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0" r:id="rId2"/>
    <p:sldId id="506" r:id="rId3"/>
    <p:sldId id="507" r:id="rId4"/>
    <p:sldId id="392" r:id="rId5"/>
    <p:sldId id="304" r:id="rId6"/>
    <p:sldId id="508" r:id="rId7"/>
    <p:sldId id="509" r:id="rId8"/>
    <p:sldId id="510" r:id="rId9"/>
    <p:sldId id="474" r:id="rId10"/>
    <p:sldId id="475" r:id="rId11"/>
    <p:sldId id="511" r:id="rId12"/>
    <p:sldId id="381" r:id="rId13"/>
    <p:sldId id="480" r:id="rId14"/>
    <p:sldId id="464" r:id="rId15"/>
    <p:sldId id="518" r:id="rId16"/>
    <p:sldId id="477" r:id="rId17"/>
    <p:sldId id="514" r:id="rId18"/>
    <p:sldId id="517" r:id="rId19"/>
    <p:sldId id="524" r:id="rId20"/>
    <p:sldId id="519" r:id="rId21"/>
    <p:sldId id="428" r:id="rId22"/>
    <p:sldId id="498" r:id="rId23"/>
    <p:sldId id="499" r:id="rId24"/>
    <p:sldId id="500" r:id="rId25"/>
    <p:sldId id="495" r:id="rId26"/>
    <p:sldId id="383" r:id="rId27"/>
    <p:sldId id="501" r:id="rId28"/>
    <p:sldId id="503" r:id="rId29"/>
    <p:sldId id="486" r:id="rId30"/>
    <p:sldId id="489" r:id="rId31"/>
    <p:sldId id="466" r:id="rId32"/>
    <p:sldId id="488" r:id="rId33"/>
    <p:sldId id="487" r:id="rId34"/>
    <p:sldId id="478" r:id="rId35"/>
    <p:sldId id="520" r:id="rId36"/>
    <p:sldId id="491" r:id="rId37"/>
    <p:sldId id="516" r:id="rId38"/>
    <p:sldId id="521" r:id="rId39"/>
    <p:sldId id="450" r:id="rId40"/>
    <p:sldId id="522" r:id="rId41"/>
    <p:sldId id="523" r:id="rId42"/>
    <p:sldId id="459" r:id="rId43"/>
    <p:sldId id="525"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339933"/>
    <a:srgbClr val="23A943"/>
    <a:srgbClr val="006600"/>
    <a:srgbClr val="336600"/>
    <a:srgbClr val="2E8A2E"/>
    <a:srgbClr val="499F31"/>
    <a:srgbClr val="33CC33"/>
    <a:srgbClr val="00CC00"/>
    <a:srgbClr val="BBE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3" autoAdjust="0"/>
    <p:restoredTop sz="94434" autoAdjust="0"/>
  </p:normalViewPr>
  <p:slideViewPr>
    <p:cSldViewPr>
      <p:cViewPr varScale="1">
        <p:scale>
          <a:sx n="90" d="100"/>
          <a:sy n="90" d="100"/>
        </p:scale>
        <p:origin x="144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a:ln>
          <a:solidFill>
            <a:srgbClr val="00B050"/>
          </a:solidFill>
        </a:ln>
      </dgm:spPr>
      <dgm:t>
        <a:bodyPr/>
        <a:lstStyle/>
        <a:p>
          <a:r>
            <a:rPr lang="es-EC" sz="1700" dirty="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1971F5CF-9B81-4658-B315-D3D9C9642D3B}">
      <dgm:prSet phldrT="[Texto]" custT="1"/>
      <dgm:spPr>
        <a:ln>
          <a:solidFill>
            <a:srgbClr val="00B050"/>
          </a:solidFill>
        </a:ln>
      </dgm:spPr>
      <dgm:t>
        <a:bodyPr/>
        <a:lstStyle/>
        <a:p>
          <a:r>
            <a:rPr lang="es-EC" sz="1700" dirty="0">
              <a:latin typeface="Georgia" panose="02040502050405020303" pitchFamily="18" charset="0"/>
            </a:rPr>
            <a:t>3.- ANÁLISIS LoRa, DISEÑO E IMPLEMENTACIÓN</a:t>
          </a:r>
        </a:p>
      </dgm:t>
    </dgm:pt>
    <dgm:pt modelId="{CA8C8FEC-A89C-449A-B58B-485E965BAFC4}" type="parTrans" cxnId="{87ADD404-27FB-4221-AE17-5BE882E45526}">
      <dgm:prSet/>
      <dgm:spPr/>
      <dgm:t>
        <a:bodyPr/>
        <a:lstStyle/>
        <a:p>
          <a:endParaRPr lang="es-EC" sz="1700">
            <a:latin typeface="Georgia" panose="02040502050405020303" pitchFamily="18" charset="0"/>
          </a:endParaRPr>
        </a:p>
      </dgm:t>
    </dgm:pt>
    <dgm:pt modelId="{5977EB26-A2B4-413D-A60F-AE7970BD7830}" type="sibTrans" cxnId="{87ADD404-27FB-4221-AE17-5BE882E45526}">
      <dgm:prSet/>
      <dgm:spPr/>
      <dgm:t>
        <a:bodyPr/>
        <a:lstStyle/>
        <a:p>
          <a:endParaRPr lang="es-EC" sz="1700">
            <a:latin typeface="Georgia" panose="02040502050405020303" pitchFamily="18" charset="0"/>
          </a:endParaRPr>
        </a:p>
      </dgm:t>
    </dgm:pt>
    <dgm:pt modelId="{878948C5-E3F1-437D-9D76-6AB40DE20D17}">
      <dgm:prSet phldrT="[Texto]" custT="1"/>
      <dgm:spPr>
        <a:ln>
          <a:solidFill>
            <a:srgbClr val="00B050"/>
          </a:solidFill>
        </a:ln>
      </dgm:spPr>
      <dgm:t>
        <a:bodyPr/>
        <a:lstStyle/>
        <a:p>
          <a:r>
            <a:rPr lang="es-EC" sz="1700" dirty="0">
              <a:latin typeface="Georgia" panose="02040502050405020303" pitchFamily="18" charset="0"/>
            </a:rPr>
            <a:t>5.- CONCLUSIONES Y TRABAJOS FUTUROS</a:t>
          </a:r>
        </a:p>
      </dgm:t>
    </dgm:pt>
    <dgm:pt modelId="{71098E17-9EFD-4B84-AC02-D7F122B59118}" type="parTrans" cxnId="{E6166C27-20E1-4E5C-8F25-5BA406EF5507}">
      <dgm:prSet/>
      <dgm:spPr/>
      <dgm:t>
        <a:bodyPr/>
        <a:lstStyle/>
        <a:p>
          <a:endParaRPr lang="es-EC" sz="1700">
            <a:latin typeface="Georgia" panose="02040502050405020303" pitchFamily="18" charset="0"/>
          </a:endParaRPr>
        </a:p>
      </dgm:t>
    </dgm:pt>
    <dgm:pt modelId="{A2ED155D-7D5B-47DB-94C5-8B6B2F4AA6BA}" type="sibTrans" cxnId="{E6166C27-20E1-4E5C-8F25-5BA406EF5507}">
      <dgm:prSet/>
      <dgm:spPr/>
      <dgm:t>
        <a:bodyPr/>
        <a:lstStyle/>
        <a:p>
          <a:endParaRPr lang="es-EC" sz="1700">
            <a:latin typeface="Georgia" panose="02040502050405020303" pitchFamily="18" charset="0"/>
          </a:endParaRPr>
        </a:p>
      </dgm:t>
    </dgm:pt>
    <dgm:pt modelId="{1C9C7B19-EB50-4865-9E26-03AF1A84EF17}">
      <dgm:prSet phldrT="[Texto]" custT="1"/>
      <dgm:spPr>
        <a:ln>
          <a:solidFill>
            <a:srgbClr val="00B050"/>
          </a:solidFill>
        </a:ln>
      </dgm:spPr>
      <dgm:t>
        <a:bodyPr/>
        <a:lstStyle/>
        <a:p>
          <a:r>
            <a:rPr lang="es-EC" sz="1700" dirty="0">
              <a:latin typeface="Georgia" panose="02040502050405020303" pitchFamily="18" charset="0"/>
            </a:rPr>
            <a:t>4.- RESULTADOS</a:t>
          </a:r>
        </a:p>
      </dgm:t>
    </dgm:pt>
    <dgm:pt modelId="{3F76E53D-12E5-4AA0-B742-71DE5D27CD63}" type="parTrans" cxnId="{E43CAAF6-4460-47C1-A161-482A13E9E4E3}">
      <dgm:prSet/>
      <dgm:spPr/>
      <dgm:t>
        <a:bodyPr/>
        <a:lstStyle/>
        <a:p>
          <a:endParaRPr lang="es-EC"/>
        </a:p>
      </dgm:t>
    </dgm:pt>
    <dgm:pt modelId="{4DAFACC7-FB8C-45F8-B142-E1671C516C4A}" type="sibTrans" cxnId="{E43CAAF6-4460-47C1-A161-482A13E9E4E3}">
      <dgm:prSet/>
      <dgm:spPr/>
      <dgm:t>
        <a:bodyPr/>
        <a:lstStyle/>
        <a:p>
          <a:endParaRPr lang="es-EC"/>
        </a:p>
      </dgm:t>
    </dgm:pt>
    <dgm:pt modelId="{CB8DB676-141E-4A6D-9915-02626EBC7F45}">
      <dgm:prSet phldrT="[Texto]" custT="1"/>
      <dgm:spPr>
        <a:ln>
          <a:solidFill>
            <a:srgbClr val="00B050"/>
          </a:solidFill>
        </a:ln>
      </dgm:spPr>
      <dgm:t>
        <a:bodyPr/>
        <a:lstStyle/>
        <a:p>
          <a:r>
            <a:rPr lang="es-EC" sz="1700" dirty="0">
              <a:latin typeface="Georgia" panose="02040502050405020303" pitchFamily="18" charset="0"/>
            </a:rPr>
            <a:t>2.-OBJETIVOS</a:t>
          </a:r>
        </a:p>
      </dgm:t>
    </dgm:pt>
    <dgm:pt modelId="{12EEED3B-C942-44D4-A81E-6236D159B49C}" type="parTrans" cxnId="{3575C628-E5A9-49F1-80AB-E3AE71D1B43A}">
      <dgm:prSet/>
      <dgm:spPr/>
      <dgm:t>
        <a:bodyPr/>
        <a:lstStyle/>
        <a:p>
          <a:endParaRPr lang="es-EC"/>
        </a:p>
      </dgm:t>
    </dgm:pt>
    <dgm:pt modelId="{613FBD7E-D0DA-42BE-B00B-F71EFC30A5C4}" type="sibTrans" cxnId="{3575C628-E5A9-49F1-80AB-E3AE71D1B43A}">
      <dgm:prSet/>
      <dgm:spPr/>
      <dgm:t>
        <a:bodyPr/>
        <a:lstStyle/>
        <a:p>
          <a:endParaRPr lang="es-EC"/>
        </a:p>
      </dgm:t>
    </dgm:pt>
    <dgm:pt modelId="{529ECAC0-007E-4783-865E-43A883F1E9AB}" type="pres">
      <dgm:prSet presAssocID="{87B6FA0F-7101-4A99-BBA3-0FEC8E239276}" presName="Name0" presStyleCnt="0">
        <dgm:presLayoutVars>
          <dgm:chMax val="7"/>
          <dgm:chPref val="7"/>
          <dgm:dir/>
        </dgm:presLayoutVars>
      </dgm:prSet>
      <dgm:spPr/>
    </dgm:pt>
    <dgm:pt modelId="{A1C334B8-2AB1-4DB3-B7EE-6C66AF4D25FE}" type="pres">
      <dgm:prSet presAssocID="{87B6FA0F-7101-4A99-BBA3-0FEC8E239276}" presName="Name1" presStyleCnt="0"/>
      <dgm:spPr/>
    </dgm:pt>
    <dgm:pt modelId="{F598F8BE-EB67-41EA-B6CC-A281E023158F}" type="pres">
      <dgm:prSet presAssocID="{87B6FA0F-7101-4A99-BBA3-0FEC8E239276}" presName="cycle" presStyleCnt="0"/>
      <dgm:spPr/>
    </dgm:pt>
    <dgm:pt modelId="{C586C594-44A9-4249-B2EF-681504A169B5}" type="pres">
      <dgm:prSet presAssocID="{87B6FA0F-7101-4A99-BBA3-0FEC8E239276}" presName="srcNode" presStyleLbl="node1" presStyleIdx="0" presStyleCnt="5"/>
      <dgm:spPr/>
    </dgm:pt>
    <dgm:pt modelId="{F8F0A8AF-4FD1-4698-A888-DCD17BAE2A6B}" type="pres">
      <dgm:prSet presAssocID="{87B6FA0F-7101-4A99-BBA3-0FEC8E239276}" presName="conn" presStyleLbl="parChTrans1D2" presStyleIdx="0" presStyleCnt="1"/>
      <dgm:spPr/>
    </dgm:pt>
    <dgm:pt modelId="{F0FD2DC8-AAFB-44FD-A73D-1544D499A604}" type="pres">
      <dgm:prSet presAssocID="{87B6FA0F-7101-4A99-BBA3-0FEC8E239276}" presName="extraNode" presStyleLbl="node1" presStyleIdx="0" presStyleCnt="5"/>
      <dgm:spPr/>
    </dgm:pt>
    <dgm:pt modelId="{CA3D052D-D31A-4B4B-8C9F-7C6D97FCB059}" type="pres">
      <dgm:prSet presAssocID="{87B6FA0F-7101-4A99-BBA3-0FEC8E239276}" presName="dstNode" presStyleLbl="node1" presStyleIdx="0" presStyleCnt="5"/>
      <dgm:spPr/>
    </dgm:pt>
    <dgm:pt modelId="{8E705C3F-00C9-4958-9A28-F996E63BE9F4}" type="pres">
      <dgm:prSet presAssocID="{05450837-240E-4FFA-95F2-1A8EF6BE5AF3}" presName="text_1" presStyleLbl="node1" presStyleIdx="0" presStyleCnt="5">
        <dgm:presLayoutVars>
          <dgm:bulletEnabled val="1"/>
        </dgm:presLayoutVars>
      </dgm:prSet>
      <dgm:spPr/>
    </dgm:pt>
    <dgm:pt modelId="{0DA6EFC1-C999-489F-80D6-E89B3548A6CE}" type="pres">
      <dgm:prSet presAssocID="{05450837-240E-4FFA-95F2-1A8EF6BE5AF3}" presName="accent_1" presStyleCnt="0"/>
      <dgm:spPr/>
    </dgm:pt>
    <dgm:pt modelId="{09009058-4714-4E62-8E3E-72D87B8E9DA6}" type="pres">
      <dgm:prSet presAssocID="{05450837-240E-4FFA-95F2-1A8EF6BE5AF3}" presName="accentRepeatNode" presStyleLbl="solidFgAcc1" presStyleIdx="0" presStyleCnt="5"/>
      <dgm:spPr>
        <a:ln>
          <a:solidFill>
            <a:srgbClr val="00B050"/>
          </a:solidFill>
        </a:ln>
      </dgm:spPr>
    </dgm:pt>
    <dgm:pt modelId="{73855788-EB52-44DC-9E43-5990BFB49969}" type="pres">
      <dgm:prSet presAssocID="{CB8DB676-141E-4A6D-9915-02626EBC7F45}" presName="text_2" presStyleLbl="node1" presStyleIdx="1" presStyleCnt="5">
        <dgm:presLayoutVars>
          <dgm:bulletEnabled val="1"/>
        </dgm:presLayoutVars>
      </dgm:prSet>
      <dgm:spPr/>
    </dgm:pt>
    <dgm:pt modelId="{B9568454-DCA7-4D31-9473-1566D091F8FF}" type="pres">
      <dgm:prSet presAssocID="{CB8DB676-141E-4A6D-9915-02626EBC7F45}" presName="accent_2" presStyleCnt="0"/>
      <dgm:spPr/>
    </dgm:pt>
    <dgm:pt modelId="{EE19028A-F26B-4E75-840A-4B8C5CCA3F76}" type="pres">
      <dgm:prSet presAssocID="{CB8DB676-141E-4A6D-9915-02626EBC7F45}" presName="accentRepeatNode" presStyleLbl="solidFgAcc1" presStyleIdx="1" presStyleCnt="5"/>
      <dgm:spPr/>
    </dgm:pt>
    <dgm:pt modelId="{8D75E123-5003-46A8-8BB0-5EACF1FEA335}" type="pres">
      <dgm:prSet presAssocID="{1971F5CF-9B81-4658-B315-D3D9C9642D3B}" presName="text_3" presStyleLbl="node1" presStyleIdx="2" presStyleCnt="5">
        <dgm:presLayoutVars>
          <dgm:bulletEnabled val="1"/>
        </dgm:presLayoutVars>
      </dgm:prSet>
      <dgm:spPr/>
    </dgm:pt>
    <dgm:pt modelId="{3AF5AA32-61E1-4F7A-A537-45B85F9AA832}" type="pres">
      <dgm:prSet presAssocID="{1971F5CF-9B81-4658-B315-D3D9C9642D3B}" presName="accent_3" presStyleCnt="0"/>
      <dgm:spPr/>
    </dgm:pt>
    <dgm:pt modelId="{6AEDB1B0-F5BC-4BC0-8DD8-5C81998B921E}" type="pres">
      <dgm:prSet presAssocID="{1971F5CF-9B81-4658-B315-D3D9C9642D3B}" presName="accentRepeatNode" presStyleLbl="solidFgAcc1" presStyleIdx="2" presStyleCnt="5"/>
      <dgm:spPr>
        <a:ln>
          <a:solidFill>
            <a:srgbClr val="00B050"/>
          </a:solidFill>
        </a:ln>
      </dgm:spPr>
    </dgm:pt>
    <dgm:pt modelId="{457784D5-BEF6-403A-BF06-9B5333777A8F}" type="pres">
      <dgm:prSet presAssocID="{1C9C7B19-EB50-4865-9E26-03AF1A84EF17}" presName="text_4" presStyleLbl="node1" presStyleIdx="3" presStyleCnt="5">
        <dgm:presLayoutVars>
          <dgm:bulletEnabled val="1"/>
        </dgm:presLayoutVars>
      </dgm:prSet>
      <dgm:spPr/>
    </dgm:pt>
    <dgm:pt modelId="{6D275581-E018-48E5-9F3A-25986264A2DC}" type="pres">
      <dgm:prSet presAssocID="{1C9C7B19-EB50-4865-9E26-03AF1A84EF17}" presName="accent_4" presStyleCnt="0"/>
      <dgm:spPr/>
    </dgm:pt>
    <dgm:pt modelId="{78B19735-F150-4A58-9908-EE2EDB3BCD5C}" type="pres">
      <dgm:prSet presAssocID="{1C9C7B19-EB50-4865-9E26-03AF1A84EF17}" presName="accentRepeatNode" presStyleLbl="solidFgAcc1" presStyleIdx="3" presStyleCnt="5"/>
      <dgm:spPr/>
    </dgm:pt>
    <dgm:pt modelId="{47FB8833-0BC2-4A4E-B5C9-9EB8B281621D}" type="pres">
      <dgm:prSet presAssocID="{878948C5-E3F1-437D-9D76-6AB40DE20D17}" presName="text_5" presStyleLbl="node1" presStyleIdx="4" presStyleCnt="5">
        <dgm:presLayoutVars>
          <dgm:bulletEnabled val="1"/>
        </dgm:presLayoutVars>
      </dgm:prSet>
      <dgm:spPr/>
    </dgm:pt>
    <dgm:pt modelId="{40CA0A77-2AD3-46B6-938E-156AAC90D72A}" type="pres">
      <dgm:prSet presAssocID="{878948C5-E3F1-437D-9D76-6AB40DE20D17}" presName="accent_5" presStyleCnt="0"/>
      <dgm:spPr/>
    </dgm:pt>
    <dgm:pt modelId="{26613157-4253-42DC-8C41-DCFF7D207CC7}" type="pres">
      <dgm:prSet presAssocID="{878948C5-E3F1-437D-9D76-6AB40DE20D17}" presName="accentRepeatNode" presStyleLbl="solidFgAcc1" presStyleIdx="4" presStyleCnt="5"/>
      <dgm:spPr>
        <a:ln>
          <a:solidFill>
            <a:srgbClr val="00B050"/>
          </a:solidFill>
        </a:ln>
      </dgm:spPr>
    </dgm:pt>
  </dgm:ptLst>
  <dgm:cxnLst>
    <dgm:cxn modelId="{87ADD404-27FB-4221-AE17-5BE882E45526}" srcId="{87B6FA0F-7101-4A99-BBA3-0FEC8E239276}" destId="{1971F5CF-9B81-4658-B315-D3D9C9642D3B}" srcOrd="2" destOrd="0" parTransId="{CA8C8FEC-A89C-449A-B58B-485E965BAFC4}" sibTransId="{5977EB26-A2B4-413D-A60F-AE7970BD7830}"/>
    <dgm:cxn modelId="{96D25919-6CCC-43E1-AAE5-6D8F3DF709F8}" type="presOf" srcId="{1C9C7B19-EB50-4865-9E26-03AF1A84EF17}" destId="{457784D5-BEF6-403A-BF06-9B5333777A8F}" srcOrd="0" destOrd="0" presId="urn:microsoft.com/office/officeart/2008/layout/VerticalCurvedList"/>
    <dgm:cxn modelId="{E6166C27-20E1-4E5C-8F25-5BA406EF5507}" srcId="{87B6FA0F-7101-4A99-BBA3-0FEC8E239276}" destId="{878948C5-E3F1-437D-9D76-6AB40DE20D17}" srcOrd="4" destOrd="0" parTransId="{71098E17-9EFD-4B84-AC02-D7F122B59118}" sibTransId="{A2ED155D-7D5B-47DB-94C5-8B6B2F4AA6BA}"/>
    <dgm:cxn modelId="{3575C628-E5A9-49F1-80AB-E3AE71D1B43A}" srcId="{87B6FA0F-7101-4A99-BBA3-0FEC8E239276}" destId="{CB8DB676-141E-4A6D-9915-02626EBC7F45}" srcOrd="1" destOrd="0" parTransId="{12EEED3B-C942-44D4-A81E-6236D159B49C}" sibTransId="{613FBD7E-D0DA-42BE-B00B-F71EFC30A5C4}"/>
    <dgm:cxn modelId="{B8876E29-4637-4CC5-9049-62EF8AF3AADB}" type="presOf" srcId="{05450837-240E-4FFA-95F2-1A8EF6BE5AF3}" destId="{8E705C3F-00C9-4958-9A28-F996E63BE9F4}" srcOrd="0" destOrd="0" presId="urn:microsoft.com/office/officeart/2008/layout/VerticalCurvedList"/>
    <dgm:cxn modelId="{3CBAF748-DE1D-4014-885F-7DC4DA063BC9}" type="presOf" srcId="{87B6FA0F-7101-4A99-BBA3-0FEC8E239276}" destId="{529ECAC0-007E-4783-865E-43A883F1E9AB}" srcOrd="0" destOrd="0" presId="urn:microsoft.com/office/officeart/2008/layout/VerticalCurvedList"/>
    <dgm:cxn modelId="{FFBFE572-59FA-4170-AF4E-46A847B6DFBE}" type="presOf" srcId="{578AEC27-F882-4355-B379-D1A32A3C8D05}" destId="{F8F0A8AF-4FD1-4698-A888-DCD17BAE2A6B}"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6F91CFA9-69A5-450E-81F6-F9A6505CC42B}" type="presOf" srcId="{CB8DB676-141E-4A6D-9915-02626EBC7F45}" destId="{73855788-EB52-44DC-9E43-5990BFB49969}" srcOrd="0" destOrd="0" presId="urn:microsoft.com/office/officeart/2008/layout/VerticalCurvedList"/>
    <dgm:cxn modelId="{24881BC8-1F0E-4B23-A369-D0EF11DF28E9}" type="presOf" srcId="{1971F5CF-9B81-4658-B315-D3D9C9642D3B}" destId="{8D75E123-5003-46A8-8BB0-5EACF1FEA335}" srcOrd="0" destOrd="0" presId="urn:microsoft.com/office/officeart/2008/layout/VerticalCurvedList"/>
    <dgm:cxn modelId="{783FA4CE-CFBF-43A5-9697-7B408998D3DB}" type="presOf" srcId="{878948C5-E3F1-437D-9D76-6AB40DE20D17}" destId="{47FB8833-0BC2-4A4E-B5C9-9EB8B281621D}" srcOrd="0" destOrd="0" presId="urn:microsoft.com/office/officeart/2008/layout/VerticalCurvedList"/>
    <dgm:cxn modelId="{E43CAAF6-4460-47C1-A161-482A13E9E4E3}" srcId="{87B6FA0F-7101-4A99-BBA3-0FEC8E239276}" destId="{1C9C7B19-EB50-4865-9E26-03AF1A84EF17}" srcOrd="3" destOrd="0" parTransId="{3F76E53D-12E5-4AA0-B742-71DE5D27CD63}" sibTransId="{4DAFACC7-FB8C-45F8-B142-E1671C516C4A}"/>
    <dgm:cxn modelId="{4763933E-2127-441B-B7BE-7692F247A574}" type="presParOf" srcId="{529ECAC0-007E-4783-865E-43A883F1E9AB}" destId="{A1C334B8-2AB1-4DB3-B7EE-6C66AF4D25FE}" srcOrd="0" destOrd="0" presId="urn:microsoft.com/office/officeart/2008/layout/VerticalCurvedList"/>
    <dgm:cxn modelId="{2AA633DD-EC10-460B-9AEB-6CCAC844C9C1}" type="presParOf" srcId="{A1C334B8-2AB1-4DB3-B7EE-6C66AF4D25FE}" destId="{F598F8BE-EB67-41EA-B6CC-A281E023158F}" srcOrd="0" destOrd="0" presId="urn:microsoft.com/office/officeart/2008/layout/VerticalCurvedList"/>
    <dgm:cxn modelId="{9F1F3A3E-F6CB-476F-966F-DAE1D19EF45E}" type="presParOf" srcId="{F598F8BE-EB67-41EA-B6CC-A281E023158F}" destId="{C586C594-44A9-4249-B2EF-681504A169B5}" srcOrd="0" destOrd="0" presId="urn:microsoft.com/office/officeart/2008/layout/VerticalCurvedList"/>
    <dgm:cxn modelId="{A98B3926-5739-41C4-8176-3F103BF57F10}" type="presParOf" srcId="{F598F8BE-EB67-41EA-B6CC-A281E023158F}" destId="{F8F0A8AF-4FD1-4698-A888-DCD17BAE2A6B}" srcOrd="1" destOrd="0" presId="urn:microsoft.com/office/officeart/2008/layout/VerticalCurvedList"/>
    <dgm:cxn modelId="{19C5EB96-A2EE-4675-A03A-5774F21AF377}" type="presParOf" srcId="{F598F8BE-EB67-41EA-B6CC-A281E023158F}" destId="{F0FD2DC8-AAFB-44FD-A73D-1544D499A604}" srcOrd="2" destOrd="0" presId="urn:microsoft.com/office/officeart/2008/layout/VerticalCurvedList"/>
    <dgm:cxn modelId="{90C5B830-8644-4377-BF75-0FFF3660FB31}" type="presParOf" srcId="{F598F8BE-EB67-41EA-B6CC-A281E023158F}" destId="{CA3D052D-D31A-4B4B-8C9F-7C6D97FCB059}" srcOrd="3" destOrd="0" presId="urn:microsoft.com/office/officeart/2008/layout/VerticalCurvedList"/>
    <dgm:cxn modelId="{70F539EA-480C-43CF-AA4D-D9A7CEE5D5D1}" type="presParOf" srcId="{A1C334B8-2AB1-4DB3-B7EE-6C66AF4D25FE}" destId="{8E705C3F-00C9-4958-9A28-F996E63BE9F4}" srcOrd="1" destOrd="0" presId="urn:microsoft.com/office/officeart/2008/layout/VerticalCurvedList"/>
    <dgm:cxn modelId="{8DEECA85-4C97-43C0-9EF3-177A94963811}" type="presParOf" srcId="{A1C334B8-2AB1-4DB3-B7EE-6C66AF4D25FE}" destId="{0DA6EFC1-C999-489F-80D6-E89B3548A6CE}" srcOrd="2" destOrd="0" presId="urn:microsoft.com/office/officeart/2008/layout/VerticalCurvedList"/>
    <dgm:cxn modelId="{D60432A0-EC0A-453B-B651-A4B4A8977B9F}" type="presParOf" srcId="{0DA6EFC1-C999-489F-80D6-E89B3548A6CE}" destId="{09009058-4714-4E62-8E3E-72D87B8E9DA6}" srcOrd="0" destOrd="0" presId="urn:microsoft.com/office/officeart/2008/layout/VerticalCurvedList"/>
    <dgm:cxn modelId="{823A381C-DBCC-439A-ACBA-E14C26ACC647}" type="presParOf" srcId="{A1C334B8-2AB1-4DB3-B7EE-6C66AF4D25FE}" destId="{73855788-EB52-44DC-9E43-5990BFB49969}" srcOrd="3" destOrd="0" presId="urn:microsoft.com/office/officeart/2008/layout/VerticalCurvedList"/>
    <dgm:cxn modelId="{DC37C0B2-02F2-442D-A572-DDE8682621B7}" type="presParOf" srcId="{A1C334B8-2AB1-4DB3-B7EE-6C66AF4D25FE}" destId="{B9568454-DCA7-4D31-9473-1566D091F8FF}" srcOrd="4" destOrd="0" presId="urn:microsoft.com/office/officeart/2008/layout/VerticalCurvedList"/>
    <dgm:cxn modelId="{8F3553DC-6D0A-45AF-BA10-C17E0611CD46}" type="presParOf" srcId="{B9568454-DCA7-4D31-9473-1566D091F8FF}" destId="{EE19028A-F26B-4E75-840A-4B8C5CCA3F76}" srcOrd="0" destOrd="0" presId="urn:microsoft.com/office/officeart/2008/layout/VerticalCurvedList"/>
    <dgm:cxn modelId="{BD165395-9929-4235-8833-43BAEE7FC2DB}" type="presParOf" srcId="{A1C334B8-2AB1-4DB3-B7EE-6C66AF4D25FE}" destId="{8D75E123-5003-46A8-8BB0-5EACF1FEA335}" srcOrd="5" destOrd="0" presId="urn:microsoft.com/office/officeart/2008/layout/VerticalCurvedList"/>
    <dgm:cxn modelId="{9539B916-AC8E-47F7-A047-F9CF95720CC5}" type="presParOf" srcId="{A1C334B8-2AB1-4DB3-B7EE-6C66AF4D25FE}" destId="{3AF5AA32-61E1-4F7A-A537-45B85F9AA832}" srcOrd="6" destOrd="0" presId="urn:microsoft.com/office/officeart/2008/layout/VerticalCurvedList"/>
    <dgm:cxn modelId="{1A6B9D46-663F-4F2E-9CF7-4B9751031CA2}" type="presParOf" srcId="{3AF5AA32-61E1-4F7A-A537-45B85F9AA832}" destId="{6AEDB1B0-F5BC-4BC0-8DD8-5C81998B921E}" srcOrd="0" destOrd="0" presId="urn:microsoft.com/office/officeart/2008/layout/VerticalCurvedList"/>
    <dgm:cxn modelId="{1EDB2DD0-1819-4D98-A70A-AE182D54DF38}" type="presParOf" srcId="{A1C334B8-2AB1-4DB3-B7EE-6C66AF4D25FE}" destId="{457784D5-BEF6-403A-BF06-9B5333777A8F}" srcOrd="7" destOrd="0" presId="urn:microsoft.com/office/officeart/2008/layout/VerticalCurvedList"/>
    <dgm:cxn modelId="{A7E385A7-D5BD-4E35-963F-5C1C48FAB021}" type="presParOf" srcId="{A1C334B8-2AB1-4DB3-B7EE-6C66AF4D25FE}" destId="{6D275581-E018-48E5-9F3A-25986264A2DC}" srcOrd="8" destOrd="0" presId="urn:microsoft.com/office/officeart/2008/layout/VerticalCurvedList"/>
    <dgm:cxn modelId="{79FD3BC4-6D9D-4FC1-81E1-60A5FA82B2AB}" type="presParOf" srcId="{6D275581-E018-48E5-9F3A-25986264A2DC}" destId="{78B19735-F150-4A58-9908-EE2EDB3BCD5C}" srcOrd="0" destOrd="0" presId="urn:microsoft.com/office/officeart/2008/layout/VerticalCurvedList"/>
    <dgm:cxn modelId="{9D2908D2-7C22-4DDB-A0C4-EDAC99D11014}" type="presParOf" srcId="{A1C334B8-2AB1-4DB3-B7EE-6C66AF4D25FE}" destId="{47FB8833-0BC2-4A4E-B5C9-9EB8B281621D}" srcOrd="9" destOrd="0" presId="urn:microsoft.com/office/officeart/2008/layout/VerticalCurvedList"/>
    <dgm:cxn modelId="{279A9A7D-4CC9-47AA-8027-4023E3C5395D}" type="presParOf" srcId="{A1C334B8-2AB1-4DB3-B7EE-6C66AF4D25FE}" destId="{40CA0A77-2AD3-46B6-938E-156AAC90D72A}" srcOrd="10" destOrd="0" presId="urn:microsoft.com/office/officeart/2008/layout/VerticalCurvedList"/>
    <dgm:cxn modelId="{ACB40361-9AEB-434E-8E7B-BAAF0E103717}" type="presParOf" srcId="{40CA0A77-2AD3-46B6-938E-156AAC90D72A}" destId="{26613157-4253-42DC-8C41-DCFF7D207CC7}" srcOrd="0" destOrd="0" presId="urn:microsoft.com/office/officeart/2008/layout/VerticalCurvedList"/>
  </dgm:cxnLst>
  <dgm:bg/>
  <dgm:whole>
    <a:ln>
      <a:solidFill>
        <a:schemeClr val="accent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454816" y="301437"/>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1.- INTRODUCCIÓN</a:t>
          </a:r>
        </a:p>
      </dsp:txBody>
      <dsp:txXfrm>
        <a:off x="454816" y="301437"/>
        <a:ext cx="7470873" cy="603259"/>
      </dsp:txXfrm>
    </dsp:sp>
    <dsp:sp modelId="{09009058-4714-4E62-8E3E-72D87B8E9DA6}">
      <dsp:nvSpPr>
        <dsp:cNvPr id="0" name=""/>
        <dsp:cNvSpPr/>
      </dsp:nvSpPr>
      <dsp:spPr>
        <a:xfrm>
          <a:off x="77778" y="226029"/>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73855788-EB52-44DC-9E43-5990BFB49969}">
      <dsp:nvSpPr>
        <dsp:cNvPr id="0" name=""/>
        <dsp:cNvSpPr/>
      </dsp:nvSpPr>
      <dsp:spPr>
        <a:xfrm>
          <a:off x="887094" y="1206037"/>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2.-OBJETIVOS</a:t>
          </a:r>
        </a:p>
      </dsp:txBody>
      <dsp:txXfrm>
        <a:off x="887094" y="1206037"/>
        <a:ext cx="7038594" cy="603259"/>
      </dsp:txXfrm>
    </dsp:sp>
    <dsp:sp modelId="{EE19028A-F26B-4E75-840A-4B8C5CCA3F76}">
      <dsp:nvSpPr>
        <dsp:cNvPr id="0" name=""/>
        <dsp:cNvSpPr/>
      </dsp:nvSpPr>
      <dsp:spPr>
        <a:xfrm>
          <a:off x="510057" y="1130630"/>
          <a:ext cx="754074" cy="754074"/>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5E123-5003-46A8-8BB0-5EACF1FEA335}">
      <dsp:nvSpPr>
        <dsp:cNvPr id="0" name=""/>
        <dsp:cNvSpPr/>
      </dsp:nvSpPr>
      <dsp:spPr>
        <a:xfrm>
          <a:off x="1019769" y="2110638"/>
          <a:ext cx="6905920"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3.- ANÁLISIS LoRa, DISEÑO E IMPLEMENTACIÓN</a:t>
          </a:r>
        </a:p>
      </dsp:txBody>
      <dsp:txXfrm>
        <a:off x="1019769" y="2110638"/>
        <a:ext cx="6905920" cy="603259"/>
      </dsp:txXfrm>
    </dsp:sp>
    <dsp:sp modelId="{6AEDB1B0-F5BC-4BC0-8DD8-5C81998B921E}">
      <dsp:nvSpPr>
        <dsp:cNvPr id="0" name=""/>
        <dsp:cNvSpPr/>
      </dsp:nvSpPr>
      <dsp:spPr>
        <a:xfrm>
          <a:off x="642732" y="2035230"/>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57784D5-BEF6-403A-BF06-9B5333777A8F}">
      <dsp:nvSpPr>
        <dsp:cNvPr id="0" name=""/>
        <dsp:cNvSpPr/>
      </dsp:nvSpPr>
      <dsp:spPr>
        <a:xfrm>
          <a:off x="887094" y="3015238"/>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4.- RESULTADOS</a:t>
          </a:r>
        </a:p>
      </dsp:txBody>
      <dsp:txXfrm>
        <a:off x="887094" y="3015238"/>
        <a:ext cx="7038594" cy="603259"/>
      </dsp:txXfrm>
    </dsp:sp>
    <dsp:sp modelId="{78B19735-F150-4A58-9908-EE2EDB3BCD5C}">
      <dsp:nvSpPr>
        <dsp:cNvPr id="0" name=""/>
        <dsp:cNvSpPr/>
      </dsp:nvSpPr>
      <dsp:spPr>
        <a:xfrm>
          <a:off x="510057" y="2939831"/>
          <a:ext cx="754074" cy="754074"/>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B8833-0BC2-4A4E-B5C9-9EB8B281621D}">
      <dsp:nvSpPr>
        <dsp:cNvPr id="0" name=""/>
        <dsp:cNvSpPr/>
      </dsp:nvSpPr>
      <dsp:spPr>
        <a:xfrm>
          <a:off x="454816" y="3919839"/>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5.- CONCLUSIONES Y TRABAJOS FUTUROS</a:t>
          </a:r>
        </a:p>
      </dsp:txBody>
      <dsp:txXfrm>
        <a:off x="454816" y="3919839"/>
        <a:ext cx="7470873" cy="603259"/>
      </dsp:txXfrm>
    </dsp:sp>
    <dsp:sp modelId="{26613157-4253-42DC-8C41-DCFF7D207CC7}">
      <dsp:nvSpPr>
        <dsp:cNvPr id="0" name=""/>
        <dsp:cNvSpPr/>
      </dsp:nvSpPr>
      <dsp:spPr>
        <a:xfrm>
          <a:off x="77778" y="3844431"/>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8F3-A8F2-4611-A8EB-E6CBDB6CF0E8}" type="datetimeFigureOut">
              <a:rPr lang="es-ES" smtClean="0"/>
              <a:t>25/01/2022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4C32B-DFBD-46E7-85DC-877CA91F65A9}" type="slidenum">
              <a:rPr lang="es-ES" smtClean="0"/>
              <a:t>‹Nº›</a:t>
            </a:fld>
            <a:endParaRPr lang="es-ES"/>
          </a:p>
        </p:txBody>
      </p:sp>
    </p:spTree>
    <p:extLst>
      <p:ext uri="{BB962C8B-B14F-4D97-AF65-F5344CB8AC3E}">
        <p14:creationId xmlns:p14="http://schemas.microsoft.com/office/powerpoint/2010/main" val="1772158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25/1/2022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‹Nº›</a:t>
            </a:fld>
            <a:endParaRPr lang="es-EC"/>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50" name="CorelDRAW" r:id="rId3" imgW="7748626" imgH="4759452" progId="">
                  <p:embed/>
                </p:oleObj>
              </mc:Choice>
              <mc:Fallback>
                <p:oleObj name="CorelDRAW" r:id="rId3" imgW="7748626" imgH="4759452"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4236" y="91278"/>
            <a:ext cx="2879874"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84963" y="5884292"/>
            <a:ext cx="2352675"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12" Type="http://schemas.openxmlformats.org/officeDocument/2006/relationships/image" Target="../media/image28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270.png"/><Relationship Id="rId5" Type="http://schemas.microsoft.com/office/2007/relationships/hdphoto" Target="../media/hdphoto2.wdp"/><Relationship Id="rId10" Type="http://schemas.openxmlformats.org/officeDocument/2006/relationships/image" Target="../media/image260.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370.png"/><Relationship Id="rId3" Type="http://schemas.openxmlformats.org/officeDocument/2006/relationships/image" Target="../media/image33.png"/><Relationship Id="rId12" Type="http://schemas.openxmlformats.org/officeDocument/2006/relationships/image" Target="../media/image360.png"/><Relationship Id="rId2" Type="http://schemas.openxmlformats.org/officeDocument/2006/relationships/image" Target="../media/image32.png"/><Relationship Id="rId1" Type="http://schemas.openxmlformats.org/officeDocument/2006/relationships/slideLayout" Target="../slideLayouts/slideLayout6.xml"/><Relationship Id="rId11" Type="http://schemas.openxmlformats.org/officeDocument/2006/relationships/image" Target="../media/image350.png"/><Relationship Id="rId15" Type="http://schemas.microsoft.com/office/2007/relationships/hdphoto" Target="../media/hdphoto3.wdp"/><Relationship Id="rId10" Type="http://schemas.openxmlformats.org/officeDocument/2006/relationships/image" Target="../media/image340.png"/><Relationship Id="rId4" Type="http://schemas.openxmlformats.org/officeDocument/2006/relationships/image" Target="../media/image34.png"/><Relationship Id="rId9" Type="http://schemas.openxmlformats.org/officeDocument/2006/relationships/image" Target="../media/image3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57.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microsoft.com/office/2007/relationships/hdphoto" Target="../media/hdphoto5.wdp"/><Relationship Id="rId9" Type="http://schemas.openxmlformats.org/officeDocument/2006/relationships/image" Target="../media/image63.png"/><Relationship Id="rId1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81.png"/><Relationship Id="rId4" Type="http://schemas.microsoft.com/office/2007/relationships/hdphoto" Target="../media/hdphoto7.wdp"/><Relationship Id="rId9"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84.png"/><Relationship Id="rId1" Type="http://schemas.openxmlformats.org/officeDocument/2006/relationships/slideLayout" Target="../slideLayouts/slideLayout6.xml"/><Relationship Id="rId6" Type="http://schemas.openxmlformats.org/officeDocument/2006/relationships/image" Target="../media/image86.png"/><Relationship Id="rId5" Type="http://schemas.microsoft.com/office/2007/relationships/hdphoto" Target="../media/hdphoto11.wdp"/><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7.png"/><Relationship Id="rId7" Type="http://schemas.openxmlformats.org/officeDocument/2006/relationships/image" Target="../media/image89.png"/><Relationship Id="rId2" Type="http://schemas.openxmlformats.org/officeDocument/2006/relationships/slide" Target="slide11.xml"/><Relationship Id="rId1" Type="http://schemas.openxmlformats.org/officeDocument/2006/relationships/slideLayout" Target="../slideLayouts/slideLayout6.xml"/><Relationship Id="rId6" Type="http://schemas.microsoft.com/office/2007/relationships/hdphoto" Target="../media/hdphoto14.wdp"/><Relationship Id="rId5" Type="http://schemas.openxmlformats.org/officeDocument/2006/relationships/image" Target="../media/image88.png"/><Relationship Id="rId4" Type="http://schemas.microsoft.com/office/2007/relationships/hdphoto" Target="../media/hdphoto13.wdp"/><Relationship Id="rId9" Type="http://schemas.microsoft.com/office/2007/relationships/hdphoto" Target="../media/hdphoto15.wdp"/></Relationships>
</file>

<file path=ppt/slides/_rels/slide2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91.png"/><Relationship Id="rId1" Type="http://schemas.openxmlformats.org/officeDocument/2006/relationships/slideLayout" Target="../slideLayouts/slideLayout6.xml"/><Relationship Id="rId6" Type="http://schemas.openxmlformats.org/officeDocument/2006/relationships/image" Target="../media/image93.png"/><Relationship Id="rId5" Type="http://schemas.microsoft.com/office/2007/relationships/hdphoto" Target="../media/hdphoto17.wdp"/><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 Target="slide11.xml"/><Relationship Id="rId1" Type="http://schemas.openxmlformats.org/officeDocument/2006/relationships/slideLayout" Target="../slideLayouts/slideLayout6.xml"/><Relationship Id="rId5" Type="http://schemas.openxmlformats.org/officeDocument/2006/relationships/image" Target="../media/image94.png"/><Relationship Id="rId4" Type="http://schemas.microsoft.com/office/2007/relationships/hdphoto" Target="../media/hdphoto13.wdp"/></Relationships>
</file>

<file path=ppt/slides/_rels/slide2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7.xml.rels><?xml version="1.0" encoding="UTF-8" standalone="yes"?>
<Relationships xmlns="http://schemas.openxmlformats.org/package/2006/relationships"><Relationship Id="rId3" Type="http://schemas.microsoft.com/office/2007/relationships/hdphoto" Target="../media/hdphoto18.wdp"/><Relationship Id="rId7" Type="http://schemas.microsoft.com/office/2007/relationships/hdphoto" Target="../media/hdphoto20.wdp"/><Relationship Id="rId2"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102.png"/><Relationship Id="rId5" Type="http://schemas.microsoft.com/office/2007/relationships/hdphoto" Target="../media/hdphoto19.wdp"/><Relationship Id="rId4" Type="http://schemas.openxmlformats.org/officeDocument/2006/relationships/image" Target="../media/image101.png"/></Relationships>
</file>

<file path=ppt/slides/_rels/slide28.xml.rels><?xml version="1.0" encoding="UTF-8" standalone="yes"?>
<Relationships xmlns="http://schemas.openxmlformats.org/package/2006/relationships"><Relationship Id="rId8" Type="http://schemas.openxmlformats.org/officeDocument/2006/relationships/image" Target="../media/image106.png"/><Relationship Id="rId3" Type="http://schemas.microsoft.com/office/2007/relationships/hdphoto" Target="../media/hdphoto21.wdp"/><Relationship Id="rId7" Type="http://schemas.microsoft.com/office/2007/relationships/hdphoto" Target="../media/hdphoto23.wdp"/><Relationship Id="rId2" Type="http://schemas.openxmlformats.org/officeDocument/2006/relationships/image" Target="../media/image103.png"/><Relationship Id="rId1" Type="http://schemas.openxmlformats.org/officeDocument/2006/relationships/slideLayout" Target="../slideLayouts/slideLayout6.xml"/><Relationship Id="rId6" Type="http://schemas.openxmlformats.org/officeDocument/2006/relationships/image" Target="../media/image105.png"/><Relationship Id="rId11" Type="http://schemas.microsoft.com/office/2007/relationships/hdphoto" Target="../media/hdphoto25.wdp"/><Relationship Id="rId5" Type="http://schemas.microsoft.com/office/2007/relationships/hdphoto" Target="../media/hdphoto22.wdp"/><Relationship Id="rId10" Type="http://schemas.openxmlformats.org/officeDocument/2006/relationships/image" Target="../media/image107.png"/><Relationship Id="rId4" Type="http://schemas.openxmlformats.org/officeDocument/2006/relationships/image" Target="../media/image104.png"/><Relationship Id="rId9" Type="http://schemas.microsoft.com/office/2007/relationships/hdphoto" Target="../media/hdphoto24.wdp"/></Relationships>
</file>

<file path=ppt/slides/_rels/slide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6.xml"/><Relationship Id="rId4" Type="http://schemas.openxmlformats.org/officeDocument/2006/relationships/image" Target="../media/image11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6.xml"/><Relationship Id="rId5" Type="http://schemas.openxmlformats.org/officeDocument/2006/relationships/image" Target="../media/image114.jpeg"/><Relationship Id="rId4" Type="http://schemas.openxmlformats.org/officeDocument/2006/relationships/image" Target="../media/image113.jpe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 Target="slide30.xml"/><Relationship Id="rId1" Type="http://schemas.openxmlformats.org/officeDocument/2006/relationships/slideLayout" Target="../slideLayouts/slideLayout6.xml"/><Relationship Id="rId5" Type="http://schemas.openxmlformats.org/officeDocument/2006/relationships/image" Target="../media/image115.jpeg"/><Relationship Id="rId4" Type="http://schemas.microsoft.com/office/2007/relationships/hdphoto" Target="../media/hdphoto13.wdp"/></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 Target="slide30.xml"/><Relationship Id="rId1" Type="http://schemas.openxmlformats.org/officeDocument/2006/relationships/slideLayout" Target="../slideLayouts/slideLayout6.xml"/><Relationship Id="rId5" Type="http://schemas.openxmlformats.org/officeDocument/2006/relationships/image" Target="../media/image116.jpeg"/><Relationship Id="rId4" Type="http://schemas.microsoft.com/office/2007/relationships/hdphoto" Target="../media/hdphoto13.wdp"/></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 Target="slide30.xml"/><Relationship Id="rId1" Type="http://schemas.openxmlformats.org/officeDocument/2006/relationships/slideLayout" Target="../slideLayouts/slideLayout6.xml"/><Relationship Id="rId5" Type="http://schemas.openxmlformats.org/officeDocument/2006/relationships/image" Target="../media/image117.jpeg"/><Relationship Id="rId4" Type="http://schemas.microsoft.com/office/2007/relationships/hdphoto" Target="../media/hdphoto13.wdp"/></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 Target="slide30.xml"/><Relationship Id="rId1" Type="http://schemas.openxmlformats.org/officeDocument/2006/relationships/slideLayout" Target="../slideLayouts/slideLayout6.xml"/><Relationship Id="rId5" Type="http://schemas.openxmlformats.org/officeDocument/2006/relationships/image" Target="../media/image118.jpeg"/><Relationship Id="rId4" Type="http://schemas.microsoft.com/office/2007/relationships/hdphoto" Target="../media/hdphoto13.wdp"/></Relationships>
</file>

<file path=ppt/slides/_rels/slide35.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57158" y="1084939"/>
            <a:ext cx="7750034" cy="523220"/>
          </a:xfrm>
          <a:prstGeom prst="rect">
            <a:avLst/>
          </a:prstGeom>
          <a:noFill/>
        </p:spPr>
        <p:txBody>
          <a:bodyPr wrap="square">
            <a:spAutoFit/>
          </a:bodyPr>
          <a:lstStyle/>
          <a:p>
            <a:pPr algn="ctr">
              <a:defRPr/>
            </a:pPr>
            <a:r>
              <a:rPr lang="es-ES" sz="1400" b="1" dirty="0">
                <a:latin typeface="Times New Roman" panose="02020603050405020304" pitchFamily="18" charset="0"/>
                <a:cs typeface="Times New Roman" panose="02020603050405020304" pitchFamily="18" charset="0"/>
              </a:rPr>
              <a:t>DEPARTAMENTO DE ELÉCTRICA, ELECTRÓNICA Y TELECOMUNICACIONES</a:t>
            </a:r>
          </a:p>
          <a:p>
            <a:pPr algn="ctr">
              <a:defRPr/>
            </a:pPr>
            <a:r>
              <a:rPr lang="es-EC" sz="1400" b="1" dirty="0">
                <a:latin typeface="Times New Roman" panose="02020603050405020304" pitchFamily="18" charset="0"/>
                <a:cs typeface="Times New Roman" panose="02020603050405020304" pitchFamily="18" charset="0"/>
              </a:rPr>
              <a:t>CARRERA DE INGENIERÍA EN ELECTRÓNICA Y TELECOMUNICACIONES</a:t>
            </a:r>
            <a:endParaRPr lang="en-US" sz="1400" b="1" dirty="0">
              <a:latin typeface="Times New Roman" panose="02020603050405020304" pitchFamily="18" charset="0"/>
              <a:cs typeface="Times New Roman" panose="02020603050405020304" pitchFamily="18" charset="0"/>
            </a:endParaRPr>
          </a:p>
        </p:txBody>
      </p:sp>
      <p:sp>
        <p:nvSpPr>
          <p:cNvPr id="7" name="2 CuadroTexto"/>
          <p:cNvSpPr txBox="1"/>
          <p:nvPr/>
        </p:nvSpPr>
        <p:spPr>
          <a:xfrm>
            <a:off x="1800384" y="3896744"/>
            <a:ext cx="6743722" cy="954107"/>
          </a:xfrm>
          <a:prstGeom prst="rect">
            <a:avLst/>
          </a:prstGeom>
          <a:noFill/>
        </p:spPr>
        <p:txBody>
          <a:bodyPr wrap="square">
            <a:spAutoFit/>
          </a:bodyPr>
          <a:lstStyle/>
          <a:p>
            <a:pPr>
              <a:defRPr/>
            </a:pPr>
            <a:r>
              <a:rPr lang="es-ES" sz="1400" b="1" dirty="0">
                <a:latin typeface="Times New Roman" panose="02020603050405020304" pitchFamily="18" charset="0"/>
                <a:cs typeface="Times New Roman" panose="02020603050405020304" pitchFamily="18" charset="0"/>
              </a:rPr>
              <a:t>Director del Proyecto: </a:t>
            </a:r>
            <a:r>
              <a:rPr lang="es-US" sz="1400" dirty="0">
                <a:latin typeface="Times New Roman" panose="02020603050405020304" pitchFamily="18" charset="0"/>
                <a:ea typeface="Ebrima" panose="02000000000000000000" pitchFamily="2" charset="0"/>
                <a:cs typeface="Times New Roman" panose="02020603050405020304" pitchFamily="18" charset="0"/>
              </a:rPr>
              <a:t>Ing. Román Lara, PhD</a:t>
            </a:r>
          </a:p>
          <a:p>
            <a:pPr>
              <a:defRPr/>
            </a:pPr>
            <a:r>
              <a:rPr lang="es-ES" sz="1400" b="1" dirty="0">
                <a:latin typeface="Times New Roman" panose="02020603050405020304" pitchFamily="18" charset="0"/>
                <a:cs typeface="Times New Roman" panose="02020603050405020304" pitchFamily="18" charset="0"/>
              </a:rPr>
              <a:t>Docente Evaluador: </a:t>
            </a:r>
            <a:r>
              <a:rPr lang="es-US" sz="1400" dirty="0">
                <a:latin typeface="Times New Roman" panose="02020603050405020304" pitchFamily="18" charset="0"/>
                <a:ea typeface="Ebrima" panose="02000000000000000000" pitchFamily="2" charset="0"/>
                <a:cs typeface="Times New Roman" panose="02020603050405020304" pitchFamily="18" charset="0"/>
              </a:rPr>
              <a:t>Ing. Julio Larco</a:t>
            </a:r>
          </a:p>
          <a:p>
            <a:pPr>
              <a:defRPr/>
            </a:pPr>
            <a:r>
              <a:rPr lang="es-ES" sz="1400" b="1" dirty="0">
                <a:latin typeface="Times New Roman" panose="02020603050405020304" pitchFamily="18" charset="0"/>
                <a:cs typeface="Times New Roman" panose="02020603050405020304" pitchFamily="18" charset="0"/>
              </a:rPr>
              <a:t>Director de Carrera: </a:t>
            </a:r>
            <a:r>
              <a:rPr lang="es-US" sz="1400" dirty="0">
                <a:latin typeface="Times New Roman" panose="02020603050405020304" pitchFamily="18" charset="0"/>
                <a:ea typeface="Ebrima" panose="02000000000000000000" pitchFamily="2" charset="0"/>
                <a:cs typeface="Times New Roman" panose="02020603050405020304" pitchFamily="18" charset="0"/>
              </a:rPr>
              <a:t>Ing. Daniel Altamirano</a:t>
            </a:r>
          </a:p>
          <a:p>
            <a:pPr>
              <a:defRPr/>
            </a:pPr>
            <a:r>
              <a:rPr lang="es-US" sz="1400" b="1" dirty="0">
                <a:latin typeface="Times New Roman" panose="02020603050405020304" pitchFamily="18" charset="0"/>
                <a:ea typeface="Ebrima" panose="02000000000000000000" pitchFamily="2" charset="0"/>
                <a:cs typeface="Times New Roman" panose="02020603050405020304" pitchFamily="18" charset="0"/>
              </a:rPr>
              <a:t>Secretaria Académica: </a:t>
            </a:r>
            <a:r>
              <a:rPr lang="es-US" sz="1400" dirty="0">
                <a:latin typeface="Times New Roman" panose="02020603050405020304" pitchFamily="18" charset="0"/>
                <a:ea typeface="Ebrima" panose="02000000000000000000" pitchFamily="2" charset="0"/>
                <a:cs typeface="Times New Roman" panose="02020603050405020304" pitchFamily="18" charset="0"/>
              </a:rPr>
              <a:t>Abogada María Fernanda Jaramillo</a:t>
            </a:r>
          </a:p>
        </p:txBody>
      </p:sp>
      <p:sp>
        <p:nvSpPr>
          <p:cNvPr id="4" name="CuadroTexto 3"/>
          <p:cNvSpPr txBox="1"/>
          <p:nvPr/>
        </p:nvSpPr>
        <p:spPr>
          <a:xfrm>
            <a:off x="1139588" y="1821534"/>
            <a:ext cx="7632848" cy="1015663"/>
          </a:xfrm>
          <a:prstGeom prst="rect">
            <a:avLst/>
          </a:prstGeom>
          <a:noFill/>
        </p:spPr>
        <p:txBody>
          <a:bodyPr wrap="square" rtlCol="0">
            <a:spAutoFit/>
          </a:bodyPr>
          <a:lstStyle/>
          <a:p>
            <a:pPr algn="ctr"/>
            <a:r>
              <a:rPr lang="es-ES" sz="2000" b="1" dirty="0">
                <a:latin typeface="Times New Roman" panose="02020603050405020304" pitchFamily="18" charset="0"/>
                <a:cs typeface="Times New Roman" panose="02020603050405020304" pitchFamily="18" charset="0"/>
              </a:rPr>
              <a:t> </a:t>
            </a:r>
            <a:r>
              <a:rPr lang="es-ES" sz="2000" b="1" i="1" dirty="0">
                <a:latin typeface="Times New Roman" panose="02020603050405020304" pitchFamily="18" charset="0"/>
                <a:cs typeface="Times New Roman" panose="02020603050405020304" pitchFamily="18" charset="0"/>
              </a:rPr>
              <a:t>“Implementación de una red de sensores inalámbricos para la monitorización de variables físicas en cultivos hidropónicos mediante tecnología LoRa.” 	</a:t>
            </a:r>
          </a:p>
        </p:txBody>
      </p:sp>
      <p:sp>
        <p:nvSpPr>
          <p:cNvPr id="5" name="Rectángulo 4"/>
          <p:cNvSpPr/>
          <p:nvPr/>
        </p:nvSpPr>
        <p:spPr>
          <a:xfrm>
            <a:off x="3779912" y="3227911"/>
            <a:ext cx="1883721" cy="338554"/>
          </a:xfrm>
          <a:prstGeom prst="rect">
            <a:avLst/>
          </a:prstGeom>
        </p:spPr>
        <p:txBody>
          <a:bodyPr wrap="none">
            <a:spAutoFit/>
          </a:bodyPr>
          <a:lstStyle/>
          <a:p>
            <a:pPr>
              <a:defRPr/>
            </a:pPr>
            <a:r>
              <a:rPr lang="es-ES" sz="1600" b="1" dirty="0">
                <a:latin typeface="Times New Roman" panose="02020603050405020304" pitchFamily="18" charset="0"/>
                <a:cs typeface="Times New Roman" panose="02020603050405020304" pitchFamily="18" charset="0"/>
              </a:rPr>
              <a:t>Autor: </a:t>
            </a:r>
            <a:r>
              <a:rPr lang="es-ES" sz="1600" dirty="0">
                <a:latin typeface="Times New Roman" panose="02020603050405020304" pitchFamily="18" charset="0"/>
                <a:cs typeface="Times New Roman" panose="02020603050405020304" pitchFamily="18" charset="0"/>
              </a:rPr>
              <a:t>Loya Andrés</a:t>
            </a:r>
          </a:p>
        </p:txBody>
      </p:sp>
      <p:sp>
        <p:nvSpPr>
          <p:cNvPr id="8" name="CuadroTexto 7"/>
          <p:cNvSpPr txBox="1"/>
          <p:nvPr/>
        </p:nvSpPr>
        <p:spPr>
          <a:xfrm>
            <a:off x="4543475" y="5027241"/>
            <a:ext cx="1679830" cy="307777"/>
          </a:xfrm>
          <a:prstGeom prst="rect">
            <a:avLst/>
          </a:prstGeom>
          <a:noFill/>
        </p:spPr>
        <p:txBody>
          <a:bodyPr wrap="square" rtlCol="0">
            <a:spAutoFit/>
          </a:bodyPr>
          <a:lstStyle/>
          <a:p>
            <a:pPr defTabSz="685800">
              <a:buClrTx/>
            </a:pPr>
            <a:r>
              <a:rPr lang="es-EC" sz="1400" i="1" dirty="0">
                <a:latin typeface="Times New Roman" panose="02020603050405020304" pitchFamily="18" charset="0"/>
                <a:cs typeface="Times New Roman" panose="02020603050405020304" pitchFamily="18" charset="0"/>
              </a:rPr>
              <a:t>Enero</a:t>
            </a:r>
            <a:r>
              <a:rPr lang="es-EC" sz="1400" i="1" kern="1200" dirty="0">
                <a:latin typeface="Times New Roman" panose="02020603050405020304" pitchFamily="18" charset="0"/>
                <a:cs typeface="Times New Roman" panose="02020603050405020304" pitchFamily="18" charset="0"/>
              </a:rPr>
              <a:t> ,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22" name="Rectángulo 21">
            <a:extLst>
              <a:ext uri="{FF2B5EF4-FFF2-40B4-BE49-F238E27FC236}">
                <a16:creationId xmlns:a16="http://schemas.microsoft.com/office/drawing/2014/main" id="{F5415BE6-00C8-4D06-9222-A27A419C0CA8}"/>
              </a:ext>
            </a:extLst>
          </p:cNvPr>
          <p:cNvSpPr/>
          <p:nvPr/>
        </p:nvSpPr>
        <p:spPr>
          <a:xfrm>
            <a:off x="107504" y="620688"/>
            <a:ext cx="909993"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Tubería</a:t>
            </a:r>
            <a:endParaRPr lang="es-ES" sz="1600" b="1" dirty="0">
              <a:solidFill>
                <a:schemeClr val="dk1"/>
              </a:solidFill>
              <a:latin typeface="+mn-lt"/>
            </a:endParaRPr>
          </a:p>
        </p:txBody>
      </p:sp>
      <p:sp>
        <p:nvSpPr>
          <p:cNvPr id="12" name="CuadroTexto 11">
            <a:extLst>
              <a:ext uri="{FF2B5EF4-FFF2-40B4-BE49-F238E27FC236}">
                <a16:creationId xmlns:a16="http://schemas.microsoft.com/office/drawing/2014/main" id="{EBFE1189-25AC-44D1-B96B-05F568024E8F}"/>
              </a:ext>
            </a:extLst>
          </p:cNvPr>
          <p:cNvSpPr txBox="1"/>
          <p:nvPr/>
        </p:nvSpPr>
        <p:spPr>
          <a:xfrm>
            <a:off x="4368188" y="41216"/>
            <a:ext cx="5040560"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Diseño sistema Hidropónico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122174" y="3259723"/>
            <a:ext cx="1334020"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Contenedor</a:t>
            </a:r>
          </a:p>
        </p:txBody>
      </p:sp>
      <p:pic>
        <p:nvPicPr>
          <p:cNvPr id="16" name="Imagen 15">
            <a:extLst>
              <a:ext uri="{FF2B5EF4-FFF2-40B4-BE49-F238E27FC236}">
                <a16:creationId xmlns:a16="http://schemas.microsoft.com/office/drawing/2014/main" id="{BE8C6FDA-CEB8-424B-8985-0AFF83788F8E}"/>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2958488" y="1156577"/>
            <a:ext cx="1409700" cy="1428750"/>
          </a:xfrm>
          <a:prstGeom prst="rect">
            <a:avLst/>
          </a:prstGeom>
          <a:noFill/>
          <a:ln>
            <a:noFill/>
          </a:ln>
        </p:spPr>
      </p:pic>
      <p:pic>
        <p:nvPicPr>
          <p:cNvPr id="17" name="Imagen 16">
            <a:extLst>
              <a:ext uri="{FF2B5EF4-FFF2-40B4-BE49-F238E27FC236}">
                <a16:creationId xmlns:a16="http://schemas.microsoft.com/office/drawing/2014/main" id="{36A91A7B-411B-4D6F-BC4C-791A8F79F57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0347" y="697064"/>
            <a:ext cx="2976831" cy="884186"/>
          </a:xfrm>
          <a:prstGeom prst="rect">
            <a:avLst/>
          </a:prstGeom>
          <a:noFill/>
          <a:ln>
            <a:noFill/>
          </a:ln>
        </p:spPr>
      </p:pic>
      <p:pic>
        <p:nvPicPr>
          <p:cNvPr id="19" name="Imagen 18">
            <a:extLst>
              <a:ext uri="{FF2B5EF4-FFF2-40B4-BE49-F238E27FC236}">
                <a16:creationId xmlns:a16="http://schemas.microsoft.com/office/drawing/2014/main" id="{9D2F6ADA-0B79-4B1C-9AFB-9A43BB24F622}"/>
              </a:ext>
            </a:extLst>
          </p:cNvPr>
          <p:cNvPicPr/>
          <p:nvPr/>
        </p:nvPicPr>
        <p:blipFill>
          <a:blip r:embed="rId4" cstate="email">
            <a:extLst>
              <a:ext uri="{BEBA8EAE-BF5A-486C-A8C5-ECC9F3942E4B}">
                <a14:imgProps xmlns:a14="http://schemas.microsoft.com/office/drawing/2010/main">
                  <a14:imgLayer r:embed="rId5">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423703" y="1740372"/>
            <a:ext cx="2684354" cy="1428749"/>
          </a:xfrm>
          <a:prstGeom prst="rect">
            <a:avLst/>
          </a:prstGeom>
          <a:noFill/>
          <a:ln>
            <a:noFill/>
          </a:ln>
        </p:spPr>
      </p:pic>
      <p:pic>
        <p:nvPicPr>
          <p:cNvPr id="18" name="Imagen 17">
            <a:extLst>
              <a:ext uri="{FF2B5EF4-FFF2-40B4-BE49-F238E27FC236}">
                <a16:creationId xmlns:a16="http://schemas.microsoft.com/office/drawing/2014/main" id="{EDCAF396-4B1A-461D-882A-9018E8B654B8}"/>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22719" y="1156577"/>
            <a:ext cx="2266950" cy="1438275"/>
          </a:xfrm>
          <a:prstGeom prst="rect">
            <a:avLst/>
          </a:prstGeom>
          <a:noFill/>
          <a:ln>
            <a:noFill/>
          </a:ln>
        </p:spPr>
      </p:pic>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36F5F0D9-406B-44DF-927B-F64596A2EB3C}"/>
                  </a:ext>
                </a:extLst>
              </p:cNvPr>
              <p:cNvGraphicFramePr>
                <a:graphicFrameLocks noGrp="1"/>
              </p:cNvGraphicFramePr>
              <p:nvPr/>
            </p:nvGraphicFramePr>
            <p:xfrm>
              <a:off x="229918" y="4023029"/>
              <a:ext cx="4416425" cy="1212850"/>
            </p:xfrm>
            <a:graphic>
              <a:graphicData uri="http://schemas.openxmlformats.org/drawingml/2006/table">
                <a:tbl>
                  <a:tblPr firstRow="1" firstCol="1" bandRow="1">
                    <a:tableStyleId>{0E3FDE45-AF77-4B5C-9715-49D594BDF05E}</a:tableStyleId>
                  </a:tblPr>
                  <a:tblGrid>
                    <a:gridCol w="832485">
                      <a:extLst>
                        <a:ext uri="{9D8B030D-6E8A-4147-A177-3AD203B41FA5}">
                          <a16:colId xmlns:a16="http://schemas.microsoft.com/office/drawing/2014/main" val="2958356116"/>
                        </a:ext>
                      </a:extLst>
                    </a:gridCol>
                    <a:gridCol w="1147445">
                      <a:extLst>
                        <a:ext uri="{9D8B030D-6E8A-4147-A177-3AD203B41FA5}">
                          <a16:colId xmlns:a16="http://schemas.microsoft.com/office/drawing/2014/main" val="1892874352"/>
                        </a:ext>
                      </a:extLst>
                    </a:gridCol>
                    <a:gridCol w="1260475">
                      <a:extLst>
                        <a:ext uri="{9D8B030D-6E8A-4147-A177-3AD203B41FA5}">
                          <a16:colId xmlns:a16="http://schemas.microsoft.com/office/drawing/2014/main" val="4236345364"/>
                        </a:ext>
                      </a:extLst>
                    </a:gridCol>
                    <a:gridCol w="1176020">
                      <a:extLst>
                        <a:ext uri="{9D8B030D-6E8A-4147-A177-3AD203B41FA5}">
                          <a16:colId xmlns:a16="http://schemas.microsoft.com/office/drawing/2014/main" val="886468561"/>
                        </a:ext>
                      </a:extLst>
                    </a:gridCol>
                  </a:tblGrid>
                  <a:tr h="323850">
                    <a:tc>
                      <a:txBody>
                        <a:bodyPr/>
                        <a:lstStyle/>
                        <a:p>
                          <a:pPr algn="ctr">
                            <a:lnSpc>
                              <a:spcPct val="115000"/>
                            </a:lnSpc>
                            <a:spcAft>
                              <a:spcPts val="800"/>
                            </a:spcAft>
                          </a:pPr>
                          <a:r>
                            <a:rPr lang="es-ES" sz="1100" dirty="0">
                              <a:effectLst/>
                            </a:rPr>
                            <a:t>Especie</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Volumen de solución (</a:t>
                          </a:r>
                          <a14:m>
                            <m:oMath xmlns:m="http://schemas.openxmlformats.org/officeDocument/2006/math">
                              <m:r>
                                <a:rPr lang="es-ES" sz="1100">
                                  <a:effectLst/>
                                  <a:latin typeface="Cambria Math" panose="02040503050406030204" pitchFamily="18" charset="0"/>
                                </a:rPr>
                                <m:t>𝑳</m:t>
                              </m:r>
                              <m:r>
                                <a:rPr lang="es-ES" sz="1100">
                                  <a:effectLst/>
                                  <a:latin typeface="Cambria Math" panose="02040503050406030204" pitchFamily="18" charset="0"/>
                                </a:rPr>
                                <m:t> </m:t>
                              </m:r>
                              <m:r>
                                <a:rPr lang="es-ES" sz="1100">
                                  <a:effectLst/>
                                  <a:latin typeface="Cambria Math" panose="02040503050406030204" pitchFamily="18" charset="0"/>
                                </a:rPr>
                                <m:t>𝒑𝒍𝒂𝒏𝒕𝒂</m:t>
                              </m:r>
                              <m:r>
                                <a:rPr lang="es-ES" sz="1100">
                                  <a:effectLst/>
                                  <a:latin typeface="Cambria Math" panose="02040503050406030204" pitchFamily="18" charset="0"/>
                                </a:rPr>
                                <m:t>/</m:t>
                              </m:r>
                              <m:r>
                                <a:rPr lang="es-ES" sz="1100">
                                  <a:effectLst/>
                                  <a:latin typeface="Cambria Math" panose="02040503050406030204" pitchFamily="18" charset="0"/>
                                </a:rPr>
                                <m:t>𝒅</m:t>
                              </m:r>
                              <m:r>
                                <a:rPr lang="es-ES" sz="1100">
                                  <a:effectLst/>
                                  <a:latin typeface="Cambria Math" panose="02040503050406030204" pitchFamily="18" charset="0"/>
                                </a:rPr>
                                <m:t>í</m:t>
                              </m:r>
                              <m:r>
                                <a:rPr lang="es-ES" sz="1100">
                                  <a:effectLst/>
                                  <a:latin typeface="Cambria Math" panose="02040503050406030204" pitchFamily="18" charset="0"/>
                                </a:rPr>
                                <m:t>𝒂</m:t>
                              </m:r>
                              <m:r>
                                <a:rPr lang="es-ES" sz="1100">
                                  <a:effectLst/>
                                  <a:latin typeface="Cambria Math" panose="02040503050406030204" pitchFamily="18" charset="0"/>
                                </a:rPr>
                                <m:t>)</m:t>
                              </m:r>
                            </m:oMath>
                          </a14:m>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Densidad (</a:t>
                          </a:r>
                          <a14:m>
                            <m:oMath xmlns:m="http://schemas.openxmlformats.org/officeDocument/2006/math">
                              <m:r>
                                <a:rPr lang="es-ES" sz="1100">
                                  <a:effectLst/>
                                  <a:latin typeface="Cambria Math" panose="02040503050406030204" pitchFamily="18" charset="0"/>
                                </a:rPr>
                                <m:t> </m:t>
                              </m:r>
                              <m:r>
                                <a:rPr lang="es-ES" sz="1100">
                                  <a:effectLst/>
                                  <a:latin typeface="Cambria Math" panose="02040503050406030204" pitchFamily="18" charset="0"/>
                                </a:rPr>
                                <m:t>𝒑𝒍𝒂𝒏𝒕𝒂</m:t>
                              </m:r>
                              <m:r>
                                <a:rPr lang="es-ES" sz="1100">
                                  <a:effectLst/>
                                  <a:latin typeface="Cambria Math" panose="02040503050406030204" pitchFamily="18" charset="0"/>
                                </a:rPr>
                                <m:t>/</m:t>
                              </m:r>
                              <m:sSup>
                                <m:sSupPr>
                                  <m:ctrlPr>
                                    <a:rPr lang="es-EC" sz="1100" i="1">
                                      <a:effectLst/>
                                      <a:latin typeface="Cambria Math" panose="02040503050406030204" pitchFamily="18" charset="0"/>
                                    </a:rPr>
                                  </m:ctrlPr>
                                </m:sSupPr>
                                <m:e>
                                  <m:r>
                                    <a:rPr lang="es-ES" sz="1100">
                                      <a:effectLst/>
                                      <a:latin typeface="Cambria Math" panose="02040503050406030204" pitchFamily="18" charset="0"/>
                                    </a:rPr>
                                    <m:t>𝒎</m:t>
                                  </m:r>
                                </m:e>
                                <m:sup>
                                  <m:r>
                                    <a:rPr lang="es-ES" sz="1100">
                                      <a:effectLst/>
                                      <a:latin typeface="Cambria Math" panose="02040503050406030204" pitchFamily="18" charset="0"/>
                                    </a:rPr>
                                    <m:t>𝟐</m:t>
                                  </m:r>
                                </m:sup>
                              </m:sSup>
                              <m:r>
                                <a:rPr lang="es-ES" sz="1100">
                                  <a:effectLst/>
                                  <a:latin typeface="Cambria Math" panose="02040503050406030204" pitchFamily="18" charset="0"/>
                                </a:rPr>
                                <m:t>)</m:t>
                              </m:r>
                            </m:oMath>
                          </a14:m>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Capacidad requerida del tanque (</a:t>
                          </a:r>
                          <a14:m>
                            <m:oMath xmlns:m="http://schemas.openxmlformats.org/officeDocument/2006/math">
                              <m:r>
                                <a:rPr lang="es-ES" sz="1100">
                                  <a:effectLst/>
                                  <a:latin typeface="Cambria Math" panose="02040503050406030204" pitchFamily="18" charset="0"/>
                                </a:rPr>
                                <m:t> </m:t>
                              </m:r>
                              <m:r>
                                <a:rPr lang="es-ES" sz="1100">
                                  <a:effectLst/>
                                  <a:latin typeface="Cambria Math" panose="02040503050406030204" pitchFamily="18" charset="0"/>
                                </a:rPr>
                                <m:t>𝑳</m:t>
                              </m:r>
                              <m:r>
                                <a:rPr lang="es-ES" sz="1100">
                                  <a:effectLst/>
                                  <a:latin typeface="Cambria Math" panose="02040503050406030204" pitchFamily="18" charset="0"/>
                                </a:rPr>
                                <m:t>/</m:t>
                              </m:r>
                              <m:sSup>
                                <m:sSupPr>
                                  <m:ctrlPr>
                                    <a:rPr lang="es-EC" sz="1100" i="1">
                                      <a:effectLst/>
                                      <a:latin typeface="Cambria Math" panose="02040503050406030204" pitchFamily="18" charset="0"/>
                                    </a:rPr>
                                  </m:ctrlPr>
                                </m:sSupPr>
                                <m:e>
                                  <m:r>
                                    <a:rPr lang="es-ES" sz="1100">
                                      <a:effectLst/>
                                      <a:latin typeface="Cambria Math" panose="02040503050406030204" pitchFamily="18" charset="0"/>
                                    </a:rPr>
                                    <m:t>𝒎</m:t>
                                  </m:r>
                                </m:e>
                                <m:sup>
                                  <m:r>
                                    <a:rPr lang="es-ES" sz="1100">
                                      <a:effectLst/>
                                      <a:latin typeface="Cambria Math" panose="02040503050406030204" pitchFamily="18" charset="0"/>
                                    </a:rPr>
                                    <m:t>𝟐</m:t>
                                  </m:r>
                                </m:sup>
                              </m:sSup>
                              <m:r>
                                <a:rPr lang="es-ES" sz="1100">
                                  <a:effectLst/>
                                  <a:latin typeface="Cambria Math" panose="02040503050406030204" pitchFamily="18" charset="0"/>
                                </a:rPr>
                                <m:t>)</m:t>
                              </m:r>
                            </m:oMath>
                          </a14:m>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27838803"/>
                      </a:ext>
                    </a:extLst>
                  </a:tr>
                  <a:tr h="323850">
                    <a:tc>
                      <a:txBody>
                        <a:bodyPr/>
                        <a:lstStyle/>
                        <a:p>
                          <a:pPr>
                            <a:lnSpc>
                              <a:spcPct val="115000"/>
                            </a:lnSpc>
                            <a:spcAft>
                              <a:spcPts val="800"/>
                            </a:spcAft>
                          </a:pPr>
                          <a:r>
                            <a:rPr lang="es-ES" sz="1100" dirty="0">
                              <a:effectLst/>
                              <a:latin typeface="Arial" panose="020B0604020202020204" pitchFamily="34" charset="0"/>
                              <a:ea typeface="Calibri" panose="020F0502020204030204" pitchFamily="34" charset="0"/>
                            </a:rPr>
                            <a:t>Tomate</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0.3</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24</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9</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01036728"/>
                      </a:ext>
                    </a:extLst>
                  </a:tr>
                  <a:tr h="323850">
                    <a:tc>
                      <a:txBody>
                        <a:bodyPr/>
                        <a:lstStyle/>
                        <a:p>
                          <a:pPr>
                            <a:lnSpc>
                              <a:spcPct val="115000"/>
                            </a:lnSpc>
                            <a:spcAft>
                              <a:spcPts val="800"/>
                            </a:spcAft>
                          </a:pPr>
                          <a:r>
                            <a:rPr lang="es-ES" sz="1100" dirty="0">
                              <a:effectLst/>
                            </a:rPr>
                            <a:t>Pepino</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3</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5</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19</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93641876"/>
                      </a:ext>
                    </a:extLst>
                  </a:tr>
                </a:tbl>
              </a:graphicData>
            </a:graphic>
          </p:graphicFrame>
        </mc:Choice>
        <mc:Fallback xmlns="">
          <p:graphicFrame>
            <p:nvGraphicFramePr>
              <p:cNvPr id="2" name="Tabla 1">
                <a:extLst>
                  <a:ext uri="{FF2B5EF4-FFF2-40B4-BE49-F238E27FC236}">
                    <a16:creationId xmlns:a16="http://schemas.microsoft.com/office/drawing/2014/main" id="{36F5F0D9-406B-44DF-927B-F64596A2EB3C}"/>
                  </a:ext>
                </a:extLst>
              </p:cNvPr>
              <p:cNvGraphicFramePr>
                <a:graphicFrameLocks noGrp="1"/>
              </p:cNvGraphicFramePr>
              <p:nvPr>
                <p:extLst>
                  <p:ext uri="{D42A27DB-BD31-4B8C-83A1-F6EECF244321}">
                    <p14:modId xmlns:p14="http://schemas.microsoft.com/office/powerpoint/2010/main" val="2173482999"/>
                  </p:ext>
                </p:extLst>
              </p:nvPr>
            </p:nvGraphicFramePr>
            <p:xfrm>
              <a:off x="229918" y="4023029"/>
              <a:ext cx="4416425" cy="1212850"/>
            </p:xfrm>
            <a:graphic>
              <a:graphicData uri="http://schemas.openxmlformats.org/drawingml/2006/table">
                <a:tbl>
                  <a:tblPr firstRow="1" firstCol="1" bandRow="1">
                    <a:tableStyleId>{0E3FDE45-AF77-4B5C-9715-49D594BDF05E}</a:tableStyleId>
                  </a:tblPr>
                  <a:tblGrid>
                    <a:gridCol w="832485">
                      <a:extLst>
                        <a:ext uri="{9D8B030D-6E8A-4147-A177-3AD203B41FA5}">
                          <a16:colId xmlns:a16="http://schemas.microsoft.com/office/drawing/2014/main" val="2958356116"/>
                        </a:ext>
                      </a:extLst>
                    </a:gridCol>
                    <a:gridCol w="1147445">
                      <a:extLst>
                        <a:ext uri="{9D8B030D-6E8A-4147-A177-3AD203B41FA5}">
                          <a16:colId xmlns:a16="http://schemas.microsoft.com/office/drawing/2014/main" val="1892874352"/>
                        </a:ext>
                      </a:extLst>
                    </a:gridCol>
                    <a:gridCol w="1260475">
                      <a:extLst>
                        <a:ext uri="{9D8B030D-6E8A-4147-A177-3AD203B41FA5}">
                          <a16:colId xmlns:a16="http://schemas.microsoft.com/office/drawing/2014/main" val="4236345364"/>
                        </a:ext>
                      </a:extLst>
                    </a:gridCol>
                    <a:gridCol w="1176020">
                      <a:extLst>
                        <a:ext uri="{9D8B030D-6E8A-4147-A177-3AD203B41FA5}">
                          <a16:colId xmlns:a16="http://schemas.microsoft.com/office/drawing/2014/main" val="886468561"/>
                        </a:ext>
                      </a:extLst>
                    </a:gridCol>
                  </a:tblGrid>
                  <a:tr h="565150">
                    <a:tc>
                      <a:txBody>
                        <a:bodyPr/>
                        <a:lstStyle/>
                        <a:p>
                          <a:pPr algn="ctr">
                            <a:lnSpc>
                              <a:spcPct val="115000"/>
                            </a:lnSpc>
                            <a:spcAft>
                              <a:spcPts val="800"/>
                            </a:spcAft>
                          </a:pPr>
                          <a:r>
                            <a:rPr lang="es-ES" sz="1100">
                              <a:effectLst/>
                            </a:rPr>
                            <a:t>Especie</a:t>
                          </a:r>
                          <a:endParaRPr lang="es-EC" sz="1100">
                            <a:effectLst/>
                            <a:latin typeface="Arial" panose="020B0604020202020204" pitchFamily="34" charset="0"/>
                            <a:ea typeface="Calibri" panose="020F0502020204030204" pitchFamily="34" charset="0"/>
                          </a:endParaRPr>
                        </a:p>
                      </a:txBody>
                      <a:tcPr marL="68580" marR="68580" marT="0" marB="0" anchor="ctr"/>
                    </a:tc>
                    <a:tc>
                      <a:txBody>
                        <a:bodyPr/>
                        <a:lstStyle/>
                        <a:p>
                          <a:endParaRPr lang="es-EC"/>
                        </a:p>
                      </a:txBody>
                      <a:tcPr marL="68580" marR="68580" marT="0" marB="0" anchor="ctr">
                        <a:blipFill>
                          <a:blip r:embed="rId10"/>
                          <a:stretch>
                            <a:fillRect l="-72872" t="-6452" r="-213830" b="-117204"/>
                          </a:stretch>
                        </a:blipFill>
                      </a:tcPr>
                    </a:tc>
                    <a:tc>
                      <a:txBody>
                        <a:bodyPr/>
                        <a:lstStyle/>
                        <a:p>
                          <a:endParaRPr lang="es-EC"/>
                        </a:p>
                      </a:txBody>
                      <a:tcPr marL="68580" marR="68580" marT="0" marB="0" anchor="ctr">
                        <a:blipFill>
                          <a:blip r:embed="rId10"/>
                          <a:stretch>
                            <a:fillRect l="-156250" t="-6452" r="-93269" b="-117204"/>
                          </a:stretch>
                        </a:blipFill>
                      </a:tcPr>
                    </a:tc>
                    <a:tc>
                      <a:txBody>
                        <a:bodyPr/>
                        <a:lstStyle/>
                        <a:p>
                          <a:endParaRPr lang="es-EC"/>
                        </a:p>
                      </a:txBody>
                      <a:tcPr marL="68580" marR="68580" marT="0" marB="0" anchor="ctr">
                        <a:blipFill>
                          <a:blip r:embed="rId10"/>
                          <a:stretch>
                            <a:fillRect l="-276166" t="-6452" r="-518" b="-117204"/>
                          </a:stretch>
                        </a:blipFill>
                      </a:tcPr>
                    </a:tc>
                    <a:extLst>
                      <a:ext uri="{0D108BD9-81ED-4DB2-BD59-A6C34878D82A}">
                        <a16:rowId xmlns:a16="http://schemas.microsoft.com/office/drawing/2014/main" val="1927838803"/>
                      </a:ext>
                    </a:extLst>
                  </a:tr>
                  <a:tr h="323850">
                    <a:tc>
                      <a:txBody>
                        <a:bodyPr/>
                        <a:lstStyle/>
                        <a:p>
                          <a:pPr>
                            <a:lnSpc>
                              <a:spcPct val="115000"/>
                            </a:lnSpc>
                            <a:spcAft>
                              <a:spcPts val="800"/>
                            </a:spcAft>
                          </a:pPr>
                          <a:r>
                            <a:rPr lang="es-ES" sz="1100" dirty="0">
                              <a:effectLst/>
                              <a:latin typeface="Arial" panose="020B0604020202020204" pitchFamily="34" charset="0"/>
                              <a:ea typeface="Calibri" panose="020F0502020204030204" pitchFamily="34" charset="0"/>
                            </a:rPr>
                            <a:t>Tomate</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a:effectLst/>
                            </a:rPr>
                            <a:t>0.3</a:t>
                          </a:r>
                          <a:endParaRPr lang="es-EC" sz="11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a:effectLst/>
                            </a:rPr>
                            <a:t>24</a:t>
                          </a:r>
                          <a:endParaRPr lang="es-EC" sz="11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9</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01036728"/>
                      </a:ext>
                    </a:extLst>
                  </a:tr>
                  <a:tr h="323850">
                    <a:tc>
                      <a:txBody>
                        <a:bodyPr/>
                        <a:lstStyle/>
                        <a:p>
                          <a:pPr>
                            <a:lnSpc>
                              <a:spcPct val="115000"/>
                            </a:lnSpc>
                            <a:spcAft>
                              <a:spcPts val="800"/>
                            </a:spcAft>
                          </a:pPr>
                          <a:r>
                            <a:rPr lang="es-ES" sz="1100">
                              <a:effectLst/>
                            </a:rPr>
                            <a:t>Pepino</a:t>
                          </a:r>
                          <a:endParaRPr lang="es-EC" sz="11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3</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5</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19</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93641876"/>
                      </a:ext>
                    </a:extLst>
                  </a:tr>
                </a:tbl>
              </a:graphicData>
            </a:graphic>
          </p:graphicFrame>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B6F16994-1868-49BF-9C52-8A3466A3415F}"/>
                  </a:ext>
                </a:extLst>
              </p:cNvPr>
              <p:cNvSpPr txBox="1"/>
              <p:nvPr/>
            </p:nvSpPr>
            <p:spPr>
              <a:xfrm>
                <a:off x="5148064" y="4051077"/>
                <a:ext cx="3235633" cy="4430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200" i="1" smtClean="0">
                              <a:solidFill>
                                <a:srgbClr val="836967"/>
                              </a:solidFill>
                              <a:latin typeface="Cambria Math" panose="02040503050406030204" pitchFamily="18" charset="0"/>
                            </a:rPr>
                          </m:ctrlPr>
                        </m:sSubPr>
                        <m:e>
                          <m:r>
                            <a:rPr lang="es-EC" sz="1200" i="1">
                              <a:latin typeface="Cambria Math" panose="02040503050406030204" pitchFamily="18" charset="0"/>
                            </a:rPr>
                            <m:t>𝐶</m:t>
                          </m:r>
                        </m:e>
                        <m:sub>
                          <m:r>
                            <a:rPr lang="es-EC" sz="1200" i="1">
                              <a:latin typeface="Cambria Math" panose="02040503050406030204" pitchFamily="18" charset="0"/>
                            </a:rPr>
                            <m:t>𝑟𝑒𝑞</m:t>
                          </m:r>
                        </m:sub>
                      </m:sSub>
                      <m:r>
                        <a:rPr lang="es-EC" sz="1200" i="0">
                          <a:latin typeface="Cambria Math" panose="02040503050406030204" pitchFamily="18" charset="0"/>
                        </a:rPr>
                        <m:t>=</m:t>
                      </m:r>
                      <m:f>
                        <m:fPr>
                          <m:ctrlPr>
                            <a:rPr lang="es-EC" sz="1200" i="1">
                              <a:solidFill>
                                <a:srgbClr val="836967"/>
                              </a:solidFill>
                              <a:latin typeface="Cambria Math" panose="02040503050406030204" pitchFamily="18" charset="0"/>
                            </a:rPr>
                          </m:ctrlPr>
                        </m:fPr>
                        <m:num>
                          <m:r>
                            <a:rPr lang="es-EC" sz="1200" i="1">
                              <a:latin typeface="Cambria Math" panose="02040503050406030204" pitchFamily="18" charset="0"/>
                            </a:rPr>
                            <m:t>𝑛𝑢𝑚𝑒𝑟𝑜</m:t>
                          </m:r>
                          <m:r>
                            <a:rPr lang="es-EC" sz="1200" i="0">
                              <a:latin typeface="Cambria Math" panose="02040503050406030204" pitchFamily="18" charset="0"/>
                            </a:rPr>
                            <m:t> </m:t>
                          </m:r>
                          <m:r>
                            <a:rPr lang="es-EC" sz="1200" i="1">
                              <a:latin typeface="Cambria Math" panose="02040503050406030204" pitchFamily="18" charset="0"/>
                            </a:rPr>
                            <m:t>𝑑𝑒</m:t>
                          </m:r>
                          <m:r>
                            <a:rPr lang="es-EC" sz="1200" i="0">
                              <a:latin typeface="Cambria Math" panose="02040503050406030204" pitchFamily="18" charset="0"/>
                            </a:rPr>
                            <m:t> </m:t>
                          </m:r>
                          <m:r>
                            <a:rPr lang="es-EC" sz="1200" i="1">
                              <a:latin typeface="Cambria Math" panose="02040503050406030204" pitchFamily="18" charset="0"/>
                            </a:rPr>
                            <m:t>𝑝𝑙𝑎𝑛𝑡𝑎𝑠</m:t>
                          </m:r>
                          <m:r>
                            <a:rPr lang="es-EC" sz="1200" i="0">
                              <a:latin typeface="Cambria Math" panose="02040503050406030204" pitchFamily="18" charset="0"/>
                            </a:rPr>
                            <m:t> </m:t>
                          </m:r>
                          <m:r>
                            <a:rPr lang="es-EC" sz="1200" i="1">
                              <a:latin typeface="Cambria Math" panose="02040503050406030204" pitchFamily="18" charset="0"/>
                            </a:rPr>
                            <m:t>𝑥</m:t>
                          </m:r>
                          <m:r>
                            <a:rPr lang="es-EC" sz="1200" i="0">
                              <a:latin typeface="Cambria Math" panose="02040503050406030204" pitchFamily="18" charset="0"/>
                            </a:rPr>
                            <m:t> </m:t>
                          </m:r>
                          <m:r>
                            <a:rPr lang="es-EC" sz="1200" i="1">
                              <a:latin typeface="Cambria Math" panose="02040503050406030204" pitchFamily="18" charset="0"/>
                            </a:rPr>
                            <m:t>𝐶</m:t>
                          </m:r>
                          <m:r>
                            <a:rPr lang="es-EC" sz="1200" i="0">
                              <a:latin typeface="Cambria Math" panose="02040503050406030204" pitchFamily="18" charset="0"/>
                            </a:rPr>
                            <m:t>.</m:t>
                          </m:r>
                          <m:r>
                            <a:rPr lang="es-EC" sz="1200" i="1">
                              <a:latin typeface="Cambria Math" panose="02040503050406030204" pitchFamily="18" charset="0"/>
                            </a:rPr>
                            <m:t>𝑟𝑒𝑞𝑢𝑒𝑟𝑖𝑑𝑎</m:t>
                          </m:r>
                        </m:num>
                        <m:den>
                          <m:r>
                            <a:rPr lang="es-EC" sz="1200" i="1">
                              <a:latin typeface="Cambria Math" panose="02040503050406030204" pitchFamily="18" charset="0"/>
                            </a:rPr>
                            <m:t>𝑑𝑒𝑛𝑠𝑖𝑑𝑎𝑑</m:t>
                          </m:r>
                        </m:den>
                      </m:f>
                    </m:oMath>
                  </m:oMathPara>
                </a14:m>
                <a:endParaRPr lang="es-EC" sz="1200" dirty="0"/>
              </a:p>
            </p:txBody>
          </p:sp>
        </mc:Choice>
        <mc:Fallback xmlns="">
          <p:sp>
            <p:nvSpPr>
              <p:cNvPr id="21" name="CuadroTexto 20">
                <a:extLst>
                  <a:ext uri="{FF2B5EF4-FFF2-40B4-BE49-F238E27FC236}">
                    <a16:creationId xmlns:a16="http://schemas.microsoft.com/office/drawing/2014/main" id="{B6F16994-1868-49BF-9C52-8A3466A3415F}"/>
                  </a:ext>
                </a:extLst>
              </p:cNvPr>
              <p:cNvSpPr txBox="1">
                <a:spLocks noRot="1" noChangeAspect="1" noMove="1" noResize="1" noEditPoints="1" noAdjustHandles="1" noChangeArrowheads="1" noChangeShapeType="1" noTextEdit="1"/>
              </p:cNvSpPr>
              <p:nvPr/>
            </p:nvSpPr>
            <p:spPr>
              <a:xfrm>
                <a:off x="5148064" y="4051077"/>
                <a:ext cx="3235633" cy="443006"/>
              </a:xfrm>
              <a:prstGeom prst="rect">
                <a:avLst/>
              </a:prstGeom>
              <a:blipFill>
                <a:blip r:embed="rId11"/>
                <a:stretch>
                  <a:fillRect b="-277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A59D99A4-ED6B-48B5-8430-4B97DDF0933C}"/>
                  </a:ext>
                </a:extLst>
              </p:cNvPr>
              <p:cNvSpPr txBox="1"/>
              <p:nvPr/>
            </p:nvSpPr>
            <p:spPr>
              <a:xfrm>
                <a:off x="5180347" y="4698362"/>
                <a:ext cx="3733735"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𝑡𝑜𝑡𝑎𝑙</m:t>
                          </m:r>
                        </m:sub>
                      </m:sSub>
                      <m:r>
                        <a:rPr lang="es-EC" i="0">
                          <a:latin typeface="Cambria Math" panose="02040503050406030204" pitchFamily="18" charset="0"/>
                        </a:rPr>
                        <m:t>=35.6 </m:t>
                      </m:r>
                      <m:r>
                        <a:rPr lang="es-EC" i="1">
                          <a:latin typeface="Cambria Math" panose="02040503050406030204" pitchFamily="18" charset="0"/>
                        </a:rPr>
                        <m:t>𝐿</m:t>
                      </m:r>
                      <m:r>
                        <a:rPr lang="es-EC" i="0">
                          <a:latin typeface="Cambria Math" panose="02040503050406030204" pitchFamily="18" charset="0"/>
                        </a:rPr>
                        <m:t>+20%×</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𝑟𝑒𝑞</m:t>
                          </m:r>
                        </m:sub>
                      </m:sSub>
                      <m:r>
                        <a:rPr lang="es-EC" i="0">
                          <a:latin typeface="Cambria Math" panose="02040503050406030204" pitchFamily="18" charset="0"/>
                        </a:rPr>
                        <m:t>≈45</m:t>
                      </m:r>
                      <m:r>
                        <a:rPr lang="es-EC" i="1">
                          <a:latin typeface="Cambria Math" panose="02040503050406030204" pitchFamily="18" charset="0"/>
                        </a:rPr>
                        <m:t>𝐿</m:t>
                      </m:r>
                    </m:oMath>
                  </m:oMathPara>
                </a14:m>
                <a:endParaRPr lang="es-EC" dirty="0"/>
              </a:p>
            </p:txBody>
          </p:sp>
        </mc:Choice>
        <mc:Fallback xmlns="">
          <p:sp>
            <p:nvSpPr>
              <p:cNvPr id="25" name="CuadroTexto 24">
                <a:extLst>
                  <a:ext uri="{FF2B5EF4-FFF2-40B4-BE49-F238E27FC236}">
                    <a16:creationId xmlns:a16="http://schemas.microsoft.com/office/drawing/2014/main" id="{A59D99A4-ED6B-48B5-8430-4B97DDF0933C}"/>
                  </a:ext>
                </a:extLst>
              </p:cNvPr>
              <p:cNvSpPr txBox="1">
                <a:spLocks noRot="1" noChangeAspect="1" noMove="1" noResize="1" noEditPoints="1" noAdjustHandles="1" noChangeArrowheads="1" noChangeShapeType="1" noTextEdit="1"/>
              </p:cNvSpPr>
              <p:nvPr/>
            </p:nvSpPr>
            <p:spPr>
              <a:xfrm>
                <a:off x="5180347" y="4698362"/>
                <a:ext cx="3733735" cy="390748"/>
              </a:xfrm>
              <a:prstGeom prst="rect">
                <a:avLst/>
              </a:prstGeom>
              <a:blipFill>
                <a:blip r:embed="rId12"/>
                <a:stretch>
                  <a:fillRect b="-3125"/>
                </a:stretch>
              </a:blipFill>
            </p:spPr>
            <p:txBody>
              <a:bodyPr/>
              <a:lstStyle/>
              <a:p>
                <a:r>
                  <a:rPr lang="es-EC">
                    <a:noFill/>
                  </a:rPr>
                  <a:t> </a:t>
                </a:r>
              </a:p>
            </p:txBody>
          </p:sp>
        </mc:Fallback>
      </mc:AlternateContent>
      <p:sp>
        <p:nvSpPr>
          <p:cNvPr id="13" name="CuadroTexto 12">
            <a:extLst>
              <a:ext uri="{FF2B5EF4-FFF2-40B4-BE49-F238E27FC236}">
                <a16:creationId xmlns:a16="http://schemas.microsoft.com/office/drawing/2014/main" id="{CB089195-F86E-45E8-8CDF-052E2164C2AA}"/>
              </a:ext>
            </a:extLst>
          </p:cNvPr>
          <p:cNvSpPr txBox="1"/>
          <p:nvPr/>
        </p:nvSpPr>
        <p:spPr>
          <a:xfrm>
            <a:off x="0" y="6488668"/>
            <a:ext cx="827584" cy="369332"/>
          </a:xfrm>
          <a:prstGeom prst="rect">
            <a:avLst/>
          </a:prstGeom>
          <a:noFill/>
        </p:spPr>
        <p:txBody>
          <a:bodyPr wrap="square" rtlCol="0">
            <a:spAutoFit/>
          </a:bodyPr>
          <a:lstStyle/>
          <a:p>
            <a:r>
              <a:rPr lang="en-BZ" dirty="0"/>
              <a:t>9/42</a:t>
            </a:r>
            <a:endParaRPr lang="es-ES" dirty="0"/>
          </a:p>
        </p:txBody>
      </p:sp>
    </p:spTree>
    <p:extLst>
      <p:ext uri="{BB962C8B-B14F-4D97-AF65-F5344CB8AC3E}">
        <p14:creationId xmlns:p14="http://schemas.microsoft.com/office/powerpoint/2010/main" val="5088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251520" y="692696"/>
            <a:ext cx="878767"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Bom</a:t>
            </a:r>
            <a:r>
              <a:rPr lang="es-ES" sz="1600" b="1" dirty="0"/>
              <a:t>ba</a:t>
            </a:r>
            <a:endParaRPr lang="es-ES" sz="1600" b="1" dirty="0">
              <a:solidFill>
                <a:schemeClr val="dk1"/>
              </a:solidFill>
              <a:latin typeface="+mn-lt"/>
            </a:endParaRPr>
          </a:p>
        </p:txBody>
      </p:sp>
      <p:pic>
        <p:nvPicPr>
          <p:cNvPr id="10" name="Imagen 9">
            <a:extLst>
              <a:ext uri="{FF2B5EF4-FFF2-40B4-BE49-F238E27FC236}">
                <a16:creationId xmlns:a16="http://schemas.microsoft.com/office/drawing/2014/main" id="{5466B937-C7C9-42CC-9F54-71ED57DFD503}"/>
              </a:ext>
            </a:extLst>
          </p:cNvPr>
          <p:cNvPicPr>
            <a:picLocks noChangeAspect="1"/>
          </p:cNvPicPr>
          <p:nvPr/>
        </p:nvPicPr>
        <p:blipFill>
          <a:blip r:embed="rId2"/>
          <a:stretch>
            <a:fillRect/>
          </a:stretch>
        </p:blipFill>
        <p:spPr>
          <a:xfrm>
            <a:off x="7401472" y="3818096"/>
            <a:ext cx="1523001" cy="1776835"/>
          </a:xfrm>
          <a:prstGeom prst="rect">
            <a:avLst/>
          </a:prstGeom>
        </p:spPr>
      </p:pic>
      <p:pic>
        <p:nvPicPr>
          <p:cNvPr id="20" name="Imagen 19">
            <a:extLst>
              <a:ext uri="{FF2B5EF4-FFF2-40B4-BE49-F238E27FC236}">
                <a16:creationId xmlns:a16="http://schemas.microsoft.com/office/drawing/2014/main" id="{F5DED0BF-2ACA-4A4C-9EEC-DD32341FD2A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77" y="3745361"/>
            <a:ext cx="3798168" cy="1849570"/>
          </a:xfrm>
          <a:prstGeom prst="rect">
            <a:avLst/>
          </a:prstGeom>
          <a:noFill/>
          <a:ln>
            <a:noFill/>
          </a:ln>
        </p:spPr>
      </p:pic>
      <p:pic>
        <p:nvPicPr>
          <p:cNvPr id="21" name="Imagen 20">
            <a:extLst>
              <a:ext uri="{FF2B5EF4-FFF2-40B4-BE49-F238E27FC236}">
                <a16:creationId xmlns:a16="http://schemas.microsoft.com/office/drawing/2014/main" id="{56DC807E-4301-43C9-B891-D3086666BEF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66889" y="1146996"/>
            <a:ext cx="1869195" cy="1849570"/>
          </a:xfrm>
          <a:prstGeom prst="rect">
            <a:avLst/>
          </a:prstGeom>
          <a:noFill/>
          <a:ln>
            <a:noFill/>
          </a:ln>
        </p:spPr>
      </p:pic>
      <p:graphicFrame>
        <p:nvGraphicFramePr>
          <p:cNvPr id="2" name="Tabla 1">
            <a:extLst>
              <a:ext uri="{FF2B5EF4-FFF2-40B4-BE49-F238E27FC236}">
                <a16:creationId xmlns:a16="http://schemas.microsoft.com/office/drawing/2014/main" id="{A4CA65CD-41EB-43B5-98E3-858E2951343E}"/>
              </a:ext>
            </a:extLst>
          </p:cNvPr>
          <p:cNvGraphicFramePr>
            <a:graphicFrameLocks noGrp="1"/>
          </p:cNvGraphicFramePr>
          <p:nvPr/>
        </p:nvGraphicFramePr>
        <p:xfrm>
          <a:off x="398138" y="1655120"/>
          <a:ext cx="2661694" cy="1619250"/>
        </p:xfrm>
        <a:graphic>
          <a:graphicData uri="http://schemas.openxmlformats.org/drawingml/2006/table">
            <a:tbl>
              <a:tblPr firstRow="1" firstCol="1" bandRow="1">
                <a:tableStyleId>{68D230F3-CF80-4859-8CE7-A43EE81993B5}</a:tableStyleId>
              </a:tblPr>
              <a:tblGrid>
                <a:gridCol w="1714391">
                  <a:extLst>
                    <a:ext uri="{9D8B030D-6E8A-4147-A177-3AD203B41FA5}">
                      <a16:colId xmlns:a16="http://schemas.microsoft.com/office/drawing/2014/main" val="3058569166"/>
                    </a:ext>
                  </a:extLst>
                </a:gridCol>
                <a:gridCol w="947303">
                  <a:extLst>
                    <a:ext uri="{9D8B030D-6E8A-4147-A177-3AD203B41FA5}">
                      <a16:colId xmlns:a16="http://schemas.microsoft.com/office/drawing/2014/main" val="2318248004"/>
                    </a:ext>
                  </a:extLst>
                </a:gridCol>
              </a:tblGrid>
              <a:tr h="323850">
                <a:tc>
                  <a:txBody>
                    <a:bodyPr/>
                    <a:lstStyle/>
                    <a:p>
                      <a:pPr algn="ctr">
                        <a:lnSpc>
                          <a:spcPct val="115000"/>
                        </a:lnSpc>
                        <a:spcAft>
                          <a:spcPts val="800"/>
                        </a:spcAft>
                      </a:pPr>
                      <a:r>
                        <a:rPr lang="es-ES" sz="1100" dirty="0">
                          <a:effectLst/>
                        </a:rPr>
                        <a:t>Parámetro</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Valor </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69725150"/>
                  </a:ext>
                </a:extLst>
              </a:tr>
              <a:tr h="323850">
                <a:tc>
                  <a:txBody>
                    <a:bodyPr/>
                    <a:lstStyle/>
                    <a:p>
                      <a:pPr>
                        <a:lnSpc>
                          <a:spcPct val="115000"/>
                        </a:lnSpc>
                        <a:spcAft>
                          <a:spcPts val="800"/>
                        </a:spcAft>
                      </a:pPr>
                      <a:r>
                        <a:rPr lang="es-ES" sz="1100" dirty="0">
                          <a:effectLst/>
                        </a:rPr>
                        <a:t>Diámetro interior</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10.83 cm</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60580144"/>
                  </a:ext>
                </a:extLst>
              </a:tr>
              <a:tr h="323850">
                <a:tc>
                  <a:txBody>
                    <a:bodyPr/>
                    <a:lstStyle/>
                    <a:p>
                      <a:pPr>
                        <a:lnSpc>
                          <a:spcPct val="115000"/>
                        </a:lnSpc>
                        <a:spcAft>
                          <a:spcPts val="800"/>
                        </a:spcAft>
                      </a:pPr>
                      <a:r>
                        <a:rPr lang="es-ES" sz="1100" dirty="0">
                          <a:effectLst/>
                        </a:rPr>
                        <a:t>Profundidad de flujo</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 cm</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819814189"/>
                  </a:ext>
                </a:extLst>
              </a:tr>
              <a:tr h="323850">
                <a:tc>
                  <a:txBody>
                    <a:bodyPr/>
                    <a:lstStyle/>
                    <a:p>
                      <a:pPr>
                        <a:lnSpc>
                          <a:spcPct val="115000"/>
                        </a:lnSpc>
                        <a:spcAft>
                          <a:spcPts val="800"/>
                        </a:spcAft>
                      </a:pPr>
                      <a:r>
                        <a:rPr lang="es-ES" sz="1100" dirty="0">
                          <a:effectLst/>
                        </a:rPr>
                        <a:t>Pendiente de fondo</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108785639"/>
                  </a:ext>
                </a:extLst>
              </a:tr>
              <a:tr h="323850">
                <a:tc>
                  <a:txBody>
                    <a:bodyPr/>
                    <a:lstStyle/>
                    <a:p>
                      <a:pPr>
                        <a:lnSpc>
                          <a:spcPct val="115000"/>
                        </a:lnSpc>
                        <a:spcAft>
                          <a:spcPts val="800"/>
                        </a:spcAft>
                      </a:pPr>
                      <a:r>
                        <a:rPr lang="es-ES" sz="1100" dirty="0">
                          <a:effectLst/>
                        </a:rPr>
                        <a:t>Coeficiente</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150</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82313136"/>
                  </a:ext>
                </a:extLst>
              </a:tr>
            </a:tbl>
          </a:graphicData>
        </a:graphic>
      </p:graphicFrame>
      <p:sp>
        <p:nvSpPr>
          <p:cNvPr id="25" name="Rectangle 5">
            <a:extLst>
              <a:ext uri="{FF2B5EF4-FFF2-40B4-BE49-F238E27FC236}">
                <a16:creationId xmlns:a16="http://schemas.microsoft.com/office/drawing/2014/main" id="{569991DD-7221-461A-AF82-939AA070D6F8}"/>
              </a:ext>
            </a:extLst>
          </p:cNvPr>
          <p:cNvSpPr>
            <a:spLocks noChangeArrowheads="1"/>
          </p:cNvSpPr>
          <p:nvPr/>
        </p:nvSpPr>
        <p:spPr bwMode="auto">
          <a:xfrm>
            <a:off x="1403648" y="689377"/>
            <a:ext cx="23968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Caudal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i="1" dirty="0">
                <a:latin typeface="+mn-lt"/>
                <a:cs typeface="Arial" panose="020B0604020202020204" pitchFamily="34" charset="0"/>
              </a:rPr>
              <a:t>Distancia recorrida</a:t>
            </a:r>
            <a:endParaRPr kumimoji="0" lang="es-EC" b="0" i="0" u="none" strike="noStrike" cap="none" normalizeH="0" baseline="0" dirty="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97F0364B-4DF9-4A8B-8D79-D10A60699B60}"/>
                  </a:ext>
                </a:extLst>
              </p:cNvPr>
              <p:cNvSpPr txBox="1"/>
              <p:nvPr/>
            </p:nvSpPr>
            <p:spPr>
              <a:xfrm>
                <a:off x="4956431" y="788775"/>
                <a:ext cx="4421410" cy="4038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rgbClr val="FF0000"/>
                          </a:solidFill>
                          <a:latin typeface="Cambria Math" panose="02040503050406030204" pitchFamily="18" charset="0"/>
                        </a:rPr>
                        <m:t>𝑄</m:t>
                      </m:r>
                      <m:r>
                        <a:rPr lang="es-EC" i="0">
                          <a:solidFill>
                            <a:srgbClr val="FF0000"/>
                          </a:solidFill>
                          <a:latin typeface="Cambria Math" panose="02040503050406030204" pitchFamily="18" charset="0"/>
                        </a:rPr>
                        <m:t>=0.2787×</m:t>
                      </m:r>
                      <m:r>
                        <a:rPr lang="es-EC" i="1">
                          <a:solidFill>
                            <a:srgbClr val="FF0000"/>
                          </a:solidFill>
                          <a:latin typeface="Cambria Math" panose="02040503050406030204" pitchFamily="18" charset="0"/>
                        </a:rPr>
                        <m:t>𝐶</m:t>
                      </m:r>
                      <m:r>
                        <a:rPr lang="es-EC" i="0">
                          <a:solidFill>
                            <a:srgbClr val="FF0000"/>
                          </a:solidFill>
                          <a:latin typeface="Cambria Math" panose="02040503050406030204" pitchFamily="18" charset="0"/>
                        </a:rPr>
                        <m:t> ×</m:t>
                      </m:r>
                      <m:r>
                        <a:rPr lang="es-EC" i="1">
                          <a:solidFill>
                            <a:srgbClr val="FF0000"/>
                          </a:solidFill>
                          <a:latin typeface="Cambria Math" panose="02040503050406030204" pitchFamily="18" charset="0"/>
                        </a:rPr>
                        <m:t>𝐴</m:t>
                      </m:r>
                      <m:r>
                        <a:rPr lang="es-EC" i="0">
                          <a:solidFill>
                            <a:srgbClr val="FF0000"/>
                          </a:solidFill>
                          <a:latin typeface="Cambria Math" panose="02040503050406030204" pitchFamily="18" charset="0"/>
                        </a:rPr>
                        <m:t>×</m:t>
                      </m:r>
                      <m:sSup>
                        <m:sSupPr>
                          <m:ctrlPr>
                            <a:rPr lang="es-EC" i="1">
                              <a:solidFill>
                                <a:srgbClr val="FF0000"/>
                              </a:solidFill>
                              <a:latin typeface="Cambria Math" panose="02040503050406030204" pitchFamily="18" charset="0"/>
                            </a:rPr>
                          </m:ctrlPr>
                        </m:sSupPr>
                        <m:e>
                          <m:sSub>
                            <m:sSubPr>
                              <m:ctrlPr>
                                <a:rPr lang="es-EC" i="1">
                                  <a:solidFill>
                                    <a:srgbClr val="FF0000"/>
                                  </a:solidFill>
                                  <a:latin typeface="Cambria Math" panose="02040503050406030204" pitchFamily="18" charset="0"/>
                                </a:rPr>
                              </m:ctrlPr>
                            </m:sSubPr>
                            <m:e>
                              <m:r>
                                <a:rPr lang="es-EC" i="1">
                                  <a:solidFill>
                                    <a:srgbClr val="FF0000"/>
                                  </a:solidFill>
                                  <a:latin typeface="Cambria Math" panose="02040503050406030204" pitchFamily="18" charset="0"/>
                                </a:rPr>
                                <m:t>𝑅</m:t>
                              </m:r>
                            </m:e>
                            <m:sub>
                              <m:r>
                                <a:rPr lang="es-EC" i="1">
                                  <a:solidFill>
                                    <a:srgbClr val="FF0000"/>
                                  </a:solidFill>
                                  <a:latin typeface="Cambria Math" panose="02040503050406030204" pitchFamily="18" charset="0"/>
                                </a:rPr>
                                <m:t>𝐻</m:t>
                              </m:r>
                            </m:sub>
                          </m:sSub>
                        </m:e>
                        <m:sup>
                          <m:f>
                            <m:fPr>
                              <m:type m:val="lin"/>
                              <m:ctrlPr>
                                <a:rPr lang="es-EC" i="1">
                                  <a:solidFill>
                                    <a:srgbClr val="FF0000"/>
                                  </a:solidFill>
                                  <a:latin typeface="Cambria Math" panose="02040503050406030204" pitchFamily="18" charset="0"/>
                                </a:rPr>
                              </m:ctrlPr>
                            </m:fPr>
                            <m:num>
                              <m:r>
                                <a:rPr lang="es-EC" i="0">
                                  <a:solidFill>
                                    <a:srgbClr val="FF0000"/>
                                  </a:solidFill>
                                  <a:latin typeface="Cambria Math" panose="02040503050406030204" pitchFamily="18" charset="0"/>
                                </a:rPr>
                                <m:t>2</m:t>
                              </m:r>
                            </m:num>
                            <m:den>
                              <m:r>
                                <a:rPr lang="es-EC" i="0">
                                  <a:solidFill>
                                    <a:srgbClr val="FF0000"/>
                                  </a:solidFill>
                                  <a:latin typeface="Cambria Math" panose="02040503050406030204" pitchFamily="18" charset="0"/>
                                </a:rPr>
                                <m:t>3</m:t>
                              </m:r>
                            </m:den>
                          </m:f>
                        </m:sup>
                      </m:sSup>
                      <m:r>
                        <a:rPr lang="es-EC" i="0">
                          <a:solidFill>
                            <a:srgbClr val="FF0000"/>
                          </a:solidFill>
                          <a:latin typeface="Cambria Math" panose="02040503050406030204" pitchFamily="18" charset="0"/>
                        </a:rPr>
                        <m:t>×</m:t>
                      </m:r>
                      <m:sSup>
                        <m:sSupPr>
                          <m:ctrlPr>
                            <a:rPr lang="es-EC" i="1">
                              <a:solidFill>
                                <a:srgbClr val="FF0000"/>
                              </a:solidFill>
                              <a:latin typeface="Cambria Math" panose="02040503050406030204" pitchFamily="18" charset="0"/>
                            </a:rPr>
                          </m:ctrlPr>
                        </m:sSupPr>
                        <m:e>
                          <m:r>
                            <a:rPr lang="es-EC" i="1">
                              <a:solidFill>
                                <a:srgbClr val="FF0000"/>
                              </a:solidFill>
                              <a:latin typeface="Cambria Math" panose="02040503050406030204" pitchFamily="18" charset="0"/>
                            </a:rPr>
                            <m:t>𝑆</m:t>
                          </m:r>
                        </m:e>
                        <m:sup>
                          <m:f>
                            <m:fPr>
                              <m:type m:val="lin"/>
                              <m:ctrlPr>
                                <a:rPr lang="es-EC" i="1">
                                  <a:solidFill>
                                    <a:srgbClr val="FF0000"/>
                                  </a:solidFill>
                                  <a:latin typeface="Cambria Math" panose="02040503050406030204" pitchFamily="18" charset="0"/>
                                </a:rPr>
                              </m:ctrlPr>
                            </m:fPr>
                            <m:num>
                              <m:r>
                                <a:rPr lang="es-EC" i="0">
                                  <a:solidFill>
                                    <a:srgbClr val="FF0000"/>
                                  </a:solidFill>
                                  <a:latin typeface="Cambria Math" panose="02040503050406030204" pitchFamily="18" charset="0"/>
                                </a:rPr>
                                <m:t>1</m:t>
                              </m:r>
                            </m:num>
                            <m:den>
                              <m:r>
                                <a:rPr lang="es-EC" i="0">
                                  <a:solidFill>
                                    <a:srgbClr val="FF0000"/>
                                  </a:solidFill>
                                  <a:latin typeface="Cambria Math" panose="02040503050406030204" pitchFamily="18" charset="0"/>
                                </a:rPr>
                                <m:t>2</m:t>
                              </m:r>
                            </m:den>
                          </m:f>
                        </m:sup>
                      </m:sSup>
                    </m:oMath>
                  </m:oMathPara>
                </a14:m>
                <a:endParaRPr lang="es-EC" dirty="0"/>
              </a:p>
            </p:txBody>
          </p:sp>
        </mc:Choice>
        <mc:Fallback xmlns="">
          <p:sp>
            <p:nvSpPr>
              <p:cNvPr id="27" name="CuadroTexto 26">
                <a:extLst>
                  <a:ext uri="{FF2B5EF4-FFF2-40B4-BE49-F238E27FC236}">
                    <a16:creationId xmlns:a16="http://schemas.microsoft.com/office/drawing/2014/main" id="{97F0364B-4DF9-4A8B-8D79-D10A60699B60}"/>
                  </a:ext>
                </a:extLst>
              </p:cNvPr>
              <p:cNvSpPr txBox="1">
                <a:spLocks noRot="1" noChangeAspect="1" noMove="1" noResize="1" noEditPoints="1" noAdjustHandles="1" noChangeArrowheads="1" noChangeShapeType="1" noTextEdit="1"/>
              </p:cNvSpPr>
              <p:nvPr/>
            </p:nvSpPr>
            <p:spPr>
              <a:xfrm>
                <a:off x="4956431" y="788775"/>
                <a:ext cx="4421410" cy="403893"/>
              </a:xfrm>
              <a:prstGeom prst="rect">
                <a:avLst/>
              </a:prstGeom>
              <a:blipFill>
                <a:blip r:embed="rId8"/>
                <a:stretch>
                  <a:fillRect t="-74627" r="-552" b="-9253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02B049D7-DC1B-48D5-897B-77AE04DE4115}"/>
                  </a:ext>
                </a:extLst>
              </p:cNvPr>
              <p:cNvSpPr txBox="1"/>
              <p:nvPr/>
            </p:nvSpPr>
            <p:spPr>
              <a:xfrm>
                <a:off x="5594794" y="1309868"/>
                <a:ext cx="2353311" cy="5648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𝜃</m:t>
                      </m:r>
                      <m:r>
                        <a:rPr lang="es-EC" i="0">
                          <a:latin typeface="Cambria Math" panose="02040503050406030204" pitchFamily="18" charset="0"/>
                        </a:rPr>
                        <m:t>=2×</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𝑐𝑜𝑠</m:t>
                          </m:r>
                        </m:e>
                        <m:sup>
                          <m:r>
                            <a:rPr lang="es-EC" i="0">
                              <a:latin typeface="Cambria Math" panose="02040503050406030204" pitchFamily="18" charset="0"/>
                            </a:rPr>
                            <m:t>−1</m:t>
                          </m:r>
                        </m:sup>
                      </m:sSup>
                      <m:d>
                        <m:dPr>
                          <m:begChr m:val="["/>
                          <m:endChr m:val="]"/>
                          <m:ctrlPr>
                            <a:rPr lang="es-EC" i="1">
                              <a:solidFill>
                                <a:srgbClr val="836967"/>
                              </a:solidFill>
                              <a:latin typeface="Cambria Math" panose="02040503050406030204" pitchFamily="18" charset="0"/>
                            </a:rPr>
                          </m:ctrlPr>
                        </m:dPr>
                        <m:e>
                          <m:r>
                            <a:rPr lang="es-EC" i="0">
                              <a:latin typeface="Cambria Math" panose="02040503050406030204" pitchFamily="18" charset="0"/>
                            </a:rPr>
                            <m:t>1−</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𝑦</m:t>
                              </m:r>
                            </m:num>
                            <m:den>
                              <m:r>
                                <a:rPr lang="es-EC" i="1">
                                  <a:latin typeface="Cambria Math" panose="02040503050406030204" pitchFamily="18" charset="0"/>
                                </a:rPr>
                                <m:t>𝑟</m:t>
                              </m:r>
                            </m:den>
                          </m:f>
                        </m:e>
                      </m:d>
                    </m:oMath>
                  </m:oMathPara>
                </a14:m>
                <a:endParaRPr lang="es-EC" dirty="0"/>
              </a:p>
            </p:txBody>
          </p:sp>
        </mc:Choice>
        <mc:Fallback xmlns="">
          <p:sp>
            <p:nvSpPr>
              <p:cNvPr id="28" name="CuadroTexto 27">
                <a:extLst>
                  <a:ext uri="{FF2B5EF4-FFF2-40B4-BE49-F238E27FC236}">
                    <a16:creationId xmlns:a16="http://schemas.microsoft.com/office/drawing/2014/main" id="{02B049D7-DC1B-48D5-897B-77AE04DE4115}"/>
                  </a:ext>
                </a:extLst>
              </p:cNvPr>
              <p:cNvSpPr txBox="1">
                <a:spLocks noRot="1" noChangeAspect="1" noMove="1" noResize="1" noEditPoints="1" noAdjustHandles="1" noChangeArrowheads="1" noChangeShapeType="1" noTextEdit="1"/>
              </p:cNvSpPr>
              <p:nvPr/>
            </p:nvSpPr>
            <p:spPr>
              <a:xfrm>
                <a:off x="5594794" y="1309868"/>
                <a:ext cx="2353311" cy="564835"/>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B91ED467-FA96-4168-9141-33D8762E4490}"/>
                  </a:ext>
                </a:extLst>
              </p:cNvPr>
              <p:cNvSpPr txBox="1"/>
              <p:nvPr/>
            </p:nvSpPr>
            <p:spPr>
              <a:xfrm>
                <a:off x="5563009" y="1841568"/>
                <a:ext cx="29768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𝐴</m:t>
                      </m:r>
                      <m:r>
                        <a:rPr lang="es-EC" i="0">
                          <a:latin typeface="Cambria Math" panose="02040503050406030204" pitchFamily="18" charset="0"/>
                        </a:rPr>
                        <m:t>=0.5×</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𝑟</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𝜃</m:t>
                          </m:r>
                          <m:r>
                            <a:rPr lang="es-EC" i="0">
                              <a:latin typeface="Cambria Math" panose="02040503050406030204" pitchFamily="18" charset="0"/>
                            </a:rPr>
                            <m:t>−</m:t>
                          </m:r>
                          <m:r>
                            <a:rPr lang="es-EC" i="1">
                              <a:latin typeface="Cambria Math" panose="02040503050406030204" pitchFamily="18" charset="0"/>
                            </a:rPr>
                            <m:t>𝑠𝑖𝑛</m:t>
                          </m:r>
                          <m:r>
                            <a:rPr lang="es-EC" i="1">
                              <a:latin typeface="Cambria Math" panose="02040503050406030204" pitchFamily="18" charset="0"/>
                            </a:rPr>
                            <m:t>𝜃</m:t>
                          </m:r>
                        </m:e>
                      </m:d>
                    </m:oMath>
                  </m:oMathPara>
                </a14:m>
                <a:endParaRPr lang="es-EC" dirty="0"/>
              </a:p>
            </p:txBody>
          </p:sp>
        </mc:Choice>
        <mc:Fallback xmlns="">
          <p:sp>
            <p:nvSpPr>
              <p:cNvPr id="29" name="CuadroTexto 28">
                <a:extLst>
                  <a:ext uri="{FF2B5EF4-FFF2-40B4-BE49-F238E27FC236}">
                    <a16:creationId xmlns:a16="http://schemas.microsoft.com/office/drawing/2014/main" id="{B91ED467-FA96-4168-9141-33D8762E4490}"/>
                  </a:ext>
                </a:extLst>
              </p:cNvPr>
              <p:cNvSpPr txBox="1">
                <a:spLocks noRot="1" noChangeAspect="1" noMove="1" noResize="1" noEditPoints="1" noAdjustHandles="1" noChangeArrowheads="1" noChangeShapeType="1" noTextEdit="1"/>
              </p:cNvSpPr>
              <p:nvPr/>
            </p:nvSpPr>
            <p:spPr>
              <a:xfrm>
                <a:off x="5563009" y="1841568"/>
                <a:ext cx="2976831" cy="369332"/>
              </a:xfrm>
              <a:prstGeom prst="rect">
                <a:avLst/>
              </a:prstGeom>
              <a:blipFill>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F47CE82E-A6D2-4CD1-80BE-AC0726C3E48A}"/>
                  </a:ext>
                </a:extLst>
              </p:cNvPr>
              <p:cNvSpPr txBox="1"/>
              <p:nvPr/>
            </p:nvSpPr>
            <p:spPr>
              <a:xfrm>
                <a:off x="5343141" y="2256608"/>
                <a:ext cx="18691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𝑃</m:t>
                      </m:r>
                      <m:r>
                        <a:rPr lang="es-EC" i="0">
                          <a:latin typeface="Cambria Math" panose="02040503050406030204" pitchFamily="18" charset="0"/>
                        </a:rPr>
                        <m:t>=</m:t>
                      </m:r>
                      <m:r>
                        <a:rPr lang="es-EC" i="1">
                          <a:latin typeface="Cambria Math" panose="02040503050406030204" pitchFamily="18" charset="0"/>
                        </a:rPr>
                        <m:t>𝑟</m:t>
                      </m:r>
                      <m:r>
                        <a:rPr lang="es-EC" i="0">
                          <a:latin typeface="Cambria Math" panose="02040503050406030204" pitchFamily="18" charset="0"/>
                        </a:rPr>
                        <m:t>×</m:t>
                      </m:r>
                      <m:r>
                        <a:rPr lang="es-EC" i="1">
                          <a:latin typeface="Cambria Math" panose="02040503050406030204" pitchFamily="18" charset="0"/>
                        </a:rPr>
                        <m:t>𝜃</m:t>
                      </m:r>
                    </m:oMath>
                  </m:oMathPara>
                </a14:m>
                <a:endParaRPr lang="es-EC" dirty="0"/>
              </a:p>
            </p:txBody>
          </p:sp>
        </mc:Choice>
        <mc:Fallback xmlns="">
          <p:sp>
            <p:nvSpPr>
              <p:cNvPr id="30" name="CuadroTexto 29">
                <a:extLst>
                  <a:ext uri="{FF2B5EF4-FFF2-40B4-BE49-F238E27FC236}">
                    <a16:creationId xmlns:a16="http://schemas.microsoft.com/office/drawing/2014/main" id="{F47CE82E-A6D2-4CD1-80BE-AC0726C3E48A}"/>
                  </a:ext>
                </a:extLst>
              </p:cNvPr>
              <p:cNvSpPr txBox="1">
                <a:spLocks noRot="1" noChangeAspect="1" noMove="1" noResize="1" noEditPoints="1" noAdjustHandles="1" noChangeArrowheads="1" noChangeShapeType="1" noTextEdit="1"/>
              </p:cNvSpPr>
              <p:nvPr/>
            </p:nvSpPr>
            <p:spPr>
              <a:xfrm>
                <a:off x="5343141" y="2256608"/>
                <a:ext cx="1869195" cy="369332"/>
              </a:xfrm>
              <a:prstGeom prst="rect">
                <a:avLst/>
              </a:prstGeom>
              <a:blipFill>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948E4FBB-2F6E-4AFE-A246-04A83A35BDC1}"/>
                  </a:ext>
                </a:extLst>
              </p:cNvPr>
              <p:cNvSpPr txBox="1"/>
              <p:nvPr/>
            </p:nvSpPr>
            <p:spPr>
              <a:xfrm>
                <a:off x="7308813" y="2177827"/>
                <a:ext cx="1291417"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𝐻</m:t>
                          </m:r>
                        </m:sub>
                      </m:sSub>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𝐴</m:t>
                          </m:r>
                        </m:num>
                        <m:den>
                          <m:r>
                            <a:rPr lang="es-EC" i="1">
                              <a:latin typeface="Cambria Math" panose="02040503050406030204" pitchFamily="18" charset="0"/>
                            </a:rPr>
                            <m:t>𝑃</m:t>
                          </m:r>
                        </m:den>
                      </m:f>
                    </m:oMath>
                  </m:oMathPara>
                </a14:m>
                <a:endParaRPr lang="es-EC" dirty="0"/>
              </a:p>
            </p:txBody>
          </p:sp>
        </mc:Choice>
        <mc:Fallback xmlns="">
          <p:sp>
            <p:nvSpPr>
              <p:cNvPr id="31" name="CuadroTexto 30">
                <a:extLst>
                  <a:ext uri="{FF2B5EF4-FFF2-40B4-BE49-F238E27FC236}">
                    <a16:creationId xmlns:a16="http://schemas.microsoft.com/office/drawing/2014/main" id="{948E4FBB-2F6E-4AFE-A246-04A83A35BDC1}"/>
                  </a:ext>
                </a:extLst>
              </p:cNvPr>
              <p:cNvSpPr txBox="1">
                <a:spLocks noRot="1" noChangeAspect="1" noMove="1" noResize="1" noEditPoints="1" noAdjustHandles="1" noChangeArrowheads="1" noChangeShapeType="1" noTextEdit="1"/>
              </p:cNvSpPr>
              <p:nvPr/>
            </p:nvSpPr>
            <p:spPr>
              <a:xfrm>
                <a:off x="7308813" y="2177827"/>
                <a:ext cx="1291417" cy="610936"/>
              </a:xfrm>
              <a:prstGeom prst="rect">
                <a:avLst/>
              </a:prstGeom>
              <a:blipFill>
                <a:blip r:embed="rId1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C6F15619-5370-44F1-89AD-C269B5C21427}"/>
                  </a:ext>
                </a:extLst>
              </p:cNvPr>
              <p:cNvSpPr txBox="1"/>
              <p:nvPr/>
            </p:nvSpPr>
            <p:spPr>
              <a:xfrm>
                <a:off x="4286779" y="2856236"/>
                <a:ext cx="4421410"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𝑡𝑟𝑎𝑏𝑎𝑗𝑜</m:t>
                          </m:r>
                        </m:sub>
                      </m:sSub>
                      <m:r>
                        <a:rPr lang="es-EC" i="0">
                          <a:latin typeface="Cambria Math" panose="02040503050406030204" pitchFamily="18" charset="0"/>
                        </a:rPr>
                        <m:t>=180</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𝐿</m:t>
                          </m:r>
                        </m:num>
                        <m:den>
                          <m:r>
                            <a:rPr lang="es-EC" i="1">
                              <a:latin typeface="Cambria Math" panose="02040503050406030204" pitchFamily="18" charset="0"/>
                            </a:rPr>
                            <m:t>h</m:t>
                          </m:r>
                        </m:den>
                      </m:f>
                      <m:r>
                        <a:rPr lang="es-EC" i="0">
                          <a:latin typeface="Cambria Math" panose="02040503050406030204" pitchFamily="18" charset="0"/>
                        </a:rPr>
                        <m:t>×4=720</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𝐿</m:t>
                          </m:r>
                        </m:num>
                        <m:den>
                          <m:r>
                            <a:rPr lang="es-EC" i="1">
                              <a:latin typeface="Cambria Math" panose="02040503050406030204" pitchFamily="18" charset="0"/>
                            </a:rPr>
                            <m:t>h</m:t>
                          </m:r>
                        </m:den>
                      </m:f>
                      <m:r>
                        <a:rPr lang="es-EC" i="0">
                          <a:latin typeface="Cambria Math" panose="02040503050406030204" pitchFamily="18" charset="0"/>
                        </a:rPr>
                        <m:t>=3.16 </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𝑔𝑎𝑙</m:t>
                          </m:r>
                        </m:num>
                        <m:den>
                          <m:r>
                            <a:rPr lang="es-EC" i="1">
                              <a:latin typeface="Cambria Math" panose="02040503050406030204" pitchFamily="18" charset="0"/>
                            </a:rPr>
                            <m:t>𝑚𝑖𝑛</m:t>
                          </m:r>
                        </m:den>
                      </m:f>
                    </m:oMath>
                  </m:oMathPara>
                </a14:m>
                <a:endParaRPr lang="es-EC" dirty="0"/>
              </a:p>
            </p:txBody>
          </p:sp>
        </mc:Choice>
        <mc:Fallback xmlns="">
          <p:sp>
            <p:nvSpPr>
              <p:cNvPr id="32" name="CuadroTexto 31">
                <a:extLst>
                  <a:ext uri="{FF2B5EF4-FFF2-40B4-BE49-F238E27FC236}">
                    <a16:creationId xmlns:a16="http://schemas.microsoft.com/office/drawing/2014/main" id="{C6F15619-5370-44F1-89AD-C269B5C21427}"/>
                  </a:ext>
                </a:extLst>
              </p:cNvPr>
              <p:cNvSpPr txBox="1">
                <a:spLocks noRot="1" noChangeAspect="1" noMove="1" noResize="1" noEditPoints="1" noAdjustHandles="1" noChangeArrowheads="1" noChangeShapeType="1" noTextEdit="1"/>
              </p:cNvSpPr>
              <p:nvPr/>
            </p:nvSpPr>
            <p:spPr>
              <a:xfrm>
                <a:off x="4286779" y="2856236"/>
                <a:ext cx="4421410" cy="618246"/>
              </a:xfrm>
              <a:prstGeom prst="rect">
                <a:avLst/>
              </a:prstGeom>
              <a:blipFill>
                <a:blip r:embed="rId13"/>
                <a:stretch>
                  <a:fillRect/>
                </a:stretch>
              </a:blipFill>
            </p:spPr>
            <p:txBody>
              <a:bodyPr/>
              <a:lstStyle/>
              <a:p>
                <a:r>
                  <a:rPr lang="es-EC">
                    <a:noFill/>
                  </a:rPr>
                  <a:t> </a:t>
                </a:r>
              </a:p>
            </p:txBody>
          </p:sp>
        </mc:Fallback>
      </mc:AlternateContent>
      <p:pic>
        <p:nvPicPr>
          <p:cNvPr id="33" name="Imagen 32">
            <a:extLst>
              <a:ext uri="{FF2B5EF4-FFF2-40B4-BE49-F238E27FC236}">
                <a16:creationId xmlns:a16="http://schemas.microsoft.com/office/drawing/2014/main" id="{86309C54-7261-4294-AD9E-159C0E4C1523}"/>
              </a:ext>
            </a:extLst>
          </p:cNvPr>
          <p:cNvPicPr>
            <a:picLocks noChangeAspect="1"/>
          </p:cNvPicPr>
          <p:nvPr/>
        </p:nvPicPr>
        <p:blipFill>
          <a:blip r:embed="rId14" cstate="email">
            <a:extLst>
              <a:ext uri="{BEBA8EAE-BF5A-486C-A8C5-ECC9F3942E4B}">
                <a14:imgProps xmlns:a14="http://schemas.microsoft.com/office/drawing/2010/main">
                  <a14:imgLayer r:embed="rId1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4181040" y="3491301"/>
            <a:ext cx="2896414" cy="2450255"/>
          </a:xfrm>
          <a:prstGeom prst="rect">
            <a:avLst/>
          </a:prstGeom>
          <a:noFill/>
          <a:ln>
            <a:noFill/>
          </a:ln>
        </p:spPr>
      </p:pic>
      <p:sp>
        <p:nvSpPr>
          <p:cNvPr id="19" name="CuadroTexto 18">
            <a:extLst>
              <a:ext uri="{FF2B5EF4-FFF2-40B4-BE49-F238E27FC236}">
                <a16:creationId xmlns:a16="http://schemas.microsoft.com/office/drawing/2014/main" id="{BDB6AD75-AA01-46E4-8CBA-2F09FF0FC3FB}"/>
              </a:ext>
            </a:extLst>
          </p:cNvPr>
          <p:cNvSpPr txBox="1"/>
          <p:nvPr/>
        </p:nvSpPr>
        <p:spPr>
          <a:xfrm>
            <a:off x="4116254" y="39980"/>
            <a:ext cx="5040560"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Diseño sistema Hidropónico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22" name="CuadroTexto 21">
            <a:extLst>
              <a:ext uri="{FF2B5EF4-FFF2-40B4-BE49-F238E27FC236}">
                <a16:creationId xmlns:a16="http://schemas.microsoft.com/office/drawing/2014/main" id="{7E63D857-A4A8-40BD-81AF-801BC953E9E4}"/>
              </a:ext>
            </a:extLst>
          </p:cNvPr>
          <p:cNvSpPr txBox="1"/>
          <p:nvPr/>
        </p:nvSpPr>
        <p:spPr>
          <a:xfrm>
            <a:off x="0" y="6488668"/>
            <a:ext cx="827584" cy="369332"/>
          </a:xfrm>
          <a:prstGeom prst="rect">
            <a:avLst/>
          </a:prstGeom>
          <a:noFill/>
        </p:spPr>
        <p:txBody>
          <a:bodyPr wrap="square" rtlCol="0">
            <a:spAutoFit/>
          </a:bodyPr>
          <a:lstStyle/>
          <a:p>
            <a:r>
              <a:rPr lang="en-BZ" dirty="0"/>
              <a:t>10/42</a:t>
            </a:r>
            <a:endParaRPr lang="es-ES" dirty="0"/>
          </a:p>
        </p:txBody>
      </p:sp>
    </p:spTree>
    <p:extLst>
      <p:ext uri="{BB962C8B-B14F-4D97-AF65-F5344CB8AC3E}">
        <p14:creationId xmlns:p14="http://schemas.microsoft.com/office/powerpoint/2010/main" val="213072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4639" y="647538"/>
            <a:ext cx="1861407" cy="338554"/>
          </a:xfrm>
          <a:prstGeom prst="rect">
            <a:avLst/>
          </a:prstGeom>
          <a:solidFill>
            <a:schemeClr val="bg1">
              <a:lumMod val="95000"/>
            </a:schemeClr>
          </a:solidFill>
          <a:ln>
            <a:solidFill>
              <a:srgbClr val="2E8A2E"/>
            </a:solidFill>
          </a:ln>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s-ES"/>
            </a:defPPr>
            <a:lvl1pPr>
              <a:defRPr sz="1400" b="1">
                <a:ln w="0"/>
                <a:effectLst>
                  <a:outerShdw blurRad="38100" dist="19050" dir="2700000" algn="tl" rotWithShape="0">
                    <a:schemeClr val="dk1">
                      <a:alpha val="40000"/>
                    </a:schemeClr>
                  </a:outerShdw>
                </a:effectLst>
                <a:latin typeface="+mj-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ES" sz="1600" dirty="0"/>
              <a:t>Gateway Dragino</a:t>
            </a:r>
          </a:p>
        </p:txBody>
      </p:sp>
      <p:sp>
        <p:nvSpPr>
          <p:cNvPr id="12" name="CuadroTexto 11">
            <a:extLst>
              <a:ext uri="{FF2B5EF4-FFF2-40B4-BE49-F238E27FC236}">
                <a16:creationId xmlns:a16="http://schemas.microsoft.com/office/drawing/2014/main" id="{6BA39886-5F4D-47A5-8A6C-76CF2FE55AF6}"/>
              </a:ext>
            </a:extLst>
          </p:cNvPr>
          <p:cNvSpPr txBox="1"/>
          <p:nvPr/>
        </p:nvSpPr>
        <p:spPr>
          <a:xfrm>
            <a:off x="3707904" y="116632"/>
            <a:ext cx="6336704"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Materiales de la Red de Sensores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6" name="Imagen 5">
            <a:extLst>
              <a:ext uri="{FF2B5EF4-FFF2-40B4-BE49-F238E27FC236}">
                <a16:creationId xmlns:a16="http://schemas.microsoft.com/office/drawing/2014/main" id="{59BDE04F-2002-4625-BD58-ABBBBE2EA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935" y="1112247"/>
            <a:ext cx="2343181" cy="1668345"/>
          </a:xfrm>
          <a:prstGeom prst="rect">
            <a:avLst/>
          </a:prstGeom>
        </p:spPr>
      </p:pic>
      <p:pic>
        <p:nvPicPr>
          <p:cNvPr id="10" name="Imagen 9">
            <a:extLst>
              <a:ext uri="{FF2B5EF4-FFF2-40B4-BE49-F238E27FC236}">
                <a16:creationId xmlns:a16="http://schemas.microsoft.com/office/drawing/2014/main" id="{CBB2309C-DE9D-4E5A-894D-EF44449213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286" y="4013152"/>
            <a:ext cx="1871654" cy="2125626"/>
          </a:xfrm>
          <a:prstGeom prst="rect">
            <a:avLst/>
          </a:prstGeom>
        </p:spPr>
      </p:pic>
      <p:sp>
        <p:nvSpPr>
          <p:cNvPr id="11" name="Título 1">
            <a:extLst>
              <a:ext uri="{FF2B5EF4-FFF2-40B4-BE49-F238E27FC236}">
                <a16:creationId xmlns:a16="http://schemas.microsoft.com/office/drawing/2014/main" id="{912C6913-741F-4AD5-92C0-737D4C387E58}"/>
              </a:ext>
            </a:extLst>
          </p:cNvPr>
          <p:cNvSpPr txBox="1">
            <a:spLocks/>
          </p:cNvSpPr>
          <p:nvPr/>
        </p:nvSpPr>
        <p:spPr>
          <a:xfrm>
            <a:off x="186041" y="3002505"/>
            <a:ext cx="2144087" cy="584775"/>
          </a:xfrm>
          <a:prstGeom prst="rect">
            <a:avLst/>
          </a:prstGeom>
          <a:solidFill>
            <a:schemeClr val="bg1">
              <a:lumMod val="95000"/>
            </a:schemeClr>
          </a:solidFill>
          <a:ln>
            <a:solidFill>
              <a:srgbClr val="2E8A2E"/>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s-ES"/>
            </a:defPPr>
            <a:lvl1pPr>
              <a:defRPr sz="1400" b="1">
                <a:ln w="0"/>
                <a:effectLst>
                  <a:outerShdw blurRad="38100" dist="19050" dir="2700000" algn="tl" rotWithShape="0">
                    <a:schemeClr val="dk1">
                      <a:alpha val="40000"/>
                    </a:schemeClr>
                  </a:outerShdw>
                </a:effectLst>
                <a:latin typeface="+mj-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ES" sz="1600" dirty="0"/>
              <a:t>Microcontrolador - LoRa Shield  </a:t>
            </a:r>
          </a:p>
        </p:txBody>
      </p:sp>
      <p:sp>
        <p:nvSpPr>
          <p:cNvPr id="8" name="6 Marcador de texto">
            <a:extLst>
              <a:ext uri="{FF2B5EF4-FFF2-40B4-BE49-F238E27FC236}">
                <a16:creationId xmlns:a16="http://schemas.microsoft.com/office/drawing/2014/main" id="{CF22045B-833D-4809-9FF5-D117FF2104EF}"/>
              </a:ext>
            </a:extLst>
          </p:cNvPr>
          <p:cNvSpPr txBox="1">
            <a:spLocks/>
          </p:cNvSpPr>
          <p:nvPr/>
        </p:nvSpPr>
        <p:spPr>
          <a:xfrm>
            <a:off x="3603731" y="710151"/>
            <a:ext cx="2064989"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lvl1pPr marL="342900" indent="-342900" algn="l" rtl="0" fontAlgn="base">
              <a:spcBef>
                <a:spcPct val="20000"/>
              </a:spcBef>
              <a:spcAft>
                <a:spcPct val="0"/>
              </a:spcAft>
              <a:buChar char="•"/>
              <a:defRPr sz="2400">
                <a:solidFill>
                  <a:schemeClr val="dk1"/>
                </a:solidFill>
                <a:latin typeface="+mn-lt"/>
                <a:ea typeface="+mn-ea"/>
                <a:cs typeface="+mn-cs"/>
              </a:defRPr>
            </a:lvl1pPr>
            <a:lvl2pPr marL="742950" indent="-285750" algn="l" rtl="0" fontAlgn="base">
              <a:spcBef>
                <a:spcPct val="20000"/>
              </a:spcBef>
              <a:spcAft>
                <a:spcPct val="0"/>
              </a:spcAft>
              <a:buChar char="–"/>
              <a:defRPr sz="2400">
                <a:solidFill>
                  <a:schemeClr val="dk1"/>
                </a:solidFill>
                <a:latin typeface="+mn-lt"/>
                <a:ea typeface="+mn-ea"/>
                <a:cs typeface="+mn-cs"/>
              </a:defRPr>
            </a:lvl2pPr>
            <a:lvl3pPr marL="1143000" indent="-228600" algn="l" rtl="0" fontAlgn="base">
              <a:spcBef>
                <a:spcPct val="20000"/>
              </a:spcBef>
              <a:spcAft>
                <a:spcPct val="0"/>
              </a:spcAft>
              <a:buChar char="•"/>
              <a:defRPr sz="2400">
                <a:solidFill>
                  <a:schemeClr val="dk1"/>
                </a:solidFill>
                <a:latin typeface="+mn-lt"/>
                <a:ea typeface="+mn-ea"/>
                <a:cs typeface="+mn-cs"/>
              </a:defRPr>
            </a:lvl3pPr>
            <a:lvl4pPr marL="1600200" indent="-228600" algn="l" rtl="0" fontAlgn="base">
              <a:spcBef>
                <a:spcPct val="20000"/>
              </a:spcBef>
              <a:spcAft>
                <a:spcPct val="0"/>
              </a:spcAft>
              <a:buChar char="–"/>
              <a:defRPr sz="2400">
                <a:solidFill>
                  <a:schemeClr val="dk1"/>
                </a:solidFill>
                <a:latin typeface="+mn-lt"/>
                <a:ea typeface="+mn-ea"/>
                <a:cs typeface="+mn-cs"/>
              </a:defRPr>
            </a:lvl4pPr>
            <a:lvl5pPr marL="2057400" indent="-228600" algn="l" rtl="0" fontAlgn="base">
              <a:spcBef>
                <a:spcPct val="20000"/>
              </a:spcBef>
              <a:spcAft>
                <a:spcPct val="0"/>
              </a:spcAft>
              <a:buChar char="»"/>
              <a:defRPr sz="2400">
                <a:solidFill>
                  <a:schemeClr val="dk1"/>
                </a:solidFill>
                <a:latin typeface="+mn-lt"/>
                <a:ea typeface="+mn-ea"/>
                <a:cs typeface="+mn-cs"/>
              </a:defRPr>
            </a:lvl5pPr>
            <a:lvl6pPr marL="2514600" indent="-228600" algn="l" rtl="0" fontAlgn="base">
              <a:spcBef>
                <a:spcPct val="20000"/>
              </a:spcBef>
              <a:spcAft>
                <a:spcPct val="0"/>
              </a:spcAft>
              <a:buChar char="»"/>
              <a:defRPr sz="2400">
                <a:solidFill>
                  <a:schemeClr val="dk1"/>
                </a:solidFill>
                <a:latin typeface="+mn-lt"/>
                <a:ea typeface="+mn-ea"/>
                <a:cs typeface="+mn-cs"/>
              </a:defRPr>
            </a:lvl6pPr>
            <a:lvl7pPr marL="2971800" indent="-228600" algn="l" rtl="0" fontAlgn="base">
              <a:spcBef>
                <a:spcPct val="20000"/>
              </a:spcBef>
              <a:spcAft>
                <a:spcPct val="0"/>
              </a:spcAft>
              <a:buChar char="»"/>
              <a:defRPr sz="2400">
                <a:solidFill>
                  <a:schemeClr val="dk1"/>
                </a:solidFill>
                <a:latin typeface="+mn-lt"/>
                <a:ea typeface="+mn-ea"/>
                <a:cs typeface="+mn-cs"/>
              </a:defRPr>
            </a:lvl7pPr>
            <a:lvl8pPr marL="3429000" indent="-228600" algn="l" rtl="0" fontAlgn="base">
              <a:spcBef>
                <a:spcPct val="20000"/>
              </a:spcBef>
              <a:spcAft>
                <a:spcPct val="0"/>
              </a:spcAft>
              <a:buChar char="»"/>
              <a:defRPr sz="2400">
                <a:solidFill>
                  <a:schemeClr val="dk1"/>
                </a:solidFill>
                <a:latin typeface="+mn-lt"/>
                <a:ea typeface="+mn-ea"/>
                <a:cs typeface="+mn-cs"/>
              </a:defRPr>
            </a:lvl8pPr>
            <a:lvl9pPr marL="3886200" indent="-228600" algn="l" rtl="0" fontAlgn="base">
              <a:spcBef>
                <a:spcPct val="20000"/>
              </a:spcBef>
              <a:spcAft>
                <a:spcPct val="0"/>
              </a:spcAft>
              <a:buChar char="»"/>
              <a:defRPr sz="2400">
                <a:solidFill>
                  <a:schemeClr val="dk1"/>
                </a:solidFill>
                <a:latin typeface="+mn-lt"/>
                <a:ea typeface="+mn-ea"/>
                <a:cs typeface="+mn-cs"/>
              </a:defRPr>
            </a:lvl9pPr>
          </a:lstStyle>
          <a:p>
            <a:pPr marL="0" indent="0">
              <a:spcBef>
                <a:spcPct val="0"/>
              </a:spcBef>
              <a:buNone/>
            </a:pPr>
            <a:r>
              <a:rPr lang="es-EC" sz="1600" b="1" kern="1200" dirty="0"/>
              <a:t>Humedad del suelo</a:t>
            </a:r>
          </a:p>
        </p:txBody>
      </p:sp>
      <p:sp>
        <p:nvSpPr>
          <p:cNvPr id="9" name="5 CuadroTexto">
            <a:extLst>
              <a:ext uri="{FF2B5EF4-FFF2-40B4-BE49-F238E27FC236}">
                <a16:creationId xmlns:a16="http://schemas.microsoft.com/office/drawing/2014/main" id="{519297B1-18D0-4031-8D7E-2B0677B2DA8A}"/>
              </a:ext>
            </a:extLst>
          </p:cNvPr>
          <p:cNvSpPr txBox="1"/>
          <p:nvPr/>
        </p:nvSpPr>
        <p:spPr>
          <a:xfrm>
            <a:off x="3091736" y="1163996"/>
            <a:ext cx="2889871" cy="584775"/>
          </a:xfrm>
          <a:prstGeom prst="rect">
            <a:avLst/>
          </a:prstGeom>
          <a:solidFill>
            <a:schemeClr val="accent3">
              <a:lumMod val="95000"/>
            </a:schemeClr>
          </a:solidFill>
        </p:spPr>
        <p:txBody>
          <a:bodyPr wrap="square">
            <a:spAutoFit/>
          </a:bodyPr>
          <a:lstStyle>
            <a:defPPr>
              <a:defRPr lang="es-ES"/>
            </a:defPPr>
            <a:lvl1pPr marL="285750" indent="-285750">
              <a:buFont typeface="Arial" panose="020B0604020202020204" pitchFamily="34" charset="0"/>
              <a:buChar char="•"/>
              <a:defRPr sz="1600">
                <a:solidFill>
                  <a:srgbClr val="333333"/>
                </a:solidFill>
                <a:latin typeface="+mj-lt"/>
              </a:defRPr>
            </a:lvl1pPr>
            <a:lvl2pPr lvl="1">
              <a:defRPr sz="1400">
                <a:solidFill>
                  <a:srgbClr val="333333"/>
                </a:solidFill>
                <a:latin typeface="+mj-lt"/>
              </a:defRPr>
            </a:lvl2pPr>
          </a:lstStyle>
          <a:p>
            <a:pPr marL="0" indent="0">
              <a:buNone/>
            </a:pPr>
            <a:r>
              <a:rPr lang="es-EC" dirty="0"/>
              <a:t>Sensor de humedad SKU:SEN0114</a:t>
            </a:r>
          </a:p>
        </p:txBody>
      </p:sp>
      <p:pic>
        <p:nvPicPr>
          <p:cNvPr id="13" name="Picture 2">
            <a:extLst>
              <a:ext uri="{FF2B5EF4-FFF2-40B4-BE49-F238E27FC236}">
                <a16:creationId xmlns:a16="http://schemas.microsoft.com/office/drawing/2014/main" id="{62CA9F48-BBA9-433D-8B02-880B1504F9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5849" y="1748771"/>
            <a:ext cx="2193441" cy="136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Conector recto 14">
            <a:extLst>
              <a:ext uri="{FF2B5EF4-FFF2-40B4-BE49-F238E27FC236}">
                <a16:creationId xmlns:a16="http://schemas.microsoft.com/office/drawing/2014/main" id="{63BE28BE-57AD-449C-AB17-7A27668326B8}"/>
              </a:ext>
            </a:extLst>
          </p:cNvPr>
          <p:cNvCxnSpPr>
            <a:cxnSpLocks/>
          </p:cNvCxnSpPr>
          <p:nvPr/>
        </p:nvCxnSpPr>
        <p:spPr>
          <a:xfrm>
            <a:off x="2807008" y="647538"/>
            <a:ext cx="0" cy="5487007"/>
          </a:xfrm>
          <a:prstGeom prst="line">
            <a:avLst/>
          </a:prstGeom>
          <a:ln w="19050">
            <a:solidFill>
              <a:srgbClr val="339933"/>
            </a:solidFill>
          </a:ln>
        </p:spPr>
        <p:style>
          <a:lnRef idx="1">
            <a:schemeClr val="accent4"/>
          </a:lnRef>
          <a:fillRef idx="0">
            <a:schemeClr val="accent4"/>
          </a:fillRef>
          <a:effectRef idx="0">
            <a:schemeClr val="accent4"/>
          </a:effectRef>
          <a:fontRef idx="minor">
            <a:schemeClr val="tx1"/>
          </a:fontRef>
        </p:style>
      </p:cxnSp>
      <p:sp>
        <p:nvSpPr>
          <p:cNvPr id="19" name="6 Marcador de texto">
            <a:extLst>
              <a:ext uri="{FF2B5EF4-FFF2-40B4-BE49-F238E27FC236}">
                <a16:creationId xmlns:a16="http://schemas.microsoft.com/office/drawing/2014/main" id="{1DF9E2C2-E0EF-43F4-959B-E15E726BC0E9}"/>
              </a:ext>
            </a:extLst>
          </p:cNvPr>
          <p:cNvSpPr txBox="1">
            <a:spLocks/>
          </p:cNvSpPr>
          <p:nvPr/>
        </p:nvSpPr>
        <p:spPr>
          <a:xfrm>
            <a:off x="6635009" y="697266"/>
            <a:ext cx="1895071"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nchor="b">
            <a:spAutoFit/>
          </a:bodyPr>
          <a:lstStyle>
            <a:lvl1pPr marL="0" indent="0" algn="l" rtl="0" fontAlgn="base">
              <a:spcBef>
                <a:spcPct val="20000"/>
              </a:spcBef>
              <a:spcAft>
                <a:spcPct val="0"/>
              </a:spcAft>
              <a:buNone/>
              <a:defRPr sz="2400" b="1">
                <a:solidFill>
                  <a:schemeClr val="dk1"/>
                </a:solidFill>
                <a:latin typeface="+mn-lt"/>
                <a:ea typeface="+mn-ea"/>
                <a:cs typeface="+mn-cs"/>
              </a:defRPr>
            </a:lvl1pPr>
            <a:lvl2pPr marL="457200" indent="0" algn="l" rtl="0" fontAlgn="base">
              <a:spcBef>
                <a:spcPct val="20000"/>
              </a:spcBef>
              <a:spcAft>
                <a:spcPct val="0"/>
              </a:spcAft>
              <a:buNone/>
              <a:defRPr sz="2000" b="1">
                <a:solidFill>
                  <a:schemeClr val="dk1"/>
                </a:solidFill>
                <a:latin typeface="+mn-lt"/>
                <a:ea typeface="+mn-ea"/>
                <a:cs typeface="+mn-cs"/>
              </a:defRPr>
            </a:lvl2pPr>
            <a:lvl3pPr marL="914400" indent="0" algn="l" rtl="0" fontAlgn="base">
              <a:spcBef>
                <a:spcPct val="20000"/>
              </a:spcBef>
              <a:spcAft>
                <a:spcPct val="0"/>
              </a:spcAft>
              <a:buNone/>
              <a:defRPr sz="1800" b="1">
                <a:solidFill>
                  <a:schemeClr val="dk1"/>
                </a:solidFill>
                <a:latin typeface="+mn-lt"/>
                <a:ea typeface="+mn-ea"/>
                <a:cs typeface="+mn-cs"/>
              </a:defRPr>
            </a:lvl3pPr>
            <a:lvl4pPr marL="1371600" indent="0" algn="l" rtl="0" fontAlgn="base">
              <a:spcBef>
                <a:spcPct val="20000"/>
              </a:spcBef>
              <a:spcAft>
                <a:spcPct val="0"/>
              </a:spcAft>
              <a:buNone/>
              <a:defRPr sz="1600" b="1">
                <a:solidFill>
                  <a:schemeClr val="dk1"/>
                </a:solidFill>
                <a:latin typeface="+mn-lt"/>
                <a:ea typeface="+mn-ea"/>
                <a:cs typeface="+mn-cs"/>
              </a:defRPr>
            </a:lvl4pPr>
            <a:lvl5pPr marL="1828800" indent="0" algn="l" rtl="0" fontAlgn="base">
              <a:spcBef>
                <a:spcPct val="20000"/>
              </a:spcBef>
              <a:spcAft>
                <a:spcPct val="0"/>
              </a:spcAft>
              <a:buNone/>
              <a:defRPr sz="1600" b="1">
                <a:solidFill>
                  <a:schemeClr val="dk1"/>
                </a:solidFill>
                <a:latin typeface="+mn-lt"/>
                <a:ea typeface="+mn-ea"/>
                <a:cs typeface="+mn-cs"/>
              </a:defRPr>
            </a:lvl5pPr>
            <a:lvl6pPr marL="2286000" indent="0" algn="l" rtl="0" fontAlgn="base">
              <a:spcBef>
                <a:spcPct val="20000"/>
              </a:spcBef>
              <a:spcAft>
                <a:spcPct val="0"/>
              </a:spcAft>
              <a:buNone/>
              <a:defRPr sz="1600" b="1">
                <a:solidFill>
                  <a:schemeClr val="dk1"/>
                </a:solidFill>
                <a:latin typeface="+mn-lt"/>
                <a:ea typeface="+mn-ea"/>
                <a:cs typeface="+mn-cs"/>
              </a:defRPr>
            </a:lvl6pPr>
            <a:lvl7pPr marL="2743200" indent="0" algn="l" rtl="0" fontAlgn="base">
              <a:spcBef>
                <a:spcPct val="20000"/>
              </a:spcBef>
              <a:spcAft>
                <a:spcPct val="0"/>
              </a:spcAft>
              <a:buNone/>
              <a:defRPr sz="1600" b="1">
                <a:solidFill>
                  <a:schemeClr val="dk1"/>
                </a:solidFill>
                <a:latin typeface="+mn-lt"/>
                <a:ea typeface="+mn-ea"/>
                <a:cs typeface="+mn-cs"/>
              </a:defRPr>
            </a:lvl7pPr>
            <a:lvl8pPr marL="3200400" indent="0" algn="l" rtl="0" fontAlgn="base">
              <a:spcBef>
                <a:spcPct val="20000"/>
              </a:spcBef>
              <a:spcAft>
                <a:spcPct val="0"/>
              </a:spcAft>
              <a:buNone/>
              <a:defRPr sz="1600" b="1">
                <a:solidFill>
                  <a:schemeClr val="dk1"/>
                </a:solidFill>
                <a:latin typeface="+mn-lt"/>
                <a:ea typeface="+mn-ea"/>
                <a:cs typeface="+mn-cs"/>
              </a:defRPr>
            </a:lvl8pPr>
            <a:lvl9pPr marL="3657600" indent="0" algn="l" rtl="0" fontAlgn="base">
              <a:spcBef>
                <a:spcPct val="20000"/>
              </a:spcBef>
              <a:spcAft>
                <a:spcPct val="0"/>
              </a:spcAft>
              <a:buNone/>
              <a:defRPr sz="1600" b="1">
                <a:solidFill>
                  <a:schemeClr val="dk1"/>
                </a:solidFill>
                <a:latin typeface="+mn-lt"/>
                <a:ea typeface="+mn-ea"/>
                <a:cs typeface="+mn-cs"/>
              </a:defRPr>
            </a:lvl9pPr>
          </a:lstStyle>
          <a:p>
            <a:pPr>
              <a:spcBef>
                <a:spcPct val="0"/>
              </a:spcBef>
            </a:pPr>
            <a:r>
              <a:rPr lang="es-ES" sz="1600" kern="1200" dirty="0"/>
              <a:t>N</a:t>
            </a:r>
            <a:r>
              <a:rPr lang="es-EC" sz="1600" kern="1200" dirty="0"/>
              <a:t>ivel de Solución</a:t>
            </a:r>
          </a:p>
        </p:txBody>
      </p:sp>
      <p:sp>
        <p:nvSpPr>
          <p:cNvPr id="20" name="5 CuadroTexto">
            <a:extLst>
              <a:ext uri="{FF2B5EF4-FFF2-40B4-BE49-F238E27FC236}">
                <a16:creationId xmlns:a16="http://schemas.microsoft.com/office/drawing/2014/main" id="{EB63B237-FE0A-473E-87ED-63B5C112AFC3}"/>
              </a:ext>
            </a:extLst>
          </p:cNvPr>
          <p:cNvSpPr txBox="1"/>
          <p:nvPr/>
        </p:nvSpPr>
        <p:spPr>
          <a:xfrm>
            <a:off x="6328790" y="1170230"/>
            <a:ext cx="2635698" cy="338554"/>
          </a:xfrm>
          <a:prstGeom prst="rect">
            <a:avLst/>
          </a:prstGeom>
          <a:solidFill>
            <a:schemeClr val="accent3">
              <a:lumMod val="95000"/>
            </a:schemeClr>
          </a:solidFill>
        </p:spPr>
        <p:txBody>
          <a:bodyPr wrap="square">
            <a:spAutoFit/>
          </a:bodyPr>
          <a:lstStyle>
            <a:defPPr>
              <a:defRPr lang="es-ES"/>
            </a:defPPr>
            <a:lvl1pPr marL="285750" indent="-285750">
              <a:buFont typeface="Arial" panose="020B0604020202020204" pitchFamily="34" charset="0"/>
              <a:buChar char="•"/>
              <a:defRPr sz="1600">
                <a:solidFill>
                  <a:srgbClr val="333333"/>
                </a:solidFill>
                <a:latin typeface="+mj-lt"/>
              </a:defRPr>
            </a:lvl1pPr>
            <a:lvl2pPr lvl="1">
              <a:defRPr sz="1400">
                <a:solidFill>
                  <a:srgbClr val="333333"/>
                </a:solidFill>
                <a:latin typeface="+mj-lt"/>
              </a:defRPr>
            </a:lvl2pPr>
          </a:lstStyle>
          <a:p>
            <a:pPr marL="0" indent="0">
              <a:buNone/>
            </a:pPr>
            <a:r>
              <a:rPr lang="es-EC" dirty="0"/>
              <a:t>Sensor ultrasónico hc-sr04</a:t>
            </a:r>
          </a:p>
        </p:txBody>
      </p:sp>
      <p:pic>
        <p:nvPicPr>
          <p:cNvPr id="21" name="Imagen 20">
            <a:extLst>
              <a:ext uri="{FF2B5EF4-FFF2-40B4-BE49-F238E27FC236}">
                <a16:creationId xmlns:a16="http://schemas.microsoft.com/office/drawing/2014/main" id="{95CFC084-17A5-4595-8004-C279D04BFA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5009" y="1585583"/>
            <a:ext cx="1865428" cy="1691184"/>
          </a:xfrm>
          <a:prstGeom prst="rect">
            <a:avLst/>
          </a:prstGeom>
        </p:spPr>
      </p:pic>
      <p:sp>
        <p:nvSpPr>
          <p:cNvPr id="22" name="8 Marcador de texto">
            <a:extLst>
              <a:ext uri="{FF2B5EF4-FFF2-40B4-BE49-F238E27FC236}">
                <a16:creationId xmlns:a16="http://schemas.microsoft.com/office/drawing/2014/main" id="{4E8495B9-F38E-409E-A9CD-06968FF34D14}"/>
              </a:ext>
            </a:extLst>
          </p:cNvPr>
          <p:cNvSpPr txBox="1">
            <a:spLocks/>
          </p:cNvSpPr>
          <p:nvPr/>
        </p:nvSpPr>
        <p:spPr>
          <a:xfrm>
            <a:off x="6897735" y="3407068"/>
            <a:ext cx="1865413"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square" rtlCol="0" anchor="b">
            <a:spAutoFit/>
          </a:bodyPr>
          <a:lstStyle>
            <a:lvl1pPr marL="342900" indent="-342900" algn="l" rtl="0" fontAlgn="base">
              <a:spcBef>
                <a:spcPct val="20000"/>
              </a:spcBef>
              <a:spcAft>
                <a:spcPct val="0"/>
              </a:spcAft>
              <a:buChar char="•"/>
              <a:defRPr sz="2400">
                <a:solidFill>
                  <a:schemeClr val="dk1"/>
                </a:solidFill>
                <a:latin typeface="+mn-lt"/>
                <a:ea typeface="+mn-ea"/>
                <a:cs typeface="+mn-cs"/>
              </a:defRPr>
            </a:lvl1pPr>
            <a:lvl2pPr marL="742950" indent="-285750" algn="l" rtl="0" fontAlgn="base">
              <a:spcBef>
                <a:spcPct val="20000"/>
              </a:spcBef>
              <a:spcAft>
                <a:spcPct val="0"/>
              </a:spcAft>
              <a:buChar char="–"/>
              <a:defRPr sz="2400">
                <a:solidFill>
                  <a:schemeClr val="dk1"/>
                </a:solidFill>
                <a:latin typeface="+mn-lt"/>
                <a:ea typeface="+mn-ea"/>
                <a:cs typeface="+mn-cs"/>
              </a:defRPr>
            </a:lvl2pPr>
            <a:lvl3pPr marL="1143000" indent="-228600" algn="l" rtl="0" fontAlgn="base">
              <a:spcBef>
                <a:spcPct val="20000"/>
              </a:spcBef>
              <a:spcAft>
                <a:spcPct val="0"/>
              </a:spcAft>
              <a:buChar char="•"/>
              <a:defRPr sz="2400">
                <a:solidFill>
                  <a:schemeClr val="dk1"/>
                </a:solidFill>
                <a:latin typeface="+mn-lt"/>
                <a:ea typeface="+mn-ea"/>
                <a:cs typeface="+mn-cs"/>
              </a:defRPr>
            </a:lvl3pPr>
            <a:lvl4pPr marL="1600200" indent="-228600" algn="l" rtl="0" fontAlgn="base">
              <a:spcBef>
                <a:spcPct val="20000"/>
              </a:spcBef>
              <a:spcAft>
                <a:spcPct val="0"/>
              </a:spcAft>
              <a:buChar char="–"/>
              <a:defRPr sz="2400">
                <a:solidFill>
                  <a:schemeClr val="dk1"/>
                </a:solidFill>
                <a:latin typeface="+mn-lt"/>
                <a:ea typeface="+mn-ea"/>
                <a:cs typeface="+mn-cs"/>
              </a:defRPr>
            </a:lvl4pPr>
            <a:lvl5pPr marL="2057400" indent="-228600" algn="l" rtl="0" fontAlgn="base">
              <a:spcBef>
                <a:spcPct val="20000"/>
              </a:spcBef>
              <a:spcAft>
                <a:spcPct val="0"/>
              </a:spcAft>
              <a:buChar char="»"/>
              <a:defRPr sz="2400">
                <a:solidFill>
                  <a:schemeClr val="dk1"/>
                </a:solidFill>
                <a:latin typeface="+mn-lt"/>
                <a:ea typeface="+mn-ea"/>
                <a:cs typeface="+mn-cs"/>
              </a:defRPr>
            </a:lvl5pPr>
            <a:lvl6pPr marL="2514600" indent="-228600" algn="l" rtl="0" fontAlgn="base">
              <a:spcBef>
                <a:spcPct val="20000"/>
              </a:spcBef>
              <a:spcAft>
                <a:spcPct val="0"/>
              </a:spcAft>
              <a:buChar char="»"/>
              <a:defRPr sz="2400">
                <a:solidFill>
                  <a:schemeClr val="dk1"/>
                </a:solidFill>
                <a:latin typeface="+mn-lt"/>
                <a:ea typeface="+mn-ea"/>
                <a:cs typeface="+mn-cs"/>
              </a:defRPr>
            </a:lvl6pPr>
            <a:lvl7pPr marL="2971800" indent="-228600" algn="l" rtl="0" fontAlgn="base">
              <a:spcBef>
                <a:spcPct val="20000"/>
              </a:spcBef>
              <a:spcAft>
                <a:spcPct val="0"/>
              </a:spcAft>
              <a:buChar char="»"/>
              <a:defRPr sz="2400">
                <a:solidFill>
                  <a:schemeClr val="dk1"/>
                </a:solidFill>
                <a:latin typeface="+mn-lt"/>
                <a:ea typeface="+mn-ea"/>
                <a:cs typeface="+mn-cs"/>
              </a:defRPr>
            </a:lvl7pPr>
            <a:lvl8pPr marL="3429000" indent="-228600" algn="l" rtl="0" fontAlgn="base">
              <a:spcBef>
                <a:spcPct val="20000"/>
              </a:spcBef>
              <a:spcAft>
                <a:spcPct val="0"/>
              </a:spcAft>
              <a:buChar char="»"/>
              <a:defRPr sz="2400">
                <a:solidFill>
                  <a:schemeClr val="dk1"/>
                </a:solidFill>
                <a:latin typeface="+mn-lt"/>
                <a:ea typeface="+mn-ea"/>
                <a:cs typeface="+mn-cs"/>
              </a:defRPr>
            </a:lvl8pPr>
            <a:lvl9pPr marL="3886200" indent="-228600" algn="l" rtl="0" fontAlgn="base">
              <a:spcBef>
                <a:spcPct val="20000"/>
              </a:spcBef>
              <a:spcAft>
                <a:spcPct val="0"/>
              </a:spcAft>
              <a:buChar char="»"/>
              <a:defRPr sz="2400">
                <a:solidFill>
                  <a:schemeClr val="dk1"/>
                </a:solidFill>
                <a:latin typeface="+mn-lt"/>
                <a:ea typeface="+mn-ea"/>
                <a:cs typeface="+mn-cs"/>
              </a:defRPr>
            </a:lvl9pPr>
          </a:lstStyle>
          <a:p>
            <a:pPr marL="0" indent="0">
              <a:buNone/>
            </a:pPr>
            <a:r>
              <a:rPr lang="es-EC" sz="1600" b="1" i="1" kern="0" dirty="0"/>
              <a:t>Temperatura</a:t>
            </a:r>
          </a:p>
        </p:txBody>
      </p:sp>
      <p:sp>
        <p:nvSpPr>
          <p:cNvPr id="23" name="17 CuadroTexto">
            <a:extLst>
              <a:ext uri="{FF2B5EF4-FFF2-40B4-BE49-F238E27FC236}">
                <a16:creationId xmlns:a16="http://schemas.microsoft.com/office/drawing/2014/main" id="{1C3B8563-9AAA-46D1-B716-C429FC0AC8F9}"/>
              </a:ext>
            </a:extLst>
          </p:cNvPr>
          <p:cNvSpPr txBox="1"/>
          <p:nvPr/>
        </p:nvSpPr>
        <p:spPr>
          <a:xfrm>
            <a:off x="6696397" y="3880032"/>
            <a:ext cx="2268091" cy="584775"/>
          </a:xfrm>
          <a:prstGeom prst="rect">
            <a:avLst/>
          </a:prstGeom>
          <a:solidFill>
            <a:schemeClr val="accent3">
              <a:lumMod val="95000"/>
            </a:schemeClr>
          </a:solidFill>
        </p:spPr>
        <p:txBody>
          <a:bodyPr wrap="square">
            <a:spAutoFit/>
          </a:bodyPr>
          <a:lstStyle>
            <a:defPPr>
              <a:defRPr lang="es-ES"/>
            </a:defPPr>
            <a:lvl1pPr marL="285750" indent="-285750">
              <a:buFont typeface="Arial" panose="020B0604020202020204" pitchFamily="34" charset="0"/>
              <a:buChar char="•"/>
              <a:defRPr sz="1600">
                <a:solidFill>
                  <a:srgbClr val="333333"/>
                </a:solidFill>
                <a:latin typeface="+mj-lt"/>
              </a:defRPr>
            </a:lvl1pPr>
            <a:lvl2pPr lvl="1">
              <a:defRPr sz="1400">
                <a:solidFill>
                  <a:srgbClr val="333333"/>
                </a:solidFill>
                <a:latin typeface="+mj-lt"/>
              </a:defRPr>
            </a:lvl2pPr>
          </a:lstStyle>
          <a:p>
            <a:pPr marL="0" indent="0">
              <a:buNone/>
            </a:pPr>
            <a:r>
              <a:rPr lang="es-EC" dirty="0"/>
              <a:t>Sensor de temperatura DHT11</a:t>
            </a:r>
          </a:p>
        </p:txBody>
      </p:sp>
      <p:pic>
        <p:nvPicPr>
          <p:cNvPr id="24" name="Imagen 23">
            <a:extLst>
              <a:ext uri="{FF2B5EF4-FFF2-40B4-BE49-F238E27FC236}">
                <a16:creationId xmlns:a16="http://schemas.microsoft.com/office/drawing/2014/main" id="{89E99378-D101-4A58-ADBA-67015A16E8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92161" y="4536461"/>
            <a:ext cx="1508276" cy="1274288"/>
          </a:xfrm>
          <a:prstGeom prst="rect">
            <a:avLst/>
          </a:prstGeom>
        </p:spPr>
      </p:pic>
      <p:sp>
        <p:nvSpPr>
          <p:cNvPr id="25" name="8 Marcador de texto">
            <a:extLst>
              <a:ext uri="{FF2B5EF4-FFF2-40B4-BE49-F238E27FC236}">
                <a16:creationId xmlns:a16="http://schemas.microsoft.com/office/drawing/2014/main" id="{358CC791-04EF-4E4D-974C-1CCAECCE282C}"/>
              </a:ext>
            </a:extLst>
          </p:cNvPr>
          <p:cNvSpPr txBox="1">
            <a:spLocks/>
          </p:cNvSpPr>
          <p:nvPr/>
        </p:nvSpPr>
        <p:spPr>
          <a:xfrm>
            <a:off x="3006489" y="3331555"/>
            <a:ext cx="1301959"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nchor="b">
            <a:spAutoFit/>
          </a:bodyPr>
          <a:lstStyle>
            <a:lvl1pPr marL="0" indent="0" algn="l" rtl="0" fontAlgn="base">
              <a:spcBef>
                <a:spcPct val="20000"/>
              </a:spcBef>
              <a:spcAft>
                <a:spcPct val="0"/>
              </a:spcAft>
              <a:buNone/>
              <a:defRPr sz="2400" b="1">
                <a:solidFill>
                  <a:schemeClr val="dk1"/>
                </a:solidFill>
                <a:latin typeface="+mn-lt"/>
                <a:ea typeface="+mn-ea"/>
                <a:cs typeface="+mn-cs"/>
              </a:defRPr>
            </a:lvl1pPr>
            <a:lvl2pPr marL="457200" indent="0" algn="l" rtl="0" fontAlgn="base">
              <a:spcBef>
                <a:spcPct val="20000"/>
              </a:spcBef>
              <a:spcAft>
                <a:spcPct val="0"/>
              </a:spcAft>
              <a:buNone/>
              <a:defRPr sz="2000" b="1">
                <a:solidFill>
                  <a:schemeClr val="dk1"/>
                </a:solidFill>
                <a:latin typeface="+mn-lt"/>
                <a:ea typeface="+mn-ea"/>
                <a:cs typeface="+mn-cs"/>
              </a:defRPr>
            </a:lvl2pPr>
            <a:lvl3pPr marL="914400" indent="0" algn="l" rtl="0" fontAlgn="base">
              <a:spcBef>
                <a:spcPct val="20000"/>
              </a:spcBef>
              <a:spcAft>
                <a:spcPct val="0"/>
              </a:spcAft>
              <a:buNone/>
              <a:defRPr sz="1800" b="1">
                <a:solidFill>
                  <a:schemeClr val="dk1"/>
                </a:solidFill>
                <a:latin typeface="+mn-lt"/>
                <a:ea typeface="+mn-ea"/>
                <a:cs typeface="+mn-cs"/>
              </a:defRPr>
            </a:lvl3pPr>
            <a:lvl4pPr marL="1371600" indent="0" algn="l" rtl="0" fontAlgn="base">
              <a:spcBef>
                <a:spcPct val="20000"/>
              </a:spcBef>
              <a:spcAft>
                <a:spcPct val="0"/>
              </a:spcAft>
              <a:buNone/>
              <a:defRPr sz="1600" b="1">
                <a:solidFill>
                  <a:schemeClr val="dk1"/>
                </a:solidFill>
                <a:latin typeface="+mn-lt"/>
                <a:ea typeface="+mn-ea"/>
                <a:cs typeface="+mn-cs"/>
              </a:defRPr>
            </a:lvl4pPr>
            <a:lvl5pPr marL="1828800" indent="0" algn="l" rtl="0" fontAlgn="base">
              <a:spcBef>
                <a:spcPct val="20000"/>
              </a:spcBef>
              <a:spcAft>
                <a:spcPct val="0"/>
              </a:spcAft>
              <a:buNone/>
              <a:defRPr sz="1600" b="1">
                <a:solidFill>
                  <a:schemeClr val="dk1"/>
                </a:solidFill>
                <a:latin typeface="+mn-lt"/>
                <a:ea typeface="+mn-ea"/>
                <a:cs typeface="+mn-cs"/>
              </a:defRPr>
            </a:lvl5pPr>
            <a:lvl6pPr marL="2286000" indent="0" algn="l" rtl="0" fontAlgn="base">
              <a:spcBef>
                <a:spcPct val="20000"/>
              </a:spcBef>
              <a:spcAft>
                <a:spcPct val="0"/>
              </a:spcAft>
              <a:buNone/>
              <a:defRPr sz="1600" b="1">
                <a:solidFill>
                  <a:schemeClr val="dk1"/>
                </a:solidFill>
                <a:latin typeface="+mn-lt"/>
                <a:ea typeface="+mn-ea"/>
                <a:cs typeface="+mn-cs"/>
              </a:defRPr>
            </a:lvl6pPr>
            <a:lvl7pPr marL="2743200" indent="0" algn="l" rtl="0" fontAlgn="base">
              <a:spcBef>
                <a:spcPct val="20000"/>
              </a:spcBef>
              <a:spcAft>
                <a:spcPct val="0"/>
              </a:spcAft>
              <a:buNone/>
              <a:defRPr sz="1600" b="1">
                <a:solidFill>
                  <a:schemeClr val="dk1"/>
                </a:solidFill>
                <a:latin typeface="+mn-lt"/>
                <a:ea typeface="+mn-ea"/>
                <a:cs typeface="+mn-cs"/>
              </a:defRPr>
            </a:lvl7pPr>
            <a:lvl8pPr marL="3200400" indent="0" algn="l" rtl="0" fontAlgn="base">
              <a:spcBef>
                <a:spcPct val="20000"/>
              </a:spcBef>
              <a:spcAft>
                <a:spcPct val="0"/>
              </a:spcAft>
              <a:buNone/>
              <a:defRPr sz="1600" b="1">
                <a:solidFill>
                  <a:schemeClr val="dk1"/>
                </a:solidFill>
                <a:latin typeface="+mn-lt"/>
                <a:ea typeface="+mn-ea"/>
                <a:cs typeface="+mn-cs"/>
              </a:defRPr>
            </a:lvl8pPr>
            <a:lvl9pPr marL="3657600" indent="0" algn="l" rtl="0" fontAlgn="base">
              <a:spcBef>
                <a:spcPct val="20000"/>
              </a:spcBef>
              <a:spcAft>
                <a:spcPct val="0"/>
              </a:spcAft>
              <a:buNone/>
              <a:defRPr sz="1600" b="1">
                <a:solidFill>
                  <a:schemeClr val="dk1"/>
                </a:solidFill>
                <a:latin typeface="+mn-lt"/>
                <a:ea typeface="+mn-ea"/>
                <a:cs typeface="+mn-cs"/>
              </a:defRPr>
            </a:lvl9pPr>
          </a:lstStyle>
          <a:p>
            <a:r>
              <a:rPr lang="es-EC" sz="1600" kern="0" dirty="0"/>
              <a:t>Nivel de pH</a:t>
            </a:r>
          </a:p>
        </p:txBody>
      </p:sp>
      <p:pic>
        <p:nvPicPr>
          <p:cNvPr id="26" name="Imagen 25">
            <a:extLst>
              <a:ext uri="{FF2B5EF4-FFF2-40B4-BE49-F238E27FC236}">
                <a16:creationId xmlns:a16="http://schemas.microsoft.com/office/drawing/2014/main" id="{0DA2A2BC-E676-4546-8F1C-236DD4E30E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29798" y="3951643"/>
            <a:ext cx="2863312" cy="1629292"/>
          </a:xfrm>
          <a:prstGeom prst="rect">
            <a:avLst/>
          </a:prstGeom>
        </p:spPr>
      </p:pic>
      <p:sp>
        <p:nvSpPr>
          <p:cNvPr id="27" name="5 CuadroTexto">
            <a:extLst>
              <a:ext uri="{FF2B5EF4-FFF2-40B4-BE49-F238E27FC236}">
                <a16:creationId xmlns:a16="http://schemas.microsoft.com/office/drawing/2014/main" id="{FF754941-D8B9-4D2C-B01B-3264E1B675C0}"/>
              </a:ext>
            </a:extLst>
          </p:cNvPr>
          <p:cNvSpPr txBox="1"/>
          <p:nvPr/>
        </p:nvSpPr>
        <p:spPr>
          <a:xfrm>
            <a:off x="4386267" y="3328550"/>
            <a:ext cx="1983454" cy="584775"/>
          </a:xfrm>
          <a:prstGeom prst="rect">
            <a:avLst/>
          </a:prstGeom>
          <a:solidFill>
            <a:schemeClr val="accent3">
              <a:lumMod val="95000"/>
            </a:schemeClr>
          </a:solidFill>
        </p:spPr>
        <p:txBody>
          <a:bodyPr wrap="square">
            <a:spAutoFit/>
          </a:bodyPr>
          <a:lstStyle>
            <a:defPPr>
              <a:defRPr lang="es-ES"/>
            </a:defPPr>
            <a:lvl1pPr marL="285750" indent="-285750">
              <a:buFont typeface="Arial" panose="020B0604020202020204" pitchFamily="34" charset="0"/>
              <a:buChar char="•"/>
              <a:defRPr sz="1600">
                <a:solidFill>
                  <a:srgbClr val="333333"/>
                </a:solidFill>
                <a:latin typeface="+mj-lt"/>
              </a:defRPr>
            </a:lvl1pPr>
            <a:lvl2pPr lvl="1">
              <a:defRPr sz="1400">
                <a:solidFill>
                  <a:srgbClr val="333333"/>
                </a:solidFill>
                <a:latin typeface="+mj-lt"/>
              </a:defRPr>
            </a:lvl2pPr>
          </a:lstStyle>
          <a:p>
            <a:pPr marL="0" indent="0">
              <a:buNone/>
            </a:pPr>
            <a:r>
              <a:rPr lang="es-EC" dirty="0"/>
              <a:t>Sonda de pH E201-BNC</a:t>
            </a:r>
          </a:p>
        </p:txBody>
      </p:sp>
      <p:sp>
        <p:nvSpPr>
          <p:cNvPr id="28" name="5 CuadroTexto">
            <a:extLst>
              <a:ext uri="{FF2B5EF4-FFF2-40B4-BE49-F238E27FC236}">
                <a16:creationId xmlns:a16="http://schemas.microsoft.com/office/drawing/2014/main" id="{EC23CE97-1182-4117-A45F-5CE14B84E7C3}"/>
              </a:ext>
            </a:extLst>
          </p:cNvPr>
          <p:cNvSpPr txBox="1"/>
          <p:nvPr/>
        </p:nvSpPr>
        <p:spPr>
          <a:xfrm>
            <a:off x="3029280" y="5549770"/>
            <a:ext cx="2952327" cy="584775"/>
          </a:xfrm>
          <a:prstGeom prst="rect">
            <a:avLst/>
          </a:prstGeom>
          <a:solidFill>
            <a:schemeClr val="accent3">
              <a:lumMod val="95000"/>
            </a:schemeClr>
          </a:solidFill>
        </p:spPr>
        <p:txBody>
          <a:bodyPr wrap="square">
            <a:spAutoFit/>
          </a:bodyPr>
          <a:lstStyle>
            <a:defPPr>
              <a:defRPr lang="es-ES"/>
            </a:defPPr>
            <a:lvl1pPr marL="285750" indent="-285750">
              <a:buFont typeface="Arial" panose="020B0604020202020204" pitchFamily="34" charset="0"/>
              <a:buChar char="•"/>
              <a:defRPr sz="1600">
                <a:solidFill>
                  <a:srgbClr val="333333"/>
                </a:solidFill>
                <a:latin typeface="+mj-lt"/>
              </a:defRPr>
            </a:lvl1pPr>
            <a:lvl2pPr lvl="1">
              <a:defRPr sz="1400">
                <a:solidFill>
                  <a:srgbClr val="333333"/>
                </a:solidFill>
                <a:latin typeface="+mj-lt"/>
              </a:defRPr>
            </a:lvl2pPr>
          </a:lstStyle>
          <a:p>
            <a:pPr marL="0" indent="0">
              <a:buNone/>
            </a:pPr>
            <a:r>
              <a:rPr lang="es-EC" dirty="0"/>
              <a:t>Tarjeta de acondicionamiento PH-4502C</a:t>
            </a:r>
          </a:p>
        </p:txBody>
      </p:sp>
      <p:pic>
        <p:nvPicPr>
          <p:cNvPr id="7" name="Imagen 6">
            <a:extLst>
              <a:ext uri="{FF2B5EF4-FFF2-40B4-BE49-F238E27FC236}">
                <a16:creationId xmlns:a16="http://schemas.microsoft.com/office/drawing/2014/main" id="{58E1DD45-17FD-4AD4-99BB-3AE8B7CAA31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0866" y="3690507"/>
            <a:ext cx="1764914" cy="1385458"/>
          </a:xfrm>
          <a:prstGeom prst="rect">
            <a:avLst/>
          </a:prstGeom>
        </p:spPr>
      </p:pic>
      <p:sp>
        <p:nvSpPr>
          <p:cNvPr id="29" name="CuadroTexto 28">
            <a:extLst>
              <a:ext uri="{FF2B5EF4-FFF2-40B4-BE49-F238E27FC236}">
                <a16:creationId xmlns:a16="http://schemas.microsoft.com/office/drawing/2014/main" id="{F0F90F81-ADB7-4967-A646-67BD0631E0EC}"/>
              </a:ext>
            </a:extLst>
          </p:cNvPr>
          <p:cNvSpPr txBox="1"/>
          <p:nvPr/>
        </p:nvSpPr>
        <p:spPr>
          <a:xfrm>
            <a:off x="0" y="6488668"/>
            <a:ext cx="827584" cy="369332"/>
          </a:xfrm>
          <a:prstGeom prst="rect">
            <a:avLst/>
          </a:prstGeom>
          <a:noFill/>
        </p:spPr>
        <p:txBody>
          <a:bodyPr wrap="square" rtlCol="0">
            <a:spAutoFit/>
          </a:bodyPr>
          <a:lstStyle/>
          <a:p>
            <a:r>
              <a:rPr lang="en-BZ" dirty="0"/>
              <a:t>11/42</a:t>
            </a:r>
            <a:endParaRPr lang="es-ES" dirty="0"/>
          </a:p>
        </p:txBody>
      </p:sp>
    </p:spTree>
    <p:extLst>
      <p:ext uri="{BB962C8B-B14F-4D97-AF65-F5344CB8AC3E}">
        <p14:creationId xmlns:p14="http://schemas.microsoft.com/office/powerpoint/2010/main" val="341296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22" name="Rectángulo 21">
            <a:extLst>
              <a:ext uri="{FF2B5EF4-FFF2-40B4-BE49-F238E27FC236}">
                <a16:creationId xmlns:a16="http://schemas.microsoft.com/office/drawing/2014/main" id="{F5415BE6-00C8-4D06-9222-A27A419C0CA8}"/>
              </a:ext>
            </a:extLst>
          </p:cNvPr>
          <p:cNvSpPr/>
          <p:nvPr/>
        </p:nvSpPr>
        <p:spPr>
          <a:xfrm>
            <a:off x="251520" y="598367"/>
            <a:ext cx="2680542"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Programación Nodo Final</a:t>
            </a:r>
          </a:p>
        </p:txBody>
      </p:sp>
      <p:sp>
        <p:nvSpPr>
          <p:cNvPr id="12" name="CuadroTexto 11">
            <a:extLst>
              <a:ext uri="{FF2B5EF4-FFF2-40B4-BE49-F238E27FC236}">
                <a16:creationId xmlns:a16="http://schemas.microsoft.com/office/drawing/2014/main" id="{EBFE1189-25AC-44D1-B96B-05F568024E8F}"/>
              </a:ext>
            </a:extLst>
          </p:cNvPr>
          <p:cNvSpPr txBox="1"/>
          <p:nvPr/>
        </p:nvSpPr>
        <p:spPr>
          <a:xfrm>
            <a:off x="5615320" y="66830"/>
            <a:ext cx="3816424"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Diseño Nodo Final</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13" name="Imagen 12">
            <a:extLst>
              <a:ext uri="{FF2B5EF4-FFF2-40B4-BE49-F238E27FC236}">
                <a16:creationId xmlns:a16="http://schemas.microsoft.com/office/drawing/2014/main" id="{D5FB44E1-60D2-40A8-8552-7D424772803D}"/>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51520" y="5009159"/>
            <a:ext cx="5486400" cy="1066800"/>
          </a:xfrm>
          <a:prstGeom prst="rect">
            <a:avLst/>
          </a:prstGeom>
          <a:noFill/>
          <a:ln>
            <a:noFill/>
          </a:ln>
        </p:spPr>
      </p:pic>
      <p:pic>
        <p:nvPicPr>
          <p:cNvPr id="14" name="Imagen 13">
            <a:extLst>
              <a:ext uri="{FF2B5EF4-FFF2-40B4-BE49-F238E27FC236}">
                <a16:creationId xmlns:a16="http://schemas.microsoft.com/office/drawing/2014/main" id="{2A1E8B70-8572-4766-99AC-E0F6E18A010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32767" y="702904"/>
            <a:ext cx="2784147" cy="4238263"/>
          </a:xfrm>
          <a:prstGeom prst="rect">
            <a:avLst/>
          </a:prstGeom>
          <a:noFill/>
          <a:ln>
            <a:noFill/>
          </a:ln>
        </p:spPr>
      </p:pic>
      <p:sp>
        <p:nvSpPr>
          <p:cNvPr id="7" name="Rectángulo 6">
            <a:extLst>
              <a:ext uri="{FF2B5EF4-FFF2-40B4-BE49-F238E27FC236}">
                <a16:creationId xmlns:a16="http://schemas.microsoft.com/office/drawing/2014/main" id="{690BC1FD-3821-4FC7-9124-A3057682BDED}"/>
              </a:ext>
            </a:extLst>
          </p:cNvPr>
          <p:cNvSpPr/>
          <p:nvPr/>
        </p:nvSpPr>
        <p:spPr>
          <a:xfrm>
            <a:off x="251520" y="4226624"/>
            <a:ext cx="1428468"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Trama Física</a:t>
            </a:r>
          </a:p>
        </p:txBody>
      </p:sp>
      <p:pic>
        <p:nvPicPr>
          <p:cNvPr id="8" name="Imagen 7">
            <a:extLst>
              <a:ext uri="{FF2B5EF4-FFF2-40B4-BE49-F238E27FC236}">
                <a16:creationId xmlns:a16="http://schemas.microsoft.com/office/drawing/2014/main" id="{C10410EF-D025-4150-9D69-AC655CF161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3064" y="3718693"/>
            <a:ext cx="3240936" cy="2191240"/>
          </a:xfrm>
          <a:prstGeom prst="rect">
            <a:avLst/>
          </a:prstGeom>
        </p:spPr>
      </p:pic>
      <p:sp>
        <p:nvSpPr>
          <p:cNvPr id="9" name="CuadroTexto 8">
            <a:extLst>
              <a:ext uri="{FF2B5EF4-FFF2-40B4-BE49-F238E27FC236}">
                <a16:creationId xmlns:a16="http://schemas.microsoft.com/office/drawing/2014/main" id="{9D6FACCE-6442-4388-894D-6015AE07BD95}"/>
              </a:ext>
            </a:extLst>
          </p:cNvPr>
          <p:cNvSpPr txBox="1"/>
          <p:nvPr/>
        </p:nvSpPr>
        <p:spPr>
          <a:xfrm>
            <a:off x="0" y="6488668"/>
            <a:ext cx="827584" cy="369332"/>
          </a:xfrm>
          <a:prstGeom prst="rect">
            <a:avLst/>
          </a:prstGeom>
          <a:noFill/>
        </p:spPr>
        <p:txBody>
          <a:bodyPr wrap="square" rtlCol="0">
            <a:spAutoFit/>
          </a:bodyPr>
          <a:lstStyle/>
          <a:p>
            <a:r>
              <a:rPr lang="en-BZ" dirty="0"/>
              <a:t>12/42</a:t>
            </a:r>
            <a:endParaRPr lang="es-ES" dirty="0"/>
          </a:p>
        </p:txBody>
      </p:sp>
    </p:spTree>
    <p:extLst>
      <p:ext uri="{BB962C8B-B14F-4D97-AF65-F5344CB8AC3E}">
        <p14:creationId xmlns:p14="http://schemas.microsoft.com/office/powerpoint/2010/main" val="3650648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22" name="Rectángulo 21">
            <a:extLst>
              <a:ext uri="{FF2B5EF4-FFF2-40B4-BE49-F238E27FC236}">
                <a16:creationId xmlns:a16="http://schemas.microsoft.com/office/drawing/2014/main" id="{F5415BE6-00C8-4D06-9222-A27A419C0CA8}"/>
              </a:ext>
            </a:extLst>
          </p:cNvPr>
          <p:cNvSpPr/>
          <p:nvPr/>
        </p:nvSpPr>
        <p:spPr>
          <a:xfrm>
            <a:off x="212582" y="3275425"/>
            <a:ext cx="2646878" cy="369332"/>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b="1" dirty="0">
                <a:solidFill>
                  <a:srgbClr val="FF0000"/>
                </a:solidFill>
                <a:latin typeface="+mn-lt"/>
              </a:rPr>
              <a:t>Arquitectura de la Red</a:t>
            </a:r>
          </a:p>
        </p:txBody>
      </p:sp>
      <p:sp>
        <p:nvSpPr>
          <p:cNvPr id="12" name="CuadroTexto 11">
            <a:extLst>
              <a:ext uri="{FF2B5EF4-FFF2-40B4-BE49-F238E27FC236}">
                <a16:creationId xmlns:a16="http://schemas.microsoft.com/office/drawing/2014/main" id="{EBFE1189-25AC-44D1-B96B-05F568024E8F}"/>
              </a:ext>
            </a:extLst>
          </p:cNvPr>
          <p:cNvSpPr txBox="1"/>
          <p:nvPr/>
        </p:nvSpPr>
        <p:spPr>
          <a:xfrm>
            <a:off x="5508104" y="80127"/>
            <a:ext cx="3416369"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Diseño Nodo Final</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10" name="Imagen 9">
            <a:extLst>
              <a:ext uri="{FF2B5EF4-FFF2-40B4-BE49-F238E27FC236}">
                <a16:creationId xmlns:a16="http://schemas.microsoft.com/office/drawing/2014/main" id="{4782362C-C9A8-478B-B3B0-BFF08C85709B}"/>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3708534"/>
            <a:ext cx="5760640" cy="2051919"/>
          </a:xfrm>
          <a:prstGeom prst="rect">
            <a:avLst/>
          </a:prstGeom>
          <a:noFill/>
          <a:ln>
            <a:noFill/>
          </a:ln>
        </p:spPr>
      </p:pic>
      <p:pic>
        <p:nvPicPr>
          <p:cNvPr id="11" name="Imagen 10">
            <a:extLst>
              <a:ext uri="{FF2B5EF4-FFF2-40B4-BE49-F238E27FC236}">
                <a16:creationId xmlns:a16="http://schemas.microsoft.com/office/drawing/2014/main" id="{2891C282-38BB-4EA0-B2C1-2019D3CE699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7824" y="668954"/>
            <a:ext cx="3984347" cy="2606471"/>
          </a:xfrm>
          <a:prstGeom prst="rect">
            <a:avLst/>
          </a:prstGeom>
          <a:noFill/>
          <a:ln>
            <a:noFill/>
          </a:ln>
        </p:spPr>
      </p:pic>
      <p:sp>
        <p:nvSpPr>
          <p:cNvPr id="9" name="Rectángulo 8">
            <a:extLst>
              <a:ext uri="{FF2B5EF4-FFF2-40B4-BE49-F238E27FC236}">
                <a16:creationId xmlns:a16="http://schemas.microsoft.com/office/drawing/2014/main" id="{B227E28E-776F-4876-BE3A-A7A1CF9C81BE}"/>
              </a:ext>
            </a:extLst>
          </p:cNvPr>
          <p:cNvSpPr/>
          <p:nvPr/>
        </p:nvSpPr>
        <p:spPr>
          <a:xfrm>
            <a:off x="232744" y="821175"/>
            <a:ext cx="2098651"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Conexiones Físicas</a:t>
            </a:r>
          </a:p>
        </p:txBody>
      </p:sp>
      <p:sp>
        <p:nvSpPr>
          <p:cNvPr id="8" name="CuadroTexto 7">
            <a:extLst>
              <a:ext uri="{FF2B5EF4-FFF2-40B4-BE49-F238E27FC236}">
                <a16:creationId xmlns:a16="http://schemas.microsoft.com/office/drawing/2014/main" id="{7D291322-21D2-453E-9D2D-217B28B22554}"/>
              </a:ext>
            </a:extLst>
          </p:cNvPr>
          <p:cNvSpPr txBox="1"/>
          <p:nvPr/>
        </p:nvSpPr>
        <p:spPr>
          <a:xfrm>
            <a:off x="0" y="6488668"/>
            <a:ext cx="827584" cy="369332"/>
          </a:xfrm>
          <a:prstGeom prst="rect">
            <a:avLst/>
          </a:prstGeom>
          <a:noFill/>
        </p:spPr>
        <p:txBody>
          <a:bodyPr wrap="square" rtlCol="0">
            <a:spAutoFit/>
          </a:bodyPr>
          <a:lstStyle/>
          <a:p>
            <a:r>
              <a:rPr lang="en-BZ" dirty="0"/>
              <a:t>13/42</a:t>
            </a:r>
            <a:endParaRPr lang="es-ES" dirty="0"/>
          </a:p>
        </p:txBody>
      </p:sp>
    </p:spTree>
    <p:extLst>
      <p:ext uri="{BB962C8B-B14F-4D97-AF65-F5344CB8AC3E}">
        <p14:creationId xmlns:p14="http://schemas.microsoft.com/office/powerpoint/2010/main" val="371296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5415BE6-00C8-4D06-9222-A27A419C0CA8}"/>
              </a:ext>
            </a:extLst>
          </p:cNvPr>
          <p:cNvSpPr/>
          <p:nvPr/>
        </p:nvSpPr>
        <p:spPr>
          <a:xfrm>
            <a:off x="107504" y="723546"/>
            <a:ext cx="2630015"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Esquema de Tecnologías</a:t>
            </a:r>
            <a:endParaRPr lang="es-ES" sz="1600" b="1" dirty="0">
              <a:solidFill>
                <a:schemeClr val="dk1"/>
              </a:solidFill>
              <a:latin typeface="+mn-lt"/>
            </a:endParaRPr>
          </a:p>
        </p:txBody>
      </p:sp>
      <p:sp>
        <p:nvSpPr>
          <p:cNvPr id="22" name="CuadroTexto 21">
            <a:extLst>
              <a:ext uri="{FF2B5EF4-FFF2-40B4-BE49-F238E27FC236}">
                <a16:creationId xmlns:a16="http://schemas.microsoft.com/office/drawing/2014/main" id="{52CE5A76-D6FF-4AAB-8DF6-37BB98CD7480}"/>
              </a:ext>
            </a:extLst>
          </p:cNvPr>
          <p:cNvSpPr txBox="1"/>
          <p:nvPr/>
        </p:nvSpPr>
        <p:spPr>
          <a:xfrm>
            <a:off x="5364088" y="55220"/>
            <a:ext cx="3446823"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Diseño de la Red</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10" name="Imagen 9">
            <a:extLst>
              <a:ext uri="{FF2B5EF4-FFF2-40B4-BE49-F238E27FC236}">
                <a16:creationId xmlns:a16="http://schemas.microsoft.com/office/drawing/2014/main" id="{4F7093E1-9391-461D-A169-5AE70BBFCCD9}"/>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223628" y="1268760"/>
            <a:ext cx="6696744" cy="3853514"/>
          </a:xfrm>
          <a:prstGeom prst="rect">
            <a:avLst/>
          </a:prstGeom>
          <a:noFill/>
          <a:ln>
            <a:noFill/>
          </a:ln>
        </p:spPr>
      </p:pic>
      <p:pic>
        <p:nvPicPr>
          <p:cNvPr id="3" name="Imagen 2">
            <a:extLst>
              <a:ext uri="{FF2B5EF4-FFF2-40B4-BE49-F238E27FC236}">
                <a16:creationId xmlns:a16="http://schemas.microsoft.com/office/drawing/2014/main" id="{68762F1E-AE7E-4822-B81E-F282FF9FE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484784"/>
            <a:ext cx="1008112" cy="623765"/>
          </a:xfrm>
          <a:prstGeom prst="rect">
            <a:avLst/>
          </a:prstGeom>
        </p:spPr>
      </p:pic>
      <p:sp>
        <p:nvSpPr>
          <p:cNvPr id="7" name="CuadroTexto 6">
            <a:extLst>
              <a:ext uri="{FF2B5EF4-FFF2-40B4-BE49-F238E27FC236}">
                <a16:creationId xmlns:a16="http://schemas.microsoft.com/office/drawing/2014/main" id="{CB610248-3C58-43EB-932C-9D6EA699C3D9}"/>
              </a:ext>
            </a:extLst>
          </p:cNvPr>
          <p:cNvSpPr txBox="1"/>
          <p:nvPr/>
        </p:nvSpPr>
        <p:spPr>
          <a:xfrm>
            <a:off x="0" y="6488668"/>
            <a:ext cx="827584" cy="369332"/>
          </a:xfrm>
          <a:prstGeom prst="rect">
            <a:avLst/>
          </a:prstGeom>
          <a:noFill/>
        </p:spPr>
        <p:txBody>
          <a:bodyPr wrap="square" rtlCol="0">
            <a:spAutoFit/>
          </a:bodyPr>
          <a:lstStyle/>
          <a:p>
            <a:r>
              <a:rPr lang="en-BZ" dirty="0"/>
              <a:t>14/42</a:t>
            </a:r>
            <a:endParaRPr lang="es-ES" dirty="0"/>
          </a:p>
        </p:txBody>
      </p:sp>
    </p:spTree>
    <p:extLst>
      <p:ext uri="{BB962C8B-B14F-4D97-AF65-F5344CB8AC3E}">
        <p14:creationId xmlns:p14="http://schemas.microsoft.com/office/powerpoint/2010/main" val="185544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EBFE1189-25AC-44D1-B96B-05F568024E8F}"/>
              </a:ext>
            </a:extLst>
          </p:cNvPr>
          <p:cNvSpPr txBox="1"/>
          <p:nvPr/>
        </p:nvSpPr>
        <p:spPr>
          <a:xfrm>
            <a:off x="4046616" y="64707"/>
            <a:ext cx="4749067"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Calibración de los sensores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179512" y="396515"/>
            <a:ext cx="2555508"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Calibración de sensores</a:t>
            </a:r>
          </a:p>
        </p:txBody>
      </p:sp>
      <p:pic>
        <p:nvPicPr>
          <p:cNvPr id="9" name="Imagen 8">
            <a:extLst>
              <a:ext uri="{FF2B5EF4-FFF2-40B4-BE49-F238E27FC236}">
                <a16:creationId xmlns:a16="http://schemas.microsoft.com/office/drawing/2014/main" id="{124051EF-D327-4C6D-8E39-855FEFA01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958351"/>
            <a:ext cx="2356222" cy="1759898"/>
          </a:xfrm>
          <a:prstGeom prst="rect">
            <a:avLst/>
          </a:prstGeom>
        </p:spPr>
      </p:pic>
      <p:pic>
        <p:nvPicPr>
          <p:cNvPr id="16" name="Imagen 15">
            <a:extLst>
              <a:ext uri="{FF2B5EF4-FFF2-40B4-BE49-F238E27FC236}">
                <a16:creationId xmlns:a16="http://schemas.microsoft.com/office/drawing/2014/main" id="{80EC17C9-D46A-4959-B9D8-75945C0D996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765526" y="956855"/>
            <a:ext cx="2598562" cy="1784387"/>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ED3E4E5F-5B8F-4BB4-A017-69E27D3C16CE}"/>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6554" y="956855"/>
            <a:ext cx="3303918" cy="1754508"/>
          </a:xfrm>
          <a:prstGeom prst="rect">
            <a:avLst/>
          </a:prstGeom>
          <a:noFill/>
          <a:ln>
            <a:noFill/>
          </a:ln>
        </p:spPr>
      </p:pic>
      <p:pic>
        <p:nvPicPr>
          <p:cNvPr id="4" name="Imagen 3">
            <a:extLst>
              <a:ext uri="{FF2B5EF4-FFF2-40B4-BE49-F238E27FC236}">
                <a16:creationId xmlns:a16="http://schemas.microsoft.com/office/drawing/2014/main" id="{F963AE53-BE65-46E5-A5B5-0B08C01070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825" y="3017747"/>
            <a:ext cx="4255636" cy="2887216"/>
          </a:xfrm>
          <a:prstGeom prst="rect">
            <a:avLst/>
          </a:prstGeom>
        </p:spPr>
      </p:pic>
      <p:pic>
        <p:nvPicPr>
          <p:cNvPr id="7" name="Imagen 6">
            <a:extLst>
              <a:ext uri="{FF2B5EF4-FFF2-40B4-BE49-F238E27FC236}">
                <a16:creationId xmlns:a16="http://schemas.microsoft.com/office/drawing/2014/main" id="{60641D08-962F-44B6-8AC5-C73393BD19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3015336"/>
            <a:ext cx="4497109" cy="2885810"/>
          </a:xfrm>
          <a:prstGeom prst="rect">
            <a:avLst/>
          </a:prstGeom>
        </p:spPr>
      </p:pic>
      <p:sp>
        <p:nvSpPr>
          <p:cNvPr id="10" name="CuadroTexto 9">
            <a:extLst>
              <a:ext uri="{FF2B5EF4-FFF2-40B4-BE49-F238E27FC236}">
                <a16:creationId xmlns:a16="http://schemas.microsoft.com/office/drawing/2014/main" id="{3B283273-E307-4944-A602-8BDF83C17D01}"/>
              </a:ext>
            </a:extLst>
          </p:cNvPr>
          <p:cNvSpPr txBox="1"/>
          <p:nvPr/>
        </p:nvSpPr>
        <p:spPr>
          <a:xfrm>
            <a:off x="0" y="6488668"/>
            <a:ext cx="827584" cy="369332"/>
          </a:xfrm>
          <a:prstGeom prst="rect">
            <a:avLst/>
          </a:prstGeom>
          <a:noFill/>
        </p:spPr>
        <p:txBody>
          <a:bodyPr wrap="square" rtlCol="0">
            <a:spAutoFit/>
          </a:bodyPr>
          <a:lstStyle/>
          <a:p>
            <a:r>
              <a:rPr lang="en-BZ" dirty="0"/>
              <a:t>15/42</a:t>
            </a:r>
            <a:endParaRPr lang="es-ES" dirty="0"/>
          </a:p>
        </p:txBody>
      </p:sp>
    </p:spTree>
    <p:extLst>
      <p:ext uri="{BB962C8B-B14F-4D97-AF65-F5344CB8AC3E}">
        <p14:creationId xmlns:p14="http://schemas.microsoft.com/office/powerpoint/2010/main" val="124401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179512" y="620535"/>
            <a:ext cx="2555508"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Calibración de sensores</a:t>
            </a:r>
          </a:p>
        </p:txBody>
      </p:sp>
      <p:pic>
        <p:nvPicPr>
          <p:cNvPr id="4" name="Imagen 3">
            <a:extLst>
              <a:ext uri="{FF2B5EF4-FFF2-40B4-BE49-F238E27FC236}">
                <a16:creationId xmlns:a16="http://schemas.microsoft.com/office/drawing/2014/main" id="{A156A5C6-E542-4D89-9EBF-9C4F26DD39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448" r="5172"/>
          <a:stretch/>
        </p:blipFill>
        <p:spPr>
          <a:xfrm>
            <a:off x="-19798" y="1052735"/>
            <a:ext cx="4447782" cy="3650537"/>
          </a:xfrm>
          <a:prstGeom prst="rect">
            <a:avLst/>
          </a:prstGeom>
        </p:spPr>
      </p:pic>
      <p:sp>
        <p:nvSpPr>
          <p:cNvPr id="11" name="CuadroTexto 10">
            <a:extLst>
              <a:ext uri="{FF2B5EF4-FFF2-40B4-BE49-F238E27FC236}">
                <a16:creationId xmlns:a16="http://schemas.microsoft.com/office/drawing/2014/main" id="{AEE8A28E-F7D0-48D3-88F2-C7E8FAF88B05}"/>
              </a:ext>
            </a:extLst>
          </p:cNvPr>
          <p:cNvSpPr txBox="1"/>
          <p:nvPr/>
        </p:nvSpPr>
        <p:spPr>
          <a:xfrm>
            <a:off x="4046616" y="64707"/>
            <a:ext cx="4749067"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Calibración de los sensores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3" name="Imagen 2">
            <a:extLst>
              <a:ext uri="{FF2B5EF4-FFF2-40B4-BE49-F238E27FC236}">
                <a16:creationId xmlns:a16="http://schemas.microsoft.com/office/drawing/2014/main" id="{C3AE11BF-43E7-465F-B435-03E1F0B225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5811" y="1196752"/>
            <a:ext cx="4460313" cy="3456384"/>
          </a:xfrm>
          <a:prstGeom prst="rect">
            <a:avLst/>
          </a:prstGeom>
        </p:spPr>
      </p:pic>
      <p:sp>
        <p:nvSpPr>
          <p:cNvPr id="7" name="CuadroTexto 6">
            <a:extLst>
              <a:ext uri="{FF2B5EF4-FFF2-40B4-BE49-F238E27FC236}">
                <a16:creationId xmlns:a16="http://schemas.microsoft.com/office/drawing/2014/main" id="{AA97D40C-61EA-42E8-8B9C-7EA4DF0B2E37}"/>
              </a:ext>
            </a:extLst>
          </p:cNvPr>
          <p:cNvSpPr txBox="1"/>
          <p:nvPr/>
        </p:nvSpPr>
        <p:spPr>
          <a:xfrm>
            <a:off x="0" y="6488668"/>
            <a:ext cx="827584" cy="369332"/>
          </a:xfrm>
          <a:prstGeom prst="rect">
            <a:avLst/>
          </a:prstGeom>
          <a:noFill/>
        </p:spPr>
        <p:txBody>
          <a:bodyPr wrap="square" rtlCol="0">
            <a:spAutoFit/>
          </a:bodyPr>
          <a:lstStyle/>
          <a:p>
            <a:r>
              <a:rPr lang="en-BZ" dirty="0"/>
              <a:t>16/42</a:t>
            </a:r>
            <a:endParaRPr lang="es-ES" dirty="0"/>
          </a:p>
        </p:txBody>
      </p:sp>
    </p:spTree>
    <p:extLst>
      <p:ext uri="{BB962C8B-B14F-4D97-AF65-F5344CB8AC3E}">
        <p14:creationId xmlns:p14="http://schemas.microsoft.com/office/powerpoint/2010/main" val="340071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12" name="CuadroTexto 11">
            <a:extLst>
              <a:ext uri="{FF2B5EF4-FFF2-40B4-BE49-F238E27FC236}">
                <a16:creationId xmlns:a16="http://schemas.microsoft.com/office/drawing/2014/main" id="{EBFE1189-25AC-44D1-B96B-05F568024E8F}"/>
              </a:ext>
            </a:extLst>
          </p:cNvPr>
          <p:cNvSpPr txBox="1"/>
          <p:nvPr/>
        </p:nvSpPr>
        <p:spPr>
          <a:xfrm>
            <a:off x="4695207" y="81224"/>
            <a:ext cx="475252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Análisis de Cobertura</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107504" y="538653"/>
            <a:ext cx="1973617"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Area de Cobertura</a:t>
            </a:r>
          </a:p>
        </p:txBody>
      </p:sp>
      <mc:AlternateContent xmlns:mc="http://schemas.openxmlformats.org/markup-compatibility/2006">
        <mc:Choice xmlns:a14="http://schemas.microsoft.com/office/drawing/2010/main" Requires="a14">
          <p:graphicFrame>
            <p:nvGraphicFramePr>
              <p:cNvPr id="2" name="Tabla 1">
                <a:extLst>
                  <a:ext uri="{FF2B5EF4-FFF2-40B4-BE49-F238E27FC236}">
                    <a16:creationId xmlns:a16="http://schemas.microsoft.com/office/drawing/2014/main" id="{9B6D00AF-55E1-41A8-9766-4B484453F338}"/>
                  </a:ext>
                </a:extLst>
              </p:cNvPr>
              <p:cNvGraphicFramePr>
                <a:graphicFrameLocks noGrp="1"/>
              </p:cNvGraphicFramePr>
              <p:nvPr>
                <p:extLst>
                  <p:ext uri="{D42A27DB-BD31-4B8C-83A1-F6EECF244321}">
                    <p14:modId xmlns:p14="http://schemas.microsoft.com/office/powerpoint/2010/main" val="2398666159"/>
                  </p:ext>
                </p:extLst>
              </p:nvPr>
            </p:nvGraphicFramePr>
            <p:xfrm>
              <a:off x="121146" y="2871974"/>
              <a:ext cx="2952273" cy="2953805"/>
            </p:xfrm>
            <a:graphic>
              <a:graphicData uri="http://schemas.openxmlformats.org/drawingml/2006/table">
                <a:tbl>
                  <a:tblPr firstRow="1" firstCol="1" bandRow="1">
                    <a:tableStyleId>{284E427A-3D55-4303-BF80-6455036E1DE7}</a:tableStyleId>
                  </a:tblPr>
                  <a:tblGrid>
                    <a:gridCol w="1382636">
                      <a:extLst>
                        <a:ext uri="{9D8B030D-6E8A-4147-A177-3AD203B41FA5}">
                          <a16:colId xmlns:a16="http://schemas.microsoft.com/office/drawing/2014/main" val="3688559622"/>
                        </a:ext>
                      </a:extLst>
                    </a:gridCol>
                    <a:gridCol w="1569637">
                      <a:extLst>
                        <a:ext uri="{9D8B030D-6E8A-4147-A177-3AD203B41FA5}">
                          <a16:colId xmlns:a16="http://schemas.microsoft.com/office/drawing/2014/main" val="3527101238"/>
                        </a:ext>
                      </a:extLst>
                    </a:gridCol>
                  </a:tblGrid>
                  <a:tr h="326710">
                    <a:tc>
                      <a:txBody>
                        <a:bodyPr/>
                        <a:lstStyle/>
                        <a:p>
                          <a:pPr algn="ctr">
                            <a:lnSpc>
                              <a:spcPct val="115000"/>
                            </a:lnSpc>
                            <a:spcAft>
                              <a:spcPts val="800"/>
                            </a:spcAft>
                          </a:pPr>
                          <a:r>
                            <a:rPr lang="es-ES" sz="1100" dirty="0">
                              <a:effectLst/>
                            </a:rPr>
                            <a:t>Parámetro</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Valor</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77905450"/>
                      </a:ext>
                    </a:extLst>
                  </a:tr>
                  <a:tr h="326710">
                    <a:tc>
                      <a:txBody>
                        <a:bodyPr/>
                        <a:lstStyle/>
                        <a:p>
                          <a:pPr>
                            <a:lnSpc>
                              <a:spcPct val="115000"/>
                            </a:lnSpc>
                            <a:spcAft>
                              <a:spcPts val="800"/>
                            </a:spcAft>
                          </a:pPr>
                          <a14:m>
                            <m:oMathPara xmlns:m="http://schemas.openxmlformats.org/officeDocument/2006/math">
                              <m:oMathParaPr>
                                <m:jc m:val="centerGroup"/>
                              </m:oMathParaPr>
                              <m:oMath xmlns:m="http://schemas.openxmlformats.org/officeDocument/2006/math">
                                <m:r>
                                  <a:rPr lang="es-ES" sz="1100" b="0" i="1" smtClean="0">
                                    <a:latin typeface="Cambria Math" panose="02040503050406030204" pitchFamily="18" charset="0"/>
                                  </a:rPr>
                                  <m:t>𝑓</m:t>
                                </m:r>
                              </m:oMath>
                            </m:oMathPara>
                          </a14:m>
                          <a:endParaRPr lang="es-EC" sz="1100" b="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latin typeface="Arial" panose="020B0604020202020204" pitchFamily="34" charset="0"/>
                              <a:ea typeface="Calibri" panose="020F0502020204030204" pitchFamily="34" charset="0"/>
                            </a:rPr>
                            <a:t>915 MHz</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06151728"/>
                      </a:ext>
                    </a:extLst>
                  </a:tr>
                  <a:tr h="326710">
                    <a:tc>
                      <a:txBody>
                        <a:bodyPr/>
                        <a:lstStyle/>
                        <a:p>
                          <a:pPr>
                            <a:lnSpc>
                              <a:spcPct val="115000"/>
                            </a:lnSpc>
                            <a:spcAft>
                              <a:spcPts val="800"/>
                            </a:spcAft>
                          </a:pPr>
                          <a14:m>
                            <m:oMathPara xmlns:m="http://schemas.openxmlformats.org/officeDocument/2006/math">
                              <m:oMathParaPr>
                                <m:jc m:val="centerGroup"/>
                              </m:oMathParaPr>
                              <m:oMath xmlns:m="http://schemas.openxmlformats.org/officeDocument/2006/math">
                                <m:sSub>
                                  <m:sSubPr>
                                    <m:ctrlPr>
                                      <a:rPr lang="es-EC" sz="1100" i="1" smtClean="0">
                                        <a:latin typeface="Cambria Math" panose="02040503050406030204" pitchFamily="18" charset="0"/>
                                      </a:rPr>
                                    </m:ctrlPr>
                                  </m:sSubPr>
                                  <m:e>
                                    <m:r>
                                      <a:rPr lang="es-ES" sz="1100" i="1">
                                        <a:latin typeface="Cambria Math" panose="02040503050406030204" pitchFamily="18" charset="0"/>
                                      </a:rPr>
                                      <m:t>𝑃</m:t>
                                    </m:r>
                                  </m:e>
                                  <m:sub>
                                    <m:r>
                                      <a:rPr lang="es-ES" sz="1100" b="1" i="1" smtClean="0">
                                        <a:latin typeface="Cambria Math" panose="02040503050406030204" pitchFamily="18" charset="0"/>
                                      </a:rPr>
                                      <m:t>𝑻</m:t>
                                    </m:r>
                                    <m:r>
                                      <a:rPr lang="es-ES" sz="1100" i="1">
                                        <a:latin typeface="Cambria Math" panose="02040503050406030204" pitchFamily="18" charset="0"/>
                                      </a:rPr>
                                      <m:t>𝑋</m:t>
                                    </m:r>
                                  </m:sub>
                                </m:sSub>
                              </m:oMath>
                            </m:oMathPara>
                          </a14:m>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20 dBm</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48236000"/>
                      </a:ext>
                    </a:extLst>
                  </a:tr>
                  <a:tr h="326710">
                    <a:tc>
                      <a:txBody>
                        <a:bodyPr/>
                        <a:lstStyle/>
                        <a:p>
                          <a:pPr>
                            <a:lnSpc>
                              <a:spcPct val="115000"/>
                            </a:lnSpc>
                            <a:spcAft>
                              <a:spcPts val="800"/>
                            </a:spcAft>
                          </a:pPr>
                          <a14:m>
                            <m:oMathPara xmlns:m="http://schemas.openxmlformats.org/officeDocument/2006/math">
                              <m:oMathParaPr>
                                <m:jc m:val="centerGroup"/>
                              </m:oMathParaPr>
                              <m:oMath xmlns:m="http://schemas.openxmlformats.org/officeDocument/2006/math">
                                <m:sSub>
                                  <m:sSubPr>
                                    <m:ctrlPr>
                                      <a:rPr lang="es-EC" sz="1100" i="1" smtClean="0">
                                        <a:latin typeface="Cambria Math" panose="02040503050406030204" pitchFamily="18" charset="0"/>
                                      </a:rPr>
                                    </m:ctrlPr>
                                  </m:sSubPr>
                                  <m:e>
                                    <m:r>
                                      <a:rPr lang="es-ES" sz="1100" i="1">
                                        <a:latin typeface="Cambria Math" panose="02040503050406030204" pitchFamily="18" charset="0"/>
                                      </a:rPr>
                                      <m:t>𝐺</m:t>
                                    </m:r>
                                  </m:e>
                                  <m:sub>
                                    <m:r>
                                      <a:rPr lang="es-ES" sz="1100" i="1">
                                        <a:latin typeface="Cambria Math" panose="02040503050406030204" pitchFamily="18" charset="0"/>
                                      </a:rPr>
                                      <m:t>𝐴𝑇</m:t>
                                    </m:r>
                                  </m:sub>
                                </m:sSub>
                                <m:r>
                                  <a:rPr lang="es-ES" sz="1100" b="1" i="1" smtClean="0">
                                    <a:latin typeface="Cambria Math" panose="02040503050406030204" pitchFamily="18" charset="0"/>
                                  </a:rPr>
                                  <m:t>, </m:t>
                                </m:r>
                                <m:sSub>
                                  <m:sSubPr>
                                    <m:ctrlPr>
                                      <a:rPr lang="es-EC" sz="1100" i="1">
                                        <a:latin typeface="Cambria Math" panose="02040503050406030204" pitchFamily="18" charset="0"/>
                                      </a:rPr>
                                    </m:ctrlPr>
                                  </m:sSubPr>
                                  <m:e>
                                    <m:r>
                                      <a:rPr lang="es-ES" sz="1100" i="1">
                                        <a:latin typeface="Cambria Math" panose="02040503050406030204" pitchFamily="18" charset="0"/>
                                      </a:rPr>
                                      <m:t>𝐺</m:t>
                                    </m:r>
                                  </m:e>
                                  <m:sub>
                                    <m:r>
                                      <a:rPr lang="es-ES" sz="1100" i="1">
                                        <a:latin typeface="Cambria Math" panose="02040503050406030204" pitchFamily="18" charset="0"/>
                                      </a:rPr>
                                      <m:t>𝐴𝑅</m:t>
                                    </m:r>
                                  </m:sub>
                                </m:sSub>
                              </m:oMath>
                            </m:oMathPara>
                          </a14:m>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2 dBi</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92541395"/>
                      </a:ext>
                    </a:extLst>
                  </a:tr>
                  <a:tr h="372449">
                    <a:tc>
                      <a:txBody>
                        <a:bodyPr/>
                        <a:lstStyle/>
                        <a:p>
                          <a:pPr>
                            <a:lnSpc>
                              <a:spcPct val="115000"/>
                            </a:lnSpc>
                            <a:spcAft>
                              <a:spcPts val="800"/>
                            </a:spcAft>
                          </a:pPr>
                          <a14:m>
                            <m:oMathPara xmlns:m="http://schemas.openxmlformats.org/officeDocument/2006/math">
                              <m:oMathParaPr>
                                <m:jc m:val="centerGroup"/>
                              </m:oMathParaPr>
                              <m:oMath xmlns:m="http://schemas.openxmlformats.org/officeDocument/2006/math">
                                <m:r>
                                  <a:rPr lang="es-ES" sz="1100" b="0" i="1" smtClean="0">
                                    <a:latin typeface="Cambria Math" panose="02040503050406030204" pitchFamily="18" charset="0"/>
                                  </a:rPr>
                                  <m:t>𝐵𝑊</m:t>
                                </m:r>
                              </m:oMath>
                            </m:oMathPara>
                          </a14:m>
                          <a:endParaRPr lang="es-EC" sz="1100" b="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125 kHz</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79336866"/>
                      </a:ext>
                    </a:extLst>
                  </a:tr>
                  <a:tr h="32671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lang="es-ES" sz="1100" b="0" i="1" smtClean="0">
                                    <a:effectLst/>
                                    <a:latin typeface="Cambria Math" panose="02040503050406030204" pitchFamily="18" charset="0"/>
                                    <a:ea typeface="Calibri" panose="020F0502020204030204" pitchFamily="34" charset="0"/>
                                  </a:rPr>
                                  <m:t>𝑆𝑁𝑅</m:t>
                                </m:r>
                              </m:oMath>
                            </m:oMathPara>
                          </a14:m>
                          <a:endParaRPr lang="es-EC" sz="1100" b="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latin typeface="Arial" panose="020B0604020202020204" pitchFamily="34" charset="0"/>
                              <a:ea typeface="Calibri" panose="020F0502020204030204" pitchFamily="34" charset="0"/>
                            </a:rPr>
                            <a:t>7,5 dB</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61275484"/>
                      </a:ext>
                    </a:extLst>
                  </a:tr>
                  <a:tr h="32671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lang="es-ES" sz="1100" b="0" i="1" smtClean="0">
                                    <a:effectLst/>
                                    <a:latin typeface="Cambria Math" panose="02040503050406030204" pitchFamily="18" charset="0"/>
                                    <a:ea typeface="Calibri" panose="020F0502020204030204" pitchFamily="34" charset="0"/>
                                  </a:rPr>
                                  <m:t>𝑁𝐹</m:t>
                                </m:r>
                              </m:oMath>
                            </m:oMathPara>
                          </a14:m>
                          <a:endParaRPr lang="es-EC" sz="1100" b="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latin typeface="Arial" panose="020B0604020202020204" pitchFamily="34" charset="0"/>
                              <a:ea typeface="Calibri" panose="020F0502020204030204" pitchFamily="34" charset="0"/>
                            </a:rPr>
                            <a:t>6 dB</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32970562"/>
                      </a:ext>
                    </a:extLst>
                  </a:tr>
                  <a:tr h="32671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lang="es-ES" sz="1100" b="0" i="1" smtClean="0">
                                    <a:effectLst/>
                                    <a:latin typeface="Cambria Math" panose="02040503050406030204" pitchFamily="18" charset="0"/>
                                    <a:ea typeface="Calibri" panose="020F0502020204030204" pitchFamily="34" charset="0"/>
                                  </a:rPr>
                                  <m:t>𝑀𝐷</m:t>
                                </m:r>
                              </m:oMath>
                            </m:oMathPara>
                          </a14:m>
                          <a:endParaRPr lang="es-EC" sz="1100" b="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latin typeface="Arial" panose="020B0604020202020204" pitchFamily="34" charset="0"/>
                              <a:ea typeface="Calibri" panose="020F0502020204030204" pitchFamily="34" charset="0"/>
                            </a:rPr>
                            <a:t>30 dB</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65827930"/>
                      </a:ext>
                    </a:extLst>
                  </a:tr>
                  <a:tr h="240541">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lang="es-ES" sz="1100" b="0" i="1" smtClean="0">
                                    <a:effectLst/>
                                    <a:latin typeface="Cambria Math" panose="02040503050406030204" pitchFamily="18" charset="0"/>
                                    <a:ea typeface="Calibri" panose="020F0502020204030204" pitchFamily="34" charset="0"/>
                                  </a:rPr>
                                  <m:t>𝐷𝑖𝑠𝑝𝑜𝑛𝑖𝑏𝑖𝑙𝑖𝑑𝑎𝑑</m:t>
                                </m:r>
                              </m:oMath>
                            </m:oMathPara>
                          </a14:m>
                          <a:endParaRPr lang="es-EC" sz="1100" b="0" dirty="0">
                            <a:effectLst/>
                            <a:latin typeface="Arial" panose="020B0604020202020204" pitchFamily="34" charset="0"/>
                            <a:ea typeface="Calibri" panose="020F0502020204030204" pitchFamily="34"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s-ES" sz="1100" dirty="0">
                              <a:effectLst/>
                              <a:latin typeface="Arial" panose="020B0604020202020204" pitchFamily="34" charset="0"/>
                              <a:ea typeface="Calibri" panose="020F0502020204030204" pitchFamily="34" charset="0"/>
                            </a:rPr>
                            <a:t>99,9% (364,64 días)</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36964037"/>
                      </a:ext>
                    </a:extLst>
                  </a:tr>
                </a:tbl>
              </a:graphicData>
            </a:graphic>
          </p:graphicFrame>
        </mc:Choice>
        <mc:Fallback>
          <p:graphicFrame>
            <p:nvGraphicFramePr>
              <p:cNvPr id="2" name="Tabla 1">
                <a:extLst>
                  <a:ext uri="{FF2B5EF4-FFF2-40B4-BE49-F238E27FC236}">
                    <a16:creationId xmlns:a16="http://schemas.microsoft.com/office/drawing/2014/main" id="{9B6D00AF-55E1-41A8-9766-4B484453F338}"/>
                  </a:ext>
                </a:extLst>
              </p:cNvPr>
              <p:cNvGraphicFramePr>
                <a:graphicFrameLocks noGrp="1"/>
              </p:cNvGraphicFramePr>
              <p:nvPr>
                <p:extLst>
                  <p:ext uri="{D42A27DB-BD31-4B8C-83A1-F6EECF244321}">
                    <p14:modId xmlns:p14="http://schemas.microsoft.com/office/powerpoint/2010/main" val="2398666159"/>
                  </p:ext>
                </p:extLst>
              </p:nvPr>
            </p:nvGraphicFramePr>
            <p:xfrm>
              <a:off x="121146" y="2871974"/>
              <a:ext cx="2952273" cy="2953805"/>
            </p:xfrm>
            <a:graphic>
              <a:graphicData uri="http://schemas.openxmlformats.org/drawingml/2006/table">
                <a:tbl>
                  <a:tblPr firstRow="1" firstCol="1" bandRow="1">
                    <a:tableStyleId>{284E427A-3D55-4303-BF80-6455036E1DE7}</a:tableStyleId>
                  </a:tblPr>
                  <a:tblGrid>
                    <a:gridCol w="1382636">
                      <a:extLst>
                        <a:ext uri="{9D8B030D-6E8A-4147-A177-3AD203B41FA5}">
                          <a16:colId xmlns:a16="http://schemas.microsoft.com/office/drawing/2014/main" val="3688559622"/>
                        </a:ext>
                      </a:extLst>
                    </a:gridCol>
                    <a:gridCol w="1569637">
                      <a:extLst>
                        <a:ext uri="{9D8B030D-6E8A-4147-A177-3AD203B41FA5}">
                          <a16:colId xmlns:a16="http://schemas.microsoft.com/office/drawing/2014/main" val="3527101238"/>
                        </a:ext>
                      </a:extLst>
                    </a:gridCol>
                  </a:tblGrid>
                  <a:tr h="326710">
                    <a:tc>
                      <a:txBody>
                        <a:bodyPr/>
                        <a:lstStyle/>
                        <a:p>
                          <a:pPr algn="ctr">
                            <a:lnSpc>
                              <a:spcPct val="115000"/>
                            </a:lnSpc>
                            <a:spcAft>
                              <a:spcPts val="800"/>
                            </a:spcAft>
                          </a:pPr>
                          <a:r>
                            <a:rPr lang="es-ES" sz="1100" dirty="0">
                              <a:effectLst/>
                            </a:rPr>
                            <a:t>Parámetro</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Valor</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77905450"/>
                      </a:ext>
                    </a:extLst>
                  </a:tr>
                  <a:tr h="326710">
                    <a:tc>
                      <a:txBody>
                        <a:bodyPr/>
                        <a:lstStyle/>
                        <a:p>
                          <a:endParaRPr lang="es-EC"/>
                        </a:p>
                      </a:txBody>
                      <a:tcPr marL="68580" marR="68580" marT="0" marB="0" anchor="ctr">
                        <a:blipFill>
                          <a:blip r:embed="rId2"/>
                          <a:stretch>
                            <a:fillRect l="-3070" t="-109434" r="-117105" b="-737736"/>
                          </a:stretch>
                        </a:blipFill>
                      </a:tcPr>
                    </a:tc>
                    <a:tc>
                      <a:txBody>
                        <a:bodyPr/>
                        <a:lstStyle/>
                        <a:p>
                          <a:pPr algn="ctr">
                            <a:lnSpc>
                              <a:spcPct val="115000"/>
                            </a:lnSpc>
                            <a:spcAft>
                              <a:spcPts val="800"/>
                            </a:spcAft>
                          </a:pPr>
                          <a:r>
                            <a:rPr lang="es-ES" sz="1100" dirty="0">
                              <a:effectLst/>
                              <a:latin typeface="Arial" panose="020B0604020202020204" pitchFamily="34" charset="0"/>
                              <a:ea typeface="Calibri" panose="020F0502020204030204" pitchFamily="34" charset="0"/>
                            </a:rPr>
                            <a:t>915 MHz</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06151728"/>
                      </a:ext>
                    </a:extLst>
                  </a:tr>
                  <a:tr h="326710">
                    <a:tc>
                      <a:txBody>
                        <a:bodyPr/>
                        <a:lstStyle/>
                        <a:p>
                          <a:endParaRPr lang="es-EC"/>
                        </a:p>
                      </a:txBody>
                      <a:tcPr marL="68580" marR="68580" marT="0" marB="0" anchor="ctr">
                        <a:blipFill>
                          <a:blip r:embed="rId2"/>
                          <a:stretch>
                            <a:fillRect l="-3070" t="-205556" r="-117105" b="-624074"/>
                          </a:stretch>
                        </a:blipFill>
                      </a:tcPr>
                    </a:tc>
                    <a:tc>
                      <a:txBody>
                        <a:bodyPr/>
                        <a:lstStyle/>
                        <a:p>
                          <a:pPr algn="ctr">
                            <a:lnSpc>
                              <a:spcPct val="115000"/>
                            </a:lnSpc>
                            <a:spcAft>
                              <a:spcPts val="800"/>
                            </a:spcAft>
                          </a:pPr>
                          <a:r>
                            <a:rPr lang="es-ES" sz="1100" dirty="0">
                              <a:effectLst/>
                            </a:rPr>
                            <a:t>20 dBm</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48236000"/>
                      </a:ext>
                    </a:extLst>
                  </a:tr>
                  <a:tr h="326710">
                    <a:tc>
                      <a:txBody>
                        <a:bodyPr/>
                        <a:lstStyle/>
                        <a:p>
                          <a:endParaRPr lang="es-EC"/>
                        </a:p>
                      </a:txBody>
                      <a:tcPr marL="68580" marR="68580" marT="0" marB="0" anchor="ctr">
                        <a:blipFill>
                          <a:blip r:embed="rId2"/>
                          <a:stretch>
                            <a:fillRect l="-3070" t="-305556" r="-117105" b="-524074"/>
                          </a:stretch>
                        </a:blipFill>
                      </a:tcPr>
                    </a:tc>
                    <a:tc>
                      <a:txBody>
                        <a:bodyPr/>
                        <a:lstStyle/>
                        <a:p>
                          <a:pPr algn="ctr">
                            <a:lnSpc>
                              <a:spcPct val="115000"/>
                            </a:lnSpc>
                            <a:spcAft>
                              <a:spcPts val="800"/>
                            </a:spcAft>
                          </a:pPr>
                          <a:r>
                            <a:rPr lang="es-ES" sz="1100" dirty="0">
                              <a:effectLst/>
                            </a:rPr>
                            <a:t>2 dBi</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92541395"/>
                      </a:ext>
                    </a:extLst>
                  </a:tr>
                  <a:tr h="372449">
                    <a:tc>
                      <a:txBody>
                        <a:bodyPr/>
                        <a:lstStyle/>
                        <a:p>
                          <a:endParaRPr lang="es-EC"/>
                        </a:p>
                      </a:txBody>
                      <a:tcPr marL="68580" marR="68580" marT="0" marB="0" anchor="ctr">
                        <a:blipFill>
                          <a:blip r:embed="rId2"/>
                          <a:stretch>
                            <a:fillRect l="-3070" t="-359016" r="-117105" b="-363934"/>
                          </a:stretch>
                        </a:blipFill>
                      </a:tcPr>
                    </a:tc>
                    <a:tc>
                      <a:txBody>
                        <a:bodyPr/>
                        <a:lstStyle/>
                        <a:p>
                          <a:pPr algn="ctr">
                            <a:lnSpc>
                              <a:spcPct val="115000"/>
                            </a:lnSpc>
                            <a:spcAft>
                              <a:spcPts val="800"/>
                            </a:spcAft>
                          </a:pPr>
                          <a:r>
                            <a:rPr lang="es-ES" sz="1100" dirty="0">
                              <a:effectLst/>
                            </a:rPr>
                            <a:t>125 kHz</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79336866"/>
                      </a:ext>
                    </a:extLst>
                  </a:tr>
                  <a:tr h="326710">
                    <a:tc>
                      <a:txBody>
                        <a:bodyPr/>
                        <a:lstStyle/>
                        <a:p>
                          <a:endParaRPr lang="es-EC"/>
                        </a:p>
                      </a:txBody>
                      <a:tcPr marL="68580" marR="68580" marT="0" marB="0" anchor="ctr">
                        <a:blipFill>
                          <a:blip r:embed="rId2"/>
                          <a:stretch>
                            <a:fillRect l="-3070" t="-528302" r="-117105" b="-318868"/>
                          </a:stretch>
                        </a:blipFill>
                      </a:tcPr>
                    </a:tc>
                    <a:tc>
                      <a:txBody>
                        <a:bodyPr/>
                        <a:lstStyle/>
                        <a:p>
                          <a:pPr algn="ctr">
                            <a:lnSpc>
                              <a:spcPct val="115000"/>
                            </a:lnSpc>
                            <a:spcAft>
                              <a:spcPts val="800"/>
                            </a:spcAft>
                          </a:pPr>
                          <a:r>
                            <a:rPr lang="es-ES" sz="1100" dirty="0">
                              <a:effectLst/>
                              <a:latin typeface="Arial" panose="020B0604020202020204" pitchFamily="34" charset="0"/>
                              <a:ea typeface="Calibri" panose="020F0502020204030204" pitchFamily="34" charset="0"/>
                            </a:rPr>
                            <a:t>7,5 dB</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61275484"/>
                      </a:ext>
                    </a:extLst>
                  </a:tr>
                  <a:tr h="326710">
                    <a:tc>
                      <a:txBody>
                        <a:bodyPr/>
                        <a:lstStyle/>
                        <a:p>
                          <a:endParaRPr lang="es-EC"/>
                        </a:p>
                      </a:txBody>
                      <a:tcPr marL="68580" marR="68580" marT="0" marB="0" anchor="ctr">
                        <a:blipFill>
                          <a:blip r:embed="rId2"/>
                          <a:stretch>
                            <a:fillRect l="-3070" t="-616667" r="-117105" b="-212963"/>
                          </a:stretch>
                        </a:blipFill>
                      </a:tcPr>
                    </a:tc>
                    <a:tc>
                      <a:txBody>
                        <a:bodyPr/>
                        <a:lstStyle/>
                        <a:p>
                          <a:pPr algn="ctr">
                            <a:lnSpc>
                              <a:spcPct val="115000"/>
                            </a:lnSpc>
                            <a:spcAft>
                              <a:spcPts val="800"/>
                            </a:spcAft>
                          </a:pPr>
                          <a:r>
                            <a:rPr lang="es-ES" sz="1100" dirty="0">
                              <a:effectLst/>
                              <a:latin typeface="Arial" panose="020B0604020202020204" pitchFamily="34" charset="0"/>
                              <a:ea typeface="Calibri" panose="020F0502020204030204" pitchFamily="34" charset="0"/>
                            </a:rPr>
                            <a:t>6 dB</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32970562"/>
                      </a:ext>
                    </a:extLst>
                  </a:tr>
                  <a:tr h="326710">
                    <a:tc>
                      <a:txBody>
                        <a:bodyPr/>
                        <a:lstStyle/>
                        <a:p>
                          <a:endParaRPr lang="es-EC"/>
                        </a:p>
                      </a:txBody>
                      <a:tcPr marL="68580" marR="68580" marT="0" marB="0" anchor="ctr">
                        <a:blipFill>
                          <a:blip r:embed="rId2"/>
                          <a:stretch>
                            <a:fillRect l="-3070" t="-716667" r="-117105" b="-112963"/>
                          </a:stretch>
                        </a:blipFill>
                      </a:tcPr>
                    </a:tc>
                    <a:tc>
                      <a:txBody>
                        <a:bodyPr/>
                        <a:lstStyle/>
                        <a:p>
                          <a:pPr algn="ctr">
                            <a:lnSpc>
                              <a:spcPct val="115000"/>
                            </a:lnSpc>
                            <a:spcAft>
                              <a:spcPts val="800"/>
                            </a:spcAft>
                          </a:pPr>
                          <a:r>
                            <a:rPr lang="es-ES" sz="1100" dirty="0">
                              <a:effectLst/>
                              <a:latin typeface="Arial" panose="020B0604020202020204" pitchFamily="34" charset="0"/>
                              <a:ea typeface="Calibri" panose="020F0502020204030204" pitchFamily="34" charset="0"/>
                            </a:rPr>
                            <a:t>30 dB</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65827930"/>
                      </a:ext>
                    </a:extLst>
                  </a:tr>
                  <a:tr h="294386">
                    <a:tc>
                      <a:txBody>
                        <a:bodyPr/>
                        <a:lstStyle/>
                        <a:p>
                          <a:endParaRPr lang="es-EC"/>
                        </a:p>
                      </a:txBody>
                      <a:tcPr marL="68580" marR="68580" marT="0" marB="0" anchor="ctr">
                        <a:blipFill>
                          <a:blip r:embed="rId2"/>
                          <a:stretch>
                            <a:fillRect l="-3070" t="-918750" r="-117105" b="-27083"/>
                          </a:stretch>
                        </a:blip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s-ES" sz="1100" dirty="0">
                              <a:effectLst/>
                              <a:latin typeface="Arial" panose="020B0604020202020204" pitchFamily="34" charset="0"/>
                              <a:ea typeface="Calibri" panose="020F0502020204030204" pitchFamily="34" charset="0"/>
                            </a:rPr>
                            <a:t>99,9% (364,64 días)</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36964037"/>
                      </a:ext>
                    </a:extLst>
                  </a:tr>
                </a:tbl>
              </a:graphicData>
            </a:graphic>
          </p:graphicFrame>
        </mc:Fallback>
      </mc:AlternateContent>
      <p:pic>
        <p:nvPicPr>
          <p:cNvPr id="16" name="Imagen 15">
            <a:extLst>
              <a:ext uri="{FF2B5EF4-FFF2-40B4-BE49-F238E27FC236}">
                <a16:creationId xmlns:a16="http://schemas.microsoft.com/office/drawing/2014/main" id="{5FCD6BC4-13C7-453C-8874-4725538EB474}"/>
              </a:ext>
            </a:extLst>
          </p:cNvPr>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31458" y="1009832"/>
            <a:ext cx="3598857" cy="1745071"/>
          </a:xfrm>
          <a:prstGeom prst="rect">
            <a:avLst/>
          </a:prstGeom>
          <a:noFill/>
          <a:ln>
            <a:noFill/>
          </a:ln>
        </p:spPr>
      </p:pic>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D46A1F78-A2A8-452B-A1D5-3BCD8441BE57}"/>
                  </a:ext>
                </a:extLst>
              </p:cNvPr>
              <p:cNvSpPr txBox="1"/>
              <p:nvPr/>
            </p:nvSpPr>
            <p:spPr>
              <a:xfrm>
                <a:off x="4481769" y="639654"/>
                <a:ext cx="3177627"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100" b="0" i="1" smtClean="0">
                          <a:latin typeface="Cambria Math" panose="02040503050406030204" pitchFamily="18" charset="0"/>
                        </a:rPr>
                        <m:t>𝑃</m:t>
                      </m:r>
                      <m:r>
                        <a:rPr lang="es-ES" sz="1100" i="1">
                          <a:latin typeface="Cambria Math" panose="02040503050406030204" pitchFamily="18" charset="0"/>
                        </a:rPr>
                        <m:t>𝑎𝑡h</m:t>
                      </m:r>
                      <m:r>
                        <a:rPr lang="es-ES" sz="1100" i="1">
                          <a:latin typeface="Cambria Math" panose="02040503050406030204" pitchFamily="18" charset="0"/>
                        </a:rPr>
                        <m:t> </m:t>
                      </m:r>
                      <m:r>
                        <a:rPr lang="es-ES" sz="1100" i="1">
                          <a:latin typeface="Cambria Math" panose="02040503050406030204" pitchFamily="18" charset="0"/>
                        </a:rPr>
                        <m:t>𝐿𝑜𝑠𝑠</m:t>
                      </m:r>
                      <m:r>
                        <a:rPr lang="es-ES" sz="1100" i="1">
                          <a:latin typeface="Cambria Math" panose="02040503050406030204" pitchFamily="18" charset="0"/>
                        </a:rPr>
                        <m:t> </m:t>
                      </m:r>
                      <m:d>
                        <m:dPr>
                          <m:ctrlPr>
                            <a:rPr lang="es-EC" sz="1100" i="1">
                              <a:latin typeface="Cambria Math" panose="02040503050406030204" pitchFamily="18" charset="0"/>
                            </a:rPr>
                          </m:ctrlPr>
                        </m:dPr>
                        <m:e>
                          <m:r>
                            <a:rPr lang="es-ES" sz="1100" i="1">
                              <a:latin typeface="Cambria Math" panose="02040503050406030204" pitchFamily="18" charset="0"/>
                            </a:rPr>
                            <m:t>𝑑𝐵</m:t>
                          </m:r>
                        </m:e>
                      </m:d>
                      <m:r>
                        <a:rPr lang="es-ES" sz="1100" i="1">
                          <a:latin typeface="Cambria Math" panose="02040503050406030204" pitchFamily="18" charset="0"/>
                        </a:rPr>
                        <m:t>=</m:t>
                      </m:r>
                      <m:sSub>
                        <m:sSubPr>
                          <m:ctrlPr>
                            <a:rPr lang="es-EC" sz="1100" i="1">
                              <a:latin typeface="Cambria Math" panose="02040503050406030204" pitchFamily="18" charset="0"/>
                            </a:rPr>
                          </m:ctrlPr>
                        </m:sSubPr>
                        <m:e>
                          <m:r>
                            <a:rPr lang="es-ES" sz="1100" i="1">
                              <a:latin typeface="Cambria Math" panose="02040503050406030204" pitchFamily="18" charset="0"/>
                            </a:rPr>
                            <m:t>−</m:t>
                          </m:r>
                          <m:r>
                            <a:rPr lang="es-ES" sz="1100" i="1">
                              <a:latin typeface="Cambria Math" panose="02040503050406030204" pitchFamily="18" charset="0"/>
                            </a:rPr>
                            <m:t>𝑃</m:t>
                          </m:r>
                        </m:e>
                        <m:sub>
                          <m:r>
                            <a:rPr lang="es-ES" sz="1100" i="1">
                              <a:latin typeface="Cambria Math" panose="02040503050406030204" pitchFamily="18" charset="0"/>
                            </a:rPr>
                            <m:t>𝑅𝑋</m:t>
                          </m:r>
                        </m:sub>
                      </m:sSub>
                      <m:r>
                        <a:rPr lang="es-ES" sz="1100" i="1">
                          <a:latin typeface="Cambria Math" panose="02040503050406030204" pitchFamily="18" charset="0"/>
                        </a:rPr>
                        <m:t>+</m:t>
                      </m:r>
                      <m:sSub>
                        <m:sSubPr>
                          <m:ctrlPr>
                            <a:rPr lang="es-EC" sz="1100" i="1">
                              <a:latin typeface="Cambria Math" panose="02040503050406030204" pitchFamily="18" charset="0"/>
                            </a:rPr>
                          </m:ctrlPr>
                        </m:sSubPr>
                        <m:e>
                          <m:r>
                            <a:rPr lang="es-ES" sz="1100" i="1">
                              <a:latin typeface="Cambria Math" panose="02040503050406030204" pitchFamily="18" charset="0"/>
                            </a:rPr>
                            <m:t>𝑃</m:t>
                          </m:r>
                        </m:e>
                        <m:sub>
                          <m:r>
                            <a:rPr lang="es-ES" sz="1100" i="1">
                              <a:latin typeface="Cambria Math" panose="02040503050406030204" pitchFamily="18" charset="0"/>
                            </a:rPr>
                            <m:t>𝑇𝑋</m:t>
                          </m:r>
                        </m:sub>
                      </m:sSub>
                      <m:r>
                        <a:rPr lang="es-ES" sz="1100" i="1">
                          <a:latin typeface="Cambria Math" panose="02040503050406030204" pitchFamily="18" charset="0"/>
                        </a:rPr>
                        <m:t>+</m:t>
                      </m:r>
                      <m:sSub>
                        <m:sSubPr>
                          <m:ctrlPr>
                            <a:rPr lang="es-EC" sz="1100" i="1">
                              <a:latin typeface="Cambria Math" panose="02040503050406030204" pitchFamily="18" charset="0"/>
                            </a:rPr>
                          </m:ctrlPr>
                        </m:sSubPr>
                        <m:e>
                          <m:r>
                            <a:rPr lang="es-ES" sz="1100" i="1">
                              <a:latin typeface="Cambria Math" panose="02040503050406030204" pitchFamily="18" charset="0"/>
                            </a:rPr>
                            <m:t>𝐺</m:t>
                          </m:r>
                        </m:e>
                        <m:sub>
                          <m:r>
                            <a:rPr lang="es-ES" sz="1100" i="1">
                              <a:latin typeface="Cambria Math" panose="02040503050406030204" pitchFamily="18" charset="0"/>
                            </a:rPr>
                            <m:t>𝐴𝑇</m:t>
                          </m:r>
                        </m:sub>
                      </m:sSub>
                      <m:r>
                        <a:rPr lang="es-ES" sz="1100" i="1">
                          <a:latin typeface="Cambria Math" panose="02040503050406030204" pitchFamily="18" charset="0"/>
                        </a:rPr>
                        <m:t>+</m:t>
                      </m:r>
                      <m:sSub>
                        <m:sSubPr>
                          <m:ctrlPr>
                            <a:rPr lang="es-EC" sz="1100" i="1">
                              <a:latin typeface="Cambria Math" panose="02040503050406030204" pitchFamily="18" charset="0"/>
                            </a:rPr>
                          </m:ctrlPr>
                        </m:sSubPr>
                        <m:e>
                          <m:r>
                            <a:rPr lang="es-ES" sz="1100" i="1">
                              <a:latin typeface="Cambria Math" panose="02040503050406030204" pitchFamily="18" charset="0"/>
                            </a:rPr>
                            <m:t>𝐺</m:t>
                          </m:r>
                        </m:e>
                        <m:sub>
                          <m:r>
                            <a:rPr lang="es-ES" sz="1100" i="1">
                              <a:latin typeface="Cambria Math" panose="02040503050406030204" pitchFamily="18" charset="0"/>
                            </a:rPr>
                            <m:t>𝐴𝑅</m:t>
                          </m:r>
                        </m:sub>
                      </m:sSub>
                      <m:sSub>
                        <m:sSubPr>
                          <m:ctrlPr>
                            <a:rPr lang="es-EC" sz="1100" i="1">
                              <a:latin typeface="Cambria Math" panose="02040503050406030204" pitchFamily="18" charset="0"/>
                            </a:rPr>
                          </m:ctrlPr>
                        </m:sSubPr>
                        <m:e>
                          <m:r>
                            <a:rPr lang="es-ES" sz="1100" i="1">
                              <a:latin typeface="Cambria Math" panose="02040503050406030204" pitchFamily="18" charset="0"/>
                            </a:rPr>
                            <m:t>−</m:t>
                          </m:r>
                          <m:r>
                            <a:rPr lang="es-ES" sz="1100" i="1">
                              <a:latin typeface="Cambria Math" panose="02040503050406030204" pitchFamily="18" charset="0"/>
                            </a:rPr>
                            <m:t>𝐿</m:t>
                          </m:r>
                        </m:e>
                        <m:sub>
                          <m:r>
                            <a:rPr lang="es-ES" sz="1100" i="1">
                              <a:latin typeface="Cambria Math" panose="02040503050406030204" pitchFamily="18" charset="0"/>
                            </a:rPr>
                            <m:t>𝑐𝑜𝑛</m:t>
                          </m:r>
                        </m:sub>
                      </m:sSub>
                    </m:oMath>
                  </m:oMathPara>
                </a14:m>
                <a:endParaRPr lang="es-EC" sz="1100" dirty="0"/>
              </a:p>
            </p:txBody>
          </p:sp>
        </mc:Choice>
        <mc:Fallback>
          <p:sp>
            <p:nvSpPr>
              <p:cNvPr id="17" name="CuadroTexto 16">
                <a:extLst>
                  <a:ext uri="{FF2B5EF4-FFF2-40B4-BE49-F238E27FC236}">
                    <a16:creationId xmlns:a16="http://schemas.microsoft.com/office/drawing/2014/main" id="{D46A1F78-A2A8-452B-A1D5-3BCD8441BE57}"/>
                  </a:ext>
                </a:extLst>
              </p:cNvPr>
              <p:cNvSpPr txBox="1">
                <a:spLocks noRot="1" noChangeAspect="1" noMove="1" noResize="1" noEditPoints="1" noAdjustHandles="1" noChangeArrowheads="1" noChangeShapeType="1" noTextEdit="1"/>
              </p:cNvSpPr>
              <p:nvPr/>
            </p:nvSpPr>
            <p:spPr>
              <a:xfrm>
                <a:off x="4481769" y="639654"/>
                <a:ext cx="3177627" cy="261610"/>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BAC358DF-7288-4D1B-8939-1E09DBFA0F39}"/>
                  </a:ext>
                </a:extLst>
              </p:cNvPr>
              <p:cNvSpPr txBox="1"/>
              <p:nvPr/>
            </p:nvSpPr>
            <p:spPr>
              <a:xfrm>
                <a:off x="3572542" y="1326948"/>
                <a:ext cx="551946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200" i="1" smtClean="0">
                              <a:solidFill>
                                <a:srgbClr val="836967"/>
                              </a:solidFill>
                              <a:latin typeface="Cambria Math" panose="02040503050406030204" pitchFamily="18" charset="0"/>
                            </a:rPr>
                          </m:ctrlPr>
                        </m:sSubPr>
                        <m:e>
                          <m:r>
                            <a:rPr lang="es-EC" sz="1200" i="1">
                              <a:latin typeface="Cambria Math" panose="02040503050406030204" pitchFamily="18" charset="0"/>
                            </a:rPr>
                            <m:t>𝑆𝑒𝑛𝑠𝑖𝑏𝑖𝑙𝑖𝑑𝑎𝑑</m:t>
                          </m:r>
                        </m:e>
                        <m:sub>
                          <m:r>
                            <a:rPr lang="es-EC" sz="1200" i="1">
                              <a:latin typeface="Cambria Math" panose="02040503050406030204" pitchFamily="18" charset="0"/>
                            </a:rPr>
                            <m:t>𝑅𝑋</m:t>
                          </m:r>
                        </m:sub>
                      </m:sSub>
                      <m:r>
                        <a:rPr lang="es-EC" sz="1200" i="0">
                          <a:latin typeface="Cambria Math" panose="02040503050406030204" pitchFamily="18" charset="0"/>
                        </a:rPr>
                        <m:t> </m:t>
                      </m:r>
                      <m:d>
                        <m:dPr>
                          <m:ctrlPr>
                            <a:rPr lang="es-EC" sz="1200" i="1">
                              <a:latin typeface="Cambria Math" panose="02040503050406030204" pitchFamily="18" charset="0"/>
                            </a:rPr>
                          </m:ctrlPr>
                        </m:dPr>
                        <m:e>
                          <m:r>
                            <a:rPr lang="es-EC" sz="1200" i="1">
                              <a:latin typeface="Cambria Math" panose="02040503050406030204" pitchFamily="18" charset="0"/>
                            </a:rPr>
                            <m:t>𝑑𝐵𝑚</m:t>
                          </m:r>
                        </m:e>
                      </m:d>
                      <m:r>
                        <a:rPr lang="es-EC" sz="1200" i="0">
                          <a:latin typeface="Cambria Math" panose="02040503050406030204" pitchFamily="18" charset="0"/>
                        </a:rPr>
                        <m:t>=−174+10</m:t>
                      </m:r>
                      <m:r>
                        <a:rPr lang="es-EC" sz="1200" i="1">
                          <a:latin typeface="Cambria Math" panose="02040503050406030204" pitchFamily="18" charset="0"/>
                        </a:rPr>
                        <m:t>𝑙𝑜𝑔</m:t>
                      </m:r>
                      <m:d>
                        <m:dPr>
                          <m:ctrlPr>
                            <a:rPr lang="es-EC" sz="1200" i="1">
                              <a:latin typeface="Cambria Math" panose="02040503050406030204" pitchFamily="18" charset="0"/>
                            </a:rPr>
                          </m:ctrlPr>
                        </m:dPr>
                        <m:e>
                          <m:r>
                            <a:rPr lang="es-ES" sz="1200" b="0" i="1" smtClean="0">
                              <a:latin typeface="Cambria Math" panose="02040503050406030204" pitchFamily="18" charset="0"/>
                            </a:rPr>
                            <m:t>𝐵𝑊</m:t>
                          </m:r>
                        </m:e>
                      </m:d>
                      <m:r>
                        <a:rPr lang="es-EC" sz="1200" i="0">
                          <a:latin typeface="Cambria Math" panose="02040503050406030204" pitchFamily="18" charset="0"/>
                        </a:rPr>
                        <m:t>+</m:t>
                      </m:r>
                      <m:r>
                        <a:rPr lang="es-EC" sz="1200" i="1">
                          <a:latin typeface="Cambria Math" panose="02040503050406030204" pitchFamily="18" charset="0"/>
                        </a:rPr>
                        <m:t>𝑆𝑁𝑅</m:t>
                      </m:r>
                      <m:r>
                        <a:rPr lang="es-EC" sz="1200" i="0">
                          <a:latin typeface="Cambria Math" panose="02040503050406030204" pitchFamily="18" charset="0"/>
                        </a:rPr>
                        <m:t>+</m:t>
                      </m:r>
                      <m:r>
                        <a:rPr lang="es-EC" sz="1200" i="1">
                          <a:latin typeface="Cambria Math" panose="02040503050406030204" pitchFamily="18" charset="0"/>
                        </a:rPr>
                        <m:t>𝑁𝐹</m:t>
                      </m:r>
                      <m:r>
                        <a:rPr lang="es-ES" sz="1200" b="0" i="1" smtClean="0">
                          <a:latin typeface="Cambria Math" panose="02040503050406030204" pitchFamily="18" charset="0"/>
                        </a:rPr>
                        <m:t>=</m:t>
                      </m:r>
                      <m:r>
                        <a:rPr lang="es-ES" sz="1200" b="1" i="1">
                          <a:latin typeface="Cambria Math" panose="02040503050406030204" pitchFamily="18" charset="0"/>
                        </a:rPr>
                        <m:t>−</m:t>
                      </m:r>
                      <m:r>
                        <a:rPr lang="es-ES" sz="1200" b="1" i="1">
                          <a:latin typeface="Cambria Math" panose="02040503050406030204" pitchFamily="18" charset="0"/>
                        </a:rPr>
                        <m:t>𝟏𝟓𝟒</m:t>
                      </m:r>
                      <m:r>
                        <a:rPr lang="es-ES" sz="1200" b="1" i="1">
                          <a:latin typeface="Cambria Math" panose="02040503050406030204" pitchFamily="18" charset="0"/>
                        </a:rPr>
                        <m:t>.</m:t>
                      </m:r>
                      <m:r>
                        <a:rPr lang="es-ES" sz="1200" b="1" i="1">
                          <a:latin typeface="Cambria Math" panose="02040503050406030204" pitchFamily="18" charset="0"/>
                        </a:rPr>
                        <m:t>𝟓𝟑</m:t>
                      </m:r>
                      <m:r>
                        <a:rPr lang="es-ES" sz="1200" b="1" i="1">
                          <a:latin typeface="Cambria Math" panose="02040503050406030204" pitchFamily="18" charset="0"/>
                        </a:rPr>
                        <m:t> </m:t>
                      </m:r>
                      <m:d>
                        <m:dPr>
                          <m:ctrlPr>
                            <a:rPr lang="es-EC" sz="1200" b="1" i="1">
                              <a:latin typeface="Cambria Math" panose="02040503050406030204" pitchFamily="18" charset="0"/>
                            </a:rPr>
                          </m:ctrlPr>
                        </m:dPr>
                        <m:e>
                          <m:r>
                            <a:rPr lang="es-ES" sz="1200" b="1" i="1">
                              <a:latin typeface="Cambria Math" panose="02040503050406030204" pitchFamily="18" charset="0"/>
                            </a:rPr>
                            <m:t>𝒅𝑩𝒎</m:t>
                          </m:r>
                        </m:e>
                      </m:d>
                    </m:oMath>
                  </m:oMathPara>
                </a14:m>
                <a:endParaRPr lang="es-EC" sz="1200" dirty="0"/>
              </a:p>
            </p:txBody>
          </p:sp>
        </mc:Choice>
        <mc:Fallback>
          <p:sp>
            <p:nvSpPr>
              <p:cNvPr id="19" name="CuadroTexto 18">
                <a:extLst>
                  <a:ext uri="{FF2B5EF4-FFF2-40B4-BE49-F238E27FC236}">
                    <a16:creationId xmlns:a16="http://schemas.microsoft.com/office/drawing/2014/main" id="{BAC358DF-7288-4D1B-8939-1E09DBFA0F39}"/>
                  </a:ext>
                </a:extLst>
              </p:cNvPr>
              <p:cNvSpPr txBox="1">
                <a:spLocks noRot="1" noChangeAspect="1" noMove="1" noResize="1" noEditPoints="1" noAdjustHandles="1" noChangeArrowheads="1" noChangeShapeType="1" noTextEdit="1"/>
              </p:cNvSpPr>
              <p:nvPr/>
            </p:nvSpPr>
            <p:spPr>
              <a:xfrm>
                <a:off x="3572542" y="1326948"/>
                <a:ext cx="5519464" cy="276999"/>
              </a:xfrm>
              <a:prstGeom prst="rect">
                <a:avLst/>
              </a:prstGeom>
              <a:blipFill>
                <a:blip r:embed="rId6"/>
                <a:stretch>
                  <a:fillRect b="-666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9" name="CuadroTexto 28">
                <a:extLst>
                  <a:ext uri="{FF2B5EF4-FFF2-40B4-BE49-F238E27FC236}">
                    <a16:creationId xmlns:a16="http://schemas.microsoft.com/office/drawing/2014/main" id="{EC64CFA6-9721-426A-92D5-E2F1B83EE5BB}"/>
                  </a:ext>
                </a:extLst>
              </p:cNvPr>
              <p:cNvSpPr txBox="1"/>
              <p:nvPr/>
            </p:nvSpPr>
            <p:spPr>
              <a:xfrm>
                <a:off x="3648463" y="3369717"/>
                <a:ext cx="479528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200" i="1" smtClean="0">
                          <a:latin typeface="Cambria Math" panose="02040503050406030204" pitchFamily="18" charset="0"/>
                        </a:rPr>
                        <m:t>𝐿</m:t>
                      </m:r>
                      <m:d>
                        <m:dPr>
                          <m:ctrlPr>
                            <a:rPr lang="es-EC" sz="1200" i="1">
                              <a:solidFill>
                                <a:srgbClr val="836967"/>
                              </a:solidFill>
                              <a:latin typeface="Cambria Math" panose="02040503050406030204" pitchFamily="18" charset="0"/>
                            </a:rPr>
                          </m:ctrlPr>
                        </m:dPr>
                        <m:e>
                          <m:r>
                            <a:rPr lang="es-EC" sz="1200" i="1">
                              <a:latin typeface="Cambria Math" panose="02040503050406030204" pitchFamily="18" charset="0"/>
                            </a:rPr>
                            <m:t>𝑑𝐵</m:t>
                          </m:r>
                        </m:e>
                      </m:d>
                      <m:r>
                        <a:rPr lang="es-EC" sz="1200" i="0">
                          <a:latin typeface="Cambria Math" panose="02040503050406030204" pitchFamily="18" charset="0"/>
                        </a:rPr>
                        <m:t>=46.3+33.9×</m:t>
                      </m:r>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𝑙𝑜𝑔</m:t>
                          </m:r>
                        </m:e>
                        <m:sub>
                          <m:r>
                            <a:rPr lang="es-EC" sz="1200" i="0">
                              <a:latin typeface="Cambria Math" panose="02040503050406030204" pitchFamily="18" charset="0"/>
                            </a:rPr>
                            <m:t>10</m:t>
                          </m:r>
                        </m:sub>
                      </m:sSub>
                      <m:d>
                        <m:dPr>
                          <m:ctrlPr>
                            <a:rPr lang="es-EC" sz="1200" i="1">
                              <a:solidFill>
                                <a:srgbClr val="836967"/>
                              </a:solidFill>
                              <a:latin typeface="Cambria Math" panose="02040503050406030204" pitchFamily="18" charset="0"/>
                            </a:rPr>
                          </m:ctrlPr>
                        </m:dPr>
                        <m:e>
                          <m:r>
                            <a:rPr lang="es-EC" sz="1200" i="1">
                              <a:latin typeface="Cambria Math" panose="02040503050406030204" pitchFamily="18" charset="0"/>
                            </a:rPr>
                            <m:t>𝑓</m:t>
                          </m:r>
                        </m:e>
                      </m:d>
                      <m:r>
                        <a:rPr lang="es-EC" sz="1200" i="0">
                          <a:latin typeface="Cambria Math" panose="02040503050406030204" pitchFamily="18" charset="0"/>
                        </a:rPr>
                        <m:t>−13.82×</m:t>
                      </m:r>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𝑙𝑜𝑔</m:t>
                          </m:r>
                        </m:e>
                        <m:sub>
                          <m:r>
                            <a:rPr lang="es-EC" sz="1200" i="0">
                              <a:latin typeface="Cambria Math" panose="02040503050406030204" pitchFamily="18" charset="0"/>
                            </a:rPr>
                            <m:t>10</m:t>
                          </m:r>
                        </m:sub>
                      </m:sSub>
                      <m:d>
                        <m:dPr>
                          <m:ctrlPr>
                            <a:rPr lang="es-EC" sz="1200" i="1">
                              <a:solidFill>
                                <a:srgbClr val="836967"/>
                              </a:solidFill>
                              <a:latin typeface="Cambria Math" panose="02040503050406030204" pitchFamily="18" charset="0"/>
                            </a:rPr>
                          </m:ctrlPr>
                        </m:dPr>
                        <m:e>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𝑏</m:t>
                              </m:r>
                            </m:sub>
                          </m:sSub>
                        </m:e>
                      </m:d>
                      <m:r>
                        <a:rPr lang="es-EC" sz="1200" i="0">
                          <a:latin typeface="Cambria Math" panose="02040503050406030204" pitchFamily="18" charset="0"/>
                        </a:rPr>
                        <m:t>−</m:t>
                      </m:r>
                      <m:r>
                        <a:rPr lang="es-EC" sz="1200" i="1">
                          <a:latin typeface="Cambria Math" panose="02040503050406030204" pitchFamily="18" charset="0"/>
                        </a:rPr>
                        <m:t>𝑎</m:t>
                      </m:r>
                      <m:d>
                        <m:dPr>
                          <m:ctrlPr>
                            <a:rPr lang="es-EC" sz="1200" i="1">
                              <a:solidFill>
                                <a:srgbClr val="836967"/>
                              </a:solidFill>
                              <a:latin typeface="Cambria Math" panose="02040503050406030204" pitchFamily="18" charset="0"/>
                            </a:rPr>
                          </m:ctrlPr>
                        </m:dPr>
                        <m:e>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𝑚</m:t>
                              </m:r>
                            </m:sub>
                          </m:sSub>
                        </m:e>
                      </m:d>
                      <m:r>
                        <a:rPr lang="es-EC" sz="1200" i="0">
                          <a:latin typeface="Cambria Math" panose="02040503050406030204" pitchFamily="18" charset="0"/>
                        </a:rPr>
                        <m:t>+</m:t>
                      </m:r>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𝐾</m:t>
                          </m:r>
                        </m:e>
                        <m:sub>
                          <m:r>
                            <a:rPr lang="es-EC" sz="1200" i="1">
                              <a:latin typeface="Cambria Math" panose="02040503050406030204" pitchFamily="18" charset="0"/>
                            </a:rPr>
                            <m:t>𝑎</m:t>
                          </m:r>
                        </m:sub>
                      </m:sSub>
                    </m:oMath>
                  </m:oMathPara>
                </a14:m>
                <a:endParaRPr lang="es-EC" sz="1200" dirty="0"/>
              </a:p>
            </p:txBody>
          </p:sp>
        </mc:Choice>
        <mc:Fallback>
          <p:sp>
            <p:nvSpPr>
              <p:cNvPr id="29" name="CuadroTexto 28">
                <a:extLst>
                  <a:ext uri="{FF2B5EF4-FFF2-40B4-BE49-F238E27FC236}">
                    <a16:creationId xmlns:a16="http://schemas.microsoft.com/office/drawing/2014/main" id="{EC64CFA6-9721-426A-92D5-E2F1B83EE5BB}"/>
                  </a:ext>
                </a:extLst>
              </p:cNvPr>
              <p:cNvSpPr txBox="1">
                <a:spLocks noRot="1" noChangeAspect="1" noMove="1" noResize="1" noEditPoints="1" noAdjustHandles="1" noChangeArrowheads="1" noChangeShapeType="1" noTextEdit="1"/>
              </p:cNvSpPr>
              <p:nvPr/>
            </p:nvSpPr>
            <p:spPr>
              <a:xfrm>
                <a:off x="3648463" y="3369717"/>
                <a:ext cx="4795284" cy="276999"/>
              </a:xfrm>
              <a:prstGeom prst="rect">
                <a:avLst/>
              </a:prstGeom>
              <a:blipFill>
                <a:blip r:embed="rId7"/>
                <a:stretch>
                  <a:fillRect b="-666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0" name="CuadroTexto 29">
                <a:extLst>
                  <a:ext uri="{FF2B5EF4-FFF2-40B4-BE49-F238E27FC236}">
                    <a16:creationId xmlns:a16="http://schemas.microsoft.com/office/drawing/2014/main" id="{B977562F-21C2-4722-845D-5969FC8928D8}"/>
                  </a:ext>
                </a:extLst>
              </p:cNvPr>
              <p:cNvSpPr txBox="1"/>
              <p:nvPr/>
            </p:nvSpPr>
            <p:spPr>
              <a:xfrm>
                <a:off x="3572542" y="4488381"/>
                <a:ext cx="479528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200" i="1" smtClean="0">
                              <a:solidFill>
                                <a:srgbClr val="836967"/>
                              </a:solidFill>
                              <a:latin typeface="Cambria Math" panose="02040503050406030204" pitchFamily="18" charset="0"/>
                            </a:rPr>
                          </m:ctrlPr>
                        </m:sSubPr>
                        <m:e>
                          <m:r>
                            <a:rPr lang="es-EC" sz="1200" i="1">
                              <a:latin typeface="Cambria Math" panose="02040503050406030204" pitchFamily="18" charset="0"/>
                            </a:rPr>
                            <m:t>𝐾</m:t>
                          </m:r>
                        </m:e>
                        <m:sub>
                          <m:r>
                            <a:rPr lang="es-EC" sz="1200" i="1">
                              <a:latin typeface="Cambria Math" panose="02040503050406030204" pitchFamily="18" charset="0"/>
                            </a:rPr>
                            <m:t>𝑎</m:t>
                          </m:r>
                        </m:sub>
                      </m:sSub>
                      <m:r>
                        <a:rPr lang="es-EC" sz="1200" i="0">
                          <a:latin typeface="Cambria Math" panose="02040503050406030204" pitchFamily="18" charset="0"/>
                        </a:rPr>
                        <m:t>=</m:t>
                      </m:r>
                      <m:d>
                        <m:dPr>
                          <m:begChr m:val="["/>
                          <m:endChr m:val="]"/>
                          <m:ctrlPr>
                            <a:rPr lang="es-EC" sz="1200" i="1">
                              <a:latin typeface="Cambria Math" panose="02040503050406030204" pitchFamily="18" charset="0"/>
                            </a:rPr>
                          </m:ctrlPr>
                        </m:dPr>
                        <m:e>
                          <m:r>
                            <a:rPr lang="es-EC" sz="1200" i="0">
                              <a:latin typeface="Cambria Math" panose="02040503050406030204" pitchFamily="18" charset="0"/>
                            </a:rPr>
                            <m:t>44.9−6.55×</m:t>
                          </m:r>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𝑙𝑜𝑔</m:t>
                              </m:r>
                            </m:e>
                            <m:sub>
                              <m:r>
                                <a:rPr lang="es-EC" sz="1200" i="0">
                                  <a:latin typeface="Cambria Math" panose="02040503050406030204" pitchFamily="18" charset="0"/>
                                </a:rPr>
                                <m:t>10</m:t>
                              </m:r>
                            </m:sub>
                          </m:sSub>
                          <m:d>
                            <m:dPr>
                              <m:ctrlPr>
                                <a:rPr lang="es-EC" sz="1200" i="1">
                                  <a:solidFill>
                                    <a:srgbClr val="836967"/>
                                  </a:solidFill>
                                  <a:latin typeface="Cambria Math" panose="02040503050406030204" pitchFamily="18" charset="0"/>
                                </a:rPr>
                              </m:ctrlPr>
                            </m:dPr>
                            <m:e>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𝑏</m:t>
                                  </m:r>
                                </m:sub>
                              </m:sSub>
                            </m:e>
                          </m:d>
                        </m:e>
                      </m:d>
                      <m:r>
                        <a:rPr lang="es-EC" sz="1200" i="0">
                          <a:latin typeface="Cambria Math" panose="02040503050406030204" pitchFamily="18" charset="0"/>
                        </a:rPr>
                        <m:t>×</m:t>
                      </m:r>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𝑙𝑜𝑔</m:t>
                          </m:r>
                        </m:e>
                        <m:sub>
                          <m:r>
                            <a:rPr lang="es-EC" sz="1200" i="0">
                              <a:latin typeface="Cambria Math" panose="02040503050406030204" pitchFamily="18" charset="0"/>
                            </a:rPr>
                            <m:t>10</m:t>
                          </m:r>
                        </m:sub>
                      </m:sSub>
                      <m:d>
                        <m:dPr>
                          <m:ctrlPr>
                            <a:rPr lang="es-EC" sz="1200" i="1">
                              <a:solidFill>
                                <a:srgbClr val="836967"/>
                              </a:solidFill>
                              <a:latin typeface="Cambria Math" panose="02040503050406030204" pitchFamily="18" charset="0"/>
                            </a:rPr>
                          </m:ctrlPr>
                        </m:dPr>
                        <m:e>
                          <m:r>
                            <a:rPr lang="es-EC" sz="1200" i="1">
                              <a:latin typeface="Cambria Math" panose="02040503050406030204" pitchFamily="18" charset="0"/>
                            </a:rPr>
                            <m:t>𝑑</m:t>
                          </m:r>
                        </m:e>
                      </m:d>
                    </m:oMath>
                  </m:oMathPara>
                </a14:m>
                <a:endParaRPr lang="es-EC" sz="1200" dirty="0"/>
              </a:p>
            </p:txBody>
          </p:sp>
        </mc:Choice>
        <mc:Fallback>
          <p:sp>
            <p:nvSpPr>
              <p:cNvPr id="30" name="CuadroTexto 29">
                <a:extLst>
                  <a:ext uri="{FF2B5EF4-FFF2-40B4-BE49-F238E27FC236}">
                    <a16:creationId xmlns:a16="http://schemas.microsoft.com/office/drawing/2014/main" id="{B977562F-21C2-4722-845D-5969FC8928D8}"/>
                  </a:ext>
                </a:extLst>
              </p:cNvPr>
              <p:cNvSpPr txBox="1">
                <a:spLocks noRot="1" noChangeAspect="1" noMove="1" noResize="1" noEditPoints="1" noAdjustHandles="1" noChangeArrowheads="1" noChangeShapeType="1" noTextEdit="1"/>
              </p:cNvSpPr>
              <p:nvPr/>
            </p:nvSpPr>
            <p:spPr>
              <a:xfrm>
                <a:off x="3572542" y="4488381"/>
                <a:ext cx="4795284" cy="276999"/>
              </a:xfrm>
              <a:prstGeom prst="rect">
                <a:avLst/>
              </a:prstGeom>
              <a:blipFill>
                <a:blip r:embed="rId8"/>
                <a:stretch>
                  <a:fillRect b="-6522"/>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1" name="CuadroTexto 30">
                <a:extLst>
                  <a:ext uri="{FF2B5EF4-FFF2-40B4-BE49-F238E27FC236}">
                    <a16:creationId xmlns:a16="http://schemas.microsoft.com/office/drawing/2014/main" id="{D8CAEC9D-3A5D-47AF-B4AE-79407FC528B9}"/>
                  </a:ext>
                </a:extLst>
              </p:cNvPr>
              <p:cNvSpPr txBox="1"/>
              <p:nvPr/>
            </p:nvSpPr>
            <p:spPr>
              <a:xfrm>
                <a:off x="3816562" y="5214860"/>
                <a:ext cx="4795284" cy="276999"/>
              </a:xfrm>
              <a:prstGeom prst="rect">
                <a:avLst/>
              </a:prstGeom>
              <a:noFill/>
            </p:spPr>
            <p:txBody>
              <a:bodyPr wrap="square">
                <a:spAutoFit/>
              </a:bodyPr>
              <a:lstStyle/>
              <a:p>
                <a14:m>
                  <m:oMath xmlns:m="http://schemas.openxmlformats.org/officeDocument/2006/math">
                    <m:r>
                      <a:rPr lang="es-EC" sz="1200" i="1" smtClean="0">
                        <a:latin typeface="Cambria Math" panose="02040503050406030204" pitchFamily="18" charset="0"/>
                      </a:rPr>
                      <m:t>𝑎</m:t>
                    </m:r>
                    <m:d>
                      <m:dPr>
                        <m:ctrlPr>
                          <a:rPr lang="es-EC" sz="1200" i="1">
                            <a:solidFill>
                              <a:srgbClr val="836967"/>
                            </a:solidFill>
                            <a:latin typeface="Cambria Math" panose="02040503050406030204" pitchFamily="18" charset="0"/>
                          </a:rPr>
                        </m:ctrlPr>
                      </m:dPr>
                      <m:e>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𝑚</m:t>
                            </m:r>
                          </m:sub>
                        </m:sSub>
                      </m:e>
                    </m:d>
                    <m:r>
                      <a:rPr lang="es-EC" sz="1200" i="0">
                        <a:latin typeface="Cambria Math" panose="02040503050406030204" pitchFamily="18" charset="0"/>
                      </a:rPr>
                      <m:t>=</m:t>
                    </m:r>
                    <m:d>
                      <m:dPr>
                        <m:begChr m:val="["/>
                        <m:endChr m:val="]"/>
                        <m:ctrlPr>
                          <a:rPr lang="es-EC" sz="1200" i="1">
                            <a:solidFill>
                              <a:srgbClr val="836967"/>
                            </a:solidFill>
                            <a:latin typeface="Cambria Math" panose="02040503050406030204" pitchFamily="18" charset="0"/>
                          </a:rPr>
                        </m:ctrlPr>
                      </m:dPr>
                      <m:e>
                        <m:r>
                          <a:rPr lang="es-EC" sz="1200" i="0">
                            <a:latin typeface="Cambria Math" panose="02040503050406030204" pitchFamily="18" charset="0"/>
                          </a:rPr>
                          <m:t>1.1×</m:t>
                        </m:r>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𝑙𝑜𝑔</m:t>
                            </m:r>
                          </m:e>
                          <m:sub>
                            <m:r>
                              <a:rPr lang="es-EC" sz="1200" i="0">
                                <a:latin typeface="Cambria Math" panose="02040503050406030204" pitchFamily="18" charset="0"/>
                              </a:rPr>
                              <m:t>10</m:t>
                            </m:r>
                          </m:sub>
                        </m:sSub>
                        <m:d>
                          <m:dPr>
                            <m:ctrlPr>
                              <a:rPr lang="es-EC" sz="1200" i="1">
                                <a:solidFill>
                                  <a:srgbClr val="836967"/>
                                </a:solidFill>
                                <a:latin typeface="Cambria Math" panose="02040503050406030204" pitchFamily="18" charset="0"/>
                              </a:rPr>
                            </m:ctrlPr>
                          </m:dPr>
                          <m:e>
                            <m:r>
                              <a:rPr lang="es-EC" sz="1200" i="1">
                                <a:latin typeface="Cambria Math" panose="02040503050406030204" pitchFamily="18" charset="0"/>
                              </a:rPr>
                              <m:t>𝑓</m:t>
                            </m:r>
                          </m:e>
                        </m:d>
                        <m:r>
                          <a:rPr lang="es-EC" sz="1200" i="0">
                            <a:latin typeface="Cambria Math" panose="02040503050406030204" pitchFamily="18" charset="0"/>
                          </a:rPr>
                          <m:t>−0.7</m:t>
                        </m:r>
                      </m:e>
                    </m:d>
                    <m:r>
                      <a:rPr lang="es-EC" sz="1200" i="0">
                        <a:latin typeface="Cambria Math" panose="02040503050406030204" pitchFamily="18" charset="0"/>
                      </a:rPr>
                      <m:t>×</m:t>
                    </m:r>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𝑚</m:t>
                        </m:r>
                      </m:sub>
                    </m:sSub>
                    <m:r>
                      <a:rPr lang="es-EC" sz="1200" i="0">
                        <a:latin typeface="Cambria Math" panose="02040503050406030204" pitchFamily="18" charset="0"/>
                      </a:rPr>
                      <m:t>−1.56×</m:t>
                    </m:r>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𝑙𝑜𝑔</m:t>
                        </m:r>
                      </m:e>
                      <m:sub>
                        <m:r>
                          <a:rPr lang="es-EC" sz="1200" i="0">
                            <a:latin typeface="Cambria Math" panose="02040503050406030204" pitchFamily="18" charset="0"/>
                          </a:rPr>
                          <m:t>10</m:t>
                        </m:r>
                      </m:sub>
                    </m:sSub>
                    <m:d>
                      <m:dPr>
                        <m:ctrlPr>
                          <a:rPr lang="es-EC" sz="1200" i="1">
                            <a:solidFill>
                              <a:srgbClr val="836967"/>
                            </a:solidFill>
                            <a:latin typeface="Cambria Math" panose="02040503050406030204" pitchFamily="18" charset="0"/>
                          </a:rPr>
                        </m:ctrlPr>
                      </m:dPr>
                      <m:e>
                        <m:r>
                          <a:rPr lang="es-EC" sz="1200" i="1">
                            <a:latin typeface="Cambria Math" panose="02040503050406030204" pitchFamily="18" charset="0"/>
                          </a:rPr>
                          <m:t>𝑓</m:t>
                        </m:r>
                      </m:e>
                    </m:d>
                    <m:r>
                      <a:rPr lang="es-EC" sz="1200" i="0">
                        <a:latin typeface="Cambria Math" panose="02040503050406030204" pitchFamily="18" charset="0"/>
                      </a:rPr>
                      <m:t>+0.</m:t>
                    </m:r>
                  </m:oMath>
                </a14:m>
                <a:r>
                  <a:rPr lang="es-EC" sz="1200" dirty="0"/>
                  <a:t>8</a:t>
                </a:r>
              </a:p>
            </p:txBody>
          </p:sp>
        </mc:Choice>
        <mc:Fallback>
          <p:sp>
            <p:nvSpPr>
              <p:cNvPr id="31" name="CuadroTexto 30">
                <a:extLst>
                  <a:ext uri="{FF2B5EF4-FFF2-40B4-BE49-F238E27FC236}">
                    <a16:creationId xmlns:a16="http://schemas.microsoft.com/office/drawing/2014/main" id="{D8CAEC9D-3A5D-47AF-B4AE-79407FC528B9}"/>
                  </a:ext>
                </a:extLst>
              </p:cNvPr>
              <p:cNvSpPr txBox="1">
                <a:spLocks noRot="1" noChangeAspect="1" noMove="1" noResize="1" noEditPoints="1" noAdjustHandles="1" noChangeArrowheads="1" noChangeShapeType="1" noTextEdit="1"/>
              </p:cNvSpPr>
              <p:nvPr/>
            </p:nvSpPr>
            <p:spPr>
              <a:xfrm>
                <a:off x="3816562" y="5214860"/>
                <a:ext cx="4795284" cy="276999"/>
              </a:xfrm>
              <a:prstGeom prst="rect">
                <a:avLst/>
              </a:prstGeom>
              <a:blipFill>
                <a:blip r:embed="rId9"/>
                <a:stretch>
                  <a:fillRect t="-2174" b="-13043"/>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3" name="CuadroTexto 32">
                <a:extLst>
                  <a:ext uri="{FF2B5EF4-FFF2-40B4-BE49-F238E27FC236}">
                    <a16:creationId xmlns:a16="http://schemas.microsoft.com/office/drawing/2014/main" id="{B85D1440-0748-484D-BD90-0F7E943B773F}"/>
                  </a:ext>
                </a:extLst>
              </p:cNvPr>
              <p:cNvSpPr txBox="1"/>
              <p:nvPr/>
            </p:nvSpPr>
            <p:spPr>
              <a:xfrm>
                <a:off x="4829823" y="5627451"/>
                <a:ext cx="1109940" cy="276999"/>
              </a:xfrm>
              <a:prstGeom prst="rect">
                <a:avLst/>
              </a:prstGeom>
              <a:noFill/>
            </p:spPr>
            <p:txBody>
              <a:bodyPr wrap="square">
                <a:spAutoFit/>
              </a:bodyPr>
              <a:lstStyle/>
              <a:p>
                <a14:m>
                  <m:oMath xmlns:m="http://schemas.openxmlformats.org/officeDocument/2006/math">
                    <m:r>
                      <a:rPr lang="es-EC" sz="1200" b="1" i="1" smtClean="0">
                        <a:latin typeface="Cambria Math" panose="02040503050406030204" pitchFamily="18" charset="0"/>
                      </a:rPr>
                      <m:t>𝒅</m:t>
                    </m:r>
                    <m:r>
                      <a:rPr lang="es-EC" sz="1200" b="0" i="0">
                        <a:latin typeface="Cambria Math" panose="02040503050406030204" pitchFamily="18" charset="0"/>
                      </a:rPr>
                      <m:t>=0.9</m:t>
                    </m:r>
                    <m:r>
                      <a:rPr lang="es-ES" sz="1200" b="0" i="0" smtClean="0">
                        <a:latin typeface="Cambria Math" panose="02040503050406030204" pitchFamily="18" charset="0"/>
                      </a:rPr>
                      <m:t>6</m:t>
                    </m:r>
                    <m:r>
                      <a:rPr lang="es-EC" sz="1200" b="0" i="0">
                        <a:latin typeface="Cambria Math" panose="02040503050406030204" pitchFamily="18" charset="0"/>
                      </a:rPr>
                      <m:t> </m:t>
                    </m:r>
                    <m:r>
                      <a:rPr lang="es-EC" sz="1200" b="1" i="1">
                        <a:latin typeface="Cambria Math" panose="02040503050406030204" pitchFamily="18" charset="0"/>
                      </a:rPr>
                      <m:t>𝒌𝒎</m:t>
                    </m:r>
                  </m:oMath>
                </a14:m>
                <a:r>
                  <a:rPr lang="es-EC" sz="1200" dirty="0"/>
                  <a:t> </a:t>
                </a:r>
              </a:p>
            </p:txBody>
          </p:sp>
        </mc:Choice>
        <mc:Fallback>
          <p:sp>
            <p:nvSpPr>
              <p:cNvPr id="33" name="CuadroTexto 32">
                <a:extLst>
                  <a:ext uri="{FF2B5EF4-FFF2-40B4-BE49-F238E27FC236}">
                    <a16:creationId xmlns:a16="http://schemas.microsoft.com/office/drawing/2014/main" id="{B85D1440-0748-484D-BD90-0F7E943B773F}"/>
                  </a:ext>
                </a:extLst>
              </p:cNvPr>
              <p:cNvSpPr txBox="1">
                <a:spLocks noRot="1" noChangeAspect="1" noMove="1" noResize="1" noEditPoints="1" noAdjustHandles="1" noChangeArrowheads="1" noChangeShapeType="1" noTextEdit="1"/>
              </p:cNvSpPr>
              <p:nvPr/>
            </p:nvSpPr>
            <p:spPr>
              <a:xfrm>
                <a:off x="4829823" y="5627451"/>
                <a:ext cx="1109940" cy="276999"/>
              </a:xfrm>
              <a:prstGeom prst="rect">
                <a:avLst/>
              </a:prstGeom>
              <a:blipFill>
                <a:blip r:embed="rId10"/>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5" name="CuadroTexto 34">
                <a:extLst>
                  <a:ext uri="{FF2B5EF4-FFF2-40B4-BE49-F238E27FC236}">
                    <a16:creationId xmlns:a16="http://schemas.microsoft.com/office/drawing/2014/main" id="{E803DB74-A9AC-4883-959C-4BB6CE62A9F4}"/>
                  </a:ext>
                </a:extLst>
              </p:cNvPr>
              <p:cNvSpPr txBox="1"/>
              <p:nvPr/>
            </p:nvSpPr>
            <p:spPr>
              <a:xfrm>
                <a:off x="5724693" y="5617706"/>
                <a:ext cx="1487643"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200" b="1" i="1" smtClean="0">
                          <a:latin typeface="Cambria Math" panose="02040503050406030204" pitchFamily="18" charset="0"/>
                        </a:rPr>
                        <m:t>𝑨</m:t>
                      </m:r>
                      <m:r>
                        <a:rPr lang="es-EC" sz="1200" b="0" i="0">
                          <a:latin typeface="Cambria Math" panose="02040503050406030204" pitchFamily="18" charset="0"/>
                        </a:rPr>
                        <m:t>=2.</m:t>
                      </m:r>
                      <m:r>
                        <a:rPr lang="es-ES" sz="1200" b="0" i="0" smtClean="0">
                          <a:latin typeface="Cambria Math" panose="02040503050406030204" pitchFamily="18" charset="0"/>
                        </a:rPr>
                        <m:t>89</m:t>
                      </m:r>
                      <m:r>
                        <a:rPr lang="es-EC" sz="1200" b="0" i="0">
                          <a:latin typeface="Cambria Math" panose="02040503050406030204" pitchFamily="18" charset="0"/>
                        </a:rPr>
                        <m:t> </m:t>
                      </m:r>
                      <m:sSup>
                        <m:sSupPr>
                          <m:ctrlPr>
                            <a:rPr lang="es-EC" sz="1200" b="0" i="1">
                              <a:solidFill>
                                <a:srgbClr val="836967"/>
                              </a:solidFill>
                              <a:latin typeface="Cambria Math" panose="02040503050406030204" pitchFamily="18" charset="0"/>
                            </a:rPr>
                          </m:ctrlPr>
                        </m:sSupPr>
                        <m:e>
                          <m:r>
                            <a:rPr lang="es-EC" sz="1200" b="1" i="1">
                              <a:latin typeface="Cambria Math" panose="02040503050406030204" pitchFamily="18" charset="0"/>
                            </a:rPr>
                            <m:t>𝒌𝒎</m:t>
                          </m:r>
                        </m:e>
                        <m:sup>
                          <m:r>
                            <a:rPr lang="es-EC" sz="1200" b="0" i="0">
                              <a:latin typeface="Cambria Math" panose="02040503050406030204" pitchFamily="18" charset="0"/>
                            </a:rPr>
                            <m:t>2</m:t>
                          </m:r>
                        </m:sup>
                      </m:sSup>
                    </m:oMath>
                  </m:oMathPara>
                </a14:m>
                <a:endParaRPr lang="es-EC" sz="1200" dirty="0"/>
              </a:p>
            </p:txBody>
          </p:sp>
        </mc:Choice>
        <mc:Fallback>
          <p:sp>
            <p:nvSpPr>
              <p:cNvPr id="35" name="CuadroTexto 34">
                <a:extLst>
                  <a:ext uri="{FF2B5EF4-FFF2-40B4-BE49-F238E27FC236}">
                    <a16:creationId xmlns:a16="http://schemas.microsoft.com/office/drawing/2014/main" id="{E803DB74-A9AC-4883-959C-4BB6CE62A9F4}"/>
                  </a:ext>
                </a:extLst>
              </p:cNvPr>
              <p:cNvSpPr txBox="1">
                <a:spLocks noRot="1" noChangeAspect="1" noMove="1" noResize="1" noEditPoints="1" noAdjustHandles="1" noChangeArrowheads="1" noChangeShapeType="1" noTextEdit="1"/>
              </p:cNvSpPr>
              <p:nvPr/>
            </p:nvSpPr>
            <p:spPr>
              <a:xfrm>
                <a:off x="5724693" y="5617706"/>
                <a:ext cx="1487643" cy="276999"/>
              </a:xfrm>
              <a:prstGeom prst="rect">
                <a:avLst/>
              </a:prstGeom>
              <a:blipFill>
                <a:blip r:embed="rId11"/>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DC8DE43C-456B-4B4F-B3FC-9492DED45375}"/>
                  </a:ext>
                </a:extLst>
              </p:cNvPr>
              <p:cNvSpPr txBox="1"/>
              <p:nvPr/>
            </p:nvSpPr>
            <p:spPr>
              <a:xfrm>
                <a:off x="4846762" y="953550"/>
                <a:ext cx="2826310"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100" i="1" smtClean="0">
                              <a:solidFill>
                                <a:srgbClr val="836967"/>
                              </a:solidFill>
                              <a:latin typeface="Cambria Math" panose="02040503050406030204" pitchFamily="18" charset="0"/>
                            </a:rPr>
                          </m:ctrlPr>
                        </m:sSubPr>
                        <m:e>
                          <m:r>
                            <a:rPr lang="es-EC" sz="1100" i="1">
                              <a:latin typeface="Cambria Math" panose="02040503050406030204" pitchFamily="18" charset="0"/>
                            </a:rPr>
                            <m:t>𝑃</m:t>
                          </m:r>
                        </m:e>
                        <m:sub>
                          <m:r>
                            <a:rPr lang="es-EC" sz="1100" i="1">
                              <a:latin typeface="Cambria Math" panose="02040503050406030204" pitchFamily="18" charset="0"/>
                            </a:rPr>
                            <m:t>𝑅𝑋</m:t>
                          </m:r>
                        </m:sub>
                      </m:sSub>
                      <m:d>
                        <m:dPr>
                          <m:ctrlPr>
                            <a:rPr lang="es-EC" sz="1100" i="1">
                              <a:solidFill>
                                <a:srgbClr val="836967"/>
                              </a:solidFill>
                              <a:latin typeface="Cambria Math" panose="02040503050406030204" pitchFamily="18" charset="0"/>
                            </a:rPr>
                          </m:ctrlPr>
                        </m:dPr>
                        <m:e>
                          <m:r>
                            <a:rPr lang="es-EC" sz="1100" i="1">
                              <a:latin typeface="Cambria Math" panose="02040503050406030204" pitchFamily="18" charset="0"/>
                            </a:rPr>
                            <m:t>𝑑𝐵𝑚</m:t>
                          </m:r>
                        </m:e>
                      </m:d>
                      <m:r>
                        <a:rPr lang="es-EC" sz="1100" i="0">
                          <a:latin typeface="Cambria Math" panose="02040503050406030204" pitchFamily="18" charset="0"/>
                        </a:rPr>
                        <m:t>=</m:t>
                      </m:r>
                      <m:sSub>
                        <m:sSubPr>
                          <m:ctrlPr>
                            <a:rPr lang="es-EC" sz="1100" i="1">
                              <a:solidFill>
                                <a:srgbClr val="836967"/>
                              </a:solidFill>
                              <a:latin typeface="Cambria Math" panose="02040503050406030204" pitchFamily="18" charset="0"/>
                            </a:rPr>
                          </m:ctrlPr>
                        </m:sSubPr>
                        <m:e>
                          <m:r>
                            <a:rPr lang="es-EC" sz="1100" i="1">
                              <a:latin typeface="Cambria Math" panose="02040503050406030204" pitchFamily="18" charset="0"/>
                            </a:rPr>
                            <m:t>𝑆𝑒𝑛𝑠𝑖𝑏𝑖𝑙𝑖𝑑𝑎𝑑</m:t>
                          </m:r>
                        </m:e>
                        <m:sub>
                          <m:r>
                            <a:rPr lang="es-EC" sz="1100" i="1">
                              <a:latin typeface="Cambria Math" panose="02040503050406030204" pitchFamily="18" charset="0"/>
                            </a:rPr>
                            <m:t>𝑅𝑋</m:t>
                          </m:r>
                        </m:sub>
                      </m:sSub>
                      <m:r>
                        <a:rPr lang="es-EC" sz="1100" i="0">
                          <a:latin typeface="Cambria Math" panose="02040503050406030204" pitchFamily="18" charset="0"/>
                        </a:rPr>
                        <m:t> </m:t>
                      </m:r>
                      <m:d>
                        <m:dPr>
                          <m:ctrlPr>
                            <a:rPr lang="es-EC" sz="1100" i="1">
                              <a:latin typeface="Cambria Math" panose="02040503050406030204" pitchFamily="18" charset="0"/>
                            </a:rPr>
                          </m:ctrlPr>
                        </m:dPr>
                        <m:e>
                          <m:r>
                            <a:rPr lang="es-EC" sz="1100" i="1">
                              <a:latin typeface="Cambria Math" panose="02040503050406030204" pitchFamily="18" charset="0"/>
                            </a:rPr>
                            <m:t>𝑑𝐵𝑚</m:t>
                          </m:r>
                        </m:e>
                      </m:d>
                      <m:r>
                        <a:rPr lang="es-EC" sz="1100" i="0">
                          <a:latin typeface="Cambria Math" panose="02040503050406030204" pitchFamily="18" charset="0"/>
                        </a:rPr>
                        <m:t>+</m:t>
                      </m:r>
                      <m:r>
                        <a:rPr lang="es-EC" sz="1100" i="1">
                          <a:latin typeface="Cambria Math" panose="02040503050406030204" pitchFamily="18" charset="0"/>
                        </a:rPr>
                        <m:t>𝑀𝐷</m:t>
                      </m:r>
                    </m:oMath>
                  </m:oMathPara>
                </a14:m>
                <a:endParaRPr lang="es-EC" sz="1100" dirty="0"/>
              </a:p>
            </p:txBody>
          </p:sp>
        </mc:Choice>
        <mc:Fallback>
          <p:sp>
            <p:nvSpPr>
              <p:cNvPr id="18" name="CuadroTexto 17">
                <a:extLst>
                  <a:ext uri="{FF2B5EF4-FFF2-40B4-BE49-F238E27FC236}">
                    <a16:creationId xmlns:a16="http://schemas.microsoft.com/office/drawing/2014/main" id="{DC8DE43C-456B-4B4F-B3FC-9492DED45375}"/>
                  </a:ext>
                </a:extLst>
              </p:cNvPr>
              <p:cNvSpPr txBox="1">
                <a:spLocks noRot="1" noChangeAspect="1" noMove="1" noResize="1" noEditPoints="1" noAdjustHandles="1" noChangeArrowheads="1" noChangeShapeType="1" noTextEdit="1"/>
              </p:cNvSpPr>
              <p:nvPr/>
            </p:nvSpPr>
            <p:spPr>
              <a:xfrm>
                <a:off x="4846762" y="953550"/>
                <a:ext cx="2826310" cy="261610"/>
              </a:xfrm>
              <a:prstGeom prst="rect">
                <a:avLst/>
              </a:prstGeom>
              <a:blipFill>
                <a:blip r:embed="rId1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9F64D7EC-BE36-43F0-B8F5-72F6FDD17857}"/>
                  </a:ext>
                </a:extLst>
              </p:cNvPr>
              <p:cNvSpPr txBox="1"/>
              <p:nvPr/>
            </p:nvSpPr>
            <p:spPr>
              <a:xfrm>
                <a:off x="3810268" y="1643140"/>
                <a:ext cx="4726172"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100" i="1" smtClean="0">
                              <a:solidFill>
                                <a:srgbClr val="836967"/>
                              </a:solidFill>
                              <a:latin typeface="Cambria Math" panose="02040503050406030204" pitchFamily="18" charset="0"/>
                            </a:rPr>
                          </m:ctrlPr>
                        </m:sSubPr>
                        <m:e>
                          <m:r>
                            <a:rPr lang="es-EC" sz="1100" i="1">
                              <a:latin typeface="Cambria Math" panose="02040503050406030204" pitchFamily="18" charset="0"/>
                            </a:rPr>
                            <m:t>𝑃</m:t>
                          </m:r>
                        </m:e>
                        <m:sub>
                          <m:r>
                            <a:rPr lang="es-EC" sz="1100" i="1">
                              <a:latin typeface="Cambria Math" panose="02040503050406030204" pitchFamily="18" charset="0"/>
                            </a:rPr>
                            <m:t>𝑅𝑋</m:t>
                          </m:r>
                        </m:sub>
                      </m:sSub>
                      <m:d>
                        <m:dPr>
                          <m:ctrlPr>
                            <a:rPr lang="es-EC" sz="1100" i="1">
                              <a:solidFill>
                                <a:srgbClr val="836967"/>
                              </a:solidFill>
                              <a:latin typeface="Cambria Math" panose="02040503050406030204" pitchFamily="18" charset="0"/>
                            </a:rPr>
                          </m:ctrlPr>
                        </m:dPr>
                        <m:e>
                          <m:r>
                            <a:rPr lang="es-EC" sz="1100" i="1">
                              <a:latin typeface="Cambria Math" panose="02040503050406030204" pitchFamily="18" charset="0"/>
                            </a:rPr>
                            <m:t>𝑑𝐵𝑚</m:t>
                          </m:r>
                        </m:e>
                      </m:d>
                      <m:r>
                        <a:rPr lang="es-EC" sz="1100" i="0">
                          <a:latin typeface="Cambria Math" panose="02040503050406030204" pitchFamily="18" charset="0"/>
                        </a:rPr>
                        <m:t>=−154.53+30=−124.53</m:t>
                      </m:r>
                    </m:oMath>
                  </m:oMathPara>
                </a14:m>
                <a:endParaRPr lang="es-EC" dirty="0"/>
              </a:p>
            </p:txBody>
          </p:sp>
        </mc:Choice>
        <mc:Fallback>
          <p:sp>
            <p:nvSpPr>
              <p:cNvPr id="20" name="CuadroTexto 19">
                <a:extLst>
                  <a:ext uri="{FF2B5EF4-FFF2-40B4-BE49-F238E27FC236}">
                    <a16:creationId xmlns:a16="http://schemas.microsoft.com/office/drawing/2014/main" id="{9F64D7EC-BE36-43F0-B8F5-72F6FDD17857}"/>
                  </a:ext>
                </a:extLst>
              </p:cNvPr>
              <p:cNvSpPr txBox="1">
                <a:spLocks noRot="1" noChangeAspect="1" noMove="1" noResize="1" noEditPoints="1" noAdjustHandles="1" noChangeArrowheads="1" noChangeShapeType="1" noTextEdit="1"/>
              </p:cNvSpPr>
              <p:nvPr/>
            </p:nvSpPr>
            <p:spPr>
              <a:xfrm>
                <a:off x="3810268" y="1643140"/>
                <a:ext cx="4726172" cy="261610"/>
              </a:xfrm>
              <a:prstGeom prst="rect">
                <a:avLst/>
              </a:prstGeom>
              <a:blipFill>
                <a:blip r:embed="rId1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2" name="CuadroTexto 21">
                <a:extLst>
                  <a:ext uri="{FF2B5EF4-FFF2-40B4-BE49-F238E27FC236}">
                    <a16:creationId xmlns:a16="http://schemas.microsoft.com/office/drawing/2014/main" id="{27F44681-53CD-410A-9C7B-C350BD7FCDA6}"/>
                  </a:ext>
                </a:extLst>
              </p:cNvPr>
              <p:cNvSpPr txBox="1"/>
              <p:nvPr/>
            </p:nvSpPr>
            <p:spPr>
              <a:xfrm>
                <a:off x="3805537" y="1936517"/>
                <a:ext cx="4726172"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100" b="0" i="1" smtClean="0">
                          <a:latin typeface="Cambria Math" panose="02040503050406030204" pitchFamily="18" charset="0"/>
                        </a:rPr>
                        <m:t>𝑃</m:t>
                      </m:r>
                      <m:r>
                        <a:rPr lang="es-EC" sz="1100" i="1" smtClean="0">
                          <a:latin typeface="Cambria Math" panose="02040503050406030204" pitchFamily="18" charset="0"/>
                        </a:rPr>
                        <m:t>𝑎𝑡h</m:t>
                      </m:r>
                      <m:r>
                        <a:rPr lang="es-EC" sz="1100" i="0">
                          <a:latin typeface="Cambria Math" panose="02040503050406030204" pitchFamily="18" charset="0"/>
                        </a:rPr>
                        <m:t> </m:t>
                      </m:r>
                      <m:r>
                        <a:rPr lang="es-EC" sz="1100" i="1">
                          <a:latin typeface="Cambria Math" panose="02040503050406030204" pitchFamily="18" charset="0"/>
                        </a:rPr>
                        <m:t>𝐿𝑜𝑠𝑠</m:t>
                      </m:r>
                      <m:r>
                        <a:rPr lang="es-EC" sz="1100" i="0">
                          <a:latin typeface="Cambria Math" panose="02040503050406030204" pitchFamily="18" charset="0"/>
                        </a:rPr>
                        <m:t> </m:t>
                      </m:r>
                      <m:d>
                        <m:dPr>
                          <m:ctrlPr>
                            <a:rPr lang="es-EC" sz="1100" i="1">
                              <a:solidFill>
                                <a:srgbClr val="836967"/>
                              </a:solidFill>
                              <a:latin typeface="Cambria Math" panose="02040503050406030204" pitchFamily="18" charset="0"/>
                            </a:rPr>
                          </m:ctrlPr>
                        </m:dPr>
                        <m:e>
                          <m:r>
                            <a:rPr lang="es-EC" sz="1100" i="1">
                              <a:latin typeface="Cambria Math" panose="02040503050406030204" pitchFamily="18" charset="0"/>
                            </a:rPr>
                            <m:t>𝑑𝐵</m:t>
                          </m:r>
                        </m:e>
                      </m:d>
                      <m:r>
                        <a:rPr lang="es-EC" sz="1100" i="0">
                          <a:latin typeface="Cambria Math" panose="02040503050406030204" pitchFamily="18" charset="0"/>
                        </a:rPr>
                        <m:t>=−</m:t>
                      </m:r>
                      <m:d>
                        <m:dPr>
                          <m:ctrlPr>
                            <a:rPr lang="es-EC" sz="1100" i="1">
                              <a:solidFill>
                                <a:srgbClr val="836967"/>
                              </a:solidFill>
                              <a:latin typeface="Cambria Math" panose="02040503050406030204" pitchFamily="18" charset="0"/>
                            </a:rPr>
                          </m:ctrlPr>
                        </m:dPr>
                        <m:e>
                          <m:r>
                            <a:rPr lang="es-EC" sz="1100" i="0">
                              <a:latin typeface="Cambria Math" panose="02040503050406030204" pitchFamily="18" charset="0"/>
                            </a:rPr>
                            <m:t>−124.53</m:t>
                          </m:r>
                        </m:e>
                      </m:d>
                      <m:r>
                        <a:rPr lang="es-EC" sz="1100" i="0">
                          <a:latin typeface="Cambria Math" panose="02040503050406030204" pitchFamily="18" charset="0"/>
                        </a:rPr>
                        <m:t>+20+2+2−1.5=147.03 </m:t>
                      </m:r>
                      <m:r>
                        <a:rPr lang="es-EC" sz="1100" b="1" i="1">
                          <a:latin typeface="Cambria Math" panose="02040503050406030204" pitchFamily="18" charset="0"/>
                        </a:rPr>
                        <m:t>𝒅𝑩</m:t>
                      </m:r>
                    </m:oMath>
                  </m:oMathPara>
                </a14:m>
                <a:endParaRPr lang="es-EC" sz="1100" dirty="0"/>
              </a:p>
            </p:txBody>
          </p:sp>
        </mc:Choice>
        <mc:Fallback>
          <p:sp>
            <p:nvSpPr>
              <p:cNvPr id="22" name="CuadroTexto 21">
                <a:extLst>
                  <a:ext uri="{FF2B5EF4-FFF2-40B4-BE49-F238E27FC236}">
                    <a16:creationId xmlns:a16="http://schemas.microsoft.com/office/drawing/2014/main" id="{27F44681-53CD-410A-9C7B-C350BD7FCDA6}"/>
                  </a:ext>
                </a:extLst>
              </p:cNvPr>
              <p:cNvSpPr txBox="1">
                <a:spLocks noRot="1" noChangeAspect="1" noMove="1" noResize="1" noEditPoints="1" noAdjustHandles="1" noChangeArrowheads="1" noChangeShapeType="1" noTextEdit="1"/>
              </p:cNvSpPr>
              <p:nvPr/>
            </p:nvSpPr>
            <p:spPr>
              <a:xfrm>
                <a:off x="3805537" y="1936517"/>
                <a:ext cx="4726172" cy="261610"/>
              </a:xfrm>
              <a:prstGeom prst="rect">
                <a:avLst/>
              </a:prstGeom>
              <a:blipFill>
                <a:blip r:embed="rId1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FD3FC2DA-6F81-4375-A64F-282DF901C541}"/>
                  </a:ext>
                </a:extLst>
              </p:cNvPr>
              <p:cNvSpPr txBox="1"/>
              <p:nvPr/>
            </p:nvSpPr>
            <p:spPr>
              <a:xfrm>
                <a:off x="3986652" y="2593190"/>
                <a:ext cx="4726172"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100" i="1" smtClean="0">
                          <a:latin typeface="Cambria Math" panose="02040503050406030204" pitchFamily="18" charset="0"/>
                        </a:rPr>
                        <m:t>𝑃𝑎𝑡h</m:t>
                      </m:r>
                      <m:r>
                        <a:rPr lang="es-EC" sz="1100" i="0">
                          <a:latin typeface="Cambria Math" panose="02040503050406030204" pitchFamily="18" charset="0"/>
                        </a:rPr>
                        <m:t> </m:t>
                      </m:r>
                      <m:r>
                        <a:rPr lang="es-EC" sz="1100" i="1">
                          <a:latin typeface="Cambria Math" panose="02040503050406030204" pitchFamily="18" charset="0"/>
                        </a:rPr>
                        <m:t>𝐿𝑜𝑠𝑠</m:t>
                      </m:r>
                      <m:r>
                        <a:rPr lang="es-EC" sz="1100" i="0">
                          <a:latin typeface="Cambria Math" panose="02040503050406030204" pitchFamily="18" charset="0"/>
                        </a:rPr>
                        <m:t> </m:t>
                      </m:r>
                      <m:d>
                        <m:dPr>
                          <m:ctrlPr>
                            <a:rPr lang="es-EC" sz="1100" i="1">
                              <a:solidFill>
                                <a:srgbClr val="836967"/>
                              </a:solidFill>
                              <a:latin typeface="Cambria Math" panose="02040503050406030204" pitchFamily="18" charset="0"/>
                            </a:rPr>
                          </m:ctrlPr>
                        </m:dPr>
                        <m:e>
                          <m:r>
                            <a:rPr lang="es-EC" sz="1100" i="1">
                              <a:latin typeface="Cambria Math" panose="02040503050406030204" pitchFamily="18" charset="0"/>
                            </a:rPr>
                            <m:t>𝑑𝐵</m:t>
                          </m:r>
                        </m:e>
                      </m:d>
                      <m:r>
                        <a:rPr lang="es-EC" sz="1100" i="0">
                          <a:latin typeface="Cambria Math" panose="02040503050406030204" pitchFamily="18" charset="0"/>
                        </a:rPr>
                        <m:t>=147.03−15=132.03 </m:t>
                      </m:r>
                      <m:d>
                        <m:dPr>
                          <m:ctrlPr>
                            <a:rPr lang="es-EC" sz="1100" i="1">
                              <a:latin typeface="Cambria Math" panose="02040503050406030204" pitchFamily="18" charset="0"/>
                            </a:rPr>
                          </m:ctrlPr>
                        </m:dPr>
                        <m:e>
                          <m:r>
                            <a:rPr lang="es-EC" sz="1100" b="1" i="1">
                              <a:latin typeface="Cambria Math" panose="02040503050406030204" pitchFamily="18" charset="0"/>
                            </a:rPr>
                            <m:t>𝒅𝑩</m:t>
                          </m:r>
                        </m:e>
                      </m:d>
                    </m:oMath>
                  </m:oMathPara>
                </a14:m>
                <a:endParaRPr lang="es-EC" sz="1100" dirty="0"/>
              </a:p>
            </p:txBody>
          </p:sp>
        </mc:Choice>
        <mc:Fallback>
          <p:sp>
            <p:nvSpPr>
              <p:cNvPr id="24" name="CuadroTexto 23">
                <a:extLst>
                  <a:ext uri="{FF2B5EF4-FFF2-40B4-BE49-F238E27FC236}">
                    <a16:creationId xmlns:a16="http://schemas.microsoft.com/office/drawing/2014/main" id="{FD3FC2DA-6F81-4375-A64F-282DF901C541}"/>
                  </a:ext>
                </a:extLst>
              </p:cNvPr>
              <p:cNvSpPr txBox="1">
                <a:spLocks noRot="1" noChangeAspect="1" noMove="1" noResize="1" noEditPoints="1" noAdjustHandles="1" noChangeArrowheads="1" noChangeShapeType="1" noTextEdit="1"/>
              </p:cNvSpPr>
              <p:nvPr/>
            </p:nvSpPr>
            <p:spPr>
              <a:xfrm>
                <a:off x="3986652" y="2593190"/>
                <a:ext cx="4726172" cy="261610"/>
              </a:xfrm>
              <a:prstGeom prst="rect">
                <a:avLst/>
              </a:prstGeom>
              <a:blipFill>
                <a:blip r:embed="rId15"/>
                <a:stretch>
                  <a:fillRect/>
                </a:stretch>
              </a:blipFill>
            </p:spPr>
            <p:txBody>
              <a:bodyPr/>
              <a:lstStyle/>
              <a:p>
                <a:r>
                  <a:rPr lang="es-EC">
                    <a:noFill/>
                  </a:rPr>
                  <a:t> </a:t>
                </a:r>
              </a:p>
            </p:txBody>
          </p:sp>
        </mc:Fallback>
      </mc:AlternateContent>
      <p:sp>
        <p:nvSpPr>
          <p:cNvPr id="25" name="Rectángulo 24">
            <a:extLst>
              <a:ext uri="{FF2B5EF4-FFF2-40B4-BE49-F238E27FC236}">
                <a16:creationId xmlns:a16="http://schemas.microsoft.com/office/drawing/2014/main" id="{3DB38453-3AA7-41D7-BF81-5F7A79B11B03}"/>
              </a:ext>
            </a:extLst>
          </p:cNvPr>
          <p:cNvSpPr/>
          <p:nvPr/>
        </p:nvSpPr>
        <p:spPr>
          <a:xfrm>
            <a:off x="3648463" y="2276900"/>
            <a:ext cx="5222905" cy="276999"/>
          </a:xfrm>
          <a:prstGeom prst="rect">
            <a:avLst/>
          </a:prstGeom>
          <a:solidFill>
            <a:schemeClr val="bg1">
              <a:lumMod val="95000"/>
            </a:schemeClr>
          </a:solidFill>
          <a:ln w="9525" cap="flat" cmpd="sng" algn="ctr">
            <a:solidFill>
              <a:schemeClr val="accent6">
                <a:lumMod val="75000"/>
              </a:schemeClr>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200" b="1" dirty="0">
                <a:solidFill>
                  <a:schemeClr val="dk1"/>
                </a:solidFill>
                <a:latin typeface="+mn-lt"/>
              </a:rPr>
              <a:t>Se considera pérdida adicional por estructuras de concreto de 15 dB</a:t>
            </a:r>
          </a:p>
        </p:txBody>
      </p:sp>
      <p:sp>
        <p:nvSpPr>
          <p:cNvPr id="27" name="Rectángulo 26">
            <a:extLst>
              <a:ext uri="{FF2B5EF4-FFF2-40B4-BE49-F238E27FC236}">
                <a16:creationId xmlns:a16="http://schemas.microsoft.com/office/drawing/2014/main" id="{F816D312-107D-402F-B5A8-B497699DAE06}"/>
              </a:ext>
            </a:extLst>
          </p:cNvPr>
          <p:cNvSpPr/>
          <p:nvPr/>
        </p:nvSpPr>
        <p:spPr>
          <a:xfrm>
            <a:off x="3465022" y="2914037"/>
            <a:ext cx="2510624"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Okumura-Hata Cost 231</a:t>
            </a:r>
          </a:p>
        </p:txBody>
      </p:sp>
      <mc:AlternateContent xmlns:mc="http://schemas.openxmlformats.org/markup-compatibility/2006">
        <mc:Choice xmlns:a14="http://schemas.microsoft.com/office/drawing/2010/main" Requires="a14">
          <p:sp>
            <p:nvSpPr>
              <p:cNvPr id="32" name="Rectángulo 31">
                <a:extLst>
                  <a:ext uri="{FF2B5EF4-FFF2-40B4-BE49-F238E27FC236}">
                    <a16:creationId xmlns:a16="http://schemas.microsoft.com/office/drawing/2014/main" id="{134B8DAB-D244-475E-9339-77704F17C8E1}"/>
                  </a:ext>
                </a:extLst>
              </p:cNvPr>
              <p:cNvSpPr/>
              <p:nvPr/>
            </p:nvSpPr>
            <p:spPr>
              <a:xfrm>
                <a:off x="3648463" y="3725489"/>
                <a:ext cx="4233659" cy="276999"/>
              </a:xfrm>
              <a:prstGeom prst="rect">
                <a:avLst/>
              </a:prstGeom>
              <a:solidFill>
                <a:schemeClr val="bg1">
                  <a:lumMod val="95000"/>
                </a:schemeClr>
              </a:solidFill>
              <a:ln w="9525" cap="flat" cmpd="sng" algn="ctr">
                <a:solidFill>
                  <a:schemeClr val="accent6">
                    <a:lumMod val="75000"/>
                  </a:schemeClr>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14:m>
                  <m:oMath xmlns:m="http://schemas.openxmlformats.org/officeDocument/2006/math">
                    <m:sSub>
                      <m:sSubPr>
                        <m:ctrlPr>
                          <a:rPr lang="es-EC" sz="1200" i="1" smtClean="0">
                            <a:solidFill>
                              <a:srgbClr val="836967"/>
                            </a:solidFill>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𝑏</m:t>
                        </m:r>
                      </m:sub>
                    </m:sSub>
                  </m:oMath>
                </a14:m>
                <a:r>
                  <a:rPr lang="es-ES" sz="1200" b="1" dirty="0">
                    <a:solidFill>
                      <a:schemeClr val="dk1"/>
                    </a:solidFill>
                    <a:latin typeface="+mn-lt"/>
                  </a:rPr>
                  <a:t> </a:t>
                </a:r>
                <a:r>
                  <a:rPr lang="es-ES" sz="1100" dirty="0"/>
                  <a:t>Altura de la antena del </a:t>
                </a:r>
                <a:r>
                  <a:rPr lang="es-ES" sz="1100" i="1" dirty="0"/>
                  <a:t>Gateway</a:t>
                </a:r>
                <a:r>
                  <a:rPr lang="es-ES" sz="1100" dirty="0"/>
                  <a:t> con respecto al suelo: 10,5m</a:t>
                </a:r>
                <a:endParaRPr lang="es-ES" sz="1100" b="1" dirty="0">
                  <a:solidFill>
                    <a:schemeClr val="dk1"/>
                  </a:solidFill>
                </a:endParaRPr>
              </a:p>
            </p:txBody>
          </p:sp>
        </mc:Choice>
        <mc:Fallback>
          <p:sp>
            <p:nvSpPr>
              <p:cNvPr id="32" name="Rectángulo 31">
                <a:extLst>
                  <a:ext uri="{FF2B5EF4-FFF2-40B4-BE49-F238E27FC236}">
                    <a16:creationId xmlns:a16="http://schemas.microsoft.com/office/drawing/2014/main" id="{134B8DAB-D244-475E-9339-77704F17C8E1}"/>
                  </a:ext>
                </a:extLst>
              </p:cNvPr>
              <p:cNvSpPr>
                <a:spLocks noRot="1" noChangeAspect="1" noMove="1" noResize="1" noEditPoints="1" noAdjustHandles="1" noChangeArrowheads="1" noChangeShapeType="1" noTextEdit="1"/>
              </p:cNvSpPr>
              <p:nvPr/>
            </p:nvSpPr>
            <p:spPr>
              <a:xfrm>
                <a:off x="3648463" y="3725489"/>
                <a:ext cx="4233659" cy="276999"/>
              </a:xfrm>
              <a:prstGeom prst="rect">
                <a:avLst/>
              </a:prstGeom>
              <a:blipFill>
                <a:blip r:embed="rId16"/>
                <a:stretch>
                  <a:fillRect/>
                </a:stretch>
              </a:blipFill>
              <a:ln w="9525" cap="flat" cmpd="sng" algn="ctr">
                <a:solidFill>
                  <a:schemeClr val="accent6">
                    <a:lumMod val="75000"/>
                  </a:schemeClr>
                </a:solidFill>
                <a:prstDash val="solid"/>
              </a:ln>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4" name="Rectángulo 33">
                <a:extLst>
                  <a:ext uri="{FF2B5EF4-FFF2-40B4-BE49-F238E27FC236}">
                    <a16:creationId xmlns:a16="http://schemas.microsoft.com/office/drawing/2014/main" id="{8F688AB5-F77D-4795-9B4C-A94002FC4AE8}"/>
                  </a:ext>
                </a:extLst>
              </p:cNvPr>
              <p:cNvSpPr/>
              <p:nvPr/>
            </p:nvSpPr>
            <p:spPr>
              <a:xfrm>
                <a:off x="3648463" y="4096196"/>
                <a:ext cx="3551293" cy="276999"/>
              </a:xfrm>
              <a:prstGeom prst="rect">
                <a:avLst/>
              </a:prstGeom>
              <a:solidFill>
                <a:schemeClr val="bg1">
                  <a:lumMod val="95000"/>
                </a:schemeClr>
              </a:solidFill>
              <a:ln w="9525" cap="flat" cmpd="sng" algn="ctr">
                <a:solidFill>
                  <a:schemeClr val="accent6">
                    <a:lumMod val="75000"/>
                  </a:schemeClr>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14:m>
                  <m:oMath xmlns:m="http://schemas.openxmlformats.org/officeDocument/2006/math">
                    <m:sSub>
                      <m:sSubPr>
                        <m:ctrlPr>
                          <a:rPr lang="es-EC" sz="1200" i="1" smtClean="0">
                            <a:solidFill>
                              <a:srgbClr val="836967"/>
                            </a:solidFill>
                            <a:latin typeface="Cambria Math" panose="02040503050406030204" pitchFamily="18" charset="0"/>
                          </a:rPr>
                        </m:ctrlPr>
                      </m:sSubPr>
                      <m:e>
                        <m:r>
                          <a:rPr lang="es-EC" sz="1200" i="1">
                            <a:latin typeface="Cambria Math" panose="02040503050406030204" pitchFamily="18" charset="0"/>
                          </a:rPr>
                          <m:t>h</m:t>
                        </m:r>
                      </m:e>
                      <m:sub>
                        <m:r>
                          <a:rPr lang="es-ES" sz="1200" b="0" i="1" smtClean="0">
                            <a:latin typeface="Cambria Math" panose="02040503050406030204" pitchFamily="18" charset="0"/>
                          </a:rPr>
                          <m:t>𝑚</m:t>
                        </m:r>
                      </m:sub>
                    </m:sSub>
                  </m:oMath>
                </a14:m>
                <a:r>
                  <a:rPr lang="es-ES" sz="1200" b="1" dirty="0">
                    <a:solidFill>
                      <a:schemeClr val="dk1"/>
                    </a:solidFill>
                    <a:latin typeface="+mn-lt"/>
                  </a:rPr>
                  <a:t> </a:t>
                </a:r>
                <a:r>
                  <a:rPr lang="es-ES" sz="1100" dirty="0"/>
                  <a:t>Altura del nodo final con respecto al suelo : 1,5m</a:t>
                </a:r>
                <a:endParaRPr lang="es-ES" sz="1100" b="1" dirty="0">
                  <a:solidFill>
                    <a:schemeClr val="dk1"/>
                  </a:solidFill>
                </a:endParaRPr>
              </a:p>
            </p:txBody>
          </p:sp>
        </mc:Choice>
        <mc:Fallback>
          <p:sp>
            <p:nvSpPr>
              <p:cNvPr id="34" name="Rectángulo 33">
                <a:extLst>
                  <a:ext uri="{FF2B5EF4-FFF2-40B4-BE49-F238E27FC236}">
                    <a16:creationId xmlns:a16="http://schemas.microsoft.com/office/drawing/2014/main" id="{8F688AB5-F77D-4795-9B4C-A94002FC4AE8}"/>
                  </a:ext>
                </a:extLst>
              </p:cNvPr>
              <p:cNvSpPr>
                <a:spLocks noRot="1" noChangeAspect="1" noMove="1" noResize="1" noEditPoints="1" noAdjustHandles="1" noChangeArrowheads="1" noChangeShapeType="1" noTextEdit="1"/>
              </p:cNvSpPr>
              <p:nvPr/>
            </p:nvSpPr>
            <p:spPr>
              <a:xfrm>
                <a:off x="3648463" y="4096196"/>
                <a:ext cx="3551293" cy="276999"/>
              </a:xfrm>
              <a:prstGeom prst="rect">
                <a:avLst/>
              </a:prstGeom>
              <a:blipFill>
                <a:blip r:embed="rId17"/>
                <a:stretch>
                  <a:fillRect/>
                </a:stretch>
              </a:blipFill>
              <a:ln w="9525" cap="flat" cmpd="sng" algn="ctr">
                <a:solidFill>
                  <a:schemeClr val="accent6">
                    <a:lumMod val="75000"/>
                  </a:schemeClr>
                </a:solidFill>
                <a:prstDash val="solid"/>
              </a:ln>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7" name="Rectángulo 36">
                <a:extLst>
                  <a:ext uri="{FF2B5EF4-FFF2-40B4-BE49-F238E27FC236}">
                    <a16:creationId xmlns:a16="http://schemas.microsoft.com/office/drawing/2014/main" id="{89B02911-18A8-48C5-8660-449081A3D12C}"/>
                  </a:ext>
                </a:extLst>
              </p:cNvPr>
              <p:cNvSpPr/>
              <p:nvPr/>
            </p:nvSpPr>
            <p:spPr>
              <a:xfrm>
                <a:off x="3648868" y="4812014"/>
                <a:ext cx="4629665" cy="261610"/>
              </a:xfrm>
              <a:prstGeom prst="rect">
                <a:avLst/>
              </a:prstGeom>
              <a:solidFill>
                <a:schemeClr val="bg1">
                  <a:lumMod val="95000"/>
                </a:schemeClr>
              </a:solidFill>
              <a:ln w="9525" cap="flat" cmpd="sng" algn="ctr">
                <a:solidFill>
                  <a:schemeClr val="accent6">
                    <a:lumMod val="75000"/>
                  </a:schemeClr>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100" dirty="0"/>
                  <a:t>Factor de corrección </a:t>
                </a:r>
                <a14:m>
                  <m:oMath xmlns:m="http://schemas.openxmlformats.org/officeDocument/2006/math">
                    <m:r>
                      <a:rPr lang="es-EC" sz="1100" i="1" smtClean="0">
                        <a:latin typeface="Cambria Math" panose="02040503050406030204" pitchFamily="18" charset="0"/>
                      </a:rPr>
                      <m:t>𝑎</m:t>
                    </m:r>
                    <m:d>
                      <m:dPr>
                        <m:ctrlPr>
                          <a:rPr lang="es-EC" sz="1100" i="1">
                            <a:solidFill>
                              <a:srgbClr val="836967"/>
                            </a:solidFill>
                            <a:latin typeface="Cambria Math" panose="02040503050406030204" pitchFamily="18" charset="0"/>
                          </a:rPr>
                        </m:ctrlPr>
                      </m:dPr>
                      <m:e>
                        <m:sSub>
                          <m:sSubPr>
                            <m:ctrlPr>
                              <a:rPr lang="es-EC" sz="1100" i="1">
                                <a:solidFill>
                                  <a:srgbClr val="836967"/>
                                </a:solidFill>
                                <a:latin typeface="Cambria Math" panose="02040503050406030204" pitchFamily="18" charset="0"/>
                              </a:rPr>
                            </m:ctrlPr>
                          </m:sSubPr>
                          <m:e>
                            <m:r>
                              <a:rPr lang="es-EC" sz="1100" i="1">
                                <a:latin typeface="Cambria Math" panose="02040503050406030204" pitchFamily="18" charset="0"/>
                              </a:rPr>
                              <m:t>h</m:t>
                            </m:r>
                          </m:e>
                          <m:sub>
                            <m:r>
                              <a:rPr lang="es-EC" sz="1100" i="1">
                                <a:latin typeface="Cambria Math" panose="02040503050406030204" pitchFamily="18" charset="0"/>
                              </a:rPr>
                              <m:t>𝑚</m:t>
                            </m:r>
                          </m:sub>
                        </m:sSub>
                      </m:e>
                    </m:d>
                    <m:r>
                      <a:rPr lang="es-EC" sz="1100" i="1">
                        <a:latin typeface="Cambria Math" panose="02040503050406030204" pitchFamily="18" charset="0"/>
                      </a:rPr>
                      <m:t> </m:t>
                    </m:r>
                  </m:oMath>
                </a14:m>
                <a:r>
                  <a:rPr lang="es-ES" sz="1100" dirty="0"/>
                  <a:t>: para ciudades medianas como Sangolquí </a:t>
                </a:r>
                <a:endParaRPr lang="es-ES" sz="1100" b="1" dirty="0">
                  <a:solidFill>
                    <a:schemeClr val="dk1"/>
                  </a:solidFill>
                </a:endParaRPr>
              </a:p>
            </p:txBody>
          </p:sp>
        </mc:Choice>
        <mc:Fallback>
          <p:sp>
            <p:nvSpPr>
              <p:cNvPr id="37" name="Rectángulo 36">
                <a:extLst>
                  <a:ext uri="{FF2B5EF4-FFF2-40B4-BE49-F238E27FC236}">
                    <a16:creationId xmlns:a16="http://schemas.microsoft.com/office/drawing/2014/main" id="{89B02911-18A8-48C5-8660-449081A3D12C}"/>
                  </a:ext>
                </a:extLst>
              </p:cNvPr>
              <p:cNvSpPr>
                <a:spLocks noRot="1" noChangeAspect="1" noMove="1" noResize="1" noEditPoints="1" noAdjustHandles="1" noChangeArrowheads="1" noChangeShapeType="1" noTextEdit="1"/>
              </p:cNvSpPr>
              <p:nvPr/>
            </p:nvSpPr>
            <p:spPr>
              <a:xfrm>
                <a:off x="3648868" y="4812014"/>
                <a:ext cx="4629665" cy="261610"/>
              </a:xfrm>
              <a:prstGeom prst="rect">
                <a:avLst/>
              </a:prstGeom>
              <a:blipFill>
                <a:blip r:embed="rId18"/>
                <a:stretch>
                  <a:fillRect/>
                </a:stretch>
              </a:blipFill>
              <a:ln w="9525" cap="flat" cmpd="sng" algn="ctr">
                <a:solidFill>
                  <a:schemeClr val="accent6">
                    <a:lumMod val="75000"/>
                  </a:schemeClr>
                </a:solidFill>
                <a:prstDash val="solid"/>
              </a:ln>
            </p:spPr>
            <p:txBody>
              <a:bodyPr/>
              <a:lstStyle/>
              <a:p>
                <a:r>
                  <a:rPr lang="es-EC">
                    <a:noFill/>
                  </a:rPr>
                  <a:t> </a:t>
                </a:r>
              </a:p>
            </p:txBody>
          </p:sp>
        </mc:Fallback>
      </mc:AlternateContent>
      <p:sp>
        <p:nvSpPr>
          <p:cNvPr id="38" name="CuadroTexto 37">
            <a:extLst>
              <a:ext uri="{FF2B5EF4-FFF2-40B4-BE49-F238E27FC236}">
                <a16:creationId xmlns:a16="http://schemas.microsoft.com/office/drawing/2014/main" id="{C0F15CA0-F6D5-4FAE-8E0E-5AB933E4E9A3}"/>
              </a:ext>
            </a:extLst>
          </p:cNvPr>
          <p:cNvSpPr txBox="1"/>
          <p:nvPr/>
        </p:nvSpPr>
        <p:spPr>
          <a:xfrm>
            <a:off x="0" y="6488668"/>
            <a:ext cx="827584" cy="369332"/>
          </a:xfrm>
          <a:prstGeom prst="rect">
            <a:avLst/>
          </a:prstGeom>
          <a:noFill/>
        </p:spPr>
        <p:txBody>
          <a:bodyPr wrap="square" rtlCol="0">
            <a:spAutoFit/>
          </a:bodyPr>
          <a:lstStyle/>
          <a:p>
            <a:r>
              <a:rPr lang="en-BZ" dirty="0"/>
              <a:t>17/42</a:t>
            </a:r>
            <a:endParaRPr lang="es-ES" dirty="0"/>
          </a:p>
        </p:txBody>
      </p:sp>
    </p:spTree>
    <p:extLst>
      <p:ext uri="{BB962C8B-B14F-4D97-AF65-F5344CB8AC3E}">
        <p14:creationId xmlns:p14="http://schemas.microsoft.com/office/powerpoint/2010/main" val="74799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12" name="CuadroTexto 11">
            <a:extLst>
              <a:ext uri="{FF2B5EF4-FFF2-40B4-BE49-F238E27FC236}">
                <a16:creationId xmlns:a16="http://schemas.microsoft.com/office/drawing/2014/main" id="{EBFE1189-25AC-44D1-B96B-05F568024E8F}"/>
              </a:ext>
            </a:extLst>
          </p:cNvPr>
          <p:cNvSpPr txBox="1"/>
          <p:nvPr/>
        </p:nvSpPr>
        <p:spPr>
          <a:xfrm>
            <a:off x="4695207" y="81224"/>
            <a:ext cx="475252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Análisis de Cobertura</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107504" y="538653"/>
            <a:ext cx="3118546"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Simulación Area de Cobertura</a:t>
            </a:r>
          </a:p>
        </p:txBody>
      </p:sp>
      <p:graphicFrame>
        <p:nvGraphicFramePr>
          <p:cNvPr id="2" name="Tabla 1">
            <a:extLst>
              <a:ext uri="{FF2B5EF4-FFF2-40B4-BE49-F238E27FC236}">
                <a16:creationId xmlns:a16="http://schemas.microsoft.com/office/drawing/2014/main" id="{9B6D00AF-55E1-41A8-9766-4B484453F338}"/>
              </a:ext>
            </a:extLst>
          </p:cNvPr>
          <p:cNvGraphicFramePr>
            <a:graphicFrameLocks noGrp="1"/>
          </p:cNvGraphicFramePr>
          <p:nvPr>
            <p:extLst>
              <p:ext uri="{D42A27DB-BD31-4B8C-83A1-F6EECF244321}">
                <p14:modId xmlns:p14="http://schemas.microsoft.com/office/powerpoint/2010/main" val="1174195905"/>
              </p:ext>
            </p:extLst>
          </p:nvPr>
        </p:nvGraphicFramePr>
        <p:xfrm>
          <a:off x="136541" y="1124744"/>
          <a:ext cx="2952273" cy="2705158"/>
        </p:xfrm>
        <a:graphic>
          <a:graphicData uri="http://schemas.openxmlformats.org/drawingml/2006/table">
            <a:tbl>
              <a:tblPr firstRow="1" firstCol="1" bandRow="1">
                <a:tableStyleId>{284E427A-3D55-4303-BF80-6455036E1DE7}</a:tableStyleId>
              </a:tblPr>
              <a:tblGrid>
                <a:gridCol w="1382636">
                  <a:extLst>
                    <a:ext uri="{9D8B030D-6E8A-4147-A177-3AD203B41FA5}">
                      <a16:colId xmlns:a16="http://schemas.microsoft.com/office/drawing/2014/main" val="3688559622"/>
                    </a:ext>
                  </a:extLst>
                </a:gridCol>
                <a:gridCol w="1569637">
                  <a:extLst>
                    <a:ext uri="{9D8B030D-6E8A-4147-A177-3AD203B41FA5}">
                      <a16:colId xmlns:a16="http://schemas.microsoft.com/office/drawing/2014/main" val="3527101238"/>
                    </a:ext>
                  </a:extLst>
                </a:gridCol>
              </a:tblGrid>
              <a:tr h="326710">
                <a:tc>
                  <a:txBody>
                    <a:bodyPr/>
                    <a:lstStyle/>
                    <a:p>
                      <a:pPr algn="ctr">
                        <a:lnSpc>
                          <a:spcPct val="115000"/>
                        </a:lnSpc>
                        <a:spcAft>
                          <a:spcPts val="800"/>
                        </a:spcAft>
                      </a:pPr>
                      <a:r>
                        <a:rPr lang="es-ES" sz="1100" dirty="0">
                          <a:effectLst/>
                        </a:rPr>
                        <a:t>Parámetro</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Valor</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77905450"/>
                  </a:ext>
                </a:extLst>
              </a:tr>
              <a:tr h="326710">
                <a:tc>
                  <a:txBody>
                    <a:bodyPr/>
                    <a:lstStyle/>
                    <a:p>
                      <a:pPr>
                        <a:lnSpc>
                          <a:spcPct val="115000"/>
                        </a:lnSpc>
                        <a:spcAft>
                          <a:spcPts val="800"/>
                        </a:spcAft>
                      </a:pPr>
                      <a:r>
                        <a:rPr lang="es-ES" sz="1100" dirty="0">
                          <a:effectLst/>
                        </a:rPr>
                        <a:t>Latitud</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00° 20' 30.82"S</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48843060"/>
                  </a:ext>
                </a:extLst>
              </a:tr>
              <a:tr h="326710">
                <a:tc>
                  <a:txBody>
                    <a:bodyPr/>
                    <a:lstStyle/>
                    <a:p>
                      <a:pPr>
                        <a:lnSpc>
                          <a:spcPct val="115000"/>
                        </a:lnSpc>
                        <a:spcAft>
                          <a:spcPts val="800"/>
                        </a:spcAft>
                      </a:pPr>
                      <a:r>
                        <a:rPr lang="es-ES" sz="1100" dirty="0">
                          <a:effectLst/>
                        </a:rPr>
                        <a:t>Longitud</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78° 26' 58.15"W</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92541395"/>
                  </a:ext>
                </a:extLst>
              </a:tr>
              <a:tr h="372449">
                <a:tc>
                  <a:txBody>
                    <a:bodyPr/>
                    <a:lstStyle/>
                    <a:p>
                      <a:pPr>
                        <a:lnSpc>
                          <a:spcPct val="115000"/>
                        </a:lnSpc>
                        <a:spcAft>
                          <a:spcPts val="800"/>
                        </a:spcAft>
                      </a:pPr>
                      <a:r>
                        <a:rPr lang="es-ES" sz="1100" dirty="0">
                          <a:effectLst/>
                        </a:rPr>
                        <a:t>Altura de la antena Tx</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10.5 m sobre el suelo</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79336866"/>
                  </a:ext>
                </a:extLst>
              </a:tr>
              <a:tr h="326710">
                <a:tc>
                  <a:txBody>
                    <a:bodyPr/>
                    <a:lstStyle/>
                    <a:p>
                      <a:pPr>
                        <a:lnSpc>
                          <a:spcPct val="115000"/>
                        </a:lnSpc>
                        <a:spcAft>
                          <a:spcPts val="800"/>
                        </a:spcAft>
                      </a:pPr>
                      <a:r>
                        <a:rPr lang="es-ES" sz="1100" dirty="0">
                          <a:effectLst/>
                        </a:rPr>
                        <a:t>Tipo de antena</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Omnidireccional</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61275484"/>
                  </a:ext>
                </a:extLst>
              </a:tr>
              <a:tr h="326710">
                <a:tc>
                  <a:txBody>
                    <a:bodyPr/>
                    <a:lstStyle/>
                    <a:p>
                      <a:pPr>
                        <a:lnSpc>
                          <a:spcPct val="115000"/>
                        </a:lnSpc>
                        <a:spcAft>
                          <a:spcPts val="800"/>
                        </a:spcAft>
                      </a:pPr>
                      <a:r>
                        <a:rPr lang="es-ES" sz="1100" dirty="0">
                          <a:effectLst/>
                        </a:rPr>
                        <a:t>Frecuencia</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915 MHz</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32970562"/>
                  </a:ext>
                </a:extLst>
              </a:tr>
              <a:tr h="326710">
                <a:tc>
                  <a:txBody>
                    <a:bodyPr/>
                    <a:lstStyle/>
                    <a:p>
                      <a:pPr>
                        <a:lnSpc>
                          <a:spcPct val="115000"/>
                        </a:lnSpc>
                        <a:spcAft>
                          <a:spcPts val="800"/>
                        </a:spcAft>
                      </a:pPr>
                      <a:r>
                        <a:rPr lang="es-ES" sz="1100" dirty="0">
                          <a:effectLst/>
                        </a:rPr>
                        <a:t>Potencia Tx</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100 mW</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65827930"/>
                  </a:ext>
                </a:extLst>
              </a:tr>
              <a:tr h="372449">
                <a:tc>
                  <a:txBody>
                    <a:bodyPr/>
                    <a:lstStyle/>
                    <a:p>
                      <a:pPr>
                        <a:lnSpc>
                          <a:spcPct val="115000"/>
                        </a:lnSpc>
                        <a:spcAft>
                          <a:spcPts val="800"/>
                        </a:spcAft>
                      </a:pPr>
                      <a:r>
                        <a:rPr lang="es-ES" sz="1100" dirty="0">
                          <a:effectLst/>
                        </a:rPr>
                        <a:t>Altura de la antena Rx</a:t>
                      </a:r>
                      <a:endParaRPr lang="es-EC" sz="11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800"/>
                        </a:spcAft>
                      </a:pPr>
                      <a:r>
                        <a:rPr lang="es-ES" sz="1100" dirty="0">
                          <a:effectLst/>
                        </a:rPr>
                        <a:t>1.5 m sobre el suelo</a:t>
                      </a:r>
                      <a:endParaRPr lang="es-EC" sz="11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36964037"/>
                  </a:ext>
                </a:extLst>
              </a:tr>
            </a:tbl>
          </a:graphicData>
        </a:graphic>
      </p:graphicFrame>
      <p:pic>
        <p:nvPicPr>
          <p:cNvPr id="20" name="Imagen 19">
            <a:extLst>
              <a:ext uri="{FF2B5EF4-FFF2-40B4-BE49-F238E27FC236}">
                <a16:creationId xmlns:a16="http://schemas.microsoft.com/office/drawing/2014/main" id="{BB9DDF59-F152-450C-827C-B30B1F434A70}"/>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28009" y="1104469"/>
            <a:ext cx="5504601" cy="3888432"/>
          </a:xfrm>
          <a:prstGeom prst="rect">
            <a:avLst/>
          </a:prstGeom>
          <a:noFill/>
          <a:ln>
            <a:noFill/>
          </a:ln>
        </p:spPr>
      </p:pic>
      <p:sp>
        <p:nvSpPr>
          <p:cNvPr id="22" name="CuadroTexto 21">
            <a:extLst>
              <a:ext uri="{FF2B5EF4-FFF2-40B4-BE49-F238E27FC236}">
                <a16:creationId xmlns:a16="http://schemas.microsoft.com/office/drawing/2014/main" id="{196CC29C-C9E5-4AAD-A37A-C00C5EC501C1}"/>
              </a:ext>
            </a:extLst>
          </p:cNvPr>
          <p:cNvSpPr txBox="1"/>
          <p:nvPr/>
        </p:nvSpPr>
        <p:spPr>
          <a:xfrm>
            <a:off x="0" y="6488668"/>
            <a:ext cx="827584" cy="369332"/>
          </a:xfrm>
          <a:prstGeom prst="rect">
            <a:avLst/>
          </a:prstGeom>
          <a:noFill/>
        </p:spPr>
        <p:txBody>
          <a:bodyPr wrap="square" rtlCol="0">
            <a:spAutoFit/>
          </a:bodyPr>
          <a:lstStyle/>
          <a:p>
            <a:r>
              <a:rPr lang="en-BZ" dirty="0"/>
              <a:t>18/42</a:t>
            </a:r>
            <a:endParaRPr lang="es-ES" dirty="0"/>
          </a:p>
        </p:txBody>
      </p:sp>
    </p:spTree>
    <p:extLst>
      <p:ext uri="{BB962C8B-B14F-4D97-AF65-F5344CB8AC3E}">
        <p14:creationId xmlns:p14="http://schemas.microsoft.com/office/powerpoint/2010/main" val="393051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dirty="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3054731814"/>
              </p:ext>
            </p:extLst>
          </p:nvPr>
        </p:nvGraphicFramePr>
        <p:xfrm>
          <a:off x="683568" y="980728"/>
          <a:ext cx="79928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26024648-79D2-4DF1-8E6E-D3E6D2D7C657}"/>
              </a:ext>
            </a:extLst>
          </p:cNvPr>
          <p:cNvSpPr txBox="1"/>
          <p:nvPr/>
        </p:nvSpPr>
        <p:spPr>
          <a:xfrm>
            <a:off x="0" y="6488668"/>
            <a:ext cx="827584" cy="369332"/>
          </a:xfrm>
          <a:prstGeom prst="rect">
            <a:avLst/>
          </a:prstGeom>
          <a:noFill/>
        </p:spPr>
        <p:txBody>
          <a:bodyPr wrap="square" rtlCol="0">
            <a:spAutoFit/>
          </a:bodyPr>
          <a:lstStyle/>
          <a:p>
            <a:r>
              <a:rPr lang="en-BZ" dirty="0"/>
              <a:t>1/42</a:t>
            </a:r>
            <a:endParaRPr lang="es-ES" dirty="0"/>
          </a:p>
        </p:txBody>
      </p:sp>
    </p:spTree>
    <p:extLst>
      <p:ext uri="{BB962C8B-B14F-4D97-AF65-F5344CB8AC3E}">
        <p14:creationId xmlns:p14="http://schemas.microsoft.com/office/powerpoint/2010/main" val="2029089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107">
            <a:extLst>
              <a:ext uri="{FF2B5EF4-FFF2-40B4-BE49-F238E27FC236}">
                <a16:creationId xmlns:a16="http://schemas.microsoft.com/office/drawing/2014/main" id="{2C1A8DBE-0F77-4A9A-AB32-ACBAAC2464E4}"/>
              </a:ext>
            </a:extLst>
          </p:cNvPr>
          <p:cNvGrpSpPr/>
          <p:nvPr/>
        </p:nvGrpSpPr>
        <p:grpSpPr>
          <a:xfrm>
            <a:off x="2477540" y="1052736"/>
            <a:ext cx="6139853" cy="3640537"/>
            <a:chOff x="3731375" y="1239635"/>
            <a:chExt cx="8186471" cy="4854049"/>
          </a:xfrm>
        </p:grpSpPr>
        <p:grpSp>
          <p:nvGrpSpPr>
            <p:cNvPr id="30" name="Group 38">
              <a:extLst>
                <a:ext uri="{FF2B5EF4-FFF2-40B4-BE49-F238E27FC236}">
                  <a16:creationId xmlns:a16="http://schemas.microsoft.com/office/drawing/2014/main" id="{69FA2939-AD4E-47D3-9D9B-B1D1516FEF05}"/>
                </a:ext>
              </a:extLst>
            </p:cNvPr>
            <p:cNvGrpSpPr/>
            <p:nvPr/>
          </p:nvGrpSpPr>
          <p:grpSpPr>
            <a:xfrm>
              <a:off x="4051882" y="1920646"/>
              <a:ext cx="4068312" cy="4173038"/>
              <a:chOff x="2527882" y="1769366"/>
              <a:chExt cx="4068312" cy="4173038"/>
            </a:xfrm>
          </p:grpSpPr>
          <p:sp>
            <p:nvSpPr>
              <p:cNvPr id="52" name="Rectangle 8">
                <a:extLst>
                  <a:ext uri="{FF2B5EF4-FFF2-40B4-BE49-F238E27FC236}">
                    <a16:creationId xmlns:a16="http://schemas.microsoft.com/office/drawing/2014/main" id="{4FE72422-FED5-456F-8EED-37ACDFAE8F5B}"/>
                  </a:ext>
                </a:extLst>
              </p:cNvPr>
              <p:cNvSpPr/>
              <p:nvPr/>
            </p:nvSpPr>
            <p:spPr>
              <a:xfrm>
                <a:off x="2527882" y="3860800"/>
                <a:ext cx="2044119" cy="2024231"/>
              </a:xfrm>
              <a:custGeom>
                <a:avLst/>
                <a:gdLst/>
                <a:ahLst/>
                <a:cxnLst/>
                <a:rect l="l" t="t" r="r" b="b"/>
                <a:pathLst>
                  <a:path w="2044119" h="2024231">
                    <a:moveTo>
                      <a:pt x="366464" y="0"/>
                    </a:moveTo>
                    <a:lnTo>
                      <a:pt x="556662" y="0"/>
                    </a:lnTo>
                    <a:cubicBezTo>
                      <a:pt x="561251" y="574041"/>
                      <a:pt x="908815" y="1117284"/>
                      <a:pt x="1480062" y="1349474"/>
                    </a:cubicBezTo>
                    <a:cubicBezTo>
                      <a:pt x="1664906" y="1424606"/>
                      <a:pt x="1856123" y="1460241"/>
                      <a:pt x="2044119" y="1459681"/>
                    </a:cubicBezTo>
                    <a:lnTo>
                      <a:pt x="2044119" y="1643731"/>
                    </a:lnTo>
                    <a:cubicBezTo>
                      <a:pt x="1976201" y="1643868"/>
                      <a:pt x="1907852" y="1639074"/>
                      <a:pt x="1839496" y="1629946"/>
                    </a:cubicBezTo>
                    <a:lnTo>
                      <a:pt x="1546504" y="2024231"/>
                    </a:lnTo>
                    <a:lnTo>
                      <a:pt x="955093" y="1783846"/>
                    </a:lnTo>
                    <a:lnTo>
                      <a:pt x="1025507" y="1299093"/>
                    </a:lnTo>
                    <a:cubicBezTo>
                      <a:pt x="905134" y="1209445"/>
                      <a:pt x="799404" y="1105116"/>
                      <a:pt x="713898" y="986746"/>
                    </a:cubicBezTo>
                    <a:lnTo>
                      <a:pt x="719682" y="1004573"/>
                    </a:lnTo>
                    <a:lnTo>
                      <a:pt x="195230" y="1037088"/>
                    </a:lnTo>
                    <a:lnTo>
                      <a:pt x="0" y="435261"/>
                    </a:lnTo>
                    <a:lnTo>
                      <a:pt x="381694" y="202150"/>
                    </a:ln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sz="2025" dirty="0"/>
              </a:p>
            </p:txBody>
          </p:sp>
          <p:sp>
            <p:nvSpPr>
              <p:cNvPr id="53" name="Oval 21">
                <a:extLst>
                  <a:ext uri="{FF2B5EF4-FFF2-40B4-BE49-F238E27FC236}">
                    <a16:creationId xmlns:a16="http://schemas.microsoft.com/office/drawing/2014/main" id="{E74E4CB3-112F-4DFB-A4AF-47EDE920F681}"/>
                  </a:ext>
                </a:extLst>
              </p:cNvPr>
              <p:cNvSpPr/>
              <p:nvPr/>
            </p:nvSpPr>
            <p:spPr>
              <a:xfrm rot="437364">
                <a:off x="4621552" y="3784736"/>
                <a:ext cx="1916761" cy="2157668"/>
              </a:xfrm>
              <a:custGeom>
                <a:avLst/>
                <a:gdLst/>
                <a:ahLst/>
                <a:cxnLst/>
                <a:rect l="l" t="t" r="r" b="b"/>
                <a:pathLst>
                  <a:path w="1916761" h="2157668">
                    <a:moveTo>
                      <a:pt x="1708415" y="144041"/>
                    </a:moveTo>
                    <a:lnTo>
                      <a:pt x="1725767" y="154715"/>
                    </a:lnTo>
                    <a:lnTo>
                      <a:pt x="1708415" y="150430"/>
                    </a:lnTo>
                    <a:close/>
                    <a:moveTo>
                      <a:pt x="1300025" y="24192"/>
                    </a:moveTo>
                    <a:lnTo>
                      <a:pt x="1489147" y="0"/>
                    </a:lnTo>
                    <a:cubicBezTo>
                      <a:pt x="1500273" y="82796"/>
                      <a:pt x="1504062" y="167059"/>
                      <a:pt x="1500308" y="252054"/>
                    </a:cubicBezTo>
                    <a:lnTo>
                      <a:pt x="1916761" y="480508"/>
                    </a:lnTo>
                    <a:lnTo>
                      <a:pt x="1751401" y="1090339"/>
                    </a:lnTo>
                    <a:lnTo>
                      <a:pt x="1246060" y="1081941"/>
                    </a:lnTo>
                    <a:cubicBezTo>
                      <a:pt x="1182167" y="1187433"/>
                      <a:pt x="1104758" y="1282578"/>
                      <a:pt x="1018020" y="1367515"/>
                    </a:cubicBezTo>
                    <a:lnTo>
                      <a:pt x="1183977" y="1795543"/>
                    </a:lnTo>
                    <a:lnTo>
                      <a:pt x="660625" y="2157668"/>
                    </a:lnTo>
                    <a:lnTo>
                      <a:pt x="452734" y="1979318"/>
                    </a:lnTo>
                    <a:lnTo>
                      <a:pt x="452343" y="1979754"/>
                    </a:lnTo>
                    <a:lnTo>
                      <a:pt x="407306" y="1940346"/>
                    </a:lnTo>
                    <a:lnTo>
                      <a:pt x="263664" y="1817114"/>
                    </a:lnTo>
                    <a:lnTo>
                      <a:pt x="265236" y="1816026"/>
                    </a:lnTo>
                    <a:lnTo>
                      <a:pt x="248277" y="1801186"/>
                    </a:lnTo>
                    <a:cubicBezTo>
                      <a:pt x="175016" y="1821669"/>
                      <a:pt x="99852" y="1836107"/>
                      <a:pt x="23294" y="1843500"/>
                    </a:cubicBezTo>
                    <a:lnTo>
                      <a:pt x="0" y="1661401"/>
                    </a:lnTo>
                    <a:cubicBezTo>
                      <a:pt x="586249" y="1594555"/>
                      <a:pt x="1099236" y="1182477"/>
                      <a:pt x="1261282" y="584868"/>
                    </a:cubicBezTo>
                    <a:cubicBezTo>
                      <a:pt x="1312404" y="396331"/>
                      <a:pt x="1323933" y="206529"/>
                      <a:pt x="1300025" y="24192"/>
                    </a:cubicBezTo>
                    <a:close/>
                  </a:path>
                </a:pathLst>
              </a:cu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4" name="Oval 21">
                <a:extLst>
                  <a:ext uri="{FF2B5EF4-FFF2-40B4-BE49-F238E27FC236}">
                    <a16:creationId xmlns:a16="http://schemas.microsoft.com/office/drawing/2014/main" id="{40E81E5C-31AE-4B7F-B5AA-82535BF00B8E}"/>
                  </a:ext>
                </a:extLst>
              </p:cNvPr>
              <p:cNvSpPr/>
              <p:nvPr/>
            </p:nvSpPr>
            <p:spPr>
              <a:xfrm rot="437364">
                <a:off x="2587685" y="1769366"/>
                <a:ext cx="1903947" cy="2166804"/>
              </a:xfrm>
              <a:custGeom>
                <a:avLst/>
                <a:gdLst/>
                <a:ahLst/>
                <a:cxnLst/>
                <a:rect l="l" t="t" r="r" b="b"/>
                <a:pathLst>
                  <a:path w="1903947" h="2166804">
                    <a:moveTo>
                      <a:pt x="1248722" y="0"/>
                    </a:moveTo>
                    <a:lnTo>
                      <a:pt x="1627097" y="360618"/>
                    </a:lnTo>
                    <a:lnTo>
                      <a:pt x="1623294" y="362966"/>
                    </a:lnTo>
                    <a:cubicBezTo>
                      <a:pt x="1706758" y="337014"/>
                      <a:pt x="1792834" y="318893"/>
                      <a:pt x="1880669" y="309126"/>
                    </a:cubicBezTo>
                    <a:lnTo>
                      <a:pt x="1903947" y="491102"/>
                    </a:lnTo>
                    <a:cubicBezTo>
                      <a:pt x="1322097" y="562522"/>
                      <a:pt x="814151" y="973268"/>
                      <a:pt x="653054" y="1567381"/>
                    </a:cubicBezTo>
                    <a:cubicBezTo>
                      <a:pt x="600572" y="1760932"/>
                      <a:pt x="589817" y="1955818"/>
                      <a:pt x="615630" y="2142672"/>
                    </a:cubicBezTo>
                    <a:lnTo>
                      <a:pt x="426969" y="2166804"/>
                    </a:lnTo>
                    <a:cubicBezTo>
                      <a:pt x="416234" y="2094458"/>
                      <a:pt x="410995" y="2020927"/>
                      <a:pt x="410980" y="1946726"/>
                    </a:cubicBezTo>
                    <a:lnTo>
                      <a:pt x="0" y="1721274"/>
                    </a:lnTo>
                    <a:lnTo>
                      <a:pt x="165358" y="1111442"/>
                    </a:lnTo>
                    <a:lnTo>
                      <a:pt x="636319" y="1119271"/>
                    </a:lnTo>
                    <a:cubicBezTo>
                      <a:pt x="700213" y="1007851"/>
                      <a:pt x="777366" y="906262"/>
                      <a:pt x="864645" y="815331"/>
                    </a:cubicBezTo>
                    <a:lnTo>
                      <a:pt x="706904" y="334563"/>
                    </a:lnTo>
                    <a:close/>
                  </a:path>
                </a:pathLst>
              </a:cu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5" name="Rectangle 15">
                <a:extLst>
                  <a:ext uri="{FF2B5EF4-FFF2-40B4-BE49-F238E27FC236}">
                    <a16:creationId xmlns:a16="http://schemas.microsoft.com/office/drawing/2014/main" id="{6770D0CC-B269-4DDE-B58A-05E5A2C34F76}"/>
                  </a:ext>
                </a:extLst>
              </p:cNvPr>
              <p:cNvSpPr/>
              <p:nvPr/>
            </p:nvSpPr>
            <p:spPr>
              <a:xfrm>
                <a:off x="4555381" y="1792645"/>
                <a:ext cx="2040813" cy="2068155"/>
              </a:xfrm>
              <a:custGeom>
                <a:avLst/>
                <a:gdLst/>
                <a:ahLst/>
                <a:cxnLst/>
                <a:rect l="l" t="t" r="r" b="b"/>
                <a:pathLst>
                  <a:path w="2040813" h="2068155">
                    <a:moveTo>
                      <a:pt x="520053" y="0"/>
                    </a:moveTo>
                    <a:lnTo>
                      <a:pt x="1111462" y="240384"/>
                    </a:lnTo>
                    <a:lnTo>
                      <a:pt x="1036786" y="754460"/>
                    </a:lnTo>
                    <a:lnTo>
                      <a:pt x="1021317" y="748171"/>
                    </a:lnTo>
                    <a:cubicBezTo>
                      <a:pt x="1142506" y="837417"/>
                      <a:pt x="1249045" y="941474"/>
                      <a:pt x="1335290" y="1059739"/>
                    </a:cubicBezTo>
                    <a:lnTo>
                      <a:pt x="1814020" y="1005063"/>
                    </a:lnTo>
                    <a:lnTo>
                      <a:pt x="2040813" y="1596059"/>
                    </a:lnTo>
                    <a:lnTo>
                      <a:pt x="1672411" y="1848385"/>
                    </a:lnTo>
                    <a:cubicBezTo>
                      <a:pt x="1682906" y="1920885"/>
                      <a:pt x="1688379" y="1994315"/>
                      <a:pt x="1687912" y="2068155"/>
                    </a:cubicBezTo>
                    <a:lnTo>
                      <a:pt x="1497249" y="2068155"/>
                    </a:lnTo>
                    <a:cubicBezTo>
                      <a:pt x="1499106" y="1488724"/>
                      <a:pt x="1150503" y="938186"/>
                      <a:pt x="574393" y="704018"/>
                    </a:cubicBezTo>
                    <a:cubicBezTo>
                      <a:pt x="467666" y="660637"/>
                      <a:pt x="358815" y="630425"/>
                      <a:pt x="249685" y="612618"/>
                    </a:cubicBezTo>
                    <a:cubicBezTo>
                      <a:pt x="213308" y="606683"/>
                      <a:pt x="176901" y="602126"/>
                      <a:pt x="140531" y="598919"/>
                    </a:cubicBezTo>
                    <a:cubicBezTo>
                      <a:pt x="93574" y="594779"/>
                      <a:pt x="46680" y="592889"/>
                      <a:pt x="0" y="593905"/>
                    </a:cubicBezTo>
                    <a:lnTo>
                      <a:pt x="0" y="409496"/>
                    </a:lnTo>
                    <a:cubicBezTo>
                      <a:pt x="74584" y="408781"/>
                      <a:pt x="149703" y="413983"/>
                      <a:pt x="224810" y="424420"/>
                    </a:cubicBezTo>
                    <a:lnTo>
                      <a:pt x="209339" y="418133"/>
                    </a:ln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sz="2025" dirty="0"/>
              </a:p>
            </p:txBody>
          </p:sp>
        </p:grpSp>
        <p:sp>
          <p:nvSpPr>
            <p:cNvPr id="31" name="Oval 39">
              <a:extLst>
                <a:ext uri="{FF2B5EF4-FFF2-40B4-BE49-F238E27FC236}">
                  <a16:creationId xmlns:a16="http://schemas.microsoft.com/office/drawing/2014/main" id="{CE9E65BA-CFBD-4D01-A945-8C9FB433F52C}"/>
                </a:ext>
              </a:extLst>
            </p:cNvPr>
            <p:cNvSpPr/>
            <p:nvPr/>
          </p:nvSpPr>
          <p:spPr>
            <a:xfrm>
              <a:off x="4971456" y="2892582"/>
              <a:ext cx="2229169" cy="2229169"/>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sz="2025" dirty="0"/>
            </a:p>
          </p:txBody>
        </p:sp>
        <p:sp>
          <p:nvSpPr>
            <p:cNvPr id="32" name="Donut 2">
              <a:extLst>
                <a:ext uri="{FF2B5EF4-FFF2-40B4-BE49-F238E27FC236}">
                  <a16:creationId xmlns:a16="http://schemas.microsoft.com/office/drawing/2014/main" id="{B1F3668F-ED24-4B09-A9BE-69AD1FA149E8}"/>
                </a:ext>
              </a:extLst>
            </p:cNvPr>
            <p:cNvSpPr/>
            <p:nvPr/>
          </p:nvSpPr>
          <p:spPr>
            <a:xfrm>
              <a:off x="4733980" y="2655106"/>
              <a:ext cx="2704121" cy="2704121"/>
            </a:xfrm>
            <a:prstGeom prst="donut">
              <a:avLst>
                <a:gd name="adj" fmla="val 386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sz="2025" dirty="0">
                <a:solidFill>
                  <a:schemeClr val="tx1"/>
                </a:solidFill>
              </a:endParaRPr>
            </a:p>
          </p:txBody>
        </p:sp>
        <p:grpSp>
          <p:nvGrpSpPr>
            <p:cNvPr id="33" name="Group 41">
              <a:extLst>
                <a:ext uri="{FF2B5EF4-FFF2-40B4-BE49-F238E27FC236}">
                  <a16:creationId xmlns:a16="http://schemas.microsoft.com/office/drawing/2014/main" id="{7D556340-C46E-4652-BDE6-03CEA7ED6BFC}"/>
                </a:ext>
              </a:extLst>
            </p:cNvPr>
            <p:cNvGrpSpPr/>
            <p:nvPr/>
          </p:nvGrpSpPr>
          <p:grpSpPr>
            <a:xfrm>
              <a:off x="5275903" y="3456149"/>
              <a:ext cx="1689597" cy="840075"/>
              <a:chOff x="6670497" y="4267516"/>
              <a:chExt cx="4190656" cy="2083613"/>
            </a:xfrm>
          </p:grpSpPr>
          <p:sp>
            <p:nvSpPr>
              <p:cNvPr id="50" name="Freeform: Shape 62">
                <a:extLst>
                  <a:ext uri="{FF2B5EF4-FFF2-40B4-BE49-F238E27FC236}">
                    <a16:creationId xmlns:a16="http://schemas.microsoft.com/office/drawing/2014/main" id="{74DDE4E3-AEC6-4F8A-94CD-1D01CBEE4ACE}"/>
                  </a:ext>
                </a:extLst>
              </p:cNvPr>
              <p:cNvSpPr/>
              <p:nvPr/>
            </p:nvSpPr>
            <p:spPr>
              <a:xfrm>
                <a:off x="6670497" y="4910589"/>
                <a:ext cx="2028518" cy="1440540"/>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endParaRPr lang="en-US" sz="1350"/>
              </a:p>
            </p:txBody>
          </p:sp>
          <p:sp>
            <p:nvSpPr>
              <p:cNvPr id="51" name="Freeform: Shape 63">
                <a:extLst>
                  <a:ext uri="{FF2B5EF4-FFF2-40B4-BE49-F238E27FC236}">
                    <a16:creationId xmlns:a16="http://schemas.microsoft.com/office/drawing/2014/main" id="{FFF9CCA9-5A38-4E41-BBD3-7C51643B5B2E}"/>
                  </a:ext>
                </a:extLst>
              </p:cNvPr>
              <p:cNvSpPr/>
              <p:nvPr/>
            </p:nvSpPr>
            <p:spPr>
              <a:xfrm>
                <a:off x="8698073" y="4267516"/>
                <a:ext cx="2163080" cy="2082019"/>
              </a:xfrm>
              <a:custGeom>
                <a:avLst/>
                <a:gdLst>
                  <a:gd name="connsiteX0" fmla="*/ 1708938 w 2163080"/>
                  <a:gd name="connsiteY0" fmla="*/ 2004560 h 2082019"/>
                  <a:gd name="connsiteX1" fmla="*/ 1708938 w 2163080"/>
                  <a:gd name="connsiteY1" fmla="*/ 2044384 h 2082019"/>
                  <a:gd name="connsiteX2" fmla="*/ 2059441 w 2163080"/>
                  <a:gd name="connsiteY2" fmla="*/ 2044384 h 2082019"/>
                  <a:gd name="connsiteX3" fmla="*/ 2059441 w 2163080"/>
                  <a:gd name="connsiteY3" fmla="*/ 2004560 h 2082019"/>
                  <a:gd name="connsiteX4" fmla="*/ 1293406 w 2163080"/>
                  <a:gd name="connsiteY4" fmla="*/ 2004560 h 2082019"/>
                  <a:gd name="connsiteX5" fmla="*/ 1293406 w 2163080"/>
                  <a:gd name="connsiteY5" fmla="*/ 2044384 h 2082019"/>
                  <a:gd name="connsiteX6" fmla="*/ 1643909 w 2163080"/>
                  <a:gd name="connsiteY6" fmla="*/ 2044384 h 2082019"/>
                  <a:gd name="connsiteX7" fmla="*/ 1643909 w 2163080"/>
                  <a:gd name="connsiteY7" fmla="*/ 2004560 h 2082019"/>
                  <a:gd name="connsiteX8" fmla="*/ 1708938 w 2163080"/>
                  <a:gd name="connsiteY8" fmla="*/ 1943463 h 2082019"/>
                  <a:gd name="connsiteX9" fmla="*/ 1708938 w 2163080"/>
                  <a:gd name="connsiteY9" fmla="*/ 1983287 h 2082019"/>
                  <a:gd name="connsiteX10" fmla="*/ 2059441 w 2163080"/>
                  <a:gd name="connsiteY10" fmla="*/ 1983287 h 2082019"/>
                  <a:gd name="connsiteX11" fmla="*/ 2059441 w 2163080"/>
                  <a:gd name="connsiteY11" fmla="*/ 1943463 h 2082019"/>
                  <a:gd name="connsiteX12" fmla="*/ 1293406 w 2163080"/>
                  <a:gd name="connsiteY12" fmla="*/ 1943463 h 2082019"/>
                  <a:gd name="connsiteX13" fmla="*/ 1293406 w 2163080"/>
                  <a:gd name="connsiteY13" fmla="*/ 1983287 h 2082019"/>
                  <a:gd name="connsiteX14" fmla="*/ 1643909 w 2163080"/>
                  <a:gd name="connsiteY14" fmla="*/ 1983287 h 2082019"/>
                  <a:gd name="connsiteX15" fmla="*/ 1643909 w 2163080"/>
                  <a:gd name="connsiteY15" fmla="*/ 1943463 h 2082019"/>
                  <a:gd name="connsiteX16" fmla="*/ 1708938 w 2163080"/>
                  <a:gd name="connsiteY16" fmla="*/ 1882367 h 2082019"/>
                  <a:gd name="connsiteX17" fmla="*/ 1708938 w 2163080"/>
                  <a:gd name="connsiteY17" fmla="*/ 1922191 h 2082019"/>
                  <a:gd name="connsiteX18" fmla="*/ 2059441 w 2163080"/>
                  <a:gd name="connsiteY18" fmla="*/ 1922191 h 2082019"/>
                  <a:gd name="connsiteX19" fmla="*/ 2059441 w 2163080"/>
                  <a:gd name="connsiteY19" fmla="*/ 1882367 h 2082019"/>
                  <a:gd name="connsiteX20" fmla="*/ 1293406 w 2163080"/>
                  <a:gd name="connsiteY20" fmla="*/ 1882367 h 2082019"/>
                  <a:gd name="connsiteX21" fmla="*/ 1293406 w 2163080"/>
                  <a:gd name="connsiteY21" fmla="*/ 1922191 h 2082019"/>
                  <a:gd name="connsiteX22" fmla="*/ 1643909 w 2163080"/>
                  <a:gd name="connsiteY22" fmla="*/ 1922191 h 2082019"/>
                  <a:gd name="connsiteX23" fmla="*/ 1643909 w 2163080"/>
                  <a:gd name="connsiteY23" fmla="*/ 1882367 h 2082019"/>
                  <a:gd name="connsiteX24" fmla="*/ 1024178 w 2163080"/>
                  <a:gd name="connsiteY24" fmla="*/ 1873675 h 2082019"/>
                  <a:gd name="connsiteX25" fmla="*/ 1024178 w 2163080"/>
                  <a:gd name="connsiteY25" fmla="*/ 1939321 h 2082019"/>
                  <a:gd name="connsiteX26" fmla="*/ 1122274 w 2163080"/>
                  <a:gd name="connsiteY26" fmla="*/ 1939321 h 2082019"/>
                  <a:gd name="connsiteX27" fmla="*/ 1122274 w 2163080"/>
                  <a:gd name="connsiteY27" fmla="*/ 1873675 h 2082019"/>
                  <a:gd name="connsiteX28" fmla="*/ 840577 w 2163080"/>
                  <a:gd name="connsiteY28" fmla="*/ 1873675 h 2082019"/>
                  <a:gd name="connsiteX29" fmla="*/ 840577 w 2163080"/>
                  <a:gd name="connsiteY29" fmla="*/ 1939321 h 2082019"/>
                  <a:gd name="connsiteX30" fmla="*/ 938673 w 2163080"/>
                  <a:gd name="connsiteY30" fmla="*/ 1939321 h 2082019"/>
                  <a:gd name="connsiteX31" fmla="*/ 938673 w 2163080"/>
                  <a:gd name="connsiteY31" fmla="*/ 1873675 h 2082019"/>
                  <a:gd name="connsiteX32" fmla="*/ 656977 w 2163080"/>
                  <a:gd name="connsiteY32" fmla="*/ 1873675 h 2082019"/>
                  <a:gd name="connsiteX33" fmla="*/ 656977 w 2163080"/>
                  <a:gd name="connsiteY33" fmla="*/ 1939321 h 2082019"/>
                  <a:gd name="connsiteX34" fmla="*/ 755073 w 2163080"/>
                  <a:gd name="connsiteY34" fmla="*/ 1939321 h 2082019"/>
                  <a:gd name="connsiteX35" fmla="*/ 755073 w 2163080"/>
                  <a:gd name="connsiteY35" fmla="*/ 1873675 h 2082019"/>
                  <a:gd name="connsiteX36" fmla="*/ 1708938 w 2163080"/>
                  <a:gd name="connsiteY36" fmla="*/ 1821270 h 2082019"/>
                  <a:gd name="connsiteX37" fmla="*/ 1708938 w 2163080"/>
                  <a:gd name="connsiteY37" fmla="*/ 1861094 h 2082019"/>
                  <a:gd name="connsiteX38" fmla="*/ 2059441 w 2163080"/>
                  <a:gd name="connsiteY38" fmla="*/ 1861094 h 2082019"/>
                  <a:gd name="connsiteX39" fmla="*/ 2059441 w 2163080"/>
                  <a:gd name="connsiteY39" fmla="*/ 1821270 h 2082019"/>
                  <a:gd name="connsiteX40" fmla="*/ 1293406 w 2163080"/>
                  <a:gd name="connsiteY40" fmla="*/ 1821270 h 2082019"/>
                  <a:gd name="connsiteX41" fmla="*/ 1293406 w 2163080"/>
                  <a:gd name="connsiteY41" fmla="*/ 1861094 h 2082019"/>
                  <a:gd name="connsiteX42" fmla="*/ 1643909 w 2163080"/>
                  <a:gd name="connsiteY42" fmla="*/ 1861094 h 2082019"/>
                  <a:gd name="connsiteX43" fmla="*/ 1643909 w 2163080"/>
                  <a:gd name="connsiteY43" fmla="*/ 1821270 h 2082019"/>
                  <a:gd name="connsiteX44" fmla="*/ 1024178 w 2163080"/>
                  <a:gd name="connsiteY44" fmla="*/ 1737466 h 2082019"/>
                  <a:gd name="connsiteX45" fmla="*/ 1024178 w 2163080"/>
                  <a:gd name="connsiteY45" fmla="*/ 1803112 h 2082019"/>
                  <a:gd name="connsiteX46" fmla="*/ 1122274 w 2163080"/>
                  <a:gd name="connsiteY46" fmla="*/ 1803112 h 2082019"/>
                  <a:gd name="connsiteX47" fmla="*/ 1122274 w 2163080"/>
                  <a:gd name="connsiteY47" fmla="*/ 1737466 h 2082019"/>
                  <a:gd name="connsiteX48" fmla="*/ 840577 w 2163080"/>
                  <a:gd name="connsiteY48" fmla="*/ 1737466 h 2082019"/>
                  <a:gd name="connsiteX49" fmla="*/ 840577 w 2163080"/>
                  <a:gd name="connsiteY49" fmla="*/ 1803112 h 2082019"/>
                  <a:gd name="connsiteX50" fmla="*/ 938673 w 2163080"/>
                  <a:gd name="connsiteY50" fmla="*/ 1803112 h 2082019"/>
                  <a:gd name="connsiteX51" fmla="*/ 938673 w 2163080"/>
                  <a:gd name="connsiteY51" fmla="*/ 1737466 h 2082019"/>
                  <a:gd name="connsiteX52" fmla="*/ 656977 w 2163080"/>
                  <a:gd name="connsiteY52" fmla="*/ 1737466 h 2082019"/>
                  <a:gd name="connsiteX53" fmla="*/ 656977 w 2163080"/>
                  <a:gd name="connsiteY53" fmla="*/ 1803112 h 2082019"/>
                  <a:gd name="connsiteX54" fmla="*/ 755073 w 2163080"/>
                  <a:gd name="connsiteY54" fmla="*/ 1803112 h 2082019"/>
                  <a:gd name="connsiteX55" fmla="*/ 755073 w 2163080"/>
                  <a:gd name="connsiteY55" fmla="*/ 1737466 h 2082019"/>
                  <a:gd name="connsiteX56" fmla="*/ 1024178 w 2163080"/>
                  <a:gd name="connsiteY56" fmla="*/ 1601257 h 2082019"/>
                  <a:gd name="connsiteX57" fmla="*/ 1024178 w 2163080"/>
                  <a:gd name="connsiteY57" fmla="*/ 1666903 h 2082019"/>
                  <a:gd name="connsiteX58" fmla="*/ 1122274 w 2163080"/>
                  <a:gd name="connsiteY58" fmla="*/ 1666903 h 2082019"/>
                  <a:gd name="connsiteX59" fmla="*/ 1122274 w 2163080"/>
                  <a:gd name="connsiteY59" fmla="*/ 1601257 h 2082019"/>
                  <a:gd name="connsiteX60" fmla="*/ 840577 w 2163080"/>
                  <a:gd name="connsiteY60" fmla="*/ 1601257 h 2082019"/>
                  <a:gd name="connsiteX61" fmla="*/ 840577 w 2163080"/>
                  <a:gd name="connsiteY61" fmla="*/ 1666903 h 2082019"/>
                  <a:gd name="connsiteX62" fmla="*/ 938673 w 2163080"/>
                  <a:gd name="connsiteY62" fmla="*/ 1666903 h 2082019"/>
                  <a:gd name="connsiteX63" fmla="*/ 938673 w 2163080"/>
                  <a:gd name="connsiteY63" fmla="*/ 1601257 h 2082019"/>
                  <a:gd name="connsiteX64" fmla="*/ 656977 w 2163080"/>
                  <a:gd name="connsiteY64" fmla="*/ 1601257 h 2082019"/>
                  <a:gd name="connsiteX65" fmla="*/ 656977 w 2163080"/>
                  <a:gd name="connsiteY65" fmla="*/ 1666903 h 2082019"/>
                  <a:gd name="connsiteX66" fmla="*/ 755073 w 2163080"/>
                  <a:gd name="connsiteY66" fmla="*/ 1666903 h 2082019"/>
                  <a:gd name="connsiteX67" fmla="*/ 755073 w 2163080"/>
                  <a:gd name="connsiteY67" fmla="*/ 1601257 h 2082019"/>
                  <a:gd name="connsiteX68" fmla="*/ 1949811 w 2163080"/>
                  <a:gd name="connsiteY68" fmla="*/ 1437108 h 2082019"/>
                  <a:gd name="connsiteX69" fmla="*/ 1949811 w 2163080"/>
                  <a:gd name="connsiteY69" fmla="*/ 1502754 h 2082019"/>
                  <a:gd name="connsiteX70" fmla="*/ 2047907 w 2163080"/>
                  <a:gd name="connsiteY70" fmla="*/ 1502754 h 2082019"/>
                  <a:gd name="connsiteX71" fmla="*/ 2047907 w 2163080"/>
                  <a:gd name="connsiteY71" fmla="*/ 1437108 h 2082019"/>
                  <a:gd name="connsiteX72" fmla="*/ 1766210 w 2163080"/>
                  <a:gd name="connsiteY72" fmla="*/ 1437108 h 2082019"/>
                  <a:gd name="connsiteX73" fmla="*/ 1766210 w 2163080"/>
                  <a:gd name="connsiteY73" fmla="*/ 1502754 h 2082019"/>
                  <a:gd name="connsiteX74" fmla="*/ 1864306 w 2163080"/>
                  <a:gd name="connsiteY74" fmla="*/ 1502754 h 2082019"/>
                  <a:gd name="connsiteX75" fmla="*/ 1864306 w 2163080"/>
                  <a:gd name="connsiteY75" fmla="*/ 1437108 h 2082019"/>
                  <a:gd name="connsiteX76" fmla="*/ 1582610 w 2163080"/>
                  <a:gd name="connsiteY76" fmla="*/ 1437108 h 2082019"/>
                  <a:gd name="connsiteX77" fmla="*/ 1582610 w 2163080"/>
                  <a:gd name="connsiteY77" fmla="*/ 1502754 h 2082019"/>
                  <a:gd name="connsiteX78" fmla="*/ 1680706 w 2163080"/>
                  <a:gd name="connsiteY78" fmla="*/ 1502754 h 2082019"/>
                  <a:gd name="connsiteX79" fmla="*/ 1680706 w 2163080"/>
                  <a:gd name="connsiteY79" fmla="*/ 1437108 h 2082019"/>
                  <a:gd name="connsiteX80" fmla="*/ 1386037 w 2163080"/>
                  <a:gd name="connsiteY80" fmla="*/ 1437108 h 2082019"/>
                  <a:gd name="connsiteX81" fmla="*/ 1386037 w 2163080"/>
                  <a:gd name="connsiteY81" fmla="*/ 1502754 h 2082019"/>
                  <a:gd name="connsiteX82" fmla="*/ 1484133 w 2163080"/>
                  <a:gd name="connsiteY82" fmla="*/ 1502754 h 2082019"/>
                  <a:gd name="connsiteX83" fmla="*/ 1484133 w 2163080"/>
                  <a:gd name="connsiteY83" fmla="*/ 1437108 h 2082019"/>
                  <a:gd name="connsiteX84" fmla="*/ 1202437 w 2163080"/>
                  <a:gd name="connsiteY84" fmla="*/ 1437108 h 2082019"/>
                  <a:gd name="connsiteX85" fmla="*/ 1202437 w 2163080"/>
                  <a:gd name="connsiteY85" fmla="*/ 1502754 h 2082019"/>
                  <a:gd name="connsiteX86" fmla="*/ 1300533 w 2163080"/>
                  <a:gd name="connsiteY86" fmla="*/ 1502754 h 2082019"/>
                  <a:gd name="connsiteX87" fmla="*/ 1300533 w 2163080"/>
                  <a:gd name="connsiteY87" fmla="*/ 1437108 h 2082019"/>
                  <a:gd name="connsiteX88" fmla="*/ 1024178 w 2163080"/>
                  <a:gd name="connsiteY88" fmla="*/ 1437108 h 2082019"/>
                  <a:gd name="connsiteX89" fmla="*/ 1024178 w 2163080"/>
                  <a:gd name="connsiteY89" fmla="*/ 1502754 h 2082019"/>
                  <a:gd name="connsiteX90" fmla="*/ 1122274 w 2163080"/>
                  <a:gd name="connsiteY90" fmla="*/ 1502754 h 2082019"/>
                  <a:gd name="connsiteX91" fmla="*/ 1122274 w 2163080"/>
                  <a:gd name="connsiteY91" fmla="*/ 1437108 h 2082019"/>
                  <a:gd name="connsiteX92" fmla="*/ 840577 w 2163080"/>
                  <a:gd name="connsiteY92" fmla="*/ 1437108 h 2082019"/>
                  <a:gd name="connsiteX93" fmla="*/ 840577 w 2163080"/>
                  <a:gd name="connsiteY93" fmla="*/ 1502754 h 2082019"/>
                  <a:gd name="connsiteX94" fmla="*/ 938673 w 2163080"/>
                  <a:gd name="connsiteY94" fmla="*/ 1502754 h 2082019"/>
                  <a:gd name="connsiteX95" fmla="*/ 938673 w 2163080"/>
                  <a:gd name="connsiteY95" fmla="*/ 1437108 h 2082019"/>
                  <a:gd name="connsiteX96" fmla="*/ 656977 w 2163080"/>
                  <a:gd name="connsiteY96" fmla="*/ 1437108 h 2082019"/>
                  <a:gd name="connsiteX97" fmla="*/ 656977 w 2163080"/>
                  <a:gd name="connsiteY97" fmla="*/ 1502754 h 2082019"/>
                  <a:gd name="connsiteX98" fmla="*/ 755073 w 2163080"/>
                  <a:gd name="connsiteY98" fmla="*/ 1502754 h 2082019"/>
                  <a:gd name="connsiteX99" fmla="*/ 755073 w 2163080"/>
                  <a:gd name="connsiteY99" fmla="*/ 1437108 h 2082019"/>
                  <a:gd name="connsiteX100" fmla="*/ 1037978 w 2163080"/>
                  <a:gd name="connsiteY100" fmla="*/ 331011 h 2082019"/>
                  <a:gd name="connsiteX101" fmla="*/ 1037978 w 2163080"/>
                  <a:gd name="connsiteY101" fmla="*/ 465308 h 2082019"/>
                  <a:gd name="connsiteX102" fmla="*/ 1059098 w 2163080"/>
                  <a:gd name="connsiteY102" fmla="*/ 468502 h 2082019"/>
                  <a:gd name="connsiteX103" fmla="*/ 1162875 w 2163080"/>
                  <a:gd name="connsiteY103" fmla="*/ 562591 h 2082019"/>
                  <a:gd name="connsiteX104" fmla="*/ 1173239 w 2163080"/>
                  <a:gd name="connsiteY104" fmla="*/ 613926 h 2082019"/>
                  <a:gd name="connsiteX105" fmla="*/ 1175942 w 2163080"/>
                  <a:gd name="connsiteY105" fmla="*/ 613926 h 2082019"/>
                  <a:gd name="connsiteX106" fmla="*/ 1175942 w 2163080"/>
                  <a:gd name="connsiteY106" fmla="*/ 627317 h 2082019"/>
                  <a:gd name="connsiteX107" fmla="*/ 1175943 w 2163080"/>
                  <a:gd name="connsiteY107" fmla="*/ 627321 h 2082019"/>
                  <a:gd name="connsiteX108" fmla="*/ 1175942 w 2163080"/>
                  <a:gd name="connsiteY108" fmla="*/ 1063497 h 2082019"/>
                  <a:gd name="connsiteX109" fmla="*/ 1283069 w 2163080"/>
                  <a:gd name="connsiteY109" fmla="*/ 1063497 h 2082019"/>
                  <a:gd name="connsiteX110" fmla="*/ 1283069 w 2163080"/>
                  <a:gd name="connsiteY110" fmla="*/ 627216 h 2082019"/>
                  <a:gd name="connsiteX111" fmla="*/ 1384635 w 2163080"/>
                  <a:gd name="connsiteY111" fmla="*/ 473988 h 2082019"/>
                  <a:gd name="connsiteX112" fmla="*/ 1437863 w 2163080"/>
                  <a:gd name="connsiteY112" fmla="*/ 463242 h 2082019"/>
                  <a:gd name="connsiteX113" fmla="*/ 1437863 w 2163080"/>
                  <a:gd name="connsiteY113" fmla="*/ 331011 h 2082019"/>
                  <a:gd name="connsiteX114" fmla="*/ 785279 w 2163080"/>
                  <a:gd name="connsiteY114" fmla="*/ 331011 h 2082019"/>
                  <a:gd name="connsiteX115" fmla="*/ 785279 w 2163080"/>
                  <a:gd name="connsiteY115" fmla="*/ 1063497 h 2082019"/>
                  <a:gd name="connsiteX116" fmla="*/ 843351 w 2163080"/>
                  <a:gd name="connsiteY116" fmla="*/ 1063497 h 2082019"/>
                  <a:gd name="connsiteX117" fmla="*/ 843351 w 2163080"/>
                  <a:gd name="connsiteY117" fmla="*/ 627321 h 2082019"/>
                  <a:gd name="connsiteX118" fmla="*/ 944917 w 2163080"/>
                  <a:gd name="connsiteY118" fmla="*/ 474094 h 2082019"/>
                  <a:gd name="connsiteX119" fmla="*/ 996379 w 2163080"/>
                  <a:gd name="connsiteY119" fmla="*/ 463704 h 2082019"/>
                  <a:gd name="connsiteX120" fmla="*/ 996379 w 2163080"/>
                  <a:gd name="connsiteY120" fmla="*/ 331011 h 2082019"/>
                  <a:gd name="connsiteX121" fmla="*/ 683756 w 2163080"/>
                  <a:gd name="connsiteY121" fmla="*/ 0 h 2082019"/>
                  <a:gd name="connsiteX122" fmla="*/ 785279 w 2163080"/>
                  <a:gd name="connsiteY122" fmla="*/ 0 h 2082019"/>
                  <a:gd name="connsiteX123" fmla="*/ 785279 w 2163080"/>
                  <a:gd name="connsiteY123" fmla="*/ 1 h 2082019"/>
                  <a:gd name="connsiteX124" fmla="*/ 785279 w 2163080"/>
                  <a:gd name="connsiteY124" fmla="*/ 150699 h 2082019"/>
                  <a:gd name="connsiteX125" fmla="*/ 785279 w 2163080"/>
                  <a:gd name="connsiteY125" fmla="*/ 150703 h 2082019"/>
                  <a:gd name="connsiteX126" fmla="*/ 785279 w 2163080"/>
                  <a:gd name="connsiteY126" fmla="*/ 185573 h 2082019"/>
                  <a:gd name="connsiteX127" fmla="*/ 785279 w 2163080"/>
                  <a:gd name="connsiteY127" fmla="*/ 268612 h 2082019"/>
                  <a:gd name="connsiteX128" fmla="*/ 1437863 w 2163080"/>
                  <a:gd name="connsiteY128" fmla="*/ 268612 h 2082019"/>
                  <a:gd name="connsiteX129" fmla="*/ 1437863 w 2163080"/>
                  <a:gd name="connsiteY129" fmla="*/ 268180 h 2082019"/>
                  <a:gd name="connsiteX130" fmla="*/ 1479462 w 2163080"/>
                  <a:gd name="connsiteY130" fmla="*/ 268180 h 2082019"/>
                  <a:gd name="connsiteX131" fmla="*/ 1479462 w 2163080"/>
                  <a:gd name="connsiteY131" fmla="*/ 466997 h 2082019"/>
                  <a:gd name="connsiteX132" fmla="*/ 1514095 w 2163080"/>
                  <a:gd name="connsiteY132" fmla="*/ 473988 h 2082019"/>
                  <a:gd name="connsiteX133" fmla="*/ 1608185 w 2163080"/>
                  <a:gd name="connsiteY133" fmla="*/ 577765 h 2082019"/>
                  <a:gd name="connsiteX134" fmla="*/ 1613636 w 2163080"/>
                  <a:gd name="connsiteY134" fmla="*/ 613821 h 2082019"/>
                  <a:gd name="connsiteX135" fmla="*/ 1615660 w 2163080"/>
                  <a:gd name="connsiteY135" fmla="*/ 613821 h 2082019"/>
                  <a:gd name="connsiteX136" fmla="*/ 1615660 w 2163080"/>
                  <a:gd name="connsiteY136" fmla="*/ 627210 h 2082019"/>
                  <a:gd name="connsiteX137" fmla="*/ 1615661 w 2163080"/>
                  <a:gd name="connsiteY137" fmla="*/ 627216 h 2082019"/>
                  <a:gd name="connsiteX138" fmla="*/ 1615660 w 2163080"/>
                  <a:gd name="connsiteY138" fmla="*/ 1063497 h 2082019"/>
                  <a:gd name="connsiteX139" fmla="*/ 2163080 w 2163080"/>
                  <a:gd name="connsiteY139" fmla="*/ 1063497 h 2082019"/>
                  <a:gd name="connsiteX140" fmla="*/ 2163080 w 2163080"/>
                  <a:gd name="connsiteY140" fmla="*/ 1184656 h 2082019"/>
                  <a:gd name="connsiteX141" fmla="*/ 2163080 w 2163080"/>
                  <a:gd name="connsiteY141" fmla="*/ 1530190 h 2082019"/>
                  <a:gd name="connsiteX142" fmla="*/ 2163080 w 2163080"/>
                  <a:gd name="connsiteY142" fmla="*/ 2078653 h 2082019"/>
                  <a:gd name="connsiteX143" fmla="*/ 2163080 w 2163080"/>
                  <a:gd name="connsiteY143" fmla="*/ 2082019 h 2082019"/>
                  <a:gd name="connsiteX144" fmla="*/ 499194 w 2163080"/>
                  <a:gd name="connsiteY144" fmla="*/ 2082019 h 2082019"/>
                  <a:gd name="connsiteX145" fmla="*/ 499105 w 2163080"/>
                  <a:gd name="connsiteY145" fmla="*/ 2082019 h 2082019"/>
                  <a:gd name="connsiteX146" fmla="*/ 421721 w 2163080"/>
                  <a:gd name="connsiteY146" fmla="*/ 2082019 h 2082019"/>
                  <a:gd name="connsiteX147" fmla="*/ 421721 w 2163080"/>
                  <a:gd name="connsiteY147" fmla="*/ 1864776 h 2082019"/>
                  <a:gd name="connsiteX148" fmla="*/ 327071 w 2163080"/>
                  <a:gd name="connsiteY148" fmla="*/ 1864776 h 2082019"/>
                  <a:gd name="connsiteX149" fmla="*/ 327071 w 2163080"/>
                  <a:gd name="connsiteY149" fmla="*/ 2082019 h 2082019"/>
                  <a:gd name="connsiteX150" fmla="*/ 249597 w 2163080"/>
                  <a:gd name="connsiteY150" fmla="*/ 2082019 h 2082019"/>
                  <a:gd name="connsiteX151" fmla="*/ 249597 w 2163080"/>
                  <a:gd name="connsiteY151" fmla="*/ 2082018 h 2082019"/>
                  <a:gd name="connsiteX152" fmla="*/ 163326 w 2163080"/>
                  <a:gd name="connsiteY152" fmla="*/ 2082018 h 2082019"/>
                  <a:gd name="connsiteX153" fmla="*/ 163326 w 2163080"/>
                  <a:gd name="connsiteY153" fmla="*/ 1864776 h 2082019"/>
                  <a:gd name="connsiteX154" fmla="*/ 68676 w 2163080"/>
                  <a:gd name="connsiteY154" fmla="*/ 1864776 h 2082019"/>
                  <a:gd name="connsiteX155" fmla="*/ 68676 w 2163080"/>
                  <a:gd name="connsiteY155" fmla="*/ 2082018 h 2082019"/>
                  <a:gd name="connsiteX156" fmla="*/ 0 w 2163080"/>
                  <a:gd name="connsiteY156" fmla="*/ 2082018 h 2082019"/>
                  <a:gd name="connsiteX157" fmla="*/ 0 w 2163080"/>
                  <a:gd name="connsiteY157" fmla="*/ 1070653 h 2082019"/>
                  <a:gd name="connsiteX158" fmla="*/ 0 w 2163080"/>
                  <a:gd name="connsiteY158" fmla="*/ 957871 h 2082019"/>
                  <a:gd name="connsiteX159" fmla="*/ 0 w 2163080"/>
                  <a:gd name="connsiteY159" fmla="*/ 957207 h 2082019"/>
                  <a:gd name="connsiteX160" fmla="*/ 91842 w 2163080"/>
                  <a:gd name="connsiteY160" fmla="*/ 957207 h 2082019"/>
                  <a:gd name="connsiteX161" fmla="*/ 91842 w 2163080"/>
                  <a:gd name="connsiteY161" fmla="*/ 351653 h 2082019"/>
                  <a:gd name="connsiteX162" fmla="*/ 91841 w 2163080"/>
                  <a:gd name="connsiteY162" fmla="*/ 351653 h 2082019"/>
                  <a:gd name="connsiteX163" fmla="*/ 91841 w 2163080"/>
                  <a:gd name="connsiteY163" fmla="*/ 185571 h 2082019"/>
                  <a:gd name="connsiteX164" fmla="*/ 237438 w 2163080"/>
                  <a:gd name="connsiteY164" fmla="*/ 185571 h 2082019"/>
                  <a:gd name="connsiteX165" fmla="*/ 383036 w 2163080"/>
                  <a:gd name="connsiteY165" fmla="*/ 185571 h 2082019"/>
                  <a:gd name="connsiteX166" fmla="*/ 383037 w 2163080"/>
                  <a:gd name="connsiteY166" fmla="*/ 185571 h 2082019"/>
                  <a:gd name="connsiteX167" fmla="*/ 383037 w 2163080"/>
                  <a:gd name="connsiteY167" fmla="*/ 337527 h 2082019"/>
                  <a:gd name="connsiteX168" fmla="*/ 383038 w 2163080"/>
                  <a:gd name="connsiteY168" fmla="*/ 337527 h 2082019"/>
                  <a:gd name="connsiteX169" fmla="*/ 383038 w 2163080"/>
                  <a:gd name="connsiteY169" fmla="*/ 337530 h 2082019"/>
                  <a:gd name="connsiteX170" fmla="*/ 383038 w 2163080"/>
                  <a:gd name="connsiteY170" fmla="*/ 955499 h 2082019"/>
                  <a:gd name="connsiteX171" fmla="*/ 499194 w 2163080"/>
                  <a:gd name="connsiteY171" fmla="*/ 955499 h 2082019"/>
                  <a:gd name="connsiteX172" fmla="*/ 499194 w 2163080"/>
                  <a:gd name="connsiteY172" fmla="*/ 956944 h 2082019"/>
                  <a:gd name="connsiteX173" fmla="*/ 499194 w 2163080"/>
                  <a:gd name="connsiteY173" fmla="*/ 1063497 h 2082019"/>
                  <a:gd name="connsiteX174" fmla="*/ 591966 w 2163080"/>
                  <a:gd name="connsiteY174" fmla="*/ 1063497 h 2082019"/>
                  <a:gd name="connsiteX175" fmla="*/ 591966 w 2163080"/>
                  <a:gd name="connsiteY175" fmla="*/ 185573 h 2082019"/>
                  <a:gd name="connsiteX176" fmla="*/ 591966 w 2163080"/>
                  <a:gd name="connsiteY176" fmla="*/ 150703 h 2082019"/>
                  <a:gd name="connsiteX177" fmla="*/ 591966 w 2163080"/>
                  <a:gd name="connsiteY177" fmla="*/ 1 h 2082019"/>
                  <a:gd name="connsiteX178" fmla="*/ 683756 w 2163080"/>
                  <a:gd name="connsiteY178" fmla="*/ 1 h 2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163080" h="2082019">
                    <a:moveTo>
                      <a:pt x="1708938" y="2004560"/>
                    </a:moveTo>
                    <a:lnTo>
                      <a:pt x="1708938" y="2044384"/>
                    </a:lnTo>
                    <a:lnTo>
                      <a:pt x="2059441" y="2044384"/>
                    </a:lnTo>
                    <a:lnTo>
                      <a:pt x="2059441" y="2004560"/>
                    </a:lnTo>
                    <a:close/>
                    <a:moveTo>
                      <a:pt x="1293406" y="2004560"/>
                    </a:moveTo>
                    <a:lnTo>
                      <a:pt x="1293406" y="2044384"/>
                    </a:lnTo>
                    <a:lnTo>
                      <a:pt x="1643909" y="2044384"/>
                    </a:lnTo>
                    <a:lnTo>
                      <a:pt x="1643909" y="2004560"/>
                    </a:lnTo>
                    <a:close/>
                    <a:moveTo>
                      <a:pt x="1708938" y="1943463"/>
                    </a:moveTo>
                    <a:lnTo>
                      <a:pt x="1708938" y="1983287"/>
                    </a:lnTo>
                    <a:lnTo>
                      <a:pt x="2059441" y="1983287"/>
                    </a:lnTo>
                    <a:lnTo>
                      <a:pt x="2059441" y="1943463"/>
                    </a:lnTo>
                    <a:close/>
                    <a:moveTo>
                      <a:pt x="1293406" y="1943463"/>
                    </a:moveTo>
                    <a:lnTo>
                      <a:pt x="1293406" y="1983287"/>
                    </a:lnTo>
                    <a:lnTo>
                      <a:pt x="1643909" y="1983287"/>
                    </a:lnTo>
                    <a:lnTo>
                      <a:pt x="1643909" y="1943463"/>
                    </a:lnTo>
                    <a:close/>
                    <a:moveTo>
                      <a:pt x="1708938" y="1882367"/>
                    </a:moveTo>
                    <a:lnTo>
                      <a:pt x="1708938" y="1922191"/>
                    </a:lnTo>
                    <a:lnTo>
                      <a:pt x="2059441" y="1922191"/>
                    </a:lnTo>
                    <a:lnTo>
                      <a:pt x="2059441" y="1882367"/>
                    </a:lnTo>
                    <a:close/>
                    <a:moveTo>
                      <a:pt x="1293406" y="1882367"/>
                    </a:moveTo>
                    <a:lnTo>
                      <a:pt x="1293406" y="1922191"/>
                    </a:lnTo>
                    <a:lnTo>
                      <a:pt x="1643909" y="1922191"/>
                    </a:lnTo>
                    <a:lnTo>
                      <a:pt x="1643909" y="1882367"/>
                    </a:lnTo>
                    <a:close/>
                    <a:moveTo>
                      <a:pt x="1024178" y="1873675"/>
                    </a:moveTo>
                    <a:lnTo>
                      <a:pt x="1024178" y="1939321"/>
                    </a:lnTo>
                    <a:lnTo>
                      <a:pt x="1122274" y="1939321"/>
                    </a:lnTo>
                    <a:lnTo>
                      <a:pt x="1122274" y="1873675"/>
                    </a:lnTo>
                    <a:close/>
                    <a:moveTo>
                      <a:pt x="840577" y="1873675"/>
                    </a:moveTo>
                    <a:lnTo>
                      <a:pt x="840577" y="1939321"/>
                    </a:lnTo>
                    <a:lnTo>
                      <a:pt x="938673" y="1939321"/>
                    </a:lnTo>
                    <a:lnTo>
                      <a:pt x="938673" y="1873675"/>
                    </a:lnTo>
                    <a:close/>
                    <a:moveTo>
                      <a:pt x="656977" y="1873675"/>
                    </a:moveTo>
                    <a:lnTo>
                      <a:pt x="656977" y="1939321"/>
                    </a:lnTo>
                    <a:lnTo>
                      <a:pt x="755073" y="1939321"/>
                    </a:lnTo>
                    <a:lnTo>
                      <a:pt x="755073" y="1873675"/>
                    </a:lnTo>
                    <a:close/>
                    <a:moveTo>
                      <a:pt x="1708938" y="1821270"/>
                    </a:moveTo>
                    <a:lnTo>
                      <a:pt x="1708938" y="1861094"/>
                    </a:lnTo>
                    <a:lnTo>
                      <a:pt x="2059441" y="1861094"/>
                    </a:lnTo>
                    <a:lnTo>
                      <a:pt x="2059441" y="1821270"/>
                    </a:lnTo>
                    <a:close/>
                    <a:moveTo>
                      <a:pt x="1293406" y="1821270"/>
                    </a:moveTo>
                    <a:lnTo>
                      <a:pt x="1293406" y="1861094"/>
                    </a:lnTo>
                    <a:lnTo>
                      <a:pt x="1643909" y="1861094"/>
                    </a:lnTo>
                    <a:lnTo>
                      <a:pt x="1643909" y="1821270"/>
                    </a:lnTo>
                    <a:close/>
                    <a:moveTo>
                      <a:pt x="1024178" y="1737466"/>
                    </a:moveTo>
                    <a:lnTo>
                      <a:pt x="1024178" y="1803112"/>
                    </a:lnTo>
                    <a:lnTo>
                      <a:pt x="1122274" y="1803112"/>
                    </a:lnTo>
                    <a:lnTo>
                      <a:pt x="1122274" y="1737466"/>
                    </a:lnTo>
                    <a:close/>
                    <a:moveTo>
                      <a:pt x="840577" y="1737466"/>
                    </a:moveTo>
                    <a:lnTo>
                      <a:pt x="840577" y="1803112"/>
                    </a:lnTo>
                    <a:lnTo>
                      <a:pt x="938673" y="1803112"/>
                    </a:lnTo>
                    <a:lnTo>
                      <a:pt x="938673" y="1737466"/>
                    </a:lnTo>
                    <a:close/>
                    <a:moveTo>
                      <a:pt x="656977" y="1737466"/>
                    </a:moveTo>
                    <a:lnTo>
                      <a:pt x="656977" y="1803112"/>
                    </a:lnTo>
                    <a:lnTo>
                      <a:pt x="755073" y="1803112"/>
                    </a:lnTo>
                    <a:lnTo>
                      <a:pt x="755073" y="1737466"/>
                    </a:lnTo>
                    <a:close/>
                    <a:moveTo>
                      <a:pt x="1024178" y="1601257"/>
                    </a:moveTo>
                    <a:lnTo>
                      <a:pt x="1024178" y="1666903"/>
                    </a:lnTo>
                    <a:lnTo>
                      <a:pt x="1122274" y="1666903"/>
                    </a:lnTo>
                    <a:lnTo>
                      <a:pt x="1122274" y="1601257"/>
                    </a:lnTo>
                    <a:close/>
                    <a:moveTo>
                      <a:pt x="840577" y="1601257"/>
                    </a:moveTo>
                    <a:lnTo>
                      <a:pt x="840577" y="1666903"/>
                    </a:lnTo>
                    <a:lnTo>
                      <a:pt x="938673" y="1666903"/>
                    </a:lnTo>
                    <a:lnTo>
                      <a:pt x="938673" y="1601257"/>
                    </a:lnTo>
                    <a:close/>
                    <a:moveTo>
                      <a:pt x="656977" y="1601257"/>
                    </a:moveTo>
                    <a:lnTo>
                      <a:pt x="656977" y="1666903"/>
                    </a:lnTo>
                    <a:lnTo>
                      <a:pt x="755073" y="1666903"/>
                    </a:lnTo>
                    <a:lnTo>
                      <a:pt x="755073" y="1601257"/>
                    </a:lnTo>
                    <a:close/>
                    <a:moveTo>
                      <a:pt x="1949811" y="1437108"/>
                    </a:moveTo>
                    <a:lnTo>
                      <a:pt x="1949811" y="1502754"/>
                    </a:lnTo>
                    <a:lnTo>
                      <a:pt x="2047907" y="1502754"/>
                    </a:lnTo>
                    <a:lnTo>
                      <a:pt x="2047907" y="1437108"/>
                    </a:lnTo>
                    <a:close/>
                    <a:moveTo>
                      <a:pt x="1766210" y="1437108"/>
                    </a:moveTo>
                    <a:lnTo>
                      <a:pt x="1766210" y="1502754"/>
                    </a:lnTo>
                    <a:lnTo>
                      <a:pt x="1864306" y="1502754"/>
                    </a:lnTo>
                    <a:lnTo>
                      <a:pt x="1864306" y="1437108"/>
                    </a:lnTo>
                    <a:close/>
                    <a:moveTo>
                      <a:pt x="1582610" y="1437108"/>
                    </a:moveTo>
                    <a:lnTo>
                      <a:pt x="1582610" y="1502754"/>
                    </a:lnTo>
                    <a:lnTo>
                      <a:pt x="1680706" y="1502754"/>
                    </a:lnTo>
                    <a:lnTo>
                      <a:pt x="1680706" y="1437108"/>
                    </a:lnTo>
                    <a:close/>
                    <a:moveTo>
                      <a:pt x="1386037" y="1437108"/>
                    </a:moveTo>
                    <a:lnTo>
                      <a:pt x="1386037" y="1502754"/>
                    </a:lnTo>
                    <a:lnTo>
                      <a:pt x="1484133" y="1502754"/>
                    </a:lnTo>
                    <a:lnTo>
                      <a:pt x="1484133" y="1437108"/>
                    </a:lnTo>
                    <a:close/>
                    <a:moveTo>
                      <a:pt x="1202437" y="1437108"/>
                    </a:moveTo>
                    <a:lnTo>
                      <a:pt x="1202437" y="1502754"/>
                    </a:lnTo>
                    <a:lnTo>
                      <a:pt x="1300533" y="1502754"/>
                    </a:lnTo>
                    <a:lnTo>
                      <a:pt x="1300533" y="1437108"/>
                    </a:lnTo>
                    <a:close/>
                    <a:moveTo>
                      <a:pt x="1024178" y="1437108"/>
                    </a:moveTo>
                    <a:lnTo>
                      <a:pt x="1024178" y="1502754"/>
                    </a:lnTo>
                    <a:lnTo>
                      <a:pt x="1122274" y="1502754"/>
                    </a:lnTo>
                    <a:lnTo>
                      <a:pt x="1122274" y="1437108"/>
                    </a:lnTo>
                    <a:close/>
                    <a:moveTo>
                      <a:pt x="840577" y="1437108"/>
                    </a:moveTo>
                    <a:lnTo>
                      <a:pt x="840577" y="1502754"/>
                    </a:lnTo>
                    <a:lnTo>
                      <a:pt x="938673" y="1502754"/>
                    </a:lnTo>
                    <a:lnTo>
                      <a:pt x="938673" y="1437108"/>
                    </a:lnTo>
                    <a:close/>
                    <a:moveTo>
                      <a:pt x="656977" y="1437108"/>
                    </a:moveTo>
                    <a:lnTo>
                      <a:pt x="656977" y="1502754"/>
                    </a:lnTo>
                    <a:lnTo>
                      <a:pt x="755073" y="1502754"/>
                    </a:lnTo>
                    <a:lnTo>
                      <a:pt x="755073" y="1437108"/>
                    </a:lnTo>
                    <a:close/>
                    <a:moveTo>
                      <a:pt x="1037978" y="331011"/>
                    </a:moveTo>
                    <a:lnTo>
                      <a:pt x="1037978" y="465308"/>
                    </a:lnTo>
                    <a:lnTo>
                      <a:pt x="1059098" y="468502"/>
                    </a:lnTo>
                    <a:cubicBezTo>
                      <a:pt x="1105963" y="483078"/>
                      <a:pt x="1143941" y="517827"/>
                      <a:pt x="1162875" y="562591"/>
                    </a:cubicBezTo>
                    <a:lnTo>
                      <a:pt x="1173239" y="613926"/>
                    </a:lnTo>
                    <a:lnTo>
                      <a:pt x="1175942" y="613926"/>
                    </a:lnTo>
                    <a:lnTo>
                      <a:pt x="1175942" y="627317"/>
                    </a:lnTo>
                    <a:lnTo>
                      <a:pt x="1175943" y="627321"/>
                    </a:lnTo>
                    <a:lnTo>
                      <a:pt x="1175942" y="1063497"/>
                    </a:lnTo>
                    <a:lnTo>
                      <a:pt x="1283069" y="1063497"/>
                    </a:lnTo>
                    <a:lnTo>
                      <a:pt x="1283069" y="627216"/>
                    </a:lnTo>
                    <a:cubicBezTo>
                      <a:pt x="1283069" y="558334"/>
                      <a:pt x="1324949" y="499233"/>
                      <a:pt x="1384635" y="473988"/>
                    </a:cubicBezTo>
                    <a:lnTo>
                      <a:pt x="1437863" y="463242"/>
                    </a:lnTo>
                    <a:lnTo>
                      <a:pt x="1437863" y="331011"/>
                    </a:lnTo>
                    <a:close/>
                    <a:moveTo>
                      <a:pt x="785279" y="331011"/>
                    </a:moveTo>
                    <a:lnTo>
                      <a:pt x="785279" y="1063497"/>
                    </a:lnTo>
                    <a:lnTo>
                      <a:pt x="843351" y="1063497"/>
                    </a:lnTo>
                    <a:lnTo>
                      <a:pt x="843351" y="627321"/>
                    </a:lnTo>
                    <a:cubicBezTo>
                      <a:pt x="843351" y="558439"/>
                      <a:pt x="885231" y="499339"/>
                      <a:pt x="944917" y="474094"/>
                    </a:cubicBezTo>
                    <a:lnTo>
                      <a:pt x="996379" y="463704"/>
                    </a:lnTo>
                    <a:lnTo>
                      <a:pt x="996379" y="331011"/>
                    </a:lnTo>
                    <a:close/>
                    <a:moveTo>
                      <a:pt x="683756" y="0"/>
                    </a:moveTo>
                    <a:lnTo>
                      <a:pt x="785279" y="0"/>
                    </a:lnTo>
                    <a:lnTo>
                      <a:pt x="785279" y="1"/>
                    </a:lnTo>
                    <a:lnTo>
                      <a:pt x="785279" y="150699"/>
                    </a:lnTo>
                    <a:lnTo>
                      <a:pt x="785279" y="150703"/>
                    </a:lnTo>
                    <a:lnTo>
                      <a:pt x="785279" y="185573"/>
                    </a:lnTo>
                    <a:lnTo>
                      <a:pt x="785279" y="268612"/>
                    </a:lnTo>
                    <a:lnTo>
                      <a:pt x="1437863" y="268612"/>
                    </a:lnTo>
                    <a:lnTo>
                      <a:pt x="1437863" y="268180"/>
                    </a:lnTo>
                    <a:lnTo>
                      <a:pt x="1479462" y="268180"/>
                    </a:lnTo>
                    <a:lnTo>
                      <a:pt x="1479462" y="466997"/>
                    </a:lnTo>
                    <a:lnTo>
                      <a:pt x="1514095" y="473988"/>
                    </a:lnTo>
                    <a:cubicBezTo>
                      <a:pt x="1558860" y="492922"/>
                      <a:pt x="1593608" y="530900"/>
                      <a:pt x="1608185" y="577765"/>
                    </a:cubicBezTo>
                    <a:lnTo>
                      <a:pt x="1613636" y="613821"/>
                    </a:lnTo>
                    <a:lnTo>
                      <a:pt x="1615660" y="613821"/>
                    </a:lnTo>
                    <a:lnTo>
                      <a:pt x="1615660" y="627210"/>
                    </a:lnTo>
                    <a:lnTo>
                      <a:pt x="1615661" y="627216"/>
                    </a:lnTo>
                    <a:lnTo>
                      <a:pt x="1615660" y="1063497"/>
                    </a:lnTo>
                    <a:lnTo>
                      <a:pt x="2163080" y="1063497"/>
                    </a:lnTo>
                    <a:lnTo>
                      <a:pt x="2163080" y="1184656"/>
                    </a:lnTo>
                    <a:lnTo>
                      <a:pt x="2163080" y="1530190"/>
                    </a:lnTo>
                    <a:lnTo>
                      <a:pt x="2163080" y="2078653"/>
                    </a:lnTo>
                    <a:lnTo>
                      <a:pt x="2163080" y="2082019"/>
                    </a:lnTo>
                    <a:lnTo>
                      <a:pt x="499194" y="2082019"/>
                    </a:lnTo>
                    <a:lnTo>
                      <a:pt x="499105" y="2082019"/>
                    </a:lnTo>
                    <a:lnTo>
                      <a:pt x="421721" y="2082019"/>
                    </a:lnTo>
                    <a:lnTo>
                      <a:pt x="421721" y="1864776"/>
                    </a:lnTo>
                    <a:lnTo>
                      <a:pt x="327071" y="1864776"/>
                    </a:lnTo>
                    <a:lnTo>
                      <a:pt x="327071" y="2082019"/>
                    </a:lnTo>
                    <a:lnTo>
                      <a:pt x="249597" y="2082019"/>
                    </a:lnTo>
                    <a:lnTo>
                      <a:pt x="249597" y="2082018"/>
                    </a:lnTo>
                    <a:lnTo>
                      <a:pt x="163326" y="2082018"/>
                    </a:lnTo>
                    <a:lnTo>
                      <a:pt x="163326" y="1864776"/>
                    </a:lnTo>
                    <a:lnTo>
                      <a:pt x="68676" y="1864776"/>
                    </a:lnTo>
                    <a:lnTo>
                      <a:pt x="68676" y="2082018"/>
                    </a:lnTo>
                    <a:lnTo>
                      <a:pt x="0" y="2082018"/>
                    </a:lnTo>
                    <a:lnTo>
                      <a:pt x="0" y="1070653"/>
                    </a:lnTo>
                    <a:lnTo>
                      <a:pt x="0" y="957871"/>
                    </a:lnTo>
                    <a:lnTo>
                      <a:pt x="0" y="957207"/>
                    </a:lnTo>
                    <a:lnTo>
                      <a:pt x="91842" y="957207"/>
                    </a:lnTo>
                    <a:lnTo>
                      <a:pt x="91842" y="351653"/>
                    </a:lnTo>
                    <a:lnTo>
                      <a:pt x="91841" y="351653"/>
                    </a:lnTo>
                    <a:lnTo>
                      <a:pt x="91841" y="185571"/>
                    </a:lnTo>
                    <a:lnTo>
                      <a:pt x="237438" y="185571"/>
                    </a:lnTo>
                    <a:lnTo>
                      <a:pt x="383036" y="185571"/>
                    </a:lnTo>
                    <a:lnTo>
                      <a:pt x="383037" y="185571"/>
                    </a:lnTo>
                    <a:lnTo>
                      <a:pt x="383037" y="337527"/>
                    </a:lnTo>
                    <a:lnTo>
                      <a:pt x="383038" y="337527"/>
                    </a:lnTo>
                    <a:lnTo>
                      <a:pt x="383038" y="337530"/>
                    </a:lnTo>
                    <a:lnTo>
                      <a:pt x="383038" y="955499"/>
                    </a:lnTo>
                    <a:lnTo>
                      <a:pt x="499194" y="955499"/>
                    </a:lnTo>
                    <a:lnTo>
                      <a:pt x="499194" y="956944"/>
                    </a:lnTo>
                    <a:lnTo>
                      <a:pt x="499194" y="1063497"/>
                    </a:lnTo>
                    <a:lnTo>
                      <a:pt x="591966" y="1063497"/>
                    </a:lnTo>
                    <a:lnTo>
                      <a:pt x="591966" y="185573"/>
                    </a:lnTo>
                    <a:lnTo>
                      <a:pt x="591966" y="150703"/>
                    </a:lnTo>
                    <a:lnTo>
                      <a:pt x="591966" y="1"/>
                    </a:lnTo>
                    <a:lnTo>
                      <a:pt x="683756" y="1"/>
                    </a:lnTo>
                    <a:close/>
                  </a:path>
                </a:pathLst>
              </a:custGeom>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endParaRPr lang="en-US" sz="1350"/>
              </a:p>
            </p:txBody>
          </p:sp>
        </p:grpSp>
        <p:sp>
          <p:nvSpPr>
            <p:cNvPr id="34" name="Freeform: Shape 42">
              <a:extLst>
                <a:ext uri="{FF2B5EF4-FFF2-40B4-BE49-F238E27FC236}">
                  <a16:creationId xmlns:a16="http://schemas.microsoft.com/office/drawing/2014/main" id="{CA4B9F24-C726-4A71-8CA1-16C6FB2C5376}"/>
                </a:ext>
              </a:extLst>
            </p:cNvPr>
            <p:cNvSpPr/>
            <p:nvPr/>
          </p:nvSpPr>
          <p:spPr>
            <a:xfrm>
              <a:off x="5280214" y="3271370"/>
              <a:ext cx="527059" cy="387991"/>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49" name="Freeform: Shape 61">
              <a:extLst>
                <a:ext uri="{FF2B5EF4-FFF2-40B4-BE49-F238E27FC236}">
                  <a16:creationId xmlns:a16="http://schemas.microsoft.com/office/drawing/2014/main" id="{DE7FA676-8681-47BA-9493-F202602332D4}"/>
                </a:ext>
              </a:extLst>
            </p:cNvPr>
            <p:cNvSpPr/>
            <p:nvPr/>
          </p:nvSpPr>
          <p:spPr>
            <a:xfrm>
              <a:off x="5895608" y="2961772"/>
              <a:ext cx="400785" cy="375480"/>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36" name="L-Shape 50">
              <a:extLst>
                <a:ext uri="{FF2B5EF4-FFF2-40B4-BE49-F238E27FC236}">
                  <a16:creationId xmlns:a16="http://schemas.microsoft.com/office/drawing/2014/main" id="{51A1A5F0-84F7-457F-9981-BED0265DF2AF}"/>
                </a:ext>
              </a:extLst>
            </p:cNvPr>
            <p:cNvSpPr/>
            <p:nvPr/>
          </p:nvSpPr>
          <p:spPr>
            <a:xfrm rot="2700000">
              <a:off x="7952270" y="2138901"/>
              <a:ext cx="375843" cy="375843"/>
            </a:xfrm>
            <a:prstGeom prst="corner">
              <a:avLst>
                <a:gd name="adj1" fmla="val 20835"/>
                <a:gd name="adj2" fmla="val 24335"/>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37" name="L-Shape 51">
              <a:extLst>
                <a:ext uri="{FF2B5EF4-FFF2-40B4-BE49-F238E27FC236}">
                  <a16:creationId xmlns:a16="http://schemas.microsoft.com/office/drawing/2014/main" id="{045A8907-7F97-4EC4-A1A0-A7862BBAD65C}"/>
                </a:ext>
              </a:extLst>
            </p:cNvPr>
            <p:cNvSpPr/>
            <p:nvPr/>
          </p:nvSpPr>
          <p:spPr>
            <a:xfrm rot="13500000">
              <a:off x="4054897" y="1873140"/>
              <a:ext cx="375843" cy="375843"/>
            </a:xfrm>
            <a:prstGeom prst="corner">
              <a:avLst>
                <a:gd name="adj1" fmla="val 20835"/>
                <a:gd name="adj2" fmla="val 24335"/>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38" name="Rounded Rectangle 5">
              <a:extLst>
                <a:ext uri="{FF2B5EF4-FFF2-40B4-BE49-F238E27FC236}">
                  <a16:creationId xmlns:a16="http://schemas.microsoft.com/office/drawing/2014/main" id="{A422A3B0-2B50-430D-A8F7-A0CA3823F6EF}"/>
                </a:ext>
              </a:extLst>
            </p:cNvPr>
            <p:cNvSpPr/>
            <p:nvPr/>
          </p:nvSpPr>
          <p:spPr>
            <a:xfrm flipH="1">
              <a:off x="8191758" y="3235664"/>
              <a:ext cx="391683" cy="32311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9" name="Teardrop 1">
              <a:extLst>
                <a:ext uri="{FF2B5EF4-FFF2-40B4-BE49-F238E27FC236}">
                  <a16:creationId xmlns:a16="http://schemas.microsoft.com/office/drawing/2014/main" id="{4CBC08A7-B897-43E1-9315-CC713C1287DD}"/>
                </a:ext>
              </a:extLst>
            </p:cNvPr>
            <p:cNvSpPr/>
            <p:nvPr/>
          </p:nvSpPr>
          <p:spPr>
            <a:xfrm rot="18805991">
              <a:off x="3729409" y="5517833"/>
              <a:ext cx="376863" cy="37293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sp>
          <p:nvSpPr>
            <p:cNvPr id="40" name="Donut 39">
              <a:extLst>
                <a:ext uri="{FF2B5EF4-FFF2-40B4-BE49-F238E27FC236}">
                  <a16:creationId xmlns:a16="http://schemas.microsoft.com/office/drawing/2014/main" id="{CCC20FF0-3D65-4D76-8126-C5118767CC08}"/>
                </a:ext>
              </a:extLst>
            </p:cNvPr>
            <p:cNvSpPr/>
            <p:nvPr/>
          </p:nvSpPr>
          <p:spPr>
            <a:xfrm>
              <a:off x="7656400" y="5565199"/>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sp>
          <p:nvSpPr>
            <p:cNvPr id="42" name="TextBox 99">
              <a:extLst>
                <a:ext uri="{FF2B5EF4-FFF2-40B4-BE49-F238E27FC236}">
                  <a16:creationId xmlns:a16="http://schemas.microsoft.com/office/drawing/2014/main" id="{D2A2489C-F076-4CFC-BF9A-6267CF213464}"/>
                </a:ext>
              </a:extLst>
            </p:cNvPr>
            <p:cNvSpPr txBox="1"/>
            <p:nvPr/>
          </p:nvSpPr>
          <p:spPr>
            <a:xfrm>
              <a:off x="8376814" y="1239635"/>
              <a:ext cx="3396634" cy="69762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685783">
                <a:spcBef>
                  <a:spcPts val="450"/>
                </a:spcBef>
                <a:defRPr/>
              </a:pPr>
              <a:r>
                <a:rPr lang="en-US" sz="1400" b="1" dirty="0">
                  <a:solidFill>
                    <a:prstClr val="black"/>
                  </a:solidFill>
                </a:rPr>
                <a:t>22 SSH,3306 SQL, 8094 - 8093 MQTT, 21 FTP,80 HTTP</a:t>
              </a:r>
            </a:p>
          </p:txBody>
        </p:sp>
        <p:sp>
          <p:nvSpPr>
            <p:cNvPr id="46" name="TextBox 105">
              <a:extLst>
                <a:ext uri="{FF2B5EF4-FFF2-40B4-BE49-F238E27FC236}">
                  <a16:creationId xmlns:a16="http://schemas.microsoft.com/office/drawing/2014/main" id="{6693D825-C51C-47E9-B502-842BE0EBEF64}"/>
                </a:ext>
              </a:extLst>
            </p:cNvPr>
            <p:cNvSpPr txBox="1"/>
            <p:nvPr/>
          </p:nvSpPr>
          <p:spPr>
            <a:xfrm>
              <a:off x="8352120" y="2077235"/>
              <a:ext cx="3565726" cy="4103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1400" b="1" dirty="0">
                  <a:solidFill>
                    <a:srgbClr val="00B050"/>
                  </a:solidFill>
                </a:rPr>
                <a:t>1) Apertura de Puertos</a:t>
              </a:r>
            </a:p>
          </p:txBody>
        </p:sp>
      </p:grpSp>
      <p:sp>
        <p:nvSpPr>
          <p:cNvPr id="56" name="CuadroTexto 55">
            <a:extLst>
              <a:ext uri="{FF2B5EF4-FFF2-40B4-BE49-F238E27FC236}">
                <a16:creationId xmlns:a16="http://schemas.microsoft.com/office/drawing/2014/main" id="{FCE6EBEA-CFC4-4614-AD31-F81BCA06A94E}"/>
              </a:ext>
            </a:extLst>
          </p:cNvPr>
          <p:cNvSpPr txBox="1"/>
          <p:nvPr/>
        </p:nvSpPr>
        <p:spPr>
          <a:xfrm>
            <a:off x="6313632" y="78953"/>
            <a:ext cx="2813085"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Configuración</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58" name="Rectángulo 57">
            <a:extLst>
              <a:ext uri="{FF2B5EF4-FFF2-40B4-BE49-F238E27FC236}">
                <a16:creationId xmlns:a16="http://schemas.microsoft.com/office/drawing/2014/main" id="{3B9D5EFE-9E14-4938-B76E-F3368C37B7CE}"/>
              </a:ext>
            </a:extLst>
          </p:cNvPr>
          <p:cNvSpPr/>
          <p:nvPr/>
        </p:nvSpPr>
        <p:spPr>
          <a:xfrm>
            <a:off x="130938" y="620688"/>
            <a:ext cx="3618555"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rgbClr val="FF0000"/>
                </a:solidFill>
              </a:rPr>
              <a:t>Etapa de Red – Configuración AWS</a:t>
            </a:r>
          </a:p>
        </p:txBody>
      </p:sp>
      <p:sp>
        <p:nvSpPr>
          <p:cNvPr id="59" name="TextBox 105">
            <a:extLst>
              <a:ext uri="{FF2B5EF4-FFF2-40B4-BE49-F238E27FC236}">
                <a16:creationId xmlns:a16="http://schemas.microsoft.com/office/drawing/2014/main" id="{D60808A7-9865-425C-9850-5A49DEF7DFCA}"/>
              </a:ext>
            </a:extLst>
          </p:cNvPr>
          <p:cNvSpPr txBox="1"/>
          <p:nvPr/>
        </p:nvSpPr>
        <p:spPr>
          <a:xfrm>
            <a:off x="6276841" y="2609793"/>
            <a:ext cx="2674295"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1400" b="1" dirty="0">
                <a:solidFill>
                  <a:srgbClr val="00B050"/>
                </a:solidFill>
              </a:rPr>
              <a:t>2) Llave instancia</a:t>
            </a:r>
          </a:p>
        </p:txBody>
      </p:sp>
      <p:pic>
        <p:nvPicPr>
          <p:cNvPr id="61" name="Imagen 60">
            <a:extLst>
              <a:ext uri="{FF2B5EF4-FFF2-40B4-BE49-F238E27FC236}">
                <a16:creationId xmlns:a16="http://schemas.microsoft.com/office/drawing/2014/main" id="{C492EB35-412F-4C34-BFC4-484E1616D2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7185" y="3141773"/>
            <a:ext cx="3070588" cy="805400"/>
          </a:xfrm>
          <a:prstGeom prst="rect">
            <a:avLst/>
          </a:prstGeom>
        </p:spPr>
      </p:pic>
      <p:sp>
        <p:nvSpPr>
          <p:cNvPr id="64" name="TextBox 105">
            <a:extLst>
              <a:ext uri="{FF2B5EF4-FFF2-40B4-BE49-F238E27FC236}">
                <a16:creationId xmlns:a16="http://schemas.microsoft.com/office/drawing/2014/main" id="{FD9D8E50-017A-45A4-8FBF-93848B351CCA}"/>
              </a:ext>
            </a:extLst>
          </p:cNvPr>
          <p:cNvSpPr txBox="1"/>
          <p:nvPr/>
        </p:nvSpPr>
        <p:spPr>
          <a:xfrm>
            <a:off x="5938299" y="4255199"/>
            <a:ext cx="2674295"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1400" b="1" dirty="0">
                <a:solidFill>
                  <a:srgbClr val="00B050"/>
                </a:solidFill>
              </a:rPr>
              <a:t>3) Configuración DNS</a:t>
            </a:r>
          </a:p>
        </p:txBody>
      </p:sp>
      <p:pic>
        <p:nvPicPr>
          <p:cNvPr id="66" name="Imagen 65">
            <a:extLst>
              <a:ext uri="{FF2B5EF4-FFF2-40B4-BE49-F238E27FC236}">
                <a16:creationId xmlns:a16="http://schemas.microsoft.com/office/drawing/2014/main" id="{820CFA1E-B561-4EBE-BE40-2671BB5F8D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7176" y="4767100"/>
            <a:ext cx="3104678" cy="1019894"/>
          </a:xfrm>
          <a:prstGeom prst="rect">
            <a:avLst/>
          </a:prstGeom>
        </p:spPr>
      </p:pic>
      <p:sp>
        <p:nvSpPr>
          <p:cNvPr id="67" name="TextBox 105">
            <a:extLst>
              <a:ext uri="{FF2B5EF4-FFF2-40B4-BE49-F238E27FC236}">
                <a16:creationId xmlns:a16="http://schemas.microsoft.com/office/drawing/2014/main" id="{2998132F-214D-489F-AB37-A4C1498B65F5}"/>
              </a:ext>
            </a:extLst>
          </p:cNvPr>
          <p:cNvSpPr txBox="1"/>
          <p:nvPr/>
        </p:nvSpPr>
        <p:spPr>
          <a:xfrm>
            <a:off x="706184" y="1422067"/>
            <a:ext cx="1919434"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1400" b="1" dirty="0">
                <a:solidFill>
                  <a:srgbClr val="00B050"/>
                </a:solidFill>
              </a:rPr>
              <a:t>4) Instalación SSL</a:t>
            </a:r>
          </a:p>
        </p:txBody>
      </p:sp>
      <p:pic>
        <p:nvPicPr>
          <p:cNvPr id="68" name="Imagen 67">
            <a:extLst>
              <a:ext uri="{FF2B5EF4-FFF2-40B4-BE49-F238E27FC236}">
                <a16:creationId xmlns:a16="http://schemas.microsoft.com/office/drawing/2014/main" id="{654ED0F8-F2F8-469C-AD0F-E9A1D0A7C5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7733" y="3428967"/>
            <a:ext cx="837511" cy="518206"/>
          </a:xfrm>
          <a:prstGeom prst="rect">
            <a:avLst/>
          </a:prstGeom>
        </p:spPr>
      </p:pic>
      <p:pic>
        <p:nvPicPr>
          <p:cNvPr id="72" name="Imagen 71">
            <a:extLst>
              <a:ext uri="{FF2B5EF4-FFF2-40B4-BE49-F238E27FC236}">
                <a16:creationId xmlns:a16="http://schemas.microsoft.com/office/drawing/2014/main" id="{01F51050-088D-4D09-B10D-CF3060D53E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274" y="1930086"/>
            <a:ext cx="2307049" cy="2178555"/>
          </a:xfrm>
          <a:prstGeom prst="rect">
            <a:avLst/>
          </a:prstGeom>
        </p:spPr>
      </p:pic>
      <p:sp>
        <p:nvSpPr>
          <p:cNvPr id="73" name="TextBox 105">
            <a:extLst>
              <a:ext uri="{FF2B5EF4-FFF2-40B4-BE49-F238E27FC236}">
                <a16:creationId xmlns:a16="http://schemas.microsoft.com/office/drawing/2014/main" id="{16FF7C53-6EC9-4787-845B-D0D956423E3B}"/>
              </a:ext>
            </a:extLst>
          </p:cNvPr>
          <p:cNvSpPr txBox="1"/>
          <p:nvPr/>
        </p:nvSpPr>
        <p:spPr>
          <a:xfrm>
            <a:off x="462188" y="4247345"/>
            <a:ext cx="1919434"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1400" b="1" dirty="0">
                <a:solidFill>
                  <a:srgbClr val="00B050"/>
                </a:solidFill>
              </a:rPr>
              <a:t>5) Conexión Vía FTP</a:t>
            </a:r>
          </a:p>
        </p:txBody>
      </p:sp>
      <p:pic>
        <p:nvPicPr>
          <p:cNvPr id="75" name="Imagen 74">
            <a:extLst>
              <a:ext uri="{FF2B5EF4-FFF2-40B4-BE49-F238E27FC236}">
                <a16:creationId xmlns:a16="http://schemas.microsoft.com/office/drawing/2014/main" id="{17122CCB-C3D8-4939-AC3A-C37C80D851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039" y="4845228"/>
            <a:ext cx="3312298" cy="1181410"/>
          </a:xfrm>
          <a:prstGeom prst="rect">
            <a:avLst/>
          </a:prstGeom>
        </p:spPr>
      </p:pic>
      <p:sp>
        <p:nvSpPr>
          <p:cNvPr id="35" name="CuadroTexto 34">
            <a:extLst>
              <a:ext uri="{FF2B5EF4-FFF2-40B4-BE49-F238E27FC236}">
                <a16:creationId xmlns:a16="http://schemas.microsoft.com/office/drawing/2014/main" id="{008DEB58-4823-4D9B-BAE9-51EA22C51920}"/>
              </a:ext>
            </a:extLst>
          </p:cNvPr>
          <p:cNvSpPr txBox="1"/>
          <p:nvPr/>
        </p:nvSpPr>
        <p:spPr>
          <a:xfrm>
            <a:off x="0" y="6488668"/>
            <a:ext cx="827584" cy="369332"/>
          </a:xfrm>
          <a:prstGeom prst="rect">
            <a:avLst/>
          </a:prstGeom>
          <a:noFill/>
        </p:spPr>
        <p:txBody>
          <a:bodyPr wrap="square" rtlCol="0">
            <a:spAutoFit/>
          </a:bodyPr>
          <a:lstStyle/>
          <a:p>
            <a:r>
              <a:rPr lang="en-BZ" dirty="0"/>
              <a:t>19/42</a:t>
            </a:r>
            <a:endParaRPr lang="es-ES" dirty="0"/>
          </a:p>
        </p:txBody>
      </p:sp>
    </p:spTree>
    <p:extLst>
      <p:ext uri="{BB962C8B-B14F-4D97-AF65-F5344CB8AC3E}">
        <p14:creationId xmlns:p14="http://schemas.microsoft.com/office/powerpoint/2010/main" val="145376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88C4B149-EB1B-41E0-8EEB-86DF1D9D549E}"/>
              </a:ext>
            </a:extLst>
          </p:cNvPr>
          <p:cNvSpPr txBox="1"/>
          <p:nvPr/>
        </p:nvSpPr>
        <p:spPr>
          <a:xfrm>
            <a:off x="4211960" y="87072"/>
            <a:ext cx="511256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Pruebas de Funcionamiento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14" name="Imagen 13">
            <a:extLst>
              <a:ext uri="{FF2B5EF4-FFF2-40B4-BE49-F238E27FC236}">
                <a16:creationId xmlns:a16="http://schemas.microsoft.com/office/drawing/2014/main" id="{7A6ECE8B-691D-4C17-81D8-0380A569BD8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266428"/>
            <a:ext cx="4864735" cy="1638300"/>
          </a:xfrm>
          <a:prstGeom prst="rect">
            <a:avLst/>
          </a:prstGeom>
          <a:noFill/>
          <a:ln>
            <a:noFill/>
          </a:ln>
        </p:spPr>
      </p:pic>
      <p:sp>
        <p:nvSpPr>
          <p:cNvPr id="16" name="Rectángulo 15">
            <a:extLst>
              <a:ext uri="{FF2B5EF4-FFF2-40B4-BE49-F238E27FC236}">
                <a16:creationId xmlns:a16="http://schemas.microsoft.com/office/drawing/2014/main" id="{063389B0-764B-49A1-B005-BF8D9FC7B9EA}"/>
              </a:ext>
            </a:extLst>
          </p:cNvPr>
          <p:cNvSpPr/>
          <p:nvPr/>
        </p:nvSpPr>
        <p:spPr>
          <a:xfrm>
            <a:off x="179512" y="620535"/>
            <a:ext cx="2258952"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Adquisición de datos</a:t>
            </a:r>
          </a:p>
        </p:txBody>
      </p:sp>
      <p:pic>
        <p:nvPicPr>
          <p:cNvPr id="20" name="Imagen 19">
            <a:extLst>
              <a:ext uri="{FF2B5EF4-FFF2-40B4-BE49-F238E27FC236}">
                <a16:creationId xmlns:a16="http://schemas.microsoft.com/office/drawing/2014/main" id="{AA6075A3-6FE2-4A8E-BDD0-9F4D34D80A2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r="35688"/>
          <a:stretch/>
        </p:blipFill>
        <p:spPr bwMode="auto">
          <a:xfrm>
            <a:off x="5436096" y="819841"/>
            <a:ext cx="3528392" cy="2171700"/>
          </a:xfrm>
          <a:prstGeom prst="rect">
            <a:avLst/>
          </a:prstGeom>
          <a:noFill/>
          <a:ln>
            <a:noFill/>
          </a:ln>
        </p:spPr>
      </p:pic>
      <p:sp>
        <p:nvSpPr>
          <p:cNvPr id="8" name="Rectángulo 7">
            <a:extLst>
              <a:ext uri="{FF2B5EF4-FFF2-40B4-BE49-F238E27FC236}">
                <a16:creationId xmlns:a16="http://schemas.microsoft.com/office/drawing/2014/main" id="{621FCAF4-905E-4DE4-AD35-3F87276B6179}"/>
              </a:ext>
            </a:extLst>
          </p:cNvPr>
          <p:cNvSpPr/>
          <p:nvPr/>
        </p:nvSpPr>
        <p:spPr>
          <a:xfrm>
            <a:off x="251520" y="3173570"/>
            <a:ext cx="3549370"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Recepción de datos en el Gateway</a:t>
            </a:r>
          </a:p>
        </p:txBody>
      </p:sp>
      <p:pic>
        <p:nvPicPr>
          <p:cNvPr id="9" name="Imagen 8">
            <a:extLst>
              <a:ext uri="{FF2B5EF4-FFF2-40B4-BE49-F238E27FC236}">
                <a16:creationId xmlns:a16="http://schemas.microsoft.com/office/drawing/2014/main" id="{2819F4C4-7AD6-41B0-B51A-866C6E41DABD}"/>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48128" y="3780966"/>
            <a:ext cx="4218305" cy="1328420"/>
          </a:xfrm>
          <a:prstGeom prst="rect">
            <a:avLst/>
          </a:prstGeom>
          <a:noFill/>
          <a:ln>
            <a:noFill/>
          </a:ln>
        </p:spPr>
      </p:pic>
      <p:pic>
        <p:nvPicPr>
          <p:cNvPr id="10" name="Imagen 9">
            <a:extLst>
              <a:ext uri="{FF2B5EF4-FFF2-40B4-BE49-F238E27FC236}">
                <a16:creationId xmlns:a16="http://schemas.microsoft.com/office/drawing/2014/main" id="{6E787AF9-EDA8-4BB2-810D-BBC8E16E015B}"/>
              </a:ext>
            </a:extLst>
          </p:cNvPr>
          <p:cNvPicPr>
            <a:picLocks noChangeAspect="1"/>
          </p:cNvPicPr>
          <p:nvPr/>
        </p:nvPicPr>
        <p:blipFill>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768767" y="3269896"/>
            <a:ext cx="3185207" cy="1891881"/>
          </a:xfrm>
          <a:prstGeom prst="rect">
            <a:avLst/>
          </a:prstGeom>
          <a:noFill/>
          <a:ln>
            <a:noFill/>
          </a:ln>
        </p:spPr>
      </p:pic>
      <p:pic>
        <p:nvPicPr>
          <p:cNvPr id="11" name="Imagen 10">
            <a:extLst>
              <a:ext uri="{FF2B5EF4-FFF2-40B4-BE49-F238E27FC236}">
                <a16:creationId xmlns:a16="http://schemas.microsoft.com/office/drawing/2014/main" id="{CB82B28B-742D-44D9-A903-90FBA170230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3896" t="-10417"/>
          <a:stretch/>
        </p:blipFill>
        <p:spPr bwMode="auto">
          <a:xfrm>
            <a:off x="251520" y="5180958"/>
            <a:ext cx="8063153" cy="691974"/>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03451474-954F-4F48-B753-C737EE8D786F}"/>
              </a:ext>
            </a:extLst>
          </p:cNvPr>
          <p:cNvSpPr txBox="1"/>
          <p:nvPr/>
        </p:nvSpPr>
        <p:spPr>
          <a:xfrm>
            <a:off x="0" y="6488668"/>
            <a:ext cx="827584" cy="369332"/>
          </a:xfrm>
          <a:prstGeom prst="rect">
            <a:avLst/>
          </a:prstGeom>
          <a:noFill/>
        </p:spPr>
        <p:txBody>
          <a:bodyPr wrap="square" rtlCol="0">
            <a:spAutoFit/>
          </a:bodyPr>
          <a:lstStyle/>
          <a:p>
            <a:r>
              <a:rPr lang="en-BZ" dirty="0"/>
              <a:t>20/42</a:t>
            </a:r>
            <a:endParaRPr lang="es-ES" dirty="0"/>
          </a:p>
        </p:txBody>
      </p:sp>
    </p:spTree>
    <p:extLst>
      <p:ext uri="{BB962C8B-B14F-4D97-AF65-F5344CB8AC3E}">
        <p14:creationId xmlns:p14="http://schemas.microsoft.com/office/powerpoint/2010/main" val="2876950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063389B0-764B-49A1-B005-BF8D9FC7B9EA}"/>
              </a:ext>
            </a:extLst>
          </p:cNvPr>
          <p:cNvSpPr/>
          <p:nvPr/>
        </p:nvSpPr>
        <p:spPr>
          <a:xfrm>
            <a:off x="179512" y="620535"/>
            <a:ext cx="3250698"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Petición ICMP al Gateway LoRa</a:t>
            </a:r>
          </a:p>
        </p:txBody>
      </p:sp>
      <p:pic>
        <p:nvPicPr>
          <p:cNvPr id="10" name="Imagen 9">
            <a:extLst>
              <a:ext uri="{FF2B5EF4-FFF2-40B4-BE49-F238E27FC236}">
                <a16:creationId xmlns:a16="http://schemas.microsoft.com/office/drawing/2014/main" id="{D44F2E34-DE29-4F03-9025-817825CB803D}"/>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43571" y="1108772"/>
            <a:ext cx="3868545" cy="3040308"/>
          </a:xfrm>
          <a:prstGeom prst="rect">
            <a:avLst/>
          </a:prstGeom>
          <a:noFill/>
          <a:ln>
            <a:noFill/>
          </a:ln>
        </p:spPr>
      </p:pic>
      <p:pic>
        <p:nvPicPr>
          <p:cNvPr id="11" name="Imagen 10">
            <a:extLst>
              <a:ext uri="{FF2B5EF4-FFF2-40B4-BE49-F238E27FC236}">
                <a16:creationId xmlns:a16="http://schemas.microsoft.com/office/drawing/2014/main" id="{10EFF6BD-CFE7-4CBC-B4D8-5234BDDE7873}"/>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602547" y="1075370"/>
            <a:ext cx="3858895" cy="1933575"/>
          </a:xfrm>
          <a:prstGeom prst="rect">
            <a:avLst/>
          </a:prstGeom>
          <a:noFill/>
          <a:ln>
            <a:noFill/>
          </a:ln>
        </p:spPr>
      </p:pic>
      <p:pic>
        <p:nvPicPr>
          <p:cNvPr id="13" name="Imagen 12">
            <a:extLst>
              <a:ext uri="{FF2B5EF4-FFF2-40B4-BE49-F238E27FC236}">
                <a16:creationId xmlns:a16="http://schemas.microsoft.com/office/drawing/2014/main" id="{687A0726-B94D-4095-89AA-2D230E1D4518}"/>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740684" y="3126267"/>
            <a:ext cx="3935772" cy="2794675"/>
          </a:xfrm>
          <a:prstGeom prst="rect">
            <a:avLst/>
          </a:prstGeom>
          <a:noFill/>
          <a:ln>
            <a:noFill/>
          </a:ln>
        </p:spPr>
      </p:pic>
      <p:sp>
        <p:nvSpPr>
          <p:cNvPr id="14" name="Rectángulo 13">
            <a:extLst>
              <a:ext uri="{FF2B5EF4-FFF2-40B4-BE49-F238E27FC236}">
                <a16:creationId xmlns:a16="http://schemas.microsoft.com/office/drawing/2014/main" id="{664423EC-EC12-42DA-8226-EA3CA3F6E736}"/>
              </a:ext>
            </a:extLst>
          </p:cNvPr>
          <p:cNvSpPr/>
          <p:nvPr/>
        </p:nvSpPr>
        <p:spPr>
          <a:xfrm>
            <a:off x="4572000" y="660711"/>
            <a:ext cx="3579313"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Respuesta ICMP Gateway Servidor</a:t>
            </a:r>
          </a:p>
        </p:txBody>
      </p:sp>
      <p:sp>
        <p:nvSpPr>
          <p:cNvPr id="15" name="Rectángulo 14">
            <a:extLst>
              <a:ext uri="{FF2B5EF4-FFF2-40B4-BE49-F238E27FC236}">
                <a16:creationId xmlns:a16="http://schemas.microsoft.com/office/drawing/2014/main" id="{FB08FF1A-2787-45C2-828A-23A7874C77B1}"/>
              </a:ext>
            </a:extLst>
          </p:cNvPr>
          <p:cNvSpPr/>
          <p:nvPr/>
        </p:nvSpPr>
        <p:spPr>
          <a:xfrm>
            <a:off x="266817" y="5491728"/>
            <a:ext cx="4161588"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Tracert dirigido al servidor "wirelbits.ga"</a:t>
            </a:r>
          </a:p>
        </p:txBody>
      </p:sp>
      <p:sp>
        <p:nvSpPr>
          <p:cNvPr id="17" name="CuadroTexto 16">
            <a:extLst>
              <a:ext uri="{FF2B5EF4-FFF2-40B4-BE49-F238E27FC236}">
                <a16:creationId xmlns:a16="http://schemas.microsoft.com/office/drawing/2014/main" id="{0CB2A8E6-5819-416E-B456-2BBE3FA70F27}"/>
              </a:ext>
            </a:extLst>
          </p:cNvPr>
          <p:cNvSpPr txBox="1"/>
          <p:nvPr/>
        </p:nvSpPr>
        <p:spPr>
          <a:xfrm>
            <a:off x="4211960" y="-13658"/>
            <a:ext cx="511256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Pruebas de Funcionamiento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9" name="CuadroTexto 8">
            <a:extLst>
              <a:ext uri="{FF2B5EF4-FFF2-40B4-BE49-F238E27FC236}">
                <a16:creationId xmlns:a16="http://schemas.microsoft.com/office/drawing/2014/main" id="{4433952E-B804-4106-84A8-030BDF3582CF}"/>
              </a:ext>
            </a:extLst>
          </p:cNvPr>
          <p:cNvSpPr txBox="1"/>
          <p:nvPr/>
        </p:nvSpPr>
        <p:spPr>
          <a:xfrm>
            <a:off x="0" y="6488668"/>
            <a:ext cx="827584" cy="369332"/>
          </a:xfrm>
          <a:prstGeom prst="rect">
            <a:avLst/>
          </a:prstGeom>
          <a:noFill/>
        </p:spPr>
        <p:txBody>
          <a:bodyPr wrap="square" rtlCol="0">
            <a:spAutoFit/>
          </a:bodyPr>
          <a:lstStyle/>
          <a:p>
            <a:r>
              <a:rPr lang="en-BZ" dirty="0"/>
              <a:t>21/42</a:t>
            </a:r>
            <a:endParaRPr lang="es-ES" dirty="0"/>
          </a:p>
        </p:txBody>
      </p:sp>
    </p:spTree>
    <p:extLst>
      <p:ext uri="{BB962C8B-B14F-4D97-AF65-F5344CB8AC3E}">
        <p14:creationId xmlns:p14="http://schemas.microsoft.com/office/powerpoint/2010/main" val="3338093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Icono De Flecha Atrás, Ilustración De Botón Azul Redondo Elegante  Ilustración del Vector - Ilustración de atrás, ilustración: 161327075">
            <a:hlinkClick r:id="rId2" action="ppaction://hlinksldjump"/>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89916" l="10000" r="100000"/>
                    </a14:imgEffect>
                  </a14:imgLayer>
                </a14:imgProps>
              </a:ext>
              <a:ext uri="{28A0092B-C50C-407E-A947-70E740481C1C}">
                <a14:useLocalDpi xmlns:a14="http://schemas.microsoft.com/office/drawing/2010/main"/>
              </a:ext>
            </a:extLst>
          </a:blip>
          <a:srcRect/>
          <a:stretch>
            <a:fillRect/>
          </a:stretch>
        </p:blipFill>
        <p:spPr bwMode="auto">
          <a:xfrm>
            <a:off x="6300297" y="6316208"/>
            <a:ext cx="342978" cy="357126"/>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063389B0-764B-49A1-B005-BF8D9FC7B9EA}"/>
              </a:ext>
            </a:extLst>
          </p:cNvPr>
          <p:cNvSpPr/>
          <p:nvPr/>
        </p:nvSpPr>
        <p:spPr>
          <a:xfrm>
            <a:off x="179512" y="620535"/>
            <a:ext cx="4599336"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Conectividad Gateway-Bróker-Plataforma IoT</a:t>
            </a:r>
          </a:p>
        </p:txBody>
      </p:sp>
      <p:pic>
        <p:nvPicPr>
          <p:cNvPr id="14" name="Imagen 13">
            <a:extLst>
              <a:ext uri="{FF2B5EF4-FFF2-40B4-BE49-F238E27FC236}">
                <a16:creationId xmlns:a16="http://schemas.microsoft.com/office/drawing/2014/main" id="{19613A52-6AAB-40FF-B1E0-AC0AF9892332}"/>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628658" y="1340768"/>
            <a:ext cx="5476875" cy="1733550"/>
          </a:xfrm>
          <a:prstGeom prst="rect">
            <a:avLst/>
          </a:prstGeom>
          <a:noFill/>
          <a:ln>
            <a:noFill/>
          </a:ln>
        </p:spPr>
      </p:pic>
      <p:pic>
        <p:nvPicPr>
          <p:cNvPr id="15" name="Imagen 14">
            <a:extLst>
              <a:ext uri="{FF2B5EF4-FFF2-40B4-BE49-F238E27FC236}">
                <a16:creationId xmlns:a16="http://schemas.microsoft.com/office/drawing/2014/main" id="{097A8D3B-5FA0-4805-A334-5F86ECD397D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8328" y="3461752"/>
            <a:ext cx="4680520" cy="1963915"/>
          </a:xfrm>
          <a:prstGeom prst="rect">
            <a:avLst/>
          </a:prstGeom>
          <a:noFill/>
          <a:ln>
            <a:noFill/>
          </a:ln>
        </p:spPr>
      </p:pic>
      <p:pic>
        <p:nvPicPr>
          <p:cNvPr id="17" name="Imagen 16">
            <a:extLst>
              <a:ext uri="{FF2B5EF4-FFF2-40B4-BE49-F238E27FC236}">
                <a16:creationId xmlns:a16="http://schemas.microsoft.com/office/drawing/2014/main" id="{33778F78-6A6D-4D69-8DEE-AEC693E97F1C}"/>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5304265" y="3429000"/>
            <a:ext cx="3602536" cy="2274297"/>
          </a:xfrm>
          <a:prstGeom prst="rect">
            <a:avLst/>
          </a:prstGeom>
          <a:noFill/>
          <a:ln>
            <a:noFill/>
          </a:ln>
        </p:spPr>
      </p:pic>
      <p:sp>
        <p:nvSpPr>
          <p:cNvPr id="13" name="CuadroTexto 12">
            <a:extLst>
              <a:ext uri="{FF2B5EF4-FFF2-40B4-BE49-F238E27FC236}">
                <a16:creationId xmlns:a16="http://schemas.microsoft.com/office/drawing/2014/main" id="{A15BDF46-0702-4C1B-898B-0578ADD02773}"/>
              </a:ext>
            </a:extLst>
          </p:cNvPr>
          <p:cNvSpPr txBox="1"/>
          <p:nvPr/>
        </p:nvSpPr>
        <p:spPr>
          <a:xfrm>
            <a:off x="4336514" y="-18471"/>
            <a:ext cx="511256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Pruebas de Funcionamiento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9" name="CuadroTexto 8">
            <a:extLst>
              <a:ext uri="{FF2B5EF4-FFF2-40B4-BE49-F238E27FC236}">
                <a16:creationId xmlns:a16="http://schemas.microsoft.com/office/drawing/2014/main" id="{047569F3-D04A-4E71-A886-F50F9FD8B573}"/>
              </a:ext>
            </a:extLst>
          </p:cNvPr>
          <p:cNvSpPr txBox="1"/>
          <p:nvPr/>
        </p:nvSpPr>
        <p:spPr>
          <a:xfrm>
            <a:off x="0" y="6488668"/>
            <a:ext cx="827584" cy="369332"/>
          </a:xfrm>
          <a:prstGeom prst="rect">
            <a:avLst/>
          </a:prstGeom>
          <a:noFill/>
        </p:spPr>
        <p:txBody>
          <a:bodyPr wrap="square" rtlCol="0">
            <a:spAutoFit/>
          </a:bodyPr>
          <a:lstStyle/>
          <a:p>
            <a:r>
              <a:rPr lang="en-BZ" dirty="0"/>
              <a:t>22/42</a:t>
            </a:r>
            <a:endParaRPr lang="es-ES" dirty="0"/>
          </a:p>
        </p:txBody>
      </p:sp>
    </p:spTree>
    <p:extLst>
      <p:ext uri="{BB962C8B-B14F-4D97-AF65-F5344CB8AC3E}">
        <p14:creationId xmlns:p14="http://schemas.microsoft.com/office/powerpoint/2010/main" val="140263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063389B0-764B-49A1-B005-BF8D9FC7B9EA}"/>
              </a:ext>
            </a:extLst>
          </p:cNvPr>
          <p:cNvSpPr/>
          <p:nvPr/>
        </p:nvSpPr>
        <p:spPr>
          <a:xfrm>
            <a:off x="179512" y="620535"/>
            <a:ext cx="4599336"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Conectividad Gateway-Bróker-Plataforma IoT</a:t>
            </a:r>
          </a:p>
        </p:txBody>
      </p:sp>
      <p:pic>
        <p:nvPicPr>
          <p:cNvPr id="13" name="Imagen 12">
            <a:extLst>
              <a:ext uri="{FF2B5EF4-FFF2-40B4-BE49-F238E27FC236}">
                <a16:creationId xmlns:a16="http://schemas.microsoft.com/office/drawing/2014/main" id="{C5852CD4-D99C-4416-B0C1-0F4E4467A794}"/>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52973" y="1117310"/>
            <a:ext cx="5023083" cy="1913155"/>
          </a:xfrm>
          <a:prstGeom prst="rect">
            <a:avLst/>
          </a:prstGeom>
          <a:noFill/>
          <a:ln>
            <a:noFill/>
          </a:ln>
        </p:spPr>
      </p:pic>
      <p:pic>
        <p:nvPicPr>
          <p:cNvPr id="18" name="Imagen 17">
            <a:extLst>
              <a:ext uri="{FF2B5EF4-FFF2-40B4-BE49-F238E27FC236}">
                <a16:creationId xmlns:a16="http://schemas.microsoft.com/office/drawing/2014/main" id="{97114A09-4434-4B55-A5D4-497B862B6300}"/>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5130587" y="959089"/>
            <a:ext cx="3960440" cy="2699987"/>
          </a:xfrm>
          <a:prstGeom prst="rect">
            <a:avLst/>
          </a:prstGeom>
          <a:noFill/>
          <a:ln>
            <a:noFill/>
          </a:ln>
        </p:spPr>
      </p:pic>
      <p:pic>
        <p:nvPicPr>
          <p:cNvPr id="19" name="Imagen 18">
            <a:extLst>
              <a:ext uri="{FF2B5EF4-FFF2-40B4-BE49-F238E27FC236}">
                <a16:creationId xmlns:a16="http://schemas.microsoft.com/office/drawing/2014/main" id="{83AEE70A-4937-4D34-B543-5BE76F3DB3A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9076" y="3758721"/>
            <a:ext cx="5628729" cy="2140190"/>
          </a:xfrm>
          <a:prstGeom prst="rect">
            <a:avLst/>
          </a:prstGeom>
          <a:noFill/>
          <a:ln>
            <a:noFill/>
          </a:ln>
        </p:spPr>
      </p:pic>
      <p:sp>
        <p:nvSpPr>
          <p:cNvPr id="14" name="CuadroTexto 13">
            <a:extLst>
              <a:ext uri="{FF2B5EF4-FFF2-40B4-BE49-F238E27FC236}">
                <a16:creationId xmlns:a16="http://schemas.microsoft.com/office/drawing/2014/main" id="{48F6D36A-1935-443A-BC4D-3C1FCB88EBC0}"/>
              </a:ext>
            </a:extLst>
          </p:cNvPr>
          <p:cNvSpPr txBox="1"/>
          <p:nvPr/>
        </p:nvSpPr>
        <p:spPr>
          <a:xfrm>
            <a:off x="4211960" y="-13658"/>
            <a:ext cx="511256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Pruebas de Funcionamiento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7" name="CuadroTexto 6">
            <a:extLst>
              <a:ext uri="{FF2B5EF4-FFF2-40B4-BE49-F238E27FC236}">
                <a16:creationId xmlns:a16="http://schemas.microsoft.com/office/drawing/2014/main" id="{A3E99E00-28C2-4097-B1C3-E2D1DCF6C136}"/>
              </a:ext>
            </a:extLst>
          </p:cNvPr>
          <p:cNvSpPr txBox="1"/>
          <p:nvPr/>
        </p:nvSpPr>
        <p:spPr>
          <a:xfrm>
            <a:off x="0" y="6488668"/>
            <a:ext cx="827584" cy="369332"/>
          </a:xfrm>
          <a:prstGeom prst="rect">
            <a:avLst/>
          </a:prstGeom>
          <a:noFill/>
        </p:spPr>
        <p:txBody>
          <a:bodyPr wrap="square" rtlCol="0">
            <a:spAutoFit/>
          </a:bodyPr>
          <a:lstStyle/>
          <a:p>
            <a:r>
              <a:rPr lang="en-BZ" dirty="0"/>
              <a:t>23/42</a:t>
            </a:r>
            <a:endParaRPr lang="es-ES" dirty="0"/>
          </a:p>
        </p:txBody>
      </p:sp>
    </p:spTree>
    <p:extLst>
      <p:ext uri="{BB962C8B-B14F-4D97-AF65-F5344CB8AC3E}">
        <p14:creationId xmlns:p14="http://schemas.microsoft.com/office/powerpoint/2010/main" val="289123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5415BE6-00C8-4D06-9222-A27A419C0CA8}"/>
              </a:ext>
            </a:extLst>
          </p:cNvPr>
          <p:cNvSpPr/>
          <p:nvPr/>
        </p:nvSpPr>
        <p:spPr>
          <a:xfrm>
            <a:off x="323528" y="583791"/>
            <a:ext cx="2190023"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Recepción de datos:</a:t>
            </a:r>
            <a:endParaRPr lang="es-ES" sz="1600" b="1" dirty="0">
              <a:solidFill>
                <a:schemeClr val="dk1"/>
              </a:solidFill>
              <a:latin typeface="+mn-lt"/>
            </a:endParaRPr>
          </a:p>
        </p:txBody>
      </p:sp>
      <p:pic>
        <p:nvPicPr>
          <p:cNvPr id="20" name="Picture 4" descr="Icono De Flecha Atrás, Ilustración De Botón Azul Redondo Elegante  Ilustración del Vector - Ilustración de atrás, ilustración: 161327075">
            <a:hlinkClick r:id="rId2" action="ppaction://hlinksldjump"/>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89916" l="10000" r="100000"/>
                    </a14:imgEffect>
                  </a14:imgLayer>
                </a14:imgProps>
              </a:ext>
              <a:ext uri="{28A0092B-C50C-407E-A947-70E740481C1C}">
                <a14:useLocalDpi xmlns:a14="http://schemas.microsoft.com/office/drawing/2010/main"/>
              </a:ext>
            </a:extLst>
          </a:blip>
          <a:srcRect/>
          <a:stretch>
            <a:fillRect/>
          </a:stretch>
        </p:blipFill>
        <p:spPr bwMode="auto">
          <a:xfrm>
            <a:off x="6228184" y="6335814"/>
            <a:ext cx="342978" cy="35712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45CB7056-00A7-42B7-AE76-EDB337AB97A7}"/>
              </a:ext>
            </a:extLst>
          </p:cNvPr>
          <p:cNvPicPr/>
          <p:nvPr/>
        </p:nvPicPr>
        <p:blipFill>
          <a:blip r:embed="rId5" cstate="email">
            <a:extLst>
              <a:ext uri="{28A0092B-C50C-407E-A947-70E740481C1C}">
                <a14:useLocalDpi xmlns:a14="http://schemas.microsoft.com/office/drawing/2010/main"/>
              </a:ext>
            </a:extLst>
          </a:blip>
          <a:stretch>
            <a:fillRect/>
          </a:stretch>
        </p:blipFill>
        <p:spPr>
          <a:xfrm>
            <a:off x="1115616" y="1124201"/>
            <a:ext cx="7272791" cy="4609598"/>
          </a:xfrm>
          <a:prstGeom prst="rect">
            <a:avLst/>
          </a:prstGeom>
        </p:spPr>
      </p:pic>
      <p:sp>
        <p:nvSpPr>
          <p:cNvPr id="8" name="CuadroTexto 7">
            <a:extLst>
              <a:ext uri="{FF2B5EF4-FFF2-40B4-BE49-F238E27FC236}">
                <a16:creationId xmlns:a16="http://schemas.microsoft.com/office/drawing/2014/main" id="{DACDE947-AC99-49D3-AC1A-CC1812434270}"/>
              </a:ext>
            </a:extLst>
          </p:cNvPr>
          <p:cNvSpPr txBox="1"/>
          <p:nvPr/>
        </p:nvSpPr>
        <p:spPr>
          <a:xfrm>
            <a:off x="4211960" y="-13658"/>
            <a:ext cx="511256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Pruebas de Funcionamiento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6" name="CuadroTexto 5">
            <a:extLst>
              <a:ext uri="{FF2B5EF4-FFF2-40B4-BE49-F238E27FC236}">
                <a16:creationId xmlns:a16="http://schemas.microsoft.com/office/drawing/2014/main" id="{7BFBBEF8-5134-4BD8-B633-D1C9D3154C33}"/>
              </a:ext>
            </a:extLst>
          </p:cNvPr>
          <p:cNvSpPr txBox="1"/>
          <p:nvPr/>
        </p:nvSpPr>
        <p:spPr>
          <a:xfrm>
            <a:off x="0" y="6488668"/>
            <a:ext cx="827584" cy="369332"/>
          </a:xfrm>
          <a:prstGeom prst="rect">
            <a:avLst/>
          </a:prstGeom>
          <a:noFill/>
        </p:spPr>
        <p:txBody>
          <a:bodyPr wrap="square" rtlCol="0">
            <a:spAutoFit/>
          </a:bodyPr>
          <a:lstStyle/>
          <a:p>
            <a:r>
              <a:rPr lang="en-BZ" dirty="0"/>
              <a:t>24/42</a:t>
            </a:r>
            <a:endParaRPr lang="es-ES" dirty="0"/>
          </a:p>
        </p:txBody>
      </p:sp>
    </p:spTree>
    <p:extLst>
      <p:ext uri="{BB962C8B-B14F-4D97-AF65-F5344CB8AC3E}">
        <p14:creationId xmlns:p14="http://schemas.microsoft.com/office/powerpoint/2010/main" val="1046756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5415BE6-00C8-4D06-9222-A27A419C0CA8}"/>
              </a:ext>
            </a:extLst>
          </p:cNvPr>
          <p:cNvSpPr/>
          <p:nvPr/>
        </p:nvSpPr>
        <p:spPr>
          <a:xfrm>
            <a:off x="20622" y="617258"/>
            <a:ext cx="3161443"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Estructura de la base de datos</a:t>
            </a:r>
          </a:p>
        </p:txBody>
      </p:sp>
      <p:sp>
        <p:nvSpPr>
          <p:cNvPr id="12" name="Rectángulo 11">
            <a:extLst>
              <a:ext uri="{FF2B5EF4-FFF2-40B4-BE49-F238E27FC236}">
                <a16:creationId xmlns:a16="http://schemas.microsoft.com/office/drawing/2014/main" id="{C326A15E-7F18-4D0D-8F85-55EE0D085FC6}"/>
              </a:ext>
            </a:extLst>
          </p:cNvPr>
          <p:cNvSpPr/>
          <p:nvPr/>
        </p:nvSpPr>
        <p:spPr>
          <a:xfrm>
            <a:off x="20284" y="2990983"/>
            <a:ext cx="2372765"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Presentación de datos</a:t>
            </a:r>
          </a:p>
        </p:txBody>
      </p:sp>
      <p:cxnSp>
        <p:nvCxnSpPr>
          <p:cNvPr id="16" name="Conector recto 15"/>
          <p:cNvCxnSpPr/>
          <p:nvPr/>
        </p:nvCxnSpPr>
        <p:spPr>
          <a:xfrm>
            <a:off x="2253822" y="2878632"/>
            <a:ext cx="5561914" cy="0"/>
          </a:xfrm>
          <a:prstGeom prst="line">
            <a:avLst/>
          </a:prstGeom>
          <a:ln w="19050">
            <a:solidFill>
              <a:srgbClr val="339933"/>
            </a:solidFill>
          </a:ln>
        </p:spPr>
        <p:style>
          <a:lnRef idx="1">
            <a:schemeClr val="accent4"/>
          </a:lnRef>
          <a:fillRef idx="0">
            <a:schemeClr val="accent4"/>
          </a:fillRef>
          <a:effectRef idx="0">
            <a:schemeClr val="accent4"/>
          </a:effectRef>
          <a:fontRef idx="minor">
            <a:schemeClr val="tx1"/>
          </a:fontRef>
        </p:style>
      </p:cxnSp>
      <p:pic>
        <p:nvPicPr>
          <p:cNvPr id="7" name="Imagen 6">
            <a:extLst>
              <a:ext uri="{FF2B5EF4-FFF2-40B4-BE49-F238E27FC236}">
                <a16:creationId xmlns:a16="http://schemas.microsoft.com/office/drawing/2014/main" id="{B64AB9BC-ACF9-4A22-8ECF-22B7F18BDACE}"/>
              </a:ext>
            </a:extLst>
          </p:cNvPr>
          <p:cNvPicPr>
            <a:picLocks noChangeAspect="1"/>
          </p:cNvPicPr>
          <p:nvPr/>
        </p:nvPicPr>
        <p:blipFill>
          <a:blip r:embed="rId2"/>
          <a:stretch>
            <a:fillRect/>
          </a:stretch>
        </p:blipFill>
        <p:spPr>
          <a:xfrm>
            <a:off x="3851920" y="1190338"/>
            <a:ext cx="3686175" cy="1381125"/>
          </a:xfrm>
          <a:prstGeom prst="rect">
            <a:avLst/>
          </a:prstGeom>
        </p:spPr>
      </p:pic>
      <p:pic>
        <p:nvPicPr>
          <p:cNvPr id="10" name="Imagen 9">
            <a:extLst>
              <a:ext uri="{FF2B5EF4-FFF2-40B4-BE49-F238E27FC236}">
                <a16:creationId xmlns:a16="http://schemas.microsoft.com/office/drawing/2014/main" id="{45474E26-6A52-424B-A3D6-6721DEE328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3580744"/>
            <a:ext cx="3512642" cy="2465347"/>
          </a:xfrm>
          <a:prstGeom prst="rect">
            <a:avLst/>
          </a:prstGeom>
        </p:spPr>
      </p:pic>
      <p:pic>
        <p:nvPicPr>
          <p:cNvPr id="14" name="Imagen 13">
            <a:extLst>
              <a:ext uri="{FF2B5EF4-FFF2-40B4-BE49-F238E27FC236}">
                <a16:creationId xmlns:a16="http://schemas.microsoft.com/office/drawing/2014/main" id="{1EDDCCEF-1FF6-49C2-9CA4-97ED1DFB08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4859" y="2964557"/>
            <a:ext cx="4229628" cy="1508948"/>
          </a:xfrm>
          <a:prstGeom prst="rect">
            <a:avLst/>
          </a:prstGeom>
        </p:spPr>
      </p:pic>
      <p:pic>
        <p:nvPicPr>
          <p:cNvPr id="25" name="Imagen 24">
            <a:extLst>
              <a:ext uri="{FF2B5EF4-FFF2-40B4-BE49-F238E27FC236}">
                <a16:creationId xmlns:a16="http://schemas.microsoft.com/office/drawing/2014/main" id="{13AB00D3-CEEB-4BC5-8EB9-23970F4B94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9742" y="4627148"/>
            <a:ext cx="4234705" cy="1266442"/>
          </a:xfrm>
          <a:prstGeom prst="rect">
            <a:avLst/>
          </a:prstGeom>
        </p:spPr>
      </p:pic>
      <p:sp>
        <p:nvSpPr>
          <p:cNvPr id="17" name="CuadroTexto 16">
            <a:extLst>
              <a:ext uri="{FF2B5EF4-FFF2-40B4-BE49-F238E27FC236}">
                <a16:creationId xmlns:a16="http://schemas.microsoft.com/office/drawing/2014/main" id="{523ED763-E874-4D88-B756-96B5F9BA9128}"/>
              </a:ext>
            </a:extLst>
          </p:cNvPr>
          <p:cNvSpPr txBox="1"/>
          <p:nvPr/>
        </p:nvSpPr>
        <p:spPr>
          <a:xfrm>
            <a:off x="4211960" y="-13658"/>
            <a:ext cx="511256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Pruebas de Funcionamiento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3" name="Imagen 2">
            <a:extLst>
              <a:ext uri="{FF2B5EF4-FFF2-40B4-BE49-F238E27FC236}">
                <a16:creationId xmlns:a16="http://schemas.microsoft.com/office/drawing/2014/main" id="{6DC785CD-5D28-47EF-A9C5-42E9A93FBD19}"/>
              </a:ext>
            </a:extLst>
          </p:cNvPr>
          <p:cNvPicPr>
            <a:picLocks noChangeAspect="1"/>
          </p:cNvPicPr>
          <p:nvPr/>
        </p:nvPicPr>
        <p:blipFill>
          <a:blip r:embed="rId6"/>
          <a:stretch>
            <a:fillRect/>
          </a:stretch>
        </p:blipFill>
        <p:spPr>
          <a:xfrm>
            <a:off x="1534684" y="1181998"/>
            <a:ext cx="1438275" cy="1028700"/>
          </a:xfrm>
          <a:prstGeom prst="rect">
            <a:avLst/>
          </a:prstGeom>
        </p:spPr>
      </p:pic>
      <p:sp>
        <p:nvSpPr>
          <p:cNvPr id="13" name="CuadroTexto 12">
            <a:extLst>
              <a:ext uri="{FF2B5EF4-FFF2-40B4-BE49-F238E27FC236}">
                <a16:creationId xmlns:a16="http://schemas.microsoft.com/office/drawing/2014/main" id="{38659068-DFCE-42DF-B62D-A6AF617C317B}"/>
              </a:ext>
            </a:extLst>
          </p:cNvPr>
          <p:cNvSpPr txBox="1"/>
          <p:nvPr/>
        </p:nvSpPr>
        <p:spPr>
          <a:xfrm>
            <a:off x="0" y="6488668"/>
            <a:ext cx="827584" cy="369332"/>
          </a:xfrm>
          <a:prstGeom prst="rect">
            <a:avLst/>
          </a:prstGeom>
          <a:noFill/>
        </p:spPr>
        <p:txBody>
          <a:bodyPr wrap="square" rtlCol="0">
            <a:spAutoFit/>
          </a:bodyPr>
          <a:lstStyle/>
          <a:p>
            <a:r>
              <a:rPr lang="en-BZ" dirty="0"/>
              <a:t>25/42</a:t>
            </a:r>
            <a:endParaRPr lang="es-ES" dirty="0"/>
          </a:p>
        </p:txBody>
      </p:sp>
    </p:spTree>
    <p:extLst>
      <p:ext uri="{BB962C8B-B14F-4D97-AF65-F5344CB8AC3E}">
        <p14:creationId xmlns:p14="http://schemas.microsoft.com/office/powerpoint/2010/main" val="3466496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063389B0-764B-49A1-B005-BF8D9FC7B9EA}"/>
              </a:ext>
            </a:extLst>
          </p:cNvPr>
          <p:cNvSpPr/>
          <p:nvPr/>
        </p:nvSpPr>
        <p:spPr>
          <a:xfrm>
            <a:off x="179512" y="620535"/>
            <a:ext cx="2704587"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Almacenamiento en la BD</a:t>
            </a:r>
          </a:p>
        </p:txBody>
      </p:sp>
      <p:pic>
        <p:nvPicPr>
          <p:cNvPr id="13" name="Imagen 12">
            <a:extLst>
              <a:ext uri="{FF2B5EF4-FFF2-40B4-BE49-F238E27FC236}">
                <a16:creationId xmlns:a16="http://schemas.microsoft.com/office/drawing/2014/main" id="{9956FE96-3337-4A58-8271-6B5ADEA7F456}"/>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512969" y="1096740"/>
            <a:ext cx="4169643" cy="1968749"/>
          </a:xfrm>
          <a:prstGeom prst="rect">
            <a:avLst/>
          </a:prstGeom>
          <a:noFill/>
          <a:ln>
            <a:noFill/>
          </a:ln>
        </p:spPr>
      </p:pic>
      <p:pic>
        <p:nvPicPr>
          <p:cNvPr id="18" name="Imagen 17">
            <a:extLst>
              <a:ext uri="{FF2B5EF4-FFF2-40B4-BE49-F238E27FC236}">
                <a16:creationId xmlns:a16="http://schemas.microsoft.com/office/drawing/2014/main" id="{068218CB-40F8-4FA1-BF54-2B8A7E2B8880}"/>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828800" y="3149574"/>
            <a:ext cx="5486400" cy="1285875"/>
          </a:xfrm>
          <a:prstGeom prst="rect">
            <a:avLst/>
          </a:prstGeom>
          <a:noFill/>
          <a:ln>
            <a:noFill/>
          </a:ln>
        </p:spPr>
      </p:pic>
      <p:pic>
        <p:nvPicPr>
          <p:cNvPr id="19" name="Imagen 18">
            <a:extLst>
              <a:ext uri="{FF2B5EF4-FFF2-40B4-BE49-F238E27FC236}">
                <a16:creationId xmlns:a16="http://schemas.microsoft.com/office/drawing/2014/main" id="{9ACAE940-373F-4C68-977F-213A25A22F8D}"/>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979712" y="4579699"/>
            <a:ext cx="5486400" cy="1352550"/>
          </a:xfrm>
          <a:prstGeom prst="rect">
            <a:avLst/>
          </a:prstGeom>
          <a:noFill/>
          <a:ln>
            <a:noFill/>
          </a:ln>
        </p:spPr>
      </p:pic>
      <p:sp>
        <p:nvSpPr>
          <p:cNvPr id="14" name="CuadroTexto 13">
            <a:extLst>
              <a:ext uri="{FF2B5EF4-FFF2-40B4-BE49-F238E27FC236}">
                <a16:creationId xmlns:a16="http://schemas.microsoft.com/office/drawing/2014/main" id="{91FD55B8-F766-4355-BBA3-1307807D3B8B}"/>
              </a:ext>
            </a:extLst>
          </p:cNvPr>
          <p:cNvSpPr txBox="1"/>
          <p:nvPr/>
        </p:nvSpPr>
        <p:spPr>
          <a:xfrm>
            <a:off x="4211960" y="-13658"/>
            <a:ext cx="511256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Pruebas de Funcionamiento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7" name="CuadroTexto 6">
            <a:extLst>
              <a:ext uri="{FF2B5EF4-FFF2-40B4-BE49-F238E27FC236}">
                <a16:creationId xmlns:a16="http://schemas.microsoft.com/office/drawing/2014/main" id="{09A0A7FA-BA8D-43C5-9E21-57E71C5A6AE9}"/>
              </a:ext>
            </a:extLst>
          </p:cNvPr>
          <p:cNvSpPr txBox="1"/>
          <p:nvPr/>
        </p:nvSpPr>
        <p:spPr>
          <a:xfrm>
            <a:off x="0" y="6488668"/>
            <a:ext cx="827584" cy="369332"/>
          </a:xfrm>
          <a:prstGeom prst="rect">
            <a:avLst/>
          </a:prstGeom>
          <a:noFill/>
        </p:spPr>
        <p:txBody>
          <a:bodyPr wrap="square" rtlCol="0">
            <a:spAutoFit/>
          </a:bodyPr>
          <a:lstStyle/>
          <a:p>
            <a:r>
              <a:rPr lang="en-BZ" dirty="0"/>
              <a:t>26/42</a:t>
            </a:r>
            <a:endParaRPr lang="es-ES" dirty="0"/>
          </a:p>
        </p:txBody>
      </p:sp>
    </p:spTree>
    <p:extLst>
      <p:ext uri="{BB962C8B-B14F-4D97-AF65-F5344CB8AC3E}">
        <p14:creationId xmlns:p14="http://schemas.microsoft.com/office/powerpoint/2010/main" val="401986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063389B0-764B-49A1-B005-BF8D9FC7B9EA}"/>
              </a:ext>
            </a:extLst>
          </p:cNvPr>
          <p:cNvSpPr/>
          <p:nvPr/>
        </p:nvSpPr>
        <p:spPr>
          <a:xfrm>
            <a:off x="179512" y="611084"/>
            <a:ext cx="1188146"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Set Points</a:t>
            </a:r>
            <a:endParaRPr lang="es-ES" sz="1600" b="1" dirty="0">
              <a:solidFill>
                <a:schemeClr val="dk1"/>
              </a:solidFill>
              <a:latin typeface="+mn-lt"/>
            </a:endParaRPr>
          </a:p>
        </p:txBody>
      </p:sp>
      <p:pic>
        <p:nvPicPr>
          <p:cNvPr id="14" name="Imagen 13">
            <a:extLst>
              <a:ext uri="{FF2B5EF4-FFF2-40B4-BE49-F238E27FC236}">
                <a16:creationId xmlns:a16="http://schemas.microsoft.com/office/drawing/2014/main" id="{EAF86012-83B5-4B86-8895-9FFA7A30CC2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336749" y="1124744"/>
            <a:ext cx="2543175" cy="4905375"/>
          </a:xfrm>
          <a:prstGeom prst="rect">
            <a:avLst/>
          </a:prstGeom>
          <a:noFill/>
          <a:ln>
            <a:noFill/>
          </a:ln>
        </p:spPr>
      </p:pic>
      <p:pic>
        <p:nvPicPr>
          <p:cNvPr id="15" name="Imagen 14">
            <a:extLst>
              <a:ext uri="{FF2B5EF4-FFF2-40B4-BE49-F238E27FC236}">
                <a16:creationId xmlns:a16="http://schemas.microsoft.com/office/drawing/2014/main" id="{6F70DF4D-9E0A-4131-8442-DD0C8C66AEFD}"/>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355976" y="868760"/>
            <a:ext cx="3168352" cy="748883"/>
          </a:xfrm>
          <a:prstGeom prst="rect">
            <a:avLst/>
          </a:prstGeom>
          <a:noFill/>
          <a:ln>
            <a:noFill/>
          </a:ln>
        </p:spPr>
      </p:pic>
      <p:pic>
        <p:nvPicPr>
          <p:cNvPr id="17" name="Imagen 16">
            <a:extLst>
              <a:ext uri="{FF2B5EF4-FFF2-40B4-BE49-F238E27FC236}">
                <a16:creationId xmlns:a16="http://schemas.microsoft.com/office/drawing/2014/main" id="{3DE199F7-2C97-4F5A-BB59-354EE2126758}"/>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5303636" y="3208149"/>
            <a:ext cx="3816424" cy="1068001"/>
          </a:xfrm>
          <a:prstGeom prst="rect">
            <a:avLst/>
          </a:prstGeom>
          <a:noFill/>
          <a:ln>
            <a:noFill/>
          </a:ln>
        </p:spPr>
      </p:pic>
      <p:pic>
        <p:nvPicPr>
          <p:cNvPr id="20" name="Imagen 19">
            <a:extLst>
              <a:ext uri="{FF2B5EF4-FFF2-40B4-BE49-F238E27FC236}">
                <a16:creationId xmlns:a16="http://schemas.microsoft.com/office/drawing/2014/main" id="{C1414B53-65A4-49C3-98A3-725774F7463F}"/>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3269035" y="1772816"/>
            <a:ext cx="5486400" cy="1280160"/>
          </a:xfrm>
          <a:prstGeom prst="rect">
            <a:avLst/>
          </a:prstGeom>
          <a:noFill/>
          <a:ln>
            <a:noFill/>
          </a:ln>
        </p:spPr>
      </p:pic>
      <p:pic>
        <p:nvPicPr>
          <p:cNvPr id="23" name="Imagen 22">
            <a:extLst>
              <a:ext uri="{FF2B5EF4-FFF2-40B4-BE49-F238E27FC236}">
                <a16:creationId xmlns:a16="http://schemas.microsoft.com/office/drawing/2014/main" id="{D306A255-D7E3-43FD-BBB7-4D5E8370A469}"/>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rcRect/>
          <a:stretch/>
        </p:blipFill>
        <p:spPr bwMode="auto">
          <a:xfrm>
            <a:off x="2879924" y="3487416"/>
            <a:ext cx="2414622" cy="2501824"/>
          </a:xfrm>
          <a:prstGeom prst="rect">
            <a:avLst/>
          </a:prstGeom>
          <a:noFill/>
          <a:ln>
            <a:noFill/>
          </a:ln>
        </p:spPr>
      </p:pic>
      <p:sp>
        <p:nvSpPr>
          <p:cNvPr id="18" name="CuadroTexto 17">
            <a:extLst>
              <a:ext uri="{FF2B5EF4-FFF2-40B4-BE49-F238E27FC236}">
                <a16:creationId xmlns:a16="http://schemas.microsoft.com/office/drawing/2014/main" id="{3B345D3C-9D04-4AE0-8D09-CAEBF1B92833}"/>
              </a:ext>
            </a:extLst>
          </p:cNvPr>
          <p:cNvSpPr txBox="1"/>
          <p:nvPr/>
        </p:nvSpPr>
        <p:spPr>
          <a:xfrm>
            <a:off x="4211960" y="-13658"/>
            <a:ext cx="511256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Pruebas de Funcionamiento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9" name="CuadroTexto 8">
            <a:extLst>
              <a:ext uri="{FF2B5EF4-FFF2-40B4-BE49-F238E27FC236}">
                <a16:creationId xmlns:a16="http://schemas.microsoft.com/office/drawing/2014/main" id="{E637C38D-989A-4849-9EA0-E8CB915FD32A}"/>
              </a:ext>
            </a:extLst>
          </p:cNvPr>
          <p:cNvSpPr txBox="1"/>
          <p:nvPr/>
        </p:nvSpPr>
        <p:spPr>
          <a:xfrm>
            <a:off x="0" y="6488668"/>
            <a:ext cx="827584" cy="369332"/>
          </a:xfrm>
          <a:prstGeom prst="rect">
            <a:avLst/>
          </a:prstGeom>
          <a:noFill/>
        </p:spPr>
        <p:txBody>
          <a:bodyPr wrap="square" rtlCol="0">
            <a:spAutoFit/>
          </a:bodyPr>
          <a:lstStyle/>
          <a:p>
            <a:r>
              <a:rPr lang="en-BZ" dirty="0"/>
              <a:t>27/42</a:t>
            </a:r>
            <a:endParaRPr lang="es-ES" dirty="0"/>
          </a:p>
        </p:txBody>
      </p:sp>
    </p:spTree>
    <p:extLst>
      <p:ext uri="{BB962C8B-B14F-4D97-AF65-F5344CB8AC3E}">
        <p14:creationId xmlns:p14="http://schemas.microsoft.com/office/powerpoint/2010/main" val="4106014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12" name="CuadroTexto 11">
            <a:extLst>
              <a:ext uri="{FF2B5EF4-FFF2-40B4-BE49-F238E27FC236}">
                <a16:creationId xmlns:a16="http://schemas.microsoft.com/office/drawing/2014/main" id="{EBFE1189-25AC-44D1-B96B-05F568024E8F}"/>
              </a:ext>
            </a:extLst>
          </p:cNvPr>
          <p:cNvSpPr txBox="1"/>
          <p:nvPr/>
        </p:nvSpPr>
        <p:spPr>
          <a:xfrm>
            <a:off x="3733721" y="83489"/>
            <a:ext cx="475252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Implementación Nodo Final</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13" name="Imagen 12">
            <a:extLst>
              <a:ext uri="{FF2B5EF4-FFF2-40B4-BE49-F238E27FC236}">
                <a16:creationId xmlns:a16="http://schemas.microsoft.com/office/drawing/2014/main" id="{A6F694B6-3E45-4EFD-A860-73779A23555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6020" y="3148959"/>
            <a:ext cx="3456384" cy="2593045"/>
          </a:xfrm>
          <a:prstGeom prst="rect">
            <a:avLst/>
          </a:prstGeom>
          <a:noFill/>
          <a:ln>
            <a:noFill/>
          </a:ln>
        </p:spPr>
      </p:pic>
      <p:pic>
        <p:nvPicPr>
          <p:cNvPr id="16" name="Imagen 15">
            <a:extLst>
              <a:ext uri="{FF2B5EF4-FFF2-40B4-BE49-F238E27FC236}">
                <a16:creationId xmlns:a16="http://schemas.microsoft.com/office/drawing/2014/main" id="{C010BB42-5E01-4359-8347-B1AB36BDAA4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8522" y="911108"/>
            <a:ext cx="4906065" cy="4906065"/>
          </a:xfrm>
          <a:prstGeom prst="rect">
            <a:avLst/>
          </a:prstGeom>
          <a:noFill/>
          <a:ln>
            <a:noFill/>
          </a:ln>
        </p:spPr>
      </p:pic>
      <p:pic>
        <p:nvPicPr>
          <p:cNvPr id="17" name="Imagen 16">
            <a:extLst>
              <a:ext uri="{FF2B5EF4-FFF2-40B4-BE49-F238E27FC236}">
                <a16:creationId xmlns:a16="http://schemas.microsoft.com/office/drawing/2014/main" id="{34938D2D-A485-4E12-8251-8D5AD2A275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76020" y="920212"/>
            <a:ext cx="3456384" cy="1888044"/>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2E98A79F-F5E6-4D0D-805C-766A2F2D5F4F}"/>
              </a:ext>
            </a:extLst>
          </p:cNvPr>
          <p:cNvSpPr txBox="1"/>
          <p:nvPr/>
        </p:nvSpPr>
        <p:spPr>
          <a:xfrm>
            <a:off x="0" y="6488668"/>
            <a:ext cx="827584" cy="369332"/>
          </a:xfrm>
          <a:prstGeom prst="rect">
            <a:avLst/>
          </a:prstGeom>
          <a:noFill/>
        </p:spPr>
        <p:txBody>
          <a:bodyPr wrap="square" rtlCol="0">
            <a:spAutoFit/>
          </a:bodyPr>
          <a:lstStyle/>
          <a:p>
            <a:r>
              <a:rPr lang="en-BZ" dirty="0"/>
              <a:t>28/42</a:t>
            </a:r>
            <a:endParaRPr lang="es-ES" dirty="0"/>
          </a:p>
        </p:txBody>
      </p:sp>
    </p:spTree>
    <p:extLst>
      <p:ext uri="{BB962C8B-B14F-4D97-AF65-F5344CB8AC3E}">
        <p14:creationId xmlns:p14="http://schemas.microsoft.com/office/powerpoint/2010/main" val="79579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1098DC1D-5530-4FA9-AA98-9F25FFCBD242}"/>
              </a:ext>
            </a:extLst>
          </p:cNvPr>
          <p:cNvSpPr txBox="1">
            <a:spLocks/>
          </p:cNvSpPr>
          <p:nvPr/>
        </p:nvSpPr>
        <p:spPr>
          <a:xfrm>
            <a:off x="4283968" y="28978"/>
            <a:ext cx="4485184" cy="114300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endParaRPr lang="es-EC" i="0" kern="0" dirty="0">
              <a:latin typeface="Times New Roman" panose="02020603050405020304" pitchFamily="18" charset="0"/>
              <a:cs typeface="Times New Roman" panose="02020603050405020304" pitchFamily="18" charset="0"/>
            </a:endParaRPr>
          </a:p>
        </p:txBody>
      </p:sp>
      <p:pic>
        <p:nvPicPr>
          <p:cNvPr id="15" name="Picture 8">
            <a:extLst>
              <a:ext uri="{FF2B5EF4-FFF2-40B4-BE49-F238E27FC236}">
                <a16:creationId xmlns:a16="http://schemas.microsoft.com/office/drawing/2014/main" id="{4DD4CF4B-FF21-4EA3-912B-52B394F25B7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40129" y="1772816"/>
            <a:ext cx="1527982" cy="13813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é es LoRa? - LoRa y el Internet de las Cosas (IoT) - LoRa Panamá">
            <a:extLst>
              <a:ext uri="{FF2B5EF4-FFF2-40B4-BE49-F238E27FC236}">
                <a16:creationId xmlns:a16="http://schemas.microsoft.com/office/drawing/2014/main" id="{F2ACF576-A073-469C-A28A-8FE0DA103E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7217" y="2115483"/>
            <a:ext cx="1862031" cy="114792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64170394-6FB6-44B5-A5BF-CADB749DA7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2959" y="5070266"/>
            <a:ext cx="3356823" cy="1169863"/>
          </a:xfrm>
          <a:prstGeom prst="rect">
            <a:avLst/>
          </a:prstGeom>
        </p:spPr>
      </p:pic>
      <p:sp>
        <p:nvSpPr>
          <p:cNvPr id="8" name="CuadroTexto 7">
            <a:extLst>
              <a:ext uri="{FF2B5EF4-FFF2-40B4-BE49-F238E27FC236}">
                <a16:creationId xmlns:a16="http://schemas.microsoft.com/office/drawing/2014/main" id="{869B7A64-A8FE-4CE1-8C4B-5AF48E815D99}"/>
              </a:ext>
            </a:extLst>
          </p:cNvPr>
          <p:cNvSpPr txBox="1"/>
          <p:nvPr/>
        </p:nvSpPr>
        <p:spPr>
          <a:xfrm>
            <a:off x="6229279" y="11259"/>
            <a:ext cx="2626884"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01. </a:t>
            </a:r>
            <a:r>
              <a:rPr lang="es-EC" sz="2400" b="1" dirty="0">
                <a:solidFill>
                  <a:srgbClr val="336600"/>
                </a:solidFill>
                <a:latin typeface="+mj-lt"/>
                <a:ea typeface="Microsoft YaHei UI" panose="020B0503020204020204" pitchFamily="34" charset="-122"/>
                <a:cs typeface="Times New Roman" panose="02020603050405020304" pitchFamily="18" charset="0"/>
              </a:rPr>
              <a:t>Introducción</a:t>
            </a:r>
          </a:p>
        </p:txBody>
      </p:sp>
      <p:sp>
        <p:nvSpPr>
          <p:cNvPr id="9" name="Rectángulo 8">
            <a:extLst>
              <a:ext uri="{FF2B5EF4-FFF2-40B4-BE49-F238E27FC236}">
                <a16:creationId xmlns:a16="http://schemas.microsoft.com/office/drawing/2014/main" id="{61A19751-2A9C-4C1A-A5A5-5E0013D2AEC2}"/>
              </a:ext>
            </a:extLst>
          </p:cNvPr>
          <p:cNvSpPr/>
          <p:nvPr/>
        </p:nvSpPr>
        <p:spPr>
          <a:xfrm>
            <a:off x="110137" y="764704"/>
            <a:ext cx="1527982"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Antecedentes</a:t>
            </a:r>
            <a:endParaRPr lang="es-ES" sz="1600" b="1" dirty="0">
              <a:solidFill>
                <a:schemeClr val="dk1"/>
              </a:solidFill>
              <a:latin typeface="+mn-lt"/>
            </a:endParaRPr>
          </a:p>
        </p:txBody>
      </p:sp>
      <p:pic>
        <p:nvPicPr>
          <p:cNvPr id="16" name="Imagen 15">
            <a:extLst>
              <a:ext uri="{FF2B5EF4-FFF2-40B4-BE49-F238E27FC236}">
                <a16:creationId xmlns:a16="http://schemas.microsoft.com/office/drawing/2014/main" id="{51DD9974-6CCB-4090-8243-AD99C39AFD3A}"/>
              </a:ext>
            </a:extLst>
          </p:cNvPr>
          <p:cNvPicPr>
            <a:picLocks noChangeAspect="1"/>
          </p:cNvPicPr>
          <p:nvPr/>
        </p:nvPicPr>
        <p:blipFill>
          <a:blip r:embed="rId5"/>
          <a:stretch>
            <a:fillRect/>
          </a:stretch>
        </p:blipFill>
        <p:spPr>
          <a:xfrm>
            <a:off x="2905471" y="1319126"/>
            <a:ext cx="2971800" cy="2905125"/>
          </a:xfrm>
          <a:prstGeom prst="rect">
            <a:avLst/>
          </a:prstGeom>
        </p:spPr>
      </p:pic>
      <p:sp>
        <p:nvSpPr>
          <p:cNvPr id="17" name="Flecha: a la derecha 16">
            <a:extLst>
              <a:ext uri="{FF2B5EF4-FFF2-40B4-BE49-F238E27FC236}">
                <a16:creationId xmlns:a16="http://schemas.microsoft.com/office/drawing/2014/main" id="{CB090036-9303-4F6F-A359-21D7E11484C5}"/>
              </a:ext>
            </a:extLst>
          </p:cNvPr>
          <p:cNvSpPr/>
          <p:nvPr/>
        </p:nvSpPr>
        <p:spPr>
          <a:xfrm rot="19576220">
            <a:off x="5385705" y="3382395"/>
            <a:ext cx="1368152" cy="573965"/>
          </a:xfrm>
          <a:prstGeom prst="rightArrow">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 la derecha 18">
            <a:extLst>
              <a:ext uri="{FF2B5EF4-FFF2-40B4-BE49-F238E27FC236}">
                <a16:creationId xmlns:a16="http://schemas.microsoft.com/office/drawing/2014/main" id="{E7467C8D-8E87-40BB-AC50-3AF45BD7EFB0}"/>
              </a:ext>
            </a:extLst>
          </p:cNvPr>
          <p:cNvSpPr/>
          <p:nvPr/>
        </p:nvSpPr>
        <p:spPr>
          <a:xfrm rot="12215117">
            <a:off x="1695801" y="3228637"/>
            <a:ext cx="1368152" cy="573965"/>
          </a:xfrm>
          <a:prstGeom prst="rightArrow">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 la derecha 19">
            <a:extLst>
              <a:ext uri="{FF2B5EF4-FFF2-40B4-BE49-F238E27FC236}">
                <a16:creationId xmlns:a16="http://schemas.microsoft.com/office/drawing/2014/main" id="{3703F4CE-1ABA-4A1F-8485-253CF8066317}"/>
              </a:ext>
            </a:extLst>
          </p:cNvPr>
          <p:cNvSpPr/>
          <p:nvPr/>
        </p:nvSpPr>
        <p:spPr>
          <a:xfrm rot="5400000">
            <a:off x="3957697" y="4527545"/>
            <a:ext cx="1069967" cy="590686"/>
          </a:xfrm>
          <a:prstGeom prst="rightArrow">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a:extLst>
              <a:ext uri="{FF2B5EF4-FFF2-40B4-BE49-F238E27FC236}">
                <a16:creationId xmlns:a16="http://schemas.microsoft.com/office/drawing/2014/main" id="{0B8329FB-B385-4C31-914A-559A6C314438}"/>
              </a:ext>
            </a:extLst>
          </p:cNvPr>
          <p:cNvSpPr txBox="1"/>
          <p:nvPr/>
        </p:nvSpPr>
        <p:spPr>
          <a:xfrm>
            <a:off x="0" y="6488668"/>
            <a:ext cx="827584" cy="369332"/>
          </a:xfrm>
          <a:prstGeom prst="rect">
            <a:avLst/>
          </a:prstGeom>
          <a:noFill/>
        </p:spPr>
        <p:txBody>
          <a:bodyPr wrap="square" rtlCol="0">
            <a:spAutoFit/>
          </a:bodyPr>
          <a:lstStyle/>
          <a:p>
            <a:r>
              <a:rPr lang="en-BZ" dirty="0"/>
              <a:t>2/42</a:t>
            </a:r>
            <a:endParaRPr lang="es-ES" dirty="0"/>
          </a:p>
        </p:txBody>
      </p:sp>
    </p:spTree>
    <p:extLst>
      <p:ext uri="{BB962C8B-B14F-4D97-AF65-F5344CB8AC3E}">
        <p14:creationId xmlns:p14="http://schemas.microsoft.com/office/powerpoint/2010/main" val="365581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103649" y="715313"/>
            <a:ext cx="3286477"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Proceso de crecimiento Plantas</a:t>
            </a:r>
          </a:p>
        </p:txBody>
      </p:sp>
      <p:pic>
        <p:nvPicPr>
          <p:cNvPr id="7" name="Imagen 6">
            <a:extLst>
              <a:ext uri="{FF2B5EF4-FFF2-40B4-BE49-F238E27FC236}">
                <a16:creationId xmlns:a16="http://schemas.microsoft.com/office/drawing/2014/main" id="{34641BE4-E023-4FE7-8DEF-F0C381629E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850" y="1160429"/>
            <a:ext cx="2692603" cy="2492762"/>
          </a:xfrm>
          <a:prstGeom prst="rect">
            <a:avLst/>
          </a:prstGeom>
        </p:spPr>
      </p:pic>
      <p:pic>
        <p:nvPicPr>
          <p:cNvPr id="13" name="Imagen 12">
            <a:extLst>
              <a:ext uri="{FF2B5EF4-FFF2-40B4-BE49-F238E27FC236}">
                <a16:creationId xmlns:a16="http://schemas.microsoft.com/office/drawing/2014/main" id="{CDFF999C-59B6-4C1A-B50B-7ACD51FC776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9912" y="3856050"/>
            <a:ext cx="2913473" cy="2215421"/>
          </a:xfrm>
          <a:prstGeom prst="rect">
            <a:avLst/>
          </a:prstGeom>
          <a:noFill/>
          <a:ln>
            <a:noFill/>
          </a:ln>
        </p:spPr>
      </p:pic>
      <p:pic>
        <p:nvPicPr>
          <p:cNvPr id="16" name="Imagen 15">
            <a:extLst>
              <a:ext uri="{FF2B5EF4-FFF2-40B4-BE49-F238E27FC236}">
                <a16:creationId xmlns:a16="http://schemas.microsoft.com/office/drawing/2014/main" id="{1D938342-6622-4102-8DDB-61587B30FEA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077" y="3829030"/>
            <a:ext cx="2777994" cy="2215421"/>
          </a:xfrm>
          <a:prstGeom prst="rect">
            <a:avLst/>
          </a:prstGeom>
          <a:noFill/>
          <a:ln>
            <a:noFill/>
          </a:ln>
        </p:spPr>
      </p:pic>
      <p:pic>
        <p:nvPicPr>
          <p:cNvPr id="17" name="Imagen 16">
            <a:extLst>
              <a:ext uri="{FF2B5EF4-FFF2-40B4-BE49-F238E27FC236}">
                <a16:creationId xmlns:a16="http://schemas.microsoft.com/office/drawing/2014/main" id="{61D681F1-4E11-43D1-B360-4A0D9152774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79707" y="1160429"/>
            <a:ext cx="3113881" cy="2492761"/>
          </a:xfrm>
          <a:prstGeom prst="rect">
            <a:avLst/>
          </a:prstGeom>
          <a:noFill/>
          <a:ln>
            <a:noFill/>
          </a:ln>
        </p:spPr>
      </p:pic>
      <p:sp>
        <p:nvSpPr>
          <p:cNvPr id="14" name="CuadroTexto 13">
            <a:extLst>
              <a:ext uri="{FF2B5EF4-FFF2-40B4-BE49-F238E27FC236}">
                <a16:creationId xmlns:a16="http://schemas.microsoft.com/office/drawing/2014/main" id="{F600AADF-2798-4AA4-9FEF-5F4DEA49D79E}"/>
              </a:ext>
            </a:extLst>
          </p:cNvPr>
          <p:cNvSpPr txBox="1"/>
          <p:nvPr/>
        </p:nvSpPr>
        <p:spPr>
          <a:xfrm>
            <a:off x="5692140" y="72665"/>
            <a:ext cx="4752528"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Implementación</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9" name="CuadroTexto 8">
            <a:extLst>
              <a:ext uri="{FF2B5EF4-FFF2-40B4-BE49-F238E27FC236}">
                <a16:creationId xmlns:a16="http://schemas.microsoft.com/office/drawing/2014/main" id="{C8D64E61-8BBA-44C7-AA79-C8245A5E1EF8}"/>
              </a:ext>
            </a:extLst>
          </p:cNvPr>
          <p:cNvSpPr txBox="1"/>
          <p:nvPr/>
        </p:nvSpPr>
        <p:spPr>
          <a:xfrm>
            <a:off x="0" y="6488668"/>
            <a:ext cx="827584" cy="369332"/>
          </a:xfrm>
          <a:prstGeom prst="rect">
            <a:avLst/>
          </a:prstGeom>
          <a:noFill/>
        </p:spPr>
        <p:txBody>
          <a:bodyPr wrap="square" rtlCol="0">
            <a:spAutoFit/>
          </a:bodyPr>
          <a:lstStyle/>
          <a:p>
            <a:r>
              <a:rPr lang="en-BZ" dirty="0"/>
              <a:t>29/42</a:t>
            </a:r>
            <a:endParaRPr lang="es-ES" dirty="0"/>
          </a:p>
        </p:txBody>
      </p:sp>
    </p:spTree>
    <p:extLst>
      <p:ext uri="{BB962C8B-B14F-4D97-AF65-F5344CB8AC3E}">
        <p14:creationId xmlns:p14="http://schemas.microsoft.com/office/powerpoint/2010/main" val="587275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5415BE6-00C8-4D06-9222-A27A419C0CA8}"/>
              </a:ext>
            </a:extLst>
          </p:cNvPr>
          <p:cNvSpPr/>
          <p:nvPr/>
        </p:nvSpPr>
        <p:spPr>
          <a:xfrm>
            <a:off x="323528" y="583791"/>
            <a:ext cx="2430474"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Análisis de Resultados</a:t>
            </a:r>
            <a:endParaRPr lang="es-ES" sz="1600" b="1" dirty="0">
              <a:solidFill>
                <a:schemeClr val="dk1"/>
              </a:solidFill>
              <a:latin typeface="+mn-lt"/>
            </a:endParaRPr>
          </a:p>
        </p:txBody>
      </p:sp>
      <p:pic>
        <p:nvPicPr>
          <p:cNvPr id="20" name="Picture 4" descr="Icono De Flecha Atrás, Ilustración De Botón Azul Redondo Elegante  Ilustración del Vector - Ilustración de atrás, ilustración: 161327075">
            <a:hlinkClick r:id="rId2" action="ppaction://hlinksldjump"/>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89916" l="10000" r="100000"/>
                    </a14:imgEffect>
                  </a14:imgLayer>
                </a14:imgProps>
              </a:ext>
              <a:ext uri="{28A0092B-C50C-407E-A947-70E740481C1C}">
                <a14:useLocalDpi xmlns:a14="http://schemas.microsoft.com/office/drawing/2010/main"/>
              </a:ext>
            </a:extLst>
          </a:blip>
          <a:srcRect/>
          <a:stretch>
            <a:fillRect/>
          </a:stretch>
        </p:blipFill>
        <p:spPr bwMode="auto">
          <a:xfrm>
            <a:off x="6228184" y="6335814"/>
            <a:ext cx="342978" cy="3571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C52C4A92-737B-4898-AD88-41E6BD3EBDD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971600" y="1011782"/>
            <a:ext cx="7659419" cy="4896040"/>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0AFA18C0-F726-4731-ACE6-9BB2C39C6636}"/>
              </a:ext>
            </a:extLst>
          </p:cNvPr>
          <p:cNvSpPr txBox="1"/>
          <p:nvPr/>
        </p:nvSpPr>
        <p:spPr>
          <a:xfrm>
            <a:off x="0" y="6488668"/>
            <a:ext cx="827584" cy="369332"/>
          </a:xfrm>
          <a:prstGeom prst="rect">
            <a:avLst/>
          </a:prstGeom>
          <a:noFill/>
        </p:spPr>
        <p:txBody>
          <a:bodyPr wrap="square" rtlCol="0">
            <a:spAutoFit/>
          </a:bodyPr>
          <a:lstStyle/>
          <a:p>
            <a:r>
              <a:rPr lang="en-BZ" dirty="0"/>
              <a:t>30/42</a:t>
            </a:r>
            <a:endParaRPr lang="es-ES" dirty="0"/>
          </a:p>
        </p:txBody>
      </p:sp>
      <p:sp>
        <p:nvSpPr>
          <p:cNvPr id="10" name="CuadroTexto 9">
            <a:extLst>
              <a:ext uri="{FF2B5EF4-FFF2-40B4-BE49-F238E27FC236}">
                <a16:creationId xmlns:a16="http://schemas.microsoft.com/office/drawing/2014/main" id="{ABD27769-A417-476B-8ED2-389A7B220482}"/>
              </a:ext>
            </a:extLst>
          </p:cNvPr>
          <p:cNvSpPr txBox="1"/>
          <p:nvPr/>
        </p:nvSpPr>
        <p:spPr>
          <a:xfrm>
            <a:off x="6500161" y="45953"/>
            <a:ext cx="2424312"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04. </a:t>
            </a:r>
            <a:r>
              <a:rPr lang="es-ES" sz="2400" b="1" dirty="0">
                <a:solidFill>
                  <a:srgbClr val="336600"/>
                </a:solidFill>
                <a:latin typeface="+mj-lt"/>
                <a:ea typeface="Microsoft YaHei UI" panose="020B0503020204020204" pitchFamily="34" charset="-122"/>
                <a:cs typeface="Times New Roman" panose="02020603050405020304" pitchFamily="18" charset="0"/>
              </a:rPr>
              <a:t>Resultados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95390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5415BE6-00C8-4D06-9222-A27A419C0CA8}"/>
              </a:ext>
            </a:extLst>
          </p:cNvPr>
          <p:cNvSpPr/>
          <p:nvPr/>
        </p:nvSpPr>
        <p:spPr>
          <a:xfrm>
            <a:off x="323528" y="583791"/>
            <a:ext cx="2430474"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Análisis de Resultados</a:t>
            </a:r>
            <a:endParaRPr lang="es-ES" sz="1600" b="1" dirty="0">
              <a:solidFill>
                <a:schemeClr val="dk1"/>
              </a:solidFill>
              <a:latin typeface="+mn-lt"/>
            </a:endParaRPr>
          </a:p>
        </p:txBody>
      </p:sp>
      <p:pic>
        <p:nvPicPr>
          <p:cNvPr id="20" name="Picture 4" descr="Icono De Flecha Atrás, Ilustración De Botón Azul Redondo Elegante  Ilustración del Vector - Ilustración de atrás, ilustración: 161327075">
            <a:hlinkClick r:id="rId2" action="ppaction://hlinksldjump"/>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89916" l="10000" r="100000"/>
                    </a14:imgEffect>
                  </a14:imgLayer>
                </a14:imgProps>
              </a:ext>
              <a:ext uri="{28A0092B-C50C-407E-A947-70E740481C1C}">
                <a14:useLocalDpi xmlns:a14="http://schemas.microsoft.com/office/drawing/2010/main"/>
              </a:ext>
            </a:extLst>
          </a:blip>
          <a:srcRect/>
          <a:stretch>
            <a:fillRect/>
          </a:stretch>
        </p:blipFill>
        <p:spPr bwMode="auto">
          <a:xfrm>
            <a:off x="6228184" y="6335814"/>
            <a:ext cx="342978" cy="3571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63B1B513-F74E-45D9-BD4D-AC806CB3E61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971600" y="1043876"/>
            <a:ext cx="7474388" cy="4767562"/>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B9D95064-B425-4E1C-A99B-A3DBE28B1366}"/>
              </a:ext>
            </a:extLst>
          </p:cNvPr>
          <p:cNvSpPr txBox="1"/>
          <p:nvPr/>
        </p:nvSpPr>
        <p:spPr>
          <a:xfrm>
            <a:off x="0" y="6488668"/>
            <a:ext cx="827584" cy="369332"/>
          </a:xfrm>
          <a:prstGeom prst="rect">
            <a:avLst/>
          </a:prstGeom>
          <a:noFill/>
        </p:spPr>
        <p:txBody>
          <a:bodyPr wrap="square" rtlCol="0">
            <a:spAutoFit/>
          </a:bodyPr>
          <a:lstStyle/>
          <a:p>
            <a:r>
              <a:rPr lang="en-BZ" dirty="0"/>
              <a:t>31/42</a:t>
            </a:r>
            <a:endParaRPr lang="es-ES" dirty="0"/>
          </a:p>
        </p:txBody>
      </p:sp>
      <p:sp>
        <p:nvSpPr>
          <p:cNvPr id="10" name="CuadroTexto 9">
            <a:extLst>
              <a:ext uri="{FF2B5EF4-FFF2-40B4-BE49-F238E27FC236}">
                <a16:creationId xmlns:a16="http://schemas.microsoft.com/office/drawing/2014/main" id="{953FB7E7-0054-4D50-8AE6-7870C6B70FFD}"/>
              </a:ext>
            </a:extLst>
          </p:cNvPr>
          <p:cNvSpPr txBox="1"/>
          <p:nvPr/>
        </p:nvSpPr>
        <p:spPr>
          <a:xfrm>
            <a:off x="6500161" y="45953"/>
            <a:ext cx="2424312"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04. </a:t>
            </a:r>
            <a:r>
              <a:rPr lang="es-ES" sz="2400" b="1" dirty="0">
                <a:solidFill>
                  <a:srgbClr val="336600"/>
                </a:solidFill>
                <a:latin typeface="+mj-lt"/>
                <a:ea typeface="Microsoft YaHei UI" panose="020B0503020204020204" pitchFamily="34" charset="-122"/>
                <a:cs typeface="Times New Roman" panose="02020603050405020304" pitchFamily="18" charset="0"/>
              </a:rPr>
              <a:t>Resultados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60457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5415BE6-00C8-4D06-9222-A27A419C0CA8}"/>
              </a:ext>
            </a:extLst>
          </p:cNvPr>
          <p:cNvSpPr/>
          <p:nvPr/>
        </p:nvSpPr>
        <p:spPr>
          <a:xfrm>
            <a:off x="323528" y="583791"/>
            <a:ext cx="2430474"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Análisis de Resultados</a:t>
            </a:r>
            <a:endParaRPr lang="es-ES" sz="1600" b="1" dirty="0">
              <a:solidFill>
                <a:schemeClr val="dk1"/>
              </a:solidFill>
              <a:latin typeface="+mn-lt"/>
            </a:endParaRPr>
          </a:p>
        </p:txBody>
      </p:sp>
      <p:pic>
        <p:nvPicPr>
          <p:cNvPr id="20" name="Picture 4" descr="Icono De Flecha Atrás, Ilustración De Botón Azul Redondo Elegante  Ilustración del Vector - Ilustración de atrás, ilustración: 161327075">
            <a:hlinkClick r:id="rId2" action="ppaction://hlinksldjump"/>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89916" l="10000" r="100000"/>
                    </a14:imgEffect>
                  </a14:imgLayer>
                </a14:imgProps>
              </a:ext>
              <a:ext uri="{28A0092B-C50C-407E-A947-70E740481C1C}">
                <a14:useLocalDpi xmlns:a14="http://schemas.microsoft.com/office/drawing/2010/main"/>
              </a:ext>
            </a:extLst>
          </a:blip>
          <a:srcRect/>
          <a:stretch>
            <a:fillRect/>
          </a:stretch>
        </p:blipFill>
        <p:spPr bwMode="auto">
          <a:xfrm>
            <a:off x="6228184" y="6335814"/>
            <a:ext cx="342978" cy="35712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F7FCCB35-AF77-48E1-AD76-F0896B3997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1095226" y="1058830"/>
            <a:ext cx="7385595" cy="4740339"/>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4DBC0A8E-67A3-469F-AE55-F7C2D3468C6F}"/>
              </a:ext>
            </a:extLst>
          </p:cNvPr>
          <p:cNvSpPr txBox="1"/>
          <p:nvPr/>
        </p:nvSpPr>
        <p:spPr>
          <a:xfrm>
            <a:off x="0" y="6488668"/>
            <a:ext cx="827584" cy="369332"/>
          </a:xfrm>
          <a:prstGeom prst="rect">
            <a:avLst/>
          </a:prstGeom>
          <a:noFill/>
        </p:spPr>
        <p:txBody>
          <a:bodyPr wrap="square" rtlCol="0">
            <a:spAutoFit/>
          </a:bodyPr>
          <a:lstStyle/>
          <a:p>
            <a:r>
              <a:rPr lang="en-BZ" dirty="0"/>
              <a:t>32/42</a:t>
            </a:r>
            <a:endParaRPr lang="es-ES" dirty="0"/>
          </a:p>
        </p:txBody>
      </p:sp>
      <p:sp>
        <p:nvSpPr>
          <p:cNvPr id="10" name="CuadroTexto 9">
            <a:extLst>
              <a:ext uri="{FF2B5EF4-FFF2-40B4-BE49-F238E27FC236}">
                <a16:creationId xmlns:a16="http://schemas.microsoft.com/office/drawing/2014/main" id="{0A826E86-7418-4FED-913E-1A73C0C9593C}"/>
              </a:ext>
            </a:extLst>
          </p:cNvPr>
          <p:cNvSpPr txBox="1"/>
          <p:nvPr/>
        </p:nvSpPr>
        <p:spPr>
          <a:xfrm>
            <a:off x="6500161" y="45953"/>
            <a:ext cx="2424312"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04. </a:t>
            </a:r>
            <a:r>
              <a:rPr lang="es-ES" sz="2400" b="1" dirty="0">
                <a:solidFill>
                  <a:srgbClr val="336600"/>
                </a:solidFill>
                <a:latin typeface="+mj-lt"/>
                <a:ea typeface="Microsoft YaHei UI" panose="020B0503020204020204" pitchFamily="34" charset="-122"/>
                <a:cs typeface="Times New Roman" panose="02020603050405020304" pitchFamily="18" charset="0"/>
              </a:rPr>
              <a:t>Resultados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40970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5415BE6-00C8-4D06-9222-A27A419C0CA8}"/>
              </a:ext>
            </a:extLst>
          </p:cNvPr>
          <p:cNvSpPr/>
          <p:nvPr/>
        </p:nvSpPr>
        <p:spPr>
          <a:xfrm>
            <a:off x="323528" y="583791"/>
            <a:ext cx="2430474"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Análisis de Resultados</a:t>
            </a:r>
            <a:endParaRPr lang="es-ES" sz="1600" b="1" dirty="0">
              <a:solidFill>
                <a:schemeClr val="dk1"/>
              </a:solidFill>
              <a:latin typeface="+mn-lt"/>
            </a:endParaRPr>
          </a:p>
        </p:txBody>
      </p:sp>
      <p:pic>
        <p:nvPicPr>
          <p:cNvPr id="20" name="Picture 4" descr="Icono De Flecha Atrás, Ilustración De Botón Azul Redondo Elegante  Ilustración del Vector - Ilustración de atrás, ilustración: 161327075">
            <a:hlinkClick r:id="rId2" action="ppaction://hlinksldjump"/>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89916" l="10000" r="100000"/>
                    </a14:imgEffect>
                  </a14:imgLayer>
                </a14:imgProps>
              </a:ext>
              <a:ext uri="{28A0092B-C50C-407E-A947-70E740481C1C}">
                <a14:useLocalDpi xmlns:a14="http://schemas.microsoft.com/office/drawing/2010/main"/>
              </a:ext>
            </a:extLst>
          </a:blip>
          <a:srcRect/>
          <a:stretch>
            <a:fillRect/>
          </a:stretch>
        </p:blipFill>
        <p:spPr bwMode="auto">
          <a:xfrm>
            <a:off x="6228184" y="6335814"/>
            <a:ext cx="342978" cy="35712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AA5EC77B-8329-47A9-BEB5-7CB2449F17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1175969" y="1050440"/>
            <a:ext cx="7224110" cy="4608512"/>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1C4D192E-9A44-44A2-B177-220D23A65E3A}"/>
              </a:ext>
            </a:extLst>
          </p:cNvPr>
          <p:cNvSpPr txBox="1"/>
          <p:nvPr/>
        </p:nvSpPr>
        <p:spPr>
          <a:xfrm>
            <a:off x="0" y="6488668"/>
            <a:ext cx="827584" cy="369332"/>
          </a:xfrm>
          <a:prstGeom prst="rect">
            <a:avLst/>
          </a:prstGeom>
          <a:noFill/>
        </p:spPr>
        <p:txBody>
          <a:bodyPr wrap="square" rtlCol="0">
            <a:spAutoFit/>
          </a:bodyPr>
          <a:lstStyle/>
          <a:p>
            <a:r>
              <a:rPr lang="en-BZ" dirty="0"/>
              <a:t>33/42</a:t>
            </a:r>
            <a:endParaRPr lang="es-ES" dirty="0"/>
          </a:p>
        </p:txBody>
      </p:sp>
      <p:sp>
        <p:nvSpPr>
          <p:cNvPr id="10" name="CuadroTexto 9">
            <a:extLst>
              <a:ext uri="{FF2B5EF4-FFF2-40B4-BE49-F238E27FC236}">
                <a16:creationId xmlns:a16="http://schemas.microsoft.com/office/drawing/2014/main" id="{D0973F0F-3F91-459C-BAFC-7ACC3118DF63}"/>
              </a:ext>
            </a:extLst>
          </p:cNvPr>
          <p:cNvSpPr txBox="1"/>
          <p:nvPr/>
        </p:nvSpPr>
        <p:spPr>
          <a:xfrm>
            <a:off x="6500161" y="45953"/>
            <a:ext cx="2424312"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04. </a:t>
            </a:r>
            <a:r>
              <a:rPr lang="es-ES" sz="2400" b="1" dirty="0">
                <a:solidFill>
                  <a:srgbClr val="336600"/>
                </a:solidFill>
                <a:latin typeface="+mj-lt"/>
                <a:ea typeface="Microsoft YaHei UI" panose="020B0503020204020204" pitchFamily="34" charset="-122"/>
                <a:cs typeface="Times New Roman" panose="02020603050405020304" pitchFamily="18" charset="0"/>
              </a:rPr>
              <a:t>Resultados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46135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17" name="Rectángulo 16">
            <a:extLst>
              <a:ext uri="{FF2B5EF4-FFF2-40B4-BE49-F238E27FC236}">
                <a16:creationId xmlns:a16="http://schemas.microsoft.com/office/drawing/2014/main" id="{B9AD07A8-6482-442A-9BE3-01346B76F11D}"/>
              </a:ext>
            </a:extLst>
          </p:cNvPr>
          <p:cNvSpPr/>
          <p:nvPr/>
        </p:nvSpPr>
        <p:spPr>
          <a:xfrm>
            <a:off x="107280" y="331658"/>
            <a:ext cx="3168576"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600" b="1" dirty="0">
                <a:solidFill>
                  <a:schemeClr val="dk1"/>
                </a:solidFill>
                <a:latin typeface="+mn-lt"/>
              </a:rPr>
              <a:t>Variables Físicas</a:t>
            </a:r>
          </a:p>
        </p:txBody>
      </p:sp>
      <p:sp>
        <p:nvSpPr>
          <p:cNvPr id="10" name="CuadroTexto 9">
            <a:extLst>
              <a:ext uri="{FF2B5EF4-FFF2-40B4-BE49-F238E27FC236}">
                <a16:creationId xmlns:a16="http://schemas.microsoft.com/office/drawing/2014/main" id="{8887671A-CA8D-4164-9FA7-CF991949136E}"/>
              </a:ext>
            </a:extLst>
          </p:cNvPr>
          <p:cNvSpPr txBox="1"/>
          <p:nvPr/>
        </p:nvSpPr>
        <p:spPr>
          <a:xfrm>
            <a:off x="6500161" y="45953"/>
            <a:ext cx="2424312"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04. </a:t>
            </a:r>
            <a:r>
              <a:rPr lang="es-ES" sz="2400" b="1" dirty="0">
                <a:solidFill>
                  <a:srgbClr val="336600"/>
                </a:solidFill>
                <a:latin typeface="+mj-lt"/>
                <a:ea typeface="Microsoft YaHei UI" panose="020B0503020204020204" pitchFamily="34" charset="-122"/>
                <a:cs typeface="Times New Roman" panose="02020603050405020304" pitchFamily="18" charset="0"/>
              </a:rPr>
              <a:t>Resultados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3" name="Imagen 2">
            <a:extLst>
              <a:ext uri="{FF2B5EF4-FFF2-40B4-BE49-F238E27FC236}">
                <a16:creationId xmlns:a16="http://schemas.microsoft.com/office/drawing/2014/main" id="{D00BE3FD-A318-44E5-B84F-26CAEFFB62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338" y="911108"/>
            <a:ext cx="8229324" cy="4824536"/>
          </a:xfrm>
          <a:prstGeom prst="rect">
            <a:avLst/>
          </a:prstGeom>
        </p:spPr>
      </p:pic>
      <p:sp>
        <p:nvSpPr>
          <p:cNvPr id="6" name="CuadroTexto 5">
            <a:extLst>
              <a:ext uri="{FF2B5EF4-FFF2-40B4-BE49-F238E27FC236}">
                <a16:creationId xmlns:a16="http://schemas.microsoft.com/office/drawing/2014/main" id="{75248811-9A50-4A30-9A5B-3F348216327D}"/>
              </a:ext>
            </a:extLst>
          </p:cNvPr>
          <p:cNvSpPr txBox="1"/>
          <p:nvPr/>
        </p:nvSpPr>
        <p:spPr>
          <a:xfrm>
            <a:off x="0" y="6488668"/>
            <a:ext cx="827584" cy="369332"/>
          </a:xfrm>
          <a:prstGeom prst="rect">
            <a:avLst/>
          </a:prstGeom>
          <a:noFill/>
        </p:spPr>
        <p:txBody>
          <a:bodyPr wrap="square" rtlCol="0">
            <a:spAutoFit/>
          </a:bodyPr>
          <a:lstStyle/>
          <a:p>
            <a:r>
              <a:rPr lang="en-BZ" dirty="0"/>
              <a:t>34/42</a:t>
            </a:r>
            <a:endParaRPr lang="es-ES" dirty="0"/>
          </a:p>
        </p:txBody>
      </p:sp>
    </p:spTree>
    <p:extLst>
      <p:ext uri="{BB962C8B-B14F-4D97-AF65-F5344CB8AC3E}">
        <p14:creationId xmlns:p14="http://schemas.microsoft.com/office/powerpoint/2010/main" val="3762195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17" name="Rectángulo 16">
            <a:extLst>
              <a:ext uri="{FF2B5EF4-FFF2-40B4-BE49-F238E27FC236}">
                <a16:creationId xmlns:a16="http://schemas.microsoft.com/office/drawing/2014/main" id="{B9AD07A8-6482-442A-9BE3-01346B76F11D}"/>
              </a:ext>
            </a:extLst>
          </p:cNvPr>
          <p:cNvSpPr/>
          <p:nvPr/>
        </p:nvSpPr>
        <p:spPr>
          <a:xfrm>
            <a:off x="107280" y="331658"/>
            <a:ext cx="3168576"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600" b="1" dirty="0">
                <a:solidFill>
                  <a:schemeClr val="dk1"/>
                </a:solidFill>
                <a:latin typeface="+mn-lt"/>
              </a:rPr>
              <a:t>Parámetros RSSI y SNR</a:t>
            </a:r>
          </a:p>
        </p:txBody>
      </p:sp>
      <p:sp>
        <p:nvSpPr>
          <p:cNvPr id="6" name="CuadroTexto 5">
            <a:extLst>
              <a:ext uri="{FF2B5EF4-FFF2-40B4-BE49-F238E27FC236}">
                <a16:creationId xmlns:a16="http://schemas.microsoft.com/office/drawing/2014/main" id="{4B5D7AE9-5FA8-46D2-B84C-986DB542AE97}"/>
              </a:ext>
            </a:extLst>
          </p:cNvPr>
          <p:cNvSpPr txBox="1"/>
          <p:nvPr/>
        </p:nvSpPr>
        <p:spPr>
          <a:xfrm>
            <a:off x="0" y="6488668"/>
            <a:ext cx="827584" cy="369332"/>
          </a:xfrm>
          <a:prstGeom prst="rect">
            <a:avLst/>
          </a:prstGeom>
          <a:noFill/>
        </p:spPr>
        <p:txBody>
          <a:bodyPr wrap="square" rtlCol="0">
            <a:spAutoFit/>
          </a:bodyPr>
          <a:lstStyle/>
          <a:p>
            <a:r>
              <a:rPr lang="en-BZ" dirty="0"/>
              <a:t>35/42</a:t>
            </a:r>
            <a:endParaRPr lang="es-ES" dirty="0"/>
          </a:p>
        </p:txBody>
      </p:sp>
      <p:pic>
        <p:nvPicPr>
          <p:cNvPr id="4" name="Imagen 3">
            <a:extLst>
              <a:ext uri="{FF2B5EF4-FFF2-40B4-BE49-F238E27FC236}">
                <a16:creationId xmlns:a16="http://schemas.microsoft.com/office/drawing/2014/main" id="{34869CA4-1EF5-4D79-8905-FA4A30AD49FF}"/>
              </a:ext>
            </a:extLst>
          </p:cNvPr>
          <p:cNvPicPr>
            <a:picLocks noChangeAspect="1"/>
          </p:cNvPicPr>
          <p:nvPr/>
        </p:nvPicPr>
        <p:blipFill rotWithShape="1">
          <a:blip r:embed="rId2">
            <a:extLst>
              <a:ext uri="{28A0092B-C50C-407E-A947-70E740481C1C}">
                <a14:useLocalDpi xmlns:a14="http://schemas.microsoft.com/office/drawing/2010/main" val="0"/>
              </a:ext>
            </a:extLst>
          </a:blip>
          <a:srcRect l="8965" r="6774"/>
          <a:stretch/>
        </p:blipFill>
        <p:spPr>
          <a:xfrm>
            <a:off x="395536" y="1072030"/>
            <a:ext cx="8116532" cy="4713939"/>
          </a:xfrm>
          <a:prstGeom prst="rect">
            <a:avLst/>
          </a:prstGeom>
        </p:spPr>
      </p:pic>
      <p:sp>
        <p:nvSpPr>
          <p:cNvPr id="9" name="CuadroTexto 8">
            <a:extLst>
              <a:ext uri="{FF2B5EF4-FFF2-40B4-BE49-F238E27FC236}">
                <a16:creationId xmlns:a16="http://schemas.microsoft.com/office/drawing/2014/main" id="{4A7E1649-A0B7-4C63-AD87-2D8A432168AF}"/>
              </a:ext>
            </a:extLst>
          </p:cNvPr>
          <p:cNvSpPr txBox="1"/>
          <p:nvPr/>
        </p:nvSpPr>
        <p:spPr>
          <a:xfrm>
            <a:off x="6500161" y="45953"/>
            <a:ext cx="2424312"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04. </a:t>
            </a:r>
            <a:r>
              <a:rPr lang="es-ES" sz="2400" b="1" dirty="0">
                <a:solidFill>
                  <a:srgbClr val="336600"/>
                </a:solidFill>
                <a:latin typeface="+mj-lt"/>
                <a:ea typeface="Microsoft YaHei UI" panose="020B0503020204020204" pitchFamily="34" charset="-122"/>
                <a:cs typeface="Times New Roman" panose="02020603050405020304" pitchFamily="18" charset="0"/>
              </a:rPr>
              <a:t>Resultados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2489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17" name="Rectángulo 16">
            <a:extLst>
              <a:ext uri="{FF2B5EF4-FFF2-40B4-BE49-F238E27FC236}">
                <a16:creationId xmlns:a16="http://schemas.microsoft.com/office/drawing/2014/main" id="{B9AD07A8-6482-442A-9BE3-01346B76F11D}"/>
              </a:ext>
            </a:extLst>
          </p:cNvPr>
          <p:cNvSpPr/>
          <p:nvPr/>
        </p:nvSpPr>
        <p:spPr>
          <a:xfrm>
            <a:off x="56379" y="460219"/>
            <a:ext cx="2018501"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Paquetes perdidos</a:t>
            </a:r>
          </a:p>
        </p:txBody>
      </p:sp>
      <p:pic>
        <p:nvPicPr>
          <p:cNvPr id="3" name="Imagen 2">
            <a:extLst>
              <a:ext uri="{FF2B5EF4-FFF2-40B4-BE49-F238E27FC236}">
                <a16:creationId xmlns:a16="http://schemas.microsoft.com/office/drawing/2014/main" id="{CA1D4F01-FF43-4791-BE15-F64E22235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54" y="980729"/>
            <a:ext cx="5111804" cy="3744416"/>
          </a:xfrm>
          <a:prstGeom prst="rect">
            <a:avLst/>
          </a:prstGeom>
        </p:spPr>
      </p:pic>
      <p:graphicFrame>
        <p:nvGraphicFramePr>
          <p:cNvPr id="5" name="Tabla 4">
            <a:extLst>
              <a:ext uri="{FF2B5EF4-FFF2-40B4-BE49-F238E27FC236}">
                <a16:creationId xmlns:a16="http://schemas.microsoft.com/office/drawing/2014/main" id="{F0E5B160-D5B3-49FC-BAC9-359A07A8C2BD}"/>
              </a:ext>
            </a:extLst>
          </p:cNvPr>
          <p:cNvGraphicFramePr>
            <a:graphicFrameLocks noGrp="1"/>
          </p:cNvGraphicFramePr>
          <p:nvPr>
            <p:extLst>
              <p:ext uri="{D42A27DB-BD31-4B8C-83A1-F6EECF244321}">
                <p14:modId xmlns:p14="http://schemas.microsoft.com/office/powerpoint/2010/main" val="1929929209"/>
              </p:ext>
            </p:extLst>
          </p:nvPr>
        </p:nvGraphicFramePr>
        <p:xfrm>
          <a:off x="5861690" y="1048832"/>
          <a:ext cx="2701290" cy="511113"/>
        </p:xfrm>
        <a:graphic>
          <a:graphicData uri="http://schemas.openxmlformats.org/drawingml/2006/table">
            <a:tbl>
              <a:tblPr firstRow="1" firstCol="1" bandRow="1">
                <a:tableStyleId>{72833802-FEF1-4C79-8D5D-14CF1EAF98D9}</a:tableStyleId>
              </a:tblPr>
              <a:tblGrid>
                <a:gridCol w="1977390">
                  <a:extLst>
                    <a:ext uri="{9D8B030D-6E8A-4147-A177-3AD203B41FA5}">
                      <a16:colId xmlns:a16="http://schemas.microsoft.com/office/drawing/2014/main" val="278638425"/>
                    </a:ext>
                  </a:extLst>
                </a:gridCol>
                <a:gridCol w="723900">
                  <a:extLst>
                    <a:ext uri="{9D8B030D-6E8A-4147-A177-3AD203B41FA5}">
                      <a16:colId xmlns:a16="http://schemas.microsoft.com/office/drawing/2014/main" val="3468988697"/>
                    </a:ext>
                  </a:extLst>
                </a:gridCol>
              </a:tblGrid>
              <a:tr h="0">
                <a:tc>
                  <a:txBody>
                    <a:bodyPr/>
                    <a:lstStyle/>
                    <a:p>
                      <a:pPr>
                        <a:lnSpc>
                          <a:spcPct val="107000"/>
                        </a:lnSpc>
                        <a:spcAft>
                          <a:spcPts val="800"/>
                        </a:spcAft>
                      </a:pPr>
                      <a:r>
                        <a:rPr lang="es-ES" sz="1100">
                          <a:effectLst/>
                        </a:rPr>
                        <a:t>Total, paquetes a transmitir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2688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0632115"/>
                  </a:ext>
                </a:extLst>
              </a:tr>
              <a:tr h="0">
                <a:tc>
                  <a:txBody>
                    <a:bodyPr/>
                    <a:lstStyle/>
                    <a:p>
                      <a:pPr>
                        <a:lnSpc>
                          <a:spcPct val="107000"/>
                        </a:lnSpc>
                        <a:spcAft>
                          <a:spcPts val="800"/>
                        </a:spcAft>
                      </a:pPr>
                      <a:r>
                        <a:rPr lang="es-ES" sz="1100">
                          <a:effectLst/>
                        </a:rPr>
                        <a:t>Total paquetes recibidos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2608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5405579"/>
                  </a:ext>
                </a:extLst>
              </a:tr>
              <a:tr h="0">
                <a:tc>
                  <a:txBody>
                    <a:bodyPr/>
                    <a:lstStyle/>
                    <a:p>
                      <a:pPr>
                        <a:lnSpc>
                          <a:spcPct val="107000"/>
                        </a:lnSpc>
                        <a:spcAft>
                          <a:spcPts val="800"/>
                        </a:spcAft>
                      </a:pPr>
                      <a:r>
                        <a:rPr lang="es-ES" sz="1100">
                          <a:effectLst/>
                        </a:rPr>
                        <a:t>% paquetes perdidos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2.98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1564084"/>
                  </a:ext>
                </a:extLst>
              </a:tr>
            </a:tbl>
          </a:graphicData>
        </a:graphic>
      </p:graphicFrame>
      <p:sp>
        <p:nvSpPr>
          <p:cNvPr id="2" name="Rectángulo 1">
            <a:extLst>
              <a:ext uri="{FF2B5EF4-FFF2-40B4-BE49-F238E27FC236}">
                <a16:creationId xmlns:a16="http://schemas.microsoft.com/office/drawing/2014/main" id="{F6F44384-9832-4641-B8AE-9713F2B4DA70}"/>
              </a:ext>
            </a:extLst>
          </p:cNvPr>
          <p:cNvSpPr/>
          <p:nvPr/>
        </p:nvSpPr>
        <p:spPr>
          <a:xfrm>
            <a:off x="168878" y="1559945"/>
            <a:ext cx="4907177" cy="14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711E20FB-8025-473F-8A56-95179ED0EC12}"/>
              </a:ext>
            </a:extLst>
          </p:cNvPr>
          <p:cNvSpPr/>
          <p:nvPr/>
        </p:nvSpPr>
        <p:spPr>
          <a:xfrm>
            <a:off x="168878" y="4509121"/>
            <a:ext cx="4907177" cy="144015"/>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a:extLst>
              <a:ext uri="{FF2B5EF4-FFF2-40B4-BE49-F238E27FC236}">
                <a16:creationId xmlns:a16="http://schemas.microsoft.com/office/drawing/2014/main" id="{24A30684-30F7-4C7B-A4E2-6093FF1E52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689483" y="1772816"/>
            <a:ext cx="3236012" cy="3672408"/>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C87B935C-6E53-430D-B597-B53E4E1B9A60}"/>
              </a:ext>
            </a:extLst>
          </p:cNvPr>
          <p:cNvSpPr txBox="1"/>
          <p:nvPr/>
        </p:nvSpPr>
        <p:spPr>
          <a:xfrm>
            <a:off x="0" y="6488668"/>
            <a:ext cx="827584" cy="369332"/>
          </a:xfrm>
          <a:prstGeom prst="rect">
            <a:avLst/>
          </a:prstGeom>
          <a:noFill/>
        </p:spPr>
        <p:txBody>
          <a:bodyPr wrap="square" rtlCol="0">
            <a:spAutoFit/>
          </a:bodyPr>
          <a:lstStyle/>
          <a:p>
            <a:r>
              <a:rPr lang="en-BZ" dirty="0"/>
              <a:t>36/42</a:t>
            </a:r>
            <a:endParaRPr lang="es-ES" dirty="0"/>
          </a:p>
        </p:txBody>
      </p:sp>
      <p:sp>
        <p:nvSpPr>
          <p:cNvPr id="12" name="CuadroTexto 11">
            <a:extLst>
              <a:ext uri="{FF2B5EF4-FFF2-40B4-BE49-F238E27FC236}">
                <a16:creationId xmlns:a16="http://schemas.microsoft.com/office/drawing/2014/main" id="{22CB25A9-0E5D-4BEC-BF21-3B54B731F6B2}"/>
              </a:ext>
            </a:extLst>
          </p:cNvPr>
          <p:cNvSpPr txBox="1"/>
          <p:nvPr/>
        </p:nvSpPr>
        <p:spPr>
          <a:xfrm>
            <a:off x="6500161" y="45953"/>
            <a:ext cx="2424312"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04. </a:t>
            </a:r>
            <a:r>
              <a:rPr lang="es-ES" sz="2400" b="1" dirty="0">
                <a:solidFill>
                  <a:srgbClr val="336600"/>
                </a:solidFill>
                <a:latin typeface="+mj-lt"/>
                <a:ea typeface="Microsoft YaHei UI" panose="020B0503020204020204" pitchFamily="34" charset="-122"/>
                <a:cs typeface="Times New Roman" panose="02020603050405020304" pitchFamily="18" charset="0"/>
              </a:rPr>
              <a:t>Resultados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88035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17" name="Rectángulo 16">
            <a:extLst>
              <a:ext uri="{FF2B5EF4-FFF2-40B4-BE49-F238E27FC236}">
                <a16:creationId xmlns:a16="http://schemas.microsoft.com/office/drawing/2014/main" id="{B9AD07A8-6482-442A-9BE3-01346B76F11D}"/>
              </a:ext>
            </a:extLst>
          </p:cNvPr>
          <p:cNvSpPr/>
          <p:nvPr/>
        </p:nvSpPr>
        <p:spPr>
          <a:xfrm>
            <a:off x="56379" y="460219"/>
            <a:ext cx="1072730"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Retardos</a:t>
            </a:r>
          </a:p>
        </p:txBody>
      </p:sp>
      <p:pic>
        <p:nvPicPr>
          <p:cNvPr id="10" name="Imagen 9">
            <a:extLst>
              <a:ext uri="{FF2B5EF4-FFF2-40B4-BE49-F238E27FC236}">
                <a16:creationId xmlns:a16="http://schemas.microsoft.com/office/drawing/2014/main" id="{DFD568B9-6B4B-4FCB-A00A-0679CC54B4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28" r="8160"/>
          <a:stretch/>
        </p:blipFill>
        <p:spPr bwMode="auto">
          <a:xfrm>
            <a:off x="977436" y="1052736"/>
            <a:ext cx="7189127" cy="4248472"/>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DA29128F-00A4-4DD4-BA3E-DE0842BB5F88}"/>
              </a:ext>
            </a:extLst>
          </p:cNvPr>
          <p:cNvSpPr txBox="1"/>
          <p:nvPr/>
        </p:nvSpPr>
        <p:spPr>
          <a:xfrm>
            <a:off x="0" y="6488668"/>
            <a:ext cx="827584" cy="369332"/>
          </a:xfrm>
          <a:prstGeom prst="rect">
            <a:avLst/>
          </a:prstGeom>
          <a:noFill/>
        </p:spPr>
        <p:txBody>
          <a:bodyPr wrap="square" rtlCol="0">
            <a:spAutoFit/>
          </a:bodyPr>
          <a:lstStyle/>
          <a:p>
            <a:r>
              <a:rPr lang="en-BZ" dirty="0"/>
              <a:t>37/42</a:t>
            </a:r>
            <a:endParaRPr lang="es-ES" dirty="0"/>
          </a:p>
        </p:txBody>
      </p:sp>
      <p:sp>
        <p:nvSpPr>
          <p:cNvPr id="7" name="CuadroTexto 6">
            <a:extLst>
              <a:ext uri="{FF2B5EF4-FFF2-40B4-BE49-F238E27FC236}">
                <a16:creationId xmlns:a16="http://schemas.microsoft.com/office/drawing/2014/main" id="{EF525BD0-9BC1-4D34-9436-2E51D0EDEA54}"/>
              </a:ext>
            </a:extLst>
          </p:cNvPr>
          <p:cNvSpPr txBox="1"/>
          <p:nvPr/>
        </p:nvSpPr>
        <p:spPr>
          <a:xfrm>
            <a:off x="6500161" y="45953"/>
            <a:ext cx="2424312"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04. </a:t>
            </a:r>
            <a:r>
              <a:rPr lang="es-ES" sz="2400" b="1" dirty="0">
                <a:solidFill>
                  <a:srgbClr val="336600"/>
                </a:solidFill>
                <a:latin typeface="+mj-lt"/>
                <a:ea typeface="Microsoft YaHei UI" panose="020B0503020204020204" pitchFamily="34" charset="-122"/>
                <a:cs typeface="Times New Roman" panose="02020603050405020304" pitchFamily="18" charset="0"/>
              </a:rPr>
              <a:t>Resultados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92020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692696"/>
            <a:ext cx="8017585" cy="5693866"/>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latin typeface="Arial"/>
                <a:cs typeface="Arial"/>
              </a:rPr>
              <a:t>Al realizar el análisis de LoRa se concluye que constituye la capa física e incorpora una modulación basada en la técnica CSS, los estándares MQTT y LoRaWAN incorporan todo el concepto de IoT, Nodos, Gateways, Network Servers y Aplication Server mientras que LoRa se encarga de realizar diferentes procesos como la gestión de la modulación, la potencia y acondicionamiento de la señal de transmisión y recepción. En el proceso de transmisión con LoRa existe la posibilidad de seleccionar seis valores de SF comprendidos entre 7 a 12 con la finalidad de la optimización en cuanto a rendimiento de red y uso del espectro. Con valores de SF bajos, se tiene una transmisión rápida debido a la necesidad de menor número de bits para el envío de información, pero se obtiene un menor alcance.</a:t>
            </a:r>
          </a:p>
          <a:p>
            <a:pPr marL="285750" indent="-285750" algn="just">
              <a:buFont typeface="Arial" panose="020B0604020202020204" pitchFamily="34" charset="0"/>
              <a:buChar char="•"/>
            </a:pPr>
            <a:endParaRPr lang="es-ES" sz="1400" dirty="0">
              <a:latin typeface="Arial"/>
              <a:cs typeface="Arial"/>
            </a:endParaRPr>
          </a:p>
          <a:p>
            <a:pPr marL="285750" indent="-285750" algn="just">
              <a:buFont typeface="Arial" panose="020B0604020202020204" pitchFamily="34" charset="0"/>
              <a:buChar char="•"/>
            </a:pPr>
            <a:r>
              <a:rPr lang="es-ES" sz="1400" dirty="0">
                <a:latin typeface="Arial"/>
                <a:cs typeface="Arial"/>
              </a:rPr>
              <a:t>Para la elección de topología de red en proyectos con sensores inalámbricos se deben considerar diversos parámetros como la instalación, el costo, flexibilidad, fiabilidad, robustez y consumo energético, etc. En base a la investigación, la topología con repetidores tiene el propósito de mejorar la comunicación con nodos remotos, la topología de malla ofrece la posibilidad de transmitir desde múltiples rutas asi como también de transmisiones simultáneas y la posibilidad de escalamiento de red. En el presente proyecto se utilizó la topología en estrella, el Gateway LoRa constituye el elemento central que reenvió los mensajes recibidos desde el nodo final hacia el servidor de AWS.</a:t>
            </a:r>
          </a:p>
          <a:p>
            <a:pPr marL="285750" indent="-285750" algn="just">
              <a:buFont typeface="Arial" panose="020B0604020202020204" pitchFamily="34" charset="0"/>
              <a:buChar char="•"/>
            </a:pPr>
            <a:endParaRPr lang="es-ES" sz="1400" dirty="0">
              <a:latin typeface="Arial"/>
              <a:cs typeface="Arial"/>
            </a:endParaRPr>
          </a:p>
          <a:p>
            <a:pPr marL="285750" indent="-285750" algn="just">
              <a:buFont typeface="Arial" panose="020B0604020202020204" pitchFamily="34" charset="0"/>
              <a:buChar char="•"/>
            </a:pPr>
            <a:r>
              <a:rPr lang="es-ES" sz="1400" dirty="0">
                <a:latin typeface="Arial"/>
                <a:cs typeface="Arial"/>
              </a:rPr>
              <a:t>Se diseñó la red de sensores inalámbricos enfocada a la monitorización de variables físicas en sistemas hidropónicos y se concluye que la tecnología LPWAN LoRa es apropiada para aplicaciones IoT enfocadas a la automatización de procesos agrícolas debido a que permite el envío ilimitado de mensajes, autonomía en cuanto a la elección del servidor y almacenamiento de información y altos niveles de seguridad al permitir la encriptación y autenticación de cada uno de los Nodos Finales que constituyen la red.</a:t>
            </a:r>
          </a:p>
        </p:txBody>
      </p:sp>
      <p:sp>
        <p:nvSpPr>
          <p:cNvPr id="5" name="CuadroTexto 4">
            <a:extLst>
              <a:ext uri="{FF2B5EF4-FFF2-40B4-BE49-F238E27FC236}">
                <a16:creationId xmlns:a16="http://schemas.microsoft.com/office/drawing/2014/main" id="{9DE69628-CE4D-4249-B60A-B9A3CEB7B69E}"/>
              </a:ext>
            </a:extLst>
          </p:cNvPr>
          <p:cNvSpPr txBox="1"/>
          <p:nvPr/>
        </p:nvSpPr>
        <p:spPr>
          <a:xfrm>
            <a:off x="6372201" y="95011"/>
            <a:ext cx="2771800"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05. </a:t>
            </a:r>
            <a:r>
              <a:rPr lang="es-ES" sz="2400" b="1" dirty="0">
                <a:solidFill>
                  <a:srgbClr val="336600"/>
                </a:solidFill>
                <a:latin typeface="+mj-lt"/>
                <a:ea typeface="Microsoft YaHei UI" panose="020B0503020204020204" pitchFamily="34" charset="-122"/>
                <a:cs typeface="Times New Roman" panose="02020603050405020304" pitchFamily="18" charset="0"/>
              </a:rPr>
              <a:t>Conclusiones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6" name="CuadroTexto 5">
            <a:extLst>
              <a:ext uri="{FF2B5EF4-FFF2-40B4-BE49-F238E27FC236}">
                <a16:creationId xmlns:a16="http://schemas.microsoft.com/office/drawing/2014/main" id="{42FC67C0-D8EF-4BA0-8A7E-F3F1163C7A4E}"/>
              </a:ext>
            </a:extLst>
          </p:cNvPr>
          <p:cNvSpPr txBox="1"/>
          <p:nvPr/>
        </p:nvSpPr>
        <p:spPr>
          <a:xfrm>
            <a:off x="0" y="6488668"/>
            <a:ext cx="827584" cy="369332"/>
          </a:xfrm>
          <a:prstGeom prst="rect">
            <a:avLst/>
          </a:prstGeom>
          <a:noFill/>
        </p:spPr>
        <p:txBody>
          <a:bodyPr wrap="square" rtlCol="0">
            <a:spAutoFit/>
          </a:bodyPr>
          <a:lstStyle/>
          <a:p>
            <a:r>
              <a:rPr lang="en-BZ" dirty="0"/>
              <a:t>38/42</a:t>
            </a:r>
            <a:endParaRPr lang="es-ES" dirty="0"/>
          </a:p>
        </p:txBody>
      </p:sp>
    </p:spTree>
    <p:extLst>
      <p:ext uri="{BB962C8B-B14F-4D97-AF65-F5344CB8AC3E}">
        <p14:creationId xmlns:p14="http://schemas.microsoft.com/office/powerpoint/2010/main" val="95023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echugas-la-huerta-ecuador - La Huerta">
            <a:extLst>
              <a:ext uri="{FF2B5EF4-FFF2-40B4-BE49-F238E27FC236}">
                <a16:creationId xmlns:a16="http://schemas.microsoft.com/office/drawing/2014/main" id="{E591D8B4-5373-410C-B403-8C5FF2157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19" y="1021506"/>
            <a:ext cx="3301621"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a la derecha 1">
            <a:extLst>
              <a:ext uri="{FF2B5EF4-FFF2-40B4-BE49-F238E27FC236}">
                <a16:creationId xmlns:a16="http://schemas.microsoft.com/office/drawing/2014/main" id="{D642E8B7-571D-492C-AD8D-2B17D0CD8DE0}"/>
              </a:ext>
            </a:extLst>
          </p:cNvPr>
          <p:cNvSpPr/>
          <p:nvPr/>
        </p:nvSpPr>
        <p:spPr>
          <a:xfrm>
            <a:off x="3923928" y="1785122"/>
            <a:ext cx="1437396" cy="52322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2" name="Flecha: a la derecha 11">
            <a:extLst>
              <a:ext uri="{FF2B5EF4-FFF2-40B4-BE49-F238E27FC236}">
                <a16:creationId xmlns:a16="http://schemas.microsoft.com/office/drawing/2014/main" id="{EB676FC8-938B-4A25-B763-88AF8C9AED1E}"/>
              </a:ext>
            </a:extLst>
          </p:cNvPr>
          <p:cNvSpPr/>
          <p:nvPr/>
        </p:nvSpPr>
        <p:spPr>
          <a:xfrm rot="5400000">
            <a:off x="1645872" y="3140710"/>
            <a:ext cx="635687" cy="30874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3" name="CuadroTexto 12">
            <a:extLst>
              <a:ext uri="{FF2B5EF4-FFF2-40B4-BE49-F238E27FC236}">
                <a16:creationId xmlns:a16="http://schemas.microsoft.com/office/drawing/2014/main" id="{D4248F45-8783-4ABE-B3FA-C67DFC55FCC0}"/>
              </a:ext>
            </a:extLst>
          </p:cNvPr>
          <p:cNvSpPr txBox="1"/>
          <p:nvPr/>
        </p:nvSpPr>
        <p:spPr>
          <a:xfrm>
            <a:off x="476132" y="2792575"/>
            <a:ext cx="1304588" cy="369332"/>
          </a:xfrm>
          <a:prstGeom prst="rect">
            <a:avLst/>
          </a:prstGeom>
          <a:noFill/>
        </p:spPr>
        <p:txBody>
          <a:bodyPr wrap="none" rtlCol="0">
            <a:spAutoFit/>
          </a:bodyPr>
          <a:lstStyle/>
          <a:p>
            <a:r>
              <a:rPr lang="es-EC" i="1" dirty="0">
                <a:effectLst>
                  <a:outerShdw blurRad="38100" dist="38100" dir="2700000" algn="tl">
                    <a:srgbClr val="000000">
                      <a:alpha val="43137"/>
                    </a:srgbClr>
                  </a:outerShdw>
                </a:effectLst>
              </a:rPr>
              <a:t>Tradicional</a:t>
            </a:r>
          </a:p>
        </p:txBody>
      </p:sp>
      <p:pic>
        <p:nvPicPr>
          <p:cNvPr id="3080" name="Picture 8" descr="Los colombianos tienen delirio de pobreza?">
            <a:extLst>
              <a:ext uri="{FF2B5EF4-FFF2-40B4-BE49-F238E27FC236}">
                <a16:creationId xmlns:a16="http://schemas.microsoft.com/office/drawing/2014/main" id="{8073A824-1334-47F8-B4E7-A8A972707A4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52107" y="1128440"/>
            <a:ext cx="2322748" cy="183658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1AB9C3E3-97D4-4141-AF3B-5B91D1C39A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5636" y="3667886"/>
            <a:ext cx="2437928" cy="1976379"/>
          </a:xfrm>
          <a:prstGeom prst="rect">
            <a:avLst/>
          </a:prstGeom>
        </p:spPr>
      </p:pic>
      <p:sp>
        <p:nvSpPr>
          <p:cNvPr id="19" name="CuadroTexto 18">
            <a:extLst>
              <a:ext uri="{FF2B5EF4-FFF2-40B4-BE49-F238E27FC236}">
                <a16:creationId xmlns:a16="http://schemas.microsoft.com/office/drawing/2014/main" id="{1E8F1F65-A5E6-4AAF-8F1B-3457D2CCFFE0}"/>
              </a:ext>
            </a:extLst>
          </p:cNvPr>
          <p:cNvSpPr txBox="1"/>
          <p:nvPr/>
        </p:nvSpPr>
        <p:spPr>
          <a:xfrm>
            <a:off x="2189305" y="3323903"/>
            <a:ext cx="1249060" cy="369332"/>
          </a:xfrm>
          <a:prstGeom prst="rect">
            <a:avLst/>
          </a:prstGeom>
          <a:noFill/>
        </p:spPr>
        <p:txBody>
          <a:bodyPr wrap="none" rtlCol="0">
            <a:spAutoFit/>
          </a:bodyPr>
          <a:lstStyle/>
          <a:p>
            <a:r>
              <a:rPr lang="es-EC" i="1" dirty="0">
                <a:solidFill>
                  <a:srgbClr val="FF0000"/>
                </a:solidFill>
                <a:effectLst>
                  <a:outerShdw blurRad="38100" dist="38100" dir="2700000" algn="tl">
                    <a:srgbClr val="000000">
                      <a:alpha val="43137"/>
                    </a:srgbClr>
                  </a:outerShdw>
                </a:effectLst>
              </a:rPr>
              <a:t>Inteligente</a:t>
            </a:r>
          </a:p>
        </p:txBody>
      </p:sp>
      <p:sp>
        <p:nvSpPr>
          <p:cNvPr id="20" name="Flecha: a la derecha 19">
            <a:extLst>
              <a:ext uri="{FF2B5EF4-FFF2-40B4-BE49-F238E27FC236}">
                <a16:creationId xmlns:a16="http://schemas.microsoft.com/office/drawing/2014/main" id="{E87254D5-CACF-4DB8-BEE9-1D58D17C2A4A}"/>
              </a:ext>
            </a:extLst>
          </p:cNvPr>
          <p:cNvSpPr/>
          <p:nvPr/>
        </p:nvSpPr>
        <p:spPr>
          <a:xfrm>
            <a:off x="3779912" y="4644457"/>
            <a:ext cx="1437396" cy="52322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4" name="Rectángulo 13">
            <a:extLst>
              <a:ext uri="{FF2B5EF4-FFF2-40B4-BE49-F238E27FC236}">
                <a16:creationId xmlns:a16="http://schemas.microsoft.com/office/drawing/2014/main" id="{E8422E06-C11E-4A3E-BDAF-8965709D22BA}"/>
              </a:ext>
            </a:extLst>
          </p:cNvPr>
          <p:cNvSpPr/>
          <p:nvPr/>
        </p:nvSpPr>
        <p:spPr>
          <a:xfrm>
            <a:off x="121050" y="546793"/>
            <a:ext cx="2650084"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Motivación e Importancia</a:t>
            </a:r>
            <a:endParaRPr lang="es-ES" sz="1600" b="1" dirty="0">
              <a:solidFill>
                <a:schemeClr val="dk1"/>
              </a:solidFill>
              <a:latin typeface="+mn-lt"/>
            </a:endParaRPr>
          </a:p>
        </p:txBody>
      </p:sp>
      <p:sp>
        <p:nvSpPr>
          <p:cNvPr id="17" name="CuadroTexto 16">
            <a:extLst>
              <a:ext uri="{FF2B5EF4-FFF2-40B4-BE49-F238E27FC236}">
                <a16:creationId xmlns:a16="http://schemas.microsoft.com/office/drawing/2014/main" id="{5FCBCBA9-E4C9-4714-914B-210B5857F16F}"/>
              </a:ext>
            </a:extLst>
          </p:cNvPr>
          <p:cNvSpPr txBox="1"/>
          <p:nvPr/>
        </p:nvSpPr>
        <p:spPr>
          <a:xfrm>
            <a:off x="6912847" y="159023"/>
            <a:ext cx="2231153" cy="461665"/>
          </a:xfrm>
          <a:prstGeom prst="rect">
            <a:avLst/>
          </a:prstGeom>
          <a:noFill/>
        </p:spPr>
        <p:txBody>
          <a:bodyPr wrap="square" rtlCol="0">
            <a:spAutoFit/>
          </a:bodyPr>
          <a:lstStyle/>
          <a:p>
            <a:r>
              <a:rPr lang="es-EC" sz="2400" b="1" dirty="0">
                <a:solidFill>
                  <a:srgbClr val="336600"/>
                </a:solidFill>
                <a:latin typeface="+mj-lt"/>
                <a:ea typeface="Microsoft YaHei UI" panose="020B0503020204020204" pitchFamily="34" charset="-122"/>
                <a:cs typeface="Times New Roman" panose="02020603050405020304" pitchFamily="18" charset="0"/>
              </a:rPr>
              <a:t>Introducción</a:t>
            </a:r>
          </a:p>
        </p:txBody>
      </p:sp>
      <p:pic>
        <p:nvPicPr>
          <p:cNvPr id="10" name="Imagen 9">
            <a:extLst>
              <a:ext uri="{FF2B5EF4-FFF2-40B4-BE49-F238E27FC236}">
                <a16:creationId xmlns:a16="http://schemas.microsoft.com/office/drawing/2014/main" id="{F87CE8BE-D06A-48C1-8514-4101DE454E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742" y="3736112"/>
            <a:ext cx="2437928" cy="2363145"/>
          </a:xfrm>
          <a:prstGeom prst="rect">
            <a:avLst/>
          </a:prstGeom>
        </p:spPr>
      </p:pic>
      <p:sp>
        <p:nvSpPr>
          <p:cNvPr id="15" name="CuadroTexto 14">
            <a:extLst>
              <a:ext uri="{FF2B5EF4-FFF2-40B4-BE49-F238E27FC236}">
                <a16:creationId xmlns:a16="http://schemas.microsoft.com/office/drawing/2014/main" id="{233B6F27-E75F-49C4-9FE5-A7EC37A23234}"/>
              </a:ext>
            </a:extLst>
          </p:cNvPr>
          <p:cNvSpPr txBox="1"/>
          <p:nvPr/>
        </p:nvSpPr>
        <p:spPr>
          <a:xfrm>
            <a:off x="0" y="6488668"/>
            <a:ext cx="827584" cy="369332"/>
          </a:xfrm>
          <a:prstGeom prst="rect">
            <a:avLst/>
          </a:prstGeom>
          <a:noFill/>
        </p:spPr>
        <p:txBody>
          <a:bodyPr wrap="square" rtlCol="0">
            <a:spAutoFit/>
          </a:bodyPr>
          <a:lstStyle/>
          <a:p>
            <a:r>
              <a:rPr lang="en-BZ" dirty="0"/>
              <a:t>3/42</a:t>
            </a:r>
            <a:endParaRPr lang="es-ES" dirty="0"/>
          </a:p>
        </p:txBody>
      </p:sp>
    </p:spTree>
    <p:extLst>
      <p:ext uri="{BB962C8B-B14F-4D97-AF65-F5344CB8AC3E}">
        <p14:creationId xmlns:p14="http://schemas.microsoft.com/office/powerpoint/2010/main" val="827085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83568" y="905232"/>
            <a:ext cx="8017585" cy="4832092"/>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latin typeface="Arial"/>
                <a:cs typeface="Arial"/>
              </a:rPr>
              <a:t>En el diseño del sistema hidropónico la longitud de los tubos no debe superar los 9 metros o 30 pies, canales de tubería muy largos generan deficiencias en la distribución de los nutrientes, esto debido a que las plantas colocadas en los primeros orificios retienen la mayor cantidad de nutrientes y provocan que las plantas ubicadas en los últimos boquetes del sistema tengan un pésimo desarrollo.</a:t>
            </a:r>
          </a:p>
          <a:p>
            <a:pPr marL="285750" indent="-285750" algn="just">
              <a:buFont typeface="Arial" panose="020B0604020202020204" pitchFamily="34" charset="0"/>
              <a:buChar char="•"/>
            </a:pPr>
            <a:endParaRPr lang="es-ES" sz="1400" dirty="0">
              <a:latin typeface="Arial"/>
              <a:cs typeface="Arial"/>
            </a:endParaRPr>
          </a:p>
          <a:p>
            <a:pPr marL="285750" indent="-285750" algn="just">
              <a:buFont typeface="Arial" panose="020B0604020202020204" pitchFamily="34" charset="0"/>
              <a:buChar char="•"/>
            </a:pPr>
            <a:r>
              <a:rPr lang="es-ES" sz="1400" dirty="0">
                <a:latin typeface="Arial"/>
                <a:cs typeface="Arial"/>
              </a:rPr>
              <a:t>Se desplegó una red de sensores constituida de un Nodo Final en el sistema hidropónico que permitió la adquisición y procesamiento de los niveles de pH y solución nutritiva lo que hizo posible la producción importante de lechugas en un periodo de 28 días y tomates en 60 días. Asimismo, con la monitorización de temperatura y humedad del suelo fue posible conseguir que las semillas germinen en un tiempo aproximado de 21 días.</a:t>
            </a:r>
          </a:p>
          <a:p>
            <a:pPr marL="285750" indent="-285750" algn="just">
              <a:buFont typeface="Arial" panose="020B0604020202020204" pitchFamily="34" charset="0"/>
              <a:buChar char="•"/>
            </a:pPr>
            <a:endParaRPr lang="es-EC" sz="1400" dirty="0">
              <a:latin typeface="Arial"/>
              <a:cs typeface="Arial"/>
            </a:endParaRPr>
          </a:p>
          <a:p>
            <a:pPr marL="285750" indent="-285750" algn="just">
              <a:buFont typeface="Arial" panose="020B0604020202020204" pitchFamily="34" charset="0"/>
              <a:buChar char="•"/>
            </a:pPr>
            <a:r>
              <a:rPr lang="es-ES" sz="1400" dirty="0"/>
              <a:t>Se desarrolló una interfaz gráfica con lo último en tecnologías front-end y back-end que cumple con el propósito del IoT al recibir y presentar la información al usuario casi en tiempo real y con una baja pérdida de paquetes pues se presenta una pérdida del 2.83%. La plataforma cumple con los estándares de ciberseguridad pues garantiza que los datos se transmitan de manera encriptada al contar con certificados SSL y al combinar Node JS con MQTT la información recibida es almacenada de manera eficiente en una base de datos propia en AWS. Desde la plataforma Web también es posible la automatización de la bomba para su encendido o apagado por medio del sistema publish/suscribe y la inserción de Set Points para la rápida emisión de alertas por medio de SMS.</a:t>
            </a:r>
            <a:endParaRPr lang="en-US" sz="1400" dirty="0"/>
          </a:p>
          <a:p>
            <a:pPr marL="285750" indent="-285750">
              <a:buFont typeface="Arial" panose="020B0604020202020204" pitchFamily="34" charset="0"/>
              <a:buChar char="•"/>
            </a:pPr>
            <a:endParaRPr lang="en-US" sz="1400" dirty="0"/>
          </a:p>
        </p:txBody>
      </p:sp>
      <p:sp>
        <p:nvSpPr>
          <p:cNvPr id="5" name="CuadroTexto 4">
            <a:extLst>
              <a:ext uri="{FF2B5EF4-FFF2-40B4-BE49-F238E27FC236}">
                <a16:creationId xmlns:a16="http://schemas.microsoft.com/office/drawing/2014/main" id="{9DE69628-CE4D-4249-B60A-B9A3CEB7B69E}"/>
              </a:ext>
            </a:extLst>
          </p:cNvPr>
          <p:cNvSpPr txBox="1"/>
          <p:nvPr/>
        </p:nvSpPr>
        <p:spPr>
          <a:xfrm>
            <a:off x="6372201" y="95011"/>
            <a:ext cx="2771800"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05. </a:t>
            </a:r>
            <a:r>
              <a:rPr lang="es-ES" sz="2400" b="1" dirty="0">
                <a:solidFill>
                  <a:srgbClr val="336600"/>
                </a:solidFill>
                <a:latin typeface="+mj-lt"/>
                <a:ea typeface="Microsoft YaHei UI" panose="020B0503020204020204" pitchFamily="34" charset="-122"/>
                <a:cs typeface="Times New Roman" panose="02020603050405020304" pitchFamily="18" charset="0"/>
              </a:rPr>
              <a:t>Conclusiones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6" name="CuadroTexto 5">
            <a:extLst>
              <a:ext uri="{FF2B5EF4-FFF2-40B4-BE49-F238E27FC236}">
                <a16:creationId xmlns:a16="http://schemas.microsoft.com/office/drawing/2014/main" id="{F2278294-B7C0-4AB7-A0B9-235B6F31EF05}"/>
              </a:ext>
            </a:extLst>
          </p:cNvPr>
          <p:cNvSpPr txBox="1"/>
          <p:nvPr/>
        </p:nvSpPr>
        <p:spPr>
          <a:xfrm>
            <a:off x="0" y="6488668"/>
            <a:ext cx="827584" cy="369332"/>
          </a:xfrm>
          <a:prstGeom prst="rect">
            <a:avLst/>
          </a:prstGeom>
          <a:noFill/>
        </p:spPr>
        <p:txBody>
          <a:bodyPr wrap="square" rtlCol="0">
            <a:spAutoFit/>
          </a:bodyPr>
          <a:lstStyle/>
          <a:p>
            <a:r>
              <a:rPr lang="en-BZ" dirty="0"/>
              <a:t>39/42</a:t>
            </a:r>
            <a:endParaRPr lang="es-ES" dirty="0"/>
          </a:p>
        </p:txBody>
      </p:sp>
    </p:spTree>
    <p:extLst>
      <p:ext uri="{BB962C8B-B14F-4D97-AF65-F5344CB8AC3E}">
        <p14:creationId xmlns:p14="http://schemas.microsoft.com/office/powerpoint/2010/main" val="2833883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7544" y="1052736"/>
            <a:ext cx="8017585" cy="3754874"/>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latin typeface="Arial"/>
                <a:cs typeface="Arial"/>
              </a:rPr>
              <a:t>En las 4 semanas de monitorización se alcanzan valores de RSSI comprendidos entre -80 a -103 dB, mientras que el SNR varía entre 5 a 8.25 dB, lo que permite concluir que se tiene un enlace óptimo, los valores de SNR y RSSI mayores a -7dB y -115 dB respectivamente establecen que el Nodo Final se encuentra instalado cercano al Gateway y el entorno no es muy ruidoso. El promedio de retardo en el canal inalámbrico se encuentra en los 124 ms y la pérdida de paquetes cercana al 3% con estos dos valores se garantiza una óptima transmisión al cumplir con los estándares internacionales para aplicaciones en tiempo real con IoT.</a:t>
            </a:r>
          </a:p>
          <a:p>
            <a:pPr marL="285750" indent="-285750" algn="just">
              <a:buFont typeface="Arial" panose="020B0604020202020204" pitchFamily="34" charset="0"/>
              <a:buChar char="•"/>
            </a:pPr>
            <a:endParaRPr lang="es-ES" sz="1400" dirty="0">
              <a:latin typeface="Arial"/>
              <a:cs typeface="Arial"/>
            </a:endParaRPr>
          </a:p>
          <a:p>
            <a:pPr marL="285750" indent="-285750" algn="just">
              <a:buFont typeface="Arial" panose="020B0604020202020204" pitchFamily="34" charset="0"/>
              <a:buChar char="•"/>
            </a:pPr>
            <a:r>
              <a:rPr lang="es-ES" sz="1400" dirty="0">
                <a:latin typeface="Arial"/>
                <a:cs typeface="Arial"/>
              </a:rPr>
              <a:t>LoRa es una tecnología de bajo consumo enfocado a aplicaciones de IoT, económica e idónea para transmisiones de datos en ambientes en los que se necesiten áreas amplias de cobertura como las zonas agrícolas. Al combinarlo con nuevas técnicas de cultivo como la hidroponía permite la automatización de procesos elementales como riego, controles de temperatura, humedad, pH y mediante la monitorización de las variables fue posible definir que las plantas crecen de manera adecuada en medios levemente ácidos, a medida que proliferan las algas en los tubos del sistema se producen oscilaciones en los niveles de pH y la temperatura adecuada para la eclosión de los huevos de los trips que afecta los tomates ronda entre los 20 a 25 grados.</a:t>
            </a:r>
            <a:endParaRPr lang="en-US" sz="1400" dirty="0"/>
          </a:p>
        </p:txBody>
      </p:sp>
      <p:sp>
        <p:nvSpPr>
          <p:cNvPr id="5" name="CuadroTexto 4">
            <a:extLst>
              <a:ext uri="{FF2B5EF4-FFF2-40B4-BE49-F238E27FC236}">
                <a16:creationId xmlns:a16="http://schemas.microsoft.com/office/drawing/2014/main" id="{9DE69628-CE4D-4249-B60A-B9A3CEB7B69E}"/>
              </a:ext>
            </a:extLst>
          </p:cNvPr>
          <p:cNvSpPr txBox="1"/>
          <p:nvPr/>
        </p:nvSpPr>
        <p:spPr>
          <a:xfrm>
            <a:off x="6372201" y="95011"/>
            <a:ext cx="2771800"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05. </a:t>
            </a:r>
            <a:r>
              <a:rPr lang="es-ES" sz="2400" b="1" dirty="0">
                <a:solidFill>
                  <a:srgbClr val="336600"/>
                </a:solidFill>
                <a:latin typeface="+mj-lt"/>
                <a:ea typeface="Microsoft YaHei UI" panose="020B0503020204020204" pitchFamily="34" charset="-122"/>
                <a:cs typeface="Times New Roman" panose="02020603050405020304" pitchFamily="18" charset="0"/>
              </a:rPr>
              <a:t>Conclusiones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6" name="CuadroTexto 5">
            <a:extLst>
              <a:ext uri="{FF2B5EF4-FFF2-40B4-BE49-F238E27FC236}">
                <a16:creationId xmlns:a16="http://schemas.microsoft.com/office/drawing/2014/main" id="{FBC135EB-F5D4-4FAA-9CE9-6968180E3444}"/>
              </a:ext>
            </a:extLst>
          </p:cNvPr>
          <p:cNvSpPr txBox="1"/>
          <p:nvPr/>
        </p:nvSpPr>
        <p:spPr>
          <a:xfrm>
            <a:off x="0" y="6488668"/>
            <a:ext cx="827584" cy="369332"/>
          </a:xfrm>
          <a:prstGeom prst="rect">
            <a:avLst/>
          </a:prstGeom>
          <a:noFill/>
        </p:spPr>
        <p:txBody>
          <a:bodyPr wrap="square" rtlCol="0">
            <a:spAutoFit/>
          </a:bodyPr>
          <a:lstStyle/>
          <a:p>
            <a:r>
              <a:rPr lang="en-BZ" dirty="0"/>
              <a:t>40/42</a:t>
            </a:r>
            <a:endParaRPr lang="es-ES" dirty="0"/>
          </a:p>
        </p:txBody>
      </p:sp>
    </p:spTree>
    <p:extLst>
      <p:ext uri="{BB962C8B-B14F-4D97-AF65-F5344CB8AC3E}">
        <p14:creationId xmlns:p14="http://schemas.microsoft.com/office/powerpoint/2010/main" val="349837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51520" y="1268760"/>
            <a:ext cx="8280920" cy="3422517"/>
          </a:xfrm>
        </p:spPr>
        <p:txBody>
          <a:bodyPr/>
          <a:lstStyle/>
          <a:p>
            <a:pPr marL="471488" indent="-214313" algn="just"/>
            <a:r>
              <a:rPr lang="es-ES"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Con el fin de evitar que la instancia y plataforma desarrollada caiga en redes botnet o se realice la filtración de información al tener abiertos algunos puertos en el proceso de transmisión de información se propone implementar herramientas de ciberseguridad, sistema de intrusiones y ataques a plataformas IoT en la nube basado en modelos de Machine Learning.</a:t>
            </a:r>
          </a:p>
          <a:p>
            <a:pPr marL="471488" indent="-214313" algn="just"/>
            <a:r>
              <a:rPr lang="es-ES"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Modificar el nodo de monitorización con la incorporación de un sensor que permita realizar la medición de conductividad eléctrica en la solución nutritiva, automatización inteligente para la suministración automática de solución y mezcla de pH, nutrientes y agua por medio de actuadores.</a:t>
            </a:r>
          </a:p>
          <a:p>
            <a:pPr marL="471488" indent="-214313" algn="just"/>
            <a:r>
              <a:rPr lang="es-ES"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Se propone el desarrollo e implementación de un sistema de automatización para el control de los niveles de pH que permita tenar un rango mucho más ajustado, asi como también de un sistema de energía eléctrico que provea de autonomía al sistema en caso de apagones.</a:t>
            </a:r>
          </a:p>
          <a:p>
            <a:pPr marL="471488" indent="-214313" algn="just"/>
            <a:r>
              <a:rPr lang="es-ES"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Realizar un análisis exhaustivo de los datos obtenidos de la monitorización, con la finalidad de crear modelos de predicción para la prevención de enfermedades en las hojas y frutos de plantas hidropónicas asi como también definir los ambientes de proliferación de algas y larvas insectos por medio de herramientas de machine learning.</a:t>
            </a:r>
          </a:p>
          <a:p>
            <a:pPr marL="471488" indent="-214313" algn="just">
              <a:lnSpc>
                <a:spcPct val="150000"/>
              </a:lnSpc>
            </a:pPr>
            <a:endParaRPr lang="es-ES" sz="105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5A6AA556-917F-43FF-B131-3AADFB3A014F}"/>
              </a:ext>
            </a:extLst>
          </p:cNvPr>
          <p:cNvSpPr txBox="1"/>
          <p:nvPr/>
        </p:nvSpPr>
        <p:spPr>
          <a:xfrm>
            <a:off x="5724129" y="95011"/>
            <a:ext cx="3419872"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05. </a:t>
            </a:r>
            <a:r>
              <a:rPr lang="es-ES" sz="2400" b="1" dirty="0">
                <a:solidFill>
                  <a:srgbClr val="336600"/>
                </a:solidFill>
                <a:latin typeface="+mj-lt"/>
                <a:ea typeface="Microsoft YaHei UI" panose="020B0503020204020204" pitchFamily="34" charset="-122"/>
                <a:cs typeface="Times New Roman" panose="02020603050405020304" pitchFamily="18" charset="0"/>
              </a:rPr>
              <a:t>Trabajos Futuros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4" name="CuadroTexto 3">
            <a:extLst>
              <a:ext uri="{FF2B5EF4-FFF2-40B4-BE49-F238E27FC236}">
                <a16:creationId xmlns:a16="http://schemas.microsoft.com/office/drawing/2014/main" id="{C3F8D6C3-7743-43E9-B12F-05D03595A0F5}"/>
              </a:ext>
            </a:extLst>
          </p:cNvPr>
          <p:cNvSpPr txBox="1"/>
          <p:nvPr/>
        </p:nvSpPr>
        <p:spPr>
          <a:xfrm>
            <a:off x="0" y="6488668"/>
            <a:ext cx="827584" cy="369332"/>
          </a:xfrm>
          <a:prstGeom prst="rect">
            <a:avLst/>
          </a:prstGeom>
          <a:noFill/>
        </p:spPr>
        <p:txBody>
          <a:bodyPr wrap="square" rtlCol="0">
            <a:spAutoFit/>
          </a:bodyPr>
          <a:lstStyle/>
          <a:p>
            <a:r>
              <a:rPr lang="en-BZ" dirty="0"/>
              <a:t>41/42</a:t>
            </a:r>
            <a:endParaRPr lang="es-ES" dirty="0"/>
          </a:p>
        </p:txBody>
      </p:sp>
    </p:spTree>
    <p:extLst>
      <p:ext uri="{BB962C8B-B14F-4D97-AF65-F5344CB8AC3E}">
        <p14:creationId xmlns:p14="http://schemas.microsoft.com/office/powerpoint/2010/main" val="3460716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57158" y="1084939"/>
            <a:ext cx="7750034" cy="523220"/>
          </a:xfrm>
          <a:prstGeom prst="rect">
            <a:avLst/>
          </a:prstGeom>
          <a:noFill/>
        </p:spPr>
        <p:txBody>
          <a:bodyPr wrap="square">
            <a:spAutoFit/>
          </a:bodyPr>
          <a:lstStyle/>
          <a:p>
            <a:pPr algn="ctr">
              <a:defRPr/>
            </a:pPr>
            <a:r>
              <a:rPr lang="es-ES" sz="1400" b="1" dirty="0">
                <a:latin typeface="Times New Roman" panose="02020603050405020304" pitchFamily="18" charset="0"/>
                <a:cs typeface="Times New Roman" panose="02020603050405020304" pitchFamily="18" charset="0"/>
              </a:rPr>
              <a:t>DEPARTAMENTO DE ELÉCTRICA, ELECTRÓNICA Y TELECOMUNICACIONES</a:t>
            </a:r>
          </a:p>
          <a:p>
            <a:pPr algn="ctr">
              <a:defRPr/>
            </a:pPr>
            <a:r>
              <a:rPr lang="es-EC" sz="1400" b="1" dirty="0">
                <a:latin typeface="Times New Roman" panose="02020603050405020304" pitchFamily="18" charset="0"/>
                <a:cs typeface="Times New Roman" panose="02020603050405020304" pitchFamily="18" charset="0"/>
              </a:rPr>
              <a:t>CARRERA DE INGENIERÍA EN ELECTRÓNICA Y TELECOMUNICACIONES</a:t>
            </a:r>
            <a:endParaRPr lang="en-US" sz="1400" b="1" dirty="0">
              <a:latin typeface="Times New Roman" panose="02020603050405020304" pitchFamily="18" charset="0"/>
              <a:cs typeface="Times New Roman" panose="02020603050405020304" pitchFamily="18" charset="0"/>
            </a:endParaRPr>
          </a:p>
        </p:txBody>
      </p:sp>
      <p:sp>
        <p:nvSpPr>
          <p:cNvPr id="7" name="2 CuadroTexto"/>
          <p:cNvSpPr txBox="1"/>
          <p:nvPr/>
        </p:nvSpPr>
        <p:spPr>
          <a:xfrm>
            <a:off x="1800384" y="3896744"/>
            <a:ext cx="6743722" cy="954107"/>
          </a:xfrm>
          <a:prstGeom prst="rect">
            <a:avLst/>
          </a:prstGeom>
          <a:noFill/>
        </p:spPr>
        <p:txBody>
          <a:bodyPr wrap="square">
            <a:spAutoFit/>
          </a:bodyPr>
          <a:lstStyle/>
          <a:p>
            <a:pPr>
              <a:defRPr/>
            </a:pPr>
            <a:r>
              <a:rPr lang="es-ES" sz="1400" b="1" dirty="0">
                <a:latin typeface="Times New Roman" panose="02020603050405020304" pitchFamily="18" charset="0"/>
                <a:cs typeface="Times New Roman" panose="02020603050405020304" pitchFamily="18" charset="0"/>
              </a:rPr>
              <a:t>Director del Proyecto: </a:t>
            </a:r>
            <a:r>
              <a:rPr lang="es-US" sz="1400" dirty="0">
                <a:latin typeface="Times New Roman" panose="02020603050405020304" pitchFamily="18" charset="0"/>
                <a:ea typeface="Ebrima" panose="02000000000000000000" pitchFamily="2" charset="0"/>
                <a:cs typeface="Times New Roman" panose="02020603050405020304" pitchFamily="18" charset="0"/>
              </a:rPr>
              <a:t>Ing. Román Lara, PhD</a:t>
            </a:r>
          </a:p>
          <a:p>
            <a:pPr>
              <a:defRPr/>
            </a:pPr>
            <a:r>
              <a:rPr lang="es-ES" sz="1400" b="1" dirty="0">
                <a:latin typeface="Times New Roman" panose="02020603050405020304" pitchFamily="18" charset="0"/>
                <a:cs typeface="Times New Roman" panose="02020603050405020304" pitchFamily="18" charset="0"/>
              </a:rPr>
              <a:t>Docente Evaluador: </a:t>
            </a:r>
            <a:r>
              <a:rPr lang="es-US" sz="1400" dirty="0">
                <a:latin typeface="Times New Roman" panose="02020603050405020304" pitchFamily="18" charset="0"/>
                <a:ea typeface="Ebrima" panose="02000000000000000000" pitchFamily="2" charset="0"/>
                <a:cs typeface="Times New Roman" panose="02020603050405020304" pitchFamily="18" charset="0"/>
              </a:rPr>
              <a:t>Ing. Julio Larco</a:t>
            </a:r>
          </a:p>
          <a:p>
            <a:pPr>
              <a:defRPr/>
            </a:pPr>
            <a:r>
              <a:rPr lang="es-ES" sz="1400" b="1" dirty="0">
                <a:latin typeface="Times New Roman" panose="02020603050405020304" pitchFamily="18" charset="0"/>
                <a:cs typeface="Times New Roman" panose="02020603050405020304" pitchFamily="18" charset="0"/>
              </a:rPr>
              <a:t>Director de Carrera: </a:t>
            </a:r>
            <a:r>
              <a:rPr lang="es-US" sz="1400" dirty="0">
                <a:latin typeface="Times New Roman" panose="02020603050405020304" pitchFamily="18" charset="0"/>
                <a:ea typeface="Ebrima" panose="02000000000000000000" pitchFamily="2" charset="0"/>
                <a:cs typeface="Times New Roman" panose="02020603050405020304" pitchFamily="18" charset="0"/>
              </a:rPr>
              <a:t>Ing. Daniel Altamirano</a:t>
            </a:r>
          </a:p>
          <a:p>
            <a:pPr>
              <a:defRPr/>
            </a:pPr>
            <a:r>
              <a:rPr lang="es-US" sz="1400" b="1" dirty="0">
                <a:latin typeface="Times New Roman" panose="02020603050405020304" pitchFamily="18" charset="0"/>
                <a:ea typeface="Ebrima" panose="02000000000000000000" pitchFamily="2" charset="0"/>
                <a:cs typeface="Times New Roman" panose="02020603050405020304" pitchFamily="18" charset="0"/>
              </a:rPr>
              <a:t>Secretaria Académica: </a:t>
            </a:r>
            <a:r>
              <a:rPr lang="es-US" sz="1400" dirty="0">
                <a:latin typeface="Times New Roman" panose="02020603050405020304" pitchFamily="18" charset="0"/>
                <a:ea typeface="Ebrima" panose="02000000000000000000" pitchFamily="2" charset="0"/>
                <a:cs typeface="Times New Roman" panose="02020603050405020304" pitchFamily="18" charset="0"/>
              </a:rPr>
              <a:t>Abogada María Fernanda Jaramillo</a:t>
            </a:r>
          </a:p>
        </p:txBody>
      </p:sp>
      <p:sp>
        <p:nvSpPr>
          <p:cNvPr id="4" name="CuadroTexto 3"/>
          <p:cNvSpPr txBox="1"/>
          <p:nvPr/>
        </p:nvSpPr>
        <p:spPr>
          <a:xfrm>
            <a:off x="1139588" y="1821534"/>
            <a:ext cx="7632848" cy="1015663"/>
          </a:xfrm>
          <a:prstGeom prst="rect">
            <a:avLst/>
          </a:prstGeom>
          <a:noFill/>
        </p:spPr>
        <p:txBody>
          <a:bodyPr wrap="square" rtlCol="0">
            <a:spAutoFit/>
          </a:bodyPr>
          <a:lstStyle/>
          <a:p>
            <a:pPr algn="ctr"/>
            <a:r>
              <a:rPr lang="es-ES" sz="2000" b="1" dirty="0">
                <a:latin typeface="Times New Roman" panose="02020603050405020304" pitchFamily="18" charset="0"/>
                <a:cs typeface="Times New Roman" panose="02020603050405020304" pitchFamily="18" charset="0"/>
              </a:rPr>
              <a:t> </a:t>
            </a:r>
            <a:r>
              <a:rPr lang="es-ES" sz="2000" b="1" i="1" dirty="0">
                <a:latin typeface="Times New Roman" panose="02020603050405020304" pitchFamily="18" charset="0"/>
                <a:cs typeface="Times New Roman" panose="02020603050405020304" pitchFamily="18" charset="0"/>
              </a:rPr>
              <a:t>“Implementación de una red de sensores inalámbricos para la monitorización de variables físicas en cultivos hidropónicos mediante tecnología LoRa.” 	</a:t>
            </a:r>
          </a:p>
        </p:txBody>
      </p:sp>
      <p:sp>
        <p:nvSpPr>
          <p:cNvPr id="5" name="Rectángulo 4"/>
          <p:cNvSpPr/>
          <p:nvPr/>
        </p:nvSpPr>
        <p:spPr>
          <a:xfrm>
            <a:off x="3779912" y="3227911"/>
            <a:ext cx="1883721" cy="338554"/>
          </a:xfrm>
          <a:prstGeom prst="rect">
            <a:avLst/>
          </a:prstGeom>
        </p:spPr>
        <p:txBody>
          <a:bodyPr wrap="none">
            <a:spAutoFit/>
          </a:bodyPr>
          <a:lstStyle/>
          <a:p>
            <a:pPr>
              <a:defRPr/>
            </a:pPr>
            <a:r>
              <a:rPr lang="es-ES" sz="1600" b="1" dirty="0">
                <a:latin typeface="Times New Roman" panose="02020603050405020304" pitchFamily="18" charset="0"/>
                <a:cs typeface="Times New Roman" panose="02020603050405020304" pitchFamily="18" charset="0"/>
              </a:rPr>
              <a:t>Autor: </a:t>
            </a:r>
            <a:r>
              <a:rPr lang="es-ES" sz="1600" dirty="0">
                <a:latin typeface="Times New Roman" panose="02020603050405020304" pitchFamily="18" charset="0"/>
                <a:cs typeface="Times New Roman" panose="02020603050405020304" pitchFamily="18" charset="0"/>
              </a:rPr>
              <a:t>Loya Andrés</a:t>
            </a:r>
          </a:p>
        </p:txBody>
      </p:sp>
      <p:sp>
        <p:nvSpPr>
          <p:cNvPr id="8" name="CuadroTexto 7"/>
          <p:cNvSpPr txBox="1"/>
          <p:nvPr/>
        </p:nvSpPr>
        <p:spPr>
          <a:xfrm>
            <a:off x="4543475" y="5027241"/>
            <a:ext cx="1679830" cy="307777"/>
          </a:xfrm>
          <a:prstGeom prst="rect">
            <a:avLst/>
          </a:prstGeom>
          <a:noFill/>
        </p:spPr>
        <p:txBody>
          <a:bodyPr wrap="square" rtlCol="0">
            <a:spAutoFit/>
          </a:bodyPr>
          <a:lstStyle/>
          <a:p>
            <a:pPr defTabSz="685800">
              <a:buClrTx/>
            </a:pPr>
            <a:r>
              <a:rPr lang="es-EC" sz="1400" i="1" dirty="0">
                <a:latin typeface="Times New Roman" panose="02020603050405020304" pitchFamily="18" charset="0"/>
                <a:cs typeface="Times New Roman" panose="02020603050405020304" pitchFamily="18" charset="0"/>
              </a:rPr>
              <a:t>Enero</a:t>
            </a:r>
            <a:r>
              <a:rPr lang="es-EC" sz="1400" i="1" kern="1200" dirty="0">
                <a:latin typeface="Times New Roman" panose="02020603050405020304" pitchFamily="18" charset="0"/>
                <a:cs typeface="Times New Roman" panose="02020603050405020304" pitchFamily="18" charset="0"/>
              </a:rPr>
              <a:t> , 2022</a:t>
            </a:r>
          </a:p>
        </p:txBody>
      </p:sp>
    </p:spTree>
    <p:extLst>
      <p:ext uri="{BB962C8B-B14F-4D97-AF65-F5344CB8AC3E}">
        <p14:creationId xmlns:p14="http://schemas.microsoft.com/office/powerpoint/2010/main" val="93752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4211960" y="703169"/>
            <a:ext cx="4644203" cy="5150864"/>
          </a:xfrm>
        </p:spPr>
        <p:txBody>
          <a:bodyPr/>
          <a:lstStyle/>
          <a:p>
            <a:pPr marL="0" indent="0" algn="just">
              <a:buNone/>
            </a:pPr>
            <a:r>
              <a:rPr lang="es-EC" sz="1800" b="1" i="1" dirty="0">
                <a:solidFill>
                  <a:srgbClr val="336600"/>
                </a:solidFill>
                <a:cs typeface="Times New Roman" panose="02020603050405020304" pitchFamily="18" charset="0"/>
              </a:rPr>
              <a:t>Específicos</a:t>
            </a:r>
          </a:p>
          <a:p>
            <a:pPr marL="0" indent="0" algn="just">
              <a:buNone/>
            </a:pPr>
            <a:endParaRPr lang="es-EC" sz="1800" b="1" i="1" dirty="0">
              <a:solidFill>
                <a:srgbClr val="336600"/>
              </a:solidFill>
              <a:cs typeface="Times New Roman" panose="02020603050405020304" pitchFamily="18" charset="0"/>
            </a:endParaRPr>
          </a:p>
          <a:p>
            <a:pPr marL="285750" lvl="0" indent="-285750" fontAlgn="auto">
              <a:spcBef>
                <a:spcPts val="0"/>
              </a:spcBef>
              <a:spcAft>
                <a:spcPts val="0"/>
              </a:spcAft>
              <a:buFont typeface="Arial" panose="020B0604020202020204" pitchFamily="34" charset="0"/>
              <a:buChar char="•"/>
            </a:pPr>
            <a:r>
              <a:rPr lang="es-ES" sz="1400" kern="1200" dirty="0">
                <a:solidFill>
                  <a:prstClr val="black"/>
                </a:solidFill>
                <a:cs typeface="Times New Roman" panose="02020603050405020304" pitchFamily="18" charset="0"/>
              </a:rPr>
              <a:t>Analizar las características, prestaciones y topologías de red que presenta la tecnología LoRa y los estándares requeridos para el desarrollo de la red de sensores inalámbrica.</a:t>
            </a:r>
          </a:p>
          <a:p>
            <a:pPr marL="0" lvl="0" indent="0" fontAlgn="auto">
              <a:spcBef>
                <a:spcPts val="0"/>
              </a:spcBef>
              <a:spcAft>
                <a:spcPts val="0"/>
              </a:spcAft>
              <a:buNone/>
            </a:pPr>
            <a:endParaRPr lang="es-EC" sz="1400" kern="1200" dirty="0">
              <a:solidFill>
                <a:prstClr val="black"/>
              </a:solidFill>
              <a:cs typeface="Times New Roman" panose="02020603050405020304" pitchFamily="18" charset="0"/>
            </a:endParaRPr>
          </a:p>
          <a:p>
            <a:pPr marL="285750" lvl="0" indent="-285750" fontAlgn="auto">
              <a:spcBef>
                <a:spcPts val="0"/>
              </a:spcBef>
              <a:spcAft>
                <a:spcPts val="0"/>
              </a:spcAft>
              <a:buFont typeface="Arial" panose="020B0604020202020204" pitchFamily="34" charset="0"/>
              <a:buChar char="•"/>
            </a:pPr>
            <a:r>
              <a:rPr lang="es-ES" sz="1400" kern="1200" dirty="0">
                <a:solidFill>
                  <a:prstClr val="black"/>
                </a:solidFill>
                <a:cs typeface="Times New Roman" panose="02020603050405020304" pitchFamily="18" charset="0"/>
              </a:rPr>
              <a:t>Diseñar la red de sensores inalámbricas para la monitorización en tiempo real de variables físicas en cultivos hidropónicos. </a:t>
            </a:r>
          </a:p>
          <a:p>
            <a:pPr marL="285750" lvl="0" indent="-285750" fontAlgn="auto">
              <a:spcBef>
                <a:spcPts val="0"/>
              </a:spcBef>
              <a:spcAft>
                <a:spcPts val="0"/>
              </a:spcAft>
              <a:buFont typeface="Arial" panose="020B0604020202020204" pitchFamily="34" charset="0"/>
              <a:buChar char="•"/>
            </a:pPr>
            <a:endParaRPr lang="es-EC" sz="1400" kern="1200" dirty="0">
              <a:solidFill>
                <a:prstClr val="black"/>
              </a:solidFill>
              <a:cs typeface="Times New Roman" panose="02020603050405020304" pitchFamily="18" charset="0"/>
            </a:endParaRPr>
          </a:p>
          <a:p>
            <a:pPr marL="285750" lvl="0" indent="-285750" fontAlgn="auto">
              <a:spcBef>
                <a:spcPts val="0"/>
              </a:spcBef>
              <a:spcAft>
                <a:spcPts val="0"/>
              </a:spcAft>
              <a:buFont typeface="Arial" panose="020B0604020202020204" pitchFamily="34" charset="0"/>
              <a:buChar char="•"/>
            </a:pPr>
            <a:r>
              <a:rPr lang="es-ES" sz="1400" kern="1200" dirty="0">
                <a:solidFill>
                  <a:prstClr val="black"/>
                </a:solidFill>
                <a:cs typeface="Times New Roman" panose="02020603050405020304" pitchFamily="18" charset="0"/>
              </a:rPr>
              <a:t>Desplegar la red de sensores de inalámbricos en el sistema hidropónico para adquisición y procesamiento de la información</a:t>
            </a:r>
            <a:endParaRPr lang="es-EC" sz="1400" kern="1200" dirty="0">
              <a:solidFill>
                <a:prstClr val="black"/>
              </a:solidFill>
              <a:cs typeface="Times New Roman" panose="02020603050405020304" pitchFamily="18" charset="0"/>
            </a:endParaRPr>
          </a:p>
          <a:p>
            <a:pPr marL="285750" lvl="0" indent="-285750" fontAlgn="auto">
              <a:spcBef>
                <a:spcPts val="0"/>
              </a:spcBef>
              <a:spcAft>
                <a:spcPts val="0"/>
              </a:spcAft>
              <a:buFont typeface="Arial" panose="020B0604020202020204" pitchFamily="34" charset="0"/>
              <a:buChar char="•"/>
            </a:pPr>
            <a:endParaRPr lang="es-EC" sz="1400" kern="1200" dirty="0">
              <a:solidFill>
                <a:prstClr val="black"/>
              </a:solidFill>
              <a:cs typeface="Times New Roman" panose="02020603050405020304" pitchFamily="18" charset="0"/>
            </a:endParaRPr>
          </a:p>
          <a:p>
            <a:pPr marL="285750" lvl="0" indent="-285750" fontAlgn="auto">
              <a:spcBef>
                <a:spcPts val="0"/>
              </a:spcBef>
              <a:spcAft>
                <a:spcPts val="0"/>
              </a:spcAft>
              <a:buFont typeface="Arial" panose="020B0604020202020204" pitchFamily="34" charset="0"/>
              <a:buChar char="•"/>
            </a:pPr>
            <a:r>
              <a:rPr lang="es-ES" sz="1400" kern="1200" dirty="0">
                <a:solidFill>
                  <a:prstClr val="black"/>
                </a:solidFill>
                <a:cs typeface="Times New Roman" panose="02020603050405020304" pitchFamily="18" charset="0"/>
              </a:rPr>
              <a:t>Desarrollar una interfaz gráfica orientada a la Web que permita al usuario visualizar en tiempo real las variables físicas del cultivo hidropónico monitorizado.</a:t>
            </a:r>
          </a:p>
          <a:p>
            <a:pPr marL="285750" lvl="0" indent="-285750" fontAlgn="auto">
              <a:spcBef>
                <a:spcPts val="0"/>
              </a:spcBef>
              <a:spcAft>
                <a:spcPts val="0"/>
              </a:spcAft>
              <a:buFont typeface="Arial" panose="020B0604020202020204" pitchFamily="34" charset="0"/>
              <a:buChar char="•"/>
            </a:pPr>
            <a:endParaRPr lang="es-ES" sz="1400" kern="1200" dirty="0">
              <a:solidFill>
                <a:prstClr val="black"/>
              </a:solidFill>
              <a:cs typeface="Times New Roman" panose="02020603050405020304" pitchFamily="18" charset="0"/>
            </a:endParaRPr>
          </a:p>
          <a:p>
            <a:pPr marL="285750" lvl="0" indent="-285750" fontAlgn="auto">
              <a:spcBef>
                <a:spcPts val="0"/>
              </a:spcBef>
              <a:spcAft>
                <a:spcPts val="0"/>
              </a:spcAft>
              <a:buFont typeface="Arial" panose="020B0604020202020204" pitchFamily="34" charset="0"/>
              <a:buChar char="•"/>
            </a:pPr>
            <a:r>
              <a:rPr lang="es-ES" sz="1400" dirty="0">
                <a:solidFill>
                  <a:schemeClr val="tx1"/>
                </a:solidFill>
                <a:cs typeface="Times New Roman" panose="02020603050405020304" pitchFamily="18" charset="0"/>
              </a:rPr>
              <a:t>Evaluar el desempeño de la red inalámbrica de sensores para el análisis de los parámetros asociados a la de Calidad de Servicio (QoS).</a:t>
            </a:r>
          </a:p>
        </p:txBody>
      </p:sp>
      <p:sp>
        <p:nvSpPr>
          <p:cNvPr id="9" name="Marcador de contenido 4"/>
          <p:cNvSpPr>
            <a:spLocks noGrp="1"/>
          </p:cNvSpPr>
          <p:nvPr>
            <p:ph sz="half" idx="1"/>
          </p:nvPr>
        </p:nvSpPr>
        <p:spPr>
          <a:xfrm>
            <a:off x="352983" y="2199391"/>
            <a:ext cx="4038649" cy="2736304"/>
          </a:xfrm>
        </p:spPr>
        <p:txBody>
          <a:bodyPr/>
          <a:lstStyle/>
          <a:p>
            <a:pPr marL="0" indent="0" algn="just">
              <a:buNone/>
            </a:pPr>
            <a:r>
              <a:rPr lang="es-EC" sz="1800" b="1" i="1" dirty="0">
                <a:solidFill>
                  <a:srgbClr val="336600"/>
                </a:solidFill>
                <a:cs typeface="Times New Roman" panose="02020603050405020304" pitchFamily="18" charset="0"/>
              </a:rPr>
              <a:t>General</a:t>
            </a:r>
          </a:p>
          <a:p>
            <a:pPr marL="0" indent="0" algn="just">
              <a:buNone/>
            </a:pPr>
            <a:endParaRPr lang="es-EC" sz="1800" dirty="0">
              <a:solidFill>
                <a:srgbClr val="336600"/>
              </a:solidFill>
            </a:endParaRPr>
          </a:p>
          <a:p>
            <a:pPr marL="0" lvl="0" indent="0" fontAlgn="auto">
              <a:spcBef>
                <a:spcPts val="0"/>
              </a:spcBef>
              <a:spcAft>
                <a:spcPts val="0"/>
              </a:spcAft>
              <a:buNone/>
            </a:pPr>
            <a:r>
              <a:rPr lang="es-ES" sz="1600" kern="1200" dirty="0">
                <a:solidFill>
                  <a:prstClr val="black"/>
                </a:solidFill>
                <a:cs typeface="Times New Roman" panose="02020603050405020304" pitchFamily="18" charset="0"/>
              </a:rPr>
              <a:t>Implementar una red de sensores inalámbricos para la monitorización de variables físicas en cultivos hidropónicos mediante tecnología LoRa.</a:t>
            </a:r>
            <a:endParaRPr lang="es-ES" sz="1500" dirty="0">
              <a:solidFill>
                <a:schemeClr val="tx1"/>
              </a:solidFill>
              <a:cs typeface="Times New Roman" panose="02020603050405020304" pitchFamily="18" charset="0"/>
            </a:endParaRPr>
          </a:p>
          <a:p>
            <a:pPr marL="0" indent="0" algn="just">
              <a:buNone/>
            </a:pPr>
            <a:endParaRPr lang="es-ES" sz="1500" dirty="0">
              <a:solidFill>
                <a:schemeClr val="tx1"/>
              </a:solidFill>
              <a:cs typeface="Times New Roman" panose="02020603050405020304" pitchFamily="18" charset="0"/>
            </a:endParaRPr>
          </a:p>
        </p:txBody>
      </p:sp>
      <p:cxnSp>
        <p:nvCxnSpPr>
          <p:cNvPr id="10" name="Conector recto 9">
            <a:extLst>
              <a:ext uri="{FF2B5EF4-FFF2-40B4-BE49-F238E27FC236}">
                <a16:creationId xmlns:a16="http://schemas.microsoft.com/office/drawing/2014/main" id="{F934C4F6-1305-480B-955E-6B718910208C}"/>
              </a:ext>
            </a:extLst>
          </p:cNvPr>
          <p:cNvCxnSpPr/>
          <p:nvPr/>
        </p:nvCxnSpPr>
        <p:spPr>
          <a:xfrm>
            <a:off x="4211960" y="1281054"/>
            <a:ext cx="0" cy="4572979"/>
          </a:xfrm>
          <a:prstGeom prst="line">
            <a:avLst/>
          </a:prstGeom>
          <a:ln w="19050">
            <a:solidFill>
              <a:srgbClr val="339933"/>
            </a:solidFill>
          </a:ln>
        </p:spPr>
        <p:style>
          <a:lnRef idx="1">
            <a:schemeClr val="accent6"/>
          </a:lnRef>
          <a:fillRef idx="0">
            <a:schemeClr val="accent6"/>
          </a:fillRef>
          <a:effectRef idx="0">
            <a:schemeClr val="accent6"/>
          </a:effectRef>
          <a:fontRef idx="minor">
            <a:schemeClr val="tx1"/>
          </a:fontRef>
        </p:style>
      </p:cxnSp>
      <p:sp>
        <p:nvSpPr>
          <p:cNvPr id="12" name="CuadroTexto 11">
            <a:extLst>
              <a:ext uri="{FF2B5EF4-FFF2-40B4-BE49-F238E27FC236}">
                <a16:creationId xmlns:a16="http://schemas.microsoft.com/office/drawing/2014/main" id="{6F7F56E8-1B1C-4BC5-8B98-7C966C482572}"/>
              </a:ext>
            </a:extLst>
          </p:cNvPr>
          <p:cNvSpPr txBox="1"/>
          <p:nvPr/>
        </p:nvSpPr>
        <p:spPr>
          <a:xfrm>
            <a:off x="6505386" y="87015"/>
            <a:ext cx="2626884"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02. </a:t>
            </a:r>
            <a:r>
              <a:rPr lang="es-EC" sz="2400" b="1" dirty="0">
                <a:solidFill>
                  <a:srgbClr val="336600"/>
                </a:solidFill>
                <a:latin typeface="+mj-lt"/>
                <a:ea typeface="Microsoft YaHei UI" panose="020B0503020204020204" pitchFamily="34" charset="-122"/>
                <a:cs typeface="Times New Roman" panose="02020603050405020304" pitchFamily="18" charset="0"/>
              </a:rPr>
              <a:t>Objetivos</a:t>
            </a:r>
          </a:p>
        </p:txBody>
      </p:sp>
      <p:sp>
        <p:nvSpPr>
          <p:cNvPr id="6" name="CuadroTexto 5">
            <a:extLst>
              <a:ext uri="{FF2B5EF4-FFF2-40B4-BE49-F238E27FC236}">
                <a16:creationId xmlns:a16="http://schemas.microsoft.com/office/drawing/2014/main" id="{4A1C5AEA-21A6-45F6-A1FE-63D14D4C3DC0}"/>
              </a:ext>
            </a:extLst>
          </p:cNvPr>
          <p:cNvSpPr txBox="1"/>
          <p:nvPr/>
        </p:nvSpPr>
        <p:spPr>
          <a:xfrm>
            <a:off x="0" y="6488668"/>
            <a:ext cx="827584" cy="369332"/>
          </a:xfrm>
          <a:prstGeom prst="rect">
            <a:avLst/>
          </a:prstGeom>
          <a:noFill/>
        </p:spPr>
        <p:txBody>
          <a:bodyPr wrap="square" rtlCol="0">
            <a:spAutoFit/>
          </a:bodyPr>
          <a:lstStyle/>
          <a:p>
            <a:r>
              <a:rPr lang="en-BZ" dirty="0"/>
              <a:t>4/42</a:t>
            </a:r>
            <a:endParaRPr lang="es-ES" dirty="0"/>
          </a:p>
        </p:txBody>
      </p:sp>
    </p:spTree>
    <p:extLst>
      <p:ext uri="{BB962C8B-B14F-4D97-AF65-F5344CB8AC3E}">
        <p14:creationId xmlns:p14="http://schemas.microsoft.com/office/powerpoint/2010/main" val="143409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22" name="Rectángulo 21">
            <a:extLst>
              <a:ext uri="{FF2B5EF4-FFF2-40B4-BE49-F238E27FC236}">
                <a16:creationId xmlns:a16="http://schemas.microsoft.com/office/drawing/2014/main" id="{F5415BE6-00C8-4D06-9222-A27A419C0CA8}"/>
              </a:ext>
            </a:extLst>
          </p:cNvPr>
          <p:cNvSpPr/>
          <p:nvPr/>
        </p:nvSpPr>
        <p:spPr>
          <a:xfrm>
            <a:off x="121050" y="546793"/>
            <a:ext cx="696024"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LoRa</a:t>
            </a:r>
            <a:endParaRPr lang="es-ES" sz="1600" b="1" dirty="0">
              <a:solidFill>
                <a:schemeClr val="dk1"/>
              </a:solidFill>
              <a:latin typeface="+mn-lt"/>
            </a:endParaRPr>
          </a:p>
        </p:txBody>
      </p:sp>
      <p:sp>
        <p:nvSpPr>
          <p:cNvPr id="12" name="CuadroTexto 11">
            <a:extLst>
              <a:ext uri="{FF2B5EF4-FFF2-40B4-BE49-F238E27FC236}">
                <a16:creationId xmlns:a16="http://schemas.microsoft.com/office/drawing/2014/main" id="{EBFE1189-25AC-44D1-B96B-05F568024E8F}"/>
              </a:ext>
            </a:extLst>
          </p:cNvPr>
          <p:cNvSpPr txBox="1"/>
          <p:nvPr/>
        </p:nvSpPr>
        <p:spPr>
          <a:xfrm>
            <a:off x="6329137" y="39626"/>
            <a:ext cx="2814863"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Análisis LoRa</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pic>
        <p:nvPicPr>
          <p:cNvPr id="14" name="Imagen 13">
            <a:extLst>
              <a:ext uri="{FF2B5EF4-FFF2-40B4-BE49-F238E27FC236}">
                <a16:creationId xmlns:a16="http://schemas.microsoft.com/office/drawing/2014/main" id="{886EAC7C-E78B-48A9-8FAB-70D130DFFAE9}"/>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9223" y="3910939"/>
            <a:ext cx="3905250" cy="1941574"/>
          </a:xfrm>
          <a:prstGeom prst="rect">
            <a:avLst/>
          </a:prstGeom>
          <a:noFill/>
          <a:ln>
            <a:noFill/>
          </a:ln>
        </p:spPr>
      </p:pic>
      <p:pic>
        <p:nvPicPr>
          <p:cNvPr id="16" name="Imagen 15">
            <a:extLst>
              <a:ext uri="{FF2B5EF4-FFF2-40B4-BE49-F238E27FC236}">
                <a16:creationId xmlns:a16="http://schemas.microsoft.com/office/drawing/2014/main" id="{D9C363B2-D2A0-4A1C-9DE9-10F8E647BBC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76906" y="625987"/>
            <a:ext cx="3905250" cy="2677795"/>
          </a:xfrm>
          <a:prstGeom prst="rect">
            <a:avLst/>
          </a:prstGeom>
          <a:noFill/>
          <a:ln>
            <a:noFill/>
          </a:ln>
        </p:spPr>
      </p:pic>
      <p:sp>
        <p:nvSpPr>
          <p:cNvPr id="17" name="Rectángulo 16">
            <a:extLst>
              <a:ext uri="{FF2B5EF4-FFF2-40B4-BE49-F238E27FC236}">
                <a16:creationId xmlns:a16="http://schemas.microsoft.com/office/drawing/2014/main" id="{81F8F8B0-5955-4201-812E-4EB512E7FC47}"/>
              </a:ext>
            </a:extLst>
          </p:cNvPr>
          <p:cNvSpPr/>
          <p:nvPr/>
        </p:nvSpPr>
        <p:spPr>
          <a:xfrm>
            <a:off x="5011194" y="3361981"/>
            <a:ext cx="1893467"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LoRa Modulación</a:t>
            </a:r>
            <a:endParaRPr lang="es-ES" sz="1600" b="1" dirty="0">
              <a:solidFill>
                <a:schemeClr val="dk1"/>
              </a:solidFill>
              <a:latin typeface="+mn-lt"/>
            </a:endParaRPr>
          </a:p>
        </p:txBody>
      </p:sp>
      <p:pic>
        <p:nvPicPr>
          <p:cNvPr id="18" name="Imagen 17">
            <a:extLst>
              <a:ext uri="{FF2B5EF4-FFF2-40B4-BE49-F238E27FC236}">
                <a16:creationId xmlns:a16="http://schemas.microsoft.com/office/drawing/2014/main" id="{9087CA06-7CE1-4664-85F8-6186C6BBBD4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9223" y="1097522"/>
            <a:ext cx="3905250" cy="2131478"/>
          </a:xfrm>
          <a:prstGeom prst="rect">
            <a:avLst/>
          </a:prstGeom>
          <a:noFill/>
          <a:ln>
            <a:noFill/>
          </a:ln>
        </p:spPr>
      </p:pic>
      <p:sp>
        <p:nvSpPr>
          <p:cNvPr id="19" name="Rectángulo 18">
            <a:extLst>
              <a:ext uri="{FF2B5EF4-FFF2-40B4-BE49-F238E27FC236}">
                <a16:creationId xmlns:a16="http://schemas.microsoft.com/office/drawing/2014/main" id="{C1C299BD-7596-49A2-9FCF-3574BF36637C}"/>
              </a:ext>
            </a:extLst>
          </p:cNvPr>
          <p:cNvSpPr/>
          <p:nvPr/>
        </p:nvSpPr>
        <p:spPr>
          <a:xfrm>
            <a:off x="5196459" y="625987"/>
            <a:ext cx="2406428"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Factor de Propagación</a:t>
            </a:r>
          </a:p>
        </p:txBody>
      </p:sp>
      <p:pic>
        <p:nvPicPr>
          <p:cNvPr id="21" name="Imagen 20">
            <a:extLst>
              <a:ext uri="{FF2B5EF4-FFF2-40B4-BE49-F238E27FC236}">
                <a16:creationId xmlns:a16="http://schemas.microsoft.com/office/drawing/2014/main" id="{BCC0F8EC-8B3D-42B0-80AF-D7D3A4979FF5}"/>
              </a:ext>
            </a:extLst>
          </p:cNvPr>
          <p:cNvPicPr/>
          <p:nvPr/>
        </p:nvPicPr>
        <p:blipFill rotWithShape="1">
          <a:blip r:embed="rId5" cstate="email">
            <a:extLst>
              <a:ext uri="{28A0092B-C50C-407E-A947-70E740481C1C}">
                <a14:useLocalDpi xmlns:a14="http://schemas.microsoft.com/office/drawing/2010/main"/>
              </a:ext>
            </a:extLst>
          </a:blip>
          <a:srcRect/>
          <a:stretch/>
        </p:blipFill>
        <p:spPr>
          <a:xfrm>
            <a:off x="0" y="4077143"/>
            <a:ext cx="4692548" cy="1152760"/>
          </a:xfrm>
          <a:prstGeom prst="rect">
            <a:avLst/>
          </a:prstGeom>
        </p:spPr>
      </p:pic>
      <p:sp>
        <p:nvSpPr>
          <p:cNvPr id="26" name="Rectángulo 25">
            <a:extLst>
              <a:ext uri="{FF2B5EF4-FFF2-40B4-BE49-F238E27FC236}">
                <a16:creationId xmlns:a16="http://schemas.microsoft.com/office/drawing/2014/main" id="{46060DA1-BA5B-41AF-9A68-43D160666C4C}"/>
              </a:ext>
            </a:extLst>
          </p:cNvPr>
          <p:cNvSpPr/>
          <p:nvPr/>
        </p:nvSpPr>
        <p:spPr>
          <a:xfrm>
            <a:off x="121050" y="3531258"/>
            <a:ext cx="1233030"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B</a:t>
            </a:r>
            <a:r>
              <a:rPr lang="es-ES" sz="1600" b="1" dirty="0"/>
              <a:t>anda ISM</a:t>
            </a:r>
            <a:endParaRPr lang="es-ES" sz="1600" b="1" dirty="0">
              <a:solidFill>
                <a:schemeClr val="dk1"/>
              </a:solidFill>
              <a:latin typeface="+mn-lt"/>
            </a:endParaRPr>
          </a:p>
        </p:txBody>
      </p:sp>
      <p:sp>
        <p:nvSpPr>
          <p:cNvPr id="13" name="CuadroTexto 12">
            <a:extLst>
              <a:ext uri="{FF2B5EF4-FFF2-40B4-BE49-F238E27FC236}">
                <a16:creationId xmlns:a16="http://schemas.microsoft.com/office/drawing/2014/main" id="{FB3A86BB-DF7B-4922-ACA1-BCC817DAA147}"/>
              </a:ext>
            </a:extLst>
          </p:cNvPr>
          <p:cNvSpPr txBox="1"/>
          <p:nvPr/>
        </p:nvSpPr>
        <p:spPr>
          <a:xfrm>
            <a:off x="0" y="6488668"/>
            <a:ext cx="827584" cy="369332"/>
          </a:xfrm>
          <a:prstGeom prst="rect">
            <a:avLst/>
          </a:prstGeom>
          <a:noFill/>
        </p:spPr>
        <p:txBody>
          <a:bodyPr wrap="square" rtlCol="0">
            <a:spAutoFit/>
          </a:bodyPr>
          <a:lstStyle/>
          <a:p>
            <a:r>
              <a:rPr lang="en-BZ" dirty="0"/>
              <a:t>5/42</a:t>
            </a:r>
            <a:endParaRPr lang="es-ES" dirty="0"/>
          </a:p>
        </p:txBody>
      </p:sp>
    </p:spTree>
    <p:extLst>
      <p:ext uri="{BB962C8B-B14F-4D97-AF65-F5344CB8AC3E}">
        <p14:creationId xmlns:p14="http://schemas.microsoft.com/office/powerpoint/2010/main" val="395057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5415BE6-00C8-4D06-9222-A27A419C0CA8}"/>
              </a:ext>
            </a:extLst>
          </p:cNvPr>
          <p:cNvSpPr/>
          <p:nvPr/>
        </p:nvSpPr>
        <p:spPr>
          <a:xfrm>
            <a:off x="107504" y="620688"/>
            <a:ext cx="604653"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CSS</a:t>
            </a:r>
            <a:endParaRPr lang="es-ES" sz="1600" b="1" dirty="0">
              <a:solidFill>
                <a:schemeClr val="dk1"/>
              </a:solidFill>
              <a:latin typeface="+mn-lt"/>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200559" y="3547692"/>
            <a:ext cx="1428468"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Trama Física</a:t>
            </a:r>
          </a:p>
        </p:txBody>
      </p:sp>
      <p:pic>
        <p:nvPicPr>
          <p:cNvPr id="25" name="Imagen 24">
            <a:extLst>
              <a:ext uri="{FF2B5EF4-FFF2-40B4-BE49-F238E27FC236}">
                <a16:creationId xmlns:a16="http://schemas.microsoft.com/office/drawing/2014/main" id="{2814393B-7AA1-4D14-8477-ED41163AA4D4}"/>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905714"/>
            <a:ext cx="5029200" cy="1005840"/>
          </a:xfrm>
          <a:prstGeom prst="rect">
            <a:avLst/>
          </a:prstGeom>
          <a:noFill/>
          <a:ln>
            <a:noFill/>
          </a:ln>
        </p:spPr>
      </p:pic>
      <p:pic>
        <p:nvPicPr>
          <p:cNvPr id="27" name="Imagen 26">
            <a:extLst>
              <a:ext uri="{FF2B5EF4-FFF2-40B4-BE49-F238E27FC236}">
                <a16:creationId xmlns:a16="http://schemas.microsoft.com/office/drawing/2014/main" id="{7B802262-DE4F-4827-9FD1-096FDD23A57C}"/>
              </a:ext>
            </a:extLst>
          </p:cNvPr>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888121" y="2177506"/>
            <a:ext cx="3683041" cy="1266825"/>
          </a:xfrm>
          <a:prstGeom prst="rect">
            <a:avLst/>
          </a:prstGeom>
          <a:noFill/>
          <a:ln>
            <a:noFill/>
          </a:ln>
        </p:spPr>
      </p:pic>
      <p:pic>
        <p:nvPicPr>
          <p:cNvPr id="28" name="Imagen 27">
            <a:extLst>
              <a:ext uri="{FF2B5EF4-FFF2-40B4-BE49-F238E27FC236}">
                <a16:creationId xmlns:a16="http://schemas.microsoft.com/office/drawing/2014/main" id="{2DFB4CD5-E50D-4EEB-8AA9-FAAA9B402596}"/>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984" y="3958258"/>
            <a:ext cx="4049559" cy="2257572"/>
          </a:xfrm>
          <a:prstGeom prst="rect">
            <a:avLst/>
          </a:prstGeom>
          <a:noFill/>
          <a:ln>
            <a:noFill/>
          </a:ln>
        </p:spPr>
      </p:pic>
      <p:pic>
        <p:nvPicPr>
          <p:cNvPr id="29" name="Imagen 28">
            <a:extLst>
              <a:ext uri="{FF2B5EF4-FFF2-40B4-BE49-F238E27FC236}">
                <a16:creationId xmlns:a16="http://schemas.microsoft.com/office/drawing/2014/main" id="{67114C3C-3D6F-47A9-98FF-7B717C04C67F}"/>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4147184" y="4197228"/>
            <a:ext cx="4847956" cy="1350108"/>
          </a:xfrm>
          <a:prstGeom prst="rect">
            <a:avLst/>
          </a:prstGeom>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812A9183-19BA-4212-8A09-0AE967F3F8BA}"/>
              </a:ext>
            </a:extLst>
          </p:cNvPr>
          <p:cNvSpPr txBox="1"/>
          <p:nvPr/>
        </p:nvSpPr>
        <p:spPr>
          <a:xfrm>
            <a:off x="6088329" y="93732"/>
            <a:ext cx="3053615"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Análisis LoRa</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9" name="CuadroTexto 8">
            <a:extLst>
              <a:ext uri="{FF2B5EF4-FFF2-40B4-BE49-F238E27FC236}">
                <a16:creationId xmlns:a16="http://schemas.microsoft.com/office/drawing/2014/main" id="{62112F42-1C46-47BE-AB37-66D39A6BAFEA}"/>
              </a:ext>
            </a:extLst>
          </p:cNvPr>
          <p:cNvSpPr txBox="1"/>
          <p:nvPr/>
        </p:nvSpPr>
        <p:spPr>
          <a:xfrm>
            <a:off x="0" y="6488668"/>
            <a:ext cx="827584" cy="369332"/>
          </a:xfrm>
          <a:prstGeom prst="rect">
            <a:avLst/>
          </a:prstGeom>
          <a:noFill/>
        </p:spPr>
        <p:txBody>
          <a:bodyPr wrap="square" rtlCol="0">
            <a:spAutoFit/>
          </a:bodyPr>
          <a:lstStyle/>
          <a:p>
            <a:r>
              <a:rPr lang="en-BZ" dirty="0"/>
              <a:t>6/42</a:t>
            </a:r>
            <a:endParaRPr lang="es-ES" dirty="0"/>
          </a:p>
        </p:txBody>
      </p:sp>
    </p:spTree>
    <p:extLst>
      <p:ext uri="{BB962C8B-B14F-4D97-AF65-F5344CB8AC3E}">
        <p14:creationId xmlns:p14="http://schemas.microsoft.com/office/powerpoint/2010/main" val="63452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22" name="Rectángulo 21">
            <a:extLst>
              <a:ext uri="{FF2B5EF4-FFF2-40B4-BE49-F238E27FC236}">
                <a16:creationId xmlns:a16="http://schemas.microsoft.com/office/drawing/2014/main" id="{F5415BE6-00C8-4D06-9222-A27A419C0CA8}"/>
              </a:ext>
            </a:extLst>
          </p:cNvPr>
          <p:cNvSpPr/>
          <p:nvPr/>
        </p:nvSpPr>
        <p:spPr>
          <a:xfrm>
            <a:off x="107504" y="620688"/>
            <a:ext cx="1173591"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t>LoRaWAN</a:t>
            </a:r>
            <a:endParaRPr lang="es-ES" sz="1600" b="1" dirty="0">
              <a:solidFill>
                <a:schemeClr val="dk1"/>
              </a:solidFill>
              <a:latin typeface="+mn-lt"/>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107504" y="2858171"/>
            <a:ext cx="766557"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MQTT</a:t>
            </a:r>
          </a:p>
        </p:txBody>
      </p:sp>
      <p:pic>
        <p:nvPicPr>
          <p:cNvPr id="13" name="Imagen 12">
            <a:extLst>
              <a:ext uri="{FF2B5EF4-FFF2-40B4-BE49-F238E27FC236}">
                <a16:creationId xmlns:a16="http://schemas.microsoft.com/office/drawing/2014/main" id="{A34ED5D4-E67D-4005-B08A-92448DA0932E}"/>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1388" y="715996"/>
            <a:ext cx="3520232" cy="1925788"/>
          </a:xfrm>
          <a:prstGeom prst="rect">
            <a:avLst/>
          </a:prstGeom>
          <a:noFill/>
          <a:ln>
            <a:noFill/>
          </a:ln>
        </p:spPr>
      </p:pic>
      <p:pic>
        <p:nvPicPr>
          <p:cNvPr id="14" name="Imagen 13">
            <a:extLst>
              <a:ext uri="{FF2B5EF4-FFF2-40B4-BE49-F238E27FC236}">
                <a16:creationId xmlns:a16="http://schemas.microsoft.com/office/drawing/2014/main" id="{69210F8F-B1F4-4454-AA32-7D3AEFB71DC7}"/>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4973533" y="3998806"/>
            <a:ext cx="3990975" cy="1381125"/>
          </a:xfrm>
          <a:prstGeom prst="rect">
            <a:avLst/>
          </a:prstGeom>
          <a:noFill/>
          <a:ln>
            <a:noFill/>
          </a:ln>
        </p:spPr>
      </p:pic>
      <p:pic>
        <p:nvPicPr>
          <p:cNvPr id="16" name="Imagen 15">
            <a:extLst>
              <a:ext uri="{FF2B5EF4-FFF2-40B4-BE49-F238E27FC236}">
                <a16:creationId xmlns:a16="http://schemas.microsoft.com/office/drawing/2014/main" id="{24FA61CB-5AAC-494F-B040-809025128DF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476" y="3455950"/>
            <a:ext cx="4425737" cy="2539785"/>
          </a:xfrm>
          <a:prstGeom prst="rect">
            <a:avLst/>
          </a:prstGeom>
          <a:noFill/>
          <a:ln>
            <a:noFill/>
          </a:ln>
        </p:spPr>
      </p:pic>
      <p:pic>
        <p:nvPicPr>
          <p:cNvPr id="17" name="Imagen 16">
            <a:extLst>
              <a:ext uri="{FF2B5EF4-FFF2-40B4-BE49-F238E27FC236}">
                <a16:creationId xmlns:a16="http://schemas.microsoft.com/office/drawing/2014/main" id="{50979294-6A19-499F-9B1E-82EFA5339ADB}"/>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928578" y="740001"/>
            <a:ext cx="2471420" cy="2362200"/>
          </a:xfrm>
          <a:prstGeom prst="rect">
            <a:avLst/>
          </a:prstGeom>
          <a:noFill/>
          <a:ln>
            <a:noFill/>
          </a:ln>
        </p:spPr>
      </p:pic>
      <p:sp>
        <p:nvSpPr>
          <p:cNvPr id="18" name="CuadroTexto 17">
            <a:extLst>
              <a:ext uri="{FF2B5EF4-FFF2-40B4-BE49-F238E27FC236}">
                <a16:creationId xmlns:a16="http://schemas.microsoft.com/office/drawing/2014/main" id="{7FE65C51-FD80-4219-B352-DF8A8A1A2A79}"/>
              </a:ext>
            </a:extLst>
          </p:cNvPr>
          <p:cNvSpPr txBox="1"/>
          <p:nvPr/>
        </p:nvSpPr>
        <p:spPr>
          <a:xfrm>
            <a:off x="6839167" y="71172"/>
            <a:ext cx="2458473"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Protocolos</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10" name="CuadroTexto 9">
            <a:extLst>
              <a:ext uri="{FF2B5EF4-FFF2-40B4-BE49-F238E27FC236}">
                <a16:creationId xmlns:a16="http://schemas.microsoft.com/office/drawing/2014/main" id="{8799CD8D-70DE-44FA-93BD-5AADB2836C1D}"/>
              </a:ext>
            </a:extLst>
          </p:cNvPr>
          <p:cNvSpPr txBox="1"/>
          <p:nvPr/>
        </p:nvSpPr>
        <p:spPr>
          <a:xfrm>
            <a:off x="0" y="6488668"/>
            <a:ext cx="827584" cy="369332"/>
          </a:xfrm>
          <a:prstGeom prst="rect">
            <a:avLst/>
          </a:prstGeom>
          <a:noFill/>
        </p:spPr>
        <p:txBody>
          <a:bodyPr wrap="square" rtlCol="0">
            <a:spAutoFit/>
          </a:bodyPr>
          <a:lstStyle/>
          <a:p>
            <a:r>
              <a:rPr lang="en-BZ" dirty="0"/>
              <a:t>7/42</a:t>
            </a:r>
            <a:endParaRPr lang="es-ES" dirty="0"/>
          </a:p>
        </p:txBody>
      </p:sp>
    </p:spTree>
    <p:extLst>
      <p:ext uri="{BB962C8B-B14F-4D97-AF65-F5344CB8AC3E}">
        <p14:creationId xmlns:p14="http://schemas.microsoft.com/office/powerpoint/2010/main" val="43825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A39886-5F4D-47A5-8A6C-76CF2FE55AF6}"/>
              </a:ext>
            </a:extLst>
          </p:cNvPr>
          <p:cNvSpPr txBox="1"/>
          <p:nvPr/>
        </p:nvSpPr>
        <p:spPr>
          <a:xfrm>
            <a:off x="7212336" y="331658"/>
            <a:ext cx="1712137" cy="234134"/>
          </a:xfrm>
          <a:prstGeom prst="rect">
            <a:avLst/>
          </a:prstGeom>
          <a:noFill/>
        </p:spPr>
        <p:txBody>
          <a:bodyPr wrap="square" rtlCol="0">
            <a:spAutoFit/>
          </a:bodyPr>
          <a:lstStyle/>
          <a:p>
            <a:endParaRPr lang="es-EC" sz="1600" b="1" dirty="0">
              <a:latin typeface="+mj-lt"/>
              <a:cs typeface="Times New Roman" panose="02020603050405020304" pitchFamily="18" charset="0"/>
            </a:endParaRPr>
          </a:p>
        </p:txBody>
      </p:sp>
      <p:sp>
        <p:nvSpPr>
          <p:cNvPr id="22" name="Rectángulo 21">
            <a:extLst>
              <a:ext uri="{FF2B5EF4-FFF2-40B4-BE49-F238E27FC236}">
                <a16:creationId xmlns:a16="http://schemas.microsoft.com/office/drawing/2014/main" id="{F5415BE6-00C8-4D06-9222-A27A419C0CA8}"/>
              </a:ext>
            </a:extLst>
          </p:cNvPr>
          <p:cNvSpPr/>
          <p:nvPr/>
        </p:nvSpPr>
        <p:spPr>
          <a:xfrm>
            <a:off x="26180" y="521732"/>
            <a:ext cx="3584768"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600" b="1" dirty="0"/>
              <a:t>Escenario: Sistema Hidropónico</a:t>
            </a:r>
            <a:endParaRPr lang="es-ES" sz="1600" b="1" dirty="0">
              <a:solidFill>
                <a:schemeClr val="dk1"/>
              </a:solidFill>
              <a:latin typeface="+mn-lt"/>
            </a:endParaRPr>
          </a:p>
        </p:txBody>
      </p:sp>
      <p:sp>
        <p:nvSpPr>
          <p:cNvPr id="12" name="CuadroTexto 11">
            <a:extLst>
              <a:ext uri="{FF2B5EF4-FFF2-40B4-BE49-F238E27FC236}">
                <a16:creationId xmlns:a16="http://schemas.microsoft.com/office/drawing/2014/main" id="{EBFE1189-25AC-44D1-B96B-05F568024E8F}"/>
              </a:ext>
            </a:extLst>
          </p:cNvPr>
          <p:cNvSpPr txBox="1"/>
          <p:nvPr/>
        </p:nvSpPr>
        <p:spPr>
          <a:xfrm>
            <a:off x="5687616" y="46272"/>
            <a:ext cx="3456384" cy="461665"/>
          </a:xfrm>
          <a:prstGeom prst="rect">
            <a:avLst/>
          </a:prstGeom>
          <a:noFill/>
        </p:spPr>
        <p:txBody>
          <a:bodyPr wrap="square" rtlCol="0">
            <a:spAutoFit/>
          </a:bodyPr>
          <a:lstStyle/>
          <a:p>
            <a:r>
              <a:rPr lang="es-EC" sz="2400" dirty="0">
                <a:solidFill>
                  <a:srgbClr val="336600"/>
                </a:solidFill>
                <a:latin typeface="+mj-lt"/>
                <a:ea typeface="Microsoft YaHei UI Light" panose="020B0502040204020203" pitchFamily="34" charset="-122"/>
                <a:cs typeface="Times New Roman" panose="02020603050405020304" pitchFamily="18" charset="0"/>
              </a:rPr>
              <a:t>03. </a:t>
            </a:r>
            <a:r>
              <a:rPr lang="es-ES" sz="2400" b="1" dirty="0">
                <a:solidFill>
                  <a:srgbClr val="336600"/>
                </a:solidFill>
                <a:latin typeface="+mj-lt"/>
                <a:ea typeface="Microsoft YaHei UI" panose="020B0503020204020204" pitchFamily="34" charset="-122"/>
                <a:cs typeface="Times New Roman" panose="02020603050405020304" pitchFamily="18" charset="0"/>
              </a:rPr>
              <a:t>Escenario</a:t>
            </a:r>
            <a:endParaRPr lang="es-EC" sz="2400" b="1" dirty="0">
              <a:solidFill>
                <a:srgbClr val="336600"/>
              </a:solidFill>
              <a:latin typeface="+mj-lt"/>
              <a:ea typeface="Microsoft YaHei UI" panose="020B0503020204020204" pitchFamily="34" charset="-122"/>
              <a:cs typeface="Times New Roman" panose="02020603050405020304" pitchFamily="18" charset="0"/>
            </a:endParaRPr>
          </a:p>
        </p:txBody>
      </p:sp>
      <p:sp>
        <p:nvSpPr>
          <p:cNvPr id="26" name="Rectángulo 25">
            <a:extLst>
              <a:ext uri="{FF2B5EF4-FFF2-40B4-BE49-F238E27FC236}">
                <a16:creationId xmlns:a16="http://schemas.microsoft.com/office/drawing/2014/main" id="{46060DA1-BA5B-41AF-9A68-43D160666C4C}"/>
              </a:ext>
            </a:extLst>
          </p:cNvPr>
          <p:cNvSpPr/>
          <p:nvPr/>
        </p:nvSpPr>
        <p:spPr>
          <a:xfrm>
            <a:off x="123136" y="3416692"/>
            <a:ext cx="1119217"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Diagrama</a:t>
            </a:r>
          </a:p>
        </p:txBody>
      </p:sp>
      <p:pic>
        <p:nvPicPr>
          <p:cNvPr id="13" name="Imagen 12">
            <a:extLst>
              <a:ext uri="{FF2B5EF4-FFF2-40B4-BE49-F238E27FC236}">
                <a16:creationId xmlns:a16="http://schemas.microsoft.com/office/drawing/2014/main" id="{280DA74E-578A-4910-B623-ED01E8465F44}"/>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315460" y="982342"/>
            <a:ext cx="4217984" cy="2312293"/>
          </a:xfrm>
          <a:prstGeom prst="rect">
            <a:avLst/>
          </a:prstGeom>
          <a:noFill/>
          <a:ln>
            <a:noFill/>
          </a:ln>
        </p:spPr>
      </p:pic>
      <p:pic>
        <p:nvPicPr>
          <p:cNvPr id="18" name="Imagen 17">
            <a:extLst>
              <a:ext uri="{FF2B5EF4-FFF2-40B4-BE49-F238E27FC236}">
                <a16:creationId xmlns:a16="http://schemas.microsoft.com/office/drawing/2014/main" id="{30A39E37-8805-4A08-BC58-F254E714DB4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59383" y="3985466"/>
            <a:ext cx="4478288" cy="2042762"/>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7A1AD719-3888-48E6-BBCF-ECE6402957A3}"/>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229901" y="3965607"/>
            <a:ext cx="4478288" cy="1896781"/>
          </a:xfrm>
          <a:prstGeom prst="rect">
            <a:avLst/>
          </a:prstGeom>
          <a:noFill/>
          <a:ln>
            <a:noFill/>
          </a:ln>
        </p:spPr>
      </p:pic>
      <p:sp>
        <p:nvSpPr>
          <p:cNvPr id="20" name="Rectángulo 19">
            <a:extLst>
              <a:ext uri="{FF2B5EF4-FFF2-40B4-BE49-F238E27FC236}">
                <a16:creationId xmlns:a16="http://schemas.microsoft.com/office/drawing/2014/main" id="{94E49FD6-7A6E-4C17-BD92-328870AF4A4B}"/>
              </a:ext>
            </a:extLst>
          </p:cNvPr>
          <p:cNvSpPr/>
          <p:nvPr/>
        </p:nvSpPr>
        <p:spPr>
          <a:xfrm>
            <a:off x="4424452" y="3479880"/>
            <a:ext cx="1975221" cy="338554"/>
          </a:xfrm>
          <a:prstGeom prst="rect">
            <a:avLst/>
          </a:prstGeom>
          <a:solidFill>
            <a:schemeClr val="bg1">
              <a:lumMod val="95000"/>
            </a:schemeClr>
          </a:solidFill>
          <a:ln w="9525" cap="flat" cmpd="sng" algn="ctr">
            <a:solidFill>
              <a:srgbClr val="2E8A2E"/>
            </a:solidFill>
            <a:prstDash val="solid"/>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 sz="1600" b="1" dirty="0">
                <a:solidFill>
                  <a:schemeClr val="dk1"/>
                </a:solidFill>
                <a:latin typeface="+mn-lt"/>
              </a:rPr>
              <a:t>Sistema Completo</a:t>
            </a:r>
          </a:p>
        </p:txBody>
      </p:sp>
      <p:sp>
        <p:nvSpPr>
          <p:cNvPr id="10" name="CuadroTexto 9">
            <a:extLst>
              <a:ext uri="{FF2B5EF4-FFF2-40B4-BE49-F238E27FC236}">
                <a16:creationId xmlns:a16="http://schemas.microsoft.com/office/drawing/2014/main" id="{E6B73BC3-FF8A-4A69-9B43-21E207C6385D}"/>
              </a:ext>
            </a:extLst>
          </p:cNvPr>
          <p:cNvSpPr txBox="1"/>
          <p:nvPr/>
        </p:nvSpPr>
        <p:spPr>
          <a:xfrm>
            <a:off x="0" y="6488668"/>
            <a:ext cx="827584" cy="369332"/>
          </a:xfrm>
          <a:prstGeom prst="rect">
            <a:avLst/>
          </a:prstGeom>
          <a:noFill/>
        </p:spPr>
        <p:txBody>
          <a:bodyPr wrap="square" rtlCol="0">
            <a:spAutoFit/>
          </a:bodyPr>
          <a:lstStyle/>
          <a:p>
            <a:r>
              <a:rPr lang="en-BZ" dirty="0"/>
              <a:t>8/42</a:t>
            </a:r>
            <a:endParaRPr lang="es-ES" dirty="0"/>
          </a:p>
        </p:txBody>
      </p:sp>
    </p:spTree>
    <p:extLst>
      <p:ext uri="{BB962C8B-B14F-4D97-AF65-F5344CB8AC3E}">
        <p14:creationId xmlns:p14="http://schemas.microsoft.com/office/powerpoint/2010/main" val="1839396142"/>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16146</TotalTime>
  <Words>2177</Words>
  <Application>Microsoft Office PowerPoint</Application>
  <PresentationFormat>Presentación en pantalla (4:3)</PresentationFormat>
  <Paragraphs>290</Paragraphs>
  <Slides>43</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0" baseType="lpstr">
      <vt:lpstr>Arial</vt:lpstr>
      <vt:lpstr>Calibri</vt:lpstr>
      <vt:lpstr>Cambria Math</vt:lpstr>
      <vt:lpstr>Georgia</vt:lpstr>
      <vt:lpstr>Times New Roman</vt:lpstr>
      <vt:lpstr>Diseño predeterminado</vt:lpstr>
      <vt:lpstr>CorelDRAW</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Andrés</cp:lastModifiedBy>
  <cp:revision>954</cp:revision>
  <dcterms:created xsi:type="dcterms:W3CDTF">2008-02-13T16:07:44Z</dcterms:created>
  <dcterms:modified xsi:type="dcterms:W3CDTF">2022-01-25T14:58:23Z</dcterms:modified>
</cp:coreProperties>
</file>