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Lst>
  <p:notesMasterIdLst>
    <p:notesMasterId r:id="rId41"/>
  </p:notesMasterIdLst>
  <p:sldIdLst>
    <p:sldId id="272" r:id="rId3"/>
    <p:sldId id="275" r:id="rId4"/>
    <p:sldId id="262" r:id="rId5"/>
    <p:sldId id="263" r:id="rId6"/>
    <p:sldId id="284" r:id="rId7"/>
    <p:sldId id="278" r:id="rId8"/>
    <p:sldId id="276" r:id="rId9"/>
    <p:sldId id="277" r:id="rId10"/>
    <p:sldId id="291" r:id="rId11"/>
    <p:sldId id="287" r:id="rId12"/>
    <p:sldId id="288" r:id="rId13"/>
    <p:sldId id="289" r:id="rId14"/>
    <p:sldId id="290" r:id="rId15"/>
    <p:sldId id="292" r:id="rId16"/>
    <p:sldId id="293" r:id="rId17"/>
    <p:sldId id="295" r:id="rId18"/>
    <p:sldId id="279" r:id="rId19"/>
    <p:sldId id="297" r:id="rId20"/>
    <p:sldId id="299" r:id="rId21"/>
    <p:sldId id="300" r:id="rId22"/>
    <p:sldId id="301" r:id="rId23"/>
    <p:sldId id="302" r:id="rId24"/>
    <p:sldId id="303" r:id="rId25"/>
    <p:sldId id="304" r:id="rId26"/>
    <p:sldId id="318" r:id="rId27"/>
    <p:sldId id="280" r:id="rId28"/>
    <p:sldId id="320" r:id="rId29"/>
    <p:sldId id="312" r:id="rId30"/>
    <p:sldId id="315" r:id="rId31"/>
    <p:sldId id="322" r:id="rId32"/>
    <p:sldId id="321" r:id="rId33"/>
    <p:sldId id="314" r:id="rId34"/>
    <p:sldId id="281" r:id="rId35"/>
    <p:sldId id="309" r:id="rId36"/>
    <p:sldId id="310" r:id="rId37"/>
    <p:sldId id="311" r:id="rId38"/>
    <p:sldId id="316" r:id="rId39"/>
    <p:sldId id="317" r:id="rId4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5" autoAdjust="0"/>
    <p:restoredTop sz="94660"/>
  </p:normalViewPr>
  <p:slideViewPr>
    <p:cSldViewPr snapToGrid="0">
      <p:cViewPr varScale="1">
        <p:scale>
          <a:sx n="57" d="100"/>
          <a:sy n="57" d="100"/>
        </p:scale>
        <p:origin x="90"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8D9E73-3ACE-4801-8AEE-67235CAFAA1A}" type="doc">
      <dgm:prSet loTypeId="urn:microsoft.com/office/officeart/2005/8/layout/vProcess5" loCatId="process" qsTypeId="urn:microsoft.com/office/officeart/2005/8/quickstyle/3d2" qsCatId="3D" csTypeId="urn:microsoft.com/office/officeart/2005/8/colors/accent2_3" csCatId="accent2" phldr="1"/>
      <dgm:spPr/>
      <dgm:t>
        <a:bodyPr/>
        <a:lstStyle/>
        <a:p>
          <a:endParaRPr lang="es-EC"/>
        </a:p>
      </dgm:t>
    </dgm:pt>
    <dgm:pt modelId="{EC8738DA-03C7-484E-92E8-F0E385968BC5}">
      <dgm:prSet phldrT="[Texto]"/>
      <dgm:spPr/>
      <dgm:t>
        <a:bodyPr/>
        <a:lstStyle/>
        <a:p>
          <a:r>
            <a:rPr lang="es-EC" dirty="0"/>
            <a:t>Discapacidad Visual</a:t>
          </a:r>
        </a:p>
      </dgm:t>
    </dgm:pt>
    <dgm:pt modelId="{E93D26D3-6142-4600-8A91-4E9708F52591}" type="parTrans" cxnId="{2C2916D6-6BF4-4CF0-9CBD-5C3955CABAEB}">
      <dgm:prSet/>
      <dgm:spPr/>
      <dgm:t>
        <a:bodyPr/>
        <a:lstStyle/>
        <a:p>
          <a:endParaRPr lang="es-EC"/>
        </a:p>
      </dgm:t>
    </dgm:pt>
    <dgm:pt modelId="{AA020D63-8220-4B60-8573-927E5283A976}" type="sibTrans" cxnId="{2C2916D6-6BF4-4CF0-9CBD-5C3955CABAEB}">
      <dgm:prSet/>
      <dgm:spPr/>
      <dgm:t>
        <a:bodyPr/>
        <a:lstStyle/>
        <a:p>
          <a:endParaRPr lang="es-EC"/>
        </a:p>
      </dgm:t>
    </dgm:pt>
    <dgm:pt modelId="{EDEE6889-FF95-427E-A2A9-C3CCBB8ED5A6}">
      <dgm:prSet phldrT="[Texto]"/>
      <dgm:spPr/>
      <dgm:t>
        <a:bodyPr/>
        <a:lstStyle/>
        <a:p>
          <a:r>
            <a:rPr lang="es-EC" dirty="0"/>
            <a:t>Discapacidad visual en el Ecuador</a:t>
          </a:r>
        </a:p>
      </dgm:t>
    </dgm:pt>
    <dgm:pt modelId="{CD325715-C7A9-42CC-861A-2EBC3AD55A32}" type="parTrans" cxnId="{4E6B7EF6-4C8F-4DE2-8179-F5E29B4A18CD}">
      <dgm:prSet/>
      <dgm:spPr/>
      <dgm:t>
        <a:bodyPr/>
        <a:lstStyle/>
        <a:p>
          <a:endParaRPr lang="es-EC"/>
        </a:p>
      </dgm:t>
    </dgm:pt>
    <dgm:pt modelId="{7AAE5426-BCB3-448B-BCB3-3417F7E2F0B4}" type="sibTrans" cxnId="{4E6B7EF6-4C8F-4DE2-8179-F5E29B4A18CD}">
      <dgm:prSet/>
      <dgm:spPr/>
      <dgm:t>
        <a:bodyPr/>
        <a:lstStyle/>
        <a:p>
          <a:endParaRPr lang="es-EC"/>
        </a:p>
      </dgm:t>
    </dgm:pt>
    <dgm:pt modelId="{2273EC8F-7349-4EED-A810-4A0406064FC4}">
      <dgm:prSet phldrT="[Texto]"/>
      <dgm:spPr/>
      <dgm:t>
        <a:bodyPr/>
        <a:lstStyle/>
        <a:p>
          <a:r>
            <a:rPr lang="es-EC" dirty="0"/>
            <a:t>Tipos de Discapacidad visual</a:t>
          </a:r>
        </a:p>
      </dgm:t>
    </dgm:pt>
    <dgm:pt modelId="{E03AF726-9A47-4AF4-8C98-36739665D3AA}" type="parTrans" cxnId="{2334C8F5-AF04-4897-8276-0738817BFB87}">
      <dgm:prSet/>
      <dgm:spPr/>
      <dgm:t>
        <a:bodyPr/>
        <a:lstStyle/>
        <a:p>
          <a:endParaRPr lang="es-EC"/>
        </a:p>
      </dgm:t>
    </dgm:pt>
    <dgm:pt modelId="{20A1D259-B5A9-4A34-A4F5-CFF6A5DBAD6A}" type="sibTrans" cxnId="{2334C8F5-AF04-4897-8276-0738817BFB87}">
      <dgm:prSet/>
      <dgm:spPr/>
      <dgm:t>
        <a:bodyPr/>
        <a:lstStyle/>
        <a:p>
          <a:endParaRPr lang="es-EC"/>
        </a:p>
      </dgm:t>
    </dgm:pt>
    <dgm:pt modelId="{3E0A63DD-D76E-4486-8A2A-FAB6F20C3701}" type="pres">
      <dgm:prSet presAssocID="{F38D9E73-3ACE-4801-8AEE-67235CAFAA1A}" presName="outerComposite" presStyleCnt="0">
        <dgm:presLayoutVars>
          <dgm:chMax val="5"/>
          <dgm:dir/>
          <dgm:resizeHandles val="exact"/>
        </dgm:presLayoutVars>
      </dgm:prSet>
      <dgm:spPr/>
    </dgm:pt>
    <dgm:pt modelId="{ADB8C9FF-0FE4-4D4D-B762-800061BF82F7}" type="pres">
      <dgm:prSet presAssocID="{F38D9E73-3ACE-4801-8AEE-67235CAFAA1A}" presName="dummyMaxCanvas" presStyleCnt="0">
        <dgm:presLayoutVars/>
      </dgm:prSet>
      <dgm:spPr/>
    </dgm:pt>
    <dgm:pt modelId="{3D6B125D-5EA3-47EE-AD19-3065050A285B}" type="pres">
      <dgm:prSet presAssocID="{F38D9E73-3ACE-4801-8AEE-67235CAFAA1A}" presName="ThreeNodes_1" presStyleLbl="node1" presStyleIdx="0" presStyleCnt="3">
        <dgm:presLayoutVars>
          <dgm:bulletEnabled val="1"/>
        </dgm:presLayoutVars>
      </dgm:prSet>
      <dgm:spPr/>
    </dgm:pt>
    <dgm:pt modelId="{D72C4EE8-F433-4A00-B037-924A8906D9CC}" type="pres">
      <dgm:prSet presAssocID="{F38D9E73-3ACE-4801-8AEE-67235CAFAA1A}" presName="ThreeNodes_2" presStyleLbl="node1" presStyleIdx="1" presStyleCnt="3">
        <dgm:presLayoutVars>
          <dgm:bulletEnabled val="1"/>
        </dgm:presLayoutVars>
      </dgm:prSet>
      <dgm:spPr/>
    </dgm:pt>
    <dgm:pt modelId="{28208745-F4C3-4E62-A3B6-E17049070681}" type="pres">
      <dgm:prSet presAssocID="{F38D9E73-3ACE-4801-8AEE-67235CAFAA1A}" presName="ThreeNodes_3" presStyleLbl="node1" presStyleIdx="2" presStyleCnt="3">
        <dgm:presLayoutVars>
          <dgm:bulletEnabled val="1"/>
        </dgm:presLayoutVars>
      </dgm:prSet>
      <dgm:spPr/>
    </dgm:pt>
    <dgm:pt modelId="{1A655278-8DA7-4B1C-84B4-F7DD3436E836}" type="pres">
      <dgm:prSet presAssocID="{F38D9E73-3ACE-4801-8AEE-67235CAFAA1A}" presName="ThreeConn_1-2" presStyleLbl="fgAccFollowNode1" presStyleIdx="0" presStyleCnt="2">
        <dgm:presLayoutVars>
          <dgm:bulletEnabled val="1"/>
        </dgm:presLayoutVars>
      </dgm:prSet>
      <dgm:spPr/>
    </dgm:pt>
    <dgm:pt modelId="{44D93450-5F47-4578-8D67-ADAF15B40C61}" type="pres">
      <dgm:prSet presAssocID="{F38D9E73-3ACE-4801-8AEE-67235CAFAA1A}" presName="ThreeConn_2-3" presStyleLbl="fgAccFollowNode1" presStyleIdx="1" presStyleCnt="2">
        <dgm:presLayoutVars>
          <dgm:bulletEnabled val="1"/>
        </dgm:presLayoutVars>
      </dgm:prSet>
      <dgm:spPr/>
    </dgm:pt>
    <dgm:pt modelId="{5300D0D2-8B7A-4D1D-9F2B-A11AE9636C2F}" type="pres">
      <dgm:prSet presAssocID="{F38D9E73-3ACE-4801-8AEE-67235CAFAA1A}" presName="ThreeNodes_1_text" presStyleLbl="node1" presStyleIdx="2" presStyleCnt="3">
        <dgm:presLayoutVars>
          <dgm:bulletEnabled val="1"/>
        </dgm:presLayoutVars>
      </dgm:prSet>
      <dgm:spPr/>
    </dgm:pt>
    <dgm:pt modelId="{A1717869-947A-47E6-BFB2-5444C3699C43}" type="pres">
      <dgm:prSet presAssocID="{F38D9E73-3ACE-4801-8AEE-67235CAFAA1A}" presName="ThreeNodes_2_text" presStyleLbl="node1" presStyleIdx="2" presStyleCnt="3">
        <dgm:presLayoutVars>
          <dgm:bulletEnabled val="1"/>
        </dgm:presLayoutVars>
      </dgm:prSet>
      <dgm:spPr/>
    </dgm:pt>
    <dgm:pt modelId="{69E20571-3A92-457D-A565-4F08C92AD9F0}" type="pres">
      <dgm:prSet presAssocID="{F38D9E73-3ACE-4801-8AEE-67235CAFAA1A}" presName="ThreeNodes_3_text" presStyleLbl="node1" presStyleIdx="2" presStyleCnt="3">
        <dgm:presLayoutVars>
          <dgm:bulletEnabled val="1"/>
        </dgm:presLayoutVars>
      </dgm:prSet>
      <dgm:spPr/>
    </dgm:pt>
  </dgm:ptLst>
  <dgm:cxnLst>
    <dgm:cxn modelId="{270DB123-A1B4-418D-B87F-24A6E76FF9BC}" type="presOf" srcId="{EDEE6889-FF95-427E-A2A9-C3CCBB8ED5A6}" destId="{D72C4EE8-F433-4A00-B037-924A8906D9CC}" srcOrd="0" destOrd="0" presId="urn:microsoft.com/office/officeart/2005/8/layout/vProcess5"/>
    <dgm:cxn modelId="{1E8C6F6E-E348-4CA4-BC92-8C9ECFAFF473}" type="presOf" srcId="{EC8738DA-03C7-484E-92E8-F0E385968BC5}" destId="{3D6B125D-5EA3-47EE-AD19-3065050A285B}" srcOrd="0" destOrd="0" presId="urn:microsoft.com/office/officeart/2005/8/layout/vProcess5"/>
    <dgm:cxn modelId="{8463587E-DA75-40CE-8664-51436A51835A}" type="presOf" srcId="{EC8738DA-03C7-484E-92E8-F0E385968BC5}" destId="{5300D0D2-8B7A-4D1D-9F2B-A11AE9636C2F}" srcOrd="1" destOrd="0" presId="urn:microsoft.com/office/officeart/2005/8/layout/vProcess5"/>
    <dgm:cxn modelId="{E7FC5A81-269B-4BDD-A0DE-1E345791EF41}" type="presOf" srcId="{EDEE6889-FF95-427E-A2A9-C3CCBB8ED5A6}" destId="{A1717869-947A-47E6-BFB2-5444C3699C43}" srcOrd="1" destOrd="0" presId="urn:microsoft.com/office/officeart/2005/8/layout/vProcess5"/>
    <dgm:cxn modelId="{D0F83E9D-69E8-4BBE-A14E-6C0FF11EF6CE}" type="presOf" srcId="{AA020D63-8220-4B60-8573-927E5283A976}" destId="{1A655278-8DA7-4B1C-84B4-F7DD3436E836}" srcOrd="0" destOrd="0" presId="urn:microsoft.com/office/officeart/2005/8/layout/vProcess5"/>
    <dgm:cxn modelId="{C55421A7-F28E-4786-9543-6A748C0A3438}" type="presOf" srcId="{7AAE5426-BCB3-448B-BCB3-3417F7E2F0B4}" destId="{44D93450-5F47-4578-8D67-ADAF15B40C61}" srcOrd="0" destOrd="0" presId="urn:microsoft.com/office/officeart/2005/8/layout/vProcess5"/>
    <dgm:cxn modelId="{2C2916D6-6BF4-4CF0-9CBD-5C3955CABAEB}" srcId="{F38D9E73-3ACE-4801-8AEE-67235CAFAA1A}" destId="{EC8738DA-03C7-484E-92E8-F0E385968BC5}" srcOrd="0" destOrd="0" parTransId="{E93D26D3-6142-4600-8A91-4E9708F52591}" sibTransId="{AA020D63-8220-4B60-8573-927E5283A976}"/>
    <dgm:cxn modelId="{ED91BFDE-7A09-4ABE-BA2D-37DF16E26DC9}" type="presOf" srcId="{2273EC8F-7349-4EED-A810-4A0406064FC4}" destId="{28208745-F4C3-4E62-A3B6-E17049070681}" srcOrd="0" destOrd="0" presId="urn:microsoft.com/office/officeart/2005/8/layout/vProcess5"/>
    <dgm:cxn modelId="{F8484DEA-D646-4472-82D1-7A38151C071A}" type="presOf" srcId="{F38D9E73-3ACE-4801-8AEE-67235CAFAA1A}" destId="{3E0A63DD-D76E-4486-8A2A-FAB6F20C3701}" srcOrd="0" destOrd="0" presId="urn:microsoft.com/office/officeart/2005/8/layout/vProcess5"/>
    <dgm:cxn modelId="{443E56EE-17CC-4413-9757-CF69FFD1C3B2}" type="presOf" srcId="{2273EC8F-7349-4EED-A810-4A0406064FC4}" destId="{69E20571-3A92-457D-A565-4F08C92AD9F0}" srcOrd="1" destOrd="0" presId="urn:microsoft.com/office/officeart/2005/8/layout/vProcess5"/>
    <dgm:cxn modelId="{2334C8F5-AF04-4897-8276-0738817BFB87}" srcId="{F38D9E73-3ACE-4801-8AEE-67235CAFAA1A}" destId="{2273EC8F-7349-4EED-A810-4A0406064FC4}" srcOrd="2" destOrd="0" parTransId="{E03AF726-9A47-4AF4-8C98-36739665D3AA}" sibTransId="{20A1D259-B5A9-4A34-A4F5-CFF6A5DBAD6A}"/>
    <dgm:cxn modelId="{4E6B7EF6-4C8F-4DE2-8179-F5E29B4A18CD}" srcId="{F38D9E73-3ACE-4801-8AEE-67235CAFAA1A}" destId="{EDEE6889-FF95-427E-A2A9-C3CCBB8ED5A6}" srcOrd="1" destOrd="0" parTransId="{CD325715-C7A9-42CC-861A-2EBC3AD55A32}" sibTransId="{7AAE5426-BCB3-448B-BCB3-3417F7E2F0B4}"/>
    <dgm:cxn modelId="{BC44B4F3-E776-4AF5-802E-A605B5227A2E}" type="presParOf" srcId="{3E0A63DD-D76E-4486-8A2A-FAB6F20C3701}" destId="{ADB8C9FF-0FE4-4D4D-B762-800061BF82F7}" srcOrd="0" destOrd="0" presId="urn:microsoft.com/office/officeart/2005/8/layout/vProcess5"/>
    <dgm:cxn modelId="{933AAD00-090A-40CC-B9C6-38ED6713A3F7}" type="presParOf" srcId="{3E0A63DD-D76E-4486-8A2A-FAB6F20C3701}" destId="{3D6B125D-5EA3-47EE-AD19-3065050A285B}" srcOrd="1" destOrd="0" presId="urn:microsoft.com/office/officeart/2005/8/layout/vProcess5"/>
    <dgm:cxn modelId="{58BE27BB-5AC4-4D5D-AADD-CF76E57E8CC0}" type="presParOf" srcId="{3E0A63DD-D76E-4486-8A2A-FAB6F20C3701}" destId="{D72C4EE8-F433-4A00-B037-924A8906D9CC}" srcOrd="2" destOrd="0" presId="urn:microsoft.com/office/officeart/2005/8/layout/vProcess5"/>
    <dgm:cxn modelId="{1E841367-2103-4215-B352-C24AAD6CBA33}" type="presParOf" srcId="{3E0A63DD-D76E-4486-8A2A-FAB6F20C3701}" destId="{28208745-F4C3-4E62-A3B6-E17049070681}" srcOrd="3" destOrd="0" presId="urn:microsoft.com/office/officeart/2005/8/layout/vProcess5"/>
    <dgm:cxn modelId="{3686B8D2-7724-4360-90D4-C8466F9E531D}" type="presParOf" srcId="{3E0A63DD-D76E-4486-8A2A-FAB6F20C3701}" destId="{1A655278-8DA7-4B1C-84B4-F7DD3436E836}" srcOrd="4" destOrd="0" presId="urn:microsoft.com/office/officeart/2005/8/layout/vProcess5"/>
    <dgm:cxn modelId="{A564A1FA-8937-44AE-9A98-031B9A1E2CA9}" type="presParOf" srcId="{3E0A63DD-D76E-4486-8A2A-FAB6F20C3701}" destId="{44D93450-5F47-4578-8D67-ADAF15B40C61}" srcOrd="5" destOrd="0" presId="urn:microsoft.com/office/officeart/2005/8/layout/vProcess5"/>
    <dgm:cxn modelId="{E7735BCF-7AF5-4DAF-B9E4-D3D9D0D1FE4B}" type="presParOf" srcId="{3E0A63DD-D76E-4486-8A2A-FAB6F20C3701}" destId="{5300D0D2-8B7A-4D1D-9F2B-A11AE9636C2F}" srcOrd="6" destOrd="0" presId="urn:microsoft.com/office/officeart/2005/8/layout/vProcess5"/>
    <dgm:cxn modelId="{13C5FD41-5B64-447C-9FC5-EE41BB682195}" type="presParOf" srcId="{3E0A63DD-D76E-4486-8A2A-FAB6F20C3701}" destId="{A1717869-947A-47E6-BFB2-5444C3699C43}" srcOrd="7" destOrd="0" presId="urn:microsoft.com/office/officeart/2005/8/layout/vProcess5"/>
    <dgm:cxn modelId="{C7CD09BC-6678-4854-8438-3D7446594FF4}" type="presParOf" srcId="{3E0A63DD-D76E-4486-8A2A-FAB6F20C3701}" destId="{69E20571-3A92-457D-A565-4F08C92AD9F0}"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573130-FBA5-40CC-80B0-21577D691467}" type="doc">
      <dgm:prSet loTypeId="urn:microsoft.com/office/officeart/2005/8/layout/process1" loCatId="process" qsTypeId="urn:microsoft.com/office/officeart/2005/8/quickstyle/simple4" qsCatId="simple" csTypeId="urn:microsoft.com/office/officeart/2005/8/colors/accent4_5" csCatId="accent4" phldr="1"/>
      <dgm:spPr/>
    </dgm:pt>
    <dgm:pt modelId="{E80B972D-A23B-4D67-A1E8-A52BDB027EB5}">
      <dgm:prSet phldrT="[Texto]"/>
      <dgm:spPr/>
      <dgm:t>
        <a:bodyPr/>
        <a:lstStyle/>
        <a:p>
          <a:r>
            <a:rPr lang="es-EC" dirty="0"/>
            <a:t>Circuitos Eléctricos</a:t>
          </a:r>
        </a:p>
      </dgm:t>
    </dgm:pt>
    <dgm:pt modelId="{393D310A-7E0A-4696-9F8C-941CA6A65540}" type="parTrans" cxnId="{4635E6AF-C31F-4388-9687-30D16261C9A4}">
      <dgm:prSet/>
      <dgm:spPr/>
      <dgm:t>
        <a:bodyPr/>
        <a:lstStyle/>
        <a:p>
          <a:endParaRPr lang="es-EC"/>
        </a:p>
      </dgm:t>
    </dgm:pt>
    <dgm:pt modelId="{3AC2F8A9-2DF3-4681-BD26-B759F7FDC821}" type="sibTrans" cxnId="{4635E6AF-C31F-4388-9687-30D16261C9A4}">
      <dgm:prSet/>
      <dgm:spPr/>
      <dgm:t>
        <a:bodyPr/>
        <a:lstStyle/>
        <a:p>
          <a:endParaRPr lang="es-EC"/>
        </a:p>
      </dgm:t>
    </dgm:pt>
    <dgm:pt modelId="{9A9840E8-6627-490A-9DB1-BA12563EBC97}">
      <dgm:prSet phldrT="[Texto]"/>
      <dgm:spPr/>
      <dgm:t>
        <a:bodyPr/>
        <a:lstStyle/>
        <a:p>
          <a:r>
            <a:rPr lang="es-EC" dirty="0"/>
            <a:t>Elementos</a:t>
          </a:r>
        </a:p>
      </dgm:t>
    </dgm:pt>
    <dgm:pt modelId="{6A02C539-1C7B-4B97-B517-DFB8217D9B00}" type="parTrans" cxnId="{73081E16-4BBA-4969-9A59-B41C14F67616}">
      <dgm:prSet/>
      <dgm:spPr/>
      <dgm:t>
        <a:bodyPr/>
        <a:lstStyle/>
        <a:p>
          <a:endParaRPr lang="es-EC"/>
        </a:p>
      </dgm:t>
    </dgm:pt>
    <dgm:pt modelId="{01B15A7D-7BC5-47AD-ADAC-50C8B83E0F86}" type="sibTrans" cxnId="{73081E16-4BBA-4969-9A59-B41C14F67616}">
      <dgm:prSet/>
      <dgm:spPr/>
      <dgm:t>
        <a:bodyPr/>
        <a:lstStyle/>
        <a:p>
          <a:endParaRPr lang="es-EC"/>
        </a:p>
      </dgm:t>
    </dgm:pt>
    <dgm:pt modelId="{F71A3894-CE41-4B32-A340-9A8B822FD792}">
      <dgm:prSet phldrT="[Texto]"/>
      <dgm:spPr/>
      <dgm:t>
        <a:bodyPr/>
        <a:lstStyle/>
        <a:p>
          <a:r>
            <a:rPr lang="es-EC" dirty="0"/>
            <a:t>Tipos</a:t>
          </a:r>
        </a:p>
      </dgm:t>
    </dgm:pt>
    <dgm:pt modelId="{E4FABEA4-FE30-4359-90B4-F10D8F42C3AF}" type="parTrans" cxnId="{FC1AD5F2-CDDA-4F9C-B9B9-BEF40B1A5CC8}">
      <dgm:prSet/>
      <dgm:spPr/>
      <dgm:t>
        <a:bodyPr/>
        <a:lstStyle/>
        <a:p>
          <a:endParaRPr lang="es-EC"/>
        </a:p>
      </dgm:t>
    </dgm:pt>
    <dgm:pt modelId="{01A442D4-1CA3-445C-8855-776D4D93123A}" type="sibTrans" cxnId="{FC1AD5F2-CDDA-4F9C-B9B9-BEF40B1A5CC8}">
      <dgm:prSet/>
      <dgm:spPr/>
      <dgm:t>
        <a:bodyPr/>
        <a:lstStyle/>
        <a:p>
          <a:endParaRPr lang="es-EC"/>
        </a:p>
      </dgm:t>
    </dgm:pt>
    <dgm:pt modelId="{5EAF61A4-F6F8-4DEF-BC81-5F3ADE0D3D31}" type="pres">
      <dgm:prSet presAssocID="{BF573130-FBA5-40CC-80B0-21577D691467}" presName="Name0" presStyleCnt="0">
        <dgm:presLayoutVars>
          <dgm:dir/>
          <dgm:resizeHandles val="exact"/>
        </dgm:presLayoutVars>
      </dgm:prSet>
      <dgm:spPr/>
    </dgm:pt>
    <dgm:pt modelId="{BEB79D1C-4F13-4E3C-AF35-ABFA8B36C6CF}" type="pres">
      <dgm:prSet presAssocID="{E80B972D-A23B-4D67-A1E8-A52BDB027EB5}" presName="node" presStyleLbl="node1" presStyleIdx="0" presStyleCnt="3">
        <dgm:presLayoutVars>
          <dgm:bulletEnabled val="1"/>
        </dgm:presLayoutVars>
      </dgm:prSet>
      <dgm:spPr/>
    </dgm:pt>
    <dgm:pt modelId="{1BE24346-0ECB-422B-AB0E-9B72693BDD53}" type="pres">
      <dgm:prSet presAssocID="{3AC2F8A9-2DF3-4681-BD26-B759F7FDC821}" presName="sibTrans" presStyleLbl="sibTrans2D1" presStyleIdx="0" presStyleCnt="2"/>
      <dgm:spPr/>
    </dgm:pt>
    <dgm:pt modelId="{79B0B5DA-D3F2-4571-94FA-B5B9A714368B}" type="pres">
      <dgm:prSet presAssocID="{3AC2F8A9-2DF3-4681-BD26-B759F7FDC821}" presName="connectorText" presStyleLbl="sibTrans2D1" presStyleIdx="0" presStyleCnt="2"/>
      <dgm:spPr/>
    </dgm:pt>
    <dgm:pt modelId="{07134FB5-810F-40D7-B8E3-33D43CF88112}" type="pres">
      <dgm:prSet presAssocID="{9A9840E8-6627-490A-9DB1-BA12563EBC97}" presName="node" presStyleLbl="node1" presStyleIdx="1" presStyleCnt="3">
        <dgm:presLayoutVars>
          <dgm:bulletEnabled val="1"/>
        </dgm:presLayoutVars>
      </dgm:prSet>
      <dgm:spPr/>
    </dgm:pt>
    <dgm:pt modelId="{02587ADE-85C8-40D5-B18F-E0025750E63B}" type="pres">
      <dgm:prSet presAssocID="{01B15A7D-7BC5-47AD-ADAC-50C8B83E0F86}" presName="sibTrans" presStyleLbl="sibTrans2D1" presStyleIdx="1" presStyleCnt="2"/>
      <dgm:spPr/>
    </dgm:pt>
    <dgm:pt modelId="{0FC3F854-C940-4A09-85D8-38D2BF98307E}" type="pres">
      <dgm:prSet presAssocID="{01B15A7D-7BC5-47AD-ADAC-50C8B83E0F86}" presName="connectorText" presStyleLbl="sibTrans2D1" presStyleIdx="1" presStyleCnt="2"/>
      <dgm:spPr/>
    </dgm:pt>
    <dgm:pt modelId="{29E665DB-7B85-4AFD-B3D4-2BC2A9F143DE}" type="pres">
      <dgm:prSet presAssocID="{F71A3894-CE41-4B32-A340-9A8B822FD792}" presName="node" presStyleLbl="node1" presStyleIdx="2" presStyleCnt="3">
        <dgm:presLayoutVars>
          <dgm:bulletEnabled val="1"/>
        </dgm:presLayoutVars>
      </dgm:prSet>
      <dgm:spPr/>
    </dgm:pt>
  </dgm:ptLst>
  <dgm:cxnLst>
    <dgm:cxn modelId="{73081E16-4BBA-4969-9A59-B41C14F67616}" srcId="{BF573130-FBA5-40CC-80B0-21577D691467}" destId="{9A9840E8-6627-490A-9DB1-BA12563EBC97}" srcOrd="1" destOrd="0" parTransId="{6A02C539-1C7B-4B97-B517-DFB8217D9B00}" sibTransId="{01B15A7D-7BC5-47AD-ADAC-50C8B83E0F86}"/>
    <dgm:cxn modelId="{28AF5B1D-D0BF-40A9-A328-11B88503BCCB}" type="presOf" srcId="{3AC2F8A9-2DF3-4681-BD26-B759F7FDC821}" destId="{79B0B5DA-D3F2-4571-94FA-B5B9A714368B}" srcOrd="1" destOrd="0" presId="urn:microsoft.com/office/officeart/2005/8/layout/process1"/>
    <dgm:cxn modelId="{13F61354-F2F5-42F2-B40C-185C9C933527}" type="presOf" srcId="{BF573130-FBA5-40CC-80B0-21577D691467}" destId="{5EAF61A4-F6F8-4DEF-BC81-5F3ADE0D3D31}" srcOrd="0" destOrd="0" presId="urn:microsoft.com/office/officeart/2005/8/layout/process1"/>
    <dgm:cxn modelId="{75DE7B7E-72CA-48F3-83CA-A22ED9283D1F}" type="presOf" srcId="{3AC2F8A9-2DF3-4681-BD26-B759F7FDC821}" destId="{1BE24346-0ECB-422B-AB0E-9B72693BDD53}" srcOrd="0" destOrd="0" presId="urn:microsoft.com/office/officeart/2005/8/layout/process1"/>
    <dgm:cxn modelId="{ED1AA28E-7BE2-4759-A540-7F380D123102}" type="presOf" srcId="{01B15A7D-7BC5-47AD-ADAC-50C8B83E0F86}" destId="{0FC3F854-C940-4A09-85D8-38D2BF98307E}" srcOrd="1" destOrd="0" presId="urn:microsoft.com/office/officeart/2005/8/layout/process1"/>
    <dgm:cxn modelId="{6CF84A9F-910A-4482-847F-531C4AE8E621}" type="presOf" srcId="{F71A3894-CE41-4B32-A340-9A8B822FD792}" destId="{29E665DB-7B85-4AFD-B3D4-2BC2A9F143DE}" srcOrd="0" destOrd="0" presId="urn:microsoft.com/office/officeart/2005/8/layout/process1"/>
    <dgm:cxn modelId="{1B27E1A0-72DD-4FCA-A2B4-D12986EAB366}" type="presOf" srcId="{E80B972D-A23B-4D67-A1E8-A52BDB027EB5}" destId="{BEB79D1C-4F13-4E3C-AF35-ABFA8B36C6CF}" srcOrd="0" destOrd="0" presId="urn:microsoft.com/office/officeart/2005/8/layout/process1"/>
    <dgm:cxn modelId="{4F98D5AB-566C-4633-B103-01C84D126FA4}" type="presOf" srcId="{9A9840E8-6627-490A-9DB1-BA12563EBC97}" destId="{07134FB5-810F-40D7-B8E3-33D43CF88112}" srcOrd="0" destOrd="0" presId="urn:microsoft.com/office/officeart/2005/8/layout/process1"/>
    <dgm:cxn modelId="{4635E6AF-C31F-4388-9687-30D16261C9A4}" srcId="{BF573130-FBA5-40CC-80B0-21577D691467}" destId="{E80B972D-A23B-4D67-A1E8-A52BDB027EB5}" srcOrd="0" destOrd="0" parTransId="{393D310A-7E0A-4696-9F8C-941CA6A65540}" sibTransId="{3AC2F8A9-2DF3-4681-BD26-B759F7FDC821}"/>
    <dgm:cxn modelId="{D770F6DC-4A58-4390-B8C2-C6932C46FAB2}" type="presOf" srcId="{01B15A7D-7BC5-47AD-ADAC-50C8B83E0F86}" destId="{02587ADE-85C8-40D5-B18F-E0025750E63B}" srcOrd="0" destOrd="0" presId="urn:microsoft.com/office/officeart/2005/8/layout/process1"/>
    <dgm:cxn modelId="{FC1AD5F2-CDDA-4F9C-B9B9-BEF40B1A5CC8}" srcId="{BF573130-FBA5-40CC-80B0-21577D691467}" destId="{F71A3894-CE41-4B32-A340-9A8B822FD792}" srcOrd="2" destOrd="0" parTransId="{E4FABEA4-FE30-4359-90B4-F10D8F42C3AF}" sibTransId="{01A442D4-1CA3-445C-8855-776D4D93123A}"/>
    <dgm:cxn modelId="{9C47EA4E-A05E-4DE2-A133-F59C09E14415}" type="presParOf" srcId="{5EAF61A4-F6F8-4DEF-BC81-5F3ADE0D3D31}" destId="{BEB79D1C-4F13-4E3C-AF35-ABFA8B36C6CF}" srcOrd="0" destOrd="0" presId="urn:microsoft.com/office/officeart/2005/8/layout/process1"/>
    <dgm:cxn modelId="{8C27BB1D-2490-4F46-8451-36451C4771DF}" type="presParOf" srcId="{5EAF61A4-F6F8-4DEF-BC81-5F3ADE0D3D31}" destId="{1BE24346-0ECB-422B-AB0E-9B72693BDD53}" srcOrd="1" destOrd="0" presId="urn:microsoft.com/office/officeart/2005/8/layout/process1"/>
    <dgm:cxn modelId="{5B9AD118-CC9A-4518-954F-3313B43883FD}" type="presParOf" srcId="{1BE24346-0ECB-422B-AB0E-9B72693BDD53}" destId="{79B0B5DA-D3F2-4571-94FA-B5B9A714368B}" srcOrd="0" destOrd="0" presId="urn:microsoft.com/office/officeart/2005/8/layout/process1"/>
    <dgm:cxn modelId="{00C7BDDF-6CD7-445E-9B6F-D4B297FF25A5}" type="presParOf" srcId="{5EAF61A4-F6F8-4DEF-BC81-5F3ADE0D3D31}" destId="{07134FB5-810F-40D7-B8E3-33D43CF88112}" srcOrd="2" destOrd="0" presId="urn:microsoft.com/office/officeart/2005/8/layout/process1"/>
    <dgm:cxn modelId="{FA9BA2F0-257B-40F0-B53F-4A21A1E80CE8}" type="presParOf" srcId="{5EAF61A4-F6F8-4DEF-BC81-5F3ADE0D3D31}" destId="{02587ADE-85C8-40D5-B18F-E0025750E63B}" srcOrd="3" destOrd="0" presId="urn:microsoft.com/office/officeart/2005/8/layout/process1"/>
    <dgm:cxn modelId="{BA264CE1-1FF4-4176-918E-1F13102F9AA7}" type="presParOf" srcId="{02587ADE-85C8-40D5-B18F-E0025750E63B}" destId="{0FC3F854-C940-4A09-85D8-38D2BF98307E}" srcOrd="0" destOrd="0" presId="urn:microsoft.com/office/officeart/2005/8/layout/process1"/>
    <dgm:cxn modelId="{7C3C6A37-0935-489B-80B9-0A89CDD422BF}" type="presParOf" srcId="{5EAF61A4-F6F8-4DEF-BC81-5F3ADE0D3D31}" destId="{29E665DB-7B85-4AFD-B3D4-2BC2A9F143DE}"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C1F0EB-A2F9-4B45-B0D6-56ED44A75652}" type="doc">
      <dgm:prSet loTypeId="urn:microsoft.com/office/officeart/2005/8/layout/hChevron3" loCatId="process" qsTypeId="urn:microsoft.com/office/officeart/2005/8/quickstyle/simple3" qsCatId="simple" csTypeId="urn:microsoft.com/office/officeart/2005/8/colors/accent6_5" csCatId="accent6" phldr="1"/>
      <dgm:spPr/>
    </dgm:pt>
    <dgm:pt modelId="{D8CFBC7C-9E32-43C9-9CCC-7E0870B7168F}">
      <dgm:prSet phldrT="[Texto]"/>
      <dgm:spPr/>
      <dgm:t>
        <a:bodyPr/>
        <a:lstStyle/>
        <a:p>
          <a:r>
            <a:rPr lang="es-EC" dirty="0"/>
            <a:t>Red Neuronal</a:t>
          </a:r>
        </a:p>
      </dgm:t>
    </dgm:pt>
    <dgm:pt modelId="{C9E5F132-EB81-412A-AB49-CA1314E92E61}" type="parTrans" cxnId="{24C1C935-306B-4DB0-80AB-578277482ADB}">
      <dgm:prSet/>
      <dgm:spPr/>
      <dgm:t>
        <a:bodyPr/>
        <a:lstStyle/>
        <a:p>
          <a:endParaRPr lang="es-EC"/>
        </a:p>
      </dgm:t>
    </dgm:pt>
    <dgm:pt modelId="{4384C11A-64CD-48D4-B519-AEE2D89B1EDD}" type="sibTrans" cxnId="{24C1C935-306B-4DB0-80AB-578277482ADB}">
      <dgm:prSet/>
      <dgm:spPr/>
      <dgm:t>
        <a:bodyPr/>
        <a:lstStyle/>
        <a:p>
          <a:endParaRPr lang="es-EC"/>
        </a:p>
      </dgm:t>
    </dgm:pt>
    <dgm:pt modelId="{F9247EE9-AC37-4F7F-9E57-0BA296B697BF}">
      <dgm:prSet phldrT="[Texto]"/>
      <dgm:spPr/>
      <dgm:t>
        <a:bodyPr/>
        <a:lstStyle/>
        <a:p>
          <a:r>
            <a:rPr lang="es-EC" dirty="0"/>
            <a:t>Red Neuronal Artificial (RNA)</a:t>
          </a:r>
        </a:p>
      </dgm:t>
    </dgm:pt>
    <dgm:pt modelId="{CAA047DC-E4C9-43A3-8626-7B8309BBE7A0}" type="parTrans" cxnId="{BD3E5F31-D128-4699-9D13-2F0105BE038E}">
      <dgm:prSet/>
      <dgm:spPr/>
      <dgm:t>
        <a:bodyPr/>
        <a:lstStyle/>
        <a:p>
          <a:endParaRPr lang="es-EC"/>
        </a:p>
      </dgm:t>
    </dgm:pt>
    <dgm:pt modelId="{593A2C5D-C616-4AD5-B544-97C7A8532601}" type="sibTrans" cxnId="{BD3E5F31-D128-4699-9D13-2F0105BE038E}">
      <dgm:prSet/>
      <dgm:spPr/>
      <dgm:t>
        <a:bodyPr/>
        <a:lstStyle/>
        <a:p>
          <a:endParaRPr lang="es-EC"/>
        </a:p>
      </dgm:t>
    </dgm:pt>
    <dgm:pt modelId="{6940CBBD-6C5B-4A5A-A462-200914E74BB4}">
      <dgm:prSet phldrT="[Texto]"/>
      <dgm:spPr/>
      <dgm:t>
        <a:bodyPr/>
        <a:lstStyle/>
        <a:p>
          <a:r>
            <a:rPr lang="es-EC" dirty="0"/>
            <a:t>Red Neuronal Convolucional (CNN)</a:t>
          </a:r>
        </a:p>
      </dgm:t>
    </dgm:pt>
    <dgm:pt modelId="{FBB0F189-F4AA-4D26-90A2-6A8EF14655F8}" type="parTrans" cxnId="{BE30F31C-89C6-4593-AA0C-B3B28D33D8A5}">
      <dgm:prSet/>
      <dgm:spPr/>
      <dgm:t>
        <a:bodyPr/>
        <a:lstStyle/>
        <a:p>
          <a:endParaRPr lang="es-EC"/>
        </a:p>
      </dgm:t>
    </dgm:pt>
    <dgm:pt modelId="{FAFB9956-2544-40BD-9C7D-83DA601B1ECB}" type="sibTrans" cxnId="{BE30F31C-89C6-4593-AA0C-B3B28D33D8A5}">
      <dgm:prSet/>
      <dgm:spPr/>
      <dgm:t>
        <a:bodyPr/>
        <a:lstStyle/>
        <a:p>
          <a:endParaRPr lang="es-EC"/>
        </a:p>
      </dgm:t>
    </dgm:pt>
    <dgm:pt modelId="{FFC2F81F-6838-4767-BCF7-40B51B5DAF28}" type="pres">
      <dgm:prSet presAssocID="{4BC1F0EB-A2F9-4B45-B0D6-56ED44A75652}" presName="Name0" presStyleCnt="0">
        <dgm:presLayoutVars>
          <dgm:dir/>
          <dgm:resizeHandles val="exact"/>
        </dgm:presLayoutVars>
      </dgm:prSet>
      <dgm:spPr/>
    </dgm:pt>
    <dgm:pt modelId="{36319373-2D7B-4465-9100-952E38EF017A}" type="pres">
      <dgm:prSet presAssocID="{D8CFBC7C-9E32-43C9-9CCC-7E0870B7168F}" presName="parTxOnly" presStyleLbl="node1" presStyleIdx="0" presStyleCnt="3">
        <dgm:presLayoutVars>
          <dgm:bulletEnabled val="1"/>
        </dgm:presLayoutVars>
      </dgm:prSet>
      <dgm:spPr/>
    </dgm:pt>
    <dgm:pt modelId="{2A1CE6C7-C1BA-445C-AF6A-3BEB7E99B6EE}" type="pres">
      <dgm:prSet presAssocID="{4384C11A-64CD-48D4-B519-AEE2D89B1EDD}" presName="parSpace" presStyleCnt="0"/>
      <dgm:spPr/>
    </dgm:pt>
    <dgm:pt modelId="{AA32EDAD-97A7-46A6-84E5-935705EEC238}" type="pres">
      <dgm:prSet presAssocID="{F9247EE9-AC37-4F7F-9E57-0BA296B697BF}" presName="parTxOnly" presStyleLbl="node1" presStyleIdx="1" presStyleCnt="3">
        <dgm:presLayoutVars>
          <dgm:bulletEnabled val="1"/>
        </dgm:presLayoutVars>
      </dgm:prSet>
      <dgm:spPr/>
    </dgm:pt>
    <dgm:pt modelId="{92C94D7A-A62D-4655-95BC-C68B7D0FACB7}" type="pres">
      <dgm:prSet presAssocID="{593A2C5D-C616-4AD5-B544-97C7A8532601}" presName="parSpace" presStyleCnt="0"/>
      <dgm:spPr/>
    </dgm:pt>
    <dgm:pt modelId="{955C4847-D6E5-4B3F-AE86-5FE9F4C904A8}" type="pres">
      <dgm:prSet presAssocID="{6940CBBD-6C5B-4A5A-A462-200914E74BB4}" presName="parTxOnly" presStyleLbl="node1" presStyleIdx="2" presStyleCnt="3">
        <dgm:presLayoutVars>
          <dgm:bulletEnabled val="1"/>
        </dgm:presLayoutVars>
      </dgm:prSet>
      <dgm:spPr/>
    </dgm:pt>
  </dgm:ptLst>
  <dgm:cxnLst>
    <dgm:cxn modelId="{BE30F31C-89C6-4593-AA0C-B3B28D33D8A5}" srcId="{4BC1F0EB-A2F9-4B45-B0D6-56ED44A75652}" destId="{6940CBBD-6C5B-4A5A-A462-200914E74BB4}" srcOrd="2" destOrd="0" parTransId="{FBB0F189-F4AA-4D26-90A2-6A8EF14655F8}" sibTransId="{FAFB9956-2544-40BD-9C7D-83DA601B1ECB}"/>
    <dgm:cxn modelId="{8A494427-95AB-4117-969C-27A9E52E9727}" type="presOf" srcId="{D8CFBC7C-9E32-43C9-9CCC-7E0870B7168F}" destId="{36319373-2D7B-4465-9100-952E38EF017A}" srcOrd="0" destOrd="0" presId="urn:microsoft.com/office/officeart/2005/8/layout/hChevron3"/>
    <dgm:cxn modelId="{BD3E5F31-D128-4699-9D13-2F0105BE038E}" srcId="{4BC1F0EB-A2F9-4B45-B0D6-56ED44A75652}" destId="{F9247EE9-AC37-4F7F-9E57-0BA296B697BF}" srcOrd="1" destOrd="0" parTransId="{CAA047DC-E4C9-43A3-8626-7B8309BBE7A0}" sibTransId="{593A2C5D-C616-4AD5-B544-97C7A8532601}"/>
    <dgm:cxn modelId="{EF41B635-180F-44B6-8009-BDD303EA263F}" type="presOf" srcId="{6940CBBD-6C5B-4A5A-A462-200914E74BB4}" destId="{955C4847-D6E5-4B3F-AE86-5FE9F4C904A8}" srcOrd="0" destOrd="0" presId="urn:microsoft.com/office/officeart/2005/8/layout/hChevron3"/>
    <dgm:cxn modelId="{24C1C935-306B-4DB0-80AB-578277482ADB}" srcId="{4BC1F0EB-A2F9-4B45-B0D6-56ED44A75652}" destId="{D8CFBC7C-9E32-43C9-9CCC-7E0870B7168F}" srcOrd="0" destOrd="0" parTransId="{C9E5F132-EB81-412A-AB49-CA1314E92E61}" sibTransId="{4384C11A-64CD-48D4-B519-AEE2D89B1EDD}"/>
    <dgm:cxn modelId="{9C1F448E-F5E5-440F-BDB5-C5B82355AC37}" type="presOf" srcId="{4BC1F0EB-A2F9-4B45-B0D6-56ED44A75652}" destId="{FFC2F81F-6838-4767-BCF7-40B51B5DAF28}" srcOrd="0" destOrd="0" presId="urn:microsoft.com/office/officeart/2005/8/layout/hChevron3"/>
    <dgm:cxn modelId="{208BD8FB-113D-4613-8A94-6EAE52108750}" type="presOf" srcId="{F9247EE9-AC37-4F7F-9E57-0BA296B697BF}" destId="{AA32EDAD-97A7-46A6-84E5-935705EEC238}" srcOrd="0" destOrd="0" presId="urn:microsoft.com/office/officeart/2005/8/layout/hChevron3"/>
    <dgm:cxn modelId="{BE645576-9BF8-4669-929F-3C2EAD09F240}" type="presParOf" srcId="{FFC2F81F-6838-4767-BCF7-40B51B5DAF28}" destId="{36319373-2D7B-4465-9100-952E38EF017A}" srcOrd="0" destOrd="0" presId="urn:microsoft.com/office/officeart/2005/8/layout/hChevron3"/>
    <dgm:cxn modelId="{2BFDC90B-CC07-4B28-9F9E-745A49000DF9}" type="presParOf" srcId="{FFC2F81F-6838-4767-BCF7-40B51B5DAF28}" destId="{2A1CE6C7-C1BA-445C-AF6A-3BEB7E99B6EE}" srcOrd="1" destOrd="0" presId="urn:microsoft.com/office/officeart/2005/8/layout/hChevron3"/>
    <dgm:cxn modelId="{31A8D8A2-F1CD-4FD9-BE05-C03FAFD7551F}" type="presParOf" srcId="{FFC2F81F-6838-4767-BCF7-40B51B5DAF28}" destId="{AA32EDAD-97A7-46A6-84E5-935705EEC238}" srcOrd="2" destOrd="0" presId="urn:microsoft.com/office/officeart/2005/8/layout/hChevron3"/>
    <dgm:cxn modelId="{37168D46-9269-4D02-BB3E-EFCFF1474EA8}" type="presParOf" srcId="{FFC2F81F-6838-4767-BCF7-40B51B5DAF28}" destId="{92C94D7A-A62D-4655-95BC-C68B7D0FACB7}" srcOrd="3" destOrd="0" presId="urn:microsoft.com/office/officeart/2005/8/layout/hChevron3"/>
    <dgm:cxn modelId="{724F04F1-5B65-4F38-8D09-DC045E367B8C}" type="presParOf" srcId="{FFC2F81F-6838-4767-BCF7-40B51B5DAF28}" destId="{955C4847-D6E5-4B3F-AE86-5FE9F4C904A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B125D-5EA3-47EE-AD19-3065050A285B}">
      <dsp:nvSpPr>
        <dsp:cNvPr id="0" name=""/>
        <dsp:cNvSpPr/>
      </dsp:nvSpPr>
      <dsp:spPr>
        <a:xfrm>
          <a:off x="0" y="0"/>
          <a:ext cx="4200162" cy="1146726"/>
        </a:xfrm>
        <a:prstGeom prst="roundRect">
          <a:avLst>
            <a:gd name="adj" fmla="val 10000"/>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C" sz="2500" kern="1200" dirty="0"/>
            <a:t>Discapacidad Visual</a:t>
          </a:r>
        </a:p>
      </dsp:txBody>
      <dsp:txXfrm>
        <a:off x="33586" y="33586"/>
        <a:ext cx="2962755" cy="1079554"/>
      </dsp:txXfrm>
    </dsp:sp>
    <dsp:sp modelId="{D72C4EE8-F433-4A00-B037-924A8906D9CC}">
      <dsp:nvSpPr>
        <dsp:cNvPr id="0" name=""/>
        <dsp:cNvSpPr/>
      </dsp:nvSpPr>
      <dsp:spPr>
        <a:xfrm>
          <a:off x="370602" y="1337848"/>
          <a:ext cx="4200162" cy="1146726"/>
        </a:xfrm>
        <a:prstGeom prst="roundRect">
          <a:avLst>
            <a:gd name="adj" fmla="val 10000"/>
          </a:avLst>
        </a:prstGeom>
        <a:gradFill rotWithShape="0">
          <a:gsLst>
            <a:gs pos="0">
              <a:schemeClr val="accent2">
                <a:shade val="80000"/>
                <a:hueOff val="0"/>
                <a:satOff val="-14010"/>
                <a:lumOff val="15876"/>
                <a:alphaOff val="0"/>
                <a:shade val="51000"/>
                <a:satMod val="130000"/>
              </a:schemeClr>
            </a:gs>
            <a:gs pos="80000">
              <a:schemeClr val="accent2">
                <a:shade val="80000"/>
                <a:hueOff val="0"/>
                <a:satOff val="-14010"/>
                <a:lumOff val="15876"/>
                <a:alphaOff val="0"/>
                <a:shade val="93000"/>
                <a:satMod val="130000"/>
              </a:schemeClr>
            </a:gs>
            <a:gs pos="100000">
              <a:schemeClr val="accent2">
                <a:shade val="80000"/>
                <a:hueOff val="0"/>
                <a:satOff val="-14010"/>
                <a:lumOff val="15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C" sz="2500" kern="1200" dirty="0"/>
            <a:t>Discapacidad visual en el Ecuador</a:t>
          </a:r>
        </a:p>
      </dsp:txBody>
      <dsp:txXfrm>
        <a:off x="404188" y="1371434"/>
        <a:ext cx="3017015" cy="1079554"/>
      </dsp:txXfrm>
    </dsp:sp>
    <dsp:sp modelId="{28208745-F4C3-4E62-A3B6-E17049070681}">
      <dsp:nvSpPr>
        <dsp:cNvPr id="0" name=""/>
        <dsp:cNvSpPr/>
      </dsp:nvSpPr>
      <dsp:spPr>
        <a:xfrm>
          <a:off x="741205" y="2675696"/>
          <a:ext cx="4200162" cy="1146726"/>
        </a:xfrm>
        <a:prstGeom prst="roundRect">
          <a:avLst>
            <a:gd name="adj" fmla="val 10000"/>
          </a:avLst>
        </a:prstGeom>
        <a:gradFill rotWithShape="0">
          <a:gsLst>
            <a:gs pos="0">
              <a:schemeClr val="accent2">
                <a:shade val="80000"/>
                <a:hueOff val="0"/>
                <a:satOff val="-28019"/>
                <a:lumOff val="31752"/>
                <a:alphaOff val="0"/>
                <a:shade val="51000"/>
                <a:satMod val="130000"/>
              </a:schemeClr>
            </a:gs>
            <a:gs pos="80000">
              <a:schemeClr val="accent2">
                <a:shade val="80000"/>
                <a:hueOff val="0"/>
                <a:satOff val="-28019"/>
                <a:lumOff val="31752"/>
                <a:alphaOff val="0"/>
                <a:shade val="93000"/>
                <a:satMod val="130000"/>
              </a:schemeClr>
            </a:gs>
            <a:gs pos="100000">
              <a:schemeClr val="accent2">
                <a:shade val="80000"/>
                <a:hueOff val="0"/>
                <a:satOff val="-28019"/>
                <a:lumOff val="31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C" sz="2500" kern="1200" dirty="0"/>
            <a:t>Tipos de Discapacidad visual</a:t>
          </a:r>
        </a:p>
      </dsp:txBody>
      <dsp:txXfrm>
        <a:off x="774791" y="2709282"/>
        <a:ext cx="3017015" cy="1079554"/>
      </dsp:txXfrm>
    </dsp:sp>
    <dsp:sp modelId="{1A655278-8DA7-4B1C-84B4-F7DD3436E836}">
      <dsp:nvSpPr>
        <dsp:cNvPr id="0" name=""/>
        <dsp:cNvSpPr/>
      </dsp:nvSpPr>
      <dsp:spPr>
        <a:xfrm>
          <a:off x="3454790" y="869601"/>
          <a:ext cx="745372" cy="745372"/>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s-EC" sz="3500" kern="1200"/>
        </a:p>
      </dsp:txBody>
      <dsp:txXfrm>
        <a:off x="3622499" y="869601"/>
        <a:ext cx="409954" cy="560892"/>
      </dsp:txXfrm>
    </dsp:sp>
    <dsp:sp modelId="{44D93450-5F47-4578-8D67-ADAF15B40C61}">
      <dsp:nvSpPr>
        <dsp:cNvPr id="0" name=""/>
        <dsp:cNvSpPr/>
      </dsp:nvSpPr>
      <dsp:spPr>
        <a:xfrm>
          <a:off x="3825392" y="2199804"/>
          <a:ext cx="745372" cy="745372"/>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s-EC" sz="3500" kern="1200"/>
        </a:p>
      </dsp:txBody>
      <dsp:txXfrm>
        <a:off x="3993101" y="2199804"/>
        <a:ext cx="409954" cy="560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79D1C-4F13-4E3C-AF35-ABFA8B36C6CF}">
      <dsp:nvSpPr>
        <dsp:cNvPr id="0" name=""/>
        <dsp:cNvSpPr/>
      </dsp:nvSpPr>
      <dsp:spPr>
        <a:xfrm>
          <a:off x="4935" y="496771"/>
          <a:ext cx="1475220" cy="885132"/>
        </a:xfrm>
        <a:prstGeom prst="roundRect">
          <a:avLst>
            <a:gd name="adj" fmla="val 10000"/>
          </a:avLst>
        </a:prstGeom>
        <a:gradFill rotWithShape="0">
          <a:gsLst>
            <a:gs pos="0">
              <a:schemeClr val="accent4">
                <a:alpha val="90000"/>
                <a:hueOff val="0"/>
                <a:satOff val="0"/>
                <a:lumOff val="0"/>
                <a:alphaOff val="0"/>
                <a:shade val="51000"/>
                <a:satMod val="130000"/>
              </a:schemeClr>
            </a:gs>
            <a:gs pos="80000">
              <a:schemeClr val="accent4">
                <a:alpha val="90000"/>
                <a:hueOff val="0"/>
                <a:satOff val="0"/>
                <a:lumOff val="0"/>
                <a:alphaOff val="0"/>
                <a:shade val="93000"/>
                <a:satMod val="130000"/>
              </a:schemeClr>
            </a:gs>
            <a:gs pos="100000">
              <a:schemeClr val="accent4">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C" sz="2100" kern="1200" dirty="0"/>
            <a:t>Circuitos Eléctricos</a:t>
          </a:r>
        </a:p>
      </dsp:txBody>
      <dsp:txXfrm>
        <a:off x="30860" y="522696"/>
        <a:ext cx="1423370" cy="833282"/>
      </dsp:txXfrm>
    </dsp:sp>
    <dsp:sp modelId="{1BE24346-0ECB-422B-AB0E-9B72693BDD53}">
      <dsp:nvSpPr>
        <dsp:cNvPr id="0" name=""/>
        <dsp:cNvSpPr/>
      </dsp:nvSpPr>
      <dsp:spPr>
        <a:xfrm>
          <a:off x="1627678" y="756410"/>
          <a:ext cx="312746" cy="365854"/>
        </a:xfrm>
        <a:prstGeom prst="rightArrow">
          <a:avLst>
            <a:gd name="adj1" fmla="val 60000"/>
            <a:gd name="adj2" fmla="val 50000"/>
          </a:avLst>
        </a:prstGeom>
        <a:gradFill rotWithShape="0">
          <a:gsLst>
            <a:gs pos="0">
              <a:schemeClr val="accent4">
                <a:shade val="90000"/>
                <a:hueOff val="0"/>
                <a:satOff val="0"/>
                <a:lumOff val="0"/>
                <a:alphaOff val="0"/>
                <a:shade val="51000"/>
                <a:satMod val="130000"/>
              </a:schemeClr>
            </a:gs>
            <a:gs pos="80000">
              <a:schemeClr val="accent4">
                <a:shade val="90000"/>
                <a:hueOff val="0"/>
                <a:satOff val="0"/>
                <a:lumOff val="0"/>
                <a:alphaOff val="0"/>
                <a:shade val="93000"/>
                <a:satMod val="130000"/>
              </a:schemeClr>
            </a:gs>
            <a:gs pos="100000">
              <a:schemeClr val="accent4">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C" sz="1600" kern="1200"/>
        </a:p>
      </dsp:txBody>
      <dsp:txXfrm>
        <a:off x="1627678" y="829581"/>
        <a:ext cx="218922" cy="219512"/>
      </dsp:txXfrm>
    </dsp:sp>
    <dsp:sp modelId="{07134FB5-810F-40D7-B8E3-33D43CF88112}">
      <dsp:nvSpPr>
        <dsp:cNvPr id="0" name=""/>
        <dsp:cNvSpPr/>
      </dsp:nvSpPr>
      <dsp:spPr>
        <a:xfrm>
          <a:off x="2070244" y="496771"/>
          <a:ext cx="1475220" cy="885132"/>
        </a:xfrm>
        <a:prstGeom prst="roundRect">
          <a:avLst>
            <a:gd name="adj" fmla="val 10000"/>
          </a:avLst>
        </a:prstGeom>
        <a:gradFill rotWithShape="0">
          <a:gsLst>
            <a:gs pos="0">
              <a:schemeClr val="accent4">
                <a:alpha val="90000"/>
                <a:hueOff val="0"/>
                <a:satOff val="0"/>
                <a:lumOff val="0"/>
                <a:alphaOff val="-20000"/>
                <a:shade val="51000"/>
                <a:satMod val="130000"/>
              </a:schemeClr>
            </a:gs>
            <a:gs pos="80000">
              <a:schemeClr val="accent4">
                <a:alpha val="90000"/>
                <a:hueOff val="0"/>
                <a:satOff val="0"/>
                <a:lumOff val="0"/>
                <a:alphaOff val="-20000"/>
                <a:shade val="93000"/>
                <a:satMod val="130000"/>
              </a:schemeClr>
            </a:gs>
            <a:gs pos="100000">
              <a:schemeClr val="accent4">
                <a:alpha val="90000"/>
                <a:hueOff val="0"/>
                <a:satOff val="0"/>
                <a:lumOff val="0"/>
                <a:alphaOff val="-2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C" sz="2100" kern="1200" dirty="0"/>
            <a:t>Elementos</a:t>
          </a:r>
        </a:p>
      </dsp:txBody>
      <dsp:txXfrm>
        <a:off x="2096169" y="522696"/>
        <a:ext cx="1423370" cy="833282"/>
      </dsp:txXfrm>
    </dsp:sp>
    <dsp:sp modelId="{02587ADE-85C8-40D5-B18F-E0025750E63B}">
      <dsp:nvSpPr>
        <dsp:cNvPr id="0" name=""/>
        <dsp:cNvSpPr/>
      </dsp:nvSpPr>
      <dsp:spPr>
        <a:xfrm>
          <a:off x="3692986" y="756410"/>
          <a:ext cx="312746" cy="365854"/>
        </a:xfrm>
        <a:prstGeom prst="rightArrow">
          <a:avLst>
            <a:gd name="adj1" fmla="val 60000"/>
            <a:gd name="adj2" fmla="val 50000"/>
          </a:avLst>
        </a:prstGeom>
        <a:gradFill rotWithShape="0">
          <a:gsLst>
            <a:gs pos="0">
              <a:schemeClr val="accent4">
                <a:shade val="90000"/>
                <a:hueOff val="0"/>
                <a:satOff val="0"/>
                <a:lumOff val="73536"/>
                <a:alphaOff val="0"/>
                <a:shade val="51000"/>
                <a:satMod val="130000"/>
              </a:schemeClr>
            </a:gs>
            <a:gs pos="80000">
              <a:schemeClr val="accent4">
                <a:shade val="90000"/>
                <a:hueOff val="0"/>
                <a:satOff val="0"/>
                <a:lumOff val="73536"/>
                <a:alphaOff val="0"/>
                <a:shade val="93000"/>
                <a:satMod val="130000"/>
              </a:schemeClr>
            </a:gs>
            <a:gs pos="100000">
              <a:schemeClr val="accent4">
                <a:shade val="90000"/>
                <a:hueOff val="0"/>
                <a:satOff val="0"/>
                <a:lumOff val="7353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C" sz="1600" kern="1200"/>
        </a:p>
      </dsp:txBody>
      <dsp:txXfrm>
        <a:off x="3692986" y="829581"/>
        <a:ext cx="218922" cy="219512"/>
      </dsp:txXfrm>
    </dsp:sp>
    <dsp:sp modelId="{29E665DB-7B85-4AFD-B3D4-2BC2A9F143DE}">
      <dsp:nvSpPr>
        <dsp:cNvPr id="0" name=""/>
        <dsp:cNvSpPr/>
      </dsp:nvSpPr>
      <dsp:spPr>
        <a:xfrm>
          <a:off x="4135552" y="496771"/>
          <a:ext cx="1475220" cy="885132"/>
        </a:xfrm>
        <a:prstGeom prst="roundRect">
          <a:avLst>
            <a:gd name="adj" fmla="val 10000"/>
          </a:avLst>
        </a:prstGeom>
        <a:gradFill rotWithShape="0">
          <a:gsLst>
            <a:gs pos="0">
              <a:schemeClr val="accent4">
                <a:alpha val="90000"/>
                <a:hueOff val="0"/>
                <a:satOff val="0"/>
                <a:lumOff val="0"/>
                <a:alphaOff val="-40000"/>
                <a:shade val="51000"/>
                <a:satMod val="130000"/>
              </a:schemeClr>
            </a:gs>
            <a:gs pos="80000">
              <a:schemeClr val="accent4">
                <a:alpha val="90000"/>
                <a:hueOff val="0"/>
                <a:satOff val="0"/>
                <a:lumOff val="0"/>
                <a:alphaOff val="-40000"/>
                <a:shade val="93000"/>
                <a:satMod val="130000"/>
              </a:schemeClr>
            </a:gs>
            <a:gs pos="100000">
              <a:schemeClr val="accent4">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C" sz="2100" kern="1200" dirty="0"/>
            <a:t>Tipos</a:t>
          </a:r>
        </a:p>
      </dsp:txBody>
      <dsp:txXfrm>
        <a:off x="4161477" y="522696"/>
        <a:ext cx="1423370" cy="8332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19373-2D7B-4465-9100-952E38EF017A}">
      <dsp:nvSpPr>
        <dsp:cNvPr id="0" name=""/>
        <dsp:cNvSpPr/>
      </dsp:nvSpPr>
      <dsp:spPr>
        <a:xfrm>
          <a:off x="3148" y="0"/>
          <a:ext cx="2753460" cy="716883"/>
        </a:xfrm>
        <a:prstGeom prst="homePlate">
          <a:avLst/>
        </a:prstGeom>
        <a:gradFill rotWithShape="0">
          <a:gsLst>
            <a:gs pos="0">
              <a:schemeClr val="accent6">
                <a:alpha val="90000"/>
                <a:hueOff val="0"/>
                <a:satOff val="0"/>
                <a:lumOff val="0"/>
                <a:alphaOff val="0"/>
                <a:tint val="50000"/>
                <a:satMod val="300000"/>
              </a:schemeClr>
            </a:gs>
            <a:gs pos="35000">
              <a:schemeClr val="accent6">
                <a:alpha val="90000"/>
                <a:hueOff val="0"/>
                <a:satOff val="0"/>
                <a:lumOff val="0"/>
                <a:alphaOff val="0"/>
                <a:tint val="37000"/>
                <a:satMod val="300000"/>
              </a:schemeClr>
            </a:gs>
            <a:gs pos="100000">
              <a:schemeClr val="accent6">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s-EC" sz="1600" kern="1200" dirty="0"/>
            <a:t>Red Neuronal</a:t>
          </a:r>
        </a:p>
      </dsp:txBody>
      <dsp:txXfrm>
        <a:off x="3148" y="0"/>
        <a:ext cx="2574239" cy="716883"/>
      </dsp:txXfrm>
    </dsp:sp>
    <dsp:sp modelId="{AA32EDAD-97A7-46A6-84E5-935705EEC238}">
      <dsp:nvSpPr>
        <dsp:cNvPr id="0" name=""/>
        <dsp:cNvSpPr/>
      </dsp:nvSpPr>
      <dsp:spPr>
        <a:xfrm>
          <a:off x="2205917" y="0"/>
          <a:ext cx="2753460" cy="716883"/>
        </a:xfrm>
        <a:prstGeom prst="chevron">
          <a:avLst/>
        </a:prstGeom>
        <a:gradFill rotWithShape="0">
          <a:gsLst>
            <a:gs pos="0">
              <a:schemeClr val="accent6">
                <a:alpha val="90000"/>
                <a:hueOff val="0"/>
                <a:satOff val="0"/>
                <a:lumOff val="0"/>
                <a:alphaOff val="-20000"/>
                <a:tint val="50000"/>
                <a:satMod val="300000"/>
              </a:schemeClr>
            </a:gs>
            <a:gs pos="35000">
              <a:schemeClr val="accent6">
                <a:alpha val="90000"/>
                <a:hueOff val="0"/>
                <a:satOff val="0"/>
                <a:lumOff val="0"/>
                <a:alphaOff val="-20000"/>
                <a:tint val="37000"/>
                <a:satMod val="300000"/>
              </a:schemeClr>
            </a:gs>
            <a:gs pos="100000">
              <a:schemeClr val="accent6">
                <a:alpha val="90000"/>
                <a:hueOff val="0"/>
                <a:satOff val="0"/>
                <a:lumOff val="0"/>
                <a:alphaOff val="-2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s-EC" sz="1600" kern="1200" dirty="0"/>
            <a:t>Red Neuronal Artificial (RNA)</a:t>
          </a:r>
        </a:p>
      </dsp:txBody>
      <dsp:txXfrm>
        <a:off x="2564359" y="0"/>
        <a:ext cx="2036577" cy="716883"/>
      </dsp:txXfrm>
    </dsp:sp>
    <dsp:sp modelId="{955C4847-D6E5-4B3F-AE86-5FE9F4C904A8}">
      <dsp:nvSpPr>
        <dsp:cNvPr id="0" name=""/>
        <dsp:cNvSpPr/>
      </dsp:nvSpPr>
      <dsp:spPr>
        <a:xfrm>
          <a:off x="4408685" y="0"/>
          <a:ext cx="2753460" cy="716883"/>
        </a:xfrm>
        <a:prstGeom prst="chevron">
          <a:avLst/>
        </a:prstGeom>
        <a:gradFill rotWithShape="0">
          <a:gsLst>
            <a:gs pos="0">
              <a:schemeClr val="accent6">
                <a:alpha val="90000"/>
                <a:hueOff val="0"/>
                <a:satOff val="0"/>
                <a:lumOff val="0"/>
                <a:alphaOff val="-40000"/>
                <a:tint val="50000"/>
                <a:satMod val="300000"/>
              </a:schemeClr>
            </a:gs>
            <a:gs pos="35000">
              <a:schemeClr val="accent6">
                <a:alpha val="90000"/>
                <a:hueOff val="0"/>
                <a:satOff val="0"/>
                <a:lumOff val="0"/>
                <a:alphaOff val="-40000"/>
                <a:tint val="37000"/>
                <a:satMod val="300000"/>
              </a:schemeClr>
            </a:gs>
            <a:gs pos="100000">
              <a:schemeClr val="accent6">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s-EC" sz="1600" kern="1200" dirty="0"/>
            <a:t>Red Neuronal Convolucional (CNN)</a:t>
          </a:r>
        </a:p>
      </dsp:txBody>
      <dsp:txXfrm>
        <a:off x="4767127" y="0"/>
        <a:ext cx="2036577" cy="71688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A8BD8F-9070-49C7-A209-61E8058B9117}" type="datetimeFigureOut">
              <a:rPr lang="es-EC" smtClean="0"/>
              <a:t>2/2/2022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FD6578-357F-4065-A2C6-FB2C9B062189}" type="slidenum">
              <a:rPr lang="es-EC" smtClean="0"/>
              <a:t>‹Nº›</a:t>
            </a:fld>
            <a:endParaRPr lang="es-EC"/>
          </a:p>
        </p:txBody>
      </p:sp>
    </p:spTree>
    <p:extLst>
      <p:ext uri="{BB962C8B-B14F-4D97-AF65-F5344CB8AC3E}">
        <p14:creationId xmlns:p14="http://schemas.microsoft.com/office/powerpoint/2010/main" val="211004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D3E9291C-D5C8-42BB-B052-19FE4D8C5DF8}" type="slidenum">
              <a:rPr lang="es-EC" smtClean="0"/>
              <a:t>1</a:t>
            </a:fld>
            <a:endParaRPr lang="es-EC"/>
          </a:p>
        </p:txBody>
      </p:sp>
    </p:spTree>
    <p:extLst>
      <p:ext uri="{BB962C8B-B14F-4D97-AF65-F5344CB8AC3E}">
        <p14:creationId xmlns:p14="http://schemas.microsoft.com/office/powerpoint/2010/main" val="1718729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9368AB-33FB-4791-BA1D-FDFDD3067B9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270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vmlDrawing" Target="../drawings/vmlDrawing3.v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593A91-56D9-4357-AD72-A1DA8F73E38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99981993-E4B0-4F22-90D9-216F8E62D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47E2716C-5305-4AF1-9077-793936AB576C}"/>
              </a:ext>
            </a:extLst>
          </p:cNvPr>
          <p:cNvSpPr>
            <a:spLocks noGrp="1"/>
          </p:cNvSpPr>
          <p:nvPr>
            <p:ph type="dt" sz="half" idx="10"/>
          </p:nvPr>
        </p:nvSpPr>
        <p:spPr/>
        <p:txBody>
          <a:bodyPr/>
          <a:lstStyle/>
          <a:p>
            <a:endParaRPr lang="es-EC"/>
          </a:p>
        </p:txBody>
      </p:sp>
      <p:sp>
        <p:nvSpPr>
          <p:cNvPr id="5" name="Marcador de pie de página 4">
            <a:extLst>
              <a:ext uri="{FF2B5EF4-FFF2-40B4-BE49-F238E27FC236}">
                <a16:creationId xmlns:a16="http://schemas.microsoft.com/office/drawing/2014/main" id="{9D59A9E1-3B75-4EA5-B1B0-49EF23D9148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BC8BCABD-EA07-407D-B2BE-E63BD7361C5C}"/>
              </a:ext>
            </a:extLst>
          </p:cNvPr>
          <p:cNvSpPr>
            <a:spLocks noGrp="1"/>
          </p:cNvSpPr>
          <p:nvPr>
            <p:ph type="sldNum" sz="quarter" idx="12"/>
          </p:nvPr>
        </p:nvSpPr>
        <p:spPr/>
        <p:txBody>
          <a:bodyPr/>
          <a:lstStyle/>
          <a:p>
            <a:fld id="{933C5FDB-CF92-4FDD-8B3E-F9F247CA8664}" type="slidenum">
              <a:rPr lang="es-EC" smtClean="0"/>
              <a:t>‹Nº›</a:t>
            </a:fld>
            <a:endParaRPr lang="es-EC"/>
          </a:p>
        </p:txBody>
      </p:sp>
    </p:spTree>
    <p:extLst>
      <p:ext uri="{BB962C8B-B14F-4D97-AF65-F5344CB8AC3E}">
        <p14:creationId xmlns:p14="http://schemas.microsoft.com/office/powerpoint/2010/main" val="2051672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E00DFF-3A54-45CD-8438-6AB52A57305C}"/>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FA7C488E-1241-484F-8347-876D73651FB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FB51E4E7-729A-4EE1-8983-0F182CB84041}"/>
              </a:ext>
            </a:extLst>
          </p:cNvPr>
          <p:cNvSpPr>
            <a:spLocks noGrp="1"/>
          </p:cNvSpPr>
          <p:nvPr>
            <p:ph type="dt" sz="half" idx="10"/>
          </p:nvPr>
        </p:nvSpPr>
        <p:spPr/>
        <p:txBody>
          <a:bodyPr/>
          <a:lstStyle/>
          <a:p>
            <a:endParaRPr lang="es-EC"/>
          </a:p>
        </p:txBody>
      </p:sp>
      <p:sp>
        <p:nvSpPr>
          <p:cNvPr id="5" name="Marcador de pie de página 4">
            <a:extLst>
              <a:ext uri="{FF2B5EF4-FFF2-40B4-BE49-F238E27FC236}">
                <a16:creationId xmlns:a16="http://schemas.microsoft.com/office/drawing/2014/main" id="{96AFBEF1-E9CC-4244-9917-40C6036E62D1}"/>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FFF44162-B8BE-4F45-838E-1E2088BC8147}"/>
              </a:ext>
            </a:extLst>
          </p:cNvPr>
          <p:cNvSpPr>
            <a:spLocks noGrp="1"/>
          </p:cNvSpPr>
          <p:nvPr>
            <p:ph type="sldNum" sz="quarter" idx="12"/>
          </p:nvPr>
        </p:nvSpPr>
        <p:spPr/>
        <p:txBody>
          <a:bodyPr/>
          <a:lstStyle/>
          <a:p>
            <a:fld id="{933C5FDB-CF92-4FDD-8B3E-F9F247CA8664}" type="slidenum">
              <a:rPr lang="es-EC" smtClean="0"/>
              <a:t>‹Nº›</a:t>
            </a:fld>
            <a:endParaRPr lang="es-EC"/>
          </a:p>
        </p:txBody>
      </p:sp>
    </p:spTree>
    <p:extLst>
      <p:ext uri="{BB962C8B-B14F-4D97-AF65-F5344CB8AC3E}">
        <p14:creationId xmlns:p14="http://schemas.microsoft.com/office/powerpoint/2010/main" val="2766822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E88C44E-6E46-474A-A95A-C093A583329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B6364A1A-648E-4719-AE9A-6C9257976C4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06F99C9F-96C0-469C-A6CC-6931D7587FFB}"/>
              </a:ext>
            </a:extLst>
          </p:cNvPr>
          <p:cNvSpPr>
            <a:spLocks noGrp="1"/>
          </p:cNvSpPr>
          <p:nvPr>
            <p:ph type="dt" sz="half" idx="10"/>
          </p:nvPr>
        </p:nvSpPr>
        <p:spPr/>
        <p:txBody>
          <a:bodyPr/>
          <a:lstStyle/>
          <a:p>
            <a:endParaRPr lang="es-EC"/>
          </a:p>
        </p:txBody>
      </p:sp>
      <p:sp>
        <p:nvSpPr>
          <p:cNvPr id="5" name="Marcador de pie de página 4">
            <a:extLst>
              <a:ext uri="{FF2B5EF4-FFF2-40B4-BE49-F238E27FC236}">
                <a16:creationId xmlns:a16="http://schemas.microsoft.com/office/drawing/2014/main" id="{66B3CDED-589D-4743-A83F-BBE874C5618D}"/>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516BEC50-793A-4925-B2DA-EE9BF5F392D2}"/>
              </a:ext>
            </a:extLst>
          </p:cNvPr>
          <p:cNvSpPr>
            <a:spLocks noGrp="1"/>
          </p:cNvSpPr>
          <p:nvPr>
            <p:ph type="sldNum" sz="quarter" idx="12"/>
          </p:nvPr>
        </p:nvSpPr>
        <p:spPr/>
        <p:txBody>
          <a:bodyPr/>
          <a:lstStyle/>
          <a:p>
            <a:fld id="{933C5FDB-CF92-4FDD-8B3E-F9F247CA8664}" type="slidenum">
              <a:rPr lang="es-EC" smtClean="0"/>
              <a:t>‹Nº›</a:t>
            </a:fld>
            <a:endParaRPr lang="es-EC"/>
          </a:p>
        </p:txBody>
      </p:sp>
    </p:spTree>
    <p:extLst>
      <p:ext uri="{BB962C8B-B14F-4D97-AF65-F5344CB8AC3E}">
        <p14:creationId xmlns:p14="http://schemas.microsoft.com/office/powerpoint/2010/main" val="594575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1060"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a:defRPr/>
            </a:pPr>
            <a:endParaRPr lang="es-ES" sz="1400"/>
          </a:p>
        </p:txBody>
      </p:sp>
      <p:sp>
        <p:nvSpPr>
          <p:cNvPr id="4" name="Rectangle 25"/>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a:defRPr/>
            </a:pPr>
            <a:endParaRPr lang="es-ES" sz="1400"/>
          </a:p>
        </p:txBody>
      </p:sp>
      <p:sp>
        <p:nvSpPr>
          <p:cNvPr id="5" name="Rectangle 26"/>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a:defRPr/>
            </a:pPr>
            <a:endParaRPr lang="es-ES" sz="1400"/>
          </a:p>
        </p:txBody>
      </p:sp>
      <p:sp>
        <p:nvSpPr>
          <p:cNvPr id="6" name="Rectangle 27"/>
          <p:cNvSpPr>
            <a:spLocks noChangeArrowheads="1"/>
          </p:cNvSpPr>
          <p:nvPr/>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7" name="Picture 33" descr="LOGO-OFICIAL-transparente"/>
          <p:cNvPicPr>
            <a:picLocks noChangeAspect="1" noChangeArrowheads="1"/>
          </p:cNvPicPr>
          <p:nvPr/>
        </p:nvPicPr>
        <p:blipFill>
          <a:blip r:embed="rId5" cstate="print"/>
          <a:srcRect/>
          <a:stretch>
            <a:fillRect/>
          </a:stretch>
        </p:blipFill>
        <p:spPr bwMode="auto">
          <a:xfrm>
            <a:off x="71968" y="153989"/>
            <a:ext cx="4078817" cy="890587"/>
          </a:xfrm>
          <a:prstGeom prst="rect">
            <a:avLst/>
          </a:prstGeom>
          <a:noFill/>
          <a:ln w="9525">
            <a:noFill/>
            <a:miter lim="800000"/>
            <a:headEnd/>
            <a:tailEnd/>
          </a:ln>
        </p:spPr>
      </p:pic>
      <p:pic>
        <p:nvPicPr>
          <p:cNvPr id="8" name="12 Imagen" descr="pie de pagina espe.jpg"/>
          <p:cNvPicPr>
            <a:picLocks noChangeAspect="1"/>
          </p:cNvPicPr>
          <p:nvPr/>
        </p:nvPicPr>
        <p:blipFill>
          <a:blip r:embed="rId6" cstate="print"/>
          <a:srcRect/>
          <a:stretch>
            <a:fillRect/>
          </a:stretch>
        </p:blipFill>
        <p:spPr bwMode="auto">
          <a:xfrm>
            <a:off x="0" y="5864226"/>
            <a:ext cx="12192000" cy="106521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671585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2084"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p:nvSpPr>
        <p:spPr bwMode="auto">
          <a:xfrm>
            <a:off x="4095751" y="2286000"/>
            <a:ext cx="3860800" cy="476250"/>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pic>
        <p:nvPicPr>
          <p:cNvPr id="8" name="12 Imagen" descr="pie de pagina espe.jpg"/>
          <p:cNvPicPr>
            <a:picLocks noChangeAspect="1"/>
          </p:cNvPicPr>
          <p:nvPr/>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500" b="0" i="0" u="none" strike="noStrike" kern="1200" cap="none" spc="0" normalizeH="0" baseline="0" noProof="0">
              <a:ln>
                <a:noFill/>
              </a:ln>
              <a:solidFill>
                <a:srgbClr val="000000"/>
              </a:solidFill>
              <a:effectLst/>
              <a:uLnTx/>
              <a:uFillTx/>
              <a:latin typeface="Arial"/>
              <a:ea typeface="+mn-ea"/>
              <a:cs typeface="+mn-cs"/>
            </a:endParaRP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500" b="0" i="0" u="none" strike="noStrike" kern="1200" cap="none" spc="0" normalizeH="0" baseline="0" noProof="0">
              <a:ln>
                <a:noFill/>
              </a:ln>
              <a:solidFill>
                <a:srgbClr val="000000"/>
              </a:solidFill>
              <a:effectLst/>
              <a:uLnTx/>
              <a:uFillTx/>
              <a:latin typeface="Arial"/>
              <a:ea typeface="+mn-ea"/>
              <a:cs typeface="+mn-cs"/>
            </a:endParaRP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FDA89494-E5DE-4DED-AF4B-9FC87BC6AC61}" type="slidenum">
              <a:rPr kumimoji="0" lang="es-ES" sz="5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500" b="0" i="0" u="none" strike="noStrike" kern="1200" cap="none" spc="0" normalizeH="0" baseline="0" noProof="0">
              <a:ln>
                <a:noFill/>
              </a:ln>
              <a:solidFill>
                <a:srgbClr val="000000"/>
              </a:solidFill>
              <a:effectLst/>
              <a:uLnTx/>
              <a:uFillTx/>
              <a:latin typeface="Arial"/>
              <a:ea typeface="+mn-ea"/>
              <a:cs typeface="+mn-cs"/>
            </a:endParaRPr>
          </a:p>
        </p:txBody>
      </p:sp>
      <p:pic>
        <p:nvPicPr>
          <p:cNvPr id="9" name="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192815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3866467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927121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16394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943133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1795597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507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2A9678-C7EE-4879-B567-956307A7AA89}"/>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4C68AF72-5F96-40A5-A166-D6738447A8C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B0CF6357-24E6-4250-AAEA-AF19348F7906}"/>
              </a:ext>
            </a:extLst>
          </p:cNvPr>
          <p:cNvSpPr>
            <a:spLocks noGrp="1"/>
          </p:cNvSpPr>
          <p:nvPr>
            <p:ph type="dt" sz="half" idx="10"/>
          </p:nvPr>
        </p:nvSpPr>
        <p:spPr/>
        <p:txBody>
          <a:bodyPr/>
          <a:lstStyle/>
          <a:p>
            <a:endParaRPr lang="es-EC"/>
          </a:p>
        </p:txBody>
      </p:sp>
      <p:sp>
        <p:nvSpPr>
          <p:cNvPr id="5" name="Marcador de pie de página 4">
            <a:extLst>
              <a:ext uri="{FF2B5EF4-FFF2-40B4-BE49-F238E27FC236}">
                <a16:creationId xmlns:a16="http://schemas.microsoft.com/office/drawing/2014/main" id="{4069E141-1B59-4947-8F98-15394FF4748F}"/>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D5A863D6-7DE6-41B8-AB7F-8B28F9F934B7}"/>
              </a:ext>
            </a:extLst>
          </p:cNvPr>
          <p:cNvSpPr>
            <a:spLocks noGrp="1"/>
          </p:cNvSpPr>
          <p:nvPr>
            <p:ph type="sldNum" sz="quarter" idx="12"/>
          </p:nvPr>
        </p:nvSpPr>
        <p:spPr/>
        <p:txBody>
          <a:bodyPr/>
          <a:lstStyle/>
          <a:p>
            <a:fld id="{933C5FDB-CF92-4FDD-8B3E-F9F247CA8664}" type="slidenum">
              <a:rPr lang="es-EC" smtClean="0"/>
              <a:t>‹Nº›</a:t>
            </a:fld>
            <a:endParaRPr lang="es-EC"/>
          </a:p>
        </p:txBody>
      </p:sp>
    </p:spTree>
    <p:extLst>
      <p:ext uri="{BB962C8B-B14F-4D97-AF65-F5344CB8AC3E}">
        <p14:creationId xmlns:p14="http://schemas.microsoft.com/office/powerpoint/2010/main" val="563575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582004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987499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015657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Tree>
    <p:extLst>
      <p:ext uri="{BB962C8B-B14F-4D97-AF65-F5344CB8AC3E}">
        <p14:creationId xmlns:p14="http://schemas.microsoft.com/office/powerpoint/2010/main" val="3405605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500" b="0" i="0" u="none" strike="noStrike" kern="1200" cap="none" spc="0" normalizeH="0" baseline="0" noProof="0">
              <a:ln>
                <a:noFill/>
              </a:ln>
              <a:solidFill>
                <a:srgbClr val="000000"/>
              </a:solidFill>
              <a:effectLst/>
              <a:uLnTx/>
              <a:uFillTx/>
              <a:latin typeface="Arial"/>
              <a:ea typeface="+mn-ea"/>
              <a:cs typeface="+mn-cs"/>
            </a:endParaRPr>
          </a:p>
        </p:txBody>
      </p:sp>
      <p:sp>
        <p:nvSpPr>
          <p:cNvPr id="3" name="2 Marcador de número de diapositiva"/>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A89494-E5DE-4DED-AF4B-9FC87BC6AC61}" type="slidenum">
              <a:rPr kumimoji="0" lang="es-ES" sz="5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500" b="0" i="0" u="none" strike="noStrike" kern="1200" cap="none" spc="0" normalizeH="0" baseline="0" noProof="0">
              <a:ln>
                <a:noFill/>
              </a:ln>
              <a:solidFill>
                <a:srgbClr val="000000"/>
              </a:solidFill>
              <a:effectLst/>
              <a:uLnTx/>
              <a:uFillTx/>
              <a:latin typeface="Arial"/>
              <a:ea typeface="+mn-ea"/>
              <a:cs typeface="+mn-cs"/>
            </a:endParaRPr>
          </a:p>
        </p:txBody>
      </p:sp>
      <p:sp>
        <p:nvSpPr>
          <p:cNvPr id="4" name="3 Marcador de pie de página"/>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5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43435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제목 및 내용">
    <p:spTree>
      <p:nvGrpSpPr>
        <p:cNvPr id="1" name=""/>
        <p:cNvGrpSpPr/>
        <p:nvPr/>
      </p:nvGrpSpPr>
      <p:grpSpPr>
        <a:xfrm>
          <a:off x="0" y="0"/>
          <a:ext cx="0" cy="0"/>
          <a:chOff x="0" y="0"/>
          <a:chExt cx="0" cy="0"/>
        </a:xfrm>
      </p:grpSpPr>
      <p:cxnSp>
        <p:nvCxnSpPr>
          <p:cNvPr id="3" name="직선 연결선 2"/>
          <p:cNvCxnSpPr/>
          <p:nvPr/>
        </p:nvCxnSpPr>
        <p:spPr>
          <a:xfrm>
            <a:off x="695739" y="476671"/>
            <a:ext cx="10800523" cy="0"/>
          </a:xfrm>
          <a:prstGeom prst="line">
            <a:avLst/>
          </a:prstGeom>
          <a:ln w="19050">
            <a:solidFill>
              <a:schemeClr val="tx2">
                <a:lumMod val="60000"/>
                <a:lumOff val="40000"/>
              </a:schemeClr>
            </a:solidFill>
          </a:ln>
        </p:spPr>
        <p:style>
          <a:lnRef idx="1">
            <a:schemeClr val="dk1"/>
          </a:lnRef>
          <a:fillRef idx="0">
            <a:schemeClr val="dk1"/>
          </a:fillRef>
          <a:effectRef idx="0">
            <a:schemeClr val="dk1"/>
          </a:effectRef>
          <a:fontRef idx="minor">
            <a:schemeClr val="tx1"/>
          </a:fontRef>
        </p:style>
      </p:cxnSp>
      <p:sp>
        <p:nvSpPr>
          <p:cNvPr id="21" name="슬라이드 번호 개체 틀 5"/>
          <p:cNvSpPr>
            <a:spLocks noGrp="1"/>
          </p:cNvSpPr>
          <p:nvPr>
            <p:ph type="sldNum" sz="quarter" idx="4"/>
          </p:nvPr>
        </p:nvSpPr>
        <p:spPr>
          <a:xfrm>
            <a:off x="5777723" y="6525345"/>
            <a:ext cx="636555" cy="365125"/>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A89494-E5DE-4DED-AF4B-9FC87BC6AC61}" type="slidenum">
              <a:rPr kumimoji="0" lang="es-ES" sz="8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13" name="제목 3"/>
          <p:cNvSpPr>
            <a:spLocks noGrp="1"/>
          </p:cNvSpPr>
          <p:nvPr>
            <p:ph type="title"/>
          </p:nvPr>
        </p:nvSpPr>
        <p:spPr>
          <a:xfrm>
            <a:off x="609600" y="274638"/>
            <a:ext cx="2702091" cy="418058"/>
          </a:xfrm>
          <a:prstGeom prst="rect">
            <a:avLst/>
          </a:prstGeom>
          <a:solidFill>
            <a:schemeClr val="bg1"/>
          </a:solidFill>
        </p:spPr>
        <p:txBody>
          <a:bodyPr/>
          <a:lstStyle>
            <a:lvl1pPr algn="l">
              <a:defRPr sz="2000" b="0">
                <a:solidFill>
                  <a:schemeClr val="tx2">
                    <a:lumMod val="60000"/>
                    <a:lumOff val="40000"/>
                  </a:schemeClr>
                </a:solidFill>
                <a:latin typeface="Tahoma" pitchFamily="34" charset="0"/>
                <a:cs typeface="Tahoma" pitchFamily="34" charset="0"/>
              </a:defRPr>
            </a:lvl1pPr>
          </a:lstStyle>
          <a:p>
            <a:r>
              <a:rPr lang="es-ES" altLang="ko-KR"/>
              <a:t>Haga clic para modificar el estilo de título del patrón</a:t>
            </a:r>
            <a:endParaRPr lang="ko-KR" altLang="en-US" dirty="0"/>
          </a:p>
        </p:txBody>
      </p:sp>
    </p:spTree>
    <p:extLst>
      <p:ext uri="{BB962C8B-B14F-4D97-AF65-F5344CB8AC3E}">
        <p14:creationId xmlns:p14="http://schemas.microsoft.com/office/powerpoint/2010/main" val="3691730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3108"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pic>
        <p:nvPicPr>
          <p:cNvPr id="8" name="12 Imagen" descr="pie de pagina espe.jpg"/>
          <p:cNvPicPr>
            <a:picLocks noChangeAspect="1"/>
          </p:cNvPicPr>
          <p:nvPr userDrawn="1"/>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5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5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500" b="1" i="0" u="none" strike="noStrike" kern="1200" cap="none" spc="0" normalizeH="0" baseline="0" noProof="0" dirty="0">
                <a:ln>
                  <a:noFill/>
                </a:ln>
                <a:solidFill>
                  <a:srgbClr val="000000"/>
                </a:solidFill>
                <a:effectLst/>
                <a:uLnTx/>
                <a:uFillTx/>
                <a:latin typeface="Arial"/>
                <a:ea typeface="+mn-ea"/>
                <a:cs typeface="+mn-cs"/>
              </a:rPr>
              <a:t>VERSIÓN: </a:t>
            </a:r>
            <a:r>
              <a:rPr kumimoji="0" lang="es-EC" sz="500" b="0" i="0" u="none" strike="noStrike" kern="1200" cap="none" spc="0" normalizeH="0" baseline="0" noProof="0" dirty="0">
                <a:ln>
                  <a:noFill/>
                </a:ln>
                <a:solidFill>
                  <a:srgbClr val="000000"/>
                </a:solidFill>
                <a:effectLst/>
                <a:uLnTx/>
                <a:uFillTx/>
                <a:latin typeface="Arial"/>
                <a:ea typeface="+mn-ea"/>
                <a:cs typeface="+mn-cs"/>
              </a:rPr>
              <a:t>1.1</a:t>
            </a: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1889763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B6B297-FB79-43AC-AAAE-93581B02F1D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558A0B5E-48CE-42D4-A303-131A523664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39555D5-ECEA-42A7-A067-8F6E23B61B98}"/>
              </a:ext>
            </a:extLst>
          </p:cNvPr>
          <p:cNvSpPr>
            <a:spLocks noGrp="1"/>
          </p:cNvSpPr>
          <p:nvPr>
            <p:ph type="dt" sz="half" idx="10"/>
          </p:nvPr>
        </p:nvSpPr>
        <p:spPr/>
        <p:txBody>
          <a:bodyPr/>
          <a:lstStyle/>
          <a:p>
            <a:endParaRPr lang="es-EC"/>
          </a:p>
        </p:txBody>
      </p:sp>
      <p:sp>
        <p:nvSpPr>
          <p:cNvPr id="5" name="Marcador de pie de página 4">
            <a:extLst>
              <a:ext uri="{FF2B5EF4-FFF2-40B4-BE49-F238E27FC236}">
                <a16:creationId xmlns:a16="http://schemas.microsoft.com/office/drawing/2014/main" id="{7866E93E-006A-4029-B8E3-ABD978F718CC}"/>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51317569-4362-4965-8DB2-BB8C304AB8D2}"/>
              </a:ext>
            </a:extLst>
          </p:cNvPr>
          <p:cNvSpPr>
            <a:spLocks noGrp="1"/>
          </p:cNvSpPr>
          <p:nvPr>
            <p:ph type="sldNum" sz="quarter" idx="12"/>
          </p:nvPr>
        </p:nvSpPr>
        <p:spPr/>
        <p:txBody>
          <a:bodyPr/>
          <a:lstStyle/>
          <a:p>
            <a:fld id="{933C5FDB-CF92-4FDD-8B3E-F9F247CA8664}" type="slidenum">
              <a:rPr lang="es-EC" smtClean="0"/>
              <a:t>‹Nº›</a:t>
            </a:fld>
            <a:endParaRPr lang="es-EC"/>
          </a:p>
        </p:txBody>
      </p:sp>
    </p:spTree>
    <p:extLst>
      <p:ext uri="{BB962C8B-B14F-4D97-AF65-F5344CB8AC3E}">
        <p14:creationId xmlns:p14="http://schemas.microsoft.com/office/powerpoint/2010/main" val="1208314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C4E1CD-C733-4E94-8FC7-A0A5005526FB}"/>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CCCFF542-40E6-455A-91DD-24D7FDB276F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8C095595-234C-4385-95B3-BDD0DC29189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B3325B2B-62F9-4A20-B41B-D0153819B2D8}"/>
              </a:ext>
            </a:extLst>
          </p:cNvPr>
          <p:cNvSpPr>
            <a:spLocks noGrp="1"/>
          </p:cNvSpPr>
          <p:nvPr>
            <p:ph type="dt" sz="half" idx="10"/>
          </p:nvPr>
        </p:nvSpPr>
        <p:spPr/>
        <p:txBody>
          <a:bodyPr/>
          <a:lstStyle/>
          <a:p>
            <a:endParaRPr lang="es-EC"/>
          </a:p>
        </p:txBody>
      </p:sp>
      <p:sp>
        <p:nvSpPr>
          <p:cNvPr id="6" name="Marcador de pie de página 5">
            <a:extLst>
              <a:ext uri="{FF2B5EF4-FFF2-40B4-BE49-F238E27FC236}">
                <a16:creationId xmlns:a16="http://schemas.microsoft.com/office/drawing/2014/main" id="{DE89BC38-9871-4A99-8E9B-60FB4CAD1DE3}"/>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01043833-2929-45EB-BA45-D118CF95FB91}"/>
              </a:ext>
            </a:extLst>
          </p:cNvPr>
          <p:cNvSpPr>
            <a:spLocks noGrp="1"/>
          </p:cNvSpPr>
          <p:nvPr>
            <p:ph type="sldNum" sz="quarter" idx="12"/>
          </p:nvPr>
        </p:nvSpPr>
        <p:spPr/>
        <p:txBody>
          <a:bodyPr/>
          <a:lstStyle/>
          <a:p>
            <a:fld id="{933C5FDB-CF92-4FDD-8B3E-F9F247CA8664}" type="slidenum">
              <a:rPr lang="es-EC" smtClean="0"/>
              <a:t>‹Nº›</a:t>
            </a:fld>
            <a:endParaRPr lang="es-EC"/>
          </a:p>
        </p:txBody>
      </p:sp>
    </p:spTree>
    <p:extLst>
      <p:ext uri="{BB962C8B-B14F-4D97-AF65-F5344CB8AC3E}">
        <p14:creationId xmlns:p14="http://schemas.microsoft.com/office/powerpoint/2010/main" val="787755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B5BE5D-7F9E-4D45-9C16-C52642671D4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71E599F3-FE04-4A9C-9BBD-8E852DCABC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CD2F42E-1E41-4D05-A913-78AA3A3F0BD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DC556B10-A167-49FB-A276-CAC0A854E8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BD2EF8-6E4C-4AE7-9B00-A87436C82C0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174955EF-45B0-47D9-AA56-A9CB23FCE335}"/>
              </a:ext>
            </a:extLst>
          </p:cNvPr>
          <p:cNvSpPr>
            <a:spLocks noGrp="1"/>
          </p:cNvSpPr>
          <p:nvPr>
            <p:ph type="dt" sz="half" idx="10"/>
          </p:nvPr>
        </p:nvSpPr>
        <p:spPr/>
        <p:txBody>
          <a:bodyPr/>
          <a:lstStyle/>
          <a:p>
            <a:endParaRPr lang="es-EC"/>
          </a:p>
        </p:txBody>
      </p:sp>
      <p:sp>
        <p:nvSpPr>
          <p:cNvPr id="8" name="Marcador de pie de página 7">
            <a:extLst>
              <a:ext uri="{FF2B5EF4-FFF2-40B4-BE49-F238E27FC236}">
                <a16:creationId xmlns:a16="http://schemas.microsoft.com/office/drawing/2014/main" id="{2FC37193-00DF-438A-9CAF-5A2B621F0CA1}"/>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4A9AB205-1B5D-4970-9CDF-92FD63A53D19}"/>
              </a:ext>
            </a:extLst>
          </p:cNvPr>
          <p:cNvSpPr>
            <a:spLocks noGrp="1"/>
          </p:cNvSpPr>
          <p:nvPr>
            <p:ph type="sldNum" sz="quarter" idx="12"/>
          </p:nvPr>
        </p:nvSpPr>
        <p:spPr/>
        <p:txBody>
          <a:bodyPr/>
          <a:lstStyle/>
          <a:p>
            <a:fld id="{933C5FDB-CF92-4FDD-8B3E-F9F247CA8664}" type="slidenum">
              <a:rPr lang="es-EC" smtClean="0"/>
              <a:t>‹Nº›</a:t>
            </a:fld>
            <a:endParaRPr lang="es-EC"/>
          </a:p>
        </p:txBody>
      </p:sp>
    </p:spTree>
    <p:extLst>
      <p:ext uri="{BB962C8B-B14F-4D97-AF65-F5344CB8AC3E}">
        <p14:creationId xmlns:p14="http://schemas.microsoft.com/office/powerpoint/2010/main" val="465908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12FD73-FB91-46BB-A92C-42106C842F5C}"/>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764A1236-77C1-444E-9F20-D3172C5B8549}"/>
              </a:ext>
            </a:extLst>
          </p:cNvPr>
          <p:cNvSpPr>
            <a:spLocks noGrp="1"/>
          </p:cNvSpPr>
          <p:nvPr>
            <p:ph type="dt" sz="half" idx="10"/>
          </p:nvPr>
        </p:nvSpPr>
        <p:spPr/>
        <p:txBody>
          <a:bodyPr/>
          <a:lstStyle/>
          <a:p>
            <a:endParaRPr lang="es-EC"/>
          </a:p>
        </p:txBody>
      </p:sp>
      <p:sp>
        <p:nvSpPr>
          <p:cNvPr id="4" name="Marcador de pie de página 3">
            <a:extLst>
              <a:ext uri="{FF2B5EF4-FFF2-40B4-BE49-F238E27FC236}">
                <a16:creationId xmlns:a16="http://schemas.microsoft.com/office/drawing/2014/main" id="{C566DC3B-4FFD-44D0-A9CD-7AB8A6AC183F}"/>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E826BDFD-A639-419E-9308-8A2236645FAD}"/>
              </a:ext>
            </a:extLst>
          </p:cNvPr>
          <p:cNvSpPr>
            <a:spLocks noGrp="1"/>
          </p:cNvSpPr>
          <p:nvPr>
            <p:ph type="sldNum" sz="quarter" idx="12"/>
          </p:nvPr>
        </p:nvSpPr>
        <p:spPr/>
        <p:txBody>
          <a:bodyPr/>
          <a:lstStyle/>
          <a:p>
            <a:fld id="{933C5FDB-CF92-4FDD-8B3E-F9F247CA8664}" type="slidenum">
              <a:rPr lang="es-EC" smtClean="0"/>
              <a:t>‹Nº›</a:t>
            </a:fld>
            <a:endParaRPr lang="es-EC"/>
          </a:p>
        </p:txBody>
      </p:sp>
    </p:spTree>
    <p:extLst>
      <p:ext uri="{BB962C8B-B14F-4D97-AF65-F5344CB8AC3E}">
        <p14:creationId xmlns:p14="http://schemas.microsoft.com/office/powerpoint/2010/main" val="111075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686FCA3-4334-41C8-AA42-51C1117DB1C7}"/>
              </a:ext>
            </a:extLst>
          </p:cNvPr>
          <p:cNvSpPr>
            <a:spLocks noGrp="1"/>
          </p:cNvSpPr>
          <p:nvPr>
            <p:ph type="dt" sz="half" idx="10"/>
          </p:nvPr>
        </p:nvSpPr>
        <p:spPr/>
        <p:txBody>
          <a:bodyPr/>
          <a:lstStyle/>
          <a:p>
            <a:endParaRPr lang="es-EC"/>
          </a:p>
        </p:txBody>
      </p:sp>
      <p:sp>
        <p:nvSpPr>
          <p:cNvPr id="3" name="Marcador de pie de página 2">
            <a:extLst>
              <a:ext uri="{FF2B5EF4-FFF2-40B4-BE49-F238E27FC236}">
                <a16:creationId xmlns:a16="http://schemas.microsoft.com/office/drawing/2014/main" id="{EC4ECC7E-47D0-4BC7-80F8-051470747DE7}"/>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9756BBB3-F3BB-4F8C-AFEE-F2769507A471}"/>
              </a:ext>
            </a:extLst>
          </p:cNvPr>
          <p:cNvSpPr>
            <a:spLocks noGrp="1"/>
          </p:cNvSpPr>
          <p:nvPr>
            <p:ph type="sldNum" sz="quarter" idx="12"/>
          </p:nvPr>
        </p:nvSpPr>
        <p:spPr/>
        <p:txBody>
          <a:bodyPr/>
          <a:lstStyle/>
          <a:p>
            <a:fld id="{933C5FDB-CF92-4FDD-8B3E-F9F247CA8664}" type="slidenum">
              <a:rPr lang="es-EC" smtClean="0"/>
              <a:t>‹Nº›</a:t>
            </a:fld>
            <a:endParaRPr lang="es-EC"/>
          </a:p>
        </p:txBody>
      </p:sp>
    </p:spTree>
    <p:extLst>
      <p:ext uri="{BB962C8B-B14F-4D97-AF65-F5344CB8AC3E}">
        <p14:creationId xmlns:p14="http://schemas.microsoft.com/office/powerpoint/2010/main" val="3419149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070372-B2E8-4A2B-A1C0-E4AB4DD68C1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1DE204F1-A681-40FF-B89A-3E7AECA581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C5B6399F-0AB3-4CAF-A43A-B9142B66B3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F98A05F-DEB4-473E-9D78-BE6C7C0173E2}"/>
              </a:ext>
            </a:extLst>
          </p:cNvPr>
          <p:cNvSpPr>
            <a:spLocks noGrp="1"/>
          </p:cNvSpPr>
          <p:nvPr>
            <p:ph type="dt" sz="half" idx="10"/>
          </p:nvPr>
        </p:nvSpPr>
        <p:spPr/>
        <p:txBody>
          <a:bodyPr/>
          <a:lstStyle/>
          <a:p>
            <a:endParaRPr lang="es-EC"/>
          </a:p>
        </p:txBody>
      </p:sp>
      <p:sp>
        <p:nvSpPr>
          <p:cNvPr id="6" name="Marcador de pie de página 5">
            <a:extLst>
              <a:ext uri="{FF2B5EF4-FFF2-40B4-BE49-F238E27FC236}">
                <a16:creationId xmlns:a16="http://schemas.microsoft.com/office/drawing/2014/main" id="{F029545E-B128-4233-AA61-6438A37F6444}"/>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9CDF51B0-A6A2-4FC8-A653-263FF8F95BD6}"/>
              </a:ext>
            </a:extLst>
          </p:cNvPr>
          <p:cNvSpPr>
            <a:spLocks noGrp="1"/>
          </p:cNvSpPr>
          <p:nvPr>
            <p:ph type="sldNum" sz="quarter" idx="12"/>
          </p:nvPr>
        </p:nvSpPr>
        <p:spPr/>
        <p:txBody>
          <a:bodyPr/>
          <a:lstStyle/>
          <a:p>
            <a:fld id="{933C5FDB-CF92-4FDD-8B3E-F9F247CA8664}" type="slidenum">
              <a:rPr lang="es-EC" smtClean="0"/>
              <a:t>‹Nº›</a:t>
            </a:fld>
            <a:endParaRPr lang="es-EC"/>
          </a:p>
        </p:txBody>
      </p:sp>
    </p:spTree>
    <p:extLst>
      <p:ext uri="{BB962C8B-B14F-4D97-AF65-F5344CB8AC3E}">
        <p14:creationId xmlns:p14="http://schemas.microsoft.com/office/powerpoint/2010/main" val="868951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1D9F96-BF64-402B-BAAB-0E2EB28B7D8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0D4938B3-9B6B-40D4-8075-5FD188DA3A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BCF78BAD-1934-4AE6-A45A-4F16FD8920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3B5ADE8-528A-4897-807D-04813A156ECE}"/>
              </a:ext>
            </a:extLst>
          </p:cNvPr>
          <p:cNvSpPr>
            <a:spLocks noGrp="1"/>
          </p:cNvSpPr>
          <p:nvPr>
            <p:ph type="dt" sz="half" idx="10"/>
          </p:nvPr>
        </p:nvSpPr>
        <p:spPr/>
        <p:txBody>
          <a:bodyPr/>
          <a:lstStyle/>
          <a:p>
            <a:endParaRPr lang="es-EC"/>
          </a:p>
        </p:txBody>
      </p:sp>
      <p:sp>
        <p:nvSpPr>
          <p:cNvPr id="6" name="Marcador de pie de página 5">
            <a:extLst>
              <a:ext uri="{FF2B5EF4-FFF2-40B4-BE49-F238E27FC236}">
                <a16:creationId xmlns:a16="http://schemas.microsoft.com/office/drawing/2014/main" id="{553C82F5-2A3B-4BFD-A997-EBB007EFE143}"/>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9D4947A8-47FE-4819-8A2E-BE8FBF03B66F}"/>
              </a:ext>
            </a:extLst>
          </p:cNvPr>
          <p:cNvSpPr>
            <a:spLocks noGrp="1"/>
          </p:cNvSpPr>
          <p:nvPr>
            <p:ph type="sldNum" sz="quarter" idx="12"/>
          </p:nvPr>
        </p:nvSpPr>
        <p:spPr/>
        <p:txBody>
          <a:bodyPr/>
          <a:lstStyle/>
          <a:p>
            <a:fld id="{933C5FDB-CF92-4FDD-8B3E-F9F247CA8664}" type="slidenum">
              <a:rPr lang="es-EC" smtClean="0"/>
              <a:t>‹Nº›</a:t>
            </a:fld>
            <a:endParaRPr lang="es-EC"/>
          </a:p>
        </p:txBody>
      </p:sp>
    </p:spTree>
    <p:extLst>
      <p:ext uri="{BB962C8B-B14F-4D97-AF65-F5344CB8AC3E}">
        <p14:creationId xmlns:p14="http://schemas.microsoft.com/office/powerpoint/2010/main" val="3414075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990EB0D-9D2C-4D11-B908-9A945AD2E6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8C2DC9DA-F3CE-457D-803B-873C0516C2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B6F3A836-DDF8-46FE-9329-3D2EBE4E82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C"/>
          </a:p>
        </p:txBody>
      </p:sp>
      <p:sp>
        <p:nvSpPr>
          <p:cNvPr id="5" name="Marcador de pie de página 4">
            <a:extLst>
              <a:ext uri="{FF2B5EF4-FFF2-40B4-BE49-F238E27FC236}">
                <a16:creationId xmlns:a16="http://schemas.microsoft.com/office/drawing/2014/main" id="{D326F4DF-E7FE-4394-9F98-03161F3940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5836178C-1FA2-490C-A611-4F849E50FB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C5FDB-CF92-4FDD-8B3E-F9F247CA8664}" type="slidenum">
              <a:rPr lang="es-EC" smtClean="0"/>
              <a:t>‹Nº›</a:t>
            </a:fld>
            <a:endParaRPr lang="es-EC"/>
          </a:p>
        </p:txBody>
      </p:sp>
    </p:spTree>
    <p:extLst>
      <p:ext uri="{BB962C8B-B14F-4D97-AF65-F5344CB8AC3E}">
        <p14:creationId xmlns:p14="http://schemas.microsoft.com/office/powerpoint/2010/main" val="1214068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a typeface="+mn-ea"/>
              <a:cs typeface="+mn-cs"/>
            </a:endParaRPr>
          </a:p>
        </p:txBody>
      </p:sp>
      <p:sp>
        <p:nvSpPr>
          <p:cNvPr id="1045"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1047" name="Line 23"/>
          <p:cNvSpPr>
            <a:spLocks noChangeShapeType="1"/>
          </p:cNvSpPr>
          <p:nvPr/>
        </p:nvSpPr>
        <p:spPr bwMode="auto">
          <a:xfrm rot="10800000" flipH="1">
            <a:off x="33868" y="6235700"/>
            <a:ext cx="8879417" cy="0"/>
          </a:xfrm>
          <a:prstGeom prst="line">
            <a:avLst/>
          </a:prstGeom>
          <a:noFill/>
          <a:ln w="38100">
            <a:solidFill>
              <a:srgbClr val="FF00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1048" name="Line 24"/>
          <p:cNvSpPr>
            <a:spLocks noChangeShapeType="1"/>
          </p:cNvSpPr>
          <p:nvPr/>
        </p:nvSpPr>
        <p:spPr bwMode="auto">
          <a:xfrm rot="10800000" flipH="1">
            <a:off x="33868" y="6283325"/>
            <a:ext cx="8879417" cy="0"/>
          </a:xfrm>
          <a:prstGeom prst="line">
            <a:avLst/>
          </a:prstGeom>
          <a:noFill/>
          <a:ln w="38100">
            <a:solidFill>
              <a:srgbClr val="0066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500" b="0" i="0" u="none" strike="noStrike" kern="1200" cap="none" spc="0" normalizeH="0" baseline="0" noProof="0">
              <a:ln>
                <a:noFill/>
              </a:ln>
              <a:solidFill>
                <a:srgbClr val="000000"/>
              </a:solidFill>
              <a:effectLst/>
              <a:uLnTx/>
              <a:uFillTx/>
              <a:latin typeface="Arial"/>
              <a:ea typeface="+mn-ea"/>
              <a:cs typeface="+mn-cs"/>
            </a:endParaRPr>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500" b="0" i="0" u="none" strike="noStrike" kern="1200" cap="none" spc="0" normalizeH="0" baseline="0" noProof="0">
              <a:ln>
                <a:noFill/>
              </a:ln>
              <a:solidFill>
                <a:srgbClr val="000000"/>
              </a:solidFill>
              <a:effectLst/>
              <a:uLnTx/>
              <a:uFillTx/>
              <a:latin typeface="Arial"/>
              <a:ea typeface="+mn-ea"/>
              <a:cs typeface="+mn-cs"/>
            </a:endParaRPr>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FDA89494-E5DE-4DED-AF4B-9FC87BC6AC61}" type="slidenum">
              <a:rPr kumimoji="0" lang="es-ES" sz="5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500" b="0" i="0" u="none" strike="noStrike" kern="1200" cap="none" spc="0" normalizeH="0" baseline="0" noProof="0">
              <a:ln>
                <a:noFill/>
              </a:ln>
              <a:solidFill>
                <a:srgbClr val="000000"/>
              </a:solidFill>
              <a:effectLst/>
              <a:uLnTx/>
              <a:uFillTx/>
              <a:latin typeface="Arial"/>
              <a:ea typeface="+mn-ea"/>
              <a:cs typeface="+mn-cs"/>
            </a:endParaRPr>
          </a:p>
        </p:txBody>
      </p:sp>
      <p:pic>
        <p:nvPicPr>
          <p:cNvPr id="11" name="10 Imagen"/>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37355903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hdr="0" ftr="0" dt="0"/>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11.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2.xml"/><Relationship Id="rId7" Type="http://schemas.openxmlformats.org/officeDocument/2006/relationships/image" Target="../media/image13.jpeg"/><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11" Type="http://schemas.openxmlformats.org/officeDocument/2006/relationships/image" Target="../media/image17.png"/><Relationship Id="rId5" Type="http://schemas.openxmlformats.org/officeDocument/2006/relationships/diagramColors" Target="../diagrams/colors2.xml"/><Relationship Id="rId10" Type="http://schemas.openxmlformats.org/officeDocument/2006/relationships/image" Target="../media/image16.png"/><Relationship Id="rId4" Type="http://schemas.openxmlformats.org/officeDocument/2006/relationships/diagramQuickStyle" Target="../diagrams/quickStyle2.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5820330-6D5D-452A-BC91-E8BC1063EC35}"/>
              </a:ext>
            </a:extLst>
          </p:cNvPr>
          <p:cNvPicPr>
            <a:picLocks noChangeAspect="1"/>
          </p:cNvPicPr>
          <p:nvPr/>
        </p:nvPicPr>
        <p:blipFill rotWithShape="1">
          <a:blip r:embed="rId3"/>
          <a:srcRect l="10113" t="14659" r="8511" b="6932"/>
          <a:stretch/>
        </p:blipFill>
        <p:spPr>
          <a:xfrm>
            <a:off x="414670" y="202019"/>
            <a:ext cx="3492089" cy="839972"/>
          </a:xfrm>
          <a:prstGeom prst="rect">
            <a:avLst/>
          </a:prstGeom>
        </p:spPr>
      </p:pic>
      <p:sp>
        <p:nvSpPr>
          <p:cNvPr id="6" name="2 Subtítulo">
            <a:extLst>
              <a:ext uri="{FF2B5EF4-FFF2-40B4-BE49-F238E27FC236}">
                <a16:creationId xmlns:a16="http://schemas.microsoft.com/office/drawing/2014/main" id="{70341EEB-1B22-456C-9F4A-BD0F033330A8}"/>
              </a:ext>
            </a:extLst>
          </p:cNvPr>
          <p:cNvSpPr txBox="1">
            <a:spLocks/>
          </p:cNvSpPr>
          <p:nvPr/>
        </p:nvSpPr>
        <p:spPr>
          <a:xfrm>
            <a:off x="1864679" y="875113"/>
            <a:ext cx="9510691" cy="45742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s-EC" sz="2800" b="1" dirty="0">
                <a:solidFill>
                  <a:sysClr val="windowText" lastClr="000000"/>
                </a:solidFill>
                <a:latin typeface="+mj-lt"/>
                <a:cs typeface="Times New Roman" panose="02020603050405020304" pitchFamily="18" charset="0"/>
              </a:rPr>
              <a:t>UNIVERSIDAD DE LAS FUERZAS ARMADAS – ESPE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s-EC" sz="1400" b="1" dirty="0">
              <a:solidFill>
                <a:sysClr val="windowText" lastClr="000000"/>
              </a:solidFill>
              <a:latin typeface="+mj-lt"/>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s-EC" sz="2800" b="1" dirty="0">
                <a:solidFill>
                  <a:sysClr val="windowText" lastClr="000000"/>
                </a:solidFill>
                <a:latin typeface="+mj-lt"/>
                <a:cs typeface="Times New Roman" panose="02020603050405020304" pitchFamily="18" charset="0"/>
              </a:rPr>
              <a:t>D</a:t>
            </a:r>
            <a:r>
              <a:rPr kumimoji="0" lang="es-EC" sz="2800" b="1" i="0" u="none" strike="noStrike" kern="1200" cap="none" spc="0" normalizeH="0" baseline="0" noProof="0" dirty="0">
                <a:ln>
                  <a:noFill/>
                </a:ln>
                <a:solidFill>
                  <a:sysClr val="windowText" lastClr="000000"/>
                </a:solidFill>
                <a:effectLst/>
                <a:uLnTx/>
                <a:uFillTx/>
                <a:latin typeface="+mj-lt"/>
                <a:cs typeface="Times New Roman" panose="02020603050405020304" pitchFamily="18" charset="0"/>
              </a:rPr>
              <a:t>epartamento De Eléctrica, Electrónica y Telecomunicaciones</a:t>
            </a:r>
            <a:r>
              <a:rPr lang="es-EC" b="1" dirty="0">
                <a:solidFill>
                  <a:sysClr val="windowText" lastClr="000000"/>
                </a:solidFill>
                <a:latin typeface="+mj-lt"/>
                <a:cs typeface="Times New Roman" panose="02020603050405020304" pitchFamily="18" charset="0"/>
              </a:rPr>
              <a:t>	</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s-EC" sz="2800" b="1" dirty="0">
                <a:solidFill>
                  <a:sysClr val="windowText" lastClr="000000"/>
                </a:solidFill>
                <a:latin typeface="+mj-lt"/>
                <a:cs typeface="Times New Roman" panose="02020603050405020304" pitchFamily="18" charset="0"/>
              </a:rPr>
              <a:t>Carrera</a:t>
            </a:r>
            <a:r>
              <a:rPr lang="es-EC" b="1" dirty="0">
                <a:solidFill>
                  <a:sysClr val="windowText" lastClr="000000"/>
                </a:solidFill>
                <a:latin typeface="+mj-lt"/>
                <a:cs typeface="Times New Roman" panose="02020603050405020304" pitchFamily="18" charset="0"/>
              </a:rPr>
              <a:t> de Ingeniería en Electrónica y Telecomunicaciones                           </a:t>
            </a:r>
          </a:p>
          <a:p>
            <a:pPr>
              <a:lnSpc>
                <a:spcPct val="120000"/>
              </a:lnSpc>
              <a:spcBef>
                <a:spcPts val="0"/>
              </a:spcBef>
              <a:defRPr/>
            </a:pPr>
            <a:r>
              <a:rPr lang="es-ES" sz="2800" b="1" dirty="0">
                <a:solidFill>
                  <a:schemeClr val="accent2">
                    <a:lumMod val="50000"/>
                  </a:schemeClr>
                </a:solidFill>
                <a:latin typeface="+mj-lt"/>
                <a:cs typeface="Times New Roman" panose="02020603050405020304" pitchFamily="18" charset="0"/>
              </a:rPr>
              <a:t>“</a:t>
            </a:r>
            <a:r>
              <a:rPr lang="es-MX" sz="2000" b="1" dirty="0">
                <a:solidFill>
                  <a:schemeClr val="accent2">
                    <a:lumMod val="50000"/>
                  </a:schemeClr>
                </a:solidFill>
                <a:latin typeface="+mj-lt"/>
                <a:cs typeface="Times New Roman" panose="02020603050405020304" pitchFamily="18" charset="0"/>
              </a:rPr>
              <a:t>Desarrollo de un prototipo que brinde accesibilidad a imágenes de circuitos eléctricos para personas con discapacidad visual mediante reconocimiento de la posición dactilar”</a:t>
            </a:r>
            <a:endParaRPr lang="es-EC" sz="2800" dirty="0">
              <a:solidFill>
                <a:schemeClr val="accent2">
                  <a:lumMod val="50000"/>
                </a:schemeClr>
              </a:solidFill>
              <a:latin typeface="+mj-lt"/>
              <a:cs typeface="Times New Roman" panose="02020603050405020304" pitchFamily="18" charset="0"/>
            </a:endParaRPr>
          </a:p>
          <a:p>
            <a:pPr lvl="0" algn="l">
              <a:lnSpc>
                <a:spcPct val="120000"/>
              </a:lnSpc>
              <a:spcBef>
                <a:spcPts val="0"/>
              </a:spcBef>
              <a:defRPr/>
            </a:pPr>
            <a:endParaRPr lang="es-EC" sz="1000" b="1" dirty="0">
              <a:solidFill>
                <a:sysClr val="windowText" lastClr="000000"/>
              </a:solidFill>
              <a:latin typeface="+mj-lt"/>
              <a:cs typeface="Times New Roman" panose="02020603050405020304" pitchFamily="18" charset="0"/>
            </a:endParaRPr>
          </a:p>
          <a:p>
            <a:pPr lvl="0">
              <a:lnSpc>
                <a:spcPct val="120000"/>
              </a:lnSpc>
              <a:spcBef>
                <a:spcPts val="0"/>
              </a:spcBef>
              <a:defRPr/>
            </a:pPr>
            <a:r>
              <a:rPr lang="es-EC" b="1" dirty="0">
                <a:solidFill>
                  <a:sysClr val="windowText" lastClr="000000"/>
                </a:solidFill>
                <a:latin typeface="+mj-lt"/>
                <a:cs typeface="Times New Roman" panose="02020603050405020304" pitchFamily="18" charset="0"/>
              </a:rPr>
              <a:t>AUTOR: </a:t>
            </a:r>
            <a:r>
              <a:rPr lang="es-EC" dirty="0">
                <a:solidFill>
                  <a:sysClr val="windowText" lastClr="000000"/>
                </a:solidFill>
                <a:latin typeface="+mj-lt"/>
                <a:cs typeface="Times New Roman" panose="02020603050405020304" pitchFamily="18" charset="0"/>
              </a:rPr>
              <a:t>Juan Enrique Mena Huera</a:t>
            </a:r>
          </a:p>
          <a:p>
            <a:pPr lvl="0">
              <a:lnSpc>
                <a:spcPct val="120000"/>
              </a:lnSpc>
              <a:spcBef>
                <a:spcPts val="0"/>
              </a:spcBef>
              <a:defRPr/>
            </a:pPr>
            <a:r>
              <a:rPr lang="es-EC" b="1" dirty="0">
                <a:solidFill>
                  <a:sysClr val="windowText" lastClr="000000"/>
                </a:solidFill>
                <a:latin typeface="+mj-lt"/>
                <a:cs typeface="Times New Roman" panose="02020603050405020304" pitchFamily="18" charset="0"/>
              </a:rPr>
              <a:t> </a:t>
            </a:r>
            <a:r>
              <a:rPr kumimoji="0" lang="es-EC" b="1" i="0" u="none" strike="noStrike" kern="1200" cap="none" spc="0" normalizeH="0" baseline="0" noProof="0" dirty="0">
                <a:ln>
                  <a:noFill/>
                </a:ln>
                <a:solidFill>
                  <a:sysClr val="windowText" lastClr="000000"/>
                </a:solidFill>
                <a:effectLst/>
                <a:uLnTx/>
                <a:uFillTx/>
                <a:latin typeface="+mj-lt"/>
                <a:cs typeface="Times New Roman" panose="02020603050405020304" pitchFamily="18" charset="0"/>
              </a:rPr>
              <a:t>DIRECTOR: </a:t>
            </a:r>
            <a:r>
              <a:rPr lang="es-EC" dirty="0" err="1">
                <a:solidFill>
                  <a:sysClr val="windowText" lastClr="000000"/>
                </a:solidFill>
                <a:latin typeface="+mj-lt"/>
                <a:cs typeface="Times New Roman" panose="02020603050405020304" pitchFamily="18" charset="0"/>
              </a:rPr>
              <a:t>Ing</a:t>
            </a:r>
            <a:r>
              <a:rPr kumimoji="0" lang="es-EC" i="0" u="none" strike="noStrike" kern="1200" cap="none" spc="0" normalizeH="0" baseline="0" noProof="0" dirty="0">
                <a:ln>
                  <a:noFill/>
                </a:ln>
                <a:solidFill>
                  <a:sysClr val="windowText" lastClr="000000"/>
                </a:solidFill>
                <a:effectLst/>
                <a:uLnTx/>
                <a:uFillTx/>
                <a:latin typeface="+mj-lt"/>
                <a:cs typeface="Times New Roman" panose="02020603050405020304" pitchFamily="18" charset="0"/>
              </a:rPr>
              <a:t>. Julio César Larco Bravo</a:t>
            </a:r>
            <a:r>
              <a:rPr kumimoji="0" lang="pt-BR" i="0" u="none" strike="noStrike" kern="1200" cap="none" spc="0" normalizeH="0" baseline="0" noProof="0" dirty="0">
                <a:ln>
                  <a:noFill/>
                </a:ln>
                <a:solidFill>
                  <a:sysClr val="windowText" lastClr="000000"/>
                </a:solidFill>
                <a:effectLst/>
                <a:uLnTx/>
                <a:uFillTx/>
                <a:latin typeface="+mj-lt"/>
                <a:cs typeface="Times New Roman" panose="02020603050405020304" pitchFamily="18" charset="0"/>
              </a:rPr>
              <a:t> MSc.</a:t>
            </a:r>
            <a:endParaRPr kumimoji="0" lang="es-EC" i="0" u="none" strike="noStrike" kern="1200" cap="none" spc="0" normalizeH="0" noProof="0" dirty="0">
              <a:ln>
                <a:noFill/>
              </a:ln>
              <a:solidFill>
                <a:sysClr val="windowText" lastClr="000000"/>
              </a:solidFill>
              <a:effectLst/>
              <a:uLnTx/>
              <a:uFillTx/>
              <a:latin typeface="+mj-lt"/>
              <a:cs typeface="Times New Roman" panose="02020603050405020304" pitchFamily="18" charset="0"/>
            </a:endParaRPr>
          </a:p>
          <a:p>
            <a:pPr lvl="0">
              <a:lnSpc>
                <a:spcPct val="120000"/>
              </a:lnSpc>
              <a:spcBef>
                <a:spcPts val="0"/>
              </a:spcBef>
              <a:defRPr/>
            </a:pPr>
            <a:endParaRPr lang="es-EC" sz="600" baseline="0" dirty="0">
              <a:solidFill>
                <a:sysClr val="windowText" lastClr="000000"/>
              </a:solidFill>
              <a:latin typeface="+mj-lt"/>
              <a:cs typeface="Times New Roman" panose="02020603050405020304" pitchFamily="18" charset="0"/>
            </a:endParaRPr>
          </a:p>
          <a:p>
            <a:pPr lvl="0">
              <a:lnSpc>
                <a:spcPct val="120000"/>
              </a:lnSpc>
              <a:spcBef>
                <a:spcPts val="0"/>
              </a:spcBef>
              <a:defRPr/>
            </a:pPr>
            <a:r>
              <a:rPr lang="es-EC" baseline="0" dirty="0">
                <a:solidFill>
                  <a:sysClr val="windowText" lastClr="000000"/>
                </a:solidFill>
                <a:latin typeface="+mj-lt"/>
                <a:cs typeface="Times New Roman" panose="02020603050405020304" pitchFamily="18" charset="0"/>
              </a:rPr>
              <a:t>SANGOLQUÍ</a:t>
            </a:r>
          </a:p>
          <a:p>
            <a:pPr lvl="0">
              <a:lnSpc>
                <a:spcPct val="120000"/>
              </a:lnSpc>
              <a:spcBef>
                <a:spcPts val="0"/>
              </a:spcBef>
              <a:defRPr/>
            </a:pPr>
            <a:r>
              <a:rPr kumimoji="0" lang="es-EC" i="0" u="none" strike="noStrike" kern="1200" cap="none" spc="0" normalizeH="0" noProof="0" dirty="0">
                <a:ln>
                  <a:noFill/>
                </a:ln>
                <a:solidFill>
                  <a:sysClr val="windowText" lastClr="000000"/>
                </a:solidFill>
                <a:effectLst/>
                <a:uLnTx/>
                <a:uFillTx/>
                <a:latin typeface="+mj-lt"/>
                <a:cs typeface="Times New Roman" panose="02020603050405020304" pitchFamily="18" charset="0"/>
              </a:rPr>
              <a:t>2022</a:t>
            </a:r>
            <a:endParaRPr kumimoji="0" lang="es-EC" i="0" u="none" strike="noStrike" kern="1200" cap="none" spc="0" normalizeH="0" baseline="0" noProof="0" dirty="0">
              <a:ln>
                <a:noFill/>
              </a:ln>
              <a:solidFill>
                <a:sysClr val="windowText" lastClr="000000"/>
              </a:solidFill>
              <a:effectLst/>
              <a:uLnTx/>
              <a:uFillTx/>
              <a:latin typeface="+mj-lt"/>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s-EC" sz="20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s-EC" sz="2000" noProof="0" dirty="0">
                <a:solidFill>
                  <a:sysClr val="windowText" lastClr="000000"/>
                </a:solidFill>
                <a:latin typeface="Times New Roman" panose="02020603050405020304" pitchFamily="18" charset="0"/>
                <a:cs typeface="Times New Roman" panose="02020603050405020304" pitchFamily="18" charset="0"/>
              </a:rPr>
              <a:t>			</a:t>
            </a:r>
            <a:endParaRPr kumimoji="0" lang="es-EC" sz="20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5" name="Picture 4" descr="Carrera de Ingeniería en Electrónica y Telecomunicaciones">
            <a:extLst>
              <a:ext uri="{FF2B5EF4-FFF2-40B4-BE49-F238E27FC236}">
                <a16:creationId xmlns:a16="http://schemas.microsoft.com/office/drawing/2014/main" id="{85F76E31-EBD0-40B6-963B-8176EECD2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0765" y="80549"/>
            <a:ext cx="1259801" cy="12257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07050" y="871670"/>
            <a:ext cx="10972800" cy="716883"/>
          </a:xfrm>
        </p:spPr>
        <p:txBody>
          <a:bodyPr/>
          <a:lstStyle/>
          <a:p>
            <a:pPr algn="ctr"/>
            <a:r>
              <a:rPr lang="es-EC" dirty="0">
                <a:solidFill>
                  <a:schemeClr val="tx1"/>
                </a:solidFill>
              </a:rPr>
              <a:t>FUNDAMENTACION TEORICA</a:t>
            </a:r>
          </a:p>
        </p:txBody>
      </p:sp>
      <p:sp>
        <p:nvSpPr>
          <p:cNvPr id="3" name="Rectángulo 2">
            <a:extLst>
              <a:ext uri="{FF2B5EF4-FFF2-40B4-BE49-F238E27FC236}">
                <a16:creationId xmlns:a16="http://schemas.microsoft.com/office/drawing/2014/main" id="{F8867018-91FC-4976-90F7-AD81C29D7688}"/>
              </a:ext>
            </a:extLst>
          </p:cNvPr>
          <p:cNvSpPr/>
          <p:nvPr/>
        </p:nvSpPr>
        <p:spPr>
          <a:xfrm>
            <a:off x="4750996" y="1588553"/>
            <a:ext cx="2690007" cy="640427"/>
          </a:xfrm>
          <a:prstGeom prst="rect">
            <a:avLst/>
          </a:prstGeom>
          <a:solidFill>
            <a:srgbClr val="7030A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s-EC" dirty="0"/>
              <a:t>Tipos de Circuitos  Eléctricos</a:t>
            </a:r>
          </a:p>
        </p:txBody>
      </p:sp>
      <p:graphicFrame>
        <p:nvGraphicFramePr>
          <p:cNvPr id="2" name="Tabla 4">
            <a:extLst>
              <a:ext uri="{FF2B5EF4-FFF2-40B4-BE49-F238E27FC236}">
                <a16:creationId xmlns:a16="http://schemas.microsoft.com/office/drawing/2014/main" id="{6913E6B8-C9B1-43BC-A803-CF98714B624D}"/>
              </a:ext>
            </a:extLst>
          </p:cNvPr>
          <p:cNvGraphicFramePr>
            <a:graphicFrameLocks noGrp="1"/>
          </p:cNvGraphicFramePr>
          <p:nvPr>
            <p:extLst>
              <p:ext uri="{D42A27DB-BD31-4B8C-83A1-F6EECF244321}">
                <p14:modId xmlns:p14="http://schemas.microsoft.com/office/powerpoint/2010/main" val="2923474717"/>
              </p:ext>
            </p:extLst>
          </p:nvPr>
        </p:nvGraphicFramePr>
        <p:xfrm>
          <a:off x="686996" y="2386095"/>
          <a:ext cx="10972800" cy="2686937"/>
        </p:xfrm>
        <a:graphic>
          <a:graphicData uri="http://schemas.openxmlformats.org/drawingml/2006/table">
            <a:tbl>
              <a:tblPr firstRow="1" bandRow="1">
                <a:tableStyleId>{21E4AEA4-8DFA-4A89-87EB-49C32662AFE0}</a:tableStyleId>
              </a:tblPr>
              <a:tblGrid>
                <a:gridCol w="3657600">
                  <a:extLst>
                    <a:ext uri="{9D8B030D-6E8A-4147-A177-3AD203B41FA5}">
                      <a16:colId xmlns:a16="http://schemas.microsoft.com/office/drawing/2014/main" val="4212880078"/>
                    </a:ext>
                  </a:extLst>
                </a:gridCol>
                <a:gridCol w="3657600">
                  <a:extLst>
                    <a:ext uri="{9D8B030D-6E8A-4147-A177-3AD203B41FA5}">
                      <a16:colId xmlns:a16="http://schemas.microsoft.com/office/drawing/2014/main" val="2871280236"/>
                    </a:ext>
                  </a:extLst>
                </a:gridCol>
                <a:gridCol w="3657600">
                  <a:extLst>
                    <a:ext uri="{9D8B030D-6E8A-4147-A177-3AD203B41FA5}">
                      <a16:colId xmlns:a16="http://schemas.microsoft.com/office/drawing/2014/main" val="2206117796"/>
                    </a:ext>
                  </a:extLst>
                </a:gridCol>
              </a:tblGrid>
              <a:tr h="434017">
                <a:tc>
                  <a:txBody>
                    <a:bodyPr/>
                    <a:lstStyle/>
                    <a:p>
                      <a:pPr algn="ctr"/>
                      <a:r>
                        <a:rPr lang="es-EC" dirty="0"/>
                        <a:t>SERIE</a:t>
                      </a:r>
                    </a:p>
                  </a:txBody>
                  <a:tcPr/>
                </a:tc>
                <a:tc>
                  <a:txBody>
                    <a:bodyPr/>
                    <a:lstStyle/>
                    <a:p>
                      <a:pPr algn="ctr"/>
                      <a:r>
                        <a:rPr lang="es-EC" dirty="0"/>
                        <a:t>PARALELO</a:t>
                      </a:r>
                    </a:p>
                  </a:txBody>
                  <a:tcPr/>
                </a:tc>
                <a:tc>
                  <a:txBody>
                    <a:bodyPr/>
                    <a:lstStyle/>
                    <a:p>
                      <a:pPr algn="ctr"/>
                      <a:r>
                        <a:rPr lang="es-EC" dirty="0"/>
                        <a:t>MIXTO</a:t>
                      </a:r>
                    </a:p>
                  </a:txBody>
                  <a:tcPr/>
                </a:tc>
                <a:extLst>
                  <a:ext uri="{0D108BD9-81ED-4DB2-BD59-A6C34878D82A}">
                    <a16:rowId xmlns:a16="http://schemas.microsoft.com/office/drawing/2014/main" val="1981592573"/>
                  </a:ext>
                </a:extLst>
              </a:tr>
              <a:tr h="2252920">
                <a:tc>
                  <a:txBody>
                    <a:bodyPr/>
                    <a:lstStyle/>
                    <a:p>
                      <a:pPr algn="ctr"/>
                      <a:endParaRPr lang="es-EC" dirty="0"/>
                    </a:p>
                  </a:txBody>
                  <a:tcPr/>
                </a:tc>
                <a:tc>
                  <a:txBody>
                    <a:bodyPr/>
                    <a:lstStyle/>
                    <a:p>
                      <a:pPr algn="ctr"/>
                      <a:endParaRPr lang="es-EC" dirty="0"/>
                    </a:p>
                  </a:txBody>
                  <a:tcPr/>
                </a:tc>
                <a:tc>
                  <a:txBody>
                    <a:bodyPr/>
                    <a:lstStyle/>
                    <a:p>
                      <a:pPr algn="ctr"/>
                      <a:endParaRPr lang="es-EC" dirty="0"/>
                    </a:p>
                  </a:txBody>
                  <a:tcPr/>
                </a:tc>
                <a:extLst>
                  <a:ext uri="{0D108BD9-81ED-4DB2-BD59-A6C34878D82A}">
                    <a16:rowId xmlns:a16="http://schemas.microsoft.com/office/drawing/2014/main" val="1285310099"/>
                  </a:ext>
                </a:extLst>
              </a:tr>
            </a:tbl>
          </a:graphicData>
        </a:graphic>
      </p:graphicFrame>
      <p:pic>
        <p:nvPicPr>
          <p:cNvPr id="6" name="Imagen 5">
            <a:extLst>
              <a:ext uri="{FF2B5EF4-FFF2-40B4-BE49-F238E27FC236}">
                <a16:creationId xmlns:a16="http://schemas.microsoft.com/office/drawing/2014/main" id="{C9595B15-12B1-4A3A-A8D6-7E8336BCA960}"/>
              </a:ext>
            </a:extLst>
          </p:cNvPr>
          <p:cNvPicPr>
            <a:picLocks noChangeAspect="1"/>
          </p:cNvPicPr>
          <p:nvPr/>
        </p:nvPicPr>
        <p:blipFill rotWithShape="1">
          <a:blip r:embed="rId2"/>
          <a:srcRect t="6630"/>
          <a:stretch/>
        </p:blipFill>
        <p:spPr>
          <a:xfrm>
            <a:off x="1141556" y="3160843"/>
            <a:ext cx="2832830" cy="1428750"/>
          </a:xfrm>
          <a:prstGeom prst="rect">
            <a:avLst/>
          </a:prstGeom>
        </p:spPr>
      </p:pic>
      <p:pic>
        <p:nvPicPr>
          <p:cNvPr id="8" name="Imagen 7">
            <a:extLst>
              <a:ext uri="{FF2B5EF4-FFF2-40B4-BE49-F238E27FC236}">
                <a16:creationId xmlns:a16="http://schemas.microsoft.com/office/drawing/2014/main" id="{F890C3A6-517E-4664-874E-FA8CDCEF63C8}"/>
              </a:ext>
            </a:extLst>
          </p:cNvPr>
          <p:cNvPicPr>
            <a:picLocks noChangeAspect="1"/>
          </p:cNvPicPr>
          <p:nvPr/>
        </p:nvPicPr>
        <p:blipFill>
          <a:blip r:embed="rId3"/>
          <a:stretch>
            <a:fillRect/>
          </a:stretch>
        </p:blipFill>
        <p:spPr>
          <a:xfrm>
            <a:off x="4516046" y="3160843"/>
            <a:ext cx="3314700" cy="1428750"/>
          </a:xfrm>
          <a:prstGeom prst="rect">
            <a:avLst/>
          </a:prstGeom>
        </p:spPr>
      </p:pic>
      <p:pic>
        <p:nvPicPr>
          <p:cNvPr id="10" name="Imagen 9">
            <a:extLst>
              <a:ext uri="{FF2B5EF4-FFF2-40B4-BE49-F238E27FC236}">
                <a16:creationId xmlns:a16="http://schemas.microsoft.com/office/drawing/2014/main" id="{1E4C577C-D8AA-4C8F-9EAB-8DF0F3F9DC74}"/>
              </a:ext>
            </a:extLst>
          </p:cNvPr>
          <p:cNvPicPr>
            <a:picLocks noChangeAspect="1"/>
          </p:cNvPicPr>
          <p:nvPr/>
        </p:nvPicPr>
        <p:blipFill rotWithShape="1">
          <a:blip r:embed="rId4"/>
          <a:srcRect t="2430"/>
          <a:stretch/>
        </p:blipFill>
        <p:spPr>
          <a:xfrm>
            <a:off x="8838933" y="2905569"/>
            <a:ext cx="2000250" cy="1988823"/>
          </a:xfrm>
          <a:prstGeom prst="rect">
            <a:avLst/>
          </a:prstGeom>
        </p:spPr>
      </p:pic>
    </p:spTree>
    <p:extLst>
      <p:ext uri="{BB962C8B-B14F-4D97-AF65-F5344CB8AC3E}">
        <p14:creationId xmlns:p14="http://schemas.microsoft.com/office/powerpoint/2010/main" val="2019500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609599" y="591657"/>
            <a:ext cx="10972800" cy="716883"/>
          </a:xfrm>
        </p:spPr>
        <p:txBody>
          <a:bodyPr/>
          <a:lstStyle/>
          <a:p>
            <a:pPr algn="ctr"/>
            <a:r>
              <a:rPr lang="es-EC" dirty="0">
                <a:solidFill>
                  <a:schemeClr val="tx1"/>
                </a:solidFill>
              </a:rPr>
              <a:t>FUNDAMENTACION TEORICA</a:t>
            </a:r>
          </a:p>
        </p:txBody>
      </p:sp>
      <p:pic>
        <p:nvPicPr>
          <p:cNvPr id="3" name="Imagen 2">
            <a:extLst>
              <a:ext uri="{FF2B5EF4-FFF2-40B4-BE49-F238E27FC236}">
                <a16:creationId xmlns:a16="http://schemas.microsoft.com/office/drawing/2014/main" id="{DF1154A6-78A3-4937-9862-4A818DCD7110}"/>
              </a:ext>
            </a:extLst>
          </p:cNvPr>
          <p:cNvPicPr>
            <a:picLocks noChangeAspect="1"/>
          </p:cNvPicPr>
          <p:nvPr/>
        </p:nvPicPr>
        <p:blipFill>
          <a:blip r:embed="rId2"/>
          <a:stretch>
            <a:fillRect/>
          </a:stretch>
        </p:blipFill>
        <p:spPr>
          <a:xfrm>
            <a:off x="232783" y="2209744"/>
            <a:ext cx="11726430" cy="2690716"/>
          </a:xfrm>
          <a:prstGeom prst="rect">
            <a:avLst/>
          </a:prstGeom>
        </p:spPr>
      </p:pic>
      <p:sp>
        <p:nvSpPr>
          <p:cNvPr id="5" name="TextBox 6">
            <a:extLst>
              <a:ext uri="{FF2B5EF4-FFF2-40B4-BE49-F238E27FC236}">
                <a16:creationId xmlns:a16="http://schemas.microsoft.com/office/drawing/2014/main" id="{9897123F-486D-4C13-9916-0369C018EF00}"/>
              </a:ext>
            </a:extLst>
          </p:cNvPr>
          <p:cNvSpPr txBox="1"/>
          <p:nvPr/>
        </p:nvSpPr>
        <p:spPr>
          <a:xfrm>
            <a:off x="4310262" y="5084781"/>
            <a:ext cx="4211120" cy="369332"/>
          </a:xfrm>
          <a:prstGeom prst="rect">
            <a:avLst/>
          </a:prstGeom>
          <a:noFill/>
        </p:spPr>
        <p:txBody>
          <a:bodyPr wrap="square" rtlCol="0">
            <a:spAutoFit/>
          </a:bodyPr>
          <a:lstStyle/>
          <a:p>
            <a:r>
              <a:rPr lang="es-EC" sz="1800" b="0" i="0" u="none" strike="noStrike" baseline="0" dirty="0">
                <a:solidFill>
                  <a:srgbClr val="000000"/>
                </a:solidFill>
              </a:rPr>
              <a:t>Comparativa neurona cerebral y RNA </a:t>
            </a:r>
            <a:r>
              <a:rPr lang="es-EC" dirty="0"/>
              <a:t>.</a:t>
            </a:r>
          </a:p>
        </p:txBody>
      </p:sp>
      <p:graphicFrame>
        <p:nvGraphicFramePr>
          <p:cNvPr id="6" name="Diagrama 5">
            <a:extLst>
              <a:ext uri="{FF2B5EF4-FFF2-40B4-BE49-F238E27FC236}">
                <a16:creationId xmlns:a16="http://schemas.microsoft.com/office/drawing/2014/main" id="{0A016578-32A2-4B34-9C40-9458D2CED98C}"/>
              </a:ext>
            </a:extLst>
          </p:cNvPr>
          <p:cNvGraphicFramePr/>
          <p:nvPr>
            <p:extLst>
              <p:ext uri="{D42A27DB-BD31-4B8C-83A1-F6EECF244321}">
                <p14:modId xmlns:p14="http://schemas.microsoft.com/office/powerpoint/2010/main" val="3147134946"/>
              </p:ext>
            </p:extLst>
          </p:nvPr>
        </p:nvGraphicFramePr>
        <p:xfrm>
          <a:off x="2513351" y="1308540"/>
          <a:ext cx="7165295" cy="716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3784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07050" y="871670"/>
            <a:ext cx="10972800" cy="716883"/>
          </a:xfrm>
        </p:spPr>
        <p:txBody>
          <a:bodyPr/>
          <a:lstStyle/>
          <a:p>
            <a:pPr algn="ctr"/>
            <a:r>
              <a:rPr lang="es-EC" dirty="0">
                <a:solidFill>
                  <a:schemeClr val="tx1"/>
                </a:solidFill>
              </a:rPr>
              <a:t>FUNDAMENTACION TEORICA</a:t>
            </a:r>
          </a:p>
        </p:txBody>
      </p:sp>
      <p:pic>
        <p:nvPicPr>
          <p:cNvPr id="3" name="Imagen 2">
            <a:extLst>
              <a:ext uri="{FF2B5EF4-FFF2-40B4-BE49-F238E27FC236}">
                <a16:creationId xmlns:a16="http://schemas.microsoft.com/office/drawing/2014/main" id="{A858A570-52F1-43DA-AEFA-31310CC7453A}"/>
              </a:ext>
            </a:extLst>
          </p:cNvPr>
          <p:cNvPicPr>
            <a:picLocks noChangeAspect="1"/>
          </p:cNvPicPr>
          <p:nvPr/>
        </p:nvPicPr>
        <p:blipFill>
          <a:blip r:embed="rId2"/>
          <a:stretch>
            <a:fillRect/>
          </a:stretch>
        </p:blipFill>
        <p:spPr>
          <a:xfrm>
            <a:off x="424349" y="3046474"/>
            <a:ext cx="3204345" cy="2245615"/>
          </a:xfrm>
          <a:prstGeom prst="rect">
            <a:avLst/>
          </a:prstGeom>
        </p:spPr>
      </p:pic>
      <p:pic>
        <p:nvPicPr>
          <p:cNvPr id="5" name="Imagen 4">
            <a:extLst>
              <a:ext uri="{FF2B5EF4-FFF2-40B4-BE49-F238E27FC236}">
                <a16:creationId xmlns:a16="http://schemas.microsoft.com/office/drawing/2014/main" id="{5027C342-30FE-4D39-B3F4-8B27FF4FE8AD}"/>
              </a:ext>
            </a:extLst>
          </p:cNvPr>
          <p:cNvPicPr>
            <a:picLocks noChangeAspect="1"/>
          </p:cNvPicPr>
          <p:nvPr/>
        </p:nvPicPr>
        <p:blipFill>
          <a:blip r:embed="rId3"/>
          <a:stretch>
            <a:fillRect/>
          </a:stretch>
        </p:blipFill>
        <p:spPr>
          <a:xfrm>
            <a:off x="4829347" y="2816604"/>
            <a:ext cx="2533305" cy="2705356"/>
          </a:xfrm>
          <a:prstGeom prst="rect">
            <a:avLst/>
          </a:prstGeom>
        </p:spPr>
      </p:pic>
      <p:pic>
        <p:nvPicPr>
          <p:cNvPr id="5122" name="Picture 2">
            <a:extLst>
              <a:ext uri="{FF2B5EF4-FFF2-40B4-BE49-F238E27FC236}">
                <a16:creationId xmlns:a16="http://schemas.microsoft.com/office/drawing/2014/main" id="{6336F8A2-EF59-4A3D-8AA9-6B8BC2E4C6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8961"/>
          <a:stretch/>
        </p:blipFill>
        <p:spPr bwMode="auto">
          <a:xfrm>
            <a:off x="8247110" y="2257692"/>
            <a:ext cx="2879515" cy="3485659"/>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BCCFBD83-22F0-40B0-A16C-2576ABC62C84}"/>
              </a:ext>
            </a:extLst>
          </p:cNvPr>
          <p:cNvSpPr/>
          <p:nvPr/>
        </p:nvSpPr>
        <p:spPr>
          <a:xfrm>
            <a:off x="4289942" y="1617265"/>
            <a:ext cx="3957168" cy="640427"/>
          </a:xfrm>
          <a:prstGeom prst="rect">
            <a:avLst/>
          </a:prstGeom>
          <a:solidFill>
            <a:srgbClr val="7030A0"/>
          </a:solidFill>
        </p:spPr>
        <p:style>
          <a:lnRef idx="1">
            <a:schemeClr val="accent6"/>
          </a:lnRef>
          <a:fillRef idx="3">
            <a:schemeClr val="accent6"/>
          </a:fillRef>
          <a:effectRef idx="2">
            <a:schemeClr val="accent6"/>
          </a:effectRef>
          <a:fontRef idx="minor">
            <a:schemeClr val="lt1"/>
          </a:fontRef>
        </p:style>
        <p:txBody>
          <a:bodyPr rtlCol="0" anchor="ctr"/>
          <a:lstStyle/>
          <a:p>
            <a:pPr lvl="0"/>
            <a:r>
              <a:rPr lang="es-EC" dirty="0"/>
              <a:t>Red Neuronal Convolucional (CNN)</a:t>
            </a:r>
          </a:p>
        </p:txBody>
      </p:sp>
      <p:sp>
        <p:nvSpPr>
          <p:cNvPr id="2" name="Flecha: a la derecha 1">
            <a:extLst>
              <a:ext uri="{FF2B5EF4-FFF2-40B4-BE49-F238E27FC236}">
                <a16:creationId xmlns:a16="http://schemas.microsoft.com/office/drawing/2014/main" id="{292CC535-F903-4E1B-81A2-DD88CDD7BBD9}"/>
              </a:ext>
            </a:extLst>
          </p:cNvPr>
          <p:cNvSpPr/>
          <p:nvPr/>
        </p:nvSpPr>
        <p:spPr>
          <a:xfrm>
            <a:off x="3888336" y="3990886"/>
            <a:ext cx="692210" cy="316194"/>
          </a:xfrm>
          <a:prstGeom prst="rightArrow">
            <a:avLst/>
          </a:prstGeom>
          <a:solidFill>
            <a:srgbClr val="7030A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p>
        </p:txBody>
      </p:sp>
      <p:sp>
        <p:nvSpPr>
          <p:cNvPr id="8" name="Flecha: a la derecha 7">
            <a:extLst>
              <a:ext uri="{FF2B5EF4-FFF2-40B4-BE49-F238E27FC236}">
                <a16:creationId xmlns:a16="http://schemas.microsoft.com/office/drawing/2014/main" id="{666F5A53-E4CA-4E12-AF6D-CCBB60C2F479}"/>
              </a:ext>
            </a:extLst>
          </p:cNvPr>
          <p:cNvSpPr/>
          <p:nvPr/>
        </p:nvSpPr>
        <p:spPr>
          <a:xfrm>
            <a:off x="7554900" y="3979157"/>
            <a:ext cx="692210" cy="316194"/>
          </a:xfrm>
          <a:prstGeom prst="rightArrow">
            <a:avLst/>
          </a:prstGeom>
          <a:solidFill>
            <a:srgbClr val="7030A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99536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07050" y="871670"/>
            <a:ext cx="10972800" cy="716883"/>
          </a:xfrm>
        </p:spPr>
        <p:txBody>
          <a:bodyPr/>
          <a:lstStyle/>
          <a:p>
            <a:pPr algn="ctr"/>
            <a:r>
              <a:rPr lang="es-EC" dirty="0">
                <a:solidFill>
                  <a:schemeClr val="tx1"/>
                </a:solidFill>
              </a:rPr>
              <a:t>FUNDAMENTACION TEORICA</a:t>
            </a:r>
          </a:p>
        </p:txBody>
      </p:sp>
      <p:sp>
        <p:nvSpPr>
          <p:cNvPr id="6" name="Rectángulo 5">
            <a:extLst>
              <a:ext uri="{FF2B5EF4-FFF2-40B4-BE49-F238E27FC236}">
                <a16:creationId xmlns:a16="http://schemas.microsoft.com/office/drawing/2014/main" id="{FEB9E6DB-0C3A-40F1-BAA0-36CBEF76FA6D}"/>
              </a:ext>
            </a:extLst>
          </p:cNvPr>
          <p:cNvSpPr/>
          <p:nvPr/>
        </p:nvSpPr>
        <p:spPr>
          <a:xfrm>
            <a:off x="4324125" y="1471986"/>
            <a:ext cx="3957168" cy="640427"/>
          </a:xfrm>
          <a:prstGeom prst="rect">
            <a:avLst/>
          </a:prstGeom>
          <a:solidFill>
            <a:srgbClr val="7030A0"/>
          </a:solidFill>
        </p:spPr>
        <p:style>
          <a:lnRef idx="1">
            <a:schemeClr val="accent6"/>
          </a:lnRef>
          <a:fillRef idx="3">
            <a:schemeClr val="accent6"/>
          </a:fillRef>
          <a:effectRef idx="2">
            <a:schemeClr val="accent6"/>
          </a:effectRef>
          <a:fontRef idx="minor">
            <a:schemeClr val="lt1"/>
          </a:fontRef>
        </p:style>
        <p:txBody>
          <a:bodyPr rtlCol="0" anchor="ctr"/>
          <a:lstStyle/>
          <a:p>
            <a:pPr lvl="0"/>
            <a:r>
              <a:rPr lang="es-EC" dirty="0"/>
              <a:t>Red Neuronal Convolucional (CNN)</a:t>
            </a:r>
          </a:p>
        </p:txBody>
      </p:sp>
      <p:pic>
        <p:nvPicPr>
          <p:cNvPr id="7" name="Imagen 6">
            <a:extLst>
              <a:ext uri="{FF2B5EF4-FFF2-40B4-BE49-F238E27FC236}">
                <a16:creationId xmlns:a16="http://schemas.microsoft.com/office/drawing/2014/main" id="{A528A2B6-C001-44A9-8AF0-A5E101A77F68}"/>
              </a:ext>
            </a:extLst>
          </p:cNvPr>
          <p:cNvPicPr>
            <a:picLocks noChangeAspect="1"/>
          </p:cNvPicPr>
          <p:nvPr/>
        </p:nvPicPr>
        <p:blipFill>
          <a:blip r:embed="rId2"/>
          <a:stretch>
            <a:fillRect/>
          </a:stretch>
        </p:blipFill>
        <p:spPr>
          <a:xfrm>
            <a:off x="571723" y="2436013"/>
            <a:ext cx="6418736" cy="2900863"/>
          </a:xfrm>
          <a:prstGeom prst="rect">
            <a:avLst/>
          </a:prstGeom>
        </p:spPr>
      </p:pic>
      <p:pic>
        <p:nvPicPr>
          <p:cNvPr id="9" name="Imagen 8">
            <a:extLst>
              <a:ext uri="{FF2B5EF4-FFF2-40B4-BE49-F238E27FC236}">
                <a16:creationId xmlns:a16="http://schemas.microsoft.com/office/drawing/2014/main" id="{D90AEDDE-976A-4860-8E05-D87ED29D2513}"/>
              </a:ext>
            </a:extLst>
          </p:cNvPr>
          <p:cNvPicPr>
            <a:picLocks noChangeAspect="1"/>
          </p:cNvPicPr>
          <p:nvPr/>
        </p:nvPicPr>
        <p:blipFill>
          <a:blip r:embed="rId3"/>
          <a:stretch>
            <a:fillRect/>
          </a:stretch>
        </p:blipFill>
        <p:spPr>
          <a:xfrm>
            <a:off x="8151574" y="2680682"/>
            <a:ext cx="3152775" cy="2362200"/>
          </a:xfrm>
          <a:prstGeom prst="rect">
            <a:avLst/>
          </a:prstGeom>
        </p:spPr>
      </p:pic>
      <p:sp>
        <p:nvSpPr>
          <p:cNvPr id="10" name="Flecha: a la derecha 9">
            <a:extLst>
              <a:ext uri="{FF2B5EF4-FFF2-40B4-BE49-F238E27FC236}">
                <a16:creationId xmlns:a16="http://schemas.microsoft.com/office/drawing/2014/main" id="{22D2E381-3550-4012-98EE-80B80CA29244}"/>
              </a:ext>
            </a:extLst>
          </p:cNvPr>
          <p:cNvSpPr/>
          <p:nvPr/>
        </p:nvSpPr>
        <p:spPr>
          <a:xfrm>
            <a:off x="6990459" y="3429000"/>
            <a:ext cx="692210" cy="316194"/>
          </a:xfrm>
          <a:prstGeom prst="rightArrow">
            <a:avLst/>
          </a:prstGeom>
          <a:solidFill>
            <a:srgbClr val="7030A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85298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07050" y="871670"/>
            <a:ext cx="10972800" cy="716883"/>
          </a:xfrm>
        </p:spPr>
        <p:txBody>
          <a:bodyPr/>
          <a:lstStyle/>
          <a:p>
            <a:pPr algn="ctr"/>
            <a:r>
              <a:rPr lang="es-EC" dirty="0">
                <a:solidFill>
                  <a:schemeClr val="tx1"/>
                </a:solidFill>
              </a:rPr>
              <a:t>FUNDAMENTACION TEORICA</a:t>
            </a:r>
          </a:p>
        </p:txBody>
      </p:sp>
      <p:sp>
        <p:nvSpPr>
          <p:cNvPr id="6" name="Rectángulo 5">
            <a:extLst>
              <a:ext uri="{FF2B5EF4-FFF2-40B4-BE49-F238E27FC236}">
                <a16:creationId xmlns:a16="http://schemas.microsoft.com/office/drawing/2014/main" id="{FEB9E6DB-0C3A-40F1-BAA0-36CBEF76FA6D}"/>
              </a:ext>
            </a:extLst>
          </p:cNvPr>
          <p:cNvSpPr/>
          <p:nvPr/>
        </p:nvSpPr>
        <p:spPr>
          <a:xfrm>
            <a:off x="4324125" y="1471986"/>
            <a:ext cx="3957168" cy="640427"/>
          </a:xfrm>
          <a:prstGeom prst="rect">
            <a:avLst/>
          </a:prstGeom>
          <a:solidFill>
            <a:srgbClr val="7030A0"/>
          </a:solidFill>
        </p:spPr>
        <p:style>
          <a:lnRef idx="1">
            <a:schemeClr val="accent6"/>
          </a:lnRef>
          <a:fillRef idx="3">
            <a:schemeClr val="accent6"/>
          </a:fillRef>
          <a:effectRef idx="2">
            <a:schemeClr val="accent6"/>
          </a:effectRef>
          <a:fontRef idx="minor">
            <a:schemeClr val="lt1"/>
          </a:fontRef>
        </p:style>
        <p:txBody>
          <a:bodyPr rtlCol="0" anchor="ctr"/>
          <a:lstStyle/>
          <a:p>
            <a:pPr lvl="0"/>
            <a:r>
              <a:rPr lang="es-EC" dirty="0"/>
              <a:t>Red Neuronal Convolucional (CNN)</a:t>
            </a:r>
          </a:p>
        </p:txBody>
      </p:sp>
      <p:pic>
        <p:nvPicPr>
          <p:cNvPr id="3" name="Imagen 2">
            <a:extLst>
              <a:ext uri="{FF2B5EF4-FFF2-40B4-BE49-F238E27FC236}">
                <a16:creationId xmlns:a16="http://schemas.microsoft.com/office/drawing/2014/main" id="{8AC0314E-10A6-455E-9DAC-E76C59107D9B}"/>
              </a:ext>
            </a:extLst>
          </p:cNvPr>
          <p:cNvPicPr>
            <a:picLocks noChangeAspect="1"/>
          </p:cNvPicPr>
          <p:nvPr/>
        </p:nvPicPr>
        <p:blipFill>
          <a:blip r:embed="rId2"/>
          <a:stretch>
            <a:fillRect/>
          </a:stretch>
        </p:blipFill>
        <p:spPr>
          <a:xfrm>
            <a:off x="1027679" y="2588283"/>
            <a:ext cx="4130868" cy="3121376"/>
          </a:xfrm>
          <a:prstGeom prst="rect">
            <a:avLst/>
          </a:prstGeom>
        </p:spPr>
      </p:pic>
      <p:pic>
        <p:nvPicPr>
          <p:cNvPr id="8" name="Imagen 7">
            <a:extLst>
              <a:ext uri="{FF2B5EF4-FFF2-40B4-BE49-F238E27FC236}">
                <a16:creationId xmlns:a16="http://schemas.microsoft.com/office/drawing/2014/main" id="{6259DFC6-CBEB-427E-A025-6911186AC650}"/>
              </a:ext>
            </a:extLst>
          </p:cNvPr>
          <p:cNvPicPr>
            <a:picLocks noChangeAspect="1"/>
          </p:cNvPicPr>
          <p:nvPr/>
        </p:nvPicPr>
        <p:blipFill>
          <a:blip r:embed="rId3"/>
          <a:stretch>
            <a:fillRect/>
          </a:stretch>
        </p:blipFill>
        <p:spPr>
          <a:xfrm>
            <a:off x="6126554" y="2452891"/>
            <a:ext cx="4550457" cy="3392159"/>
          </a:xfrm>
          <a:prstGeom prst="rect">
            <a:avLst/>
          </a:prstGeom>
        </p:spPr>
      </p:pic>
      <p:sp>
        <p:nvSpPr>
          <p:cNvPr id="9" name="Flecha: a la derecha 8">
            <a:extLst>
              <a:ext uri="{FF2B5EF4-FFF2-40B4-BE49-F238E27FC236}">
                <a16:creationId xmlns:a16="http://schemas.microsoft.com/office/drawing/2014/main" id="{BD9586B4-5F16-465C-ACDE-DC48DF26F06A}"/>
              </a:ext>
            </a:extLst>
          </p:cNvPr>
          <p:cNvSpPr/>
          <p:nvPr/>
        </p:nvSpPr>
        <p:spPr>
          <a:xfrm>
            <a:off x="5403790" y="3990873"/>
            <a:ext cx="692210" cy="316194"/>
          </a:xfrm>
          <a:prstGeom prst="rightArrow">
            <a:avLst/>
          </a:prstGeom>
          <a:solidFill>
            <a:srgbClr val="7030A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86268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07050" y="871670"/>
            <a:ext cx="10972800" cy="716883"/>
          </a:xfrm>
        </p:spPr>
        <p:txBody>
          <a:bodyPr/>
          <a:lstStyle/>
          <a:p>
            <a:pPr algn="ctr"/>
            <a:r>
              <a:rPr lang="es-EC" dirty="0">
                <a:solidFill>
                  <a:schemeClr val="tx1"/>
                </a:solidFill>
              </a:rPr>
              <a:t>FUNDAMENTACION TEORICA</a:t>
            </a:r>
          </a:p>
        </p:txBody>
      </p:sp>
      <p:sp>
        <p:nvSpPr>
          <p:cNvPr id="6" name="Rectángulo 5">
            <a:extLst>
              <a:ext uri="{FF2B5EF4-FFF2-40B4-BE49-F238E27FC236}">
                <a16:creationId xmlns:a16="http://schemas.microsoft.com/office/drawing/2014/main" id="{FEB9E6DB-0C3A-40F1-BAA0-36CBEF76FA6D}"/>
              </a:ext>
            </a:extLst>
          </p:cNvPr>
          <p:cNvSpPr/>
          <p:nvPr/>
        </p:nvSpPr>
        <p:spPr>
          <a:xfrm>
            <a:off x="4324125" y="1471986"/>
            <a:ext cx="3957168" cy="640427"/>
          </a:xfrm>
          <a:prstGeom prst="rect">
            <a:avLst/>
          </a:prstGeom>
          <a:solidFill>
            <a:srgbClr val="7030A0"/>
          </a:solidFill>
        </p:spPr>
        <p:style>
          <a:lnRef idx="1">
            <a:schemeClr val="accent6"/>
          </a:lnRef>
          <a:fillRef idx="3">
            <a:schemeClr val="accent6"/>
          </a:fillRef>
          <a:effectRef idx="2">
            <a:schemeClr val="accent6"/>
          </a:effectRef>
          <a:fontRef idx="minor">
            <a:schemeClr val="lt1"/>
          </a:fontRef>
        </p:style>
        <p:txBody>
          <a:bodyPr rtlCol="0" anchor="ctr"/>
          <a:lstStyle/>
          <a:p>
            <a:pPr lvl="0"/>
            <a:r>
              <a:rPr lang="es-EC" dirty="0"/>
              <a:t>Red Neuronal Convolucional (CNN)</a:t>
            </a:r>
          </a:p>
        </p:txBody>
      </p:sp>
      <p:pic>
        <p:nvPicPr>
          <p:cNvPr id="3" name="Imagen 2">
            <a:extLst>
              <a:ext uri="{FF2B5EF4-FFF2-40B4-BE49-F238E27FC236}">
                <a16:creationId xmlns:a16="http://schemas.microsoft.com/office/drawing/2014/main" id="{A9101E11-3816-431B-96F1-42E6ED161394}"/>
              </a:ext>
            </a:extLst>
          </p:cNvPr>
          <p:cNvPicPr>
            <a:picLocks noChangeAspect="1"/>
          </p:cNvPicPr>
          <p:nvPr/>
        </p:nvPicPr>
        <p:blipFill>
          <a:blip r:embed="rId2"/>
          <a:stretch>
            <a:fillRect/>
          </a:stretch>
        </p:blipFill>
        <p:spPr>
          <a:xfrm>
            <a:off x="3714083" y="2260136"/>
            <a:ext cx="5370098" cy="3125878"/>
          </a:xfrm>
          <a:prstGeom prst="rect">
            <a:avLst/>
          </a:prstGeom>
        </p:spPr>
      </p:pic>
    </p:spTree>
    <p:extLst>
      <p:ext uri="{BB962C8B-B14F-4D97-AF65-F5344CB8AC3E}">
        <p14:creationId xmlns:p14="http://schemas.microsoft.com/office/powerpoint/2010/main" val="1207841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07050" y="871670"/>
            <a:ext cx="10972800" cy="716883"/>
          </a:xfrm>
        </p:spPr>
        <p:txBody>
          <a:bodyPr/>
          <a:lstStyle/>
          <a:p>
            <a:pPr algn="ctr"/>
            <a:r>
              <a:rPr lang="es-EC" dirty="0">
                <a:solidFill>
                  <a:schemeClr val="tx1"/>
                </a:solidFill>
              </a:rPr>
              <a:t>FUNDAMENTACION TEORICA</a:t>
            </a:r>
          </a:p>
        </p:txBody>
      </p:sp>
      <p:pic>
        <p:nvPicPr>
          <p:cNvPr id="5" name="Picture 2" descr="Buy NVIDIA Jetson Nano Developer Kit (945-13450-0000-100) Online in  Ecuador. B084DSDDLT">
            <a:extLst>
              <a:ext uri="{FF2B5EF4-FFF2-40B4-BE49-F238E27FC236}">
                <a16:creationId xmlns:a16="http://schemas.microsoft.com/office/drawing/2014/main" id="{D71CA06F-7C18-40F3-A4D8-BCBE2423F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579" y="3300742"/>
            <a:ext cx="3103225" cy="232741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9666782E-C7D2-4495-8125-4F6E67D21557}"/>
              </a:ext>
            </a:extLst>
          </p:cNvPr>
          <p:cNvPicPr>
            <a:picLocks noChangeAspect="1"/>
          </p:cNvPicPr>
          <p:nvPr/>
        </p:nvPicPr>
        <p:blipFill>
          <a:blip r:embed="rId3"/>
          <a:stretch>
            <a:fillRect/>
          </a:stretch>
        </p:blipFill>
        <p:spPr>
          <a:xfrm>
            <a:off x="4404659" y="3429000"/>
            <a:ext cx="1691341" cy="1905397"/>
          </a:xfrm>
          <a:prstGeom prst="rect">
            <a:avLst/>
          </a:prstGeom>
        </p:spPr>
      </p:pic>
      <p:pic>
        <p:nvPicPr>
          <p:cNvPr id="6" name="Imagen 5">
            <a:extLst>
              <a:ext uri="{FF2B5EF4-FFF2-40B4-BE49-F238E27FC236}">
                <a16:creationId xmlns:a16="http://schemas.microsoft.com/office/drawing/2014/main" id="{090BE69B-F40B-4F10-B5D3-46DA8CA65109}"/>
              </a:ext>
            </a:extLst>
          </p:cNvPr>
          <p:cNvPicPr>
            <a:picLocks noChangeAspect="1"/>
          </p:cNvPicPr>
          <p:nvPr/>
        </p:nvPicPr>
        <p:blipFill>
          <a:blip r:embed="rId4"/>
          <a:stretch>
            <a:fillRect/>
          </a:stretch>
        </p:blipFill>
        <p:spPr>
          <a:xfrm>
            <a:off x="6918246" y="1834208"/>
            <a:ext cx="4342014" cy="1178546"/>
          </a:xfrm>
          <a:prstGeom prst="rect">
            <a:avLst/>
          </a:prstGeom>
        </p:spPr>
      </p:pic>
      <p:pic>
        <p:nvPicPr>
          <p:cNvPr id="8" name="Picture 2" descr="Curso: Introducción a python3 - PLEDIN 3.0">
            <a:extLst>
              <a:ext uri="{FF2B5EF4-FFF2-40B4-BE49-F238E27FC236}">
                <a16:creationId xmlns:a16="http://schemas.microsoft.com/office/drawing/2014/main" id="{2F174A70-D390-42AE-8F4C-BA026CE9B9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740" y="1588568"/>
            <a:ext cx="4117145" cy="174270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DE0B8281-56D9-47C0-83D5-BBED48811F9A}"/>
              </a:ext>
            </a:extLst>
          </p:cNvPr>
          <p:cNvPicPr>
            <a:picLocks noChangeAspect="1"/>
          </p:cNvPicPr>
          <p:nvPr/>
        </p:nvPicPr>
        <p:blipFill rotWithShape="1">
          <a:blip r:embed="rId6"/>
          <a:srcRect l="11568" t="4341" r="10732" b="7394"/>
          <a:stretch/>
        </p:blipFill>
        <p:spPr>
          <a:xfrm>
            <a:off x="7490973" y="3258409"/>
            <a:ext cx="1546789" cy="1789651"/>
          </a:xfrm>
          <a:prstGeom prst="rect">
            <a:avLst/>
          </a:prstGeom>
        </p:spPr>
      </p:pic>
      <p:pic>
        <p:nvPicPr>
          <p:cNvPr id="10" name="Imagen 9">
            <a:extLst>
              <a:ext uri="{FF2B5EF4-FFF2-40B4-BE49-F238E27FC236}">
                <a16:creationId xmlns:a16="http://schemas.microsoft.com/office/drawing/2014/main" id="{B0347646-4789-4066-BE2A-31FACB9594FB}"/>
              </a:ext>
            </a:extLst>
          </p:cNvPr>
          <p:cNvPicPr>
            <a:picLocks noChangeAspect="1"/>
          </p:cNvPicPr>
          <p:nvPr/>
        </p:nvPicPr>
        <p:blipFill rotWithShape="1">
          <a:blip r:embed="rId7"/>
          <a:srcRect r="60582"/>
          <a:stretch/>
        </p:blipFill>
        <p:spPr>
          <a:xfrm>
            <a:off x="9273766" y="3003848"/>
            <a:ext cx="2317937" cy="2117260"/>
          </a:xfrm>
          <a:prstGeom prst="rect">
            <a:avLst/>
          </a:prstGeom>
        </p:spPr>
      </p:pic>
    </p:spTree>
    <p:extLst>
      <p:ext uri="{BB962C8B-B14F-4D97-AF65-F5344CB8AC3E}">
        <p14:creationId xmlns:p14="http://schemas.microsoft.com/office/powerpoint/2010/main" val="786106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07050" y="871670"/>
            <a:ext cx="10972800" cy="716883"/>
          </a:xfrm>
        </p:spPr>
        <p:txBody>
          <a:bodyPr/>
          <a:lstStyle/>
          <a:p>
            <a:pPr algn="ctr"/>
            <a:r>
              <a:rPr lang="es-EC" dirty="0">
                <a:solidFill>
                  <a:schemeClr val="tx1"/>
                </a:solidFill>
              </a:rPr>
              <a:t>METODOLOGIA</a:t>
            </a:r>
          </a:p>
        </p:txBody>
      </p:sp>
      <p:pic>
        <p:nvPicPr>
          <p:cNvPr id="3" name="Imagen 2">
            <a:extLst>
              <a:ext uri="{FF2B5EF4-FFF2-40B4-BE49-F238E27FC236}">
                <a16:creationId xmlns:a16="http://schemas.microsoft.com/office/drawing/2014/main" id="{1016B844-AEDA-488B-93B5-2225FCC11656}"/>
              </a:ext>
            </a:extLst>
          </p:cNvPr>
          <p:cNvPicPr>
            <a:picLocks noChangeAspect="1"/>
          </p:cNvPicPr>
          <p:nvPr/>
        </p:nvPicPr>
        <p:blipFill>
          <a:blip r:embed="rId2"/>
          <a:stretch>
            <a:fillRect/>
          </a:stretch>
        </p:blipFill>
        <p:spPr>
          <a:xfrm>
            <a:off x="1727200" y="1520226"/>
            <a:ext cx="8981293" cy="4204620"/>
          </a:xfrm>
          <a:prstGeom prst="rect">
            <a:avLst/>
          </a:prstGeom>
        </p:spPr>
      </p:pic>
    </p:spTree>
    <p:extLst>
      <p:ext uri="{BB962C8B-B14F-4D97-AF65-F5344CB8AC3E}">
        <p14:creationId xmlns:p14="http://schemas.microsoft.com/office/powerpoint/2010/main" val="2437084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07050" y="871670"/>
            <a:ext cx="10972800" cy="716883"/>
          </a:xfrm>
        </p:spPr>
        <p:txBody>
          <a:bodyPr/>
          <a:lstStyle/>
          <a:p>
            <a:pPr algn="ctr"/>
            <a:r>
              <a:rPr lang="es-EC" dirty="0">
                <a:solidFill>
                  <a:schemeClr val="tx1"/>
                </a:solidFill>
              </a:rPr>
              <a:t>METODOLOGIA</a:t>
            </a:r>
          </a:p>
        </p:txBody>
      </p:sp>
      <p:sp>
        <p:nvSpPr>
          <p:cNvPr id="2" name="Rectángulo 1">
            <a:extLst>
              <a:ext uri="{FF2B5EF4-FFF2-40B4-BE49-F238E27FC236}">
                <a16:creationId xmlns:a16="http://schemas.microsoft.com/office/drawing/2014/main" id="{984B15E3-249D-42EE-87A3-77AF6E3308DA}"/>
              </a:ext>
            </a:extLst>
          </p:cNvPr>
          <p:cNvSpPr/>
          <p:nvPr/>
        </p:nvSpPr>
        <p:spPr>
          <a:xfrm>
            <a:off x="4862557" y="1588553"/>
            <a:ext cx="2503918" cy="376980"/>
          </a:xfrm>
          <a:prstGeom prst="rect">
            <a:avLst/>
          </a:prstGeom>
          <a:solidFill>
            <a:srgbClr val="92D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s-EC" dirty="0"/>
              <a:t>Captura de imágenes</a:t>
            </a:r>
          </a:p>
        </p:txBody>
      </p:sp>
      <p:pic>
        <p:nvPicPr>
          <p:cNvPr id="6" name="Imagen 5">
            <a:extLst>
              <a:ext uri="{FF2B5EF4-FFF2-40B4-BE49-F238E27FC236}">
                <a16:creationId xmlns:a16="http://schemas.microsoft.com/office/drawing/2014/main" id="{7647DC15-7A8F-42B8-960A-811B0D3B8207}"/>
              </a:ext>
            </a:extLst>
          </p:cNvPr>
          <p:cNvPicPr>
            <a:picLocks noChangeAspect="1"/>
          </p:cNvPicPr>
          <p:nvPr/>
        </p:nvPicPr>
        <p:blipFill>
          <a:blip r:embed="rId2"/>
          <a:stretch>
            <a:fillRect/>
          </a:stretch>
        </p:blipFill>
        <p:spPr>
          <a:xfrm>
            <a:off x="507050" y="2143420"/>
            <a:ext cx="4223270" cy="3339330"/>
          </a:xfrm>
          <a:prstGeom prst="rect">
            <a:avLst/>
          </a:prstGeom>
        </p:spPr>
      </p:pic>
      <p:pic>
        <p:nvPicPr>
          <p:cNvPr id="8" name="Imagen 7">
            <a:extLst>
              <a:ext uri="{FF2B5EF4-FFF2-40B4-BE49-F238E27FC236}">
                <a16:creationId xmlns:a16="http://schemas.microsoft.com/office/drawing/2014/main" id="{6464C497-E927-4DF2-A6C4-27FF5FF5DCB5}"/>
              </a:ext>
            </a:extLst>
          </p:cNvPr>
          <p:cNvPicPr>
            <a:picLocks noChangeAspect="1"/>
          </p:cNvPicPr>
          <p:nvPr/>
        </p:nvPicPr>
        <p:blipFill>
          <a:blip r:embed="rId3"/>
          <a:stretch>
            <a:fillRect/>
          </a:stretch>
        </p:blipFill>
        <p:spPr>
          <a:xfrm>
            <a:off x="6995178" y="2143420"/>
            <a:ext cx="2457450" cy="1952625"/>
          </a:xfrm>
          <a:prstGeom prst="rect">
            <a:avLst/>
          </a:prstGeom>
        </p:spPr>
      </p:pic>
      <p:pic>
        <p:nvPicPr>
          <p:cNvPr id="10" name="Imagen 9">
            <a:extLst>
              <a:ext uri="{FF2B5EF4-FFF2-40B4-BE49-F238E27FC236}">
                <a16:creationId xmlns:a16="http://schemas.microsoft.com/office/drawing/2014/main" id="{C53A5B17-3CBB-4F64-A5D8-5565B59745F5}"/>
              </a:ext>
            </a:extLst>
          </p:cNvPr>
          <p:cNvPicPr>
            <a:picLocks noChangeAspect="1"/>
          </p:cNvPicPr>
          <p:nvPr/>
        </p:nvPicPr>
        <p:blipFill rotWithShape="1">
          <a:blip r:embed="rId4"/>
          <a:srcRect t="1" b="1424"/>
          <a:stretch/>
        </p:blipFill>
        <p:spPr>
          <a:xfrm>
            <a:off x="4990165" y="4273932"/>
            <a:ext cx="6467475" cy="1605575"/>
          </a:xfrm>
          <a:prstGeom prst="rect">
            <a:avLst/>
          </a:prstGeom>
        </p:spPr>
      </p:pic>
    </p:spTree>
    <p:extLst>
      <p:ext uri="{BB962C8B-B14F-4D97-AF65-F5344CB8AC3E}">
        <p14:creationId xmlns:p14="http://schemas.microsoft.com/office/powerpoint/2010/main" val="2866976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07050" y="871670"/>
            <a:ext cx="10972800" cy="716883"/>
          </a:xfrm>
        </p:spPr>
        <p:txBody>
          <a:bodyPr/>
          <a:lstStyle/>
          <a:p>
            <a:pPr algn="ctr"/>
            <a:r>
              <a:rPr lang="es-EC" dirty="0">
                <a:solidFill>
                  <a:schemeClr val="tx1"/>
                </a:solidFill>
              </a:rPr>
              <a:t>METODOLOGIA</a:t>
            </a:r>
          </a:p>
        </p:txBody>
      </p:sp>
      <p:pic>
        <p:nvPicPr>
          <p:cNvPr id="3" name="Imagen 2">
            <a:extLst>
              <a:ext uri="{FF2B5EF4-FFF2-40B4-BE49-F238E27FC236}">
                <a16:creationId xmlns:a16="http://schemas.microsoft.com/office/drawing/2014/main" id="{03E48E6C-9B94-4164-9122-2172DD3F09B0}"/>
              </a:ext>
            </a:extLst>
          </p:cNvPr>
          <p:cNvPicPr>
            <a:picLocks noChangeAspect="1"/>
          </p:cNvPicPr>
          <p:nvPr/>
        </p:nvPicPr>
        <p:blipFill rotWithShape="1">
          <a:blip r:embed="rId2"/>
          <a:srcRect b="51195"/>
          <a:stretch/>
        </p:blipFill>
        <p:spPr>
          <a:xfrm>
            <a:off x="164150" y="1949836"/>
            <a:ext cx="5829300" cy="2040752"/>
          </a:xfrm>
          <a:prstGeom prst="rect">
            <a:avLst/>
          </a:prstGeom>
        </p:spPr>
      </p:pic>
      <p:pic>
        <p:nvPicPr>
          <p:cNvPr id="6" name="Imagen 5">
            <a:extLst>
              <a:ext uri="{FF2B5EF4-FFF2-40B4-BE49-F238E27FC236}">
                <a16:creationId xmlns:a16="http://schemas.microsoft.com/office/drawing/2014/main" id="{FF75491C-1403-4403-9A3A-F991BACC6FBC}"/>
              </a:ext>
            </a:extLst>
          </p:cNvPr>
          <p:cNvPicPr>
            <a:picLocks noChangeAspect="1"/>
          </p:cNvPicPr>
          <p:nvPr/>
        </p:nvPicPr>
        <p:blipFill>
          <a:blip r:embed="rId3"/>
          <a:stretch>
            <a:fillRect/>
          </a:stretch>
        </p:blipFill>
        <p:spPr>
          <a:xfrm>
            <a:off x="2783525" y="3990588"/>
            <a:ext cx="6419850" cy="2136747"/>
          </a:xfrm>
          <a:prstGeom prst="rect">
            <a:avLst/>
          </a:prstGeom>
        </p:spPr>
      </p:pic>
      <p:sp>
        <p:nvSpPr>
          <p:cNvPr id="8" name="Rectángulo 7">
            <a:extLst>
              <a:ext uri="{FF2B5EF4-FFF2-40B4-BE49-F238E27FC236}">
                <a16:creationId xmlns:a16="http://schemas.microsoft.com/office/drawing/2014/main" id="{CDE421DB-56C8-4D03-9983-937FA78312E5}"/>
              </a:ext>
            </a:extLst>
          </p:cNvPr>
          <p:cNvSpPr/>
          <p:nvPr/>
        </p:nvSpPr>
        <p:spPr>
          <a:xfrm>
            <a:off x="4844041" y="1494755"/>
            <a:ext cx="2503918" cy="376980"/>
          </a:xfrm>
          <a:prstGeom prst="rect">
            <a:avLst/>
          </a:prstGeom>
          <a:solidFill>
            <a:srgbClr val="92D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s-EC" dirty="0"/>
              <a:t>Preprocesamiento</a:t>
            </a:r>
          </a:p>
        </p:txBody>
      </p:sp>
      <p:pic>
        <p:nvPicPr>
          <p:cNvPr id="10" name="Imagen 9">
            <a:extLst>
              <a:ext uri="{FF2B5EF4-FFF2-40B4-BE49-F238E27FC236}">
                <a16:creationId xmlns:a16="http://schemas.microsoft.com/office/drawing/2014/main" id="{87AEEA48-11CA-4B5F-84B5-225D3C22AA30}"/>
              </a:ext>
            </a:extLst>
          </p:cNvPr>
          <p:cNvPicPr>
            <a:picLocks noChangeAspect="1"/>
          </p:cNvPicPr>
          <p:nvPr/>
        </p:nvPicPr>
        <p:blipFill>
          <a:blip r:embed="rId4"/>
          <a:stretch>
            <a:fillRect/>
          </a:stretch>
        </p:blipFill>
        <p:spPr>
          <a:xfrm>
            <a:off x="6198552" y="1963130"/>
            <a:ext cx="4814135" cy="2027458"/>
          </a:xfrm>
          <a:prstGeom prst="rect">
            <a:avLst/>
          </a:prstGeom>
        </p:spPr>
      </p:pic>
    </p:spTree>
    <p:extLst>
      <p:ext uri="{BB962C8B-B14F-4D97-AF65-F5344CB8AC3E}">
        <p14:creationId xmlns:p14="http://schemas.microsoft.com/office/powerpoint/2010/main" val="2411045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CA8F3E5-8C82-4213-867F-B0A3C26F6CC5}"/>
              </a:ext>
            </a:extLst>
          </p:cNvPr>
          <p:cNvSpPr>
            <a:spLocks noGrp="1"/>
          </p:cNvSpPr>
          <p:nvPr>
            <p:ph idx="1"/>
          </p:nvPr>
        </p:nvSpPr>
        <p:spPr>
          <a:xfrm>
            <a:off x="1816760" y="1495324"/>
            <a:ext cx="8229600" cy="4525963"/>
          </a:xfrm>
        </p:spPr>
        <p:txBody>
          <a:bodyPr>
            <a:normAutofit lnSpcReduction="10000"/>
          </a:bodyPr>
          <a:lstStyle/>
          <a:p>
            <a:pPr marL="514350" lvl="1" indent="-342900">
              <a:buFont typeface="Wingdings" panose="05000000000000000000" pitchFamily="2" charset="2"/>
              <a:buChar char="q"/>
            </a:pPr>
            <a:r>
              <a:rPr lang="es-EC" kern="1200" dirty="0">
                <a:solidFill>
                  <a:schemeClr val="tx1"/>
                </a:solidFill>
                <a:latin typeface="Arial" panose="020B0604020202020204" pitchFamily="34" charset="0"/>
                <a:cs typeface="Arial" panose="020B0604020202020204" pitchFamily="34" charset="0"/>
              </a:rPr>
              <a:t>Antecedentes.</a:t>
            </a:r>
          </a:p>
          <a:p>
            <a:pPr marL="514350" lvl="1" indent="-342900">
              <a:buFont typeface="Wingdings" panose="05000000000000000000" pitchFamily="2" charset="2"/>
              <a:buChar char="q"/>
            </a:pPr>
            <a:endParaRPr lang="es-EC" kern="1200" dirty="0">
              <a:solidFill>
                <a:schemeClr val="tx1"/>
              </a:solidFill>
              <a:latin typeface="Arial" panose="020B0604020202020204" pitchFamily="34" charset="0"/>
              <a:cs typeface="Arial" panose="020B0604020202020204" pitchFamily="34" charset="0"/>
            </a:endParaRPr>
          </a:p>
          <a:p>
            <a:pPr marL="514350" lvl="1" indent="-342900">
              <a:buFont typeface="Wingdings" panose="05000000000000000000" pitchFamily="2" charset="2"/>
              <a:buChar char="q"/>
            </a:pPr>
            <a:r>
              <a:rPr lang="es-EC" kern="1200" dirty="0">
                <a:solidFill>
                  <a:schemeClr val="tx1"/>
                </a:solidFill>
                <a:latin typeface="Arial" panose="020B0604020202020204" pitchFamily="34" charset="0"/>
                <a:cs typeface="Arial" panose="020B0604020202020204" pitchFamily="34" charset="0"/>
              </a:rPr>
              <a:t>Introducción.</a:t>
            </a:r>
          </a:p>
          <a:p>
            <a:pPr marL="514350" lvl="1" indent="-342900">
              <a:buFont typeface="Wingdings" panose="05000000000000000000" pitchFamily="2" charset="2"/>
              <a:buChar char="q"/>
            </a:pPr>
            <a:endParaRPr lang="es-EC" kern="1200" dirty="0">
              <a:solidFill>
                <a:schemeClr val="tx1"/>
              </a:solidFill>
              <a:latin typeface="Arial" panose="020B0604020202020204" pitchFamily="34" charset="0"/>
              <a:cs typeface="Arial" panose="020B0604020202020204" pitchFamily="34" charset="0"/>
            </a:endParaRPr>
          </a:p>
          <a:p>
            <a:pPr marL="514350" lvl="1" indent="-342900">
              <a:buFont typeface="Wingdings" panose="05000000000000000000" pitchFamily="2" charset="2"/>
              <a:buChar char="q"/>
            </a:pPr>
            <a:r>
              <a:rPr lang="es-EC" kern="1200" dirty="0">
                <a:solidFill>
                  <a:schemeClr val="tx1"/>
                </a:solidFill>
                <a:latin typeface="Arial" panose="020B0604020202020204" pitchFamily="34" charset="0"/>
                <a:cs typeface="Arial" panose="020B0604020202020204" pitchFamily="34" charset="0"/>
              </a:rPr>
              <a:t>Fundamentación Teórica.</a:t>
            </a:r>
          </a:p>
          <a:p>
            <a:pPr marL="514350" lvl="1" indent="-342900">
              <a:buFont typeface="Wingdings" panose="05000000000000000000" pitchFamily="2" charset="2"/>
              <a:buChar char="q"/>
            </a:pPr>
            <a:endParaRPr lang="es-EC" kern="1200" dirty="0">
              <a:solidFill>
                <a:schemeClr val="tx1"/>
              </a:solidFill>
              <a:latin typeface="Arial" panose="020B0604020202020204" pitchFamily="34" charset="0"/>
              <a:ea typeface="+mn-ea"/>
              <a:cs typeface="Arial" panose="020B0604020202020204" pitchFamily="34" charset="0"/>
            </a:endParaRPr>
          </a:p>
          <a:p>
            <a:pPr marL="514350" lvl="1" indent="-342900">
              <a:buFont typeface="Wingdings" panose="05000000000000000000" pitchFamily="2" charset="2"/>
              <a:buChar char="q"/>
            </a:pPr>
            <a:r>
              <a:rPr lang="es-EC" kern="1200" dirty="0">
                <a:solidFill>
                  <a:schemeClr val="tx1"/>
                </a:solidFill>
                <a:latin typeface="Arial" panose="020B0604020202020204" pitchFamily="34" charset="0"/>
                <a:ea typeface="+mn-ea"/>
                <a:cs typeface="Arial" panose="020B0604020202020204" pitchFamily="34" charset="0"/>
              </a:rPr>
              <a:t>Metodología.</a:t>
            </a:r>
          </a:p>
          <a:p>
            <a:pPr marL="171450" lvl="1" indent="0">
              <a:buNone/>
            </a:pPr>
            <a:r>
              <a:rPr lang="es-EC" kern="1200" dirty="0">
                <a:solidFill>
                  <a:schemeClr val="tx1"/>
                </a:solidFill>
                <a:latin typeface="Arial" panose="020B0604020202020204" pitchFamily="34" charset="0"/>
                <a:ea typeface="+mn-ea"/>
                <a:cs typeface="Arial" panose="020B0604020202020204" pitchFamily="34" charset="0"/>
              </a:rPr>
              <a:t> </a:t>
            </a:r>
          </a:p>
          <a:p>
            <a:pPr marL="514350" lvl="1" indent="-342900">
              <a:buFont typeface="Wingdings" panose="05000000000000000000" pitchFamily="2" charset="2"/>
              <a:buChar char="q"/>
            </a:pPr>
            <a:r>
              <a:rPr lang="es-EC" kern="1200" dirty="0">
                <a:solidFill>
                  <a:schemeClr val="tx1"/>
                </a:solidFill>
                <a:latin typeface="Arial" panose="020B0604020202020204" pitchFamily="34" charset="0"/>
                <a:ea typeface="+mn-ea"/>
                <a:cs typeface="Arial" panose="020B0604020202020204" pitchFamily="34" charset="0"/>
              </a:rPr>
              <a:t>Análisis de Resultados.</a:t>
            </a:r>
          </a:p>
          <a:p>
            <a:pPr marL="514350" lvl="1" indent="-342900">
              <a:buFont typeface="Wingdings" panose="05000000000000000000" pitchFamily="2" charset="2"/>
              <a:buChar char="q"/>
            </a:pPr>
            <a:endParaRPr lang="es-EC" kern="1200" dirty="0">
              <a:solidFill>
                <a:schemeClr val="tx1"/>
              </a:solidFill>
              <a:latin typeface="Arial" panose="020B0604020202020204" pitchFamily="34" charset="0"/>
              <a:ea typeface="+mn-ea"/>
              <a:cs typeface="Arial" panose="020B0604020202020204" pitchFamily="34" charset="0"/>
            </a:endParaRPr>
          </a:p>
          <a:p>
            <a:pPr marL="514350" lvl="1" indent="-342900">
              <a:buFont typeface="Wingdings" panose="05000000000000000000" pitchFamily="2" charset="2"/>
              <a:buChar char="q"/>
            </a:pPr>
            <a:r>
              <a:rPr lang="es-EC" kern="1200" dirty="0">
                <a:solidFill>
                  <a:schemeClr val="tx1"/>
                </a:solidFill>
                <a:latin typeface="Arial" panose="020B0604020202020204" pitchFamily="34" charset="0"/>
                <a:ea typeface="+mn-ea"/>
                <a:cs typeface="Arial" panose="020B0604020202020204" pitchFamily="34" charset="0"/>
              </a:rPr>
              <a:t>Conclusiones y Recomendaciones.</a:t>
            </a:r>
          </a:p>
        </p:txBody>
      </p:sp>
      <p:sp>
        <p:nvSpPr>
          <p:cNvPr id="6" name="Rectángulo 5"/>
          <p:cNvSpPr/>
          <p:nvPr/>
        </p:nvSpPr>
        <p:spPr>
          <a:xfrm>
            <a:off x="4223400" y="836713"/>
            <a:ext cx="3416320" cy="646331"/>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EC" sz="36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CONTENIDO</a:t>
            </a:r>
          </a:p>
        </p:txBody>
      </p:sp>
    </p:spTree>
    <p:extLst>
      <p:ext uri="{BB962C8B-B14F-4D97-AF65-F5344CB8AC3E}">
        <p14:creationId xmlns:p14="http://schemas.microsoft.com/office/powerpoint/2010/main" val="4172987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213864" y="68365"/>
            <a:ext cx="10972800" cy="716883"/>
          </a:xfrm>
        </p:spPr>
        <p:txBody>
          <a:bodyPr/>
          <a:lstStyle/>
          <a:p>
            <a:pPr algn="ctr"/>
            <a:r>
              <a:rPr lang="es-EC" dirty="0">
                <a:solidFill>
                  <a:schemeClr val="tx1"/>
                </a:solidFill>
              </a:rPr>
              <a:t>METODOLOGIA</a:t>
            </a:r>
          </a:p>
        </p:txBody>
      </p:sp>
      <p:sp>
        <p:nvSpPr>
          <p:cNvPr id="3" name="Rectángulo 2">
            <a:extLst>
              <a:ext uri="{FF2B5EF4-FFF2-40B4-BE49-F238E27FC236}">
                <a16:creationId xmlns:a16="http://schemas.microsoft.com/office/drawing/2014/main" id="{09B6B879-5D6C-4DB0-9937-9619F342D127}"/>
              </a:ext>
            </a:extLst>
          </p:cNvPr>
          <p:cNvSpPr/>
          <p:nvPr/>
        </p:nvSpPr>
        <p:spPr>
          <a:xfrm>
            <a:off x="5596071" y="928878"/>
            <a:ext cx="2503918" cy="376980"/>
          </a:xfrm>
          <a:prstGeom prst="rect">
            <a:avLst/>
          </a:prstGeom>
          <a:solidFill>
            <a:srgbClr val="92D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s-EC" dirty="0"/>
              <a:t>Preprocesamiento</a:t>
            </a:r>
          </a:p>
        </p:txBody>
      </p:sp>
      <p:pic>
        <p:nvPicPr>
          <p:cNvPr id="5" name="Imagen 4">
            <a:extLst>
              <a:ext uri="{FF2B5EF4-FFF2-40B4-BE49-F238E27FC236}">
                <a16:creationId xmlns:a16="http://schemas.microsoft.com/office/drawing/2014/main" id="{12B9EE85-3645-4A1D-8B95-DA86527DA53B}"/>
              </a:ext>
            </a:extLst>
          </p:cNvPr>
          <p:cNvPicPr>
            <a:picLocks noChangeAspect="1"/>
          </p:cNvPicPr>
          <p:nvPr/>
        </p:nvPicPr>
        <p:blipFill>
          <a:blip r:embed="rId2"/>
          <a:stretch>
            <a:fillRect/>
          </a:stretch>
        </p:blipFill>
        <p:spPr>
          <a:xfrm>
            <a:off x="4873595" y="1600227"/>
            <a:ext cx="4948814" cy="3793313"/>
          </a:xfrm>
          <a:prstGeom prst="rect">
            <a:avLst/>
          </a:prstGeom>
        </p:spPr>
      </p:pic>
      <p:pic>
        <p:nvPicPr>
          <p:cNvPr id="6" name="Imagen 5" descr="Diagrama&#10;&#10;Descripción generada automáticamente">
            <a:extLst>
              <a:ext uri="{FF2B5EF4-FFF2-40B4-BE49-F238E27FC236}">
                <a16:creationId xmlns:a16="http://schemas.microsoft.com/office/drawing/2014/main" id="{26299E25-1DBE-44BD-B66C-D32F71746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15" y="261257"/>
            <a:ext cx="2794388" cy="5914013"/>
          </a:xfrm>
          <a:prstGeom prst="rect">
            <a:avLst/>
          </a:prstGeom>
        </p:spPr>
      </p:pic>
    </p:spTree>
    <p:extLst>
      <p:ext uri="{BB962C8B-B14F-4D97-AF65-F5344CB8AC3E}">
        <p14:creationId xmlns:p14="http://schemas.microsoft.com/office/powerpoint/2010/main" val="3338989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07050" y="871670"/>
            <a:ext cx="10972800" cy="716883"/>
          </a:xfrm>
        </p:spPr>
        <p:txBody>
          <a:bodyPr/>
          <a:lstStyle/>
          <a:p>
            <a:pPr algn="ctr"/>
            <a:r>
              <a:rPr lang="es-EC" dirty="0">
                <a:solidFill>
                  <a:schemeClr val="tx1"/>
                </a:solidFill>
              </a:rPr>
              <a:t>METODOLOGIA</a:t>
            </a:r>
          </a:p>
        </p:txBody>
      </p:sp>
      <p:sp>
        <p:nvSpPr>
          <p:cNvPr id="3" name="Rectángulo 2">
            <a:extLst>
              <a:ext uri="{FF2B5EF4-FFF2-40B4-BE49-F238E27FC236}">
                <a16:creationId xmlns:a16="http://schemas.microsoft.com/office/drawing/2014/main" id="{C5BEBEA2-4D3D-48F7-BE5F-B9FDC823B527}"/>
              </a:ext>
            </a:extLst>
          </p:cNvPr>
          <p:cNvSpPr/>
          <p:nvPr/>
        </p:nvSpPr>
        <p:spPr>
          <a:xfrm>
            <a:off x="4844041" y="1494755"/>
            <a:ext cx="2503918" cy="376980"/>
          </a:xfrm>
          <a:prstGeom prst="rect">
            <a:avLst/>
          </a:prstGeom>
          <a:solidFill>
            <a:srgbClr val="92D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s-EC" dirty="0" err="1"/>
              <a:t>Landmarking</a:t>
            </a:r>
            <a:endParaRPr lang="es-EC" dirty="0"/>
          </a:p>
        </p:txBody>
      </p:sp>
      <p:pic>
        <p:nvPicPr>
          <p:cNvPr id="5" name="Imagen 4">
            <a:extLst>
              <a:ext uri="{FF2B5EF4-FFF2-40B4-BE49-F238E27FC236}">
                <a16:creationId xmlns:a16="http://schemas.microsoft.com/office/drawing/2014/main" id="{E382C1BE-316B-468E-A7D6-4142B2762B27}"/>
              </a:ext>
            </a:extLst>
          </p:cNvPr>
          <p:cNvPicPr>
            <a:picLocks noChangeAspect="1"/>
          </p:cNvPicPr>
          <p:nvPr/>
        </p:nvPicPr>
        <p:blipFill>
          <a:blip r:embed="rId2"/>
          <a:stretch>
            <a:fillRect/>
          </a:stretch>
        </p:blipFill>
        <p:spPr>
          <a:xfrm>
            <a:off x="337559" y="2462141"/>
            <a:ext cx="7010400" cy="2524125"/>
          </a:xfrm>
          <a:prstGeom prst="rect">
            <a:avLst/>
          </a:prstGeom>
        </p:spPr>
      </p:pic>
      <p:pic>
        <p:nvPicPr>
          <p:cNvPr id="6" name="Imagen 5">
            <a:extLst>
              <a:ext uri="{FF2B5EF4-FFF2-40B4-BE49-F238E27FC236}">
                <a16:creationId xmlns:a16="http://schemas.microsoft.com/office/drawing/2014/main" id="{2BE3EA79-5629-4335-A738-F5C3A0ACDE5C}"/>
              </a:ext>
            </a:extLst>
          </p:cNvPr>
          <p:cNvPicPr>
            <a:picLocks noChangeAspect="1"/>
          </p:cNvPicPr>
          <p:nvPr/>
        </p:nvPicPr>
        <p:blipFill>
          <a:blip r:embed="rId3"/>
          <a:stretch>
            <a:fillRect/>
          </a:stretch>
        </p:blipFill>
        <p:spPr>
          <a:xfrm>
            <a:off x="8057950" y="2250538"/>
            <a:ext cx="3421900" cy="2947330"/>
          </a:xfrm>
          <a:prstGeom prst="rect">
            <a:avLst/>
          </a:prstGeom>
        </p:spPr>
      </p:pic>
    </p:spTree>
    <p:extLst>
      <p:ext uri="{BB962C8B-B14F-4D97-AF65-F5344CB8AC3E}">
        <p14:creationId xmlns:p14="http://schemas.microsoft.com/office/powerpoint/2010/main" val="413552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1038895" y="77393"/>
            <a:ext cx="10972800" cy="716883"/>
          </a:xfrm>
        </p:spPr>
        <p:txBody>
          <a:bodyPr/>
          <a:lstStyle/>
          <a:p>
            <a:pPr algn="ctr"/>
            <a:r>
              <a:rPr lang="es-EC" dirty="0">
                <a:solidFill>
                  <a:schemeClr val="tx1"/>
                </a:solidFill>
              </a:rPr>
              <a:t>METODOLOGIA</a:t>
            </a:r>
          </a:p>
        </p:txBody>
      </p:sp>
      <p:sp>
        <p:nvSpPr>
          <p:cNvPr id="3" name="Rectángulo 2">
            <a:extLst>
              <a:ext uri="{FF2B5EF4-FFF2-40B4-BE49-F238E27FC236}">
                <a16:creationId xmlns:a16="http://schemas.microsoft.com/office/drawing/2014/main" id="{28BA6221-C203-4906-8AE4-59A4BE946078}"/>
              </a:ext>
            </a:extLst>
          </p:cNvPr>
          <p:cNvSpPr/>
          <p:nvPr/>
        </p:nvSpPr>
        <p:spPr>
          <a:xfrm>
            <a:off x="5021322" y="794276"/>
            <a:ext cx="2503918" cy="376980"/>
          </a:xfrm>
          <a:prstGeom prst="rect">
            <a:avLst/>
          </a:prstGeom>
          <a:solidFill>
            <a:srgbClr val="92D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s-EC"/>
              <a:t>Landmarking</a:t>
            </a:r>
            <a:endParaRPr lang="es-EC" dirty="0"/>
          </a:p>
        </p:txBody>
      </p:sp>
      <p:pic>
        <p:nvPicPr>
          <p:cNvPr id="5" name="Imagen 4" descr="Diagrama&#10;&#10;Descripción generada automáticamente">
            <a:extLst>
              <a:ext uri="{FF2B5EF4-FFF2-40B4-BE49-F238E27FC236}">
                <a16:creationId xmlns:a16="http://schemas.microsoft.com/office/drawing/2014/main" id="{E2ABADAD-6A27-4800-9047-9978B2BF2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724" y="351500"/>
            <a:ext cx="2618770" cy="5853357"/>
          </a:xfrm>
          <a:prstGeom prst="rect">
            <a:avLst/>
          </a:prstGeom>
        </p:spPr>
      </p:pic>
      <p:pic>
        <p:nvPicPr>
          <p:cNvPr id="7" name="Imagen 6">
            <a:extLst>
              <a:ext uri="{FF2B5EF4-FFF2-40B4-BE49-F238E27FC236}">
                <a16:creationId xmlns:a16="http://schemas.microsoft.com/office/drawing/2014/main" id="{1FB622B3-F691-4B73-B197-B85A9D46ED7E}"/>
              </a:ext>
            </a:extLst>
          </p:cNvPr>
          <p:cNvPicPr>
            <a:picLocks noChangeAspect="1"/>
          </p:cNvPicPr>
          <p:nvPr/>
        </p:nvPicPr>
        <p:blipFill rotWithShape="1">
          <a:blip r:embed="rId3"/>
          <a:srcRect l="50001"/>
          <a:stretch/>
        </p:blipFill>
        <p:spPr>
          <a:xfrm>
            <a:off x="5943599" y="1511159"/>
            <a:ext cx="4542453" cy="4322550"/>
          </a:xfrm>
          <a:prstGeom prst="rect">
            <a:avLst/>
          </a:prstGeom>
        </p:spPr>
      </p:pic>
    </p:spTree>
    <p:extLst>
      <p:ext uri="{BB962C8B-B14F-4D97-AF65-F5344CB8AC3E}">
        <p14:creationId xmlns:p14="http://schemas.microsoft.com/office/powerpoint/2010/main" val="2458384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982768" y="558852"/>
            <a:ext cx="10972800" cy="716883"/>
          </a:xfrm>
        </p:spPr>
        <p:txBody>
          <a:bodyPr/>
          <a:lstStyle/>
          <a:p>
            <a:pPr algn="ctr"/>
            <a:r>
              <a:rPr lang="es-EC" dirty="0">
                <a:solidFill>
                  <a:schemeClr val="tx1"/>
                </a:solidFill>
              </a:rPr>
              <a:t>METODOLOGIA</a:t>
            </a:r>
          </a:p>
        </p:txBody>
      </p:sp>
      <p:sp>
        <p:nvSpPr>
          <p:cNvPr id="3" name="Rectángulo 2">
            <a:extLst>
              <a:ext uri="{FF2B5EF4-FFF2-40B4-BE49-F238E27FC236}">
                <a16:creationId xmlns:a16="http://schemas.microsoft.com/office/drawing/2014/main" id="{A38F17ED-D266-4774-B714-3C7C8281EEC1}"/>
              </a:ext>
            </a:extLst>
          </p:cNvPr>
          <p:cNvSpPr/>
          <p:nvPr/>
        </p:nvSpPr>
        <p:spPr>
          <a:xfrm>
            <a:off x="5217209" y="1239892"/>
            <a:ext cx="2503918" cy="376980"/>
          </a:xfrm>
          <a:prstGeom prst="rect">
            <a:avLst/>
          </a:prstGeom>
          <a:solidFill>
            <a:srgbClr val="92D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s-EC" dirty="0"/>
              <a:t>Detección del objeto</a:t>
            </a:r>
          </a:p>
        </p:txBody>
      </p:sp>
      <p:pic>
        <p:nvPicPr>
          <p:cNvPr id="5" name="Imagen 4">
            <a:extLst>
              <a:ext uri="{FF2B5EF4-FFF2-40B4-BE49-F238E27FC236}">
                <a16:creationId xmlns:a16="http://schemas.microsoft.com/office/drawing/2014/main" id="{192E9DDF-B96F-4FCC-87D8-7E48A2BF70AC}"/>
              </a:ext>
            </a:extLst>
          </p:cNvPr>
          <p:cNvPicPr>
            <a:picLocks noChangeAspect="1"/>
          </p:cNvPicPr>
          <p:nvPr/>
        </p:nvPicPr>
        <p:blipFill>
          <a:blip r:embed="rId2"/>
          <a:stretch>
            <a:fillRect/>
          </a:stretch>
        </p:blipFill>
        <p:spPr>
          <a:xfrm>
            <a:off x="6002620" y="2779329"/>
            <a:ext cx="3562350" cy="2009775"/>
          </a:xfrm>
          <a:prstGeom prst="rect">
            <a:avLst/>
          </a:prstGeom>
        </p:spPr>
      </p:pic>
      <p:sp>
        <p:nvSpPr>
          <p:cNvPr id="6" name="Elipse 5">
            <a:extLst>
              <a:ext uri="{FF2B5EF4-FFF2-40B4-BE49-F238E27FC236}">
                <a16:creationId xmlns:a16="http://schemas.microsoft.com/office/drawing/2014/main" id="{EB7C5F57-9464-4906-B83F-ADF8E803BED3}"/>
              </a:ext>
            </a:extLst>
          </p:cNvPr>
          <p:cNvSpPr/>
          <p:nvPr/>
        </p:nvSpPr>
        <p:spPr>
          <a:xfrm>
            <a:off x="7187015" y="3482936"/>
            <a:ext cx="145278" cy="12177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p>
        </p:txBody>
      </p:sp>
      <p:cxnSp>
        <p:nvCxnSpPr>
          <p:cNvPr id="8" name="Conector recto de flecha 7">
            <a:extLst>
              <a:ext uri="{FF2B5EF4-FFF2-40B4-BE49-F238E27FC236}">
                <a16:creationId xmlns:a16="http://schemas.microsoft.com/office/drawing/2014/main" id="{A263BBBB-467D-4481-9DFE-2CD1E312F692}"/>
              </a:ext>
            </a:extLst>
          </p:cNvPr>
          <p:cNvCxnSpPr/>
          <p:nvPr/>
        </p:nvCxnSpPr>
        <p:spPr>
          <a:xfrm>
            <a:off x="5593224" y="2654036"/>
            <a:ext cx="425580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Conector recto de flecha 9">
            <a:extLst>
              <a:ext uri="{FF2B5EF4-FFF2-40B4-BE49-F238E27FC236}">
                <a16:creationId xmlns:a16="http://schemas.microsoft.com/office/drawing/2014/main" id="{3B296D2F-CBFF-4375-8188-5D6ABD0AFAA6}"/>
              </a:ext>
            </a:extLst>
          </p:cNvPr>
          <p:cNvCxnSpPr/>
          <p:nvPr/>
        </p:nvCxnSpPr>
        <p:spPr>
          <a:xfrm>
            <a:off x="5798323" y="2483120"/>
            <a:ext cx="0" cy="25808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CuadroTexto 10">
            <a:extLst>
              <a:ext uri="{FF2B5EF4-FFF2-40B4-BE49-F238E27FC236}">
                <a16:creationId xmlns:a16="http://schemas.microsoft.com/office/drawing/2014/main" id="{1F778283-1614-42A6-AE1B-3FA338F87987}"/>
              </a:ext>
            </a:extLst>
          </p:cNvPr>
          <p:cNvSpPr txBox="1"/>
          <p:nvPr/>
        </p:nvSpPr>
        <p:spPr>
          <a:xfrm>
            <a:off x="5670136" y="5104061"/>
            <a:ext cx="196553" cy="230832"/>
          </a:xfrm>
          <a:prstGeom prst="rect">
            <a:avLst/>
          </a:prstGeom>
          <a:noFill/>
        </p:spPr>
        <p:txBody>
          <a:bodyPr wrap="square" rtlCol="0">
            <a:spAutoFit/>
          </a:bodyPr>
          <a:lstStyle/>
          <a:p>
            <a:r>
              <a:rPr lang="es-EC" sz="900" dirty="0"/>
              <a:t>Y</a:t>
            </a:r>
          </a:p>
        </p:txBody>
      </p:sp>
      <p:sp>
        <p:nvSpPr>
          <p:cNvPr id="12" name="CuadroTexto 11">
            <a:extLst>
              <a:ext uri="{FF2B5EF4-FFF2-40B4-BE49-F238E27FC236}">
                <a16:creationId xmlns:a16="http://schemas.microsoft.com/office/drawing/2014/main" id="{F010BF0A-E744-4058-80DE-9491839C316D}"/>
              </a:ext>
            </a:extLst>
          </p:cNvPr>
          <p:cNvSpPr txBox="1"/>
          <p:nvPr/>
        </p:nvSpPr>
        <p:spPr>
          <a:xfrm>
            <a:off x="9856773" y="2548497"/>
            <a:ext cx="196553" cy="230832"/>
          </a:xfrm>
          <a:prstGeom prst="rect">
            <a:avLst/>
          </a:prstGeom>
          <a:noFill/>
        </p:spPr>
        <p:txBody>
          <a:bodyPr wrap="square" rtlCol="0">
            <a:spAutoFit/>
          </a:bodyPr>
          <a:lstStyle/>
          <a:p>
            <a:r>
              <a:rPr lang="es-EC" sz="900" dirty="0"/>
              <a:t>X</a:t>
            </a:r>
          </a:p>
        </p:txBody>
      </p:sp>
      <p:sp>
        <p:nvSpPr>
          <p:cNvPr id="13" name="CuadroTexto 12">
            <a:extLst>
              <a:ext uri="{FF2B5EF4-FFF2-40B4-BE49-F238E27FC236}">
                <a16:creationId xmlns:a16="http://schemas.microsoft.com/office/drawing/2014/main" id="{FA794B71-07F4-4F24-BCA5-F0CAB6E4814A}"/>
              </a:ext>
            </a:extLst>
          </p:cNvPr>
          <p:cNvSpPr txBox="1"/>
          <p:nvPr/>
        </p:nvSpPr>
        <p:spPr>
          <a:xfrm>
            <a:off x="5217211" y="3443020"/>
            <a:ext cx="452925" cy="230832"/>
          </a:xfrm>
          <a:prstGeom prst="rect">
            <a:avLst/>
          </a:prstGeom>
          <a:noFill/>
        </p:spPr>
        <p:txBody>
          <a:bodyPr wrap="square" rtlCol="0">
            <a:spAutoFit/>
          </a:bodyPr>
          <a:lstStyle/>
          <a:p>
            <a:r>
              <a:rPr lang="es-EC" sz="900" dirty="0"/>
              <a:t>Y=20</a:t>
            </a:r>
          </a:p>
        </p:txBody>
      </p:sp>
      <p:sp>
        <p:nvSpPr>
          <p:cNvPr id="14" name="CuadroTexto 13">
            <a:extLst>
              <a:ext uri="{FF2B5EF4-FFF2-40B4-BE49-F238E27FC236}">
                <a16:creationId xmlns:a16="http://schemas.microsoft.com/office/drawing/2014/main" id="{3F81EAA5-316A-4835-AC94-7366B8099B84}"/>
              </a:ext>
            </a:extLst>
          </p:cNvPr>
          <p:cNvSpPr txBox="1"/>
          <p:nvPr/>
        </p:nvSpPr>
        <p:spPr>
          <a:xfrm>
            <a:off x="7028918" y="2297912"/>
            <a:ext cx="461472" cy="230832"/>
          </a:xfrm>
          <a:prstGeom prst="rect">
            <a:avLst/>
          </a:prstGeom>
          <a:noFill/>
        </p:spPr>
        <p:txBody>
          <a:bodyPr wrap="square" rtlCol="0">
            <a:spAutoFit/>
          </a:bodyPr>
          <a:lstStyle/>
          <a:p>
            <a:r>
              <a:rPr lang="es-EC" sz="900" dirty="0"/>
              <a:t>X=30</a:t>
            </a:r>
          </a:p>
        </p:txBody>
      </p:sp>
      <p:cxnSp>
        <p:nvCxnSpPr>
          <p:cNvPr id="23" name="Conector recto 22">
            <a:extLst>
              <a:ext uri="{FF2B5EF4-FFF2-40B4-BE49-F238E27FC236}">
                <a16:creationId xmlns:a16="http://schemas.microsoft.com/office/drawing/2014/main" id="{953E372F-042B-48F6-9E89-CDC53D3D5E67}"/>
              </a:ext>
            </a:extLst>
          </p:cNvPr>
          <p:cNvCxnSpPr>
            <a:stCxn id="13" idx="3"/>
          </p:cNvCxnSpPr>
          <p:nvPr/>
        </p:nvCxnSpPr>
        <p:spPr>
          <a:xfrm>
            <a:off x="5670136" y="3558436"/>
            <a:ext cx="1495514" cy="0"/>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Conector recto 23">
            <a:extLst>
              <a:ext uri="{FF2B5EF4-FFF2-40B4-BE49-F238E27FC236}">
                <a16:creationId xmlns:a16="http://schemas.microsoft.com/office/drawing/2014/main" id="{716F9D61-CAC5-4DBC-A823-369A0BC50CFD}"/>
              </a:ext>
            </a:extLst>
          </p:cNvPr>
          <p:cNvCxnSpPr>
            <a:cxnSpLocks/>
          </p:cNvCxnSpPr>
          <p:nvPr/>
        </p:nvCxnSpPr>
        <p:spPr>
          <a:xfrm flipV="1">
            <a:off x="7259654" y="2528744"/>
            <a:ext cx="0" cy="91427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7" name="Imagen 6" descr="Diagrama&#10;&#10;Descripción generada automáticamente">
            <a:extLst>
              <a:ext uri="{FF2B5EF4-FFF2-40B4-BE49-F238E27FC236}">
                <a16:creationId xmlns:a16="http://schemas.microsoft.com/office/drawing/2014/main" id="{3E3012E9-9671-4BBB-A338-386BEE838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6411" y="373228"/>
            <a:ext cx="2071889" cy="5781469"/>
          </a:xfrm>
          <a:prstGeom prst="rect">
            <a:avLst/>
          </a:prstGeom>
        </p:spPr>
      </p:pic>
    </p:spTree>
    <p:extLst>
      <p:ext uri="{BB962C8B-B14F-4D97-AF65-F5344CB8AC3E}">
        <p14:creationId xmlns:p14="http://schemas.microsoft.com/office/powerpoint/2010/main" val="91956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490117" y="0"/>
            <a:ext cx="10972800" cy="716883"/>
          </a:xfrm>
        </p:spPr>
        <p:txBody>
          <a:bodyPr/>
          <a:lstStyle/>
          <a:p>
            <a:pPr algn="ctr"/>
            <a:r>
              <a:rPr lang="es-EC" dirty="0">
                <a:solidFill>
                  <a:schemeClr val="tx1"/>
                </a:solidFill>
              </a:rPr>
              <a:t>METODOLOGIA</a:t>
            </a:r>
          </a:p>
        </p:txBody>
      </p:sp>
      <p:pic>
        <p:nvPicPr>
          <p:cNvPr id="7" name="Imagen 6">
            <a:extLst>
              <a:ext uri="{FF2B5EF4-FFF2-40B4-BE49-F238E27FC236}">
                <a16:creationId xmlns:a16="http://schemas.microsoft.com/office/drawing/2014/main" id="{53DA8429-F72F-4807-B7D4-80A952725525}"/>
              </a:ext>
            </a:extLst>
          </p:cNvPr>
          <p:cNvPicPr>
            <a:picLocks noChangeAspect="1"/>
          </p:cNvPicPr>
          <p:nvPr/>
        </p:nvPicPr>
        <p:blipFill rotWithShape="1">
          <a:blip r:embed="rId2"/>
          <a:srcRect l="29685" b="18968"/>
          <a:stretch/>
        </p:blipFill>
        <p:spPr>
          <a:xfrm>
            <a:off x="1938400" y="1007606"/>
            <a:ext cx="8070720" cy="5231686"/>
          </a:xfrm>
          <a:prstGeom prst="rect">
            <a:avLst/>
          </a:prstGeom>
        </p:spPr>
      </p:pic>
      <p:sp>
        <p:nvSpPr>
          <p:cNvPr id="8" name="Rectángulo 7">
            <a:extLst>
              <a:ext uri="{FF2B5EF4-FFF2-40B4-BE49-F238E27FC236}">
                <a16:creationId xmlns:a16="http://schemas.microsoft.com/office/drawing/2014/main" id="{EAD4C42C-5B61-4F43-B758-7E643D774913}"/>
              </a:ext>
            </a:extLst>
          </p:cNvPr>
          <p:cNvSpPr/>
          <p:nvPr/>
        </p:nvSpPr>
        <p:spPr>
          <a:xfrm>
            <a:off x="4019911" y="630626"/>
            <a:ext cx="4152177" cy="376980"/>
          </a:xfrm>
          <a:prstGeom prst="rect">
            <a:avLst/>
          </a:prstGeom>
          <a:solidFill>
            <a:srgbClr val="92D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s-EC" dirty="0"/>
              <a:t>Visualización de objetos en pantalla</a:t>
            </a:r>
          </a:p>
        </p:txBody>
      </p:sp>
    </p:spTree>
    <p:extLst>
      <p:ext uri="{BB962C8B-B14F-4D97-AF65-F5344CB8AC3E}">
        <p14:creationId xmlns:p14="http://schemas.microsoft.com/office/powerpoint/2010/main" val="3867038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3F0C75F-EDF4-4AB4-8827-379743F42AD1}"/>
              </a:ext>
            </a:extLst>
          </p:cNvPr>
          <p:cNvPicPr>
            <a:picLocks noChangeAspect="1"/>
          </p:cNvPicPr>
          <p:nvPr/>
        </p:nvPicPr>
        <p:blipFill rotWithShape="1">
          <a:blip r:embed="rId2"/>
          <a:srcRect t="11497" b="3151"/>
          <a:stretch/>
        </p:blipFill>
        <p:spPr>
          <a:xfrm>
            <a:off x="2121224" y="136768"/>
            <a:ext cx="7949552" cy="5844155"/>
          </a:xfrm>
          <a:prstGeom prst="rect">
            <a:avLst/>
          </a:prstGeom>
        </p:spPr>
      </p:pic>
    </p:spTree>
    <p:extLst>
      <p:ext uri="{BB962C8B-B14F-4D97-AF65-F5344CB8AC3E}">
        <p14:creationId xmlns:p14="http://schemas.microsoft.com/office/powerpoint/2010/main" val="1466409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07050" y="871670"/>
            <a:ext cx="10972800" cy="716883"/>
          </a:xfrm>
        </p:spPr>
        <p:txBody>
          <a:bodyPr/>
          <a:lstStyle/>
          <a:p>
            <a:pPr algn="ctr"/>
            <a:r>
              <a:rPr lang="es-EC" dirty="0">
                <a:solidFill>
                  <a:schemeClr val="tx1"/>
                </a:solidFill>
              </a:rPr>
              <a:t>ANALISIS DE RESULTADOS</a:t>
            </a:r>
          </a:p>
        </p:txBody>
      </p:sp>
      <p:pic>
        <p:nvPicPr>
          <p:cNvPr id="22530" name="Picture 2" descr="No hay ninguna descripción de la foto disponible.">
            <a:extLst>
              <a:ext uri="{FF2B5EF4-FFF2-40B4-BE49-F238E27FC236}">
                <a16:creationId xmlns:a16="http://schemas.microsoft.com/office/drawing/2014/main" id="{55C34671-3C59-4C74-A2BB-0BD84A241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579" y="1703329"/>
            <a:ext cx="3895725" cy="389572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9B623814-9256-4F48-AB39-CF529CC7A054}"/>
              </a:ext>
            </a:extLst>
          </p:cNvPr>
          <p:cNvPicPr>
            <a:picLocks noChangeAspect="1"/>
          </p:cNvPicPr>
          <p:nvPr/>
        </p:nvPicPr>
        <p:blipFill>
          <a:blip r:embed="rId3"/>
          <a:stretch>
            <a:fillRect/>
          </a:stretch>
        </p:blipFill>
        <p:spPr>
          <a:xfrm>
            <a:off x="6322435" y="2324323"/>
            <a:ext cx="5046950" cy="2551119"/>
          </a:xfrm>
          <a:prstGeom prst="rect">
            <a:avLst/>
          </a:prstGeom>
        </p:spPr>
      </p:pic>
    </p:spTree>
    <p:extLst>
      <p:ext uri="{BB962C8B-B14F-4D97-AF65-F5344CB8AC3E}">
        <p14:creationId xmlns:p14="http://schemas.microsoft.com/office/powerpoint/2010/main" val="1577153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32687" y="521292"/>
            <a:ext cx="10972800" cy="716883"/>
          </a:xfrm>
        </p:spPr>
        <p:txBody>
          <a:bodyPr/>
          <a:lstStyle/>
          <a:p>
            <a:pPr algn="ctr"/>
            <a:r>
              <a:rPr lang="es-EC" dirty="0">
                <a:solidFill>
                  <a:schemeClr val="tx1"/>
                </a:solidFill>
              </a:rPr>
              <a:t>ANALISIS DE RESULTADOS</a:t>
            </a:r>
          </a:p>
        </p:txBody>
      </p:sp>
      <p:pic>
        <p:nvPicPr>
          <p:cNvPr id="11" name="Imagen 10">
            <a:extLst>
              <a:ext uri="{FF2B5EF4-FFF2-40B4-BE49-F238E27FC236}">
                <a16:creationId xmlns:a16="http://schemas.microsoft.com/office/drawing/2014/main" id="{F75459C5-5D56-48C1-A0E3-8940471CBF90}"/>
              </a:ext>
            </a:extLst>
          </p:cNvPr>
          <p:cNvPicPr>
            <a:picLocks noChangeAspect="1"/>
          </p:cNvPicPr>
          <p:nvPr/>
        </p:nvPicPr>
        <p:blipFill>
          <a:blip r:embed="rId2"/>
          <a:stretch>
            <a:fillRect/>
          </a:stretch>
        </p:blipFill>
        <p:spPr>
          <a:xfrm>
            <a:off x="302108" y="1807282"/>
            <a:ext cx="11587783" cy="3480503"/>
          </a:xfrm>
          <a:prstGeom prst="rect">
            <a:avLst/>
          </a:prstGeom>
        </p:spPr>
      </p:pic>
    </p:spTree>
    <p:extLst>
      <p:ext uri="{BB962C8B-B14F-4D97-AF65-F5344CB8AC3E}">
        <p14:creationId xmlns:p14="http://schemas.microsoft.com/office/powerpoint/2010/main" val="638180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609600" y="0"/>
            <a:ext cx="10972800" cy="716883"/>
          </a:xfrm>
        </p:spPr>
        <p:txBody>
          <a:bodyPr/>
          <a:lstStyle/>
          <a:p>
            <a:pPr algn="ctr"/>
            <a:r>
              <a:rPr lang="es-EC" dirty="0">
                <a:solidFill>
                  <a:schemeClr val="tx1"/>
                </a:solidFill>
              </a:rPr>
              <a:t>ANALISIS DE RESULTADOS</a:t>
            </a:r>
          </a:p>
        </p:txBody>
      </p:sp>
      <p:pic>
        <p:nvPicPr>
          <p:cNvPr id="7" name="Imagen 6">
            <a:extLst>
              <a:ext uri="{FF2B5EF4-FFF2-40B4-BE49-F238E27FC236}">
                <a16:creationId xmlns:a16="http://schemas.microsoft.com/office/drawing/2014/main" id="{C3F03C1F-CA49-44D9-8789-3085F9BCBE97}"/>
              </a:ext>
            </a:extLst>
          </p:cNvPr>
          <p:cNvPicPr>
            <a:picLocks noChangeAspect="1"/>
          </p:cNvPicPr>
          <p:nvPr/>
        </p:nvPicPr>
        <p:blipFill>
          <a:blip r:embed="rId2"/>
          <a:stretch>
            <a:fillRect/>
          </a:stretch>
        </p:blipFill>
        <p:spPr>
          <a:xfrm>
            <a:off x="1018372" y="614861"/>
            <a:ext cx="3577840" cy="1702259"/>
          </a:xfrm>
          <a:prstGeom prst="rect">
            <a:avLst/>
          </a:prstGeom>
        </p:spPr>
      </p:pic>
      <p:pic>
        <p:nvPicPr>
          <p:cNvPr id="9" name="Imagen 8">
            <a:extLst>
              <a:ext uri="{FF2B5EF4-FFF2-40B4-BE49-F238E27FC236}">
                <a16:creationId xmlns:a16="http://schemas.microsoft.com/office/drawing/2014/main" id="{850DD337-7907-4DC2-B49F-28E4004DB306}"/>
              </a:ext>
            </a:extLst>
          </p:cNvPr>
          <p:cNvPicPr>
            <a:picLocks noChangeAspect="1"/>
          </p:cNvPicPr>
          <p:nvPr/>
        </p:nvPicPr>
        <p:blipFill>
          <a:blip r:embed="rId3"/>
          <a:stretch>
            <a:fillRect/>
          </a:stretch>
        </p:blipFill>
        <p:spPr>
          <a:xfrm>
            <a:off x="6515858" y="612869"/>
            <a:ext cx="4643568" cy="1651540"/>
          </a:xfrm>
          <a:prstGeom prst="rect">
            <a:avLst/>
          </a:prstGeom>
        </p:spPr>
      </p:pic>
      <p:pic>
        <p:nvPicPr>
          <p:cNvPr id="11" name="Imagen 10">
            <a:extLst>
              <a:ext uri="{FF2B5EF4-FFF2-40B4-BE49-F238E27FC236}">
                <a16:creationId xmlns:a16="http://schemas.microsoft.com/office/drawing/2014/main" id="{F75459C5-5D56-48C1-A0E3-8940471CBF90}"/>
              </a:ext>
            </a:extLst>
          </p:cNvPr>
          <p:cNvPicPr>
            <a:picLocks noChangeAspect="1"/>
          </p:cNvPicPr>
          <p:nvPr/>
        </p:nvPicPr>
        <p:blipFill>
          <a:blip r:embed="rId4"/>
          <a:stretch>
            <a:fillRect/>
          </a:stretch>
        </p:blipFill>
        <p:spPr>
          <a:xfrm>
            <a:off x="338884" y="2655133"/>
            <a:ext cx="4936817" cy="1482821"/>
          </a:xfrm>
          <a:prstGeom prst="rect">
            <a:avLst/>
          </a:prstGeom>
        </p:spPr>
      </p:pic>
      <p:pic>
        <p:nvPicPr>
          <p:cNvPr id="13" name="Imagen 12">
            <a:extLst>
              <a:ext uri="{FF2B5EF4-FFF2-40B4-BE49-F238E27FC236}">
                <a16:creationId xmlns:a16="http://schemas.microsoft.com/office/drawing/2014/main" id="{EFB190A3-10D7-4B74-874E-DE49E3B39FA8}"/>
              </a:ext>
            </a:extLst>
          </p:cNvPr>
          <p:cNvPicPr>
            <a:picLocks noChangeAspect="1"/>
          </p:cNvPicPr>
          <p:nvPr/>
        </p:nvPicPr>
        <p:blipFill>
          <a:blip r:embed="rId5"/>
          <a:stretch>
            <a:fillRect/>
          </a:stretch>
        </p:blipFill>
        <p:spPr>
          <a:xfrm>
            <a:off x="6771646" y="2633741"/>
            <a:ext cx="4252429" cy="1512811"/>
          </a:xfrm>
          <a:prstGeom prst="rect">
            <a:avLst/>
          </a:prstGeom>
        </p:spPr>
      </p:pic>
      <p:pic>
        <p:nvPicPr>
          <p:cNvPr id="15" name="Imagen 14">
            <a:extLst>
              <a:ext uri="{FF2B5EF4-FFF2-40B4-BE49-F238E27FC236}">
                <a16:creationId xmlns:a16="http://schemas.microsoft.com/office/drawing/2014/main" id="{815200AB-3EFC-491D-9BBB-F90B66DB294B}"/>
              </a:ext>
            </a:extLst>
          </p:cNvPr>
          <p:cNvPicPr>
            <a:picLocks noChangeAspect="1"/>
          </p:cNvPicPr>
          <p:nvPr/>
        </p:nvPicPr>
        <p:blipFill>
          <a:blip r:embed="rId6"/>
          <a:stretch>
            <a:fillRect/>
          </a:stretch>
        </p:blipFill>
        <p:spPr>
          <a:xfrm>
            <a:off x="4101762" y="4204609"/>
            <a:ext cx="3521088" cy="1658757"/>
          </a:xfrm>
          <a:prstGeom prst="rect">
            <a:avLst/>
          </a:prstGeom>
        </p:spPr>
      </p:pic>
      <p:sp>
        <p:nvSpPr>
          <p:cNvPr id="8" name="TextBox 6">
            <a:extLst>
              <a:ext uri="{FF2B5EF4-FFF2-40B4-BE49-F238E27FC236}">
                <a16:creationId xmlns:a16="http://schemas.microsoft.com/office/drawing/2014/main" id="{ABB9AE1A-228A-41CF-867E-021944D636D5}"/>
              </a:ext>
            </a:extLst>
          </p:cNvPr>
          <p:cNvSpPr txBox="1"/>
          <p:nvPr/>
        </p:nvSpPr>
        <p:spPr>
          <a:xfrm>
            <a:off x="2186957" y="2264409"/>
            <a:ext cx="1240672" cy="369332"/>
          </a:xfrm>
          <a:prstGeom prst="rect">
            <a:avLst/>
          </a:prstGeom>
          <a:noFill/>
        </p:spPr>
        <p:txBody>
          <a:bodyPr wrap="square" rtlCol="0">
            <a:spAutoFit/>
          </a:bodyPr>
          <a:lstStyle/>
          <a:p>
            <a:r>
              <a:rPr lang="es-EC" dirty="0"/>
              <a:t>Circuito 1.</a:t>
            </a:r>
          </a:p>
        </p:txBody>
      </p:sp>
      <p:sp>
        <p:nvSpPr>
          <p:cNvPr id="10" name="TextBox 6">
            <a:extLst>
              <a:ext uri="{FF2B5EF4-FFF2-40B4-BE49-F238E27FC236}">
                <a16:creationId xmlns:a16="http://schemas.microsoft.com/office/drawing/2014/main" id="{069C8C6D-8567-4E13-A21B-DB17615C3FA6}"/>
              </a:ext>
            </a:extLst>
          </p:cNvPr>
          <p:cNvSpPr txBox="1"/>
          <p:nvPr/>
        </p:nvSpPr>
        <p:spPr>
          <a:xfrm>
            <a:off x="1899361" y="4067382"/>
            <a:ext cx="1240672" cy="369332"/>
          </a:xfrm>
          <a:prstGeom prst="rect">
            <a:avLst/>
          </a:prstGeom>
          <a:noFill/>
        </p:spPr>
        <p:txBody>
          <a:bodyPr wrap="square" rtlCol="0">
            <a:spAutoFit/>
          </a:bodyPr>
          <a:lstStyle/>
          <a:p>
            <a:r>
              <a:rPr lang="es-EC" dirty="0"/>
              <a:t>Circuito 3.</a:t>
            </a:r>
          </a:p>
        </p:txBody>
      </p:sp>
      <p:sp>
        <p:nvSpPr>
          <p:cNvPr id="12" name="TextBox 6">
            <a:extLst>
              <a:ext uri="{FF2B5EF4-FFF2-40B4-BE49-F238E27FC236}">
                <a16:creationId xmlns:a16="http://schemas.microsoft.com/office/drawing/2014/main" id="{43708E94-E4C5-4853-9207-45ED368A9A95}"/>
              </a:ext>
            </a:extLst>
          </p:cNvPr>
          <p:cNvSpPr txBox="1"/>
          <p:nvPr/>
        </p:nvSpPr>
        <p:spPr>
          <a:xfrm>
            <a:off x="8217306" y="2264409"/>
            <a:ext cx="1240672" cy="369332"/>
          </a:xfrm>
          <a:prstGeom prst="rect">
            <a:avLst/>
          </a:prstGeom>
          <a:noFill/>
        </p:spPr>
        <p:txBody>
          <a:bodyPr wrap="square" rtlCol="0">
            <a:spAutoFit/>
          </a:bodyPr>
          <a:lstStyle/>
          <a:p>
            <a:r>
              <a:rPr lang="es-EC" dirty="0"/>
              <a:t>Circuito 2.</a:t>
            </a:r>
          </a:p>
        </p:txBody>
      </p:sp>
      <p:sp>
        <p:nvSpPr>
          <p:cNvPr id="14" name="TextBox 6">
            <a:extLst>
              <a:ext uri="{FF2B5EF4-FFF2-40B4-BE49-F238E27FC236}">
                <a16:creationId xmlns:a16="http://schemas.microsoft.com/office/drawing/2014/main" id="{2DB0665A-1C7B-46EB-A80F-47D954411CEA}"/>
              </a:ext>
            </a:extLst>
          </p:cNvPr>
          <p:cNvSpPr txBox="1"/>
          <p:nvPr/>
        </p:nvSpPr>
        <p:spPr>
          <a:xfrm>
            <a:off x="8215994" y="4181267"/>
            <a:ext cx="1240672" cy="369332"/>
          </a:xfrm>
          <a:prstGeom prst="rect">
            <a:avLst/>
          </a:prstGeom>
          <a:noFill/>
        </p:spPr>
        <p:txBody>
          <a:bodyPr wrap="square" rtlCol="0">
            <a:spAutoFit/>
          </a:bodyPr>
          <a:lstStyle/>
          <a:p>
            <a:r>
              <a:rPr lang="es-EC" dirty="0"/>
              <a:t>Circuito 4.</a:t>
            </a:r>
          </a:p>
        </p:txBody>
      </p:sp>
      <p:sp>
        <p:nvSpPr>
          <p:cNvPr id="16" name="TextBox 6">
            <a:extLst>
              <a:ext uri="{FF2B5EF4-FFF2-40B4-BE49-F238E27FC236}">
                <a16:creationId xmlns:a16="http://schemas.microsoft.com/office/drawing/2014/main" id="{4AD0AC85-0519-4FD3-9817-311E10C99038}"/>
              </a:ext>
            </a:extLst>
          </p:cNvPr>
          <p:cNvSpPr txBox="1"/>
          <p:nvPr/>
        </p:nvSpPr>
        <p:spPr>
          <a:xfrm>
            <a:off x="5241970" y="5863366"/>
            <a:ext cx="1240672" cy="369332"/>
          </a:xfrm>
          <a:prstGeom prst="rect">
            <a:avLst/>
          </a:prstGeom>
          <a:noFill/>
        </p:spPr>
        <p:txBody>
          <a:bodyPr wrap="square" rtlCol="0">
            <a:spAutoFit/>
          </a:bodyPr>
          <a:lstStyle/>
          <a:p>
            <a:r>
              <a:rPr lang="es-EC" dirty="0"/>
              <a:t>Circuito 5.</a:t>
            </a:r>
          </a:p>
        </p:txBody>
      </p:sp>
    </p:spTree>
    <p:extLst>
      <p:ext uri="{BB962C8B-B14F-4D97-AF65-F5344CB8AC3E}">
        <p14:creationId xmlns:p14="http://schemas.microsoft.com/office/powerpoint/2010/main" val="3707729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609600" y="154787"/>
            <a:ext cx="10972800" cy="716883"/>
          </a:xfrm>
        </p:spPr>
        <p:txBody>
          <a:bodyPr/>
          <a:lstStyle/>
          <a:p>
            <a:pPr algn="ctr"/>
            <a:r>
              <a:rPr lang="es-EC" dirty="0">
                <a:solidFill>
                  <a:schemeClr val="tx1"/>
                </a:solidFill>
              </a:rPr>
              <a:t>ANALISIS DE RESULTADOS</a:t>
            </a:r>
          </a:p>
        </p:txBody>
      </p:sp>
      <p:pic>
        <p:nvPicPr>
          <p:cNvPr id="3" name="Imagen 2">
            <a:extLst>
              <a:ext uri="{FF2B5EF4-FFF2-40B4-BE49-F238E27FC236}">
                <a16:creationId xmlns:a16="http://schemas.microsoft.com/office/drawing/2014/main" id="{23F876D5-E4B4-43E6-A628-14D17FDA8DBF}"/>
              </a:ext>
            </a:extLst>
          </p:cNvPr>
          <p:cNvPicPr>
            <a:picLocks noChangeAspect="1"/>
          </p:cNvPicPr>
          <p:nvPr/>
        </p:nvPicPr>
        <p:blipFill rotWithShape="1">
          <a:blip r:embed="rId2"/>
          <a:srcRect t="24901"/>
          <a:stretch/>
        </p:blipFill>
        <p:spPr>
          <a:xfrm>
            <a:off x="3506130" y="769470"/>
            <a:ext cx="5398588" cy="5319059"/>
          </a:xfrm>
          <a:prstGeom prst="rect">
            <a:avLst/>
          </a:prstGeom>
        </p:spPr>
      </p:pic>
    </p:spTree>
    <p:extLst>
      <p:ext uri="{BB962C8B-B14F-4D97-AF65-F5344CB8AC3E}">
        <p14:creationId xmlns:p14="http://schemas.microsoft.com/office/powerpoint/2010/main" val="795532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2994731" cy="584775"/>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EC"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OBJETIVOS</a:t>
            </a:r>
          </a:p>
        </p:txBody>
      </p:sp>
      <p:sp>
        <p:nvSpPr>
          <p:cNvPr id="2" name="Marcador de contenido 1"/>
          <p:cNvSpPr>
            <a:spLocks noGrp="1"/>
          </p:cNvSpPr>
          <p:nvPr>
            <p:ph idx="1"/>
          </p:nvPr>
        </p:nvSpPr>
        <p:spPr>
          <a:xfrm>
            <a:off x="1703512" y="1600201"/>
            <a:ext cx="9282167" cy="4525963"/>
          </a:xfrm>
        </p:spPr>
        <p:txBody>
          <a:bodyPr/>
          <a:lstStyle/>
          <a:p>
            <a:pPr marL="457200" lvl="1" indent="0" fontAlgn="auto">
              <a:spcBef>
                <a:spcPts val="0"/>
              </a:spcBef>
              <a:spcAft>
                <a:spcPts val="0"/>
              </a:spcAft>
              <a:buNone/>
            </a:pPr>
            <a:r>
              <a:rPr lang="es-EC" sz="3200" b="1" kern="1200" dirty="0">
                <a:solidFill>
                  <a:srgbClr val="000000"/>
                </a:solidFill>
                <a:latin typeface="Arial" panose="020B0604020202020204" pitchFamily="34" charset="0"/>
                <a:ea typeface="+mn-ea"/>
                <a:cs typeface="Arial" panose="020B0604020202020204" pitchFamily="34" charset="0"/>
              </a:rPr>
              <a:t>OBJETIVO GENERAL</a:t>
            </a:r>
          </a:p>
          <a:p>
            <a:pPr marL="457200" lvl="1" indent="0" fontAlgn="auto">
              <a:spcBef>
                <a:spcPts val="0"/>
              </a:spcBef>
              <a:spcAft>
                <a:spcPts val="0"/>
              </a:spcAft>
              <a:buNone/>
            </a:pPr>
            <a:endParaRPr lang="es-EC" b="1" kern="1200" dirty="0">
              <a:solidFill>
                <a:srgbClr val="000000"/>
              </a:solidFill>
              <a:latin typeface="Arial" panose="020B0604020202020204" pitchFamily="34" charset="0"/>
              <a:ea typeface="+mn-ea"/>
              <a:cs typeface="Arial" panose="020B0604020202020204" pitchFamily="34" charset="0"/>
            </a:endParaRPr>
          </a:p>
          <a:p>
            <a:pPr marL="457200" lvl="1" indent="0" algn="just" fontAlgn="auto">
              <a:spcBef>
                <a:spcPts val="0"/>
              </a:spcBef>
              <a:spcAft>
                <a:spcPts val="0"/>
              </a:spcAft>
              <a:buNone/>
            </a:pPr>
            <a:r>
              <a:rPr lang="es-MX" sz="2800" b="0" i="0" u="none" strike="noStrike" baseline="0" dirty="0">
                <a:solidFill>
                  <a:srgbClr val="000000"/>
                </a:solidFill>
                <a:latin typeface="Arial" panose="020B0604020202020204" pitchFamily="34" charset="0"/>
              </a:rPr>
              <a:t>Desarrollar un prototipo que brinde accesibilidad a imágenes de circuitos eléctricos para personas con discapacidad visual mediante reconocimiento de la posición dactilar usando procesamiento digital de imágenes mediante librerías de Python 3 ejecutados en una tarjeta Jetson NANO. </a:t>
            </a:r>
            <a:endParaRPr lang="es-EC" sz="3600" kern="1200" dirty="0">
              <a:solidFill>
                <a:schemeClr val="tx1"/>
              </a:solidFill>
              <a:latin typeface="Arial" panose="020B0604020202020204" pitchFamily="34" charset="0"/>
              <a:cs typeface="Arial" panose="020B0604020202020204" pitchFamily="34" charset="0"/>
            </a:endParaRPr>
          </a:p>
          <a:p>
            <a:pPr marL="457200" lvl="1" indent="0" fontAlgn="auto">
              <a:spcBef>
                <a:spcPts val="0"/>
              </a:spcBef>
              <a:spcAft>
                <a:spcPts val="0"/>
              </a:spcAft>
              <a:buNone/>
            </a:pPr>
            <a:endParaRPr lang="es-EC" b="1" kern="1200" dirty="0">
              <a:solidFill>
                <a:srgbClr val="000000"/>
              </a:solidFill>
              <a:latin typeface="Arial" panose="020B0604020202020204" pitchFamily="34" charset="0"/>
              <a:ea typeface="+mn-ea"/>
              <a:cs typeface="Arial" panose="020B0604020202020204" pitchFamily="34" charset="0"/>
            </a:endParaRPr>
          </a:p>
          <a:p>
            <a:endParaRPr lang="es-ES" dirty="0"/>
          </a:p>
        </p:txBody>
      </p:sp>
    </p:spTree>
    <p:extLst>
      <p:ext uri="{BB962C8B-B14F-4D97-AF65-F5344CB8AC3E}">
        <p14:creationId xmlns:p14="http://schemas.microsoft.com/office/powerpoint/2010/main" val="1586922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4314BD5-7F23-440B-8976-DFDA7AB1CFD0}"/>
              </a:ext>
            </a:extLst>
          </p:cNvPr>
          <p:cNvPicPr>
            <a:picLocks noChangeAspect="1"/>
          </p:cNvPicPr>
          <p:nvPr/>
        </p:nvPicPr>
        <p:blipFill>
          <a:blip r:embed="rId2"/>
          <a:stretch>
            <a:fillRect/>
          </a:stretch>
        </p:blipFill>
        <p:spPr>
          <a:xfrm>
            <a:off x="0" y="1104597"/>
            <a:ext cx="12192000" cy="4648806"/>
          </a:xfrm>
          <a:prstGeom prst="rect">
            <a:avLst/>
          </a:prstGeom>
        </p:spPr>
      </p:pic>
      <p:sp>
        <p:nvSpPr>
          <p:cNvPr id="5" name="Título 3">
            <a:extLst>
              <a:ext uri="{FF2B5EF4-FFF2-40B4-BE49-F238E27FC236}">
                <a16:creationId xmlns:a16="http://schemas.microsoft.com/office/drawing/2014/main" id="{05FE55E8-3323-4318-B30F-8FCDC8B1E204}"/>
              </a:ext>
            </a:extLst>
          </p:cNvPr>
          <p:cNvSpPr>
            <a:spLocks noGrp="1"/>
          </p:cNvSpPr>
          <p:nvPr>
            <p:ph type="title"/>
          </p:nvPr>
        </p:nvSpPr>
        <p:spPr>
          <a:xfrm>
            <a:off x="609600" y="146452"/>
            <a:ext cx="10972800" cy="1143000"/>
          </a:xfrm>
        </p:spPr>
        <p:txBody>
          <a:bodyPr/>
          <a:lstStyle/>
          <a:p>
            <a:pPr algn="ctr"/>
            <a:r>
              <a:rPr lang="es-EC" dirty="0">
                <a:solidFill>
                  <a:schemeClr val="tx1"/>
                </a:solidFill>
              </a:rPr>
              <a:t>ANALISIS DE RESULTADOS</a:t>
            </a:r>
          </a:p>
        </p:txBody>
      </p:sp>
    </p:spTree>
    <p:extLst>
      <p:ext uri="{BB962C8B-B14F-4D97-AF65-F5344CB8AC3E}">
        <p14:creationId xmlns:p14="http://schemas.microsoft.com/office/powerpoint/2010/main" val="2672503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609600" y="154788"/>
            <a:ext cx="10972800" cy="716883"/>
          </a:xfrm>
        </p:spPr>
        <p:txBody>
          <a:bodyPr/>
          <a:lstStyle/>
          <a:p>
            <a:pPr algn="ctr"/>
            <a:r>
              <a:rPr lang="es-EC" dirty="0">
                <a:solidFill>
                  <a:schemeClr val="tx1"/>
                </a:solidFill>
              </a:rPr>
              <a:t>ANALISIS DE RESULTADOS</a:t>
            </a:r>
          </a:p>
        </p:txBody>
      </p:sp>
      <p:pic>
        <p:nvPicPr>
          <p:cNvPr id="6" name="Imagen 5">
            <a:extLst>
              <a:ext uri="{FF2B5EF4-FFF2-40B4-BE49-F238E27FC236}">
                <a16:creationId xmlns:a16="http://schemas.microsoft.com/office/drawing/2014/main" id="{E9280864-5017-40DC-8FB9-8241BA2FA75B}"/>
              </a:ext>
            </a:extLst>
          </p:cNvPr>
          <p:cNvPicPr>
            <a:picLocks noChangeAspect="1"/>
          </p:cNvPicPr>
          <p:nvPr/>
        </p:nvPicPr>
        <p:blipFill rotWithShape="1">
          <a:blip r:embed="rId2"/>
          <a:srcRect t="20458"/>
          <a:stretch/>
        </p:blipFill>
        <p:spPr>
          <a:xfrm>
            <a:off x="3298676" y="761654"/>
            <a:ext cx="5777631" cy="5164856"/>
          </a:xfrm>
          <a:prstGeom prst="rect">
            <a:avLst/>
          </a:prstGeom>
        </p:spPr>
      </p:pic>
    </p:spTree>
    <p:extLst>
      <p:ext uri="{BB962C8B-B14F-4D97-AF65-F5344CB8AC3E}">
        <p14:creationId xmlns:p14="http://schemas.microsoft.com/office/powerpoint/2010/main" val="4159642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07050" y="871670"/>
            <a:ext cx="10972800" cy="716883"/>
          </a:xfrm>
        </p:spPr>
        <p:txBody>
          <a:bodyPr/>
          <a:lstStyle/>
          <a:p>
            <a:pPr algn="ctr"/>
            <a:r>
              <a:rPr lang="es-EC" dirty="0">
                <a:solidFill>
                  <a:schemeClr val="tx1"/>
                </a:solidFill>
              </a:rPr>
              <a:t>ANALISIS DE RESULTADOS</a:t>
            </a:r>
          </a:p>
        </p:txBody>
      </p:sp>
      <p:pic>
        <p:nvPicPr>
          <p:cNvPr id="3" name="Imagen 2">
            <a:extLst>
              <a:ext uri="{FF2B5EF4-FFF2-40B4-BE49-F238E27FC236}">
                <a16:creationId xmlns:a16="http://schemas.microsoft.com/office/drawing/2014/main" id="{C570731A-A325-467A-BA86-A42C30314E34}"/>
              </a:ext>
            </a:extLst>
          </p:cNvPr>
          <p:cNvPicPr>
            <a:picLocks noChangeAspect="1"/>
          </p:cNvPicPr>
          <p:nvPr/>
        </p:nvPicPr>
        <p:blipFill>
          <a:blip r:embed="rId2"/>
          <a:stretch>
            <a:fillRect/>
          </a:stretch>
        </p:blipFill>
        <p:spPr>
          <a:xfrm>
            <a:off x="2486826" y="1818562"/>
            <a:ext cx="7031618" cy="3663723"/>
          </a:xfrm>
          <a:prstGeom prst="rect">
            <a:avLst/>
          </a:prstGeom>
        </p:spPr>
      </p:pic>
    </p:spTree>
    <p:extLst>
      <p:ext uri="{BB962C8B-B14F-4D97-AF65-F5344CB8AC3E}">
        <p14:creationId xmlns:p14="http://schemas.microsoft.com/office/powerpoint/2010/main" val="2296749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A079CB4-21B7-4F6D-885D-CEF4F4568448}"/>
              </a:ext>
            </a:extLst>
          </p:cNvPr>
          <p:cNvSpPr>
            <a:spLocks noGrp="1"/>
          </p:cNvSpPr>
          <p:nvPr>
            <p:ph idx="1"/>
          </p:nvPr>
        </p:nvSpPr>
        <p:spPr>
          <a:xfrm>
            <a:off x="609600" y="1437831"/>
            <a:ext cx="10972800" cy="4525963"/>
          </a:xfrm>
        </p:spPr>
        <p:txBody>
          <a:bodyPr/>
          <a:lstStyle/>
          <a:p>
            <a:r>
              <a:rPr lang="es-MX" sz="1800" b="0" i="0" u="none" strike="noStrike" baseline="0" dirty="0">
                <a:solidFill>
                  <a:srgbClr val="000000"/>
                </a:solidFill>
                <a:latin typeface="Arial" panose="020B0604020202020204" pitchFamily="34" charset="0"/>
              </a:rPr>
              <a:t>En esta tesis se desarrolló un prototipo que brinda accesibilidad a imágenes de circuitos eléctricos para personas con discapacidad visual mediante el reconocimiento de la posición dactilar usando procesamiento digital de imágenes mediante librerías de </a:t>
            </a:r>
            <a:r>
              <a:rPr lang="es-MX" sz="1800" b="0" i="0" u="none" strike="noStrike" baseline="0" dirty="0" err="1">
                <a:solidFill>
                  <a:srgbClr val="000000"/>
                </a:solidFill>
                <a:latin typeface="Arial" panose="020B0604020202020204" pitchFamily="34" charset="0"/>
              </a:rPr>
              <a:t>Phyton</a:t>
            </a:r>
            <a:r>
              <a:rPr lang="es-MX" sz="1800" b="0" i="0" u="none" strike="noStrike" baseline="0" dirty="0">
                <a:solidFill>
                  <a:srgbClr val="000000"/>
                </a:solidFill>
                <a:latin typeface="Arial" panose="020B0604020202020204" pitchFamily="34" charset="0"/>
              </a:rPr>
              <a:t> 3 ejecutados en una tarjeta Jetson NANO y este sistema va ser probado en una fundación para personas no videntes obteniendo resultados positivos. </a:t>
            </a:r>
          </a:p>
          <a:p>
            <a:r>
              <a:rPr lang="es-MX" sz="1800" b="0" i="0" u="none" strike="noStrike" baseline="0" dirty="0">
                <a:solidFill>
                  <a:srgbClr val="000000"/>
                </a:solidFill>
                <a:latin typeface="Arial" panose="020B0604020202020204" pitchFamily="34" charset="0"/>
              </a:rPr>
              <a:t>Para el desarrollo del prototipo se investigó el funcionamiento de la tarjeta </a:t>
            </a:r>
            <a:r>
              <a:rPr lang="es-MX" sz="1800" b="0" i="0" u="none" strike="noStrike" baseline="0" dirty="0" err="1">
                <a:solidFill>
                  <a:srgbClr val="000000"/>
                </a:solidFill>
                <a:latin typeface="Arial" panose="020B0604020202020204" pitchFamily="34" charset="0"/>
              </a:rPr>
              <a:t>Nvidia</a:t>
            </a:r>
            <a:r>
              <a:rPr lang="es-MX" sz="1800" b="0" i="0" u="none" strike="noStrike" baseline="0" dirty="0">
                <a:solidFill>
                  <a:srgbClr val="000000"/>
                </a:solidFill>
                <a:latin typeface="Arial" panose="020B0604020202020204" pitchFamily="34" charset="0"/>
              </a:rPr>
              <a:t> JETSON NANO, la cual presenta un óptimo desempeño para el trabajo con IA. De igual manera, fue necesario realizar una investigación sobre librerías, módulos y </a:t>
            </a:r>
            <a:r>
              <a:rPr lang="es-MX" sz="1800" b="0" i="1" u="none" strike="noStrike" baseline="0" dirty="0" err="1">
                <a:solidFill>
                  <a:srgbClr val="000000"/>
                </a:solidFill>
                <a:latin typeface="Arial" panose="020B0604020202020204" pitchFamily="34" charset="0"/>
              </a:rPr>
              <a:t>frameworks</a:t>
            </a:r>
            <a:r>
              <a:rPr lang="es-MX" sz="1800" b="0" i="1" u="none" strike="noStrike" baseline="0" dirty="0">
                <a:solidFill>
                  <a:srgbClr val="000000"/>
                </a:solidFill>
                <a:latin typeface="Arial" panose="020B0604020202020204" pitchFamily="34" charset="0"/>
              </a:rPr>
              <a:t> </a:t>
            </a:r>
            <a:r>
              <a:rPr lang="es-MX" sz="1800" b="0" i="0" u="none" strike="noStrike" baseline="0" dirty="0">
                <a:solidFill>
                  <a:srgbClr val="000000"/>
                </a:solidFill>
                <a:latin typeface="Arial" panose="020B0604020202020204" pitchFamily="34" charset="0"/>
              </a:rPr>
              <a:t>disponibles para este tipo de reconocimiento, así se evidenció que tanto OpenCV como MediaPipe son dos de los componentes que se presentan como idóneos para trabajar sobre el reconocimiento de objetos y gestos de la mano. </a:t>
            </a:r>
          </a:p>
          <a:p>
            <a:r>
              <a:rPr lang="es-MX" sz="1800" b="0" i="0" u="none" strike="noStrike" baseline="0" dirty="0">
                <a:solidFill>
                  <a:srgbClr val="000000"/>
                </a:solidFill>
                <a:latin typeface="Arial" panose="020B0604020202020204" pitchFamily="34" charset="0"/>
              </a:rPr>
              <a:t>La librería MediaPipe pose las librerías y bases de datos necesarias para la identificación de la mano. </a:t>
            </a:r>
          </a:p>
          <a:p>
            <a:r>
              <a:rPr lang="es-MX" sz="1800" b="0" i="0" u="none" strike="noStrike" baseline="0" dirty="0">
                <a:solidFill>
                  <a:srgbClr val="000000"/>
                </a:solidFill>
                <a:latin typeface="Arial" panose="020B0604020202020204" pitchFamily="34" charset="0"/>
              </a:rPr>
              <a:t>Se implementó un prototipo que permita identificar la posición dactilar sobre la imagen de un circuito eléctrico construyendo un pedestal de 45 cm de alto con una cámara web que transmite en tiempo real las imágenes captadas. Este procesamiento está realizado en base al aprendizaje profundo de redes neuronales convolucionales, de manera que puede ser entrenado para su mejora continua. </a:t>
            </a:r>
          </a:p>
          <a:p>
            <a:endParaRPr lang="es-EC" dirty="0">
              <a:solidFill>
                <a:schemeClr val="tx1"/>
              </a:solidFill>
            </a:endParaRPr>
          </a:p>
        </p:txBody>
      </p:sp>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41233" y="731836"/>
            <a:ext cx="10972800" cy="609854"/>
          </a:xfrm>
        </p:spPr>
        <p:txBody>
          <a:bodyPr/>
          <a:lstStyle/>
          <a:p>
            <a:pPr algn="ctr"/>
            <a:r>
              <a:rPr lang="es-EC" dirty="0">
                <a:solidFill>
                  <a:schemeClr val="tx1"/>
                </a:solidFill>
              </a:rPr>
              <a:t>CONCLUSIONES Y RECOMENDACIONES</a:t>
            </a:r>
          </a:p>
        </p:txBody>
      </p:sp>
    </p:spTree>
    <p:extLst>
      <p:ext uri="{BB962C8B-B14F-4D97-AF65-F5344CB8AC3E}">
        <p14:creationId xmlns:p14="http://schemas.microsoft.com/office/powerpoint/2010/main" val="1070916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A079CB4-21B7-4F6D-885D-CEF4F4568448}"/>
              </a:ext>
            </a:extLst>
          </p:cNvPr>
          <p:cNvSpPr>
            <a:spLocks noGrp="1"/>
          </p:cNvSpPr>
          <p:nvPr>
            <p:ph idx="1"/>
          </p:nvPr>
        </p:nvSpPr>
        <p:spPr>
          <a:xfrm>
            <a:off x="609600" y="1341690"/>
            <a:ext cx="10972800" cy="4525963"/>
          </a:xfrm>
        </p:spPr>
        <p:txBody>
          <a:bodyPr/>
          <a:lstStyle/>
          <a:p>
            <a:r>
              <a:rPr lang="es-MX" sz="1800" b="0" i="0" u="none" strike="noStrike" baseline="0" dirty="0">
                <a:solidFill>
                  <a:srgbClr val="000000"/>
                </a:solidFill>
                <a:latin typeface="Arial" panose="020B0604020202020204" pitchFamily="34" charset="0"/>
              </a:rPr>
              <a:t>Se determinó la posición del dedo índice de la mano sobre una imagen en tiempo real capturada por una por una cámara utilizando el módulo MediaPipe, que permite identificar la posición de la mano y formar un esqueleto de 21 puntos para identificar que dedo que se desea utilizar. </a:t>
            </a:r>
          </a:p>
          <a:p>
            <a:r>
              <a:rPr lang="es-MX" sz="1800" b="0" i="0" u="none" strike="noStrike" baseline="0" dirty="0">
                <a:solidFill>
                  <a:srgbClr val="000000"/>
                </a:solidFill>
                <a:latin typeface="Arial" panose="020B0604020202020204" pitchFamily="34" charset="0"/>
              </a:rPr>
              <a:t>Una vez reconocidas las imágenes capturadas por la cámara web, el prototipo reproduce un audio de carácter descriptivo con el nombre en particular del objeto eléctrico reconocido, lo que vuelve accesible a las personas con discapacidad visual el conocimiento sobre los componentes de un circuito eléctrico. </a:t>
            </a:r>
          </a:p>
          <a:p>
            <a:r>
              <a:rPr lang="es-MX" sz="1800" b="0" i="0" u="none" strike="noStrike" baseline="0" dirty="0">
                <a:solidFill>
                  <a:srgbClr val="000000"/>
                </a:solidFill>
                <a:latin typeface="Arial" panose="020B0604020202020204" pitchFamily="34" charset="0"/>
              </a:rPr>
              <a:t>Se realizaron pruebas del prototipo en la asociación para personas no videntes “Milton Vedado”, debido a la pandemia actual solo se pudo realizar la prueba con 6 usuarios con distintos grados de discapacidad. A medida que se utilizó el prototipo, las personas no videntes fueron adquiriendo un mejor desempeño al reconocer los elementos eléctricos con la posición del dedo índice, entendiendo de mejor manera el funcionamiento del dispositivo. </a:t>
            </a:r>
          </a:p>
        </p:txBody>
      </p:sp>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41233" y="731836"/>
            <a:ext cx="10972800" cy="609854"/>
          </a:xfrm>
        </p:spPr>
        <p:txBody>
          <a:bodyPr/>
          <a:lstStyle/>
          <a:p>
            <a:pPr algn="ctr"/>
            <a:r>
              <a:rPr lang="es-EC" dirty="0">
                <a:solidFill>
                  <a:schemeClr val="tx1"/>
                </a:solidFill>
              </a:rPr>
              <a:t>CONCLUSIONES Y RECOMENDACIONES</a:t>
            </a:r>
          </a:p>
        </p:txBody>
      </p:sp>
    </p:spTree>
    <p:extLst>
      <p:ext uri="{BB962C8B-B14F-4D97-AF65-F5344CB8AC3E}">
        <p14:creationId xmlns:p14="http://schemas.microsoft.com/office/powerpoint/2010/main" val="4266676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A079CB4-21B7-4F6D-885D-CEF4F4568448}"/>
              </a:ext>
            </a:extLst>
          </p:cNvPr>
          <p:cNvSpPr>
            <a:spLocks noGrp="1"/>
          </p:cNvSpPr>
          <p:nvPr>
            <p:ph idx="1"/>
          </p:nvPr>
        </p:nvSpPr>
        <p:spPr>
          <a:xfrm>
            <a:off x="609600" y="609854"/>
            <a:ext cx="10972800" cy="4525963"/>
          </a:xfrm>
        </p:spPr>
        <p:txBody>
          <a:bodyPr/>
          <a:lstStyle/>
          <a:p>
            <a:r>
              <a:rPr lang="es-MX" sz="1800" b="0" i="0" u="none" strike="noStrike" baseline="0" dirty="0">
                <a:solidFill>
                  <a:srgbClr val="000000"/>
                </a:solidFill>
                <a:latin typeface="Arial" panose="020B0604020202020204" pitchFamily="34" charset="0"/>
              </a:rPr>
              <a:t>Los usuarios evaluaron de manera positiva el prototipo, e identificaron un potencial de desarrollo que puede ofrecerles un medio para adquirir aprendizajes y conocimientos con mayor facilidad en otras áreas de conocimiento en el sistema educativo. </a:t>
            </a:r>
          </a:p>
          <a:p>
            <a:r>
              <a:rPr lang="es-MX" sz="1800" b="0" i="0" u="none" strike="noStrike" baseline="0" dirty="0">
                <a:solidFill>
                  <a:srgbClr val="000000"/>
                </a:solidFill>
                <a:latin typeface="Arial" panose="020B0604020202020204" pitchFamily="34" charset="0"/>
              </a:rPr>
              <a:t>La tarjeta Jetson NANO funciona adecuadamente para trabajos de Machine </a:t>
            </a:r>
            <a:r>
              <a:rPr lang="es-MX" sz="1800" b="0" i="0" u="none" strike="noStrike" baseline="0" dirty="0" err="1">
                <a:solidFill>
                  <a:srgbClr val="000000"/>
                </a:solidFill>
                <a:latin typeface="Arial" panose="020B0604020202020204" pitchFamily="34" charset="0"/>
              </a:rPr>
              <a:t>Learning</a:t>
            </a:r>
            <a:r>
              <a:rPr lang="es-MX" sz="1800" b="0" i="0" u="none" strike="noStrike" baseline="0" dirty="0">
                <a:solidFill>
                  <a:srgbClr val="000000"/>
                </a:solidFill>
                <a:latin typeface="Arial" panose="020B0604020202020204" pitchFamily="34" charset="0"/>
              </a:rPr>
              <a:t> debido a que posee una GPU que cuenta con 128 núcleos para poder trabajar paralelamente a nivel de hilos con múltiples programas al mismo tiempo y nos ayuda a evitar retrasos en la ejecución del sistema. </a:t>
            </a:r>
          </a:p>
          <a:p>
            <a:r>
              <a:rPr lang="es-MX" sz="1800" b="0" i="0" u="none" strike="noStrike" baseline="0" dirty="0">
                <a:solidFill>
                  <a:srgbClr val="000000"/>
                </a:solidFill>
                <a:latin typeface="Arial" panose="020B0604020202020204" pitchFamily="34" charset="0"/>
              </a:rPr>
              <a:t>Para utilizar la tarjeta </a:t>
            </a:r>
            <a:r>
              <a:rPr lang="es-MX" sz="1800" b="0" i="0" u="none" strike="noStrike" baseline="0" dirty="0" err="1">
                <a:solidFill>
                  <a:srgbClr val="000000"/>
                </a:solidFill>
                <a:latin typeface="Arial" panose="020B0604020202020204" pitchFamily="34" charset="0"/>
              </a:rPr>
              <a:t>Nvidia</a:t>
            </a:r>
            <a:r>
              <a:rPr lang="es-MX" sz="1800" b="0" i="0" u="none" strike="noStrike" baseline="0" dirty="0">
                <a:solidFill>
                  <a:srgbClr val="000000"/>
                </a:solidFill>
                <a:latin typeface="Arial" panose="020B0604020202020204" pitchFamily="34" charset="0"/>
              </a:rPr>
              <a:t> JETSON NANO es recomendable colocar un jumper en la placa para poder utilizar la fuente, de modo de suministrar más amperaje y voltaje a la tarjeta. Esto permite el uso de los 4 núcleos disponibles y tener un menor tiempo de procesamiento al utilizar el dispositivo, obteniendo con ello el máximo rendimiento. </a:t>
            </a:r>
          </a:p>
          <a:p>
            <a:r>
              <a:rPr lang="es-MX" sz="1800" b="0" i="0" u="none" strike="noStrike" baseline="0" dirty="0">
                <a:solidFill>
                  <a:srgbClr val="000000"/>
                </a:solidFill>
                <a:latin typeface="Arial" panose="020B0604020202020204" pitchFamily="34" charset="0"/>
              </a:rPr>
              <a:t>Los circuitos deben ser de un tamaño adecuado de tal manera de que permita mover la posición de la mano sin confundir los elementos, estos elementos deben ser colocados en alto relieve que permita que las personas no videntes puedan ubicarse de elemento a elemento dentro de un circuito. </a:t>
            </a:r>
          </a:p>
          <a:p>
            <a:r>
              <a:rPr lang="es-MX" sz="1800" b="0" i="0" u="none" strike="noStrike" baseline="0" dirty="0">
                <a:solidFill>
                  <a:srgbClr val="000000"/>
                </a:solidFill>
                <a:latin typeface="Arial" panose="020B0604020202020204" pitchFamily="34" charset="0"/>
              </a:rPr>
              <a:t>Respecto al trabajo con personas con distintos grados de discapacidad visual, es importante desarrollar pruebas en entornos diseñados para la accesibilidad, de manera de llevar a cabo la prueba lo más adecuadamente posible. Asimismo, es preciso al realizar las pruebas respetar todas las medidas de bioseguridad correspondientes para cuidar la integridad de todas las personas presentes. </a:t>
            </a:r>
            <a:endParaRPr lang="es-EC" sz="1800" dirty="0">
              <a:solidFill>
                <a:schemeClr val="tx1"/>
              </a:solidFill>
            </a:endParaRPr>
          </a:p>
        </p:txBody>
      </p:sp>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609600" y="0"/>
            <a:ext cx="10972800" cy="609854"/>
          </a:xfrm>
        </p:spPr>
        <p:txBody>
          <a:bodyPr/>
          <a:lstStyle/>
          <a:p>
            <a:pPr algn="ctr"/>
            <a:r>
              <a:rPr lang="es-EC" dirty="0">
                <a:solidFill>
                  <a:schemeClr val="tx1"/>
                </a:solidFill>
              </a:rPr>
              <a:t>CONCLUSIONES Y RECOMENDACIONES</a:t>
            </a:r>
          </a:p>
        </p:txBody>
      </p:sp>
    </p:spTree>
    <p:extLst>
      <p:ext uri="{BB962C8B-B14F-4D97-AF65-F5344CB8AC3E}">
        <p14:creationId xmlns:p14="http://schemas.microsoft.com/office/powerpoint/2010/main" val="3746730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A079CB4-21B7-4F6D-885D-CEF4F4568448}"/>
              </a:ext>
            </a:extLst>
          </p:cNvPr>
          <p:cNvSpPr>
            <a:spLocks noGrp="1"/>
          </p:cNvSpPr>
          <p:nvPr>
            <p:ph idx="1"/>
          </p:nvPr>
        </p:nvSpPr>
        <p:spPr>
          <a:xfrm>
            <a:off x="609600" y="1166018"/>
            <a:ext cx="10972800" cy="4525963"/>
          </a:xfrm>
        </p:spPr>
        <p:txBody>
          <a:bodyPr/>
          <a:lstStyle/>
          <a:p>
            <a:r>
              <a:rPr lang="es-MX" b="0" i="0" u="none" strike="noStrike" baseline="0" dirty="0">
                <a:solidFill>
                  <a:srgbClr val="000000"/>
                </a:solidFill>
                <a:latin typeface="Arial" panose="020B0604020202020204" pitchFamily="34" charset="0"/>
              </a:rPr>
              <a:t>Permitiría diseñar con la misma tecnología otro tipo de aplicaciones que mejoren su calidad de vida de manera sustancial y les permita estudiar otras áreas de conocimiento</a:t>
            </a:r>
            <a:r>
              <a:rPr lang="es-MX" dirty="0">
                <a:solidFill>
                  <a:srgbClr val="000000"/>
                </a:solidFill>
                <a:latin typeface="Arial" panose="020B0604020202020204" pitchFamily="34" charset="0"/>
              </a:rPr>
              <a:t>. </a:t>
            </a:r>
            <a:endParaRPr lang="es-MX" b="0" i="0" u="none" strike="noStrike" baseline="0" dirty="0">
              <a:solidFill>
                <a:srgbClr val="000000"/>
              </a:solidFill>
              <a:latin typeface="Arial" panose="020B0604020202020204" pitchFamily="34" charset="0"/>
            </a:endParaRPr>
          </a:p>
          <a:p>
            <a:r>
              <a:rPr lang="es-MX" b="0" i="0" u="none" strike="noStrike" baseline="0" dirty="0">
                <a:solidFill>
                  <a:srgbClr val="000000"/>
                </a:solidFill>
                <a:latin typeface="Arial" panose="020B0604020202020204" pitchFamily="34" charset="0"/>
              </a:rPr>
              <a:t>Se sugiere ocupar una base de datos mucha más amplia para mejorar los resultados. Utilizar una base de datos que utilice más elementos como transistores transformadores entre otros elementos de electrónica para ampliar el conocimiento de circuitos eléctricos</a:t>
            </a:r>
          </a:p>
          <a:p>
            <a:r>
              <a:rPr lang="es-MX" dirty="0">
                <a:solidFill>
                  <a:srgbClr val="000000"/>
                </a:solidFill>
                <a:latin typeface="Arial" panose="020B0604020202020204" pitchFamily="34" charset="0"/>
              </a:rPr>
              <a:t>Se sugirió que en trabajos futuros se pueden realizar cuentos descriptivos para personas no videntes utilizando el sistema diseñado.</a:t>
            </a:r>
            <a:endParaRPr lang="es-MX" b="0" i="0" u="none" strike="noStrike" baseline="0" dirty="0">
              <a:solidFill>
                <a:srgbClr val="000000"/>
              </a:solidFill>
              <a:latin typeface="Arial" panose="020B0604020202020204" pitchFamily="34" charset="0"/>
            </a:endParaRPr>
          </a:p>
          <a:p>
            <a:r>
              <a:rPr lang="es-MX" b="0" i="0" u="none" strike="noStrike" baseline="0" dirty="0">
                <a:solidFill>
                  <a:srgbClr val="000000"/>
                </a:solidFill>
                <a:latin typeface="Arial" panose="020B0604020202020204" pitchFamily="34" charset="0"/>
              </a:rPr>
              <a:t>Por último, se sugiere indagar más en las necesidades de la población con discapacidad visual. Ya que esta se presenta en distintos grados, es posible que se requiera de distintos tipos de herramientas que se enfoquen en particular en las dificultades que estos grupos presentan. </a:t>
            </a:r>
          </a:p>
          <a:p>
            <a:endParaRPr lang="es-EC" sz="1600" dirty="0">
              <a:solidFill>
                <a:schemeClr val="tx1"/>
              </a:solidFill>
            </a:endParaRPr>
          </a:p>
        </p:txBody>
      </p:sp>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49779" y="556164"/>
            <a:ext cx="10972800" cy="609854"/>
          </a:xfrm>
        </p:spPr>
        <p:txBody>
          <a:bodyPr/>
          <a:lstStyle/>
          <a:p>
            <a:pPr algn="ctr"/>
            <a:r>
              <a:rPr lang="es-EC" dirty="0">
                <a:solidFill>
                  <a:schemeClr val="tx1"/>
                </a:solidFill>
              </a:rPr>
              <a:t>TRABAJOS FUTUROS</a:t>
            </a:r>
          </a:p>
        </p:txBody>
      </p:sp>
    </p:spTree>
    <p:extLst>
      <p:ext uri="{BB962C8B-B14F-4D97-AF65-F5344CB8AC3E}">
        <p14:creationId xmlns:p14="http://schemas.microsoft.com/office/powerpoint/2010/main" val="11437029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2-01-31 at 20.12.35">
            <a:hlinkClick r:id="" action="ppaction://media"/>
            <a:extLst>
              <a:ext uri="{FF2B5EF4-FFF2-40B4-BE49-F238E27FC236}">
                <a16:creationId xmlns:a16="http://schemas.microsoft.com/office/drawing/2014/main" id="{D087A774-D710-49D2-BF20-3BFFD867C5F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81200" y="1266465"/>
            <a:ext cx="8229600" cy="4525963"/>
          </a:xfrm>
        </p:spPr>
      </p:pic>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609600" y="598994"/>
            <a:ext cx="10972800" cy="667471"/>
          </a:xfrm>
        </p:spPr>
        <p:txBody>
          <a:bodyPr/>
          <a:lstStyle/>
          <a:p>
            <a:pPr algn="ctr"/>
            <a:r>
              <a:rPr lang="es-EC" dirty="0">
                <a:solidFill>
                  <a:schemeClr val="tx1"/>
                </a:solidFill>
              </a:rPr>
              <a:t>ANALISIS DE RESULTADOS</a:t>
            </a:r>
          </a:p>
        </p:txBody>
      </p:sp>
    </p:spTree>
    <p:extLst>
      <p:ext uri="{BB962C8B-B14F-4D97-AF65-F5344CB8AC3E}">
        <p14:creationId xmlns:p14="http://schemas.microsoft.com/office/powerpoint/2010/main" val="388271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3BE1A15-59D7-4D08-ACEF-5685A262EB8C}"/>
              </a:ext>
            </a:extLst>
          </p:cNvPr>
          <p:cNvSpPr txBox="1"/>
          <p:nvPr/>
        </p:nvSpPr>
        <p:spPr>
          <a:xfrm>
            <a:off x="3047288" y="2441399"/>
            <a:ext cx="6097424" cy="1754326"/>
          </a:xfrm>
          <a:prstGeom prst="rect">
            <a:avLst/>
          </a:prstGeom>
          <a:noFill/>
        </p:spPr>
        <p:txBody>
          <a:bodyPr wrap="square">
            <a:spAutoFit/>
          </a:bodyPr>
          <a:lstStyle/>
          <a:p>
            <a:pPr algn="ctr"/>
            <a:r>
              <a:rPr lang="es-MX" sz="5400" b="1" i="0" u="none" strike="noStrike" baseline="0" dirty="0">
                <a:solidFill>
                  <a:srgbClr val="002060"/>
                </a:solidFill>
                <a:latin typeface="Arial" panose="020B0604020202020204" pitchFamily="34" charset="0"/>
              </a:rPr>
              <a:t>GRACIAS POR SU ATENCION </a:t>
            </a:r>
          </a:p>
        </p:txBody>
      </p:sp>
    </p:spTree>
    <p:extLst>
      <p:ext uri="{BB962C8B-B14F-4D97-AF65-F5344CB8AC3E}">
        <p14:creationId xmlns:p14="http://schemas.microsoft.com/office/powerpoint/2010/main" val="856461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731836"/>
            <a:ext cx="2994731" cy="584775"/>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EC"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OBJETIVOS</a:t>
            </a:r>
          </a:p>
        </p:txBody>
      </p:sp>
      <p:sp>
        <p:nvSpPr>
          <p:cNvPr id="12" name="Marcador de contenido 1"/>
          <p:cNvSpPr txBox="1">
            <a:spLocks/>
          </p:cNvSpPr>
          <p:nvPr/>
        </p:nvSpPr>
        <p:spPr>
          <a:xfrm>
            <a:off x="1703512" y="1316611"/>
            <a:ext cx="9282167" cy="4809553"/>
          </a:xfrm>
          <a:prstGeom prst="rect">
            <a:avLst/>
          </a:prstGeom>
        </p:spPr>
        <p:txBody>
          <a:bodyPr/>
          <a:lst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a:lstStyle>
          <a:p>
            <a:pPr marL="457200" lvl="1" indent="0" fontAlgn="auto">
              <a:spcBef>
                <a:spcPts val="0"/>
              </a:spcBef>
              <a:spcAft>
                <a:spcPts val="0"/>
              </a:spcAft>
              <a:buFontTx/>
              <a:buNone/>
            </a:pPr>
            <a:r>
              <a:rPr lang="es-EC" b="1" kern="1200" dirty="0">
                <a:solidFill>
                  <a:srgbClr val="000000"/>
                </a:solidFill>
                <a:latin typeface="Arial" panose="020B0604020202020204" pitchFamily="34" charset="0"/>
                <a:ea typeface="+mn-ea"/>
                <a:cs typeface="Arial" panose="020B0604020202020204" pitchFamily="34" charset="0"/>
              </a:rPr>
              <a:t>OBJETIVO ESPECÍFICOS</a:t>
            </a:r>
          </a:p>
          <a:p>
            <a:pPr marL="457200" lvl="1" indent="0" algn="just" fontAlgn="auto">
              <a:spcBef>
                <a:spcPts val="0"/>
              </a:spcBef>
              <a:spcAft>
                <a:spcPts val="0"/>
              </a:spcAft>
              <a:buNone/>
            </a:pPr>
            <a:endParaRPr lang="es-EC" sz="2000" dirty="0">
              <a:solidFill>
                <a:schemeClr val="tx1"/>
              </a:solidFill>
              <a:latin typeface="Arial" panose="020B0604020202020204" pitchFamily="34" charset="0"/>
              <a:cs typeface="Arial" panose="020B0604020202020204" pitchFamily="34" charset="0"/>
            </a:endParaRPr>
          </a:p>
          <a:p>
            <a:pPr lvl="1" algn="just" fontAlgn="auto">
              <a:spcBef>
                <a:spcPts val="0"/>
              </a:spcBef>
              <a:spcAft>
                <a:spcPts val="0"/>
              </a:spcAft>
              <a:buFont typeface="Arial" panose="020B0604020202020204" pitchFamily="34" charset="0"/>
              <a:buChar char="•"/>
            </a:pPr>
            <a:r>
              <a:rPr lang="es-MX" sz="2000" kern="1200" dirty="0">
                <a:solidFill>
                  <a:schemeClr val="tx1"/>
                </a:solidFill>
                <a:latin typeface="Arial" panose="020B0604020202020204" pitchFamily="34" charset="0"/>
                <a:cs typeface="Arial" panose="020B0604020202020204" pitchFamily="34" charset="0"/>
              </a:rPr>
              <a:t>Investigar sobre trabajos previamente realizados enfocados en aplicaciones informáticas que utilicen reconocimiento dactilar, machine </a:t>
            </a:r>
            <a:r>
              <a:rPr lang="es-MX" sz="2000" kern="1200" dirty="0" err="1">
                <a:solidFill>
                  <a:schemeClr val="tx1"/>
                </a:solidFill>
                <a:latin typeface="Arial" panose="020B0604020202020204" pitchFamily="34" charset="0"/>
                <a:cs typeface="Arial" panose="020B0604020202020204" pitchFamily="34" charset="0"/>
              </a:rPr>
              <a:t>learning</a:t>
            </a:r>
            <a:r>
              <a:rPr lang="es-MX" sz="2000" kern="1200" dirty="0">
                <a:solidFill>
                  <a:schemeClr val="tx1"/>
                </a:solidFill>
                <a:latin typeface="Arial" panose="020B0604020202020204" pitchFamily="34" charset="0"/>
                <a:cs typeface="Arial" panose="020B0604020202020204" pitchFamily="34" charset="0"/>
              </a:rPr>
              <a:t>, reconocimiento de imágenes para las personas que tengan discapacidad visual parcial y total.</a:t>
            </a:r>
          </a:p>
          <a:p>
            <a:pPr lvl="1" algn="just" fontAlgn="auto">
              <a:spcBef>
                <a:spcPts val="0"/>
              </a:spcBef>
              <a:spcAft>
                <a:spcPts val="0"/>
              </a:spcAft>
              <a:buFont typeface="Arial" panose="020B0604020202020204" pitchFamily="34" charset="0"/>
              <a:buChar char="•"/>
            </a:pPr>
            <a:endParaRPr lang="es-MX" sz="2000" kern="1200" dirty="0">
              <a:solidFill>
                <a:schemeClr val="tx1"/>
              </a:solidFill>
              <a:latin typeface="Arial" panose="020B0604020202020204" pitchFamily="34" charset="0"/>
              <a:cs typeface="Arial" panose="020B0604020202020204" pitchFamily="34" charset="0"/>
            </a:endParaRPr>
          </a:p>
          <a:p>
            <a:pPr lvl="1" algn="just" fontAlgn="auto">
              <a:spcBef>
                <a:spcPts val="0"/>
              </a:spcBef>
              <a:spcAft>
                <a:spcPts val="0"/>
              </a:spcAft>
              <a:buFont typeface="Arial" panose="020B0604020202020204" pitchFamily="34" charset="0"/>
              <a:buChar char="•"/>
            </a:pPr>
            <a:r>
              <a:rPr lang="es-MX" sz="2000" kern="1200" dirty="0">
                <a:solidFill>
                  <a:schemeClr val="tx1"/>
                </a:solidFill>
                <a:latin typeface="Arial" panose="020B0604020202020204" pitchFamily="34" charset="0"/>
                <a:cs typeface="Arial" panose="020B0604020202020204" pitchFamily="34" charset="0"/>
              </a:rPr>
              <a:t>Familiarizarse con el funcionamiento de la tarjeta </a:t>
            </a:r>
            <a:r>
              <a:rPr lang="es-MX" sz="2000" kern="1200" dirty="0" err="1">
                <a:solidFill>
                  <a:schemeClr val="tx1"/>
                </a:solidFill>
                <a:latin typeface="Arial" panose="020B0604020202020204" pitchFamily="34" charset="0"/>
                <a:cs typeface="Arial" panose="020B0604020202020204" pitchFamily="34" charset="0"/>
              </a:rPr>
              <a:t>Nvidia</a:t>
            </a:r>
            <a:r>
              <a:rPr lang="es-MX" sz="2000" kern="1200" dirty="0">
                <a:solidFill>
                  <a:schemeClr val="tx1"/>
                </a:solidFill>
                <a:latin typeface="Arial" panose="020B0604020202020204" pitchFamily="34" charset="0"/>
                <a:cs typeface="Arial" panose="020B0604020202020204" pitchFamily="34" charset="0"/>
              </a:rPr>
              <a:t> JETSON NANO.</a:t>
            </a:r>
          </a:p>
          <a:p>
            <a:pPr lvl="1" algn="just" fontAlgn="auto">
              <a:spcBef>
                <a:spcPts val="0"/>
              </a:spcBef>
              <a:spcAft>
                <a:spcPts val="0"/>
              </a:spcAft>
              <a:buFont typeface="Arial" panose="020B0604020202020204" pitchFamily="34" charset="0"/>
              <a:buChar char="•"/>
            </a:pPr>
            <a:endParaRPr lang="es-MX" sz="2000" kern="1200" dirty="0">
              <a:solidFill>
                <a:schemeClr val="tx1"/>
              </a:solidFill>
              <a:latin typeface="Arial" panose="020B0604020202020204" pitchFamily="34" charset="0"/>
              <a:cs typeface="Arial" panose="020B0604020202020204" pitchFamily="34" charset="0"/>
            </a:endParaRPr>
          </a:p>
          <a:p>
            <a:pPr lvl="1" algn="just" fontAlgn="auto">
              <a:spcBef>
                <a:spcPts val="0"/>
              </a:spcBef>
              <a:spcAft>
                <a:spcPts val="0"/>
              </a:spcAft>
              <a:buFont typeface="Arial" panose="020B0604020202020204" pitchFamily="34" charset="0"/>
              <a:buChar char="•"/>
            </a:pPr>
            <a:r>
              <a:rPr lang="es-MX" sz="2000" kern="1200" dirty="0">
                <a:solidFill>
                  <a:schemeClr val="tx1"/>
                </a:solidFill>
                <a:latin typeface="Arial" panose="020B0604020202020204" pitchFamily="34" charset="0"/>
                <a:cs typeface="Arial" panose="020B0604020202020204" pitchFamily="34" charset="0"/>
              </a:rPr>
              <a:t>Investigar y estudiar las librerías y módulos del lenguaje </a:t>
            </a:r>
            <a:r>
              <a:rPr lang="es-MX" sz="2000" kern="1200" dirty="0" err="1">
                <a:solidFill>
                  <a:schemeClr val="tx1"/>
                </a:solidFill>
                <a:latin typeface="Arial" panose="020B0604020202020204" pitchFamily="34" charset="0"/>
                <a:cs typeface="Arial" panose="020B0604020202020204" pitchFamily="34" charset="0"/>
              </a:rPr>
              <a:t>Phyton</a:t>
            </a:r>
            <a:r>
              <a:rPr lang="es-MX" sz="2000" kern="1200" dirty="0">
                <a:solidFill>
                  <a:schemeClr val="tx1"/>
                </a:solidFill>
                <a:latin typeface="Arial" panose="020B0604020202020204" pitchFamily="34" charset="0"/>
                <a:cs typeface="Arial" panose="020B0604020202020204" pitchFamily="34" charset="0"/>
              </a:rPr>
              <a:t> que permitan el procesamiento de imágenes.</a:t>
            </a:r>
          </a:p>
          <a:p>
            <a:pPr lvl="1" algn="just" fontAlgn="auto">
              <a:spcBef>
                <a:spcPts val="0"/>
              </a:spcBef>
              <a:spcAft>
                <a:spcPts val="0"/>
              </a:spcAft>
              <a:buFont typeface="Arial" panose="020B0604020202020204" pitchFamily="34" charset="0"/>
              <a:buChar char="•"/>
            </a:pPr>
            <a:endParaRPr lang="es-MX" sz="2000" kern="1200" dirty="0">
              <a:solidFill>
                <a:schemeClr val="tx1"/>
              </a:solidFill>
              <a:latin typeface="Arial" panose="020B0604020202020204" pitchFamily="34" charset="0"/>
              <a:cs typeface="Arial" panose="020B0604020202020204" pitchFamily="34" charset="0"/>
            </a:endParaRPr>
          </a:p>
          <a:p>
            <a:pPr lvl="1" algn="just" fontAlgn="auto">
              <a:spcBef>
                <a:spcPts val="0"/>
              </a:spcBef>
              <a:spcAft>
                <a:spcPts val="0"/>
              </a:spcAft>
              <a:buFont typeface="Arial" panose="020B0604020202020204" pitchFamily="34" charset="0"/>
              <a:buChar char="•"/>
            </a:pPr>
            <a:r>
              <a:rPr lang="es-MX" sz="2000" kern="1200" dirty="0">
                <a:solidFill>
                  <a:schemeClr val="tx1"/>
                </a:solidFill>
                <a:latin typeface="Arial" panose="020B0604020202020204" pitchFamily="34" charset="0"/>
                <a:cs typeface="Arial" panose="020B0604020202020204" pitchFamily="34" charset="0"/>
              </a:rPr>
              <a:t>Implementar un algoritmo que permita identificar la posición dactilar con una tarjeta Jetson Nano.</a:t>
            </a:r>
          </a:p>
          <a:p>
            <a:pPr marL="457200" lvl="1" indent="0" fontAlgn="auto">
              <a:spcBef>
                <a:spcPts val="0"/>
              </a:spcBef>
              <a:spcAft>
                <a:spcPts val="0"/>
              </a:spcAft>
              <a:buFontTx/>
              <a:buNone/>
            </a:pPr>
            <a:endParaRPr lang="es-EC" b="1" kern="1200" dirty="0">
              <a:solidFill>
                <a:srgbClr val="000000"/>
              </a:solidFill>
              <a:latin typeface="Arial" panose="020B0604020202020204" pitchFamily="34" charset="0"/>
              <a:ea typeface="+mn-ea"/>
              <a:cs typeface="Arial" panose="020B0604020202020204" pitchFamily="34" charset="0"/>
            </a:endParaRPr>
          </a:p>
          <a:p>
            <a:endParaRPr lang="es-ES" kern="0" dirty="0"/>
          </a:p>
        </p:txBody>
      </p:sp>
    </p:spTree>
    <p:extLst>
      <p:ext uri="{BB962C8B-B14F-4D97-AF65-F5344CB8AC3E}">
        <p14:creationId xmlns:p14="http://schemas.microsoft.com/office/powerpoint/2010/main" val="3331840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731836"/>
            <a:ext cx="2994731" cy="584775"/>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EC"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OBJETIVOS</a:t>
            </a:r>
          </a:p>
        </p:txBody>
      </p:sp>
      <p:sp>
        <p:nvSpPr>
          <p:cNvPr id="12" name="Marcador de contenido 1"/>
          <p:cNvSpPr txBox="1">
            <a:spLocks/>
          </p:cNvSpPr>
          <p:nvPr/>
        </p:nvSpPr>
        <p:spPr>
          <a:xfrm>
            <a:off x="1703512" y="1316611"/>
            <a:ext cx="9282167" cy="4809553"/>
          </a:xfrm>
          <a:prstGeom prst="rect">
            <a:avLst/>
          </a:prstGeom>
        </p:spPr>
        <p:txBody>
          <a:bodyPr/>
          <a:lst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a:lstStyle>
          <a:p>
            <a:pPr marL="457200" lvl="1" indent="0" fontAlgn="auto">
              <a:spcBef>
                <a:spcPts val="0"/>
              </a:spcBef>
              <a:spcAft>
                <a:spcPts val="0"/>
              </a:spcAft>
              <a:buFontTx/>
              <a:buNone/>
            </a:pPr>
            <a:r>
              <a:rPr lang="es-EC" b="1" kern="1200" dirty="0">
                <a:solidFill>
                  <a:srgbClr val="000000"/>
                </a:solidFill>
                <a:latin typeface="Arial" panose="020B0604020202020204" pitchFamily="34" charset="0"/>
                <a:ea typeface="+mn-ea"/>
                <a:cs typeface="Arial" panose="020B0604020202020204" pitchFamily="34" charset="0"/>
              </a:rPr>
              <a:t>OBJETIVO ESPECÍFICOS</a:t>
            </a:r>
          </a:p>
          <a:p>
            <a:pPr marL="457200" lvl="1" indent="0" algn="just" fontAlgn="auto">
              <a:spcBef>
                <a:spcPts val="0"/>
              </a:spcBef>
              <a:spcAft>
                <a:spcPts val="0"/>
              </a:spcAft>
              <a:buNone/>
            </a:pPr>
            <a:endParaRPr lang="es-EC" sz="2000" dirty="0">
              <a:solidFill>
                <a:schemeClr val="tx1"/>
              </a:solidFill>
              <a:latin typeface="Arial" panose="020B0604020202020204" pitchFamily="34" charset="0"/>
              <a:cs typeface="Arial" panose="020B0604020202020204" pitchFamily="34" charset="0"/>
            </a:endParaRPr>
          </a:p>
          <a:p>
            <a:pPr lvl="1" algn="just" fontAlgn="auto">
              <a:spcBef>
                <a:spcPts val="0"/>
              </a:spcBef>
              <a:spcAft>
                <a:spcPts val="0"/>
              </a:spcAft>
              <a:buFont typeface="Arial" panose="020B0604020202020204" pitchFamily="34" charset="0"/>
              <a:buChar char="•"/>
            </a:pPr>
            <a:r>
              <a:rPr lang="es-MX" sz="2000" kern="1200" dirty="0">
                <a:solidFill>
                  <a:schemeClr val="tx1"/>
                </a:solidFill>
                <a:latin typeface="Arial" panose="020B0604020202020204" pitchFamily="34" charset="0"/>
                <a:cs typeface="Arial" panose="020B0604020202020204" pitchFamily="34" charset="0"/>
              </a:rPr>
              <a:t>Determinar la posición del dedo índice de la mano sobre una imagen en tiempo real capturada por una cámara.</a:t>
            </a:r>
          </a:p>
          <a:p>
            <a:pPr lvl="1" algn="just" fontAlgn="auto">
              <a:spcBef>
                <a:spcPts val="0"/>
              </a:spcBef>
              <a:spcAft>
                <a:spcPts val="0"/>
              </a:spcAft>
              <a:buFont typeface="Arial" panose="020B0604020202020204" pitchFamily="34" charset="0"/>
              <a:buChar char="•"/>
            </a:pPr>
            <a:endParaRPr lang="es-MX" sz="2000" kern="1200" dirty="0">
              <a:solidFill>
                <a:schemeClr val="tx1"/>
              </a:solidFill>
              <a:latin typeface="Arial" panose="020B0604020202020204" pitchFamily="34" charset="0"/>
              <a:cs typeface="Arial" panose="020B0604020202020204" pitchFamily="34" charset="0"/>
            </a:endParaRPr>
          </a:p>
          <a:p>
            <a:pPr lvl="1" algn="just" fontAlgn="auto">
              <a:spcBef>
                <a:spcPts val="0"/>
              </a:spcBef>
              <a:spcAft>
                <a:spcPts val="0"/>
              </a:spcAft>
              <a:buFont typeface="Arial" panose="020B0604020202020204" pitchFamily="34" charset="0"/>
              <a:buChar char="•"/>
            </a:pPr>
            <a:r>
              <a:rPr lang="es-MX" sz="2000" kern="1200" dirty="0">
                <a:solidFill>
                  <a:schemeClr val="tx1"/>
                </a:solidFill>
                <a:latin typeface="Arial" panose="020B0604020202020204" pitchFamily="34" charset="0"/>
                <a:cs typeface="Arial" panose="020B0604020202020204" pitchFamily="34" charset="0"/>
              </a:rPr>
              <a:t>Transformar la posición del reconocimiento dactilar a un audio descriptivo.</a:t>
            </a:r>
          </a:p>
          <a:p>
            <a:pPr lvl="1" algn="just" fontAlgn="auto">
              <a:spcBef>
                <a:spcPts val="0"/>
              </a:spcBef>
              <a:spcAft>
                <a:spcPts val="0"/>
              </a:spcAft>
              <a:buFont typeface="Arial" panose="020B0604020202020204" pitchFamily="34" charset="0"/>
              <a:buChar char="•"/>
            </a:pPr>
            <a:endParaRPr lang="es-MX" sz="2000" kern="1200" dirty="0">
              <a:solidFill>
                <a:schemeClr val="tx1"/>
              </a:solidFill>
              <a:latin typeface="Arial" panose="020B0604020202020204" pitchFamily="34" charset="0"/>
              <a:cs typeface="Arial" panose="020B0604020202020204" pitchFamily="34" charset="0"/>
            </a:endParaRPr>
          </a:p>
          <a:p>
            <a:pPr lvl="1" algn="just" fontAlgn="auto">
              <a:spcBef>
                <a:spcPts val="0"/>
              </a:spcBef>
              <a:spcAft>
                <a:spcPts val="0"/>
              </a:spcAft>
              <a:buFont typeface="Arial" panose="020B0604020202020204" pitchFamily="34" charset="0"/>
              <a:buChar char="•"/>
            </a:pPr>
            <a:r>
              <a:rPr lang="es-MX" sz="2000" kern="1200" dirty="0">
                <a:solidFill>
                  <a:schemeClr val="tx1"/>
                </a:solidFill>
                <a:latin typeface="Arial" panose="020B0604020202020204" pitchFamily="34" charset="0"/>
                <a:cs typeface="Arial" panose="020B0604020202020204" pitchFamily="34" charset="0"/>
              </a:rPr>
              <a:t>Implementar un prototipo que permita identificar la posición dactilar sobre la imagen de un circuito eléctrico.</a:t>
            </a:r>
          </a:p>
          <a:p>
            <a:pPr lvl="1" algn="just" fontAlgn="auto">
              <a:spcBef>
                <a:spcPts val="0"/>
              </a:spcBef>
              <a:spcAft>
                <a:spcPts val="0"/>
              </a:spcAft>
              <a:buFont typeface="Arial" panose="020B0604020202020204" pitchFamily="34" charset="0"/>
              <a:buChar char="•"/>
            </a:pPr>
            <a:endParaRPr lang="es-MX" sz="2000" kern="1200" dirty="0">
              <a:solidFill>
                <a:schemeClr val="tx1"/>
              </a:solidFill>
              <a:latin typeface="Arial" panose="020B0604020202020204" pitchFamily="34" charset="0"/>
              <a:cs typeface="Arial" panose="020B0604020202020204" pitchFamily="34" charset="0"/>
            </a:endParaRPr>
          </a:p>
          <a:p>
            <a:pPr lvl="1" algn="just" fontAlgn="auto">
              <a:spcBef>
                <a:spcPts val="0"/>
              </a:spcBef>
              <a:spcAft>
                <a:spcPts val="0"/>
              </a:spcAft>
              <a:buFont typeface="Arial" panose="020B0604020202020204" pitchFamily="34" charset="0"/>
              <a:buChar char="•"/>
            </a:pPr>
            <a:r>
              <a:rPr lang="es-MX" sz="2000" kern="1200" dirty="0">
                <a:solidFill>
                  <a:schemeClr val="tx1"/>
                </a:solidFill>
                <a:latin typeface="Arial" panose="020B0604020202020204" pitchFamily="34" charset="0"/>
                <a:cs typeface="Arial" panose="020B0604020202020204" pitchFamily="34" charset="0"/>
              </a:rPr>
              <a:t>Realizar pruebas de funcionamiento del prototipo.</a:t>
            </a:r>
          </a:p>
          <a:p>
            <a:pPr lvl="1" algn="just" fontAlgn="auto">
              <a:spcBef>
                <a:spcPts val="0"/>
              </a:spcBef>
              <a:spcAft>
                <a:spcPts val="0"/>
              </a:spcAft>
              <a:buFont typeface="Arial" panose="020B0604020202020204" pitchFamily="34" charset="0"/>
              <a:buChar char="•"/>
            </a:pPr>
            <a:endParaRPr lang="es-MX" sz="2000" kern="1200" dirty="0">
              <a:solidFill>
                <a:schemeClr val="tx1"/>
              </a:solidFill>
              <a:latin typeface="Arial" panose="020B0604020202020204" pitchFamily="34" charset="0"/>
              <a:cs typeface="Arial" panose="020B0604020202020204" pitchFamily="34" charset="0"/>
            </a:endParaRPr>
          </a:p>
          <a:p>
            <a:pPr lvl="1" algn="just" fontAlgn="auto">
              <a:spcBef>
                <a:spcPts val="0"/>
              </a:spcBef>
              <a:spcAft>
                <a:spcPts val="0"/>
              </a:spcAft>
              <a:buFont typeface="Arial" panose="020B0604020202020204" pitchFamily="34" charset="0"/>
              <a:buChar char="•"/>
            </a:pPr>
            <a:r>
              <a:rPr lang="es-MX" sz="2000" kern="1200" dirty="0">
                <a:solidFill>
                  <a:schemeClr val="tx1"/>
                </a:solidFill>
                <a:latin typeface="Arial" panose="020B0604020202020204" pitchFamily="34" charset="0"/>
                <a:cs typeface="Arial" panose="020B0604020202020204" pitchFamily="34" charset="0"/>
              </a:rPr>
              <a:t>Evaluar el desempeño del prototipo mediante análisis de los datos adquiridos con la participación de personas con distintos grados de discapacidad visual.</a:t>
            </a:r>
            <a:endParaRPr lang="es-MX" kern="1200" dirty="0">
              <a:solidFill>
                <a:schemeClr val="tx1"/>
              </a:solidFill>
              <a:latin typeface="Arial" panose="020B0604020202020204" pitchFamily="34" charset="0"/>
              <a:cs typeface="Arial" panose="020B0604020202020204" pitchFamily="34" charset="0"/>
            </a:endParaRPr>
          </a:p>
          <a:p>
            <a:pPr marL="457200" lvl="1" indent="0" fontAlgn="auto">
              <a:spcBef>
                <a:spcPts val="0"/>
              </a:spcBef>
              <a:spcAft>
                <a:spcPts val="0"/>
              </a:spcAft>
              <a:buFontTx/>
              <a:buNone/>
            </a:pPr>
            <a:endParaRPr lang="es-EC" b="1" kern="1200" dirty="0">
              <a:solidFill>
                <a:srgbClr val="000000"/>
              </a:solidFill>
              <a:latin typeface="Arial" panose="020B0604020202020204" pitchFamily="34" charset="0"/>
              <a:ea typeface="+mn-ea"/>
              <a:cs typeface="Arial" panose="020B0604020202020204" pitchFamily="34" charset="0"/>
            </a:endParaRPr>
          </a:p>
          <a:p>
            <a:endParaRPr lang="es-ES" kern="0" dirty="0"/>
          </a:p>
        </p:txBody>
      </p:sp>
    </p:spTree>
    <p:extLst>
      <p:ext uri="{BB962C8B-B14F-4D97-AF65-F5344CB8AC3E}">
        <p14:creationId xmlns:p14="http://schemas.microsoft.com/office/powerpoint/2010/main" val="1225005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07050" y="871670"/>
            <a:ext cx="10972800" cy="716883"/>
          </a:xfrm>
        </p:spPr>
        <p:txBody>
          <a:bodyPr/>
          <a:lstStyle/>
          <a:p>
            <a:pPr algn="ctr"/>
            <a:r>
              <a:rPr lang="es-EC" dirty="0">
                <a:solidFill>
                  <a:schemeClr val="tx1"/>
                </a:solidFill>
              </a:rPr>
              <a:t>ANTECEDENTES</a:t>
            </a:r>
          </a:p>
        </p:txBody>
      </p:sp>
      <p:graphicFrame>
        <p:nvGraphicFramePr>
          <p:cNvPr id="3" name="Diagrama 2">
            <a:extLst>
              <a:ext uri="{FF2B5EF4-FFF2-40B4-BE49-F238E27FC236}">
                <a16:creationId xmlns:a16="http://schemas.microsoft.com/office/drawing/2014/main" id="{D95B8698-EA05-40CF-9FD1-7E9B94102AD0}"/>
              </a:ext>
            </a:extLst>
          </p:cNvPr>
          <p:cNvGraphicFramePr/>
          <p:nvPr>
            <p:extLst>
              <p:ext uri="{D42A27DB-BD31-4B8C-83A1-F6EECF244321}">
                <p14:modId xmlns:p14="http://schemas.microsoft.com/office/powerpoint/2010/main" val="256274052"/>
              </p:ext>
            </p:extLst>
          </p:nvPr>
        </p:nvGraphicFramePr>
        <p:xfrm>
          <a:off x="784314" y="1734796"/>
          <a:ext cx="4941368" cy="38224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a:extLst>
              <a:ext uri="{FF2B5EF4-FFF2-40B4-BE49-F238E27FC236}">
                <a16:creationId xmlns:a16="http://schemas.microsoft.com/office/drawing/2014/main" id="{913151E0-F3C7-4B97-9D3D-3833C7DE378F}"/>
              </a:ext>
            </a:extLst>
          </p:cNvPr>
          <p:cNvPicPr/>
          <p:nvPr/>
        </p:nvPicPr>
        <p:blipFill>
          <a:blip r:embed="rId7"/>
          <a:stretch>
            <a:fillRect/>
          </a:stretch>
        </p:blipFill>
        <p:spPr>
          <a:xfrm>
            <a:off x="6484979" y="1977147"/>
            <a:ext cx="4756158" cy="2903706"/>
          </a:xfrm>
          <a:prstGeom prst="rect">
            <a:avLst/>
          </a:prstGeom>
        </p:spPr>
      </p:pic>
    </p:spTree>
    <p:extLst>
      <p:ext uri="{BB962C8B-B14F-4D97-AF65-F5344CB8AC3E}">
        <p14:creationId xmlns:p14="http://schemas.microsoft.com/office/powerpoint/2010/main" val="907952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07050" y="871670"/>
            <a:ext cx="10972800" cy="716883"/>
          </a:xfrm>
        </p:spPr>
        <p:txBody>
          <a:bodyPr/>
          <a:lstStyle/>
          <a:p>
            <a:pPr algn="ctr"/>
            <a:r>
              <a:rPr lang="es-EC" dirty="0">
                <a:solidFill>
                  <a:schemeClr val="tx1"/>
                </a:solidFill>
              </a:rPr>
              <a:t>ANTECEDENTES</a:t>
            </a:r>
          </a:p>
        </p:txBody>
      </p:sp>
      <p:pic>
        <p:nvPicPr>
          <p:cNvPr id="5" name="Picture 12">
            <a:extLst>
              <a:ext uri="{FF2B5EF4-FFF2-40B4-BE49-F238E27FC236}">
                <a16:creationId xmlns:a16="http://schemas.microsoft.com/office/drawing/2014/main" id="{0D60F3D9-6E58-4D66-8890-6AE725A93875}"/>
              </a:ext>
            </a:extLst>
          </p:cNvPr>
          <p:cNvPicPr>
            <a:picLocks noChangeAspect="1"/>
          </p:cNvPicPr>
          <p:nvPr/>
        </p:nvPicPr>
        <p:blipFill>
          <a:blip r:embed="rId2"/>
          <a:stretch>
            <a:fillRect/>
          </a:stretch>
        </p:blipFill>
        <p:spPr>
          <a:xfrm>
            <a:off x="507050" y="1775563"/>
            <a:ext cx="3815568" cy="2809099"/>
          </a:xfrm>
          <a:prstGeom prst="rect">
            <a:avLst/>
          </a:prstGeom>
        </p:spPr>
      </p:pic>
      <p:pic>
        <p:nvPicPr>
          <p:cNvPr id="6" name="Imagen 5">
            <a:extLst>
              <a:ext uri="{FF2B5EF4-FFF2-40B4-BE49-F238E27FC236}">
                <a16:creationId xmlns:a16="http://schemas.microsoft.com/office/drawing/2014/main" id="{692619C9-5160-4A74-9CD0-D07E2C577466}"/>
              </a:ext>
            </a:extLst>
          </p:cNvPr>
          <p:cNvPicPr>
            <a:picLocks noChangeAspect="1"/>
          </p:cNvPicPr>
          <p:nvPr/>
        </p:nvPicPr>
        <p:blipFill>
          <a:blip r:embed="rId3"/>
          <a:stretch>
            <a:fillRect/>
          </a:stretch>
        </p:blipFill>
        <p:spPr>
          <a:xfrm>
            <a:off x="5236038" y="1860679"/>
            <a:ext cx="6584196" cy="2380440"/>
          </a:xfrm>
          <a:prstGeom prst="rect">
            <a:avLst/>
          </a:prstGeom>
        </p:spPr>
      </p:pic>
      <p:sp>
        <p:nvSpPr>
          <p:cNvPr id="7" name="TextBox 5">
            <a:extLst>
              <a:ext uri="{FF2B5EF4-FFF2-40B4-BE49-F238E27FC236}">
                <a16:creationId xmlns:a16="http://schemas.microsoft.com/office/drawing/2014/main" id="{06E5D17D-01AA-416F-BBF6-FFF24DFDC060}"/>
              </a:ext>
            </a:extLst>
          </p:cNvPr>
          <p:cNvSpPr txBox="1"/>
          <p:nvPr/>
        </p:nvSpPr>
        <p:spPr>
          <a:xfrm>
            <a:off x="727956" y="4843179"/>
            <a:ext cx="3594662" cy="369332"/>
          </a:xfrm>
          <a:prstGeom prst="rect">
            <a:avLst/>
          </a:prstGeom>
          <a:noFill/>
        </p:spPr>
        <p:txBody>
          <a:bodyPr wrap="square">
            <a:spAutoFit/>
          </a:bodyPr>
          <a:lstStyle/>
          <a:p>
            <a:r>
              <a:rPr lang="es-EC" sz="1800" dirty="0">
                <a:effectLst/>
                <a:latin typeface="Arial" panose="020B0604020202020204" pitchFamily="34" charset="0"/>
                <a:ea typeface="Calibri" panose="020F0502020204030204" pitchFamily="34" charset="0"/>
              </a:rPr>
              <a:t>(Cachimuel, 2021)</a:t>
            </a:r>
            <a:endParaRPr lang="es-EC" dirty="0"/>
          </a:p>
        </p:txBody>
      </p:sp>
      <p:sp>
        <p:nvSpPr>
          <p:cNvPr id="8" name="TextBox 5">
            <a:extLst>
              <a:ext uri="{FF2B5EF4-FFF2-40B4-BE49-F238E27FC236}">
                <a16:creationId xmlns:a16="http://schemas.microsoft.com/office/drawing/2014/main" id="{898944E5-5A95-499C-B0C3-374543E2BBC7}"/>
              </a:ext>
            </a:extLst>
          </p:cNvPr>
          <p:cNvSpPr txBox="1"/>
          <p:nvPr/>
        </p:nvSpPr>
        <p:spPr>
          <a:xfrm>
            <a:off x="6730805" y="4584662"/>
            <a:ext cx="3594662" cy="369332"/>
          </a:xfrm>
          <a:prstGeom prst="rect">
            <a:avLst/>
          </a:prstGeom>
          <a:noFill/>
        </p:spPr>
        <p:txBody>
          <a:bodyPr wrap="square">
            <a:spAutoFit/>
          </a:bodyPr>
          <a:lstStyle/>
          <a:p>
            <a:r>
              <a:rPr lang="es-EC" sz="1800" dirty="0">
                <a:effectLst/>
                <a:latin typeface="Arial" panose="020B0604020202020204" pitchFamily="34" charset="0"/>
                <a:ea typeface="Calibri" panose="020F0502020204030204" pitchFamily="34" charset="0"/>
              </a:rPr>
              <a:t>(Muñoz, 2021)</a:t>
            </a:r>
            <a:endParaRPr lang="es-EC" dirty="0"/>
          </a:p>
        </p:txBody>
      </p:sp>
    </p:spTree>
    <p:extLst>
      <p:ext uri="{BB962C8B-B14F-4D97-AF65-F5344CB8AC3E}">
        <p14:creationId xmlns:p14="http://schemas.microsoft.com/office/powerpoint/2010/main" val="1681644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07050" y="871670"/>
            <a:ext cx="10972800" cy="716883"/>
          </a:xfrm>
        </p:spPr>
        <p:txBody>
          <a:bodyPr/>
          <a:lstStyle/>
          <a:p>
            <a:pPr algn="ctr"/>
            <a:r>
              <a:rPr lang="es-EC" dirty="0">
                <a:solidFill>
                  <a:schemeClr val="tx1"/>
                </a:solidFill>
              </a:rPr>
              <a:t>INTRODUCCION</a:t>
            </a:r>
          </a:p>
        </p:txBody>
      </p:sp>
      <p:pic>
        <p:nvPicPr>
          <p:cNvPr id="3" name="Picture 3">
            <a:extLst>
              <a:ext uri="{FF2B5EF4-FFF2-40B4-BE49-F238E27FC236}">
                <a16:creationId xmlns:a16="http://schemas.microsoft.com/office/drawing/2014/main" id="{34E68840-5EC6-443F-8995-FD6F999C85F4}"/>
              </a:ext>
            </a:extLst>
          </p:cNvPr>
          <p:cNvPicPr>
            <a:picLocks noChangeAspect="1"/>
          </p:cNvPicPr>
          <p:nvPr/>
        </p:nvPicPr>
        <p:blipFill>
          <a:blip r:embed="rId2"/>
          <a:stretch>
            <a:fillRect/>
          </a:stretch>
        </p:blipFill>
        <p:spPr>
          <a:xfrm>
            <a:off x="6719782" y="1588553"/>
            <a:ext cx="3901941" cy="1351744"/>
          </a:xfrm>
          <a:prstGeom prst="rect">
            <a:avLst/>
          </a:prstGeom>
        </p:spPr>
      </p:pic>
      <p:sp>
        <p:nvSpPr>
          <p:cNvPr id="5" name="TextBox 4">
            <a:extLst>
              <a:ext uri="{FF2B5EF4-FFF2-40B4-BE49-F238E27FC236}">
                <a16:creationId xmlns:a16="http://schemas.microsoft.com/office/drawing/2014/main" id="{B27F9A7E-AC1E-4F23-B674-3B32EF5AE91C}"/>
              </a:ext>
            </a:extLst>
          </p:cNvPr>
          <p:cNvSpPr txBox="1"/>
          <p:nvPr/>
        </p:nvSpPr>
        <p:spPr>
          <a:xfrm>
            <a:off x="7812622" y="2757417"/>
            <a:ext cx="1716259" cy="365760"/>
          </a:xfrm>
          <a:prstGeom prst="rect">
            <a:avLst/>
          </a:prstGeom>
          <a:noFill/>
        </p:spPr>
        <p:txBody>
          <a:bodyPr wrap="square" rtlCol="0">
            <a:spAutoFit/>
          </a:bodyPr>
          <a:lstStyle/>
          <a:p>
            <a:r>
              <a:rPr lang="es-EC" dirty="0"/>
              <a:t>OMS, 2021.</a:t>
            </a:r>
          </a:p>
        </p:txBody>
      </p:sp>
      <p:pic>
        <p:nvPicPr>
          <p:cNvPr id="6" name="Picture 2" descr="Curso: Introducción a python3 - PLEDIN 3.0">
            <a:extLst>
              <a:ext uri="{FF2B5EF4-FFF2-40B4-BE49-F238E27FC236}">
                <a16:creationId xmlns:a16="http://schemas.microsoft.com/office/drawing/2014/main" id="{6540372C-E673-4593-80B6-F05AE1C6F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074" y="1543523"/>
            <a:ext cx="4117145" cy="17427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77B4301-468B-4AC1-9F82-EFB31E11306C}"/>
              </a:ext>
            </a:extLst>
          </p:cNvPr>
          <p:cNvSpPr txBox="1"/>
          <p:nvPr/>
        </p:nvSpPr>
        <p:spPr>
          <a:xfrm>
            <a:off x="2634061" y="2771634"/>
            <a:ext cx="2178148" cy="369332"/>
          </a:xfrm>
          <a:prstGeom prst="rect">
            <a:avLst/>
          </a:prstGeom>
          <a:noFill/>
        </p:spPr>
        <p:txBody>
          <a:bodyPr wrap="square" rtlCol="0">
            <a:spAutoFit/>
          </a:bodyPr>
          <a:lstStyle/>
          <a:p>
            <a:r>
              <a:rPr lang="es-EC" dirty="0"/>
              <a:t>Python.org, 2021.</a:t>
            </a:r>
          </a:p>
        </p:txBody>
      </p:sp>
      <p:pic>
        <p:nvPicPr>
          <p:cNvPr id="8" name="Imagen 7">
            <a:extLst>
              <a:ext uri="{FF2B5EF4-FFF2-40B4-BE49-F238E27FC236}">
                <a16:creationId xmlns:a16="http://schemas.microsoft.com/office/drawing/2014/main" id="{ABE61545-1B29-4FB4-90D5-99DD5BAD0632}"/>
              </a:ext>
            </a:extLst>
          </p:cNvPr>
          <p:cNvPicPr>
            <a:picLocks noChangeAspect="1"/>
          </p:cNvPicPr>
          <p:nvPr/>
        </p:nvPicPr>
        <p:blipFill>
          <a:blip r:embed="rId4"/>
          <a:stretch>
            <a:fillRect/>
          </a:stretch>
        </p:blipFill>
        <p:spPr>
          <a:xfrm>
            <a:off x="4384931" y="3589005"/>
            <a:ext cx="3427691" cy="1040311"/>
          </a:xfrm>
          <a:prstGeom prst="rect">
            <a:avLst/>
          </a:prstGeom>
        </p:spPr>
      </p:pic>
      <p:sp>
        <p:nvSpPr>
          <p:cNvPr id="9" name="TextBox 6">
            <a:extLst>
              <a:ext uri="{FF2B5EF4-FFF2-40B4-BE49-F238E27FC236}">
                <a16:creationId xmlns:a16="http://schemas.microsoft.com/office/drawing/2014/main" id="{2CD82B87-E78E-4B50-A928-A7F5581ECF02}"/>
              </a:ext>
            </a:extLst>
          </p:cNvPr>
          <p:cNvSpPr txBox="1"/>
          <p:nvPr/>
        </p:nvSpPr>
        <p:spPr>
          <a:xfrm>
            <a:off x="4904376" y="4725812"/>
            <a:ext cx="2178148" cy="369332"/>
          </a:xfrm>
          <a:prstGeom prst="rect">
            <a:avLst/>
          </a:prstGeom>
          <a:noFill/>
        </p:spPr>
        <p:txBody>
          <a:bodyPr wrap="square" rtlCol="0">
            <a:spAutoFit/>
          </a:bodyPr>
          <a:lstStyle/>
          <a:p>
            <a:r>
              <a:rPr lang="es-EC" dirty="0"/>
              <a:t>CONADIS, 2021.</a:t>
            </a:r>
          </a:p>
        </p:txBody>
      </p:sp>
    </p:spTree>
    <p:extLst>
      <p:ext uri="{BB962C8B-B14F-4D97-AF65-F5344CB8AC3E}">
        <p14:creationId xmlns:p14="http://schemas.microsoft.com/office/powerpoint/2010/main" val="2457469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EDDA89-72B9-4F15-9010-88D9C7AB1FEF}"/>
              </a:ext>
            </a:extLst>
          </p:cNvPr>
          <p:cNvSpPr>
            <a:spLocks noGrp="1"/>
          </p:cNvSpPr>
          <p:nvPr>
            <p:ph type="title"/>
          </p:nvPr>
        </p:nvSpPr>
        <p:spPr>
          <a:xfrm>
            <a:off x="507050" y="626270"/>
            <a:ext cx="10972800" cy="716883"/>
          </a:xfrm>
        </p:spPr>
        <p:txBody>
          <a:bodyPr/>
          <a:lstStyle/>
          <a:p>
            <a:pPr algn="ctr"/>
            <a:r>
              <a:rPr lang="es-EC" dirty="0">
                <a:solidFill>
                  <a:schemeClr val="tx1"/>
                </a:solidFill>
              </a:rPr>
              <a:t>FUNDAMENTACION TEORICA</a:t>
            </a:r>
          </a:p>
        </p:txBody>
      </p:sp>
      <p:graphicFrame>
        <p:nvGraphicFramePr>
          <p:cNvPr id="5" name="Diagrama 4">
            <a:extLst>
              <a:ext uri="{FF2B5EF4-FFF2-40B4-BE49-F238E27FC236}">
                <a16:creationId xmlns:a16="http://schemas.microsoft.com/office/drawing/2014/main" id="{7B9EC1AD-9521-43C9-8968-2F8E9A99093E}"/>
              </a:ext>
            </a:extLst>
          </p:cNvPr>
          <p:cNvGraphicFramePr/>
          <p:nvPr/>
        </p:nvGraphicFramePr>
        <p:xfrm>
          <a:off x="3017547" y="846037"/>
          <a:ext cx="5615709" cy="1878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Rectángulo 15">
            <a:extLst>
              <a:ext uri="{FF2B5EF4-FFF2-40B4-BE49-F238E27FC236}">
                <a16:creationId xmlns:a16="http://schemas.microsoft.com/office/drawing/2014/main" id="{8401D9AD-6BF0-4965-9A8E-9E3DE57742E9}"/>
              </a:ext>
            </a:extLst>
          </p:cNvPr>
          <p:cNvSpPr/>
          <p:nvPr/>
        </p:nvSpPr>
        <p:spPr>
          <a:xfrm>
            <a:off x="4480397" y="2538893"/>
            <a:ext cx="2690007" cy="640427"/>
          </a:xfrm>
          <a:prstGeom prst="rect">
            <a:avLst/>
          </a:prstGeom>
          <a:solidFill>
            <a:srgbClr val="7030A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s-EC" dirty="0"/>
              <a:t>Elementos Eléctricos (</a:t>
            </a:r>
            <a:r>
              <a:rPr lang="es-EC" dirty="0" err="1"/>
              <a:t>Simbologia</a:t>
            </a:r>
            <a:r>
              <a:rPr lang="es-EC" dirty="0"/>
              <a:t>)</a:t>
            </a:r>
          </a:p>
        </p:txBody>
      </p:sp>
      <p:graphicFrame>
        <p:nvGraphicFramePr>
          <p:cNvPr id="2" name="Tabla 2">
            <a:extLst>
              <a:ext uri="{FF2B5EF4-FFF2-40B4-BE49-F238E27FC236}">
                <a16:creationId xmlns:a16="http://schemas.microsoft.com/office/drawing/2014/main" id="{54D14256-C65A-43C2-98A9-5183B96A4125}"/>
              </a:ext>
            </a:extLst>
          </p:cNvPr>
          <p:cNvGraphicFramePr>
            <a:graphicFrameLocks noGrp="1"/>
          </p:cNvGraphicFramePr>
          <p:nvPr>
            <p:extLst>
              <p:ext uri="{D42A27DB-BD31-4B8C-83A1-F6EECF244321}">
                <p14:modId xmlns:p14="http://schemas.microsoft.com/office/powerpoint/2010/main" val="1049973311"/>
              </p:ext>
            </p:extLst>
          </p:nvPr>
        </p:nvGraphicFramePr>
        <p:xfrm>
          <a:off x="844135" y="3358497"/>
          <a:ext cx="10718328" cy="2077333"/>
        </p:xfrm>
        <a:graphic>
          <a:graphicData uri="http://schemas.openxmlformats.org/drawingml/2006/table">
            <a:tbl>
              <a:tblPr firstRow="1" bandRow="1">
                <a:tableStyleId>{08FB837D-C827-4EFA-A057-4D05807E0F7C}</a:tableStyleId>
              </a:tblPr>
              <a:tblGrid>
                <a:gridCol w="2679582">
                  <a:extLst>
                    <a:ext uri="{9D8B030D-6E8A-4147-A177-3AD203B41FA5}">
                      <a16:colId xmlns:a16="http://schemas.microsoft.com/office/drawing/2014/main" val="2559898240"/>
                    </a:ext>
                  </a:extLst>
                </a:gridCol>
                <a:gridCol w="2679582">
                  <a:extLst>
                    <a:ext uri="{9D8B030D-6E8A-4147-A177-3AD203B41FA5}">
                      <a16:colId xmlns:a16="http://schemas.microsoft.com/office/drawing/2014/main" val="3950090075"/>
                    </a:ext>
                  </a:extLst>
                </a:gridCol>
                <a:gridCol w="2679582">
                  <a:extLst>
                    <a:ext uri="{9D8B030D-6E8A-4147-A177-3AD203B41FA5}">
                      <a16:colId xmlns:a16="http://schemas.microsoft.com/office/drawing/2014/main" val="797009084"/>
                    </a:ext>
                  </a:extLst>
                </a:gridCol>
                <a:gridCol w="2679582">
                  <a:extLst>
                    <a:ext uri="{9D8B030D-6E8A-4147-A177-3AD203B41FA5}">
                      <a16:colId xmlns:a16="http://schemas.microsoft.com/office/drawing/2014/main" val="2991353472"/>
                    </a:ext>
                  </a:extLst>
                </a:gridCol>
              </a:tblGrid>
              <a:tr h="546931">
                <a:tc>
                  <a:txBody>
                    <a:bodyPr/>
                    <a:lstStyle/>
                    <a:p>
                      <a:pPr algn="ctr"/>
                      <a:r>
                        <a:rPr lang="es-EC" dirty="0"/>
                        <a:t>RESISTENCIA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dirty="0"/>
                        <a:t>BOBINA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dirty="0"/>
                        <a:t>CAPACITOR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dirty="0"/>
                        <a:t>FUENTE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4946983"/>
                  </a:ext>
                </a:extLst>
              </a:tr>
              <a:tr h="1530402">
                <a:tc>
                  <a:txBody>
                    <a:bodyPr/>
                    <a:lstStyle/>
                    <a:p>
                      <a:endParaRPr lang="es-EC"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tile tx="0" ty="0" sx="100000" sy="100000" flip="none" algn="tl"/>
                    </a:blipFill>
                  </a:tcPr>
                </a:tc>
                <a:tc>
                  <a:txBody>
                    <a:bodyPr/>
                    <a:lstStyle/>
                    <a:p>
                      <a:endParaRPr lang="es-EC"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tile tx="0" ty="0" sx="100000" sy="100000" flip="none" algn="tl"/>
                    </a:blipFill>
                  </a:tcPr>
                </a:tc>
                <a:tc>
                  <a:txBody>
                    <a:bodyPr/>
                    <a:lstStyle/>
                    <a:p>
                      <a:endParaRPr lang="es-EC"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tile tx="0" ty="0" sx="100000" sy="100000" flip="none" algn="tl"/>
                    </a:blipFill>
                  </a:tcPr>
                </a:tc>
                <a:tc>
                  <a:txBody>
                    <a:bodyPr/>
                    <a:lstStyle/>
                    <a:p>
                      <a:endParaRPr lang="es-EC"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tile tx="0" ty="0" sx="100000" sy="100000" flip="none" algn="tl"/>
                    </a:blipFill>
                  </a:tcPr>
                </a:tc>
                <a:extLst>
                  <a:ext uri="{0D108BD9-81ED-4DB2-BD59-A6C34878D82A}">
                    <a16:rowId xmlns:a16="http://schemas.microsoft.com/office/drawing/2014/main" val="3129239143"/>
                  </a:ext>
                </a:extLst>
              </a:tr>
            </a:tbl>
          </a:graphicData>
        </a:graphic>
      </p:graphicFrame>
      <p:pic>
        <p:nvPicPr>
          <p:cNvPr id="9" name="Imagen 8">
            <a:extLst>
              <a:ext uri="{FF2B5EF4-FFF2-40B4-BE49-F238E27FC236}">
                <a16:creationId xmlns:a16="http://schemas.microsoft.com/office/drawing/2014/main" id="{62B19EC0-6274-4A14-BE4E-7E059C1F4121}"/>
              </a:ext>
            </a:extLst>
          </p:cNvPr>
          <p:cNvPicPr>
            <a:picLocks noChangeAspect="1"/>
          </p:cNvPicPr>
          <p:nvPr/>
        </p:nvPicPr>
        <p:blipFill>
          <a:blip r:embed="rId8"/>
          <a:stretch>
            <a:fillRect/>
          </a:stretch>
        </p:blipFill>
        <p:spPr>
          <a:xfrm>
            <a:off x="1755359" y="4499628"/>
            <a:ext cx="819150" cy="285750"/>
          </a:xfrm>
          <a:prstGeom prst="rect">
            <a:avLst/>
          </a:prstGeom>
          <a:ln>
            <a:noFill/>
          </a:ln>
          <a:effectLst>
            <a:outerShdw blurRad="292100" dist="139700" dir="2700000" algn="tl" rotWithShape="0">
              <a:srgbClr val="333333">
                <a:alpha val="65000"/>
              </a:srgbClr>
            </a:outerShdw>
          </a:effectLst>
        </p:spPr>
      </p:pic>
      <p:pic>
        <p:nvPicPr>
          <p:cNvPr id="20" name="Imagen 19">
            <a:extLst>
              <a:ext uri="{FF2B5EF4-FFF2-40B4-BE49-F238E27FC236}">
                <a16:creationId xmlns:a16="http://schemas.microsoft.com/office/drawing/2014/main" id="{8FD84755-089E-4B1F-AAF1-8E89D4FE21C9}"/>
              </a:ext>
            </a:extLst>
          </p:cNvPr>
          <p:cNvPicPr>
            <a:picLocks noChangeAspect="1"/>
          </p:cNvPicPr>
          <p:nvPr/>
        </p:nvPicPr>
        <p:blipFill rotWithShape="1">
          <a:blip r:embed="rId9"/>
          <a:srcRect t="10018"/>
          <a:stretch/>
        </p:blipFill>
        <p:spPr>
          <a:xfrm>
            <a:off x="4350818" y="4375060"/>
            <a:ext cx="962025" cy="625668"/>
          </a:xfrm>
          <a:prstGeom prst="rect">
            <a:avLst/>
          </a:prstGeom>
          <a:ln>
            <a:noFill/>
          </a:ln>
          <a:effectLst>
            <a:outerShdw blurRad="292100" dist="139700" dir="2700000" algn="tl" rotWithShape="0">
              <a:srgbClr val="333333">
                <a:alpha val="65000"/>
              </a:srgbClr>
            </a:outerShdw>
          </a:effectLst>
        </p:spPr>
      </p:pic>
      <p:pic>
        <p:nvPicPr>
          <p:cNvPr id="22" name="Imagen 21">
            <a:extLst>
              <a:ext uri="{FF2B5EF4-FFF2-40B4-BE49-F238E27FC236}">
                <a16:creationId xmlns:a16="http://schemas.microsoft.com/office/drawing/2014/main" id="{C8300355-4C04-4851-B6C3-BA2B0FE861D3}"/>
              </a:ext>
            </a:extLst>
          </p:cNvPr>
          <p:cNvPicPr>
            <a:picLocks noChangeAspect="1"/>
          </p:cNvPicPr>
          <p:nvPr/>
        </p:nvPicPr>
        <p:blipFill>
          <a:blip r:embed="rId10"/>
          <a:stretch>
            <a:fillRect/>
          </a:stretch>
        </p:blipFill>
        <p:spPr>
          <a:xfrm>
            <a:off x="7101480" y="4236132"/>
            <a:ext cx="695325" cy="847725"/>
          </a:xfrm>
          <a:prstGeom prst="rect">
            <a:avLst/>
          </a:prstGeom>
          <a:ln>
            <a:noFill/>
          </a:ln>
          <a:effectLst>
            <a:outerShdw blurRad="292100" dist="139700" dir="2700000" algn="tl" rotWithShape="0">
              <a:srgbClr val="333333">
                <a:alpha val="65000"/>
              </a:srgbClr>
            </a:outerShdw>
          </a:effectLst>
        </p:spPr>
      </p:pic>
      <p:pic>
        <p:nvPicPr>
          <p:cNvPr id="24" name="Imagen 23">
            <a:extLst>
              <a:ext uri="{FF2B5EF4-FFF2-40B4-BE49-F238E27FC236}">
                <a16:creationId xmlns:a16="http://schemas.microsoft.com/office/drawing/2014/main" id="{495DE359-7540-4BA1-A3EE-C28F4DFDE472}"/>
              </a:ext>
            </a:extLst>
          </p:cNvPr>
          <p:cNvPicPr>
            <a:picLocks noChangeAspect="1"/>
          </p:cNvPicPr>
          <p:nvPr/>
        </p:nvPicPr>
        <p:blipFill rotWithShape="1">
          <a:blip r:embed="rId11"/>
          <a:srcRect l="35345" r="5440"/>
          <a:stretch/>
        </p:blipFill>
        <p:spPr>
          <a:xfrm>
            <a:off x="10026442" y="4269469"/>
            <a:ext cx="564023" cy="781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998060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PE">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PE" id="{B319809F-32AD-41BB-91C2-92823EF8FA03}" vid="{0DAA4094-7F38-4E4C-92F2-F709496ADBC1}"/>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4145</TotalTime>
  <Words>1284</Words>
  <Application>Microsoft Office PowerPoint</Application>
  <PresentationFormat>Panorámica</PresentationFormat>
  <Paragraphs>145</Paragraphs>
  <Slides>38</Slides>
  <Notes>2</Notes>
  <HiddenSlides>0</HiddenSlides>
  <MMClips>1</MMClips>
  <ScaleCrop>false</ScaleCrop>
  <HeadingPairs>
    <vt:vector size="8" baseType="variant">
      <vt:variant>
        <vt:lpstr>Fuentes usadas</vt:lpstr>
      </vt:variant>
      <vt:variant>
        <vt:i4>6</vt:i4>
      </vt:variant>
      <vt:variant>
        <vt:lpstr>Tema</vt:lpstr>
      </vt:variant>
      <vt:variant>
        <vt:i4>2</vt:i4>
      </vt:variant>
      <vt:variant>
        <vt:lpstr>Servidores OLE incrustados</vt:lpstr>
      </vt:variant>
      <vt:variant>
        <vt:i4>1</vt:i4>
      </vt:variant>
      <vt:variant>
        <vt:lpstr>Títulos de diapositiva</vt:lpstr>
      </vt:variant>
      <vt:variant>
        <vt:i4>38</vt:i4>
      </vt:variant>
    </vt:vector>
  </HeadingPairs>
  <TitlesOfParts>
    <vt:vector size="47" baseType="lpstr">
      <vt:lpstr>Arial</vt:lpstr>
      <vt:lpstr>Calibri</vt:lpstr>
      <vt:lpstr>Calibri Light</vt:lpstr>
      <vt:lpstr>Tahoma</vt:lpstr>
      <vt:lpstr>Times New Roman</vt:lpstr>
      <vt:lpstr>Wingdings</vt:lpstr>
      <vt:lpstr>Tema de Office</vt:lpstr>
      <vt:lpstr>ESPE</vt:lpstr>
      <vt:lpstr>CorelDRAW</vt:lpstr>
      <vt:lpstr>Presentación de PowerPoint</vt:lpstr>
      <vt:lpstr>Presentación de PowerPoint</vt:lpstr>
      <vt:lpstr>Presentación de PowerPoint</vt:lpstr>
      <vt:lpstr>Presentación de PowerPoint</vt:lpstr>
      <vt:lpstr>Presentación de PowerPoint</vt:lpstr>
      <vt:lpstr>ANTECEDENTES</vt:lpstr>
      <vt:lpstr>ANTECEDENTES</vt:lpstr>
      <vt:lpstr>INTRODUCCION</vt:lpstr>
      <vt:lpstr>FUNDAMENTACION TEORICA</vt:lpstr>
      <vt:lpstr>FUNDAMENTACION TEORICA</vt:lpstr>
      <vt:lpstr>FUNDAMENTACION TEORICA</vt:lpstr>
      <vt:lpstr>FUNDAMENTACION TEORICA</vt:lpstr>
      <vt:lpstr>FUNDAMENTACION TEORICA</vt:lpstr>
      <vt:lpstr>FUNDAMENTACION TEORICA</vt:lpstr>
      <vt:lpstr>FUNDAMENTACION TEORICA</vt:lpstr>
      <vt:lpstr>FUNDAMENTACION TEORICA</vt:lpstr>
      <vt:lpstr>METODOLOGIA</vt:lpstr>
      <vt:lpstr>METODOLOGIA</vt:lpstr>
      <vt:lpstr>METODOLOGIA</vt:lpstr>
      <vt:lpstr>METODOLOGIA</vt:lpstr>
      <vt:lpstr>METODOLOGIA</vt:lpstr>
      <vt:lpstr>METODOLOGIA</vt:lpstr>
      <vt:lpstr>METODOLOGIA</vt:lpstr>
      <vt:lpstr>METODOLOGIA</vt:lpstr>
      <vt:lpstr>Presentación de PowerPoint</vt:lpstr>
      <vt:lpstr>ANALISIS DE RESULTADOS</vt:lpstr>
      <vt:lpstr>ANALISIS DE RESULTADOS</vt:lpstr>
      <vt:lpstr>ANALISIS DE RESULTADOS</vt:lpstr>
      <vt:lpstr>ANALISIS DE RESULTADOS</vt:lpstr>
      <vt:lpstr>ANALISIS DE RESULTADOS</vt:lpstr>
      <vt:lpstr>ANALISIS DE RESULTADOS</vt:lpstr>
      <vt:lpstr>ANALISIS DE RESULTADOS</vt:lpstr>
      <vt:lpstr>CONCLUSIONES Y RECOMENDACIONES</vt:lpstr>
      <vt:lpstr>CONCLUSIONES Y RECOMENDACIONES</vt:lpstr>
      <vt:lpstr>CONCLUSIONES Y RECOMENDACIONES</vt:lpstr>
      <vt:lpstr>TRABAJOS FUTUROS</vt:lpstr>
      <vt:lpstr>ANALISIS DE RESULTADOS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Mena</dc:creator>
  <cp:lastModifiedBy>Juan Mena</cp:lastModifiedBy>
  <cp:revision>31</cp:revision>
  <dcterms:created xsi:type="dcterms:W3CDTF">2022-01-29T23:49:50Z</dcterms:created>
  <dcterms:modified xsi:type="dcterms:W3CDTF">2022-02-02T15:47:01Z</dcterms:modified>
</cp:coreProperties>
</file>