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376" r:id="rId3"/>
    <p:sldId id="429" r:id="rId4"/>
    <p:sldId id="431" r:id="rId5"/>
    <p:sldId id="444" r:id="rId6"/>
    <p:sldId id="414" r:id="rId7"/>
    <p:sldId id="445" r:id="rId8"/>
    <p:sldId id="446" r:id="rId9"/>
    <p:sldId id="447" r:id="rId10"/>
    <p:sldId id="416" r:id="rId11"/>
    <p:sldId id="417" r:id="rId12"/>
    <p:sldId id="448" r:id="rId13"/>
    <p:sldId id="449" r:id="rId14"/>
    <p:sldId id="450" r:id="rId15"/>
    <p:sldId id="451" r:id="rId16"/>
    <p:sldId id="453" r:id="rId17"/>
    <p:sldId id="454" r:id="rId18"/>
    <p:sldId id="455" r:id="rId19"/>
    <p:sldId id="456" r:id="rId20"/>
    <p:sldId id="457" r:id="rId21"/>
    <p:sldId id="458" r:id="rId22"/>
    <p:sldId id="459" r:id="rId23"/>
    <p:sldId id="460" r:id="rId24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s-EC"/>
              <a:t>Demanda energética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2018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3D-43AE-9829-22699D490C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Hoja1!$E$2</c:f>
              <c:strCache>
                <c:ptCount val="1"/>
                <c:pt idx="0">
                  <c:v>GWh</c:v>
                </c:pt>
              </c:strCache>
            </c:strRef>
          </c:cat>
          <c:val>
            <c:numRef>
              <c:f>Hoja1!$E$3</c:f>
              <c:numCache>
                <c:formatCode>General</c:formatCode>
                <c:ptCount val="1"/>
                <c:pt idx="0">
                  <c:v>29094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3D-43AE-9829-22699D490C39}"/>
            </c:ext>
          </c:extLst>
        </c:ser>
        <c:ser>
          <c:idx val="1"/>
          <c:order val="1"/>
          <c:tx>
            <c:v>2019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Hoja1!$E$2</c:f>
              <c:strCache>
                <c:ptCount val="1"/>
                <c:pt idx="0">
                  <c:v>GWh</c:v>
                </c:pt>
              </c:strCache>
            </c:strRef>
          </c:cat>
          <c:val>
            <c:numRef>
              <c:f>Hoja1!$E$4</c:f>
              <c:numCache>
                <c:formatCode>General</c:formatCode>
                <c:ptCount val="1"/>
                <c:pt idx="0">
                  <c:v>30488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3D-43AE-9829-22699D490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480896"/>
        <c:axId val="100546816"/>
      </c:barChart>
      <c:catAx>
        <c:axId val="10048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100546816"/>
        <c:crosses val="autoZero"/>
        <c:auto val="1"/>
        <c:lblAlgn val="ctr"/>
        <c:lblOffset val="100"/>
        <c:noMultiLvlLbl val="0"/>
      </c:catAx>
      <c:valAx>
        <c:axId val="10054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10048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b="1"/>
      </a:pPr>
      <a:endParaRPr lang="es-EC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B6FA0F-7101-4A99-BBA3-0FEC8E239276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C"/>
        </a:p>
      </dgm:t>
    </dgm:pt>
    <dgm:pt modelId="{05450837-240E-4FFA-95F2-1A8EF6BE5AF3}">
      <dgm:prSet phldrT="[Texto]" custT="1"/>
      <dgm:spPr/>
      <dgm:t>
        <a:bodyPr/>
        <a:lstStyle/>
        <a:p>
          <a:r>
            <a:rPr lang="es-EC" sz="2400" b="1" dirty="0">
              <a:latin typeface="+mn-lt"/>
            </a:rPr>
            <a:t>1.- Introducción</a:t>
          </a:r>
        </a:p>
      </dgm:t>
    </dgm:pt>
    <dgm:pt modelId="{11CF7E89-1DC9-4E5F-A926-487080FAE350}" type="parTrans" cxnId="{17FEA757-92AC-4E80-B287-5C9508432AB8}">
      <dgm:prSet/>
      <dgm:spPr/>
      <dgm:t>
        <a:bodyPr/>
        <a:lstStyle/>
        <a:p>
          <a:endParaRPr lang="es-EC" sz="2400" b="1">
            <a:latin typeface="+mn-lt"/>
          </a:endParaRPr>
        </a:p>
      </dgm:t>
    </dgm:pt>
    <dgm:pt modelId="{578AEC27-F882-4355-B379-D1A32A3C8D05}" type="sibTrans" cxnId="{17FEA757-92AC-4E80-B287-5C9508432AB8}">
      <dgm:prSet/>
      <dgm:spPr/>
      <dgm:t>
        <a:bodyPr/>
        <a:lstStyle/>
        <a:p>
          <a:endParaRPr lang="es-EC" sz="2400" b="1">
            <a:latin typeface="+mn-lt"/>
          </a:endParaRPr>
        </a:p>
      </dgm:t>
    </dgm:pt>
    <dgm:pt modelId="{18B98F34-C256-4D36-A774-7A67B50E597E}">
      <dgm:prSet phldrT="[Texto]" custT="1"/>
      <dgm:spPr/>
      <dgm:t>
        <a:bodyPr/>
        <a:lstStyle/>
        <a:p>
          <a:r>
            <a:rPr lang="es-EC" sz="2400" b="1" dirty="0">
              <a:latin typeface="+mn-lt"/>
            </a:rPr>
            <a:t>2.- Marco Teórico</a:t>
          </a:r>
        </a:p>
      </dgm:t>
    </dgm:pt>
    <dgm:pt modelId="{87CE7CEF-6395-4289-B18F-84278DB7D26B}" type="parTrans" cxnId="{6E7ED795-AE50-46DA-B92A-90BB8B4DE414}">
      <dgm:prSet/>
      <dgm:spPr/>
      <dgm:t>
        <a:bodyPr/>
        <a:lstStyle/>
        <a:p>
          <a:endParaRPr lang="es-EC" sz="2400" b="1">
            <a:latin typeface="+mn-lt"/>
          </a:endParaRPr>
        </a:p>
      </dgm:t>
    </dgm:pt>
    <dgm:pt modelId="{B9F60E3B-A543-48E2-AFDC-9FACD7719C64}" type="sibTrans" cxnId="{6E7ED795-AE50-46DA-B92A-90BB8B4DE414}">
      <dgm:prSet/>
      <dgm:spPr/>
      <dgm:t>
        <a:bodyPr/>
        <a:lstStyle/>
        <a:p>
          <a:endParaRPr lang="es-EC" sz="2400" b="1">
            <a:latin typeface="+mn-lt"/>
          </a:endParaRPr>
        </a:p>
      </dgm:t>
    </dgm:pt>
    <dgm:pt modelId="{1971F5CF-9B81-4658-B315-D3D9C9642D3B}">
      <dgm:prSet phldrT="[Texto]" custT="1"/>
      <dgm:spPr/>
      <dgm:t>
        <a:bodyPr/>
        <a:lstStyle/>
        <a:p>
          <a:r>
            <a:rPr lang="es-EC" sz="2400" b="1" dirty="0">
              <a:latin typeface="+mn-lt"/>
            </a:rPr>
            <a:t>3.- Recolección de información</a:t>
          </a:r>
        </a:p>
      </dgm:t>
    </dgm:pt>
    <dgm:pt modelId="{CA8C8FEC-A89C-449A-B58B-485E965BAFC4}" type="parTrans" cxnId="{87ADD404-27FB-4221-AE17-5BE882E45526}">
      <dgm:prSet/>
      <dgm:spPr/>
      <dgm:t>
        <a:bodyPr/>
        <a:lstStyle/>
        <a:p>
          <a:endParaRPr lang="es-EC" sz="2400" b="1">
            <a:latin typeface="+mn-lt"/>
          </a:endParaRPr>
        </a:p>
      </dgm:t>
    </dgm:pt>
    <dgm:pt modelId="{5977EB26-A2B4-413D-A60F-AE7970BD7830}" type="sibTrans" cxnId="{87ADD404-27FB-4221-AE17-5BE882E45526}">
      <dgm:prSet/>
      <dgm:spPr/>
      <dgm:t>
        <a:bodyPr/>
        <a:lstStyle/>
        <a:p>
          <a:endParaRPr lang="es-EC" sz="2400" b="1">
            <a:latin typeface="+mn-lt"/>
          </a:endParaRPr>
        </a:p>
      </dgm:t>
    </dgm:pt>
    <dgm:pt modelId="{BE66DF20-BF52-443D-A790-6773382F5A11}">
      <dgm:prSet phldrT="[Texto]" custT="1"/>
      <dgm:spPr/>
      <dgm:t>
        <a:bodyPr/>
        <a:lstStyle/>
        <a:p>
          <a:r>
            <a:rPr lang="es-EC" sz="2400" b="1" dirty="0">
              <a:latin typeface="+mn-lt"/>
            </a:rPr>
            <a:t>5.- Conclusiones y Recomendaciones</a:t>
          </a:r>
        </a:p>
      </dgm:t>
    </dgm:pt>
    <dgm:pt modelId="{F6E97B9A-5E44-4197-BF9F-1099D44E1C08}" type="parTrans" cxnId="{7B8DE10A-634C-40F3-9926-D9D30E5B8030}">
      <dgm:prSet/>
      <dgm:spPr/>
      <dgm:t>
        <a:bodyPr/>
        <a:lstStyle/>
        <a:p>
          <a:endParaRPr lang="es-EC" sz="2400" b="1">
            <a:latin typeface="+mn-lt"/>
          </a:endParaRPr>
        </a:p>
      </dgm:t>
    </dgm:pt>
    <dgm:pt modelId="{B413F0A3-657E-4361-9E5E-0B5C240964A9}" type="sibTrans" cxnId="{7B8DE10A-634C-40F3-9926-D9D30E5B8030}">
      <dgm:prSet/>
      <dgm:spPr/>
      <dgm:t>
        <a:bodyPr/>
        <a:lstStyle/>
        <a:p>
          <a:endParaRPr lang="es-EC" sz="2400" b="1">
            <a:latin typeface="+mn-lt"/>
          </a:endParaRPr>
        </a:p>
      </dgm:t>
    </dgm:pt>
    <dgm:pt modelId="{325E90CD-0EDA-4978-8B0B-CC19955CF96A}">
      <dgm:prSet phldrT="[Texto]" custT="1"/>
      <dgm:spPr/>
      <dgm:t>
        <a:bodyPr/>
        <a:lstStyle/>
        <a:p>
          <a:r>
            <a:rPr lang="es-EC" sz="2400" b="1" dirty="0">
              <a:latin typeface="+mn-lt"/>
            </a:rPr>
            <a:t>4.- Ingeniería de detalle</a:t>
          </a:r>
        </a:p>
      </dgm:t>
    </dgm:pt>
    <dgm:pt modelId="{EE71DE69-DCAD-4082-837F-7B1F8B07A4E0}" type="parTrans" cxnId="{7D00E609-62AF-4818-96DB-5B0ECC1815F8}">
      <dgm:prSet/>
      <dgm:spPr/>
      <dgm:t>
        <a:bodyPr/>
        <a:lstStyle/>
        <a:p>
          <a:endParaRPr lang="es-ES" sz="2400" b="1">
            <a:latin typeface="+mn-lt"/>
          </a:endParaRPr>
        </a:p>
      </dgm:t>
    </dgm:pt>
    <dgm:pt modelId="{A2168403-CFF9-468A-9FA1-41421B9CF12A}" type="sibTrans" cxnId="{7D00E609-62AF-4818-96DB-5B0ECC1815F8}">
      <dgm:prSet/>
      <dgm:spPr/>
      <dgm:t>
        <a:bodyPr/>
        <a:lstStyle/>
        <a:p>
          <a:endParaRPr lang="es-ES" sz="2400" b="1">
            <a:latin typeface="+mn-lt"/>
          </a:endParaRPr>
        </a:p>
      </dgm:t>
    </dgm:pt>
    <dgm:pt modelId="{529ECAC0-007E-4783-865E-43A883F1E9AB}" type="pres">
      <dgm:prSet presAssocID="{87B6FA0F-7101-4A99-BBA3-0FEC8E239276}" presName="Name0" presStyleCnt="0">
        <dgm:presLayoutVars>
          <dgm:chMax val="7"/>
          <dgm:chPref val="7"/>
          <dgm:dir/>
        </dgm:presLayoutVars>
      </dgm:prSet>
      <dgm:spPr/>
    </dgm:pt>
    <dgm:pt modelId="{A1C334B8-2AB1-4DB3-B7EE-6C66AF4D25FE}" type="pres">
      <dgm:prSet presAssocID="{87B6FA0F-7101-4A99-BBA3-0FEC8E239276}" presName="Name1" presStyleCnt="0"/>
      <dgm:spPr/>
    </dgm:pt>
    <dgm:pt modelId="{F598F8BE-EB67-41EA-B6CC-A281E023158F}" type="pres">
      <dgm:prSet presAssocID="{87B6FA0F-7101-4A99-BBA3-0FEC8E239276}" presName="cycle" presStyleCnt="0"/>
      <dgm:spPr/>
    </dgm:pt>
    <dgm:pt modelId="{C586C594-44A9-4249-B2EF-681504A169B5}" type="pres">
      <dgm:prSet presAssocID="{87B6FA0F-7101-4A99-BBA3-0FEC8E239276}" presName="srcNode" presStyleLbl="node1" presStyleIdx="0" presStyleCnt="5"/>
      <dgm:spPr/>
    </dgm:pt>
    <dgm:pt modelId="{F8F0A8AF-4FD1-4698-A888-DCD17BAE2A6B}" type="pres">
      <dgm:prSet presAssocID="{87B6FA0F-7101-4A99-BBA3-0FEC8E239276}" presName="conn" presStyleLbl="parChTrans1D2" presStyleIdx="0" presStyleCnt="1"/>
      <dgm:spPr/>
    </dgm:pt>
    <dgm:pt modelId="{F0FD2DC8-AAFB-44FD-A73D-1544D499A604}" type="pres">
      <dgm:prSet presAssocID="{87B6FA0F-7101-4A99-BBA3-0FEC8E239276}" presName="extraNode" presStyleLbl="node1" presStyleIdx="0" presStyleCnt="5"/>
      <dgm:spPr/>
    </dgm:pt>
    <dgm:pt modelId="{CA3D052D-D31A-4B4B-8C9F-7C6D97FCB059}" type="pres">
      <dgm:prSet presAssocID="{87B6FA0F-7101-4A99-BBA3-0FEC8E239276}" presName="dstNode" presStyleLbl="node1" presStyleIdx="0" presStyleCnt="5"/>
      <dgm:spPr/>
    </dgm:pt>
    <dgm:pt modelId="{8E705C3F-00C9-4958-9A28-F996E63BE9F4}" type="pres">
      <dgm:prSet presAssocID="{05450837-240E-4FFA-95F2-1A8EF6BE5AF3}" presName="text_1" presStyleLbl="node1" presStyleIdx="0" presStyleCnt="5">
        <dgm:presLayoutVars>
          <dgm:bulletEnabled val="1"/>
        </dgm:presLayoutVars>
      </dgm:prSet>
      <dgm:spPr/>
    </dgm:pt>
    <dgm:pt modelId="{0DA6EFC1-C999-489F-80D6-E89B3548A6CE}" type="pres">
      <dgm:prSet presAssocID="{05450837-240E-4FFA-95F2-1A8EF6BE5AF3}" presName="accent_1" presStyleCnt="0"/>
      <dgm:spPr/>
    </dgm:pt>
    <dgm:pt modelId="{09009058-4714-4E62-8E3E-72D87B8E9DA6}" type="pres">
      <dgm:prSet presAssocID="{05450837-240E-4FFA-95F2-1A8EF6BE5AF3}" presName="accentRepeatNode" presStyleLbl="solidFgAcc1" presStyleIdx="0" presStyleCnt="5"/>
      <dgm:spPr/>
    </dgm:pt>
    <dgm:pt modelId="{7A7AD33D-BB0E-49FD-9E65-C280967DEEB1}" type="pres">
      <dgm:prSet presAssocID="{18B98F34-C256-4D36-A774-7A67B50E597E}" presName="text_2" presStyleLbl="node1" presStyleIdx="1" presStyleCnt="5">
        <dgm:presLayoutVars>
          <dgm:bulletEnabled val="1"/>
        </dgm:presLayoutVars>
      </dgm:prSet>
      <dgm:spPr/>
    </dgm:pt>
    <dgm:pt modelId="{6C6B4599-1F1E-40EB-8D58-81BABE59F2C8}" type="pres">
      <dgm:prSet presAssocID="{18B98F34-C256-4D36-A774-7A67B50E597E}" presName="accent_2" presStyleCnt="0"/>
      <dgm:spPr/>
    </dgm:pt>
    <dgm:pt modelId="{B2AA6CBF-3BC5-4AF6-B012-E12FDCC6F6A4}" type="pres">
      <dgm:prSet presAssocID="{18B98F34-C256-4D36-A774-7A67B50E597E}" presName="accentRepeatNode" presStyleLbl="solidFgAcc1" presStyleIdx="1" presStyleCnt="5"/>
      <dgm:spPr/>
    </dgm:pt>
    <dgm:pt modelId="{B80B002D-1137-40D1-8618-7968FF7CA642}" type="pres">
      <dgm:prSet presAssocID="{1971F5CF-9B81-4658-B315-D3D9C9642D3B}" presName="text_3" presStyleLbl="node1" presStyleIdx="2" presStyleCnt="5">
        <dgm:presLayoutVars>
          <dgm:bulletEnabled val="1"/>
        </dgm:presLayoutVars>
      </dgm:prSet>
      <dgm:spPr/>
    </dgm:pt>
    <dgm:pt modelId="{F75B374A-891A-4D7B-9045-D5D8D4E3F598}" type="pres">
      <dgm:prSet presAssocID="{1971F5CF-9B81-4658-B315-D3D9C9642D3B}" presName="accent_3" presStyleCnt="0"/>
      <dgm:spPr/>
    </dgm:pt>
    <dgm:pt modelId="{6AEDB1B0-F5BC-4BC0-8DD8-5C81998B921E}" type="pres">
      <dgm:prSet presAssocID="{1971F5CF-9B81-4658-B315-D3D9C9642D3B}" presName="accentRepeatNode" presStyleLbl="solidFgAcc1" presStyleIdx="2" presStyleCnt="5"/>
      <dgm:spPr/>
    </dgm:pt>
    <dgm:pt modelId="{210AEBE0-D480-4A08-9D78-13220758C544}" type="pres">
      <dgm:prSet presAssocID="{325E90CD-0EDA-4978-8B0B-CC19955CF96A}" presName="text_4" presStyleLbl="node1" presStyleIdx="3" presStyleCnt="5">
        <dgm:presLayoutVars>
          <dgm:bulletEnabled val="1"/>
        </dgm:presLayoutVars>
      </dgm:prSet>
      <dgm:spPr/>
    </dgm:pt>
    <dgm:pt modelId="{B69216D0-AD5E-4B20-B456-9256560DC402}" type="pres">
      <dgm:prSet presAssocID="{325E90CD-0EDA-4978-8B0B-CC19955CF96A}" presName="accent_4" presStyleCnt="0"/>
      <dgm:spPr/>
    </dgm:pt>
    <dgm:pt modelId="{72955987-53B9-4531-902C-00C7A09DEC65}" type="pres">
      <dgm:prSet presAssocID="{325E90CD-0EDA-4978-8B0B-CC19955CF96A}" presName="accentRepeatNode" presStyleLbl="solidFgAcc1" presStyleIdx="3" presStyleCnt="5"/>
      <dgm:spPr/>
    </dgm:pt>
    <dgm:pt modelId="{737AE522-7D36-4539-B839-7264869352DC}" type="pres">
      <dgm:prSet presAssocID="{BE66DF20-BF52-443D-A790-6773382F5A11}" presName="text_5" presStyleLbl="node1" presStyleIdx="4" presStyleCnt="5">
        <dgm:presLayoutVars>
          <dgm:bulletEnabled val="1"/>
        </dgm:presLayoutVars>
      </dgm:prSet>
      <dgm:spPr/>
    </dgm:pt>
    <dgm:pt modelId="{603873CE-8B85-4E85-A951-351B6E05CC09}" type="pres">
      <dgm:prSet presAssocID="{BE66DF20-BF52-443D-A790-6773382F5A11}" presName="accent_5" presStyleCnt="0"/>
      <dgm:spPr/>
    </dgm:pt>
    <dgm:pt modelId="{DBC4BEF0-E382-4331-A94E-5D279B34041E}" type="pres">
      <dgm:prSet presAssocID="{BE66DF20-BF52-443D-A790-6773382F5A11}" presName="accentRepeatNode" presStyleLbl="solidFgAcc1" presStyleIdx="4" presStyleCnt="5"/>
      <dgm:spPr/>
    </dgm:pt>
  </dgm:ptLst>
  <dgm:cxnLst>
    <dgm:cxn modelId="{8967A801-EF23-4D36-BD7A-0F4F490D39EC}" type="presOf" srcId="{1971F5CF-9B81-4658-B315-D3D9C9642D3B}" destId="{B80B002D-1137-40D1-8618-7968FF7CA642}" srcOrd="0" destOrd="0" presId="urn:microsoft.com/office/officeart/2008/layout/VerticalCurvedList"/>
    <dgm:cxn modelId="{87ADD404-27FB-4221-AE17-5BE882E45526}" srcId="{87B6FA0F-7101-4A99-BBA3-0FEC8E239276}" destId="{1971F5CF-9B81-4658-B315-D3D9C9642D3B}" srcOrd="2" destOrd="0" parTransId="{CA8C8FEC-A89C-449A-B58B-485E965BAFC4}" sibTransId="{5977EB26-A2B4-413D-A60F-AE7970BD7830}"/>
    <dgm:cxn modelId="{7D00E609-62AF-4818-96DB-5B0ECC1815F8}" srcId="{87B6FA0F-7101-4A99-BBA3-0FEC8E239276}" destId="{325E90CD-0EDA-4978-8B0B-CC19955CF96A}" srcOrd="3" destOrd="0" parTransId="{EE71DE69-DCAD-4082-837F-7B1F8B07A4E0}" sibTransId="{A2168403-CFF9-468A-9FA1-41421B9CF12A}"/>
    <dgm:cxn modelId="{7B8DE10A-634C-40F3-9926-D9D30E5B8030}" srcId="{87B6FA0F-7101-4A99-BBA3-0FEC8E239276}" destId="{BE66DF20-BF52-443D-A790-6773382F5A11}" srcOrd="4" destOrd="0" parTransId="{F6E97B9A-5E44-4197-BF9F-1099D44E1C08}" sibTransId="{B413F0A3-657E-4361-9E5E-0B5C240964A9}"/>
    <dgm:cxn modelId="{FEC2DC16-3990-4A56-A6AB-764A5FA7EAA4}" type="presOf" srcId="{87B6FA0F-7101-4A99-BBA3-0FEC8E239276}" destId="{529ECAC0-007E-4783-865E-43A883F1E9AB}" srcOrd="0" destOrd="0" presId="urn:microsoft.com/office/officeart/2008/layout/VerticalCurvedList"/>
    <dgm:cxn modelId="{9FEF6B48-E072-4BC3-B73F-CB298FB4B64C}" type="presOf" srcId="{578AEC27-F882-4355-B379-D1A32A3C8D05}" destId="{F8F0A8AF-4FD1-4698-A888-DCD17BAE2A6B}" srcOrd="0" destOrd="0" presId="urn:microsoft.com/office/officeart/2008/layout/VerticalCurvedList"/>
    <dgm:cxn modelId="{17FEA757-92AC-4E80-B287-5C9508432AB8}" srcId="{87B6FA0F-7101-4A99-BBA3-0FEC8E239276}" destId="{05450837-240E-4FFA-95F2-1A8EF6BE5AF3}" srcOrd="0" destOrd="0" parTransId="{11CF7E89-1DC9-4E5F-A926-487080FAE350}" sibTransId="{578AEC27-F882-4355-B379-D1A32A3C8D05}"/>
    <dgm:cxn modelId="{CF28B57A-FD42-418E-9FEA-93CDEF81A4F2}" type="presOf" srcId="{BE66DF20-BF52-443D-A790-6773382F5A11}" destId="{737AE522-7D36-4539-B839-7264869352DC}" srcOrd="0" destOrd="0" presId="urn:microsoft.com/office/officeart/2008/layout/VerticalCurvedList"/>
    <dgm:cxn modelId="{6E7ED795-AE50-46DA-B92A-90BB8B4DE414}" srcId="{87B6FA0F-7101-4A99-BBA3-0FEC8E239276}" destId="{18B98F34-C256-4D36-A774-7A67B50E597E}" srcOrd="1" destOrd="0" parTransId="{87CE7CEF-6395-4289-B18F-84278DB7D26B}" sibTransId="{B9F60E3B-A543-48E2-AFDC-9FACD7719C64}"/>
    <dgm:cxn modelId="{C7759DDB-E7FE-41C7-9F95-077219B56E55}" type="presOf" srcId="{325E90CD-0EDA-4978-8B0B-CC19955CF96A}" destId="{210AEBE0-D480-4A08-9D78-13220758C544}" srcOrd="0" destOrd="0" presId="urn:microsoft.com/office/officeart/2008/layout/VerticalCurvedList"/>
    <dgm:cxn modelId="{3C842EE5-D16A-4158-A309-3D4BDC5457F5}" type="presOf" srcId="{05450837-240E-4FFA-95F2-1A8EF6BE5AF3}" destId="{8E705C3F-00C9-4958-9A28-F996E63BE9F4}" srcOrd="0" destOrd="0" presId="urn:microsoft.com/office/officeart/2008/layout/VerticalCurvedList"/>
    <dgm:cxn modelId="{752531EA-DC5C-4A41-8A1F-084BA989A7ED}" type="presOf" srcId="{18B98F34-C256-4D36-A774-7A67B50E597E}" destId="{7A7AD33D-BB0E-49FD-9E65-C280967DEEB1}" srcOrd="0" destOrd="0" presId="urn:microsoft.com/office/officeart/2008/layout/VerticalCurvedList"/>
    <dgm:cxn modelId="{9377ACDB-6DEA-455B-B4FA-DD97B96B6517}" type="presParOf" srcId="{529ECAC0-007E-4783-865E-43A883F1E9AB}" destId="{A1C334B8-2AB1-4DB3-B7EE-6C66AF4D25FE}" srcOrd="0" destOrd="0" presId="urn:microsoft.com/office/officeart/2008/layout/VerticalCurvedList"/>
    <dgm:cxn modelId="{324A2CDA-D8C5-46DC-A31E-13A5C7B6AF6B}" type="presParOf" srcId="{A1C334B8-2AB1-4DB3-B7EE-6C66AF4D25FE}" destId="{F598F8BE-EB67-41EA-B6CC-A281E023158F}" srcOrd="0" destOrd="0" presId="urn:microsoft.com/office/officeart/2008/layout/VerticalCurvedList"/>
    <dgm:cxn modelId="{0BC3C047-FBCF-456C-AE83-C96D0193149D}" type="presParOf" srcId="{F598F8BE-EB67-41EA-B6CC-A281E023158F}" destId="{C586C594-44A9-4249-B2EF-681504A169B5}" srcOrd="0" destOrd="0" presId="urn:microsoft.com/office/officeart/2008/layout/VerticalCurvedList"/>
    <dgm:cxn modelId="{EDCADC4F-2AA7-4254-B271-7DBB5E92CCF0}" type="presParOf" srcId="{F598F8BE-EB67-41EA-B6CC-A281E023158F}" destId="{F8F0A8AF-4FD1-4698-A888-DCD17BAE2A6B}" srcOrd="1" destOrd="0" presId="urn:microsoft.com/office/officeart/2008/layout/VerticalCurvedList"/>
    <dgm:cxn modelId="{ED3D4C19-DBA5-4197-A8BB-5E4745EAA429}" type="presParOf" srcId="{F598F8BE-EB67-41EA-B6CC-A281E023158F}" destId="{F0FD2DC8-AAFB-44FD-A73D-1544D499A604}" srcOrd="2" destOrd="0" presId="urn:microsoft.com/office/officeart/2008/layout/VerticalCurvedList"/>
    <dgm:cxn modelId="{44C50D9B-60B3-4EB9-975F-DA42AB9C30E3}" type="presParOf" srcId="{F598F8BE-EB67-41EA-B6CC-A281E023158F}" destId="{CA3D052D-D31A-4B4B-8C9F-7C6D97FCB059}" srcOrd="3" destOrd="0" presId="urn:microsoft.com/office/officeart/2008/layout/VerticalCurvedList"/>
    <dgm:cxn modelId="{E2225906-8444-4FCE-ACDD-24818BA9E343}" type="presParOf" srcId="{A1C334B8-2AB1-4DB3-B7EE-6C66AF4D25FE}" destId="{8E705C3F-00C9-4958-9A28-F996E63BE9F4}" srcOrd="1" destOrd="0" presId="urn:microsoft.com/office/officeart/2008/layout/VerticalCurvedList"/>
    <dgm:cxn modelId="{974E5E4A-3AAA-4F2B-B7C3-0380EE817844}" type="presParOf" srcId="{A1C334B8-2AB1-4DB3-B7EE-6C66AF4D25FE}" destId="{0DA6EFC1-C999-489F-80D6-E89B3548A6CE}" srcOrd="2" destOrd="0" presId="urn:microsoft.com/office/officeart/2008/layout/VerticalCurvedList"/>
    <dgm:cxn modelId="{F4B1361C-954B-4D9F-B035-21625CA850A4}" type="presParOf" srcId="{0DA6EFC1-C999-489F-80D6-E89B3548A6CE}" destId="{09009058-4714-4E62-8E3E-72D87B8E9DA6}" srcOrd="0" destOrd="0" presId="urn:microsoft.com/office/officeart/2008/layout/VerticalCurvedList"/>
    <dgm:cxn modelId="{61DC6D34-FB21-4654-9EA5-DDC99C029CD6}" type="presParOf" srcId="{A1C334B8-2AB1-4DB3-B7EE-6C66AF4D25FE}" destId="{7A7AD33D-BB0E-49FD-9E65-C280967DEEB1}" srcOrd="3" destOrd="0" presId="urn:microsoft.com/office/officeart/2008/layout/VerticalCurvedList"/>
    <dgm:cxn modelId="{2959BB4C-0693-4D95-95AA-E37DBA6D7B76}" type="presParOf" srcId="{A1C334B8-2AB1-4DB3-B7EE-6C66AF4D25FE}" destId="{6C6B4599-1F1E-40EB-8D58-81BABE59F2C8}" srcOrd="4" destOrd="0" presId="urn:microsoft.com/office/officeart/2008/layout/VerticalCurvedList"/>
    <dgm:cxn modelId="{C0517D49-1336-49E5-8AD5-2180D75144D8}" type="presParOf" srcId="{6C6B4599-1F1E-40EB-8D58-81BABE59F2C8}" destId="{B2AA6CBF-3BC5-4AF6-B012-E12FDCC6F6A4}" srcOrd="0" destOrd="0" presId="urn:microsoft.com/office/officeart/2008/layout/VerticalCurvedList"/>
    <dgm:cxn modelId="{7EF5AAE9-1BD4-4F69-A387-B986CCD4C0A1}" type="presParOf" srcId="{A1C334B8-2AB1-4DB3-B7EE-6C66AF4D25FE}" destId="{B80B002D-1137-40D1-8618-7968FF7CA642}" srcOrd="5" destOrd="0" presId="urn:microsoft.com/office/officeart/2008/layout/VerticalCurvedList"/>
    <dgm:cxn modelId="{73F16703-C2BD-42DF-95DB-FAC175C8E1F4}" type="presParOf" srcId="{A1C334B8-2AB1-4DB3-B7EE-6C66AF4D25FE}" destId="{F75B374A-891A-4D7B-9045-D5D8D4E3F598}" srcOrd="6" destOrd="0" presId="urn:microsoft.com/office/officeart/2008/layout/VerticalCurvedList"/>
    <dgm:cxn modelId="{4CF49B3A-FE3B-4605-BFE2-62DBE985F52A}" type="presParOf" srcId="{F75B374A-891A-4D7B-9045-D5D8D4E3F598}" destId="{6AEDB1B0-F5BC-4BC0-8DD8-5C81998B921E}" srcOrd="0" destOrd="0" presId="urn:microsoft.com/office/officeart/2008/layout/VerticalCurvedList"/>
    <dgm:cxn modelId="{E804855C-1B4D-48D4-8B3D-C95E9F0F0A61}" type="presParOf" srcId="{A1C334B8-2AB1-4DB3-B7EE-6C66AF4D25FE}" destId="{210AEBE0-D480-4A08-9D78-13220758C544}" srcOrd="7" destOrd="0" presId="urn:microsoft.com/office/officeart/2008/layout/VerticalCurvedList"/>
    <dgm:cxn modelId="{BCDC420D-6DF6-46F0-8D7B-BC2484012394}" type="presParOf" srcId="{A1C334B8-2AB1-4DB3-B7EE-6C66AF4D25FE}" destId="{B69216D0-AD5E-4B20-B456-9256560DC402}" srcOrd="8" destOrd="0" presId="urn:microsoft.com/office/officeart/2008/layout/VerticalCurvedList"/>
    <dgm:cxn modelId="{6084432E-0C50-46FB-A098-328E29A5AB1D}" type="presParOf" srcId="{B69216D0-AD5E-4B20-B456-9256560DC402}" destId="{72955987-53B9-4531-902C-00C7A09DEC65}" srcOrd="0" destOrd="0" presId="urn:microsoft.com/office/officeart/2008/layout/VerticalCurvedList"/>
    <dgm:cxn modelId="{CF8ACE9B-D4BD-420B-8F8B-9C24B73CD092}" type="presParOf" srcId="{A1C334B8-2AB1-4DB3-B7EE-6C66AF4D25FE}" destId="{737AE522-7D36-4539-B839-7264869352DC}" srcOrd="9" destOrd="0" presId="urn:microsoft.com/office/officeart/2008/layout/VerticalCurvedList"/>
    <dgm:cxn modelId="{E8B6268B-8F78-4C0D-8791-317DD21964A9}" type="presParOf" srcId="{A1C334B8-2AB1-4DB3-B7EE-6C66AF4D25FE}" destId="{603873CE-8B85-4E85-A951-351B6E05CC09}" srcOrd="10" destOrd="0" presId="urn:microsoft.com/office/officeart/2008/layout/VerticalCurvedList"/>
    <dgm:cxn modelId="{EE737C55-2207-43B6-A568-C12EA9632383}" type="presParOf" srcId="{603873CE-8B85-4E85-A951-351B6E05CC09}" destId="{DBC4BEF0-E382-4331-A94E-5D279B34041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5E97AA-AA3E-4AB3-88C0-5C52BAC210AE}" type="doc">
      <dgm:prSet loTypeId="urn:microsoft.com/office/officeart/2005/8/layout/h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EC"/>
        </a:p>
      </dgm:t>
    </dgm:pt>
    <dgm:pt modelId="{5C1F58D7-0CB4-4042-BA93-DAEF749FF7DD}">
      <dgm:prSet custT="1"/>
      <dgm:spPr/>
      <dgm:t>
        <a:bodyPr/>
        <a:lstStyle/>
        <a:p>
          <a:r>
            <a:rPr lang="es-ES" sz="2000" b="1" i="0" baseline="0" dirty="0"/>
            <a:t>Justificación</a:t>
          </a:r>
          <a:endParaRPr lang="es-EC" sz="1800" b="1" dirty="0"/>
        </a:p>
      </dgm:t>
    </dgm:pt>
    <dgm:pt modelId="{7292C19A-D149-4EA2-9B36-CA62C8E7E7C5}" type="parTrans" cxnId="{46BC39EE-314D-4669-AE4E-F8DFE842B76B}">
      <dgm:prSet/>
      <dgm:spPr/>
      <dgm:t>
        <a:bodyPr/>
        <a:lstStyle/>
        <a:p>
          <a:endParaRPr lang="es-EC"/>
        </a:p>
      </dgm:t>
    </dgm:pt>
    <dgm:pt modelId="{A6BBCC90-F639-48D4-9EF2-AB10B419BABB}" type="sibTrans" cxnId="{46BC39EE-314D-4669-AE4E-F8DFE842B76B}">
      <dgm:prSet/>
      <dgm:spPr/>
      <dgm:t>
        <a:bodyPr/>
        <a:lstStyle/>
        <a:p>
          <a:endParaRPr lang="es-EC"/>
        </a:p>
      </dgm:t>
    </dgm:pt>
    <dgm:pt modelId="{F0BBFE9D-7883-43C4-9CBE-027ED8FF5424}">
      <dgm:prSet/>
      <dgm:spPr/>
      <dgm:t>
        <a:bodyPr/>
        <a:lstStyle/>
        <a:p>
          <a:r>
            <a:rPr lang="es-ES" dirty="0"/>
            <a:t>Entre los factores externos más relevantes son los problemas en la red eléctrica suministrada en diferentes zonas del Ecuador.</a:t>
          </a:r>
          <a:endParaRPr lang="es-EC" dirty="0"/>
        </a:p>
      </dgm:t>
    </dgm:pt>
    <dgm:pt modelId="{03C1F72B-ABBD-46E5-9BA2-9A549F235716}" type="parTrans" cxnId="{570D5F99-1096-4893-A58B-87CE61978F9B}">
      <dgm:prSet/>
      <dgm:spPr/>
      <dgm:t>
        <a:bodyPr/>
        <a:lstStyle/>
        <a:p>
          <a:endParaRPr lang="es-EC"/>
        </a:p>
      </dgm:t>
    </dgm:pt>
    <dgm:pt modelId="{6A5D265C-5C98-4400-8071-6F6BC047B241}" type="sibTrans" cxnId="{570D5F99-1096-4893-A58B-87CE61978F9B}">
      <dgm:prSet/>
      <dgm:spPr/>
      <dgm:t>
        <a:bodyPr/>
        <a:lstStyle/>
        <a:p>
          <a:endParaRPr lang="es-EC"/>
        </a:p>
      </dgm:t>
    </dgm:pt>
    <dgm:pt modelId="{D145FA17-D641-469F-93C7-E8762D11FB91}">
      <dgm:prSet custT="1"/>
      <dgm:spPr/>
      <dgm:t>
        <a:bodyPr/>
        <a:lstStyle/>
        <a:p>
          <a:r>
            <a:rPr lang="es-ES" sz="2000" b="1" i="0" baseline="0" dirty="0"/>
            <a:t>Importancia</a:t>
          </a:r>
          <a:endParaRPr lang="es-EC" sz="1800" b="1" dirty="0"/>
        </a:p>
      </dgm:t>
    </dgm:pt>
    <dgm:pt modelId="{909D56AE-62B2-432C-A904-C8393EB2EDBA}" type="parTrans" cxnId="{7F3A82D1-5150-4637-94DE-6750F69520D2}">
      <dgm:prSet/>
      <dgm:spPr/>
      <dgm:t>
        <a:bodyPr/>
        <a:lstStyle/>
        <a:p>
          <a:endParaRPr lang="es-EC"/>
        </a:p>
      </dgm:t>
    </dgm:pt>
    <dgm:pt modelId="{1825DFFB-2EE7-4912-A4CA-50B503095606}" type="sibTrans" cxnId="{7F3A82D1-5150-4637-94DE-6750F69520D2}">
      <dgm:prSet/>
      <dgm:spPr/>
      <dgm:t>
        <a:bodyPr/>
        <a:lstStyle/>
        <a:p>
          <a:endParaRPr lang="es-EC"/>
        </a:p>
      </dgm:t>
    </dgm:pt>
    <dgm:pt modelId="{B88895DE-C60D-4DE5-B2E7-72F8B64E37D5}">
      <dgm:prSet/>
      <dgm:spPr/>
      <dgm:t>
        <a:bodyPr/>
        <a:lstStyle/>
        <a:p>
          <a:r>
            <a:rPr lang="es-ES" dirty="0"/>
            <a:t>La solución de monitoreo remoto mejora la productividad del usuario final. Los beneficiarios de este proyecto son la empresa SIEMENS </a:t>
          </a:r>
          <a:r>
            <a:rPr lang="es-ES" dirty="0" err="1"/>
            <a:t>Healthcare</a:t>
          </a:r>
          <a:r>
            <a:rPr lang="es-ES" dirty="0"/>
            <a:t> Cía. Ltda. y sus clientes, porque al implementar esta solución de monitoreo remoto en sus equipos brindarán un mejor servicio y además generarán un ahorro de costos sustancial.</a:t>
          </a:r>
          <a:endParaRPr lang="es-EC" dirty="0"/>
        </a:p>
      </dgm:t>
    </dgm:pt>
    <dgm:pt modelId="{AF86C556-C785-4477-A0B7-8F35475C3F92}" type="parTrans" cxnId="{0066E339-A5CB-412B-8980-0BC851881A5D}">
      <dgm:prSet/>
      <dgm:spPr/>
      <dgm:t>
        <a:bodyPr/>
        <a:lstStyle/>
        <a:p>
          <a:endParaRPr lang="es-EC"/>
        </a:p>
      </dgm:t>
    </dgm:pt>
    <dgm:pt modelId="{BF5994F1-636A-4AC7-9F3D-E564F9356C70}" type="sibTrans" cxnId="{0066E339-A5CB-412B-8980-0BC851881A5D}">
      <dgm:prSet/>
      <dgm:spPr/>
      <dgm:t>
        <a:bodyPr/>
        <a:lstStyle/>
        <a:p>
          <a:endParaRPr lang="es-EC"/>
        </a:p>
      </dgm:t>
    </dgm:pt>
    <dgm:pt modelId="{C3D15D04-5B6E-4E3E-B30A-36659BB7BC40}">
      <dgm:prSet/>
      <dgm:spPr/>
      <dgm:t>
        <a:bodyPr/>
        <a:lstStyle/>
        <a:p>
          <a:r>
            <a:rPr lang="es-ES" dirty="0"/>
            <a:t>El problema que tiene SIEMENS </a:t>
          </a:r>
          <a:r>
            <a:rPr lang="es-ES" dirty="0" err="1"/>
            <a:t>Healthcare</a:t>
          </a:r>
          <a:r>
            <a:rPr lang="es-ES" dirty="0"/>
            <a:t> Cía. Ltda. es que por estos fallos en la red eléctrica se generan mantenimientos correctivos innecesarios. </a:t>
          </a:r>
          <a:endParaRPr lang="es-EC" dirty="0"/>
        </a:p>
      </dgm:t>
    </dgm:pt>
    <dgm:pt modelId="{BFCB8652-4771-4D24-8ABF-A49D86EF49D0}" type="parTrans" cxnId="{BE59172E-225F-4F39-BE6F-89ADEC0B8D29}">
      <dgm:prSet/>
      <dgm:spPr/>
      <dgm:t>
        <a:bodyPr/>
        <a:lstStyle/>
        <a:p>
          <a:endParaRPr lang="es-EC"/>
        </a:p>
      </dgm:t>
    </dgm:pt>
    <dgm:pt modelId="{FC61AC91-294E-4614-9CF3-A208AC75BB5C}" type="sibTrans" cxnId="{BE59172E-225F-4F39-BE6F-89ADEC0B8D29}">
      <dgm:prSet/>
      <dgm:spPr/>
      <dgm:t>
        <a:bodyPr/>
        <a:lstStyle/>
        <a:p>
          <a:endParaRPr lang="es-EC"/>
        </a:p>
      </dgm:t>
    </dgm:pt>
    <dgm:pt modelId="{DBED93FA-AC2A-45E8-B930-E3E369B0D0BF}">
      <dgm:prSet/>
      <dgm:spPr/>
      <dgm:t>
        <a:bodyPr/>
        <a:lstStyle/>
        <a:p>
          <a:endParaRPr lang="es-EC" dirty="0"/>
        </a:p>
      </dgm:t>
    </dgm:pt>
    <dgm:pt modelId="{EBB631C3-5853-442A-919B-514D22DDEBDF}" type="parTrans" cxnId="{B9F4C4BF-92CD-4C78-A63D-D942F7AD9A4A}">
      <dgm:prSet/>
      <dgm:spPr/>
      <dgm:t>
        <a:bodyPr/>
        <a:lstStyle/>
        <a:p>
          <a:endParaRPr lang="es-EC"/>
        </a:p>
      </dgm:t>
    </dgm:pt>
    <dgm:pt modelId="{CB73601E-D0DB-4F2B-8343-41F8DAC100DE}" type="sibTrans" cxnId="{B9F4C4BF-92CD-4C78-A63D-D942F7AD9A4A}">
      <dgm:prSet/>
      <dgm:spPr/>
      <dgm:t>
        <a:bodyPr/>
        <a:lstStyle/>
        <a:p>
          <a:endParaRPr lang="es-EC"/>
        </a:p>
      </dgm:t>
    </dgm:pt>
    <dgm:pt modelId="{879A90B0-E761-4A9E-A034-9EBC034F3DF3}" type="pres">
      <dgm:prSet presAssocID="{085E97AA-AA3E-4AB3-88C0-5C52BAC210AE}" presName="Name0" presStyleCnt="0">
        <dgm:presLayoutVars>
          <dgm:dir/>
          <dgm:animLvl val="lvl"/>
          <dgm:resizeHandles val="exact"/>
        </dgm:presLayoutVars>
      </dgm:prSet>
      <dgm:spPr/>
    </dgm:pt>
    <dgm:pt modelId="{360E6D45-2935-4B35-808C-496CF9ACC997}" type="pres">
      <dgm:prSet presAssocID="{5C1F58D7-0CB4-4042-BA93-DAEF749FF7DD}" presName="composite" presStyleCnt="0"/>
      <dgm:spPr/>
    </dgm:pt>
    <dgm:pt modelId="{17E10029-70D6-4F44-A481-7D9176BD6981}" type="pres">
      <dgm:prSet presAssocID="{5C1F58D7-0CB4-4042-BA93-DAEF749FF7D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3F874C8-7408-4FB5-AA6E-976EF3B43F08}" type="pres">
      <dgm:prSet presAssocID="{5C1F58D7-0CB4-4042-BA93-DAEF749FF7DD}" presName="desTx" presStyleLbl="alignAccFollowNode1" presStyleIdx="0" presStyleCnt="2">
        <dgm:presLayoutVars>
          <dgm:bulletEnabled val="1"/>
        </dgm:presLayoutVars>
      </dgm:prSet>
      <dgm:spPr/>
    </dgm:pt>
    <dgm:pt modelId="{C9143D2F-36CA-4252-ACBB-A380CE3C2F97}" type="pres">
      <dgm:prSet presAssocID="{A6BBCC90-F639-48D4-9EF2-AB10B419BABB}" presName="space" presStyleCnt="0"/>
      <dgm:spPr/>
    </dgm:pt>
    <dgm:pt modelId="{02FE384A-C3ED-4894-8DA8-1DCAC294E18A}" type="pres">
      <dgm:prSet presAssocID="{D145FA17-D641-469F-93C7-E8762D11FB91}" presName="composite" presStyleCnt="0"/>
      <dgm:spPr/>
    </dgm:pt>
    <dgm:pt modelId="{3381CFD6-0B02-40B1-A2E2-60D9B985034D}" type="pres">
      <dgm:prSet presAssocID="{D145FA17-D641-469F-93C7-E8762D11FB9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BCAB4289-DF9C-4626-A058-405015E52BE5}" type="pres">
      <dgm:prSet presAssocID="{D145FA17-D641-469F-93C7-E8762D11FB9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FC4110B-CA3D-4CE0-B2D9-7B7EB763811C}" type="presOf" srcId="{F0BBFE9D-7883-43C4-9CBE-027ED8FF5424}" destId="{B3F874C8-7408-4FB5-AA6E-976EF3B43F08}" srcOrd="0" destOrd="0" presId="urn:microsoft.com/office/officeart/2005/8/layout/hList1"/>
    <dgm:cxn modelId="{BE59172E-225F-4F39-BE6F-89ADEC0B8D29}" srcId="{5C1F58D7-0CB4-4042-BA93-DAEF749FF7DD}" destId="{C3D15D04-5B6E-4E3E-B30A-36659BB7BC40}" srcOrd="2" destOrd="0" parTransId="{BFCB8652-4771-4D24-8ABF-A49D86EF49D0}" sibTransId="{FC61AC91-294E-4614-9CF3-A208AC75BB5C}"/>
    <dgm:cxn modelId="{5E524430-5945-4793-8018-47D05EF3D0E8}" type="presOf" srcId="{C3D15D04-5B6E-4E3E-B30A-36659BB7BC40}" destId="{B3F874C8-7408-4FB5-AA6E-976EF3B43F08}" srcOrd="0" destOrd="2" presId="urn:microsoft.com/office/officeart/2005/8/layout/hList1"/>
    <dgm:cxn modelId="{185CC432-8473-48EF-8F38-06559FF536FE}" type="presOf" srcId="{B88895DE-C60D-4DE5-B2E7-72F8B64E37D5}" destId="{BCAB4289-DF9C-4626-A058-405015E52BE5}" srcOrd="0" destOrd="0" presId="urn:microsoft.com/office/officeart/2005/8/layout/hList1"/>
    <dgm:cxn modelId="{0066E339-A5CB-412B-8980-0BC851881A5D}" srcId="{D145FA17-D641-469F-93C7-E8762D11FB91}" destId="{B88895DE-C60D-4DE5-B2E7-72F8B64E37D5}" srcOrd="0" destOrd="0" parTransId="{AF86C556-C785-4477-A0B7-8F35475C3F92}" sibTransId="{BF5994F1-636A-4AC7-9F3D-E564F9356C70}"/>
    <dgm:cxn modelId="{2761ED43-971A-4D47-87B8-A4A26110F6A4}" type="presOf" srcId="{5C1F58D7-0CB4-4042-BA93-DAEF749FF7DD}" destId="{17E10029-70D6-4F44-A481-7D9176BD6981}" srcOrd="0" destOrd="0" presId="urn:microsoft.com/office/officeart/2005/8/layout/hList1"/>
    <dgm:cxn modelId="{E756CF78-0DF3-4D4B-9C5E-B20CCFC3DD9D}" type="presOf" srcId="{D145FA17-D641-469F-93C7-E8762D11FB91}" destId="{3381CFD6-0B02-40B1-A2E2-60D9B985034D}" srcOrd="0" destOrd="0" presId="urn:microsoft.com/office/officeart/2005/8/layout/hList1"/>
    <dgm:cxn modelId="{213D6F93-3D4F-41CF-BD1D-A370F53DCF6B}" type="presOf" srcId="{DBED93FA-AC2A-45E8-B930-E3E369B0D0BF}" destId="{B3F874C8-7408-4FB5-AA6E-976EF3B43F08}" srcOrd="0" destOrd="1" presId="urn:microsoft.com/office/officeart/2005/8/layout/hList1"/>
    <dgm:cxn modelId="{570D5F99-1096-4893-A58B-87CE61978F9B}" srcId="{5C1F58D7-0CB4-4042-BA93-DAEF749FF7DD}" destId="{F0BBFE9D-7883-43C4-9CBE-027ED8FF5424}" srcOrd="0" destOrd="0" parTransId="{03C1F72B-ABBD-46E5-9BA2-9A549F235716}" sibTransId="{6A5D265C-5C98-4400-8071-6F6BC047B241}"/>
    <dgm:cxn modelId="{8FE208AA-72EC-419D-B7EA-A3DAA8524418}" type="presOf" srcId="{085E97AA-AA3E-4AB3-88C0-5C52BAC210AE}" destId="{879A90B0-E761-4A9E-A034-9EBC034F3DF3}" srcOrd="0" destOrd="0" presId="urn:microsoft.com/office/officeart/2005/8/layout/hList1"/>
    <dgm:cxn modelId="{B9F4C4BF-92CD-4C78-A63D-D942F7AD9A4A}" srcId="{5C1F58D7-0CB4-4042-BA93-DAEF749FF7DD}" destId="{DBED93FA-AC2A-45E8-B930-E3E369B0D0BF}" srcOrd="1" destOrd="0" parTransId="{EBB631C3-5853-442A-919B-514D22DDEBDF}" sibTransId="{CB73601E-D0DB-4F2B-8343-41F8DAC100DE}"/>
    <dgm:cxn modelId="{7F3A82D1-5150-4637-94DE-6750F69520D2}" srcId="{085E97AA-AA3E-4AB3-88C0-5C52BAC210AE}" destId="{D145FA17-D641-469F-93C7-E8762D11FB91}" srcOrd="1" destOrd="0" parTransId="{909D56AE-62B2-432C-A904-C8393EB2EDBA}" sibTransId="{1825DFFB-2EE7-4912-A4CA-50B503095606}"/>
    <dgm:cxn modelId="{46BC39EE-314D-4669-AE4E-F8DFE842B76B}" srcId="{085E97AA-AA3E-4AB3-88C0-5C52BAC210AE}" destId="{5C1F58D7-0CB4-4042-BA93-DAEF749FF7DD}" srcOrd="0" destOrd="0" parTransId="{7292C19A-D149-4EA2-9B36-CA62C8E7E7C5}" sibTransId="{A6BBCC90-F639-48D4-9EF2-AB10B419BABB}"/>
    <dgm:cxn modelId="{7484B0C5-205E-428B-9392-86DB90D16FBC}" type="presParOf" srcId="{879A90B0-E761-4A9E-A034-9EBC034F3DF3}" destId="{360E6D45-2935-4B35-808C-496CF9ACC997}" srcOrd="0" destOrd="0" presId="urn:microsoft.com/office/officeart/2005/8/layout/hList1"/>
    <dgm:cxn modelId="{F7BB7032-C7C4-422A-B9E7-267958370062}" type="presParOf" srcId="{360E6D45-2935-4B35-808C-496CF9ACC997}" destId="{17E10029-70D6-4F44-A481-7D9176BD6981}" srcOrd="0" destOrd="0" presId="urn:microsoft.com/office/officeart/2005/8/layout/hList1"/>
    <dgm:cxn modelId="{4512C76E-6092-4A7B-8F26-C6A72AD3C7C5}" type="presParOf" srcId="{360E6D45-2935-4B35-808C-496CF9ACC997}" destId="{B3F874C8-7408-4FB5-AA6E-976EF3B43F08}" srcOrd="1" destOrd="0" presId="urn:microsoft.com/office/officeart/2005/8/layout/hList1"/>
    <dgm:cxn modelId="{7A5A1F1D-1957-490F-8664-6FD2BA92D8AF}" type="presParOf" srcId="{879A90B0-E761-4A9E-A034-9EBC034F3DF3}" destId="{C9143D2F-36CA-4252-ACBB-A380CE3C2F97}" srcOrd="1" destOrd="0" presId="urn:microsoft.com/office/officeart/2005/8/layout/hList1"/>
    <dgm:cxn modelId="{2665A1A1-9AA4-4F65-95DC-DD996A6BFA7C}" type="presParOf" srcId="{879A90B0-E761-4A9E-A034-9EBC034F3DF3}" destId="{02FE384A-C3ED-4894-8DA8-1DCAC294E18A}" srcOrd="2" destOrd="0" presId="urn:microsoft.com/office/officeart/2005/8/layout/hList1"/>
    <dgm:cxn modelId="{2D874472-41C3-49D4-9072-26C9CF5147D2}" type="presParOf" srcId="{02FE384A-C3ED-4894-8DA8-1DCAC294E18A}" destId="{3381CFD6-0B02-40B1-A2E2-60D9B985034D}" srcOrd="0" destOrd="0" presId="urn:microsoft.com/office/officeart/2005/8/layout/hList1"/>
    <dgm:cxn modelId="{34C98AE2-4BED-4FBE-A653-B92A4B138F0D}" type="presParOf" srcId="{02FE384A-C3ED-4894-8DA8-1DCAC294E18A}" destId="{BCAB4289-DF9C-4626-A058-405015E52BE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67E666-7113-48C4-85C7-D064FE9684F3}" type="doc">
      <dgm:prSet loTypeId="urn:microsoft.com/office/officeart/2008/layout/PictureStrips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es-EC"/>
        </a:p>
      </dgm:t>
    </dgm:pt>
    <dgm:pt modelId="{7E4C7811-7124-4C7D-9CA2-2467183BB3ED}">
      <dgm:prSet phldrT="[Texto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S" dirty="0"/>
            <a:t>Recolectar información cuantitativa de problemas eléctricos en los equipos biomédicos de la compañía.</a:t>
          </a:r>
          <a:endParaRPr lang="es-EC" dirty="0"/>
        </a:p>
      </dgm:t>
    </dgm:pt>
    <dgm:pt modelId="{744E25FB-8EB4-4D27-9CCD-10C58B11970B}" type="parTrans" cxnId="{109BF9F3-2D45-4E8E-8FF8-0BACFA3B2EFC}">
      <dgm:prSet/>
      <dgm:spPr/>
      <dgm:t>
        <a:bodyPr/>
        <a:lstStyle/>
        <a:p>
          <a:endParaRPr lang="es-EC"/>
        </a:p>
      </dgm:t>
    </dgm:pt>
    <dgm:pt modelId="{91779DE2-F2DA-43FF-9E85-EB14610EF758}" type="sibTrans" cxnId="{109BF9F3-2D45-4E8E-8FF8-0BACFA3B2EFC}">
      <dgm:prSet/>
      <dgm:spPr/>
      <dgm:t>
        <a:bodyPr/>
        <a:lstStyle/>
        <a:p>
          <a:endParaRPr lang="es-EC"/>
        </a:p>
      </dgm:t>
    </dgm:pt>
    <dgm:pt modelId="{45630B42-043C-46E9-9288-6A83CB7DBA7A}">
      <dgm:prSet phldrT="[Texto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S" dirty="0"/>
            <a:t>Definir la solución práctica para las condiciones de los tableros de control y sus respectivos equipos biomédicos.</a:t>
          </a:r>
          <a:endParaRPr lang="es-EC" dirty="0"/>
        </a:p>
      </dgm:t>
    </dgm:pt>
    <dgm:pt modelId="{B77F1E5B-DBF6-401D-8A71-B7B8B998EE4D}" type="parTrans" cxnId="{583A495D-2862-447C-881D-4CBCF2AAEC48}">
      <dgm:prSet/>
      <dgm:spPr/>
      <dgm:t>
        <a:bodyPr/>
        <a:lstStyle/>
        <a:p>
          <a:endParaRPr lang="es-EC"/>
        </a:p>
      </dgm:t>
    </dgm:pt>
    <dgm:pt modelId="{893C627F-8C2D-4EEC-B433-1A9AAC7CFFD9}" type="sibTrans" cxnId="{583A495D-2862-447C-881D-4CBCF2AAEC48}">
      <dgm:prSet/>
      <dgm:spPr/>
      <dgm:t>
        <a:bodyPr/>
        <a:lstStyle/>
        <a:p>
          <a:endParaRPr lang="es-EC"/>
        </a:p>
      </dgm:t>
    </dgm:pt>
    <dgm:pt modelId="{C36E13AD-F992-4B18-A114-3ED40C4CB975}">
      <dgm:prSet phldrT="[Texto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S" dirty="0"/>
            <a:t>Construir el sistema de alerta e implementarlo en sitio, realizando las pruebas necesarias para validar su funcionamiento con los ingenieros encargados de la compañía.</a:t>
          </a:r>
          <a:endParaRPr lang="es-EC" dirty="0"/>
        </a:p>
      </dgm:t>
    </dgm:pt>
    <dgm:pt modelId="{031B1E31-E173-4A8F-87ED-79AF3B2A0571}" type="parTrans" cxnId="{9AF184EE-8386-43CA-BF69-89A13FDA9525}">
      <dgm:prSet/>
      <dgm:spPr/>
      <dgm:t>
        <a:bodyPr/>
        <a:lstStyle/>
        <a:p>
          <a:endParaRPr lang="es-EC"/>
        </a:p>
      </dgm:t>
    </dgm:pt>
    <dgm:pt modelId="{03308CDD-0F2B-4748-A930-0BB782B6872D}" type="sibTrans" cxnId="{9AF184EE-8386-43CA-BF69-89A13FDA9525}">
      <dgm:prSet/>
      <dgm:spPr/>
      <dgm:t>
        <a:bodyPr/>
        <a:lstStyle/>
        <a:p>
          <a:endParaRPr lang="es-EC"/>
        </a:p>
      </dgm:t>
    </dgm:pt>
    <dgm:pt modelId="{43021A93-D07E-4D5C-A44B-CFE84EA01A02}" type="pres">
      <dgm:prSet presAssocID="{1C67E666-7113-48C4-85C7-D064FE9684F3}" presName="Name0" presStyleCnt="0">
        <dgm:presLayoutVars>
          <dgm:dir/>
          <dgm:resizeHandles val="exact"/>
        </dgm:presLayoutVars>
      </dgm:prSet>
      <dgm:spPr/>
    </dgm:pt>
    <dgm:pt modelId="{92EADC94-6632-4E1C-BECC-30E44D270CB1}" type="pres">
      <dgm:prSet presAssocID="{7E4C7811-7124-4C7D-9CA2-2467183BB3ED}" presName="composite" presStyleCnt="0"/>
      <dgm:spPr/>
    </dgm:pt>
    <dgm:pt modelId="{D13B40E3-6CEA-48DB-82FB-8CFD9B037D50}" type="pres">
      <dgm:prSet presAssocID="{7E4C7811-7124-4C7D-9CA2-2467183BB3ED}" presName="rect1" presStyleLbl="trAlignAcc1" presStyleIdx="0" presStyleCnt="3">
        <dgm:presLayoutVars>
          <dgm:bulletEnabled val="1"/>
        </dgm:presLayoutVars>
      </dgm:prSet>
      <dgm:spPr/>
    </dgm:pt>
    <dgm:pt modelId="{95D84DD9-F8C7-4E6F-B317-7707D1CB6174}" type="pres">
      <dgm:prSet presAssocID="{7E4C7811-7124-4C7D-9CA2-2467183BB3ED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ortapapeles comprobado con relleno sólido"/>
        </a:ext>
      </dgm:extLst>
    </dgm:pt>
    <dgm:pt modelId="{4FE40A0C-7930-42FA-8508-A05BC93E02B3}" type="pres">
      <dgm:prSet presAssocID="{91779DE2-F2DA-43FF-9E85-EB14610EF758}" presName="sibTrans" presStyleCnt="0"/>
      <dgm:spPr/>
    </dgm:pt>
    <dgm:pt modelId="{7B1F5C87-1DB7-4C9A-B66E-8B504EF914C2}" type="pres">
      <dgm:prSet presAssocID="{45630B42-043C-46E9-9288-6A83CB7DBA7A}" presName="composite" presStyleCnt="0"/>
      <dgm:spPr/>
    </dgm:pt>
    <dgm:pt modelId="{3773283E-46BD-4A12-B89F-69C301BA16CA}" type="pres">
      <dgm:prSet presAssocID="{45630B42-043C-46E9-9288-6A83CB7DBA7A}" presName="rect1" presStyleLbl="trAlignAcc1" presStyleIdx="1" presStyleCnt="3">
        <dgm:presLayoutVars>
          <dgm:bulletEnabled val="1"/>
        </dgm:presLayoutVars>
      </dgm:prSet>
      <dgm:spPr/>
    </dgm:pt>
    <dgm:pt modelId="{7CD6CE08-FE58-4F4F-8721-22C80A005302}" type="pres">
      <dgm:prSet presAssocID="{45630B42-043C-46E9-9288-6A83CB7DBA7A}" presName="rect2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Hombre programador contorno"/>
        </a:ext>
      </dgm:extLst>
    </dgm:pt>
    <dgm:pt modelId="{75741A4E-B576-456F-902D-46E041E87C7D}" type="pres">
      <dgm:prSet presAssocID="{893C627F-8C2D-4EEC-B433-1A9AAC7CFFD9}" presName="sibTrans" presStyleCnt="0"/>
      <dgm:spPr/>
    </dgm:pt>
    <dgm:pt modelId="{EDF92EEF-707C-4519-8D11-F0D5E5C20C7E}" type="pres">
      <dgm:prSet presAssocID="{C36E13AD-F992-4B18-A114-3ED40C4CB975}" presName="composite" presStyleCnt="0"/>
      <dgm:spPr/>
    </dgm:pt>
    <dgm:pt modelId="{F120F8EF-EEAD-40E0-962F-11FC2C0B88CE}" type="pres">
      <dgm:prSet presAssocID="{C36E13AD-F992-4B18-A114-3ED40C4CB975}" presName="rect1" presStyleLbl="trAlignAcc1" presStyleIdx="2" presStyleCnt="3">
        <dgm:presLayoutVars>
          <dgm:bulletEnabled val="1"/>
        </dgm:presLayoutVars>
      </dgm:prSet>
      <dgm:spPr/>
    </dgm:pt>
    <dgm:pt modelId="{FE9D18FE-0CF8-46C6-A583-0C29C921D63F}" type="pres">
      <dgm:prSet presAssocID="{C36E13AD-F992-4B18-A114-3ED40C4CB975}" presName="rect2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rocesador contorno"/>
        </a:ext>
      </dgm:extLst>
    </dgm:pt>
  </dgm:ptLst>
  <dgm:cxnLst>
    <dgm:cxn modelId="{CBADB633-37B5-4D35-B517-9B6923178994}" type="presOf" srcId="{1C67E666-7113-48C4-85C7-D064FE9684F3}" destId="{43021A93-D07E-4D5C-A44B-CFE84EA01A02}" srcOrd="0" destOrd="0" presId="urn:microsoft.com/office/officeart/2008/layout/PictureStrips"/>
    <dgm:cxn modelId="{583A495D-2862-447C-881D-4CBCF2AAEC48}" srcId="{1C67E666-7113-48C4-85C7-D064FE9684F3}" destId="{45630B42-043C-46E9-9288-6A83CB7DBA7A}" srcOrd="1" destOrd="0" parTransId="{B77F1E5B-DBF6-401D-8A71-B7B8B998EE4D}" sibTransId="{893C627F-8C2D-4EEC-B433-1A9AAC7CFFD9}"/>
    <dgm:cxn modelId="{C2146061-378C-4E90-9BA3-140FA3B7D72A}" type="presOf" srcId="{45630B42-043C-46E9-9288-6A83CB7DBA7A}" destId="{3773283E-46BD-4A12-B89F-69C301BA16CA}" srcOrd="0" destOrd="0" presId="urn:microsoft.com/office/officeart/2008/layout/PictureStrips"/>
    <dgm:cxn modelId="{C35FB593-EC57-42F1-8732-1445C11D3594}" type="presOf" srcId="{C36E13AD-F992-4B18-A114-3ED40C4CB975}" destId="{F120F8EF-EEAD-40E0-962F-11FC2C0B88CE}" srcOrd="0" destOrd="0" presId="urn:microsoft.com/office/officeart/2008/layout/PictureStrips"/>
    <dgm:cxn modelId="{E144C9BA-A616-4447-89AA-872A85C4F1AC}" type="presOf" srcId="{7E4C7811-7124-4C7D-9CA2-2467183BB3ED}" destId="{D13B40E3-6CEA-48DB-82FB-8CFD9B037D50}" srcOrd="0" destOrd="0" presId="urn:microsoft.com/office/officeart/2008/layout/PictureStrips"/>
    <dgm:cxn modelId="{9AF184EE-8386-43CA-BF69-89A13FDA9525}" srcId="{1C67E666-7113-48C4-85C7-D064FE9684F3}" destId="{C36E13AD-F992-4B18-A114-3ED40C4CB975}" srcOrd="2" destOrd="0" parTransId="{031B1E31-E173-4A8F-87ED-79AF3B2A0571}" sibTransId="{03308CDD-0F2B-4748-A930-0BB782B6872D}"/>
    <dgm:cxn modelId="{109BF9F3-2D45-4E8E-8FF8-0BACFA3B2EFC}" srcId="{1C67E666-7113-48C4-85C7-D064FE9684F3}" destId="{7E4C7811-7124-4C7D-9CA2-2467183BB3ED}" srcOrd="0" destOrd="0" parTransId="{744E25FB-8EB4-4D27-9CCD-10C58B11970B}" sibTransId="{91779DE2-F2DA-43FF-9E85-EB14610EF758}"/>
    <dgm:cxn modelId="{263E7F70-3491-4362-96ED-83024E7123E9}" type="presParOf" srcId="{43021A93-D07E-4D5C-A44B-CFE84EA01A02}" destId="{92EADC94-6632-4E1C-BECC-30E44D270CB1}" srcOrd="0" destOrd="0" presId="urn:microsoft.com/office/officeart/2008/layout/PictureStrips"/>
    <dgm:cxn modelId="{B194088C-BA02-41C4-AA04-C6F26B16BABD}" type="presParOf" srcId="{92EADC94-6632-4E1C-BECC-30E44D270CB1}" destId="{D13B40E3-6CEA-48DB-82FB-8CFD9B037D50}" srcOrd="0" destOrd="0" presId="urn:microsoft.com/office/officeart/2008/layout/PictureStrips"/>
    <dgm:cxn modelId="{0A08929C-0AF1-4320-B8B9-EB18FB403CFD}" type="presParOf" srcId="{92EADC94-6632-4E1C-BECC-30E44D270CB1}" destId="{95D84DD9-F8C7-4E6F-B317-7707D1CB6174}" srcOrd="1" destOrd="0" presId="urn:microsoft.com/office/officeart/2008/layout/PictureStrips"/>
    <dgm:cxn modelId="{A1960012-C74D-4D54-BF0B-1622B203F845}" type="presParOf" srcId="{43021A93-D07E-4D5C-A44B-CFE84EA01A02}" destId="{4FE40A0C-7930-42FA-8508-A05BC93E02B3}" srcOrd="1" destOrd="0" presId="urn:microsoft.com/office/officeart/2008/layout/PictureStrips"/>
    <dgm:cxn modelId="{F3AAC7E3-D404-403B-93A5-0160DFCEACC7}" type="presParOf" srcId="{43021A93-D07E-4D5C-A44B-CFE84EA01A02}" destId="{7B1F5C87-1DB7-4C9A-B66E-8B504EF914C2}" srcOrd="2" destOrd="0" presId="urn:microsoft.com/office/officeart/2008/layout/PictureStrips"/>
    <dgm:cxn modelId="{E6D6719E-5B3A-4F3C-8DC8-E90D764B391D}" type="presParOf" srcId="{7B1F5C87-1DB7-4C9A-B66E-8B504EF914C2}" destId="{3773283E-46BD-4A12-B89F-69C301BA16CA}" srcOrd="0" destOrd="0" presId="urn:microsoft.com/office/officeart/2008/layout/PictureStrips"/>
    <dgm:cxn modelId="{42262898-CA8F-48B4-A2BE-F61F81865221}" type="presParOf" srcId="{7B1F5C87-1DB7-4C9A-B66E-8B504EF914C2}" destId="{7CD6CE08-FE58-4F4F-8721-22C80A005302}" srcOrd="1" destOrd="0" presId="urn:microsoft.com/office/officeart/2008/layout/PictureStrips"/>
    <dgm:cxn modelId="{CBDE5558-605B-408F-B9AF-D931BC174CAE}" type="presParOf" srcId="{43021A93-D07E-4D5C-A44B-CFE84EA01A02}" destId="{75741A4E-B576-456F-902D-46E041E87C7D}" srcOrd="3" destOrd="0" presId="urn:microsoft.com/office/officeart/2008/layout/PictureStrips"/>
    <dgm:cxn modelId="{BB57921E-E7AA-4D15-A701-EFD8C3E0590B}" type="presParOf" srcId="{43021A93-D07E-4D5C-A44B-CFE84EA01A02}" destId="{EDF92EEF-707C-4519-8D11-F0D5E5C20C7E}" srcOrd="4" destOrd="0" presId="urn:microsoft.com/office/officeart/2008/layout/PictureStrips"/>
    <dgm:cxn modelId="{47CFA22E-E2EE-44DC-8BEB-2AC9E7692E86}" type="presParOf" srcId="{EDF92EEF-707C-4519-8D11-F0D5E5C20C7E}" destId="{F120F8EF-EEAD-40E0-962F-11FC2C0B88CE}" srcOrd="0" destOrd="0" presId="urn:microsoft.com/office/officeart/2008/layout/PictureStrips"/>
    <dgm:cxn modelId="{AD2FBE8F-5EBC-4DEA-9181-D5945AB09CCA}" type="presParOf" srcId="{EDF92EEF-707C-4519-8D11-F0D5E5C20C7E}" destId="{FE9D18FE-0CF8-46C6-A583-0C29C921D63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0A8AF-4FD1-4698-A888-DCD17BAE2A6B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705C3F-00C9-4958-9A28-F996E63BE9F4}">
      <dsp:nvSpPr>
        <dsp:cNvPr id="0" name=""/>
        <dsp:cNvSpPr/>
      </dsp:nvSpPr>
      <dsp:spPr>
        <a:xfrm>
          <a:off x="509717" y="338558"/>
          <a:ext cx="8188158" cy="677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latin typeface="+mn-lt"/>
            </a:rPr>
            <a:t>1.- Introducción</a:t>
          </a:r>
        </a:p>
      </dsp:txBody>
      <dsp:txXfrm>
        <a:off x="509717" y="338558"/>
        <a:ext cx="8188158" cy="677550"/>
      </dsp:txXfrm>
    </dsp:sp>
    <dsp:sp modelId="{09009058-4714-4E62-8E3E-72D87B8E9DA6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AD33D-BB0E-49FD-9E65-C280967DEEB1}">
      <dsp:nvSpPr>
        <dsp:cNvPr id="0" name=""/>
        <dsp:cNvSpPr/>
      </dsp:nvSpPr>
      <dsp:spPr>
        <a:xfrm>
          <a:off x="995230" y="1354558"/>
          <a:ext cx="7702645" cy="677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latin typeface="+mn-lt"/>
            </a:rPr>
            <a:t>2.- Marco Teórico</a:t>
          </a:r>
        </a:p>
      </dsp:txBody>
      <dsp:txXfrm>
        <a:off x="995230" y="1354558"/>
        <a:ext cx="7702645" cy="677550"/>
      </dsp:txXfrm>
    </dsp:sp>
    <dsp:sp modelId="{B2AA6CBF-3BC5-4AF6-B012-E12FDCC6F6A4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B002D-1137-40D1-8618-7968FF7CA642}">
      <dsp:nvSpPr>
        <dsp:cNvPr id="0" name=""/>
        <dsp:cNvSpPr/>
      </dsp:nvSpPr>
      <dsp:spPr>
        <a:xfrm>
          <a:off x="1144243" y="2370558"/>
          <a:ext cx="7553632" cy="677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latin typeface="+mn-lt"/>
            </a:rPr>
            <a:t>3.- Recolección de información</a:t>
          </a:r>
        </a:p>
      </dsp:txBody>
      <dsp:txXfrm>
        <a:off x="1144243" y="2370558"/>
        <a:ext cx="7553632" cy="677550"/>
      </dsp:txXfrm>
    </dsp:sp>
    <dsp:sp modelId="{6AEDB1B0-F5BC-4BC0-8DD8-5C81998B921E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AEBE0-D480-4A08-9D78-13220758C544}">
      <dsp:nvSpPr>
        <dsp:cNvPr id="0" name=""/>
        <dsp:cNvSpPr/>
      </dsp:nvSpPr>
      <dsp:spPr>
        <a:xfrm>
          <a:off x="995230" y="3386558"/>
          <a:ext cx="7702645" cy="677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latin typeface="+mn-lt"/>
            </a:rPr>
            <a:t>4.- Ingeniería de detalle</a:t>
          </a:r>
        </a:p>
      </dsp:txBody>
      <dsp:txXfrm>
        <a:off x="995230" y="3386558"/>
        <a:ext cx="7702645" cy="677550"/>
      </dsp:txXfrm>
    </dsp:sp>
    <dsp:sp modelId="{72955987-53B9-4531-902C-00C7A09DEC65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7AE522-7D36-4539-B839-7264869352DC}">
      <dsp:nvSpPr>
        <dsp:cNvPr id="0" name=""/>
        <dsp:cNvSpPr/>
      </dsp:nvSpPr>
      <dsp:spPr>
        <a:xfrm>
          <a:off x="509717" y="4402558"/>
          <a:ext cx="8188158" cy="677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latin typeface="+mn-lt"/>
            </a:rPr>
            <a:t>5.- Conclusiones y Recomendaciones</a:t>
          </a:r>
        </a:p>
      </dsp:txBody>
      <dsp:txXfrm>
        <a:off x="509717" y="4402558"/>
        <a:ext cx="8188158" cy="677550"/>
      </dsp:txXfrm>
    </dsp:sp>
    <dsp:sp modelId="{DBC4BEF0-E382-4331-A94E-5D279B34041E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10029-70D6-4F44-A481-7D9176BD6981}">
      <dsp:nvSpPr>
        <dsp:cNvPr id="0" name=""/>
        <dsp:cNvSpPr/>
      </dsp:nvSpPr>
      <dsp:spPr>
        <a:xfrm>
          <a:off x="47" y="1095"/>
          <a:ext cx="4544437" cy="5184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i="0" kern="1200" baseline="0" dirty="0"/>
            <a:t>Justificación</a:t>
          </a:r>
          <a:endParaRPr lang="es-EC" sz="1800" b="1" kern="1200" dirty="0"/>
        </a:p>
      </dsp:txBody>
      <dsp:txXfrm>
        <a:off x="47" y="1095"/>
        <a:ext cx="4544437" cy="518400"/>
      </dsp:txXfrm>
    </dsp:sp>
    <dsp:sp modelId="{B3F874C8-7408-4FB5-AA6E-976EF3B43F08}">
      <dsp:nvSpPr>
        <dsp:cNvPr id="0" name=""/>
        <dsp:cNvSpPr/>
      </dsp:nvSpPr>
      <dsp:spPr>
        <a:xfrm>
          <a:off x="47" y="519495"/>
          <a:ext cx="4544437" cy="261873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Entre los factores externos más relevantes son los problemas en la red eléctrica suministrada en diferentes zonas del Ecuador.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El problema que tiene SIEMENS </a:t>
          </a:r>
          <a:r>
            <a:rPr lang="es-ES" sz="1800" kern="1200" dirty="0" err="1"/>
            <a:t>Healthcare</a:t>
          </a:r>
          <a:r>
            <a:rPr lang="es-ES" sz="1800" kern="1200" dirty="0"/>
            <a:t> Cía. Ltda. es que por estos fallos en la red eléctrica se generan mantenimientos correctivos innecesarios. </a:t>
          </a:r>
          <a:endParaRPr lang="es-EC" sz="1800" kern="1200" dirty="0"/>
        </a:p>
      </dsp:txBody>
      <dsp:txXfrm>
        <a:off x="47" y="519495"/>
        <a:ext cx="4544437" cy="2618730"/>
      </dsp:txXfrm>
    </dsp:sp>
    <dsp:sp modelId="{3381CFD6-0B02-40B1-A2E2-60D9B985034D}">
      <dsp:nvSpPr>
        <dsp:cNvPr id="0" name=""/>
        <dsp:cNvSpPr/>
      </dsp:nvSpPr>
      <dsp:spPr>
        <a:xfrm>
          <a:off x="5180706" y="1095"/>
          <a:ext cx="4544437" cy="5184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i="0" kern="1200" baseline="0" dirty="0"/>
            <a:t>Importancia</a:t>
          </a:r>
          <a:endParaRPr lang="es-EC" sz="1800" b="1" kern="1200" dirty="0"/>
        </a:p>
      </dsp:txBody>
      <dsp:txXfrm>
        <a:off x="5180706" y="1095"/>
        <a:ext cx="4544437" cy="518400"/>
      </dsp:txXfrm>
    </dsp:sp>
    <dsp:sp modelId="{BCAB4289-DF9C-4626-A058-405015E52BE5}">
      <dsp:nvSpPr>
        <dsp:cNvPr id="0" name=""/>
        <dsp:cNvSpPr/>
      </dsp:nvSpPr>
      <dsp:spPr>
        <a:xfrm>
          <a:off x="5180706" y="519495"/>
          <a:ext cx="4544437" cy="261873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La solución de monitoreo remoto mejora la productividad del usuario final. Los beneficiarios de este proyecto son la empresa SIEMENS </a:t>
          </a:r>
          <a:r>
            <a:rPr lang="es-ES" sz="1800" kern="1200" dirty="0" err="1"/>
            <a:t>Healthcare</a:t>
          </a:r>
          <a:r>
            <a:rPr lang="es-ES" sz="1800" kern="1200" dirty="0"/>
            <a:t> Cía. Ltda. y sus clientes, porque al implementar esta solución de monitoreo remoto en sus equipos brindarán un mejor servicio y además generarán un ahorro de costos sustancial.</a:t>
          </a:r>
          <a:endParaRPr lang="es-EC" sz="1800" kern="1200" dirty="0"/>
        </a:p>
      </dsp:txBody>
      <dsp:txXfrm>
        <a:off x="5180706" y="519495"/>
        <a:ext cx="4544437" cy="26187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B40E3-6CEA-48DB-82FB-8CFD9B037D50}">
      <dsp:nvSpPr>
        <dsp:cNvPr id="0" name=""/>
        <dsp:cNvSpPr/>
      </dsp:nvSpPr>
      <dsp:spPr>
        <a:xfrm>
          <a:off x="1107635" y="267693"/>
          <a:ext cx="4755630" cy="1486134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6608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S" sz="1900" kern="1200" dirty="0"/>
            <a:t>Recolectar información cuantitativa de problemas eléctricos en los equipos biomédicos de la compañía.</a:t>
          </a:r>
          <a:endParaRPr lang="es-EC" sz="1900" kern="1200" dirty="0"/>
        </a:p>
      </dsp:txBody>
      <dsp:txXfrm>
        <a:off x="1107635" y="267693"/>
        <a:ext cx="4755630" cy="1486134"/>
      </dsp:txXfrm>
    </dsp:sp>
    <dsp:sp modelId="{95D84DD9-F8C7-4E6F-B317-7707D1CB6174}">
      <dsp:nvSpPr>
        <dsp:cNvPr id="0" name=""/>
        <dsp:cNvSpPr/>
      </dsp:nvSpPr>
      <dsp:spPr>
        <a:xfrm>
          <a:off x="909484" y="53030"/>
          <a:ext cx="1040294" cy="15604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773283E-46BD-4A12-B89F-69C301BA16CA}">
      <dsp:nvSpPr>
        <dsp:cNvPr id="0" name=""/>
        <dsp:cNvSpPr/>
      </dsp:nvSpPr>
      <dsp:spPr>
        <a:xfrm>
          <a:off x="6236599" y="267693"/>
          <a:ext cx="4755630" cy="1486134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6608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S" sz="1900" kern="1200" dirty="0"/>
            <a:t>Definir la solución práctica para las condiciones de los tableros de control y sus respectivos equipos biomédicos.</a:t>
          </a:r>
          <a:endParaRPr lang="es-EC" sz="1900" kern="1200" dirty="0"/>
        </a:p>
      </dsp:txBody>
      <dsp:txXfrm>
        <a:off x="6236599" y="267693"/>
        <a:ext cx="4755630" cy="1486134"/>
      </dsp:txXfrm>
    </dsp:sp>
    <dsp:sp modelId="{7CD6CE08-FE58-4F4F-8721-22C80A005302}">
      <dsp:nvSpPr>
        <dsp:cNvPr id="0" name=""/>
        <dsp:cNvSpPr/>
      </dsp:nvSpPr>
      <dsp:spPr>
        <a:xfrm>
          <a:off x="6038448" y="53030"/>
          <a:ext cx="1040294" cy="15604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120F8EF-EEAD-40E0-962F-11FC2C0B88CE}">
      <dsp:nvSpPr>
        <dsp:cNvPr id="0" name=""/>
        <dsp:cNvSpPr/>
      </dsp:nvSpPr>
      <dsp:spPr>
        <a:xfrm>
          <a:off x="3672117" y="2143674"/>
          <a:ext cx="4755630" cy="1486134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807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S" sz="1900" kern="1200" dirty="0"/>
            <a:t>Construir el sistema de alerta e implementarlo en sitio, realizando las pruebas necesarias para validar su funcionamiento con los ingenieros encargados de la compañía.</a:t>
          </a:r>
          <a:endParaRPr lang="es-EC" sz="1900" kern="1200" dirty="0"/>
        </a:p>
      </dsp:txBody>
      <dsp:txXfrm>
        <a:off x="3672117" y="2143674"/>
        <a:ext cx="4755630" cy="1486134"/>
      </dsp:txXfrm>
    </dsp:sp>
    <dsp:sp modelId="{FE9D18FE-0CF8-46C6-A583-0C29C921D63F}">
      <dsp:nvSpPr>
        <dsp:cNvPr id="0" name=""/>
        <dsp:cNvSpPr/>
      </dsp:nvSpPr>
      <dsp:spPr>
        <a:xfrm>
          <a:off x="3473966" y="1929010"/>
          <a:ext cx="1040294" cy="15604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6FB59-1869-4818-B960-CA92BB140111}" type="datetimeFigureOut">
              <a:rPr lang="es-EC" smtClean="0"/>
              <a:t>13/2/2022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D1EEF-8522-4073-B7A3-614E96E602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0747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1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576664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10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806051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11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788921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12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51809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13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665953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14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494261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15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4925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16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93564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17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230859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18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745371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19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91493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2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097619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20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9828820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21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0732194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22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0153894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23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74941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3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100700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4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763639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5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347978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6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622754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7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914360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8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57540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9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674893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62D703-A1EF-4A4A-BE8E-2BD509EEB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9680344-B6D2-4BEC-8C1B-C97CAA5B3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366CDA-8577-402F-B2F3-B9B6A5F5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2C609-2B5F-4F5F-89E2-C780312CB839}" type="datetimeFigureOut">
              <a:rPr lang="es-EC" smtClean="0"/>
              <a:t>13/2/2022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6AF6B0-B279-4D98-8E9E-50BE1F533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2C8AFC-16D3-4DD5-BCC0-67DD996B0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E793-AAD2-4AB4-9AE5-4B5C456A84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5931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C1D16A-1346-4739-B671-274F3E12D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E44E02-5C22-45D4-BA76-E75919775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6D2A8A-6D97-468A-A2A8-88735018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2C609-2B5F-4F5F-89E2-C780312CB839}" type="datetimeFigureOut">
              <a:rPr lang="es-EC" smtClean="0"/>
              <a:t>13/2/2022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82F43B-FE71-4B8F-9B45-8AB970775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5E530B-C486-435C-8467-3D673B9CC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E793-AAD2-4AB4-9AE5-4B5C456A84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537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29D161-29D4-4F61-BC93-2DE3CA275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543D55-06DE-43F6-B12A-638CC545E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87F0CB-88A2-4FED-BE25-46B50D847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2C609-2B5F-4F5F-89E2-C780312CB839}" type="datetimeFigureOut">
              <a:rPr lang="es-EC" smtClean="0"/>
              <a:t>13/2/2022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A4EEC7-0827-4973-9181-1977F854F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9149DD-128F-4B4E-8C9A-F88CF9C0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E793-AAD2-4AB4-9AE5-4B5C456A84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1907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375B6E-6D1E-45B8-9F5D-AE79D6E7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4BBC93-20FB-4CD7-A142-650B15382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0C1E9E-E1D3-4ED1-B54F-A08E49CC5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2C609-2B5F-4F5F-89E2-C780312CB839}" type="datetimeFigureOut">
              <a:rPr lang="es-EC" smtClean="0"/>
              <a:t>13/2/2022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76AB-23B7-4456-BD02-03D88D748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7CA339-F475-42A3-82BE-7FD0CCCF6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E793-AAD2-4AB4-9AE5-4B5C456A84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7501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4F930B-81D9-44EE-A4DD-CC65175C0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C23EB9-13C0-43E4-A2BC-8C1A2F8E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E6ADA6-6104-4A1C-B6E7-82BACA3B3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2C609-2B5F-4F5F-89E2-C780312CB839}" type="datetimeFigureOut">
              <a:rPr lang="es-EC" smtClean="0"/>
              <a:t>13/2/2022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1457DF-2CFE-4AB6-A2DA-911616585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81C8B4-69F8-4FD3-92E5-D08EE7794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E793-AAD2-4AB4-9AE5-4B5C456A84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3093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E9B7E-AE09-45BE-B7D3-BB8335D7D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175FA5-0901-4FF7-85A4-560940660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E954EE-7B29-4EBD-A3F1-C0827E768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FD4B8C-F646-4799-B231-140049FB0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2C609-2B5F-4F5F-89E2-C780312CB839}" type="datetimeFigureOut">
              <a:rPr lang="es-EC" smtClean="0"/>
              <a:t>13/2/2022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FFF749-27CA-4AA3-9D01-0D4F3A529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EB7013-67F6-484F-9434-DDF497689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E793-AAD2-4AB4-9AE5-4B5C456A84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91401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4875A9-6E08-4C7B-8860-118964045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2A4DC7-427C-41B4-974B-FB6A1841F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9B3F0F-C3E2-4F41-8197-450ECBE4A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9D916D1-1023-4D06-89EF-E13D86C213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70C880-4163-4AE9-9971-7DF1F8C4B0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5D8700-AC16-4257-8C50-5CE932C73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2C609-2B5F-4F5F-89E2-C780312CB839}" type="datetimeFigureOut">
              <a:rPr lang="es-EC" smtClean="0"/>
              <a:t>13/2/2022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A32F7AD-9B00-463D-B5BA-4C0FB26E6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B60E2E1-A18A-46DD-9F1B-FEDB9162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E793-AAD2-4AB4-9AE5-4B5C456A84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37517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058CD0-BDF2-4FED-8F5E-891B728EC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5804C30-B550-4327-8DF0-576530298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2C609-2B5F-4F5F-89E2-C780312CB839}" type="datetimeFigureOut">
              <a:rPr lang="es-EC" smtClean="0"/>
              <a:t>13/2/2022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4A6404-02CB-4D8F-9C98-80FED8C02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93DB3D2-8EF7-4A4D-9FF5-EC3008011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E793-AAD2-4AB4-9AE5-4B5C456A84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64859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BD813C8-4A1E-4BBA-965E-5040D4EF6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2C609-2B5F-4F5F-89E2-C780312CB839}" type="datetimeFigureOut">
              <a:rPr lang="es-EC" smtClean="0"/>
              <a:t>13/2/2022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5E48CA1-9020-43DB-938C-A149973CC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6F3EBB-41EC-4F3F-A70D-27F3D14F3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E793-AAD2-4AB4-9AE5-4B5C456A84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3538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97DDB5-39D0-445F-9F96-51E990361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DF75A8-9B9B-4A07-B4FD-F976F59FA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677424-DACC-4FAE-8C6E-7DB54268A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74FE76-0EA9-47C0-9749-6335689A6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2C609-2B5F-4F5F-89E2-C780312CB839}" type="datetimeFigureOut">
              <a:rPr lang="es-EC" smtClean="0"/>
              <a:t>13/2/2022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A95FEB-59EB-4278-99D5-8C0FAA622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6FA979-4C76-45BD-AAD7-6FDDF89B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E793-AAD2-4AB4-9AE5-4B5C456A84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5703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245283-58CE-46E1-864F-F2BE65FBF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5F5D4E-3A8A-4B65-90BC-79214E7779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9E41F5-040E-41ED-80C0-DBEACA2E1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60475E-3220-4F26-8300-A78335379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2C609-2B5F-4F5F-89E2-C780312CB839}" type="datetimeFigureOut">
              <a:rPr lang="es-EC" smtClean="0"/>
              <a:t>13/2/2022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73DD79-9F2D-4DA5-8AD3-35B5F3B8C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153CC5-ACE7-490A-8FA3-EB22E3BAF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E793-AAD2-4AB4-9AE5-4B5C456A84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35901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6A38E55-794A-4D57-A049-3E4E0EE64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94D3F6-7829-4227-8636-BD681991C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17CE5B-0F50-4702-8032-C062E7F3E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2C609-2B5F-4F5F-89E2-C780312CB839}" type="datetimeFigureOut">
              <a:rPr lang="es-EC" smtClean="0"/>
              <a:t>13/2/2022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43E42C-1E35-4537-B79D-3B2ADB854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D82C9D-A0E7-4AE8-BA1C-3D070B550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FE793-AAD2-4AB4-9AE5-4B5C456A84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8019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9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9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9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7.png"/><Relationship Id="rId4" Type="http://schemas.openxmlformats.org/officeDocument/2006/relationships/diagramData" Target="../diagrams/data2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749135" y="-1"/>
            <a:ext cx="1730326" cy="685800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E83CF9A-47A2-4947-9D76-EB08CB0C13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545" t="49956" r="36372" b="20200"/>
          <a:stretch/>
        </p:blipFill>
        <p:spPr>
          <a:xfrm>
            <a:off x="4042167" y="469173"/>
            <a:ext cx="4068033" cy="10440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type="subTitle" idx="1"/>
          </p:nvPr>
        </p:nvSpPr>
        <p:spPr>
          <a:xfrm>
            <a:off x="2405926" y="4874505"/>
            <a:ext cx="6964072" cy="412024"/>
          </a:xfrm>
        </p:spPr>
        <p:txBody>
          <a:bodyPr anchor="b">
            <a:noAutofit/>
          </a:bodyPr>
          <a:lstStyle/>
          <a:p>
            <a:r>
              <a:rPr lang="es-US" b="1" dirty="0">
                <a:ea typeface="Ebrima" panose="02000000000000000000" pitchFamily="2" charset="0"/>
                <a:cs typeface="Ebrima" panose="02000000000000000000" pitchFamily="2" charset="0"/>
              </a:rPr>
              <a:t>Director:  </a:t>
            </a:r>
            <a:r>
              <a:rPr lang="it-IT" b="1" dirty="0">
                <a:ea typeface="Ebrima" panose="02000000000000000000" pitchFamily="2" charset="0"/>
                <a:cs typeface="Ebrima" panose="02000000000000000000" pitchFamily="2" charset="0"/>
              </a:rPr>
              <a:t>ING. VÍCTOR PROAÑO MSc.</a:t>
            </a:r>
            <a:endParaRPr lang="es-US" b="1" dirty="0"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82769" y="3192006"/>
            <a:ext cx="8860096" cy="935078"/>
          </a:xfrm>
        </p:spPr>
        <p:txBody>
          <a:bodyPr anchor="t">
            <a:noAutofit/>
          </a:bodyPr>
          <a:lstStyle/>
          <a:p>
            <a:r>
              <a:rPr lang="es-EC" sz="2400" b="1" dirty="0">
                <a:latin typeface="+mn-lt"/>
              </a:rPr>
              <a:t>Tema: “SISTEMA DE ALERTA DE PROBLEMAS ELÉCTRICOS EN EQUIPOS BIOMÉDICOS DE SIEMENS HEALTHCARE CÍA. LTDA.”</a:t>
            </a:r>
            <a:br>
              <a:rPr lang="es-EC" sz="3600" b="1" dirty="0">
                <a:latin typeface="+mn-lt"/>
              </a:rPr>
            </a:br>
            <a:endParaRPr lang="es-EC" sz="1800" b="1" dirty="0">
              <a:latin typeface="+mn-lt"/>
            </a:endParaRPr>
          </a:p>
        </p:txBody>
      </p:sp>
      <p:grpSp>
        <p:nvGrpSpPr>
          <p:cNvPr id="14" name="Grupo 13"/>
          <p:cNvGrpSpPr/>
          <p:nvPr/>
        </p:nvGrpSpPr>
        <p:grpSpPr>
          <a:xfrm rot="5400000">
            <a:off x="-2838098" y="3342484"/>
            <a:ext cx="6513270" cy="133912"/>
            <a:chOff x="842670" y="6366526"/>
            <a:chExt cx="8686800" cy="137468"/>
          </a:xfrm>
        </p:grpSpPr>
        <p:sp>
          <p:nvSpPr>
            <p:cNvPr id="15" name="Rectángulo 14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4" name="3 Rectángulo"/>
          <p:cNvSpPr/>
          <p:nvPr/>
        </p:nvSpPr>
        <p:spPr>
          <a:xfrm>
            <a:off x="11766115" y="-19561"/>
            <a:ext cx="425885" cy="6857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17 Rectángulo"/>
          <p:cNvSpPr/>
          <p:nvPr/>
        </p:nvSpPr>
        <p:spPr>
          <a:xfrm>
            <a:off x="11324601" y="1"/>
            <a:ext cx="425885" cy="6857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69145" y="1704232"/>
            <a:ext cx="9922608" cy="14781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400" b="1" dirty="0">
                <a:latin typeface="+mn-lt"/>
              </a:rPr>
              <a:t>DEPARTAMENTO DE ELÉCTRICA, ELECTRÓNICA Y TELECOMUNICACIONES</a:t>
            </a:r>
          </a:p>
          <a:p>
            <a:endParaRPr lang="es-EC" sz="2400" b="1" dirty="0">
              <a:latin typeface="+mn-lt"/>
            </a:endParaRPr>
          </a:p>
          <a:p>
            <a:r>
              <a:rPr lang="es-EC" sz="2400" b="1" dirty="0">
                <a:latin typeface="+mn-lt"/>
              </a:rPr>
              <a:t>CARRERA DE INGENIERÍA EN ELECTRÓNICA, AUTOMATIZACIÓN Y CONTROL</a:t>
            </a:r>
            <a:endParaRPr lang="es-EC" sz="1600" b="1" dirty="0">
              <a:latin typeface="+mn-lt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577552" y="4191675"/>
            <a:ext cx="6655856" cy="438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US" b="1" dirty="0">
                <a:ea typeface="Ebrima" panose="02000000000000000000" pitchFamily="2" charset="0"/>
                <a:cs typeface="Ebrima" panose="02000000000000000000" pitchFamily="2" charset="0"/>
              </a:rPr>
              <a:t>Autor: OLVERA ARTOS, CHRISTIAN RICARDO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992574" y="5459603"/>
            <a:ext cx="6167218" cy="4166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US" b="1" dirty="0">
                <a:ea typeface="Ebrima" panose="02000000000000000000" pitchFamily="2" charset="0"/>
                <a:cs typeface="Ebrima" panose="02000000000000000000" pitchFamily="2" charset="0"/>
              </a:rPr>
              <a:t>Sangolquí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946840" y="6004799"/>
            <a:ext cx="6167218" cy="438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US" b="1" dirty="0">
                <a:ea typeface="Ebrima" panose="02000000000000000000" pitchFamily="2" charset="0"/>
                <a:cs typeface="Ebrima" panose="02000000000000000000" pitchFamily="2" charset="0"/>
              </a:rPr>
              <a:t>2022</a:t>
            </a:r>
          </a:p>
        </p:txBody>
      </p:sp>
      <p:pic>
        <p:nvPicPr>
          <p:cNvPr id="6" name="Imagen 5" descr="Icono&#10;&#10;Descripción generada automáticamente con confianza media">
            <a:extLst>
              <a:ext uri="{FF2B5EF4-FFF2-40B4-BE49-F238E27FC236}">
                <a16:creationId xmlns:a16="http://schemas.microsoft.com/office/drawing/2014/main" id="{1AA6B1E8-3740-452D-AA52-DBBC11709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733" y="5485614"/>
            <a:ext cx="3009385" cy="75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6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1E47955-12EE-4C2A-8DE9-EDE732FDE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616" y="1397729"/>
            <a:ext cx="7580767" cy="513779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>
                <a:latin typeface="Georgia" panose="02040502050405020303" pitchFamily="18" charset="0"/>
              </a:rPr>
              <a:t>10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09624" y="814633"/>
            <a:ext cx="10410847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MX" sz="2000" dirty="0">
              <a:latin typeface="Georgia" panose="02040502050405020303" pitchFamily="18" charset="0"/>
            </a:endParaRPr>
          </a:p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419" sz="2000" dirty="0">
              <a:latin typeface="Georgia" panose="02040502050405020303" pitchFamily="18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99122" y="40395"/>
            <a:ext cx="3990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Ingeniería de detalle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BF5AA2C6-6998-4253-98E2-FCAED4273A63}"/>
              </a:ext>
            </a:extLst>
          </p:cNvPr>
          <p:cNvSpPr txBox="1"/>
          <p:nvPr/>
        </p:nvSpPr>
        <p:spPr>
          <a:xfrm>
            <a:off x="988862" y="926969"/>
            <a:ext cx="965237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s-EC" sz="2400" b="1" dirty="0"/>
              <a:t>Diagrama de bloques – Sistema de alerta de parámetros eléctricos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2268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>
                <a:latin typeface="Georgia" panose="02040502050405020303" pitchFamily="18" charset="0"/>
              </a:rPr>
              <a:t>11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09624" y="814633"/>
            <a:ext cx="10410847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MX" sz="2000" dirty="0">
              <a:latin typeface="Georgia" panose="02040502050405020303" pitchFamily="18" charset="0"/>
            </a:endParaRPr>
          </a:p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419" sz="2000" dirty="0">
              <a:latin typeface="Georgia" panose="02040502050405020303" pitchFamily="18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99122" y="40395"/>
            <a:ext cx="3990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Ingeniería de detalle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A9A242D-A566-4879-BFBD-028E050A3FF0}"/>
              </a:ext>
            </a:extLst>
          </p:cNvPr>
          <p:cNvSpPr txBox="1"/>
          <p:nvPr/>
        </p:nvSpPr>
        <p:spPr>
          <a:xfrm>
            <a:off x="401067" y="926525"/>
            <a:ext cx="965237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s-EC" sz="2400" b="1" dirty="0"/>
              <a:t>Conexiones SENTRON PAC4200</a:t>
            </a:r>
            <a:endParaRPr lang="es-MX" sz="2400" b="1" dirty="0"/>
          </a:p>
        </p:txBody>
      </p:sp>
      <p:pic>
        <p:nvPicPr>
          <p:cNvPr id="21" name="Imagen 20" descr="Diagrama&#10;&#10;Descripción generada automáticamente">
            <a:extLst>
              <a:ext uri="{FF2B5EF4-FFF2-40B4-BE49-F238E27FC236}">
                <a16:creationId xmlns:a16="http://schemas.microsoft.com/office/drawing/2014/main" id="{18814D82-919A-4E43-9A11-9D32F57FC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67" y="1464037"/>
            <a:ext cx="5049725" cy="432819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A396BF0-BD11-4BF9-940E-1F4E7D681A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0792" y="939849"/>
            <a:ext cx="3223909" cy="449831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3111F2E-BB21-41A2-BF47-9997D7B42C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4269" y="5309888"/>
            <a:ext cx="3745847" cy="72895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3CCF5094-C1A1-4E9B-9570-F8808F481B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8338" y="3589466"/>
            <a:ext cx="3146406" cy="188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>
                <a:latin typeface="Georgia" panose="02040502050405020303" pitchFamily="18" charset="0"/>
              </a:rPr>
              <a:t>12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09624" y="814633"/>
            <a:ext cx="10410847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MX" sz="2000" dirty="0">
              <a:latin typeface="Georgia" panose="02040502050405020303" pitchFamily="18" charset="0"/>
            </a:endParaRPr>
          </a:p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419" sz="2000" dirty="0">
              <a:latin typeface="Georgia" panose="02040502050405020303" pitchFamily="18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99122" y="40395"/>
            <a:ext cx="3990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Ingeniería de detalle</a:t>
            </a:r>
          </a:p>
        </p:txBody>
      </p:sp>
      <p:pic>
        <p:nvPicPr>
          <p:cNvPr id="19" name="Imagen 18" descr="Un circuito electrónico&#10;&#10;Descripción generada automáticamente con confianza baja">
            <a:extLst>
              <a:ext uri="{FF2B5EF4-FFF2-40B4-BE49-F238E27FC236}">
                <a16:creationId xmlns:a16="http://schemas.microsoft.com/office/drawing/2014/main" id="{849D6E47-E4E0-4CD6-AF68-736403145D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4" t="7946" r="4785" b="8815"/>
          <a:stretch/>
        </p:blipFill>
        <p:spPr bwMode="auto">
          <a:xfrm rot="16200000">
            <a:off x="1712331" y="1190755"/>
            <a:ext cx="2339399" cy="33509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agen 19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4BC80214-AA4A-4C6E-BDBA-323B523E77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6576" y="4190596"/>
            <a:ext cx="3366963" cy="1343054"/>
          </a:xfrm>
          <a:prstGeom prst="rect">
            <a:avLst/>
          </a:prstGeom>
        </p:spPr>
      </p:pic>
      <p:pic>
        <p:nvPicPr>
          <p:cNvPr id="22" name="Imagen 21" descr="Imagen que contiene computadora&#10;&#10;Descripción generada automáticamente">
            <a:extLst>
              <a:ext uri="{FF2B5EF4-FFF2-40B4-BE49-F238E27FC236}">
                <a16:creationId xmlns:a16="http://schemas.microsoft.com/office/drawing/2014/main" id="{AD4C0752-698A-4487-A6DE-842F65B187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960" y="1696510"/>
            <a:ext cx="6894354" cy="388286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9D03740B-08E8-4C6F-AAB7-448CF6A5585A}"/>
              </a:ext>
            </a:extLst>
          </p:cNvPr>
          <p:cNvSpPr txBox="1"/>
          <p:nvPr/>
        </p:nvSpPr>
        <p:spPr>
          <a:xfrm>
            <a:off x="401067" y="926525"/>
            <a:ext cx="965237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s-EC" sz="2400" b="1" dirty="0"/>
              <a:t>Raspberry Pi 4 B – Windows 10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81048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>
                <a:latin typeface="Georgia" panose="02040502050405020303" pitchFamily="18" charset="0"/>
              </a:rPr>
              <a:t>13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09624" y="814633"/>
            <a:ext cx="10410847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MX" sz="2000" dirty="0">
              <a:latin typeface="Georgia" panose="02040502050405020303" pitchFamily="18" charset="0"/>
            </a:endParaRPr>
          </a:p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419" sz="2000" dirty="0">
              <a:latin typeface="Georgia" panose="02040502050405020303" pitchFamily="18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99122" y="40395"/>
            <a:ext cx="3990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Ingeniería de detalle</a:t>
            </a:r>
          </a:p>
        </p:txBody>
      </p:sp>
      <p:pic>
        <p:nvPicPr>
          <p:cNvPr id="28" name="Imagen 27" descr="Escala de tiempo&#10;&#10;Descripción generada automáticamente con confianza baja">
            <a:extLst>
              <a:ext uri="{FF2B5EF4-FFF2-40B4-BE49-F238E27FC236}">
                <a16:creationId xmlns:a16="http://schemas.microsoft.com/office/drawing/2014/main" id="{FE84755A-5E34-4FCA-A6E5-3BFA6ED802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70" y="1330981"/>
            <a:ext cx="8686800" cy="4892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n 28" descr="Importar credenciales en node-red (flows_cred.json) - AlexMedina.net">
            <a:extLst>
              <a:ext uri="{FF2B5EF4-FFF2-40B4-BE49-F238E27FC236}">
                <a16:creationId xmlns:a16="http://schemas.microsoft.com/office/drawing/2014/main" id="{C087726C-1C6B-45E5-A178-4282FA3A9C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088" y="1367554"/>
            <a:ext cx="1897443" cy="105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E9D179B8-AB5C-4495-A4C3-C09842C5C2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t="25020" r="1122" b="20522"/>
          <a:stretch/>
        </p:blipFill>
        <p:spPr bwMode="auto">
          <a:xfrm>
            <a:off x="9934088" y="2623159"/>
            <a:ext cx="1897443" cy="19568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2" descr="History of Gmail - Wikipedia">
            <a:extLst>
              <a:ext uri="{FF2B5EF4-FFF2-40B4-BE49-F238E27FC236}">
                <a16:creationId xmlns:a16="http://schemas.microsoft.com/office/drawing/2014/main" id="{967FA466-EC5E-4428-A39D-9B4E37BF8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440" y="4875852"/>
            <a:ext cx="1272738" cy="95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8AA0678D-A8C7-4B62-B754-C98B51E30F2B}"/>
              </a:ext>
            </a:extLst>
          </p:cNvPr>
          <p:cNvSpPr txBox="1"/>
          <p:nvPr/>
        </p:nvSpPr>
        <p:spPr>
          <a:xfrm>
            <a:off x="401067" y="926525"/>
            <a:ext cx="965237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s-EC" sz="2400" b="1" dirty="0"/>
              <a:t>Gestión de parámetros – </a:t>
            </a:r>
            <a:r>
              <a:rPr lang="es-EC" sz="2400" b="1" dirty="0" err="1"/>
              <a:t>Node</a:t>
            </a:r>
            <a:r>
              <a:rPr lang="es-EC" sz="2400" b="1" dirty="0"/>
              <a:t>-RED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363034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>
                <a:latin typeface="Georgia" panose="02040502050405020303" pitchFamily="18" charset="0"/>
              </a:rPr>
              <a:t>14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09624" y="814633"/>
            <a:ext cx="10410847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MX" sz="2000" dirty="0">
              <a:latin typeface="Georgia" panose="02040502050405020303" pitchFamily="18" charset="0"/>
            </a:endParaRPr>
          </a:p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419" sz="2000" dirty="0">
              <a:latin typeface="Georgia" panose="02040502050405020303" pitchFamily="18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99122" y="40395"/>
            <a:ext cx="3990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Ingeniería de detalle</a:t>
            </a:r>
          </a:p>
        </p:txBody>
      </p:sp>
      <p:pic>
        <p:nvPicPr>
          <p:cNvPr id="25" name="Imagen 24" descr="Escala de tiempo&#10;&#10;Descripción generada automáticamente">
            <a:extLst>
              <a:ext uri="{FF2B5EF4-FFF2-40B4-BE49-F238E27FC236}">
                <a16:creationId xmlns:a16="http://schemas.microsoft.com/office/drawing/2014/main" id="{E93B2E13-7DE7-413A-B7DD-C032A76A3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70" y="1331917"/>
            <a:ext cx="8686800" cy="4891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n 21" descr="Importar credenciales en node-red (flows_cred.json) - AlexMedina.net">
            <a:extLst>
              <a:ext uri="{FF2B5EF4-FFF2-40B4-BE49-F238E27FC236}">
                <a16:creationId xmlns:a16="http://schemas.microsoft.com/office/drawing/2014/main" id="{BEB7C7A5-6146-4B27-8341-D6D23F482D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088" y="1367554"/>
            <a:ext cx="1897443" cy="105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D9AEC58-1143-42E7-AFAF-A536382755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t="25020" r="1122" b="20522"/>
          <a:stretch/>
        </p:blipFill>
        <p:spPr bwMode="auto">
          <a:xfrm>
            <a:off x="9934088" y="2623159"/>
            <a:ext cx="1897443" cy="19568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" descr="History of Gmail - Wikipedia">
            <a:extLst>
              <a:ext uri="{FF2B5EF4-FFF2-40B4-BE49-F238E27FC236}">
                <a16:creationId xmlns:a16="http://schemas.microsoft.com/office/drawing/2014/main" id="{D5D77BD2-7730-4C39-B60E-7F71BCB32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440" y="4875852"/>
            <a:ext cx="1272738" cy="95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4910D833-255A-43B9-8BD5-25C0248653B6}"/>
              </a:ext>
            </a:extLst>
          </p:cNvPr>
          <p:cNvSpPr txBox="1"/>
          <p:nvPr/>
        </p:nvSpPr>
        <p:spPr>
          <a:xfrm>
            <a:off x="401067" y="926525"/>
            <a:ext cx="965237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s-EC" sz="2400" b="1" dirty="0"/>
              <a:t>Gestión de parámetros – </a:t>
            </a:r>
            <a:r>
              <a:rPr lang="es-EC" sz="2400" b="1" dirty="0" err="1"/>
              <a:t>Node</a:t>
            </a:r>
            <a:r>
              <a:rPr lang="es-EC" sz="2400" b="1" dirty="0"/>
              <a:t>-RED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142233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>
                <a:latin typeface="Georgia" panose="02040502050405020303" pitchFamily="18" charset="0"/>
              </a:rPr>
              <a:t>15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09624" y="814633"/>
            <a:ext cx="10410847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MX" sz="2000" dirty="0">
              <a:latin typeface="Georgia" panose="02040502050405020303" pitchFamily="18" charset="0"/>
            </a:endParaRPr>
          </a:p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419" sz="2000" dirty="0">
              <a:latin typeface="Georgia" panose="02040502050405020303" pitchFamily="18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99122" y="40395"/>
            <a:ext cx="3990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Ingeniería de detalle</a:t>
            </a:r>
          </a:p>
        </p:txBody>
      </p:sp>
      <p:pic>
        <p:nvPicPr>
          <p:cNvPr id="22" name="Imagen 21" descr="Importar credenciales en node-red (flows_cred.json) - AlexMedina.net">
            <a:extLst>
              <a:ext uri="{FF2B5EF4-FFF2-40B4-BE49-F238E27FC236}">
                <a16:creationId xmlns:a16="http://schemas.microsoft.com/office/drawing/2014/main" id="{BEB7C7A5-6146-4B27-8341-D6D23F482D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088" y="1367554"/>
            <a:ext cx="1897443" cy="105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18" descr="Imagen que contiene Tabla&#10;&#10;Descripción generada automáticamente">
            <a:extLst>
              <a:ext uri="{FF2B5EF4-FFF2-40B4-BE49-F238E27FC236}">
                <a16:creationId xmlns:a16="http://schemas.microsoft.com/office/drawing/2014/main" id="{10E497EA-FB74-4CFA-91B1-F4F47089C0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84"/>
          <a:stretch/>
        </p:blipFill>
        <p:spPr bwMode="auto">
          <a:xfrm>
            <a:off x="842670" y="3918313"/>
            <a:ext cx="8686800" cy="23051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2" descr="OneDrive Compliance | Kiteworks Enterprise Content Firewall">
            <a:extLst>
              <a:ext uri="{FF2B5EF4-FFF2-40B4-BE49-F238E27FC236}">
                <a16:creationId xmlns:a16="http://schemas.microsoft.com/office/drawing/2014/main" id="{B1193633-5CAB-4CC3-90CD-8F671F45C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2" b="19407"/>
          <a:stretch/>
        </p:blipFill>
        <p:spPr bwMode="auto">
          <a:xfrm>
            <a:off x="9938896" y="4764605"/>
            <a:ext cx="1897443" cy="12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749659B3-E651-4B6E-AF27-31E00F7A016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8129"/>
          <a:stretch/>
        </p:blipFill>
        <p:spPr bwMode="auto">
          <a:xfrm>
            <a:off x="842670" y="1351701"/>
            <a:ext cx="8692406" cy="2494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434" name="Picture 2" descr="Microsoft Outlook - Wikipedia">
            <a:extLst>
              <a:ext uri="{FF2B5EF4-FFF2-40B4-BE49-F238E27FC236}">
                <a16:creationId xmlns:a16="http://schemas.microsoft.com/office/drawing/2014/main" id="{40EF0F9F-7D3D-4953-A2F9-C54AC4CB2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221" y="2975533"/>
            <a:ext cx="1435176" cy="133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18F159DE-E1DC-4322-9FAA-47A40CAFFE4B}"/>
              </a:ext>
            </a:extLst>
          </p:cNvPr>
          <p:cNvSpPr txBox="1"/>
          <p:nvPr/>
        </p:nvSpPr>
        <p:spPr>
          <a:xfrm>
            <a:off x="401067" y="926525"/>
            <a:ext cx="965237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s-EC" sz="2400" b="1" dirty="0"/>
              <a:t>Alertas por correo electrónico y almacenamiento en la nube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4805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>
                <a:latin typeface="Georgia" panose="02040502050405020303" pitchFamily="18" charset="0"/>
              </a:rPr>
              <a:t>16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09624" y="814633"/>
            <a:ext cx="10410847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MX" sz="2000" dirty="0">
              <a:latin typeface="Georgia" panose="02040502050405020303" pitchFamily="18" charset="0"/>
            </a:endParaRPr>
          </a:p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419" sz="2000" dirty="0">
              <a:latin typeface="Georgia" panose="02040502050405020303" pitchFamily="18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99122" y="40395"/>
            <a:ext cx="3990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Ingeniería de detalle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726CFC8-CBDB-4A01-8A40-A388C466E31F}"/>
              </a:ext>
            </a:extLst>
          </p:cNvPr>
          <p:cNvSpPr txBox="1"/>
          <p:nvPr/>
        </p:nvSpPr>
        <p:spPr>
          <a:xfrm>
            <a:off x="401067" y="926525"/>
            <a:ext cx="965237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s-EC" sz="2400" b="1" dirty="0"/>
              <a:t>Visualización de parámetros eléctricos en la nube</a:t>
            </a:r>
            <a:endParaRPr lang="es-MX" sz="2400" b="1" dirty="0"/>
          </a:p>
        </p:txBody>
      </p:sp>
      <p:pic>
        <p:nvPicPr>
          <p:cNvPr id="26" name="Imagen 25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5FBE67AE-0403-46EF-9662-A8C6B8CF6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30" y="1426652"/>
            <a:ext cx="8686799" cy="4866756"/>
          </a:xfrm>
          <a:prstGeom prst="rect">
            <a:avLst/>
          </a:prstGeom>
        </p:spPr>
      </p:pic>
      <p:pic>
        <p:nvPicPr>
          <p:cNvPr id="28" name="Imagen 27" descr="Importar credenciales en node-red (flows_cred.json) - AlexMedina.net">
            <a:extLst>
              <a:ext uri="{FF2B5EF4-FFF2-40B4-BE49-F238E27FC236}">
                <a16:creationId xmlns:a16="http://schemas.microsoft.com/office/drawing/2014/main" id="{8D292118-1E16-4D4F-86AE-4CBC794D66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088" y="1367554"/>
            <a:ext cx="1897443" cy="105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" descr="OneDrive Compliance | Kiteworks Enterprise Content Firewall">
            <a:extLst>
              <a:ext uri="{FF2B5EF4-FFF2-40B4-BE49-F238E27FC236}">
                <a16:creationId xmlns:a16="http://schemas.microsoft.com/office/drawing/2014/main" id="{8B03B349-CD56-442B-B0E0-65F477D9F2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2" b="19407"/>
          <a:stretch/>
        </p:blipFill>
        <p:spPr bwMode="auto">
          <a:xfrm>
            <a:off x="9938896" y="4764605"/>
            <a:ext cx="1897443" cy="12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Free Download Microsoft office powerBi Logo in SVG, PNG, JPG, EPS, AI  Formats">
            <a:extLst>
              <a:ext uri="{FF2B5EF4-FFF2-40B4-BE49-F238E27FC236}">
                <a16:creationId xmlns:a16="http://schemas.microsoft.com/office/drawing/2014/main" id="{7DADC05F-A1A7-471B-AD29-F4FA1506A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088" y="2661624"/>
            <a:ext cx="1860966" cy="186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98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8F4414FA-B124-4449-B283-11DFE29CB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458" y="1405231"/>
            <a:ext cx="8749502" cy="503104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>
                <a:latin typeface="Georgia" panose="02040502050405020303" pitchFamily="18" charset="0"/>
              </a:rPr>
              <a:t>17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09624" y="814633"/>
            <a:ext cx="10410847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MX" sz="2000" dirty="0">
              <a:latin typeface="Georgia" panose="02040502050405020303" pitchFamily="18" charset="0"/>
            </a:endParaRPr>
          </a:p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419" sz="2000" dirty="0">
              <a:latin typeface="Georgia" panose="02040502050405020303" pitchFamily="18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99122" y="40395"/>
            <a:ext cx="3990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Ingeniería de detalle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38E15E-4EF7-4AB4-8E94-F7900A7B5843}"/>
              </a:ext>
            </a:extLst>
          </p:cNvPr>
          <p:cNvSpPr txBox="1"/>
          <p:nvPr/>
        </p:nvSpPr>
        <p:spPr>
          <a:xfrm>
            <a:off x="401067" y="926525"/>
            <a:ext cx="965237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s-EC" sz="2400" b="1" dirty="0"/>
              <a:t>Visualización de parámetros eléctricos en la nube</a:t>
            </a:r>
            <a:endParaRPr lang="es-MX" sz="2400" b="1" dirty="0"/>
          </a:p>
        </p:txBody>
      </p:sp>
      <p:pic>
        <p:nvPicPr>
          <p:cNvPr id="28" name="Imagen 27" descr="Importar credenciales en node-red (flows_cred.json) - AlexMedina.net">
            <a:extLst>
              <a:ext uri="{FF2B5EF4-FFF2-40B4-BE49-F238E27FC236}">
                <a16:creationId xmlns:a16="http://schemas.microsoft.com/office/drawing/2014/main" id="{B4437ACC-5F6E-48BF-9393-6DF27DE8D2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088" y="1367554"/>
            <a:ext cx="1897443" cy="105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" descr="OneDrive Compliance | Kiteworks Enterprise Content Firewall">
            <a:extLst>
              <a:ext uri="{FF2B5EF4-FFF2-40B4-BE49-F238E27FC236}">
                <a16:creationId xmlns:a16="http://schemas.microsoft.com/office/drawing/2014/main" id="{88CCBEAC-6901-490C-9DF0-30B308A17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2" b="19407"/>
          <a:stretch/>
        </p:blipFill>
        <p:spPr bwMode="auto">
          <a:xfrm>
            <a:off x="9938896" y="4764605"/>
            <a:ext cx="1897443" cy="12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Free Download Microsoft office powerBi Logo in SVG, PNG, JPG, EPS, AI  Formats">
            <a:extLst>
              <a:ext uri="{FF2B5EF4-FFF2-40B4-BE49-F238E27FC236}">
                <a16:creationId xmlns:a16="http://schemas.microsoft.com/office/drawing/2014/main" id="{321C9DE4-1488-47A0-A668-836FA093B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088" y="2661624"/>
            <a:ext cx="1860966" cy="186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80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>
                <a:latin typeface="Georgia" panose="02040502050405020303" pitchFamily="18" charset="0"/>
              </a:rPr>
              <a:t>18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09624" y="814633"/>
            <a:ext cx="10410847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MX" sz="2000" dirty="0">
              <a:latin typeface="Georgia" panose="02040502050405020303" pitchFamily="18" charset="0"/>
            </a:endParaRPr>
          </a:p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419" sz="2000" dirty="0">
              <a:latin typeface="Georgia" panose="02040502050405020303" pitchFamily="18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99122" y="40395"/>
            <a:ext cx="3990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Ingeniería de detalle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38E15E-4EF7-4AB4-8E94-F7900A7B5843}"/>
              </a:ext>
            </a:extLst>
          </p:cNvPr>
          <p:cNvSpPr txBox="1"/>
          <p:nvPr/>
        </p:nvSpPr>
        <p:spPr>
          <a:xfrm>
            <a:off x="401067" y="926525"/>
            <a:ext cx="965237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s-EC" sz="2400" b="1" dirty="0"/>
              <a:t>Instalación en sitio con el ingeniero de servicios</a:t>
            </a:r>
            <a:endParaRPr lang="es-MX" sz="2400" b="1" dirty="0"/>
          </a:p>
        </p:txBody>
      </p:sp>
      <p:pic>
        <p:nvPicPr>
          <p:cNvPr id="18" name="Imagen 17" descr="Un grupo de hombres con lentes oscuros&#10;&#10;Descripción generada automáticamente con confianza media">
            <a:extLst>
              <a:ext uri="{FF2B5EF4-FFF2-40B4-BE49-F238E27FC236}">
                <a16:creationId xmlns:a16="http://schemas.microsoft.com/office/drawing/2014/main" id="{4F4C96A5-7764-4B90-B426-774E9438C8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45433"/>
            <a:ext cx="3267076" cy="435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39D8817-FFF7-4035-B206-627B110391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830" y="1557186"/>
            <a:ext cx="5799894" cy="4344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098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>
                <a:latin typeface="Georgia" panose="02040502050405020303" pitchFamily="18" charset="0"/>
              </a:rPr>
              <a:t>19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09624" y="814633"/>
            <a:ext cx="10410847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MX" sz="2000" dirty="0">
              <a:latin typeface="Georgia" panose="02040502050405020303" pitchFamily="18" charset="0"/>
            </a:endParaRPr>
          </a:p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419" sz="2000" dirty="0">
              <a:latin typeface="Georgia" panose="02040502050405020303" pitchFamily="18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99122" y="40395"/>
            <a:ext cx="3990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Ingeniería de detalle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38E15E-4EF7-4AB4-8E94-F7900A7B5843}"/>
              </a:ext>
            </a:extLst>
          </p:cNvPr>
          <p:cNvSpPr txBox="1"/>
          <p:nvPr/>
        </p:nvSpPr>
        <p:spPr>
          <a:xfrm>
            <a:off x="401067" y="926525"/>
            <a:ext cx="965237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s-EC" sz="2400" b="1" dirty="0"/>
              <a:t>Resultados</a:t>
            </a:r>
            <a:endParaRPr lang="es-MX" sz="24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4744293-F461-43F9-8290-A3637FF5334B}"/>
              </a:ext>
            </a:extLst>
          </p:cNvPr>
          <p:cNvSpPr txBox="1"/>
          <p:nvPr/>
        </p:nvSpPr>
        <p:spPr>
          <a:xfrm>
            <a:off x="401067" y="1555665"/>
            <a:ext cx="10948263" cy="4891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90000"/>
              </a:lnSpc>
              <a:spcBef>
                <a:spcPts val="500"/>
              </a:spcBef>
            </a:pPr>
            <a:r>
              <a:rPr lang="es-EC" sz="2400" dirty="0"/>
              <a:t>En este caso particular este equipo utiliza una conexión delta lo que significa que no tiene neutro, por esto solamente están 3 cables conectados y se debe medir el voltaje entre líneas (L1-L2, L2-L3, L3-L1), por lo que, para calibrar el equipo es decir obtener las medidas necesarias se cambiaron los registros en el programa realizado en </a:t>
            </a:r>
            <a:r>
              <a:rPr lang="es-EC" sz="2400" dirty="0" err="1"/>
              <a:t>Node</a:t>
            </a:r>
            <a:r>
              <a:rPr lang="es-EC" sz="2400" dirty="0"/>
              <a:t>-RED, mientras que los transformadores funcionaron correctamente midiendo corrientes de más de 150 amperios.</a:t>
            </a:r>
          </a:p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EC" sz="2400" dirty="0"/>
          </a:p>
          <a:p>
            <a:pPr lvl="1" algn="just">
              <a:lnSpc>
                <a:spcPct val="90000"/>
              </a:lnSpc>
              <a:spcBef>
                <a:spcPts val="500"/>
              </a:spcBef>
            </a:pPr>
            <a:r>
              <a:rPr lang="es-EC" sz="2400" dirty="0"/>
              <a:t>Para terminar el análisis se verificó con el ingeniero de servicio que el equipo a pesar de que no está en funcionamiento consume un amperaje considerable y se aprovechó la visita para obtener las medidas de corriente en las etapas de funcionamiento del equipo para conocer más a fondo cómo opera esta gran máquina de diagnóstico por imagen.</a:t>
            </a:r>
            <a:endParaRPr lang="es-EC" sz="2400" b="1" dirty="0"/>
          </a:p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EC" sz="2000" b="1" dirty="0"/>
          </a:p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291185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749135" y="-1"/>
            <a:ext cx="1730326" cy="685800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grpSp>
        <p:nvGrpSpPr>
          <p:cNvPr id="14" name="Grupo 13"/>
          <p:cNvGrpSpPr/>
          <p:nvPr/>
        </p:nvGrpSpPr>
        <p:grpSpPr>
          <a:xfrm rot="5400000">
            <a:off x="-2838098" y="3342484"/>
            <a:ext cx="6513270" cy="133912"/>
            <a:chOff x="842670" y="6366526"/>
            <a:chExt cx="8686800" cy="137468"/>
          </a:xfrm>
        </p:grpSpPr>
        <p:sp>
          <p:nvSpPr>
            <p:cNvPr id="15" name="Rectángulo 14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4" name="3 Rectángulo"/>
          <p:cNvSpPr/>
          <p:nvPr/>
        </p:nvSpPr>
        <p:spPr>
          <a:xfrm>
            <a:off x="11766115" y="-8803"/>
            <a:ext cx="425885" cy="6857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17 Rectángulo"/>
          <p:cNvSpPr/>
          <p:nvPr/>
        </p:nvSpPr>
        <p:spPr>
          <a:xfrm>
            <a:off x="11324601" y="1"/>
            <a:ext cx="425885" cy="6857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491318"/>
            <a:ext cx="9144000" cy="664359"/>
          </a:xfrm>
        </p:spPr>
        <p:txBody>
          <a:bodyPr>
            <a:normAutofit/>
          </a:bodyPr>
          <a:lstStyle/>
          <a:p>
            <a:pPr algn="l"/>
            <a:r>
              <a:rPr lang="es-EC" sz="3600" dirty="0">
                <a:latin typeface="+mn-lt"/>
                <a:cs typeface="Times New Roman" panose="02020603050405020304" pitchFamily="18" charset="0"/>
              </a:rPr>
              <a:t>AGENDA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13074837"/>
              </p:ext>
            </p:extLst>
          </p:nvPr>
        </p:nvGraphicFramePr>
        <p:xfrm>
          <a:off x="2004704" y="1247408"/>
          <a:ext cx="877445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318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>
                <a:latin typeface="Georgia" panose="02040502050405020303" pitchFamily="18" charset="0"/>
              </a:rPr>
              <a:t>20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09624" y="814633"/>
            <a:ext cx="10410847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MX" sz="2000" dirty="0">
              <a:latin typeface="Georgia" panose="02040502050405020303" pitchFamily="18" charset="0"/>
            </a:endParaRPr>
          </a:p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419" sz="2000" dirty="0">
              <a:latin typeface="Georgia" panose="02040502050405020303" pitchFamily="18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99122" y="40395"/>
            <a:ext cx="6300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Conclusiones y recomendaciones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38E15E-4EF7-4AB4-8E94-F7900A7B5843}"/>
              </a:ext>
            </a:extLst>
          </p:cNvPr>
          <p:cNvSpPr txBox="1"/>
          <p:nvPr/>
        </p:nvSpPr>
        <p:spPr>
          <a:xfrm>
            <a:off x="401067" y="926525"/>
            <a:ext cx="965237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s-EC" sz="2400" b="1" dirty="0"/>
              <a:t>Conclusiones</a:t>
            </a:r>
            <a:endParaRPr lang="es-MX" sz="24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4744293-F461-43F9-8290-A3637FF5334B}"/>
              </a:ext>
            </a:extLst>
          </p:cNvPr>
          <p:cNvSpPr txBox="1"/>
          <p:nvPr/>
        </p:nvSpPr>
        <p:spPr>
          <a:xfrm>
            <a:off x="401068" y="1555665"/>
            <a:ext cx="10771758" cy="4559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s-EC" sz="2400" dirty="0"/>
              <a:t>Se diseñó e implementó un sistema de alerta de problemas eléctricos en equipos biomédicos de SIEMENS </a:t>
            </a:r>
            <a:r>
              <a:rPr lang="es-EC" sz="2400" dirty="0" err="1"/>
              <a:t>Healthcare</a:t>
            </a:r>
            <a:r>
              <a:rPr lang="es-EC" sz="2400" dirty="0"/>
              <a:t> Cía. Ltda.</a:t>
            </a:r>
          </a:p>
          <a:p>
            <a:pPr marL="800100" lvl="1" indent="-342900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s-EC" sz="2400" dirty="0"/>
              <a:t>Se recolectó la información cuantitativa de problemas eléctricos en los equipos biomédicos de la compañía y con esto se validó la necesidad de implementación del sistema.</a:t>
            </a:r>
          </a:p>
          <a:p>
            <a:pPr marL="800100" lvl="1" indent="-342900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s-EC" sz="2400" dirty="0"/>
              <a:t>Se definió la solución práctica para las condiciones de los tableros de control y sus respectivos equipos biomédicos, constituida por un equipo SIEMENS SENTRON PAC4200 (Medidor de energía industrial), 3 Transformadores de Corriente de 300 A </a:t>
            </a:r>
            <a:r>
              <a:rPr lang="es-EC" sz="2400" dirty="0" err="1"/>
              <a:t>a</a:t>
            </a:r>
            <a:r>
              <a:rPr lang="es-EC" sz="2400" dirty="0"/>
              <a:t> 5 A, comunicación TCP/IP, una Raspberry Pi 4 B, software libre </a:t>
            </a:r>
            <a:r>
              <a:rPr lang="es-EC" sz="2400" dirty="0" err="1"/>
              <a:t>Node</a:t>
            </a:r>
            <a:r>
              <a:rPr lang="es-EC" sz="2400" dirty="0"/>
              <a:t>-RED y Office 365 para el almacenamiento y visualización de datos en la nube empresarial.</a:t>
            </a:r>
          </a:p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EC" sz="2000" b="1" dirty="0"/>
          </a:p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251695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>
                <a:latin typeface="Georgia" panose="02040502050405020303" pitchFamily="18" charset="0"/>
              </a:rPr>
              <a:t>21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09624" y="814633"/>
            <a:ext cx="10410847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MX" sz="2000" dirty="0">
              <a:latin typeface="Georgia" panose="02040502050405020303" pitchFamily="18" charset="0"/>
            </a:endParaRPr>
          </a:p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419" sz="2000" dirty="0">
              <a:latin typeface="Georgia" panose="02040502050405020303" pitchFamily="18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99122" y="40395"/>
            <a:ext cx="6300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Conclusiones y recomendaciones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3C55763-CCE4-4C44-BBFB-DB958BC8AC7A}"/>
              </a:ext>
            </a:extLst>
          </p:cNvPr>
          <p:cNvSpPr txBox="1"/>
          <p:nvPr/>
        </p:nvSpPr>
        <p:spPr>
          <a:xfrm>
            <a:off x="401067" y="926525"/>
            <a:ext cx="965237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s-EC" sz="2400" b="1" dirty="0"/>
              <a:t>Conclusiones</a:t>
            </a:r>
            <a:endParaRPr lang="es-MX" sz="2400" b="1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EC72A8D-BD9D-42B2-9A3B-6DAF2C3C0B7D}"/>
              </a:ext>
            </a:extLst>
          </p:cNvPr>
          <p:cNvSpPr txBox="1"/>
          <p:nvPr/>
        </p:nvSpPr>
        <p:spPr>
          <a:xfrm>
            <a:off x="401068" y="1555665"/>
            <a:ext cx="10771758" cy="4226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s-EC" sz="2400" dirty="0"/>
              <a:t>Se implementó el sistema en sitio, realizando las pruebas necesarias para validar su funcionamiento con los ingenieros encargados de la compañía y adecuaciones correspondientes para que el sistema pueda permanecer el tiempo necesario en sitio.</a:t>
            </a:r>
          </a:p>
          <a:p>
            <a:pPr marL="800100" lvl="1" indent="-342900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s-EC" sz="2400" dirty="0"/>
              <a:t>Se detalló los componentes y programación del sistema en un manual del operador para que la compañía pueda replicar esta solución en múltiples centros de salud, mismo que fue entregado al personal encargado.</a:t>
            </a:r>
          </a:p>
          <a:p>
            <a:pPr marL="800100" lvl="1" indent="-342900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s-EC" sz="2400" dirty="0"/>
              <a:t>Se obtuvo todo el apoyo por parte de la compañía para llevar a cabo el proyecto con éxito y la disponibilidad de un ingeniero de servicio exclusivo para realizar las pruebas en sitio.</a:t>
            </a:r>
          </a:p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EC" sz="2000" b="1" dirty="0"/>
          </a:p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345926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>
                <a:latin typeface="Georgia" panose="02040502050405020303" pitchFamily="18" charset="0"/>
              </a:rPr>
              <a:t>22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09624" y="814633"/>
            <a:ext cx="10410847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MX" sz="2000" dirty="0">
              <a:latin typeface="Georgia" panose="02040502050405020303" pitchFamily="18" charset="0"/>
            </a:endParaRPr>
          </a:p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419" sz="2000" dirty="0">
              <a:latin typeface="Georgia" panose="02040502050405020303" pitchFamily="18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99122" y="40395"/>
            <a:ext cx="6300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Conclusiones y recomendaciones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3C55763-CCE4-4C44-BBFB-DB958BC8AC7A}"/>
              </a:ext>
            </a:extLst>
          </p:cNvPr>
          <p:cNvSpPr txBox="1"/>
          <p:nvPr/>
        </p:nvSpPr>
        <p:spPr>
          <a:xfrm>
            <a:off x="401067" y="926525"/>
            <a:ext cx="965237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s-EC" sz="2400" b="1" dirty="0"/>
              <a:t>Recomendaciones </a:t>
            </a:r>
            <a:endParaRPr lang="es-MX" sz="2400" b="1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EC72A8D-BD9D-42B2-9A3B-6DAF2C3C0B7D}"/>
              </a:ext>
            </a:extLst>
          </p:cNvPr>
          <p:cNvSpPr txBox="1"/>
          <p:nvPr/>
        </p:nvSpPr>
        <p:spPr>
          <a:xfrm>
            <a:off x="401068" y="1555665"/>
            <a:ext cx="10771758" cy="5288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s-EC" sz="2400" dirty="0"/>
              <a:t>En cualquier proyecto de automatización es muy importante determinar la necesidad desde todas las áreas implicadas y que tengan la experiencia del proceso a mejorar para realizar un estudio exhaustivo el cual concluya en la mejor solución costo-beneficio.</a:t>
            </a:r>
          </a:p>
          <a:p>
            <a:pPr marL="800100" lvl="1" indent="-342900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s-EC" sz="2400" dirty="0"/>
              <a:t>Si es necesario implementar el “Internet de las cosas” en Office 365 con Raspberry Pi se debe instalar el sistema operativo Windows debido a la exclusividad y filtros de seguridad que tiene esta plataforma.</a:t>
            </a:r>
          </a:p>
          <a:p>
            <a:pPr marL="800100" lvl="1" indent="-342900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s-EC" sz="2400" dirty="0"/>
              <a:t>Para la transmisión de datos del SENTRON PAC4200 a la Raspberry Pi 4 B se debe configurar una IP estática para no cambiar la IP en el SENTRON PAC4200 cada vez que el sistema se enciende o reinicia.</a:t>
            </a:r>
          </a:p>
          <a:p>
            <a:pPr marL="800100" lvl="1" indent="-342900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s-EC" sz="2400" dirty="0"/>
              <a:t>Si es necesario utilizar </a:t>
            </a:r>
            <a:r>
              <a:rPr lang="es-EC" sz="2400" dirty="0" err="1"/>
              <a:t>WiFi</a:t>
            </a:r>
            <a:r>
              <a:rPr lang="es-EC" sz="2400" dirty="0"/>
              <a:t> en la Raspberry Pi 4 B con Windows se debe utilizar el equipo </a:t>
            </a:r>
            <a:r>
              <a:rPr lang="es-EC" sz="2400" dirty="0" err="1"/>
              <a:t>Vonets</a:t>
            </a:r>
            <a:r>
              <a:rPr lang="es-EC" sz="2400" dirty="0"/>
              <a:t> VAR11N-300 por las limitaciones que tiene el sistema operativo actualmente en este hardware.</a:t>
            </a:r>
          </a:p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EC" sz="2000" b="1" dirty="0"/>
          </a:p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244957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>
                <a:latin typeface="Georgia" panose="02040502050405020303" pitchFamily="18" charset="0"/>
              </a:rPr>
              <a:t>23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99122" y="40395"/>
            <a:ext cx="5715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Preguntas y recomendaciones</a:t>
            </a:r>
          </a:p>
        </p:txBody>
      </p:sp>
      <p:pic>
        <p:nvPicPr>
          <p:cNvPr id="21506" name="Picture 2" descr="How to Use Open-Ended Survey Questions +25 Examples | SurveyLegend">
            <a:extLst>
              <a:ext uri="{FF2B5EF4-FFF2-40B4-BE49-F238E27FC236}">
                <a16:creationId xmlns:a16="http://schemas.microsoft.com/office/drawing/2014/main" id="{91693561-CB27-4EE3-BFC8-77511A535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948" y="996691"/>
            <a:ext cx="8534400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Gracias Mundo - 360 Luminous">
            <a:extLst>
              <a:ext uri="{FF2B5EF4-FFF2-40B4-BE49-F238E27FC236}">
                <a16:creationId xmlns:a16="http://schemas.microsoft.com/office/drawing/2014/main" id="{27177C71-590B-46D0-AC64-3372322CA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609" y="4329233"/>
            <a:ext cx="2459349" cy="172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70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>
                <a:latin typeface="Georgia" panose="02040502050405020303" pitchFamily="18" charset="0"/>
              </a:rPr>
              <a:t>3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241116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147927" y="1932103"/>
            <a:ext cx="271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>
                <a:solidFill>
                  <a:schemeClr val="bg1"/>
                </a:solidFill>
                <a:latin typeface="Georgia" panose="02040502050405020303" pitchFamily="18" charset="0"/>
              </a:rPr>
              <a:t>160/452 Activos 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99122" y="40395"/>
            <a:ext cx="2616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Introducción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DA5B808-D5E6-4D49-9C78-5BEB7D43B2BE}"/>
              </a:ext>
            </a:extLst>
          </p:cNvPr>
          <p:cNvSpPr txBox="1"/>
          <p:nvPr/>
        </p:nvSpPr>
        <p:spPr>
          <a:xfrm>
            <a:off x="801613" y="1056910"/>
            <a:ext cx="4401735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90000"/>
              </a:lnSpc>
              <a:spcBef>
                <a:spcPts val="500"/>
              </a:spcBef>
            </a:pPr>
            <a:r>
              <a:rPr lang="es-MX" sz="2400" b="1" dirty="0"/>
              <a:t>Antecedentes</a:t>
            </a:r>
          </a:p>
        </p:txBody>
      </p:sp>
      <p:pic>
        <p:nvPicPr>
          <p:cNvPr id="20" name="Picture 6" descr="Image">
            <a:extLst>
              <a:ext uri="{FF2B5EF4-FFF2-40B4-BE49-F238E27FC236}">
                <a16:creationId xmlns:a16="http://schemas.microsoft.com/office/drawing/2014/main" id="{D0E50FD2-3E7B-402D-A308-CD8471C14F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21" y="1543153"/>
            <a:ext cx="6937579" cy="2867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n 24" descr="Icono&#10;&#10;Descripción generada automáticamente con confianza media">
            <a:extLst>
              <a:ext uri="{FF2B5EF4-FFF2-40B4-BE49-F238E27FC236}">
                <a16:creationId xmlns:a16="http://schemas.microsoft.com/office/drawing/2014/main" id="{36E99176-675C-47D8-BF49-801C74BDD3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58" y="4615050"/>
            <a:ext cx="3874561" cy="968640"/>
          </a:xfrm>
          <a:prstGeom prst="rect">
            <a:avLst/>
          </a:prstGeom>
        </p:spPr>
      </p:pic>
      <p:pic>
        <p:nvPicPr>
          <p:cNvPr id="27" name="Picture 21">
            <a:extLst>
              <a:ext uri="{FF2B5EF4-FFF2-40B4-BE49-F238E27FC236}">
                <a16:creationId xmlns:a16="http://schemas.microsoft.com/office/drawing/2014/main" id="{CA757ACE-D6E2-4FD9-8AA2-1019DB6707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9" t="25702" r="26485" b="24446"/>
          <a:stretch/>
        </p:blipFill>
        <p:spPr bwMode="auto">
          <a:xfrm>
            <a:off x="7552457" y="1657425"/>
            <a:ext cx="4287986" cy="403359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05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>
                <a:latin typeface="Georgia" panose="02040502050405020303" pitchFamily="18" charset="0"/>
              </a:rPr>
              <a:t>4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09624" y="814633"/>
            <a:ext cx="10410847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MX" sz="2000" dirty="0">
              <a:latin typeface="Georgia" panose="02040502050405020303" pitchFamily="18" charset="0"/>
            </a:endParaRPr>
          </a:p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419" sz="2000" dirty="0">
              <a:latin typeface="Georgia" panose="02040502050405020303" pitchFamily="18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99122" y="40395"/>
            <a:ext cx="2616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Introducción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1CE0AA2F-745A-4049-B013-B7E50462E0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088750"/>
              </p:ext>
            </p:extLst>
          </p:nvPr>
        </p:nvGraphicFramePr>
        <p:xfrm>
          <a:off x="1136532" y="858643"/>
          <a:ext cx="9725192" cy="313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8" name="Picture 2" descr="Siemens Performance Plans">
            <a:extLst>
              <a:ext uri="{FF2B5EF4-FFF2-40B4-BE49-F238E27FC236}">
                <a16:creationId xmlns:a16="http://schemas.microsoft.com/office/drawing/2014/main" id="{22B7049C-A59B-4F1D-B4B1-24C07AE2C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619" y="4243440"/>
            <a:ext cx="3246782" cy="182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Siemens Healthineers Debuts CentriCare Service Portfolio | DAIC">
            <a:extLst>
              <a:ext uri="{FF2B5EF4-FFF2-40B4-BE49-F238E27FC236}">
                <a16:creationId xmlns:a16="http://schemas.microsoft.com/office/drawing/2014/main" id="{86811AD5-0E4D-4CFE-B940-56E85C266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461" y="4512422"/>
            <a:ext cx="4569263" cy="127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1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>
                <a:latin typeface="Georgia" panose="02040502050405020303" pitchFamily="18" charset="0"/>
              </a:rPr>
              <a:t>5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09624" y="814633"/>
            <a:ext cx="10410847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MX" sz="2000" dirty="0">
              <a:latin typeface="Georgia" panose="02040502050405020303" pitchFamily="18" charset="0"/>
            </a:endParaRPr>
          </a:p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419" sz="2000" dirty="0">
              <a:latin typeface="Georgia" panose="02040502050405020303" pitchFamily="18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99122" y="40395"/>
            <a:ext cx="2616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Introducción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9C864589-94C3-46B2-8141-68E1CBED85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69079"/>
              </p:ext>
            </p:extLst>
          </p:nvPr>
        </p:nvGraphicFramePr>
        <p:xfrm>
          <a:off x="99122" y="2440901"/>
          <a:ext cx="11901714" cy="3682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Rectángulo 19">
            <a:extLst>
              <a:ext uri="{FF2B5EF4-FFF2-40B4-BE49-F238E27FC236}">
                <a16:creationId xmlns:a16="http://schemas.microsoft.com/office/drawing/2014/main" id="{AD0B913A-56BC-4C68-B20F-B69D76A3DD15}"/>
              </a:ext>
            </a:extLst>
          </p:cNvPr>
          <p:cNvSpPr/>
          <p:nvPr/>
        </p:nvSpPr>
        <p:spPr>
          <a:xfrm>
            <a:off x="1122025" y="1621967"/>
            <a:ext cx="9947949" cy="710452"/>
          </a:xfrm>
          <a:prstGeom prst="rect">
            <a:avLst/>
          </a:prstGeom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4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4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EC" sz="2000" b="1" kern="1200" dirty="0"/>
              <a:t>Diseñar e implementar un sistema de alerta de problemas eléctricos en equipos biomédicos de SIEMENS </a:t>
            </a:r>
            <a:r>
              <a:rPr lang="es-EC" sz="2000" b="1" kern="1200" dirty="0" err="1"/>
              <a:t>Healthcare</a:t>
            </a:r>
            <a:r>
              <a:rPr lang="es-EC" sz="2000" b="1" kern="1200" dirty="0"/>
              <a:t> Cía. Ltda.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276C3D0-DCC5-4E07-90CF-C14299F611AC}"/>
              </a:ext>
            </a:extLst>
          </p:cNvPr>
          <p:cNvSpPr txBox="1"/>
          <p:nvPr/>
        </p:nvSpPr>
        <p:spPr>
          <a:xfrm>
            <a:off x="801613" y="1056910"/>
            <a:ext cx="4401735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90000"/>
              </a:lnSpc>
              <a:spcBef>
                <a:spcPts val="500"/>
              </a:spcBef>
            </a:pPr>
            <a:r>
              <a:rPr lang="es-MX" sz="2400" b="1" dirty="0"/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457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>
                <a:latin typeface="Georgia" panose="02040502050405020303" pitchFamily="18" charset="0"/>
              </a:rPr>
              <a:t>6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09624" y="814633"/>
            <a:ext cx="10410847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MX" sz="2000" dirty="0">
              <a:latin typeface="Georgia" panose="02040502050405020303" pitchFamily="18" charset="0"/>
            </a:endParaRPr>
          </a:p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419" sz="2000" dirty="0">
              <a:latin typeface="Georgia" panose="02040502050405020303" pitchFamily="18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99122" y="40395"/>
            <a:ext cx="2869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Marco Teórico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626E9B1-698F-4EA0-BDB0-0C946DF9E119}"/>
              </a:ext>
            </a:extLst>
          </p:cNvPr>
          <p:cNvSpPr txBox="1"/>
          <p:nvPr/>
        </p:nvSpPr>
        <p:spPr>
          <a:xfrm>
            <a:off x="801613" y="1056910"/>
            <a:ext cx="519278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90000"/>
              </a:lnSpc>
              <a:spcBef>
                <a:spcPts val="500"/>
              </a:spcBef>
            </a:pPr>
            <a:r>
              <a:rPr lang="nl-NL" sz="2400" b="1" dirty="0"/>
              <a:t>SIEMENS Healthineers en Ecuador</a:t>
            </a:r>
            <a:endParaRPr lang="es-MX" sz="2400" b="1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D276B46-3A4E-4E3E-BDC9-8C27C134FE97}"/>
              </a:ext>
            </a:extLst>
          </p:cNvPr>
          <p:cNvSpPr txBox="1"/>
          <p:nvPr/>
        </p:nvSpPr>
        <p:spPr>
          <a:xfrm>
            <a:off x="1208012" y="1779671"/>
            <a:ext cx="5192787" cy="3888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es-EC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Diagnóstico por Imágenes:</a:t>
            </a:r>
            <a:endParaRPr lang="es-EC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C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Angiografía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C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Tomografía Computarizada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C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Sistemas de Fluoroscopía </a:t>
            </a:r>
            <a:r>
              <a:rPr lang="es-EC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Telecomandados</a:t>
            </a:r>
            <a:endParaRPr lang="es-EC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C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Sistemas para Aplicación en Radioterapia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C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Sistemas de Resonancia Magnética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C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Mamografía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C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Equipos de Urología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C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Arcos en C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C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Imagenología Molecular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C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Sistemas de Radiografía</a:t>
            </a: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C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Sistemas de Ultrasonido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6ECCAE5-F7A6-4229-BDF7-1B6D3FF7EE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3" r="6530"/>
          <a:stretch/>
        </p:blipFill>
        <p:spPr bwMode="auto">
          <a:xfrm>
            <a:off x="7144745" y="1888934"/>
            <a:ext cx="3923030" cy="2074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36063F52-171D-4F34-903F-C52ED77EE3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3" b="20383"/>
          <a:stretch/>
        </p:blipFill>
        <p:spPr bwMode="auto">
          <a:xfrm>
            <a:off x="7144745" y="4019077"/>
            <a:ext cx="3923030" cy="1829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393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>
                <a:latin typeface="Georgia" panose="02040502050405020303" pitchFamily="18" charset="0"/>
              </a:rPr>
              <a:t>7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09624" y="814633"/>
            <a:ext cx="10410847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MX" sz="2000" dirty="0">
              <a:latin typeface="Georgia" panose="02040502050405020303" pitchFamily="18" charset="0"/>
            </a:endParaRPr>
          </a:p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419" sz="2000" dirty="0">
              <a:latin typeface="Georgia" panose="02040502050405020303" pitchFamily="18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99122" y="40395"/>
            <a:ext cx="2869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Marco Teórico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626E9B1-698F-4EA0-BDB0-0C946DF9E119}"/>
              </a:ext>
            </a:extLst>
          </p:cNvPr>
          <p:cNvSpPr txBox="1"/>
          <p:nvPr/>
        </p:nvSpPr>
        <p:spPr>
          <a:xfrm>
            <a:off x="801613" y="1056910"/>
            <a:ext cx="5483073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90000"/>
              </a:lnSpc>
              <a:spcBef>
                <a:spcPts val="500"/>
              </a:spcBef>
            </a:pPr>
            <a:r>
              <a:rPr lang="es-EC" sz="2400" b="1" dirty="0"/>
              <a:t>Estabilidad de red eléctrica en el país</a:t>
            </a:r>
            <a:endParaRPr lang="es-MX" sz="2400" b="1" dirty="0"/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CD420C99-934C-424E-890D-20B846F916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2752984"/>
              </p:ext>
            </p:extLst>
          </p:nvPr>
        </p:nvGraphicFramePr>
        <p:xfrm>
          <a:off x="626150" y="1767361"/>
          <a:ext cx="5115727" cy="3768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B225FEA5-1BBC-4321-937C-0602FEB233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0190" y="1776102"/>
            <a:ext cx="6037124" cy="376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>
                <a:latin typeface="Georgia" panose="02040502050405020303" pitchFamily="18" charset="0"/>
              </a:rPr>
              <a:t>8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09624" y="814633"/>
            <a:ext cx="10410847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MX" sz="2000" dirty="0">
              <a:latin typeface="Georgia" panose="02040502050405020303" pitchFamily="18" charset="0"/>
            </a:endParaRPr>
          </a:p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419" sz="2000" dirty="0">
              <a:latin typeface="Georgia" panose="02040502050405020303" pitchFamily="18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99122" y="40395"/>
            <a:ext cx="2869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Marco Teórico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626E9B1-698F-4EA0-BDB0-0C946DF9E119}"/>
              </a:ext>
            </a:extLst>
          </p:cNvPr>
          <p:cNvSpPr txBox="1"/>
          <p:nvPr/>
        </p:nvSpPr>
        <p:spPr>
          <a:xfrm>
            <a:off x="801613" y="1056910"/>
            <a:ext cx="7282844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90000"/>
              </a:lnSpc>
              <a:spcBef>
                <a:spcPts val="500"/>
              </a:spcBef>
            </a:pPr>
            <a:r>
              <a:rPr lang="es-EC" sz="2400" b="1" dirty="0"/>
              <a:t>Sistemas de monitoreo remoto de energía eléctrica</a:t>
            </a:r>
            <a:endParaRPr lang="es-MX" sz="2400" b="1" dirty="0"/>
          </a:p>
        </p:txBody>
      </p:sp>
      <p:pic>
        <p:nvPicPr>
          <p:cNvPr id="7172" name="Picture 4" descr="SENTRON measuring devices and power monitoring | Components | Siemens Global">
            <a:extLst>
              <a:ext uri="{FF2B5EF4-FFF2-40B4-BE49-F238E27FC236}">
                <a16:creationId xmlns:a16="http://schemas.microsoft.com/office/drawing/2014/main" id="{5C858AA7-0E24-4AB6-ACD8-73BBC0C81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92" y="1723919"/>
            <a:ext cx="7066465" cy="39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21" descr="Raspberry Pi 4 Specifications">
            <a:extLst>
              <a:ext uri="{FF2B5EF4-FFF2-40B4-BE49-F238E27FC236}">
                <a16:creationId xmlns:a16="http://schemas.microsoft.com/office/drawing/2014/main" id="{456449FF-E608-42D4-A507-4DADBEA23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745" y="1723919"/>
            <a:ext cx="3094143" cy="1804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n 22" descr="Importar credenciales en node-red (flows_cred.json) - AlexMedina.net">
            <a:extLst>
              <a:ext uri="{FF2B5EF4-FFF2-40B4-BE49-F238E27FC236}">
                <a16:creationId xmlns:a16="http://schemas.microsoft.com/office/drawing/2014/main" id="{63D5CB87-D3CB-46D9-A504-AB2AC17324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499" y="3898855"/>
            <a:ext cx="1673225" cy="927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4" name="Picture 6" descr="OneDrive for Everything in Your Life - Microsoft 365 Blog">
            <a:extLst>
              <a:ext uri="{FF2B5EF4-FFF2-40B4-BE49-F238E27FC236}">
                <a16:creationId xmlns:a16="http://schemas.microsoft.com/office/drawing/2014/main" id="{708490A7-8F4F-479B-85DF-F6E6FADF4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818" y="5041294"/>
            <a:ext cx="2986585" cy="94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21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 descr="3T MAGNETOM Lumina | Meditec Systems">
            <a:extLst>
              <a:ext uri="{FF2B5EF4-FFF2-40B4-BE49-F238E27FC236}">
                <a16:creationId xmlns:a16="http://schemas.microsoft.com/office/drawing/2014/main" id="{1AC17014-48EB-453D-9DD3-67401BF66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98" y="3313362"/>
            <a:ext cx="4187371" cy="314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Siemens to unveil its SOMATOM go.Top Cardiovascular Edition CT at ACC 19">
            <a:extLst>
              <a:ext uri="{FF2B5EF4-FFF2-40B4-BE49-F238E27FC236}">
                <a16:creationId xmlns:a16="http://schemas.microsoft.com/office/drawing/2014/main" id="{68E8095B-7015-4C87-92D4-4D10F6F5B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r="10225"/>
          <a:stretch/>
        </p:blipFill>
        <p:spPr bwMode="auto">
          <a:xfrm>
            <a:off x="8324147" y="3138063"/>
            <a:ext cx="3743988" cy="320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>
                <a:latin typeface="Georgia" panose="02040502050405020303" pitchFamily="18" charset="0"/>
              </a:rPr>
              <a:t>9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09624" y="814633"/>
            <a:ext cx="10410847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MX" sz="2000" dirty="0">
              <a:latin typeface="Georgia" panose="02040502050405020303" pitchFamily="18" charset="0"/>
            </a:endParaRPr>
          </a:p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419" sz="2000" dirty="0">
              <a:latin typeface="Georgia" panose="02040502050405020303" pitchFamily="18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99122" y="40395"/>
            <a:ext cx="5336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Recolección de información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C42B643-8AE7-49CA-8911-CF9D4406CF50}"/>
              </a:ext>
            </a:extLst>
          </p:cNvPr>
          <p:cNvSpPr txBox="1"/>
          <p:nvPr/>
        </p:nvSpPr>
        <p:spPr>
          <a:xfrm>
            <a:off x="842670" y="1169858"/>
            <a:ext cx="10525915" cy="3034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90000"/>
              </a:lnSpc>
              <a:spcBef>
                <a:spcPts val="500"/>
              </a:spcBef>
            </a:pPr>
            <a:r>
              <a:rPr lang="es-EC" sz="2000" dirty="0"/>
              <a:t>Luego de haber evaluado todos los reportes según los informes realizados en cada modalidad del estudio las fallas provocadas por el sistema eléctrico en el último año fueron los siguientes: </a:t>
            </a:r>
          </a:p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EC" sz="2000" dirty="0"/>
          </a:p>
          <a:p>
            <a:pPr marL="800100" lvl="1" indent="-342900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s-EC" sz="2000" b="1" dirty="0"/>
              <a:t>Resonancia magnética: 7 </a:t>
            </a:r>
          </a:p>
          <a:p>
            <a:pPr marL="800100" lvl="1" indent="-342900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s-EC" sz="2000" b="1" dirty="0"/>
              <a:t>Angiografía: 11</a:t>
            </a:r>
          </a:p>
          <a:p>
            <a:pPr marL="800100" lvl="1" indent="-342900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s-EC" sz="2000" b="1" dirty="0"/>
              <a:t>Tomografía: 10</a:t>
            </a:r>
          </a:p>
          <a:p>
            <a:pPr marL="800100" lvl="1" indent="-342900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s-EC" sz="2000" b="1" dirty="0"/>
          </a:p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EC" sz="2000" b="1" dirty="0"/>
          </a:p>
          <a:p>
            <a:pPr lvl="1" algn="just">
              <a:lnSpc>
                <a:spcPct val="90000"/>
              </a:lnSpc>
              <a:spcBef>
                <a:spcPts val="500"/>
              </a:spcBef>
            </a:pPr>
            <a:endParaRPr lang="es-EC" sz="2000" b="1" dirty="0"/>
          </a:p>
        </p:txBody>
      </p:sp>
      <p:pic>
        <p:nvPicPr>
          <p:cNvPr id="11270" name="Picture 6" descr="Siemens Healthineers&amp;#39; Artis pheno Angiography System, USA">
            <a:extLst>
              <a:ext uri="{FF2B5EF4-FFF2-40B4-BE49-F238E27FC236}">
                <a16:creationId xmlns:a16="http://schemas.microsoft.com/office/drawing/2014/main" id="{0DF1887D-F7B4-48F0-B5CB-ACE4B079E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47" y="3342929"/>
            <a:ext cx="3953910" cy="296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48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1073</Words>
  <Application>Microsoft Office PowerPoint</Application>
  <PresentationFormat>Panorámica</PresentationFormat>
  <Paragraphs>182</Paragraphs>
  <Slides>23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Georgia</vt:lpstr>
      <vt:lpstr>Symbol</vt:lpstr>
      <vt:lpstr>Tema de Office</vt:lpstr>
      <vt:lpstr>Tema: “SISTEMA DE ALERTA DE PROBLEMAS ELÉCTRICOS EN EQUIPOS BIOMÉDICOS DE SIEMENS HEALTHCARE CÍA. LTDA.” </vt:lpstr>
      <vt:lpstr>AGENDA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Tema: “Sistema de gestión de energía basado en control fuzzy logic para el intercambio de potencia entre los sistemas de almacenamiento de microrredes vecinas”</dc:title>
  <dc:creator>Christian Olvera</dc:creator>
  <cp:lastModifiedBy>Olvera, Christian</cp:lastModifiedBy>
  <cp:revision>11</cp:revision>
  <dcterms:created xsi:type="dcterms:W3CDTF">2021-07-26T15:28:07Z</dcterms:created>
  <dcterms:modified xsi:type="dcterms:W3CDTF">2022-02-14T04:13:56Z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f6dbec8-95a8-4638-9f5f-bd076536645c_Enabled">
    <vt:lpwstr>true</vt:lpwstr>
  </property>
  <property fmtid="{D5CDD505-2E9C-101B-9397-08002B2CF9AE}" pid="3" name="MSIP_Label_ff6dbec8-95a8-4638-9f5f-bd076536645c_SetDate">
    <vt:lpwstr>2022-02-13T23:18:46Z</vt:lpwstr>
  </property>
  <property fmtid="{D5CDD505-2E9C-101B-9397-08002B2CF9AE}" pid="4" name="MSIP_Label_ff6dbec8-95a8-4638-9f5f-bd076536645c_Method">
    <vt:lpwstr>Standard</vt:lpwstr>
  </property>
  <property fmtid="{D5CDD505-2E9C-101B-9397-08002B2CF9AE}" pid="5" name="MSIP_Label_ff6dbec8-95a8-4638-9f5f-bd076536645c_Name">
    <vt:lpwstr>Restricted - Default</vt:lpwstr>
  </property>
  <property fmtid="{D5CDD505-2E9C-101B-9397-08002B2CF9AE}" pid="6" name="MSIP_Label_ff6dbec8-95a8-4638-9f5f-bd076536645c_SiteId">
    <vt:lpwstr>5dbf1add-202a-4b8d-815b-bf0fb024e033</vt:lpwstr>
  </property>
  <property fmtid="{D5CDD505-2E9C-101B-9397-08002B2CF9AE}" pid="7" name="MSIP_Label_ff6dbec8-95a8-4638-9f5f-bd076536645c_ActionId">
    <vt:lpwstr>8e7b8d12-ecd4-40c0-b468-f24982520ab8</vt:lpwstr>
  </property>
  <property fmtid="{D5CDD505-2E9C-101B-9397-08002B2CF9AE}" pid="8" name="MSIP_Label_ff6dbec8-95a8-4638-9f5f-bd076536645c_ContentBits">
    <vt:lpwstr>0</vt:lpwstr>
  </property>
</Properties>
</file>