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5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2F861-A6C8-4C1B-9076-B78F0780D3B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BD8A546-639E-49FE-8793-71179F188732}">
      <dgm:prSet phldrT="[Texto]"/>
      <dgm:spPr/>
      <dgm:t>
        <a:bodyPr/>
        <a:lstStyle/>
        <a:p>
          <a:r>
            <a:rPr lang="es-EC" dirty="0"/>
            <a:t>Diagnóstico de la situación actual de la gastronomía tradicional</a:t>
          </a:r>
        </a:p>
      </dgm:t>
    </dgm:pt>
    <dgm:pt modelId="{AE59164D-2218-44C6-A152-30517A369D1B}" type="parTrans" cxnId="{D469C761-2750-4D37-AC06-13D22612DF66}">
      <dgm:prSet/>
      <dgm:spPr/>
      <dgm:t>
        <a:bodyPr/>
        <a:lstStyle/>
        <a:p>
          <a:endParaRPr lang="es-EC"/>
        </a:p>
      </dgm:t>
    </dgm:pt>
    <dgm:pt modelId="{1F32296A-BE99-4B37-98EE-B36608B84FB7}" type="sibTrans" cxnId="{D469C761-2750-4D37-AC06-13D22612DF66}">
      <dgm:prSet/>
      <dgm:spPr/>
      <dgm:t>
        <a:bodyPr/>
        <a:lstStyle/>
        <a:p>
          <a:endParaRPr lang="es-EC"/>
        </a:p>
      </dgm:t>
    </dgm:pt>
    <dgm:pt modelId="{B395FD63-25EF-41F4-BB98-827E6012F4EA}">
      <dgm:prSet phldrT="[Texto]"/>
      <dgm:spPr/>
      <dgm:t>
        <a:bodyPr/>
        <a:lstStyle/>
        <a:p>
          <a:r>
            <a:rPr lang="es-EC"/>
            <a:t>Identificar </a:t>
          </a:r>
          <a:r>
            <a:rPr lang="es-EC" dirty="0"/>
            <a:t>su valor turístico y características propias del recurso</a:t>
          </a:r>
        </a:p>
      </dgm:t>
    </dgm:pt>
    <dgm:pt modelId="{62FB2C2F-C3E6-4A54-B7D2-68D986A5FC1E}" type="parTrans" cxnId="{308CB3AF-CB22-4CB2-B38E-69E9DB06133E}">
      <dgm:prSet/>
      <dgm:spPr/>
      <dgm:t>
        <a:bodyPr/>
        <a:lstStyle/>
        <a:p>
          <a:endParaRPr lang="es-EC"/>
        </a:p>
      </dgm:t>
    </dgm:pt>
    <dgm:pt modelId="{DA8C7B4B-24CA-49E0-8FD1-9EABA852E64C}" type="sibTrans" cxnId="{308CB3AF-CB22-4CB2-B38E-69E9DB06133E}">
      <dgm:prSet/>
      <dgm:spPr/>
      <dgm:t>
        <a:bodyPr/>
        <a:lstStyle/>
        <a:p>
          <a:endParaRPr lang="es-EC"/>
        </a:p>
      </dgm:t>
    </dgm:pt>
    <dgm:pt modelId="{72C9952A-4837-475B-A241-A73E15B558E9}">
      <dgm:prSet phldrT="[Texto]"/>
      <dgm:spPr/>
      <dgm:t>
        <a:bodyPr/>
        <a:lstStyle/>
        <a:p>
          <a:r>
            <a:rPr lang="es-EC" dirty="0"/>
            <a:t>Evaluada desde la Teoría </a:t>
          </a:r>
          <a:r>
            <a:rPr lang="es-EC" dirty="0" err="1"/>
            <a:t>Travel</a:t>
          </a:r>
          <a:r>
            <a:rPr lang="es-EC" dirty="0"/>
            <a:t> </a:t>
          </a:r>
          <a:r>
            <a:rPr lang="es-EC" dirty="0" err="1"/>
            <a:t>Career</a:t>
          </a:r>
          <a:r>
            <a:rPr lang="es-EC" dirty="0"/>
            <a:t> Ladder (TCL) elaborada en base a la teoría jerárquica de la motivación de Maslow</a:t>
          </a:r>
        </a:p>
      </dgm:t>
    </dgm:pt>
    <dgm:pt modelId="{C4FEA6EC-8D08-4BF5-B6F0-93B47160AEDF}" type="parTrans" cxnId="{014775F7-9DDC-4E8C-879D-3D2CD84CD945}">
      <dgm:prSet/>
      <dgm:spPr/>
      <dgm:t>
        <a:bodyPr/>
        <a:lstStyle/>
        <a:p>
          <a:endParaRPr lang="es-EC"/>
        </a:p>
      </dgm:t>
    </dgm:pt>
    <dgm:pt modelId="{686242B8-B982-4E81-A0F6-CE08E9630D15}" type="sibTrans" cxnId="{014775F7-9DDC-4E8C-879D-3D2CD84CD945}">
      <dgm:prSet/>
      <dgm:spPr/>
      <dgm:t>
        <a:bodyPr/>
        <a:lstStyle/>
        <a:p>
          <a:endParaRPr lang="es-EC"/>
        </a:p>
      </dgm:t>
    </dgm:pt>
    <dgm:pt modelId="{8D7E7826-4FFF-4D96-9856-CE95E37F3770}">
      <dgm:prSet/>
      <dgm:spPr/>
      <dgm:t>
        <a:bodyPr/>
        <a:lstStyle/>
        <a:p>
          <a:r>
            <a:rPr lang="es-EC" dirty="0"/>
            <a:t>Propósito de rescatar, conservar, mantener y la oferta gastronómica en la localidad</a:t>
          </a:r>
        </a:p>
      </dgm:t>
    </dgm:pt>
    <dgm:pt modelId="{E64DC9D7-C0CE-41CD-BFE8-457F3EC34F69}" type="parTrans" cxnId="{E7833863-4463-4E8D-9C33-83159B9EA2EF}">
      <dgm:prSet/>
      <dgm:spPr/>
      <dgm:t>
        <a:bodyPr/>
        <a:lstStyle/>
        <a:p>
          <a:endParaRPr lang="es-EC"/>
        </a:p>
      </dgm:t>
    </dgm:pt>
    <dgm:pt modelId="{C4617F8F-C111-4B97-8A85-8F96A38ED119}" type="sibTrans" cxnId="{E7833863-4463-4E8D-9C33-83159B9EA2EF}">
      <dgm:prSet/>
      <dgm:spPr/>
      <dgm:t>
        <a:bodyPr/>
        <a:lstStyle/>
        <a:p>
          <a:endParaRPr lang="es-EC"/>
        </a:p>
      </dgm:t>
    </dgm:pt>
    <dgm:pt modelId="{B21165D2-CFCA-4B8C-87F9-91CF14DD47F3}" type="pres">
      <dgm:prSet presAssocID="{7F12F861-A6C8-4C1B-9076-B78F0780D3BB}" presName="Name0" presStyleCnt="0">
        <dgm:presLayoutVars>
          <dgm:dir/>
          <dgm:resizeHandles val="exact"/>
        </dgm:presLayoutVars>
      </dgm:prSet>
      <dgm:spPr/>
    </dgm:pt>
    <dgm:pt modelId="{41C9A3EA-6A00-49A5-B029-082A77F95FC1}" type="pres">
      <dgm:prSet presAssocID="{0BD8A546-639E-49FE-8793-71179F188732}" presName="node" presStyleLbl="node1" presStyleIdx="0" presStyleCnt="4">
        <dgm:presLayoutVars>
          <dgm:bulletEnabled val="1"/>
        </dgm:presLayoutVars>
      </dgm:prSet>
      <dgm:spPr/>
    </dgm:pt>
    <dgm:pt modelId="{01BA2C22-A8E1-4CE9-8117-30CFFA1D65E7}" type="pres">
      <dgm:prSet presAssocID="{1F32296A-BE99-4B37-98EE-B36608B84FB7}" presName="sibTrans" presStyleLbl="sibTrans2D1" presStyleIdx="0" presStyleCnt="3"/>
      <dgm:spPr/>
    </dgm:pt>
    <dgm:pt modelId="{63FA22FC-6BF1-4352-AA88-8DD8B191433C}" type="pres">
      <dgm:prSet presAssocID="{1F32296A-BE99-4B37-98EE-B36608B84FB7}" presName="connectorText" presStyleLbl="sibTrans2D1" presStyleIdx="0" presStyleCnt="3"/>
      <dgm:spPr/>
    </dgm:pt>
    <dgm:pt modelId="{D2081F07-D412-4C53-A34E-0C25B61906CE}" type="pres">
      <dgm:prSet presAssocID="{B395FD63-25EF-41F4-BB98-827E6012F4EA}" presName="node" presStyleLbl="node1" presStyleIdx="1" presStyleCnt="4">
        <dgm:presLayoutVars>
          <dgm:bulletEnabled val="1"/>
        </dgm:presLayoutVars>
      </dgm:prSet>
      <dgm:spPr/>
    </dgm:pt>
    <dgm:pt modelId="{0823CCA8-5DA7-400D-BCD2-8F421CBF5C8B}" type="pres">
      <dgm:prSet presAssocID="{DA8C7B4B-24CA-49E0-8FD1-9EABA852E64C}" presName="sibTrans" presStyleLbl="sibTrans2D1" presStyleIdx="1" presStyleCnt="3"/>
      <dgm:spPr/>
    </dgm:pt>
    <dgm:pt modelId="{B0416A77-88C5-454D-94CA-1F2C14343617}" type="pres">
      <dgm:prSet presAssocID="{DA8C7B4B-24CA-49E0-8FD1-9EABA852E64C}" presName="connectorText" presStyleLbl="sibTrans2D1" presStyleIdx="1" presStyleCnt="3"/>
      <dgm:spPr/>
    </dgm:pt>
    <dgm:pt modelId="{69A7E123-5F0A-4CB6-9774-BDB3268EB09F}" type="pres">
      <dgm:prSet presAssocID="{72C9952A-4837-475B-A241-A73E15B558E9}" presName="node" presStyleLbl="node1" presStyleIdx="2" presStyleCnt="4">
        <dgm:presLayoutVars>
          <dgm:bulletEnabled val="1"/>
        </dgm:presLayoutVars>
      </dgm:prSet>
      <dgm:spPr/>
    </dgm:pt>
    <dgm:pt modelId="{D1921B1C-5701-4385-A317-4D090537DC05}" type="pres">
      <dgm:prSet presAssocID="{686242B8-B982-4E81-A0F6-CE08E9630D15}" presName="sibTrans" presStyleLbl="sibTrans2D1" presStyleIdx="2" presStyleCnt="3"/>
      <dgm:spPr/>
    </dgm:pt>
    <dgm:pt modelId="{792A010C-62C6-407B-8DA7-BC665B7EDE3E}" type="pres">
      <dgm:prSet presAssocID="{686242B8-B982-4E81-A0F6-CE08E9630D15}" presName="connectorText" presStyleLbl="sibTrans2D1" presStyleIdx="2" presStyleCnt="3"/>
      <dgm:spPr/>
    </dgm:pt>
    <dgm:pt modelId="{0931B031-F66A-4DD3-B5DE-26E08C90D66D}" type="pres">
      <dgm:prSet presAssocID="{8D7E7826-4FFF-4D96-9856-CE95E37F3770}" presName="node" presStyleLbl="node1" presStyleIdx="3" presStyleCnt="4">
        <dgm:presLayoutVars>
          <dgm:bulletEnabled val="1"/>
        </dgm:presLayoutVars>
      </dgm:prSet>
      <dgm:spPr/>
    </dgm:pt>
  </dgm:ptLst>
  <dgm:cxnLst>
    <dgm:cxn modelId="{6AB23109-59BD-407C-87A4-C1FEB54549CA}" type="presOf" srcId="{72C9952A-4837-475B-A241-A73E15B558E9}" destId="{69A7E123-5F0A-4CB6-9774-BDB3268EB09F}" srcOrd="0" destOrd="0" presId="urn:microsoft.com/office/officeart/2005/8/layout/process1"/>
    <dgm:cxn modelId="{A1BBE41B-2C02-4748-92BF-25D17C112BC0}" type="presOf" srcId="{DA8C7B4B-24CA-49E0-8FD1-9EABA852E64C}" destId="{0823CCA8-5DA7-400D-BCD2-8F421CBF5C8B}" srcOrd="0" destOrd="0" presId="urn:microsoft.com/office/officeart/2005/8/layout/process1"/>
    <dgm:cxn modelId="{83EF8C35-22D1-40C9-A49D-84D4BE87F53F}" type="presOf" srcId="{1F32296A-BE99-4B37-98EE-B36608B84FB7}" destId="{63FA22FC-6BF1-4352-AA88-8DD8B191433C}" srcOrd="1" destOrd="0" presId="urn:microsoft.com/office/officeart/2005/8/layout/process1"/>
    <dgm:cxn modelId="{D469C761-2750-4D37-AC06-13D22612DF66}" srcId="{7F12F861-A6C8-4C1B-9076-B78F0780D3BB}" destId="{0BD8A546-639E-49FE-8793-71179F188732}" srcOrd="0" destOrd="0" parTransId="{AE59164D-2218-44C6-A152-30517A369D1B}" sibTransId="{1F32296A-BE99-4B37-98EE-B36608B84FB7}"/>
    <dgm:cxn modelId="{E7833863-4463-4E8D-9C33-83159B9EA2EF}" srcId="{7F12F861-A6C8-4C1B-9076-B78F0780D3BB}" destId="{8D7E7826-4FFF-4D96-9856-CE95E37F3770}" srcOrd="3" destOrd="0" parTransId="{E64DC9D7-C0CE-41CD-BFE8-457F3EC34F69}" sibTransId="{C4617F8F-C111-4B97-8A85-8F96A38ED119}"/>
    <dgm:cxn modelId="{4E52386B-7603-4CC1-B7CD-2E1E1F695149}" type="presOf" srcId="{686242B8-B982-4E81-A0F6-CE08E9630D15}" destId="{D1921B1C-5701-4385-A317-4D090537DC05}" srcOrd="0" destOrd="0" presId="urn:microsoft.com/office/officeart/2005/8/layout/process1"/>
    <dgm:cxn modelId="{313A9255-CBEC-4595-A96C-698637826333}" type="presOf" srcId="{0BD8A546-639E-49FE-8793-71179F188732}" destId="{41C9A3EA-6A00-49A5-B029-082A77F95FC1}" srcOrd="0" destOrd="0" presId="urn:microsoft.com/office/officeart/2005/8/layout/process1"/>
    <dgm:cxn modelId="{705BFE8A-2DAA-4A9B-81BE-B1C979B608EC}" type="presOf" srcId="{686242B8-B982-4E81-A0F6-CE08E9630D15}" destId="{792A010C-62C6-407B-8DA7-BC665B7EDE3E}" srcOrd="1" destOrd="0" presId="urn:microsoft.com/office/officeart/2005/8/layout/process1"/>
    <dgm:cxn modelId="{308CB3AF-CB22-4CB2-B38E-69E9DB06133E}" srcId="{7F12F861-A6C8-4C1B-9076-B78F0780D3BB}" destId="{B395FD63-25EF-41F4-BB98-827E6012F4EA}" srcOrd="1" destOrd="0" parTransId="{62FB2C2F-C3E6-4A54-B7D2-68D986A5FC1E}" sibTransId="{DA8C7B4B-24CA-49E0-8FD1-9EABA852E64C}"/>
    <dgm:cxn modelId="{DC9C6AB7-4F5D-465B-B3D7-2CFC1F4CA742}" type="presOf" srcId="{1F32296A-BE99-4B37-98EE-B36608B84FB7}" destId="{01BA2C22-A8E1-4CE9-8117-30CFFA1D65E7}" srcOrd="0" destOrd="0" presId="urn:microsoft.com/office/officeart/2005/8/layout/process1"/>
    <dgm:cxn modelId="{67B88BB8-6014-47B8-81EA-A27D52C8EBB4}" type="presOf" srcId="{8D7E7826-4FFF-4D96-9856-CE95E37F3770}" destId="{0931B031-F66A-4DD3-B5DE-26E08C90D66D}" srcOrd="0" destOrd="0" presId="urn:microsoft.com/office/officeart/2005/8/layout/process1"/>
    <dgm:cxn modelId="{B10918BF-6539-40A6-B508-612672151CD4}" type="presOf" srcId="{7F12F861-A6C8-4C1B-9076-B78F0780D3BB}" destId="{B21165D2-CFCA-4B8C-87F9-91CF14DD47F3}" srcOrd="0" destOrd="0" presId="urn:microsoft.com/office/officeart/2005/8/layout/process1"/>
    <dgm:cxn modelId="{AE078ED2-B73F-4A00-85BC-4C2711A1F27B}" type="presOf" srcId="{B395FD63-25EF-41F4-BB98-827E6012F4EA}" destId="{D2081F07-D412-4C53-A34E-0C25B61906CE}" srcOrd="0" destOrd="0" presId="urn:microsoft.com/office/officeart/2005/8/layout/process1"/>
    <dgm:cxn modelId="{8BD828E7-58BE-4915-9371-D4A5AD607C4A}" type="presOf" srcId="{DA8C7B4B-24CA-49E0-8FD1-9EABA852E64C}" destId="{B0416A77-88C5-454D-94CA-1F2C14343617}" srcOrd="1" destOrd="0" presId="urn:microsoft.com/office/officeart/2005/8/layout/process1"/>
    <dgm:cxn modelId="{014775F7-9DDC-4E8C-879D-3D2CD84CD945}" srcId="{7F12F861-A6C8-4C1B-9076-B78F0780D3BB}" destId="{72C9952A-4837-475B-A241-A73E15B558E9}" srcOrd="2" destOrd="0" parTransId="{C4FEA6EC-8D08-4BF5-B6F0-93B47160AEDF}" sibTransId="{686242B8-B982-4E81-A0F6-CE08E9630D15}"/>
    <dgm:cxn modelId="{1097BE8C-A056-43AB-8F72-835C77803D7A}" type="presParOf" srcId="{B21165D2-CFCA-4B8C-87F9-91CF14DD47F3}" destId="{41C9A3EA-6A00-49A5-B029-082A77F95FC1}" srcOrd="0" destOrd="0" presId="urn:microsoft.com/office/officeart/2005/8/layout/process1"/>
    <dgm:cxn modelId="{A55045B5-0295-4079-AF01-81374C9DA5D5}" type="presParOf" srcId="{B21165D2-CFCA-4B8C-87F9-91CF14DD47F3}" destId="{01BA2C22-A8E1-4CE9-8117-30CFFA1D65E7}" srcOrd="1" destOrd="0" presId="urn:microsoft.com/office/officeart/2005/8/layout/process1"/>
    <dgm:cxn modelId="{61DC168A-24F2-4675-B267-B6AF3A463A35}" type="presParOf" srcId="{01BA2C22-A8E1-4CE9-8117-30CFFA1D65E7}" destId="{63FA22FC-6BF1-4352-AA88-8DD8B191433C}" srcOrd="0" destOrd="0" presId="urn:microsoft.com/office/officeart/2005/8/layout/process1"/>
    <dgm:cxn modelId="{901AA000-AD2A-4B9E-B673-D9A7DDF53A9E}" type="presParOf" srcId="{B21165D2-CFCA-4B8C-87F9-91CF14DD47F3}" destId="{D2081F07-D412-4C53-A34E-0C25B61906CE}" srcOrd="2" destOrd="0" presId="urn:microsoft.com/office/officeart/2005/8/layout/process1"/>
    <dgm:cxn modelId="{BB139D25-CCF5-469D-A722-0F0267372E1D}" type="presParOf" srcId="{B21165D2-CFCA-4B8C-87F9-91CF14DD47F3}" destId="{0823CCA8-5DA7-400D-BCD2-8F421CBF5C8B}" srcOrd="3" destOrd="0" presId="urn:microsoft.com/office/officeart/2005/8/layout/process1"/>
    <dgm:cxn modelId="{970349EE-145C-4755-99AD-A29528BCC712}" type="presParOf" srcId="{0823CCA8-5DA7-400D-BCD2-8F421CBF5C8B}" destId="{B0416A77-88C5-454D-94CA-1F2C14343617}" srcOrd="0" destOrd="0" presId="urn:microsoft.com/office/officeart/2005/8/layout/process1"/>
    <dgm:cxn modelId="{A2E74B0D-B9E9-4834-AB72-A3CA6F7F7512}" type="presParOf" srcId="{B21165D2-CFCA-4B8C-87F9-91CF14DD47F3}" destId="{69A7E123-5F0A-4CB6-9774-BDB3268EB09F}" srcOrd="4" destOrd="0" presId="urn:microsoft.com/office/officeart/2005/8/layout/process1"/>
    <dgm:cxn modelId="{2104AB89-E4DC-4614-9E28-D0A87628254F}" type="presParOf" srcId="{B21165D2-CFCA-4B8C-87F9-91CF14DD47F3}" destId="{D1921B1C-5701-4385-A317-4D090537DC05}" srcOrd="5" destOrd="0" presId="urn:microsoft.com/office/officeart/2005/8/layout/process1"/>
    <dgm:cxn modelId="{E6AFBA5C-AA32-4561-8F53-4ABCD961CD63}" type="presParOf" srcId="{D1921B1C-5701-4385-A317-4D090537DC05}" destId="{792A010C-62C6-407B-8DA7-BC665B7EDE3E}" srcOrd="0" destOrd="0" presId="urn:microsoft.com/office/officeart/2005/8/layout/process1"/>
    <dgm:cxn modelId="{252319EB-B3F2-4686-A5A5-3729981E8ED9}" type="presParOf" srcId="{B21165D2-CFCA-4B8C-87F9-91CF14DD47F3}" destId="{0931B031-F66A-4DD3-B5DE-26E08C90D66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CCF85-913D-4160-AA90-BDEB954A59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6250DEE-C049-4EAF-B099-3C2BDE912754}">
      <dgm:prSet phldrT="[Texto]"/>
      <dgm:spPr/>
      <dgm:t>
        <a:bodyPr/>
        <a:lstStyle/>
        <a:p>
          <a:r>
            <a:rPr lang="es-EC" dirty="0"/>
            <a:t>En el cantón Antonio Ante no hay suficiente conocimiento del verdadero potencial que ofrece la gastronomía tradicional </a:t>
          </a:r>
        </a:p>
      </dgm:t>
    </dgm:pt>
    <dgm:pt modelId="{DE424F22-3936-4509-B688-A317FB20BF8B}" type="parTrans" cxnId="{1A6CD1A3-E64B-4825-BD43-7E4D8BFA64FD}">
      <dgm:prSet/>
      <dgm:spPr/>
      <dgm:t>
        <a:bodyPr/>
        <a:lstStyle/>
        <a:p>
          <a:endParaRPr lang="es-EC"/>
        </a:p>
      </dgm:t>
    </dgm:pt>
    <dgm:pt modelId="{F8DD64B6-136A-439E-90AA-0CEEC46371A2}" type="sibTrans" cxnId="{1A6CD1A3-E64B-4825-BD43-7E4D8BFA64FD}">
      <dgm:prSet/>
      <dgm:spPr/>
      <dgm:t>
        <a:bodyPr/>
        <a:lstStyle/>
        <a:p>
          <a:endParaRPr lang="es-EC"/>
        </a:p>
      </dgm:t>
    </dgm:pt>
    <dgm:pt modelId="{51C99D16-3165-4441-B256-14A1683023B9}">
      <dgm:prSet phldrT="[Texto]"/>
      <dgm:spPr/>
      <dgm:t>
        <a:bodyPr/>
        <a:lstStyle/>
        <a:p>
          <a:r>
            <a:rPr lang="es-EC" dirty="0"/>
            <a:t>El poco interés y apoyo por parte de las empresas encargadas , en la elaboración de nuevas estrategias de rescate, conservación y difusión de la gastronomía</a:t>
          </a:r>
        </a:p>
      </dgm:t>
    </dgm:pt>
    <dgm:pt modelId="{6D2FB66C-5D41-452D-82C0-93514743816A}" type="parTrans" cxnId="{DA316567-3E2A-4EF3-9640-AA3A2E8980D7}">
      <dgm:prSet/>
      <dgm:spPr/>
      <dgm:t>
        <a:bodyPr/>
        <a:lstStyle/>
        <a:p>
          <a:endParaRPr lang="es-EC"/>
        </a:p>
      </dgm:t>
    </dgm:pt>
    <dgm:pt modelId="{8AF9F517-0BFF-4DB9-9CD3-E93A1AFE1929}" type="sibTrans" cxnId="{DA316567-3E2A-4EF3-9640-AA3A2E8980D7}">
      <dgm:prSet/>
      <dgm:spPr/>
      <dgm:t>
        <a:bodyPr/>
        <a:lstStyle/>
        <a:p>
          <a:endParaRPr lang="es-EC"/>
        </a:p>
      </dgm:t>
    </dgm:pt>
    <dgm:pt modelId="{C3EDA5D5-A3E5-4BC8-B5E7-35CDBBE0DA87}">
      <dgm:prSet phldrT="[Texto]"/>
      <dgm:spPr/>
      <dgm:t>
        <a:bodyPr/>
        <a:lstStyle/>
        <a:p>
          <a:r>
            <a:rPr lang="es-EC" dirty="0"/>
            <a:t>Desaprovechamiento turístico del recurso gastronómico</a:t>
          </a:r>
        </a:p>
      </dgm:t>
    </dgm:pt>
    <dgm:pt modelId="{BD1EC9F8-2898-4483-B441-6B7321030BB9}" type="parTrans" cxnId="{C1283EBF-45DB-4B11-9B1D-A291178A2C08}">
      <dgm:prSet/>
      <dgm:spPr/>
      <dgm:t>
        <a:bodyPr/>
        <a:lstStyle/>
        <a:p>
          <a:endParaRPr lang="es-EC"/>
        </a:p>
      </dgm:t>
    </dgm:pt>
    <dgm:pt modelId="{E74BC856-905F-4CD6-B9E3-861780280344}" type="sibTrans" cxnId="{C1283EBF-45DB-4B11-9B1D-A291178A2C08}">
      <dgm:prSet/>
      <dgm:spPr/>
      <dgm:t>
        <a:bodyPr/>
        <a:lstStyle/>
        <a:p>
          <a:endParaRPr lang="es-EC"/>
        </a:p>
      </dgm:t>
    </dgm:pt>
    <dgm:pt modelId="{5A2BC3BE-64A9-40DC-A08A-9BA7ADB86BF5}" type="pres">
      <dgm:prSet presAssocID="{3EFCCF85-913D-4160-AA90-BDEB954A591B}" presName="Name0" presStyleCnt="0">
        <dgm:presLayoutVars>
          <dgm:chMax val="7"/>
          <dgm:chPref val="7"/>
          <dgm:dir/>
        </dgm:presLayoutVars>
      </dgm:prSet>
      <dgm:spPr/>
    </dgm:pt>
    <dgm:pt modelId="{27A34A02-1340-4BFB-900B-245C8E85DE93}" type="pres">
      <dgm:prSet presAssocID="{3EFCCF85-913D-4160-AA90-BDEB954A591B}" presName="Name1" presStyleCnt="0"/>
      <dgm:spPr/>
    </dgm:pt>
    <dgm:pt modelId="{760D5FDB-9E04-436E-95A3-79172579E99E}" type="pres">
      <dgm:prSet presAssocID="{3EFCCF85-913D-4160-AA90-BDEB954A591B}" presName="cycle" presStyleCnt="0"/>
      <dgm:spPr/>
    </dgm:pt>
    <dgm:pt modelId="{0365BFD1-D16D-4523-BFAA-754CCB888239}" type="pres">
      <dgm:prSet presAssocID="{3EFCCF85-913D-4160-AA90-BDEB954A591B}" presName="srcNode" presStyleLbl="node1" presStyleIdx="0" presStyleCnt="3"/>
      <dgm:spPr/>
    </dgm:pt>
    <dgm:pt modelId="{CC534263-E694-4468-ACF5-6F9331110ACE}" type="pres">
      <dgm:prSet presAssocID="{3EFCCF85-913D-4160-AA90-BDEB954A591B}" presName="conn" presStyleLbl="parChTrans1D2" presStyleIdx="0" presStyleCnt="1"/>
      <dgm:spPr/>
    </dgm:pt>
    <dgm:pt modelId="{FFF2F522-C5AC-4BAC-8027-BCF3D7239174}" type="pres">
      <dgm:prSet presAssocID="{3EFCCF85-913D-4160-AA90-BDEB954A591B}" presName="extraNode" presStyleLbl="node1" presStyleIdx="0" presStyleCnt="3"/>
      <dgm:spPr/>
    </dgm:pt>
    <dgm:pt modelId="{3280D9C4-3A64-46E7-B8B0-F4CCF2B98C71}" type="pres">
      <dgm:prSet presAssocID="{3EFCCF85-913D-4160-AA90-BDEB954A591B}" presName="dstNode" presStyleLbl="node1" presStyleIdx="0" presStyleCnt="3"/>
      <dgm:spPr/>
    </dgm:pt>
    <dgm:pt modelId="{67AA8910-C6C2-4D98-9F63-8C2D677B3113}" type="pres">
      <dgm:prSet presAssocID="{F6250DEE-C049-4EAF-B099-3C2BDE912754}" presName="text_1" presStyleLbl="node1" presStyleIdx="0" presStyleCnt="3">
        <dgm:presLayoutVars>
          <dgm:bulletEnabled val="1"/>
        </dgm:presLayoutVars>
      </dgm:prSet>
      <dgm:spPr/>
    </dgm:pt>
    <dgm:pt modelId="{D3CDBE05-3B54-4BE4-B661-D9F61EC037D2}" type="pres">
      <dgm:prSet presAssocID="{F6250DEE-C049-4EAF-B099-3C2BDE912754}" presName="accent_1" presStyleCnt="0"/>
      <dgm:spPr/>
    </dgm:pt>
    <dgm:pt modelId="{63CFA232-E624-4323-B656-589B7557E4C2}" type="pres">
      <dgm:prSet presAssocID="{F6250DEE-C049-4EAF-B099-3C2BDE912754}" presName="accentRepeatNode" presStyleLbl="solidFgAcc1" presStyleIdx="0" presStyleCnt="3"/>
      <dgm:spPr/>
    </dgm:pt>
    <dgm:pt modelId="{FE8F8C6E-1EA5-48D8-B86E-94EAF3FBC7F1}" type="pres">
      <dgm:prSet presAssocID="{51C99D16-3165-4441-B256-14A1683023B9}" presName="text_2" presStyleLbl="node1" presStyleIdx="1" presStyleCnt="3">
        <dgm:presLayoutVars>
          <dgm:bulletEnabled val="1"/>
        </dgm:presLayoutVars>
      </dgm:prSet>
      <dgm:spPr/>
    </dgm:pt>
    <dgm:pt modelId="{171C6A90-F85B-4E9E-9EA1-C4477B48F0A4}" type="pres">
      <dgm:prSet presAssocID="{51C99D16-3165-4441-B256-14A1683023B9}" presName="accent_2" presStyleCnt="0"/>
      <dgm:spPr/>
    </dgm:pt>
    <dgm:pt modelId="{6F0B94DC-D875-4F46-8785-671E49F378E7}" type="pres">
      <dgm:prSet presAssocID="{51C99D16-3165-4441-B256-14A1683023B9}" presName="accentRepeatNode" presStyleLbl="solidFgAcc1" presStyleIdx="1" presStyleCnt="3"/>
      <dgm:spPr/>
    </dgm:pt>
    <dgm:pt modelId="{F92ABE68-D40F-460C-BD23-6291AB228629}" type="pres">
      <dgm:prSet presAssocID="{C3EDA5D5-A3E5-4BC8-B5E7-35CDBBE0DA87}" presName="text_3" presStyleLbl="node1" presStyleIdx="2" presStyleCnt="3">
        <dgm:presLayoutVars>
          <dgm:bulletEnabled val="1"/>
        </dgm:presLayoutVars>
      </dgm:prSet>
      <dgm:spPr/>
    </dgm:pt>
    <dgm:pt modelId="{70558AE0-3CA4-4DAF-A393-65DA8FBC7604}" type="pres">
      <dgm:prSet presAssocID="{C3EDA5D5-A3E5-4BC8-B5E7-35CDBBE0DA87}" presName="accent_3" presStyleCnt="0"/>
      <dgm:spPr/>
    </dgm:pt>
    <dgm:pt modelId="{F83690E4-AF79-49A8-8E97-8DA1E6D19AF1}" type="pres">
      <dgm:prSet presAssocID="{C3EDA5D5-A3E5-4BC8-B5E7-35CDBBE0DA87}" presName="accentRepeatNode" presStyleLbl="solidFgAcc1" presStyleIdx="2" presStyleCnt="3"/>
      <dgm:spPr/>
    </dgm:pt>
  </dgm:ptLst>
  <dgm:cxnLst>
    <dgm:cxn modelId="{E1D4F016-994F-44B3-95C6-666C3A25732D}" type="presOf" srcId="{F6250DEE-C049-4EAF-B099-3C2BDE912754}" destId="{67AA8910-C6C2-4D98-9F63-8C2D677B3113}" srcOrd="0" destOrd="0" presId="urn:microsoft.com/office/officeart/2008/layout/VerticalCurvedList"/>
    <dgm:cxn modelId="{DA316567-3E2A-4EF3-9640-AA3A2E8980D7}" srcId="{3EFCCF85-913D-4160-AA90-BDEB954A591B}" destId="{51C99D16-3165-4441-B256-14A1683023B9}" srcOrd="1" destOrd="0" parTransId="{6D2FB66C-5D41-452D-82C0-93514743816A}" sibTransId="{8AF9F517-0BFF-4DB9-9CD3-E93A1AFE1929}"/>
    <dgm:cxn modelId="{247E3B58-A19B-4A66-B99F-462FDE0209CF}" type="presOf" srcId="{F8DD64B6-136A-439E-90AA-0CEEC46371A2}" destId="{CC534263-E694-4468-ACF5-6F9331110ACE}" srcOrd="0" destOrd="0" presId="urn:microsoft.com/office/officeart/2008/layout/VerticalCurvedList"/>
    <dgm:cxn modelId="{5B1992A0-0B71-4C54-9986-35D5412F1560}" type="presOf" srcId="{C3EDA5D5-A3E5-4BC8-B5E7-35CDBBE0DA87}" destId="{F92ABE68-D40F-460C-BD23-6291AB228629}" srcOrd="0" destOrd="0" presId="urn:microsoft.com/office/officeart/2008/layout/VerticalCurvedList"/>
    <dgm:cxn modelId="{1A6CD1A3-E64B-4825-BD43-7E4D8BFA64FD}" srcId="{3EFCCF85-913D-4160-AA90-BDEB954A591B}" destId="{F6250DEE-C049-4EAF-B099-3C2BDE912754}" srcOrd="0" destOrd="0" parTransId="{DE424F22-3936-4509-B688-A317FB20BF8B}" sibTransId="{F8DD64B6-136A-439E-90AA-0CEEC46371A2}"/>
    <dgm:cxn modelId="{C1283EBF-45DB-4B11-9B1D-A291178A2C08}" srcId="{3EFCCF85-913D-4160-AA90-BDEB954A591B}" destId="{C3EDA5D5-A3E5-4BC8-B5E7-35CDBBE0DA87}" srcOrd="2" destOrd="0" parTransId="{BD1EC9F8-2898-4483-B441-6B7321030BB9}" sibTransId="{E74BC856-905F-4CD6-B9E3-861780280344}"/>
    <dgm:cxn modelId="{BA7AC8E8-DF85-4B32-B5E3-26931A66D251}" type="presOf" srcId="{51C99D16-3165-4441-B256-14A1683023B9}" destId="{FE8F8C6E-1EA5-48D8-B86E-94EAF3FBC7F1}" srcOrd="0" destOrd="0" presId="urn:microsoft.com/office/officeart/2008/layout/VerticalCurvedList"/>
    <dgm:cxn modelId="{8B6F6DFB-70D3-467F-813C-75442E443C11}" type="presOf" srcId="{3EFCCF85-913D-4160-AA90-BDEB954A591B}" destId="{5A2BC3BE-64A9-40DC-A08A-9BA7ADB86BF5}" srcOrd="0" destOrd="0" presId="urn:microsoft.com/office/officeart/2008/layout/VerticalCurvedList"/>
    <dgm:cxn modelId="{88809ABC-8550-4A8B-A9DF-C5A08C1F3C93}" type="presParOf" srcId="{5A2BC3BE-64A9-40DC-A08A-9BA7ADB86BF5}" destId="{27A34A02-1340-4BFB-900B-245C8E85DE93}" srcOrd="0" destOrd="0" presId="urn:microsoft.com/office/officeart/2008/layout/VerticalCurvedList"/>
    <dgm:cxn modelId="{D7BE9CD4-CB3C-4FA1-910A-A3A12715C3E9}" type="presParOf" srcId="{27A34A02-1340-4BFB-900B-245C8E85DE93}" destId="{760D5FDB-9E04-436E-95A3-79172579E99E}" srcOrd="0" destOrd="0" presId="urn:microsoft.com/office/officeart/2008/layout/VerticalCurvedList"/>
    <dgm:cxn modelId="{3ACD1E5B-E1C8-4689-BB2F-75D91AC32BCC}" type="presParOf" srcId="{760D5FDB-9E04-436E-95A3-79172579E99E}" destId="{0365BFD1-D16D-4523-BFAA-754CCB888239}" srcOrd="0" destOrd="0" presId="urn:microsoft.com/office/officeart/2008/layout/VerticalCurvedList"/>
    <dgm:cxn modelId="{2851B344-9EB3-42A3-AE9F-5EFBB1182A5E}" type="presParOf" srcId="{760D5FDB-9E04-436E-95A3-79172579E99E}" destId="{CC534263-E694-4468-ACF5-6F9331110ACE}" srcOrd="1" destOrd="0" presId="urn:microsoft.com/office/officeart/2008/layout/VerticalCurvedList"/>
    <dgm:cxn modelId="{FB25E3FA-ECBC-4566-8259-E2AB9BE0F7FE}" type="presParOf" srcId="{760D5FDB-9E04-436E-95A3-79172579E99E}" destId="{FFF2F522-C5AC-4BAC-8027-BCF3D7239174}" srcOrd="2" destOrd="0" presId="urn:microsoft.com/office/officeart/2008/layout/VerticalCurvedList"/>
    <dgm:cxn modelId="{17789987-9509-4D89-AE18-90521ACA61C2}" type="presParOf" srcId="{760D5FDB-9E04-436E-95A3-79172579E99E}" destId="{3280D9C4-3A64-46E7-B8B0-F4CCF2B98C71}" srcOrd="3" destOrd="0" presId="urn:microsoft.com/office/officeart/2008/layout/VerticalCurvedList"/>
    <dgm:cxn modelId="{A622CE3B-C104-4360-8132-12AD6DBF2243}" type="presParOf" srcId="{27A34A02-1340-4BFB-900B-245C8E85DE93}" destId="{67AA8910-C6C2-4D98-9F63-8C2D677B3113}" srcOrd="1" destOrd="0" presId="urn:microsoft.com/office/officeart/2008/layout/VerticalCurvedList"/>
    <dgm:cxn modelId="{1130EB7B-EF32-47B1-A3FD-BCC604AEB931}" type="presParOf" srcId="{27A34A02-1340-4BFB-900B-245C8E85DE93}" destId="{D3CDBE05-3B54-4BE4-B661-D9F61EC037D2}" srcOrd="2" destOrd="0" presId="urn:microsoft.com/office/officeart/2008/layout/VerticalCurvedList"/>
    <dgm:cxn modelId="{2840781D-713C-45A8-AC43-8EEF47352146}" type="presParOf" srcId="{D3CDBE05-3B54-4BE4-B661-D9F61EC037D2}" destId="{63CFA232-E624-4323-B656-589B7557E4C2}" srcOrd="0" destOrd="0" presId="urn:microsoft.com/office/officeart/2008/layout/VerticalCurvedList"/>
    <dgm:cxn modelId="{216DB4CD-0357-4BA6-8610-91065C0A10AA}" type="presParOf" srcId="{27A34A02-1340-4BFB-900B-245C8E85DE93}" destId="{FE8F8C6E-1EA5-48D8-B86E-94EAF3FBC7F1}" srcOrd="3" destOrd="0" presId="urn:microsoft.com/office/officeart/2008/layout/VerticalCurvedList"/>
    <dgm:cxn modelId="{CE54188D-174F-4949-A1EA-D96DA732677F}" type="presParOf" srcId="{27A34A02-1340-4BFB-900B-245C8E85DE93}" destId="{171C6A90-F85B-4E9E-9EA1-C4477B48F0A4}" srcOrd="4" destOrd="0" presId="urn:microsoft.com/office/officeart/2008/layout/VerticalCurvedList"/>
    <dgm:cxn modelId="{8B1C518E-5ACF-4EBB-86C0-A4014D213E85}" type="presParOf" srcId="{171C6A90-F85B-4E9E-9EA1-C4477B48F0A4}" destId="{6F0B94DC-D875-4F46-8785-671E49F378E7}" srcOrd="0" destOrd="0" presId="urn:microsoft.com/office/officeart/2008/layout/VerticalCurvedList"/>
    <dgm:cxn modelId="{A9F71067-7F21-40D8-A76A-97240263D4A9}" type="presParOf" srcId="{27A34A02-1340-4BFB-900B-245C8E85DE93}" destId="{F92ABE68-D40F-460C-BD23-6291AB228629}" srcOrd="5" destOrd="0" presId="urn:microsoft.com/office/officeart/2008/layout/VerticalCurvedList"/>
    <dgm:cxn modelId="{B9496DDA-D85E-433A-9B20-D5674A286A4E}" type="presParOf" srcId="{27A34A02-1340-4BFB-900B-245C8E85DE93}" destId="{70558AE0-3CA4-4DAF-A393-65DA8FBC7604}" srcOrd="6" destOrd="0" presId="urn:microsoft.com/office/officeart/2008/layout/VerticalCurvedList"/>
    <dgm:cxn modelId="{CC4FBAFC-F04C-4BB7-9308-BEE81E8FC113}" type="presParOf" srcId="{70558AE0-3CA4-4DAF-A393-65DA8FBC7604}" destId="{F83690E4-AF79-49A8-8E97-8DA1E6D19A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243322-3E47-40A2-8E32-432E644A09B8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48551865-071C-4452-A6F2-19FE2C0AEEAE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dirty="0"/>
            <a:t>Diagnosticar la situación actual de la oferta gastronómica tradicional, por medio de un inventario de platillos y recetas tradicionales.</a:t>
          </a:r>
          <a:endParaRPr lang="es-EC" dirty="0"/>
        </a:p>
      </dgm:t>
    </dgm:pt>
    <dgm:pt modelId="{1AC4A94C-2F2B-406D-9A9F-A48CB126C47B}" type="parTrans" cxnId="{8865D49A-01F7-4185-AAE2-7D0C182B6528}">
      <dgm:prSet/>
      <dgm:spPr/>
      <dgm:t>
        <a:bodyPr/>
        <a:lstStyle/>
        <a:p>
          <a:endParaRPr lang="es-EC"/>
        </a:p>
      </dgm:t>
    </dgm:pt>
    <dgm:pt modelId="{23C83194-DA1B-4A51-9E73-E16723DB27E6}" type="sibTrans" cxnId="{8865D49A-01F7-4185-AAE2-7D0C182B6528}">
      <dgm:prSet/>
      <dgm:spPr/>
      <dgm:t>
        <a:bodyPr/>
        <a:lstStyle/>
        <a:p>
          <a:endParaRPr lang="es-EC"/>
        </a:p>
      </dgm:t>
    </dgm:pt>
    <dgm:pt modelId="{0D1F821B-E589-40D0-8BB5-A914B4EF4790}">
      <dgm:prSet phldrT="[Texto]"/>
      <dgm:spPr/>
      <dgm:t>
        <a:bodyPr/>
        <a:lstStyle/>
        <a:p>
          <a:r>
            <a:rPr lang="es-ES" dirty="0"/>
            <a:t>Identificar el valor turístico de la gastronomía del Cantón Antonio Ante a través de las herramientas de investigación, de acuerdo a las preferencias y motivaciones del turista.</a:t>
          </a:r>
          <a:endParaRPr lang="es-EC" dirty="0"/>
        </a:p>
      </dgm:t>
    </dgm:pt>
    <dgm:pt modelId="{EEF42092-6DD6-4F88-890B-78C762254F22}" type="parTrans" cxnId="{8EF68D5B-246F-42A8-A3CD-58300C5F532D}">
      <dgm:prSet/>
      <dgm:spPr/>
      <dgm:t>
        <a:bodyPr/>
        <a:lstStyle/>
        <a:p>
          <a:endParaRPr lang="es-EC"/>
        </a:p>
      </dgm:t>
    </dgm:pt>
    <dgm:pt modelId="{13B7C52F-5321-4AF0-AC69-8AE1D7B28128}" type="sibTrans" cxnId="{8EF68D5B-246F-42A8-A3CD-58300C5F532D}">
      <dgm:prSet/>
      <dgm:spPr/>
      <dgm:t>
        <a:bodyPr/>
        <a:lstStyle/>
        <a:p>
          <a:endParaRPr lang="es-EC"/>
        </a:p>
      </dgm:t>
    </dgm:pt>
    <dgm:pt modelId="{4EC650B9-387C-4B04-A3A2-B2DFEA35F2EE}">
      <dgm:prSet phldrT="[Texto]"/>
      <dgm:spPr/>
      <dgm:t>
        <a:bodyPr/>
        <a:lstStyle/>
        <a:p>
          <a:r>
            <a:rPr lang="es-EC" dirty="0"/>
            <a:t>Proponer estrategias de acción que permitan mantener y conservar el recurso gastronómico tradicional </a:t>
          </a:r>
        </a:p>
      </dgm:t>
    </dgm:pt>
    <dgm:pt modelId="{5D3E9673-0DA4-4F01-9283-9762ACCCC00B}" type="parTrans" cxnId="{E0FB331F-37DF-47A4-864D-BA9277703818}">
      <dgm:prSet/>
      <dgm:spPr/>
      <dgm:t>
        <a:bodyPr/>
        <a:lstStyle/>
        <a:p>
          <a:endParaRPr lang="es-EC"/>
        </a:p>
      </dgm:t>
    </dgm:pt>
    <dgm:pt modelId="{7CFD8149-C252-43AD-A30A-84813F898F36}" type="sibTrans" cxnId="{E0FB331F-37DF-47A4-864D-BA9277703818}">
      <dgm:prSet/>
      <dgm:spPr/>
      <dgm:t>
        <a:bodyPr/>
        <a:lstStyle/>
        <a:p>
          <a:endParaRPr lang="es-EC"/>
        </a:p>
      </dgm:t>
    </dgm:pt>
    <dgm:pt modelId="{56F3F734-C9FE-47FD-92E2-EFD175508B4C}" type="pres">
      <dgm:prSet presAssocID="{93243322-3E47-40A2-8E32-432E644A09B8}" presName="CompostProcess" presStyleCnt="0">
        <dgm:presLayoutVars>
          <dgm:dir/>
          <dgm:resizeHandles val="exact"/>
        </dgm:presLayoutVars>
      </dgm:prSet>
      <dgm:spPr/>
    </dgm:pt>
    <dgm:pt modelId="{245C5E4A-3DF1-4C5A-AEAA-47EAEE7DC9D8}" type="pres">
      <dgm:prSet presAssocID="{93243322-3E47-40A2-8E32-432E644A09B8}" presName="arrow" presStyleLbl="bgShp" presStyleIdx="0" presStyleCnt="1"/>
      <dgm:spPr/>
    </dgm:pt>
    <dgm:pt modelId="{F043781C-DEEB-4F72-8917-A963421A4533}" type="pres">
      <dgm:prSet presAssocID="{93243322-3E47-40A2-8E32-432E644A09B8}" presName="linearProcess" presStyleCnt="0"/>
      <dgm:spPr/>
    </dgm:pt>
    <dgm:pt modelId="{D6161ED0-97A1-4708-A804-3FAA2B11AEBD}" type="pres">
      <dgm:prSet presAssocID="{48551865-071C-4452-A6F2-19FE2C0AEEAE}" presName="textNode" presStyleLbl="node1" presStyleIdx="0" presStyleCnt="3">
        <dgm:presLayoutVars>
          <dgm:bulletEnabled val="1"/>
        </dgm:presLayoutVars>
      </dgm:prSet>
      <dgm:spPr/>
    </dgm:pt>
    <dgm:pt modelId="{D63168E3-99FF-4E34-81DE-FD80855C52BF}" type="pres">
      <dgm:prSet presAssocID="{23C83194-DA1B-4A51-9E73-E16723DB27E6}" presName="sibTrans" presStyleCnt="0"/>
      <dgm:spPr/>
    </dgm:pt>
    <dgm:pt modelId="{CD768209-D8FF-4160-811F-FCD65F305AE9}" type="pres">
      <dgm:prSet presAssocID="{0D1F821B-E589-40D0-8BB5-A914B4EF4790}" presName="textNode" presStyleLbl="node1" presStyleIdx="1" presStyleCnt="3">
        <dgm:presLayoutVars>
          <dgm:bulletEnabled val="1"/>
        </dgm:presLayoutVars>
      </dgm:prSet>
      <dgm:spPr/>
    </dgm:pt>
    <dgm:pt modelId="{63C4AA2A-9650-4810-9309-13752D8929EF}" type="pres">
      <dgm:prSet presAssocID="{13B7C52F-5321-4AF0-AC69-8AE1D7B28128}" presName="sibTrans" presStyleCnt="0"/>
      <dgm:spPr/>
    </dgm:pt>
    <dgm:pt modelId="{D8F255FD-D73E-4035-B31E-18DE089820D6}" type="pres">
      <dgm:prSet presAssocID="{4EC650B9-387C-4B04-A3A2-B2DFEA35F2E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0FB331F-37DF-47A4-864D-BA9277703818}" srcId="{93243322-3E47-40A2-8E32-432E644A09B8}" destId="{4EC650B9-387C-4B04-A3A2-B2DFEA35F2EE}" srcOrd="2" destOrd="0" parTransId="{5D3E9673-0DA4-4F01-9283-9762ACCCC00B}" sibTransId="{7CFD8149-C252-43AD-A30A-84813F898F36}"/>
    <dgm:cxn modelId="{A95C352F-D10A-424B-8C1F-715E7734E358}" type="presOf" srcId="{0D1F821B-E589-40D0-8BB5-A914B4EF4790}" destId="{CD768209-D8FF-4160-811F-FCD65F305AE9}" srcOrd="0" destOrd="0" presId="urn:microsoft.com/office/officeart/2005/8/layout/hProcess9"/>
    <dgm:cxn modelId="{854D0C33-A5BF-4AB9-A188-005E21BB7E31}" type="presOf" srcId="{48551865-071C-4452-A6F2-19FE2C0AEEAE}" destId="{D6161ED0-97A1-4708-A804-3FAA2B11AEBD}" srcOrd="0" destOrd="0" presId="urn:microsoft.com/office/officeart/2005/8/layout/hProcess9"/>
    <dgm:cxn modelId="{8EF68D5B-246F-42A8-A3CD-58300C5F532D}" srcId="{93243322-3E47-40A2-8E32-432E644A09B8}" destId="{0D1F821B-E589-40D0-8BB5-A914B4EF4790}" srcOrd="1" destOrd="0" parTransId="{EEF42092-6DD6-4F88-890B-78C762254F22}" sibTransId="{13B7C52F-5321-4AF0-AC69-8AE1D7B28128}"/>
    <dgm:cxn modelId="{6868CE96-5D84-4444-AF76-B4868BE24E6B}" type="presOf" srcId="{93243322-3E47-40A2-8E32-432E644A09B8}" destId="{56F3F734-C9FE-47FD-92E2-EFD175508B4C}" srcOrd="0" destOrd="0" presId="urn:microsoft.com/office/officeart/2005/8/layout/hProcess9"/>
    <dgm:cxn modelId="{8865D49A-01F7-4185-AAE2-7D0C182B6528}" srcId="{93243322-3E47-40A2-8E32-432E644A09B8}" destId="{48551865-071C-4452-A6F2-19FE2C0AEEAE}" srcOrd="0" destOrd="0" parTransId="{1AC4A94C-2F2B-406D-9A9F-A48CB126C47B}" sibTransId="{23C83194-DA1B-4A51-9E73-E16723DB27E6}"/>
    <dgm:cxn modelId="{968635D4-4CFC-4CBC-8864-B65B94ADD397}" type="presOf" srcId="{4EC650B9-387C-4B04-A3A2-B2DFEA35F2EE}" destId="{D8F255FD-D73E-4035-B31E-18DE089820D6}" srcOrd="0" destOrd="0" presId="urn:microsoft.com/office/officeart/2005/8/layout/hProcess9"/>
    <dgm:cxn modelId="{26060264-D0F3-47FD-B08E-B2F7B069CD19}" type="presParOf" srcId="{56F3F734-C9FE-47FD-92E2-EFD175508B4C}" destId="{245C5E4A-3DF1-4C5A-AEAA-47EAEE7DC9D8}" srcOrd="0" destOrd="0" presId="urn:microsoft.com/office/officeart/2005/8/layout/hProcess9"/>
    <dgm:cxn modelId="{5B4A8B46-D7C9-4CC9-A0FF-D29C9B32A738}" type="presParOf" srcId="{56F3F734-C9FE-47FD-92E2-EFD175508B4C}" destId="{F043781C-DEEB-4F72-8917-A963421A4533}" srcOrd="1" destOrd="0" presId="urn:microsoft.com/office/officeart/2005/8/layout/hProcess9"/>
    <dgm:cxn modelId="{E544152A-63B0-4A19-A817-D711664F22B2}" type="presParOf" srcId="{F043781C-DEEB-4F72-8917-A963421A4533}" destId="{D6161ED0-97A1-4708-A804-3FAA2B11AEBD}" srcOrd="0" destOrd="0" presId="urn:microsoft.com/office/officeart/2005/8/layout/hProcess9"/>
    <dgm:cxn modelId="{9284BDC7-5CCC-4037-A23D-B3570B680970}" type="presParOf" srcId="{F043781C-DEEB-4F72-8917-A963421A4533}" destId="{D63168E3-99FF-4E34-81DE-FD80855C52BF}" srcOrd="1" destOrd="0" presId="urn:microsoft.com/office/officeart/2005/8/layout/hProcess9"/>
    <dgm:cxn modelId="{1D7074D1-D1AB-45D6-A918-5AB60D28F9F6}" type="presParOf" srcId="{F043781C-DEEB-4F72-8917-A963421A4533}" destId="{CD768209-D8FF-4160-811F-FCD65F305AE9}" srcOrd="2" destOrd="0" presId="urn:microsoft.com/office/officeart/2005/8/layout/hProcess9"/>
    <dgm:cxn modelId="{5D9A7A3D-A9B1-47D8-8E6B-CC3395D8304E}" type="presParOf" srcId="{F043781C-DEEB-4F72-8917-A963421A4533}" destId="{63C4AA2A-9650-4810-9309-13752D8929EF}" srcOrd="3" destOrd="0" presId="urn:microsoft.com/office/officeart/2005/8/layout/hProcess9"/>
    <dgm:cxn modelId="{D50F7EE4-0B50-453A-BCC9-15B46CA2B1FC}" type="presParOf" srcId="{F043781C-DEEB-4F72-8917-A963421A4533}" destId="{D8F255FD-D73E-4035-B31E-18DE089820D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0F7E76-00C3-4723-831E-1F251339B0C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0E8F1C6-5853-4F05-A603-BBD7E6708AD6}">
      <dgm:prSet phldrT="[Texto]"/>
      <dgm:spPr/>
      <dgm:t>
        <a:bodyPr/>
        <a:lstStyle/>
        <a:p>
          <a:r>
            <a:rPr lang="es-EC" dirty="0"/>
            <a:t>Toma en cuenta a los componentes tangibles o intangibles del recurso gastronómico</a:t>
          </a:r>
        </a:p>
      </dgm:t>
    </dgm:pt>
    <dgm:pt modelId="{206CC1A5-E153-4BE3-B59A-8FB428E93306}" type="parTrans" cxnId="{99068E08-BD8C-4727-B556-E91C1614C921}">
      <dgm:prSet/>
      <dgm:spPr/>
      <dgm:t>
        <a:bodyPr/>
        <a:lstStyle/>
        <a:p>
          <a:endParaRPr lang="es-EC"/>
        </a:p>
      </dgm:t>
    </dgm:pt>
    <dgm:pt modelId="{35A7373E-023F-4A2B-8262-FC2B7676836D}" type="sibTrans" cxnId="{99068E08-BD8C-4727-B556-E91C1614C921}">
      <dgm:prSet/>
      <dgm:spPr/>
      <dgm:t>
        <a:bodyPr/>
        <a:lstStyle/>
        <a:p>
          <a:endParaRPr lang="es-EC"/>
        </a:p>
      </dgm:t>
    </dgm:pt>
    <dgm:pt modelId="{08B96B41-9988-4602-ABD8-E76D36967FD3}">
      <dgm:prSet phldrT="[Texto]" custT="1"/>
      <dgm:spPr/>
      <dgm:t>
        <a:bodyPr/>
        <a:lstStyle/>
        <a:p>
          <a:r>
            <a:rPr lang="es-EC" sz="1200" dirty="0"/>
            <a:t>IDENTIFICAR</a:t>
          </a:r>
        </a:p>
      </dgm:t>
    </dgm:pt>
    <dgm:pt modelId="{10E2F88B-E4EF-481D-9911-0FD8492DFFE0}" type="parTrans" cxnId="{355513D5-AF5E-4BA7-925C-45CB78E37C3F}">
      <dgm:prSet/>
      <dgm:spPr/>
      <dgm:t>
        <a:bodyPr/>
        <a:lstStyle/>
        <a:p>
          <a:endParaRPr lang="es-EC"/>
        </a:p>
      </dgm:t>
    </dgm:pt>
    <dgm:pt modelId="{5EEC6CF9-15F2-483C-91E8-F471E4EF7822}" type="sibTrans" cxnId="{355513D5-AF5E-4BA7-925C-45CB78E37C3F}">
      <dgm:prSet/>
      <dgm:spPr/>
      <dgm:t>
        <a:bodyPr/>
        <a:lstStyle/>
        <a:p>
          <a:endParaRPr lang="es-EC"/>
        </a:p>
      </dgm:t>
    </dgm:pt>
    <dgm:pt modelId="{42180B89-97B7-4724-BCFF-E97307887B6D}">
      <dgm:prSet phldrT="[Texto]"/>
      <dgm:spPr/>
      <dgm:t>
        <a:bodyPr/>
        <a:lstStyle/>
        <a:p>
          <a:r>
            <a:rPr lang="es-EC" dirty="0"/>
            <a:t>MEJORAR</a:t>
          </a:r>
        </a:p>
      </dgm:t>
    </dgm:pt>
    <dgm:pt modelId="{EBB82C0E-4964-494D-8F0D-14F447F96DC4}" type="parTrans" cxnId="{FA9BE549-7772-41FB-B540-9CBEBF447AD5}">
      <dgm:prSet/>
      <dgm:spPr/>
      <dgm:t>
        <a:bodyPr/>
        <a:lstStyle/>
        <a:p>
          <a:endParaRPr lang="es-EC"/>
        </a:p>
      </dgm:t>
    </dgm:pt>
    <dgm:pt modelId="{C4E0B3CB-5585-4D68-A6FA-904643143483}" type="sibTrans" cxnId="{FA9BE549-7772-41FB-B540-9CBEBF447AD5}">
      <dgm:prSet/>
      <dgm:spPr/>
      <dgm:t>
        <a:bodyPr/>
        <a:lstStyle/>
        <a:p>
          <a:endParaRPr lang="es-EC"/>
        </a:p>
      </dgm:t>
    </dgm:pt>
    <dgm:pt modelId="{8B189DEB-2473-425B-87F2-BCA8FFE07382}">
      <dgm:prSet phldrT="[Texto]"/>
      <dgm:spPr/>
      <dgm:t>
        <a:bodyPr/>
        <a:lstStyle/>
        <a:p>
          <a:r>
            <a:rPr lang="es-EC" dirty="0"/>
            <a:t>Darle un valor agregado y posteriormente darle un uso turístico apropiado </a:t>
          </a:r>
        </a:p>
      </dgm:t>
    </dgm:pt>
    <dgm:pt modelId="{4FDC70B7-9D55-4495-A1CC-FDA0EBACA631}" type="parTrans" cxnId="{079DFADF-C1ED-44AC-BC88-8A95ECA8B745}">
      <dgm:prSet/>
      <dgm:spPr/>
      <dgm:t>
        <a:bodyPr/>
        <a:lstStyle/>
        <a:p>
          <a:endParaRPr lang="es-EC"/>
        </a:p>
      </dgm:t>
    </dgm:pt>
    <dgm:pt modelId="{391DB20D-50D0-44E9-A607-81318392AC00}" type="sibTrans" cxnId="{079DFADF-C1ED-44AC-BC88-8A95ECA8B745}">
      <dgm:prSet/>
      <dgm:spPr/>
      <dgm:t>
        <a:bodyPr/>
        <a:lstStyle/>
        <a:p>
          <a:endParaRPr lang="es-EC"/>
        </a:p>
      </dgm:t>
    </dgm:pt>
    <dgm:pt modelId="{65AA671D-C162-4407-B309-6BDE552AEE5B}">
      <dgm:prSet phldrT="[Texto]"/>
      <dgm:spPr/>
      <dgm:t>
        <a:bodyPr/>
        <a:lstStyle/>
        <a:p>
          <a:r>
            <a:rPr lang="es-EC" dirty="0"/>
            <a:t>Difundir</a:t>
          </a:r>
        </a:p>
      </dgm:t>
    </dgm:pt>
    <dgm:pt modelId="{D30E8012-B918-40F6-BE71-6EC2A5629A21}" type="parTrans" cxnId="{5757FA65-B15E-4E9F-9B79-4A430ECE81A4}">
      <dgm:prSet/>
      <dgm:spPr/>
      <dgm:t>
        <a:bodyPr/>
        <a:lstStyle/>
        <a:p>
          <a:endParaRPr lang="es-EC"/>
        </a:p>
      </dgm:t>
    </dgm:pt>
    <dgm:pt modelId="{D43601C0-49BE-414D-BFD5-74539A53FB1D}" type="sibTrans" cxnId="{5757FA65-B15E-4E9F-9B79-4A430ECE81A4}">
      <dgm:prSet/>
      <dgm:spPr/>
      <dgm:t>
        <a:bodyPr/>
        <a:lstStyle/>
        <a:p>
          <a:endParaRPr lang="es-EC"/>
        </a:p>
      </dgm:t>
    </dgm:pt>
    <dgm:pt modelId="{6DE444B7-BE16-418D-8734-0F7CF54A3244}">
      <dgm:prSet phldrT="[Texto]"/>
      <dgm:spPr/>
      <dgm:t>
        <a:bodyPr/>
        <a:lstStyle/>
        <a:p>
          <a:r>
            <a:rPr lang="es-EC" dirty="0"/>
            <a:t>Conservar e incentivar al mantenimiento de las características propias de este recurso</a:t>
          </a:r>
        </a:p>
      </dgm:t>
    </dgm:pt>
    <dgm:pt modelId="{A586CABC-B867-4DF9-82BE-D985D6E522ED}" type="sibTrans" cxnId="{4B2CF246-2A9A-405C-9DA6-8AC117DD179A}">
      <dgm:prSet/>
      <dgm:spPr/>
      <dgm:t>
        <a:bodyPr/>
        <a:lstStyle/>
        <a:p>
          <a:endParaRPr lang="es-EC"/>
        </a:p>
      </dgm:t>
    </dgm:pt>
    <dgm:pt modelId="{607A577B-E05D-4539-AB94-A2ADBA07D013}" type="parTrans" cxnId="{4B2CF246-2A9A-405C-9DA6-8AC117DD179A}">
      <dgm:prSet/>
      <dgm:spPr/>
      <dgm:t>
        <a:bodyPr/>
        <a:lstStyle/>
        <a:p>
          <a:endParaRPr lang="es-EC"/>
        </a:p>
      </dgm:t>
    </dgm:pt>
    <dgm:pt modelId="{07622771-9C0F-45A2-BF7A-B7ECD5A578E8}" type="pres">
      <dgm:prSet presAssocID="{B00F7E76-00C3-4723-831E-1F251339B0C4}" presName="rootnode" presStyleCnt="0">
        <dgm:presLayoutVars>
          <dgm:chMax/>
          <dgm:chPref/>
          <dgm:dir/>
          <dgm:animLvl val="lvl"/>
        </dgm:presLayoutVars>
      </dgm:prSet>
      <dgm:spPr/>
    </dgm:pt>
    <dgm:pt modelId="{203E211D-3299-4EED-B3AA-31A2BDBCC8F5}" type="pres">
      <dgm:prSet presAssocID="{00E8F1C6-5853-4F05-A603-BBD7E6708AD6}" presName="composite" presStyleCnt="0"/>
      <dgm:spPr/>
    </dgm:pt>
    <dgm:pt modelId="{6385C6BC-DB4A-471C-8168-447CC89AC1A4}" type="pres">
      <dgm:prSet presAssocID="{00E8F1C6-5853-4F05-A603-BBD7E6708AD6}" presName="bentUpArrow1" presStyleLbl="alignImgPlace1" presStyleIdx="0" presStyleCnt="2"/>
      <dgm:spPr/>
    </dgm:pt>
    <dgm:pt modelId="{6CA18754-E085-478C-B86D-759FDACE79C9}" type="pres">
      <dgm:prSet presAssocID="{00E8F1C6-5853-4F05-A603-BBD7E6708AD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FEB0C2C-EFC9-4D82-ACB0-FF6B3420FAFA}" type="pres">
      <dgm:prSet presAssocID="{00E8F1C6-5853-4F05-A603-BBD7E6708AD6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2CFCFD7-96B2-4732-87C2-0779453B8DC0}" type="pres">
      <dgm:prSet presAssocID="{35A7373E-023F-4A2B-8262-FC2B7676836D}" presName="sibTrans" presStyleCnt="0"/>
      <dgm:spPr/>
    </dgm:pt>
    <dgm:pt modelId="{133AF19B-52A5-4368-B79A-B67A7D6B8EE3}" type="pres">
      <dgm:prSet presAssocID="{6DE444B7-BE16-418D-8734-0F7CF54A3244}" presName="composite" presStyleCnt="0"/>
      <dgm:spPr/>
    </dgm:pt>
    <dgm:pt modelId="{71F11DF9-2C8F-428D-AC53-92B046C887B1}" type="pres">
      <dgm:prSet presAssocID="{6DE444B7-BE16-418D-8734-0F7CF54A3244}" presName="bentUpArrow1" presStyleLbl="alignImgPlace1" presStyleIdx="1" presStyleCnt="2"/>
      <dgm:spPr/>
    </dgm:pt>
    <dgm:pt modelId="{44C469D9-CE5B-40D7-BA0A-5888B646B100}" type="pres">
      <dgm:prSet presAssocID="{6DE444B7-BE16-418D-8734-0F7CF54A3244}" presName="ParentText" presStyleLbl="node1" presStyleIdx="1" presStyleCnt="3" custLinFactNeighborX="647" custLinFactNeighborY="924">
        <dgm:presLayoutVars>
          <dgm:chMax val="1"/>
          <dgm:chPref val="1"/>
          <dgm:bulletEnabled val="1"/>
        </dgm:presLayoutVars>
      </dgm:prSet>
      <dgm:spPr/>
    </dgm:pt>
    <dgm:pt modelId="{501C7F8C-9B9C-41F1-A467-B79D05FDB2FB}" type="pres">
      <dgm:prSet presAssocID="{6DE444B7-BE16-418D-8734-0F7CF54A324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3B161F0-529A-4664-AD6F-88C0D69FEDD1}" type="pres">
      <dgm:prSet presAssocID="{A586CABC-B867-4DF9-82BE-D985D6E522ED}" presName="sibTrans" presStyleCnt="0"/>
      <dgm:spPr/>
    </dgm:pt>
    <dgm:pt modelId="{52814B30-73D7-4AB0-BA89-DFE8B11D08FE}" type="pres">
      <dgm:prSet presAssocID="{8B189DEB-2473-425B-87F2-BCA8FFE07382}" presName="composite" presStyleCnt="0"/>
      <dgm:spPr/>
    </dgm:pt>
    <dgm:pt modelId="{54779B6E-8E28-4873-BB99-7EE9F47FD4FA}" type="pres">
      <dgm:prSet presAssocID="{8B189DEB-2473-425B-87F2-BCA8FFE0738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D396C4AF-570C-4DA4-9A25-7E1D16C41FA3}" type="pres">
      <dgm:prSet presAssocID="{8B189DEB-2473-425B-87F2-BCA8FFE07382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9068E08-BD8C-4727-B556-E91C1614C921}" srcId="{B00F7E76-00C3-4723-831E-1F251339B0C4}" destId="{00E8F1C6-5853-4F05-A603-BBD7E6708AD6}" srcOrd="0" destOrd="0" parTransId="{206CC1A5-E153-4BE3-B59A-8FB428E93306}" sibTransId="{35A7373E-023F-4A2B-8262-FC2B7676836D}"/>
    <dgm:cxn modelId="{AC781C2E-9B85-41B9-B633-530451BB40F0}" type="presOf" srcId="{00E8F1C6-5853-4F05-A603-BBD7E6708AD6}" destId="{6CA18754-E085-478C-B86D-759FDACE79C9}" srcOrd="0" destOrd="0" presId="urn:microsoft.com/office/officeart/2005/8/layout/StepDownProcess"/>
    <dgm:cxn modelId="{5757FA65-B15E-4E9F-9B79-4A430ECE81A4}" srcId="{8B189DEB-2473-425B-87F2-BCA8FFE07382}" destId="{65AA671D-C162-4407-B309-6BDE552AEE5B}" srcOrd="0" destOrd="0" parTransId="{D30E8012-B918-40F6-BE71-6EC2A5629A21}" sibTransId="{D43601C0-49BE-414D-BFD5-74539A53FB1D}"/>
    <dgm:cxn modelId="{4B2CF246-2A9A-405C-9DA6-8AC117DD179A}" srcId="{B00F7E76-00C3-4723-831E-1F251339B0C4}" destId="{6DE444B7-BE16-418D-8734-0F7CF54A3244}" srcOrd="1" destOrd="0" parTransId="{607A577B-E05D-4539-AB94-A2ADBA07D013}" sibTransId="{A586CABC-B867-4DF9-82BE-D985D6E522ED}"/>
    <dgm:cxn modelId="{FA9BE549-7772-41FB-B540-9CBEBF447AD5}" srcId="{6DE444B7-BE16-418D-8734-0F7CF54A3244}" destId="{42180B89-97B7-4724-BCFF-E97307887B6D}" srcOrd="0" destOrd="0" parTransId="{EBB82C0E-4964-494D-8F0D-14F447F96DC4}" sibTransId="{C4E0B3CB-5585-4D68-A6FA-904643143483}"/>
    <dgm:cxn modelId="{DE9ECF92-EBA2-4141-9A74-6ECEAEBB46B2}" type="presOf" srcId="{B00F7E76-00C3-4723-831E-1F251339B0C4}" destId="{07622771-9C0F-45A2-BF7A-B7ECD5A578E8}" srcOrd="0" destOrd="0" presId="urn:microsoft.com/office/officeart/2005/8/layout/StepDownProcess"/>
    <dgm:cxn modelId="{D4530099-5B9D-422E-A7EB-72A1CC0A7BF0}" type="presOf" srcId="{08B96B41-9988-4602-ABD8-E76D36967FD3}" destId="{5FEB0C2C-EFC9-4D82-ACB0-FF6B3420FAFA}" srcOrd="0" destOrd="0" presId="urn:microsoft.com/office/officeart/2005/8/layout/StepDownProcess"/>
    <dgm:cxn modelId="{B824CBA6-A512-4675-A306-FC898BBB32CA}" type="presOf" srcId="{42180B89-97B7-4724-BCFF-E97307887B6D}" destId="{501C7F8C-9B9C-41F1-A467-B79D05FDB2FB}" srcOrd="0" destOrd="0" presId="urn:microsoft.com/office/officeart/2005/8/layout/StepDownProcess"/>
    <dgm:cxn modelId="{86F121BF-E157-4D22-8E30-9CC59477BB63}" type="presOf" srcId="{65AA671D-C162-4407-B309-6BDE552AEE5B}" destId="{D396C4AF-570C-4DA4-9A25-7E1D16C41FA3}" srcOrd="0" destOrd="0" presId="urn:microsoft.com/office/officeart/2005/8/layout/StepDownProcess"/>
    <dgm:cxn modelId="{355513D5-AF5E-4BA7-925C-45CB78E37C3F}" srcId="{00E8F1C6-5853-4F05-A603-BBD7E6708AD6}" destId="{08B96B41-9988-4602-ABD8-E76D36967FD3}" srcOrd="0" destOrd="0" parTransId="{10E2F88B-E4EF-481D-9911-0FD8492DFFE0}" sibTransId="{5EEC6CF9-15F2-483C-91E8-F471E4EF7822}"/>
    <dgm:cxn modelId="{F4A077DC-6689-41C3-BA57-82FCC4EA7FD9}" type="presOf" srcId="{6DE444B7-BE16-418D-8734-0F7CF54A3244}" destId="{44C469D9-CE5B-40D7-BA0A-5888B646B100}" srcOrd="0" destOrd="0" presId="urn:microsoft.com/office/officeart/2005/8/layout/StepDownProcess"/>
    <dgm:cxn modelId="{079DFADF-C1ED-44AC-BC88-8A95ECA8B745}" srcId="{B00F7E76-00C3-4723-831E-1F251339B0C4}" destId="{8B189DEB-2473-425B-87F2-BCA8FFE07382}" srcOrd="2" destOrd="0" parTransId="{4FDC70B7-9D55-4495-A1CC-FDA0EBACA631}" sibTransId="{391DB20D-50D0-44E9-A607-81318392AC00}"/>
    <dgm:cxn modelId="{D00EBFEB-5F8D-42D3-AAFB-E148CE2F0E37}" type="presOf" srcId="{8B189DEB-2473-425B-87F2-BCA8FFE07382}" destId="{54779B6E-8E28-4873-BB99-7EE9F47FD4FA}" srcOrd="0" destOrd="0" presId="urn:microsoft.com/office/officeart/2005/8/layout/StepDownProcess"/>
    <dgm:cxn modelId="{99F32CE0-2010-48B5-8903-B1D571434D81}" type="presParOf" srcId="{07622771-9C0F-45A2-BF7A-B7ECD5A578E8}" destId="{203E211D-3299-4EED-B3AA-31A2BDBCC8F5}" srcOrd="0" destOrd="0" presId="urn:microsoft.com/office/officeart/2005/8/layout/StepDownProcess"/>
    <dgm:cxn modelId="{E73D55C4-6EB8-4FAE-BDC5-08FAECCC871C}" type="presParOf" srcId="{203E211D-3299-4EED-B3AA-31A2BDBCC8F5}" destId="{6385C6BC-DB4A-471C-8168-447CC89AC1A4}" srcOrd="0" destOrd="0" presId="urn:microsoft.com/office/officeart/2005/8/layout/StepDownProcess"/>
    <dgm:cxn modelId="{2B6CED3D-C596-45E1-A824-A6169D0455D1}" type="presParOf" srcId="{203E211D-3299-4EED-B3AA-31A2BDBCC8F5}" destId="{6CA18754-E085-478C-B86D-759FDACE79C9}" srcOrd="1" destOrd="0" presId="urn:microsoft.com/office/officeart/2005/8/layout/StepDownProcess"/>
    <dgm:cxn modelId="{FA039143-354C-4C6E-A7F5-3C429E39BCF0}" type="presParOf" srcId="{203E211D-3299-4EED-B3AA-31A2BDBCC8F5}" destId="{5FEB0C2C-EFC9-4D82-ACB0-FF6B3420FAFA}" srcOrd="2" destOrd="0" presId="urn:microsoft.com/office/officeart/2005/8/layout/StepDownProcess"/>
    <dgm:cxn modelId="{0A8D9D7F-A7C3-4849-8861-8746D370ED20}" type="presParOf" srcId="{07622771-9C0F-45A2-BF7A-B7ECD5A578E8}" destId="{E2CFCFD7-96B2-4732-87C2-0779453B8DC0}" srcOrd="1" destOrd="0" presId="urn:microsoft.com/office/officeart/2005/8/layout/StepDownProcess"/>
    <dgm:cxn modelId="{6B9123BA-1817-4FE7-9F8C-454C11949A3B}" type="presParOf" srcId="{07622771-9C0F-45A2-BF7A-B7ECD5A578E8}" destId="{133AF19B-52A5-4368-B79A-B67A7D6B8EE3}" srcOrd="2" destOrd="0" presId="urn:microsoft.com/office/officeart/2005/8/layout/StepDownProcess"/>
    <dgm:cxn modelId="{92EC5D48-2C79-4617-AB5B-30199478D535}" type="presParOf" srcId="{133AF19B-52A5-4368-B79A-B67A7D6B8EE3}" destId="{71F11DF9-2C8F-428D-AC53-92B046C887B1}" srcOrd="0" destOrd="0" presId="urn:microsoft.com/office/officeart/2005/8/layout/StepDownProcess"/>
    <dgm:cxn modelId="{9F34830A-D87D-4474-80BF-2439C8C05FBF}" type="presParOf" srcId="{133AF19B-52A5-4368-B79A-B67A7D6B8EE3}" destId="{44C469D9-CE5B-40D7-BA0A-5888B646B100}" srcOrd="1" destOrd="0" presId="urn:microsoft.com/office/officeart/2005/8/layout/StepDownProcess"/>
    <dgm:cxn modelId="{3BB684F6-F649-41EE-9E67-1767BA6519DC}" type="presParOf" srcId="{133AF19B-52A5-4368-B79A-B67A7D6B8EE3}" destId="{501C7F8C-9B9C-41F1-A467-B79D05FDB2FB}" srcOrd="2" destOrd="0" presId="urn:microsoft.com/office/officeart/2005/8/layout/StepDownProcess"/>
    <dgm:cxn modelId="{28248CA6-344B-4EE1-8DB2-ADB9FEF35EE1}" type="presParOf" srcId="{07622771-9C0F-45A2-BF7A-B7ECD5A578E8}" destId="{53B161F0-529A-4664-AD6F-88C0D69FEDD1}" srcOrd="3" destOrd="0" presId="urn:microsoft.com/office/officeart/2005/8/layout/StepDownProcess"/>
    <dgm:cxn modelId="{5B1E2FA0-CD5E-42A7-97E7-9E1890A90FFB}" type="presParOf" srcId="{07622771-9C0F-45A2-BF7A-B7ECD5A578E8}" destId="{52814B30-73D7-4AB0-BA89-DFE8B11D08FE}" srcOrd="4" destOrd="0" presId="urn:microsoft.com/office/officeart/2005/8/layout/StepDownProcess"/>
    <dgm:cxn modelId="{389C795B-FDF3-4068-A0B6-A6FCB3BCC5A7}" type="presParOf" srcId="{52814B30-73D7-4AB0-BA89-DFE8B11D08FE}" destId="{54779B6E-8E28-4873-BB99-7EE9F47FD4FA}" srcOrd="0" destOrd="0" presId="urn:microsoft.com/office/officeart/2005/8/layout/StepDownProcess"/>
    <dgm:cxn modelId="{DA27401B-D033-466C-A9E9-B5FBF4E6D2D3}" type="presParOf" srcId="{52814B30-73D7-4AB0-BA89-DFE8B11D08FE}" destId="{D396C4AF-570C-4DA4-9A25-7E1D16C41FA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2B8DC3-A4BE-4627-82FA-2A51A383F32D}" type="doc">
      <dgm:prSet loTypeId="urn:microsoft.com/office/officeart/2005/8/layout/cycle2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9C576C1-7EAE-4F58-895A-91B3743270CD}">
      <dgm:prSet phldrT="[Texto]"/>
      <dgm:spPr/>
      <dgm:t>
        <a:bodyPr/>
        <a:lstStyle/>
        <a:p>
          <a:r>
            <a:rPr lang="es-EC" dirty="0"/>
            <a:t>Enfoque: cualitativa y cuantitativa</a:t>
          </a:r>
        </a:p>
      </dgm:t>
    </dgm:pt>
    <dgm:pt modelId="{35A8A17D-4C77-404D-BC45-D8FB82F05739}" type="parTrans" cxnId="{D6707921-CBF5-41D2-93D9-A36728BAE4A0}">
      <dgm:prSet/>
      <dgm:spPr/>
      <dgm:t>
        <a:bodyPr/>
        <a:lstStyle/>
        <a:p>
          <a:endParaRPr lang="es-EC"/>
        </a:p>
      </dgm:t>
    </dgm:pt>
    <dgm:pt modelId="{26192384-98E2-4852-A289-A95FAA9C6F3D}" type="sibTrans" cxnId="{D6707921-CBF5-41D2-93D9-A36728BAE4A0}">
      <dgm:prSet/>
      <dgm:spPr>
        <a:solidFill>
          <a:srgbClr val="FFFF00"/>
        </a:solidFill>
      </dgm:spPr>
      <dgm:t>
        <a:bodyPr/>
        <a:lstStyle/>
        <a:p>
          <a:endParaRPr lang="es-EC">
            <a:highlight>
              <a:srgbClr val="FFFF00"/>
            </a:highlight>
          </a:endParaRPr>
        </a:p>
      </dgm:t>
    </dgm:pt>
    <dgm:pt modelId="{5898C39E-F1E0-49E9-B16B-6467FC5C0641}">
      <dgm:prSet phldrT="[Texto]"/>
      <dgm:spPr/>
      <dgm:t>
        <a:bodyPr/>
        <a:lstStyle/>
        <a:p>
          <a:r>
            <a:rPr lang="es-EC" dirty="0"/>
            <a:t>Tipología: Exploratoria y Descriptiva</a:t>
          </a:r>
        </a:p>
      </dgm:t>
    </dgm:pt>
    <dgm:pt modelId="{9E4F2E2E-C724-49E3-B869-2D38E459F755}" type="parTrans" cxnId="{D50B91EE-58AD-49C3-9F97-28FEC20C4E6C}">
      <dgm:prSet/>
      <dgm:spPr/>
      <dgm:t>
        <a:bodyPr/>
        <a:lstStyle/>
        <a:p>
          <a:endParaRPr lang="es-EC"/>
        </a:p>
      </dgm:t>
    </dgm:pt>
    <dgm:pt modelId="{EA6B2E6D-0FAD-4F6F-964F-B30168B2435C}" type="sibTrans" cxnId="{D50B91EE-58AD-49C3-9F97-28FEC20C4E6C}">
      <dgm:prSet/>
      <dgm:spPr>
        <a:solidFill>
          <a:srgbClr val="92D050"/>
        </a:solidFill>
      </dgm:spPr>
      <dgm:t>
        <a:bodyPr/>
        <a:lstStyle/>
        <a:p>
          <a:endParaRPr lang="es-EC"/>
        </a:p>
      </dgm:t>
    </dgm:pt>
    <dgm:pt modelId="{8FDB88A8-1E81-4D6C-9FD4-3BC3A3D0A565}">
      <dgm:prSet phldrT="[Texto]"/>
      <dgm:spPr/>
      <dgm:t>
        <a:bodyPr/>
        <a:lstStyle/>
        <a:p>
          <a:r>
            <a:rPr lang="es-EC" dirty="0"/>
            <a:t>Recolección de datos: Fuentes primarias y secundarias</a:t>
          </a:r>
        </a:p>
      </dgm:t>
    </dgm:pt>
    <dgm:pt modelId="{18E58305-1C1E-4A46-B4CE-1A6E5A048587}" type="parTrans" cxnId="{1FBC019E-2042-4834-A5D3-DD307B61BE2F}">
      <dgm:prSet/>
      <dgm:spPr/>
      <dgm:t>
        <a:bodyPr/>
        <a:lstStyle/>
        <a:p>
          <a:endParaRPr lang="es-EC"/>
        </a:p>
      </dgm:t>
    </dgm:pt>
    <dgm:pt modelId="{6A464C6A-B3C6-4A14-A59A-A373C4CAC736}" type="sibTrans" cxnId="{1FBC019E-2042-4834-A5D3-DD307B61BE2F}">
      <dgm:prSet/>
      <dgm:spPr>
        <a:solidFill>
          <a:srgbClr val="00B0F0"/>
        </a:solidFill>
      </dgm:spPr>
      <dgm:t>
        <a:bodyPr/>
        <a:lstStyle/>
        <a:p>
          <a:endParaRPr lang="es-EC"/>
        </a:p>
      </dgm:t>
    </dgm:pt>
    <dgm:pt modelId="{39D0BD68-D58A-415C-92F4-2E7742DAAC98}">
      <dgm:prSet phldrT="[Texto]"/>
      <dgm:spPr/>
      <dgm:t>
        <a:bodyPr/>
        <a:lstStyle/>
        <a:p>
          <a:r>
            <a:rPr lang="es-EC" dirty="0"/>
            <a:t>Instrumentos de recolección de datos: Encuesta, Entrevista, Observación</a:t>
          </a:r>
        </a:p>
      </dgm:t>
    </dgm:pt>
    <dgm:pt modelId="{BF83229C-A2C4-485A-ACDB-B5242A274330}" type="parTrans" cxnId="{D8DAB79C-0195-484E-9033-D6670D4927B8}">
      <dgm:prSet/>
      <dgm:spPr/>
      <dgm:t>
        <a:bodyPr/>
        <a:lstStyle/>
        <a:p>
          <a:endParaRPr lang="es-EC"/>
        </a:p>
      </dgm:t>
    </dgm:pt>
    <dgm:pt modelId="{50FDE636-E938-4538-B8BF-D9D48F45050A}" type="sibTrans" cxnId="{D8DAB79C-0195-484E-9033-D6670D4927B8}">
      <dgm:prSet/>
      <dgm:spPr>
        <a:solidFill>
          <a:srgbClr val="002060"/>
        </a:solidFill>
      </dgm:spPr>
      <dgm:t>
        <a:bodyPr/>
        <a:lstStyle/>
        <a:p>
          <a:endParaRPr lang="es-EC"/>
        </a:p>
      </dgm:t>
    </dgm:pt>
    <dgm:pt modelId="{4D25DDD2-4076-4F87-9F3A-E3E7F3F0F524}">
      <dgm:prSet phldrT="[Texto]"/>
      <dgm:spPr/>
      <dgm:t>
        <a:bodyPr/>
        <a:lstStyle/>
        <a:p>
          <a:r>
            <a:rPr lang="es-EC" dirty="0"/>
            <a:t>Tipo de muestreo</a:t>
          </a:r>
        </a:p>
        <a:p>
          <a:r>
            <a:rPr lang="es-EC" dirty="0"/>
            <a:t>Simple estratificado</a:t>
          </a:r>
        </a:p>
      </dgm:t>
    </dgm:pt>
    <dgm:pt modelId="{857CE570-4932-4292-8B47-2B2E12707F8B}" type="parTrans" cxnId="{ACFEC12B-CD1F-4498-B5B8-80059A313D8A}">
      <dgm:prSet/>
      <dgm:spPr/>
      <dgm:t>
        <a:bodyPr/>
        <a:lstStyle/>
        <a:p>
          <a:endParaRPr lang="es-EC"/>
        </a:p>
      </dgm:t>
    </dgm:pt>
    <dgm:pt modelId="{18F3C6D2-8895-4D47-BEBE-2A20879C1911}" type="sibTrans" cxnId="{ACFEC12B-CD1F-4498-B5B8-80059A313D8A}">
      <dgm:prSet/>
      <dgm:spPr>
        <a:solidFill>
          <a:srgbClr val="FF0000"/>
        </a:solidFill>
      </dgm:spPr>
      <dgm:t>
        <a:bodyPr/>
        <a:lstStyle/>
        <a:p>
          <a:endParaRPr lang="es-EC"/>
        </a:p>
      </dgm:t>
    </dgm:pt>
    <dgm:pt modelId="{F3CA5F19-EDDF-4DF6-BD88-F4388668D13F}" type="pres">
      <dgm:prSet presAssocID="{692B8DC3-A4BE-4627-82FA-2A51A383F32D}" presName="cycle" presStyleCnt="0">
        <dgm:presLayoutVars>
          <dgm:dir/>
          <dgm:resizeHandles val="exact"/>
        </dgm:presLayoutVars>
      </dgm:prSet>
      <dgm:spPr/>
    </dgm:pt>
    <dgm:pt modelId="{8F63BBD8-6D87-4E54-817C-F53F5E40DC4B}" type="pres">
      <dgm:prSet presAssocID="{69C576C1-7EAE-4F58-895A-91B3743270CD}" presName="node" presStyleLbl="node1" presStyleIdx="0" presStyleCnt="5">
        <dgm:presLayoutVars>
          <dgm:bulletEnabled val="1"/>
        </dgm:presLayoutVars>
      </dgm:prSet>
      <dgm:spPr/>
    </dgm:pt>
    <dgm:pt modelId="{CC8A7412-3DDE-4E6C-A3B7-C1D8697B1DF1}" type="pres">
      <dgm:prSet presAssocID="{26192384-98E2-4852-A289-A95FAA9C6F3D}" presName="sibTrans" presStyleLbl="sibTrans2D1" presStyleIdx="0" presStyleCnt="5"/>
      <dgm:spPr/>
    </dgm:pt>
    <dgm:pt modelId="{C31E5B73-1A60-4E06-A612-526FA6FD3013}" type="pres">
      <dgm:prSet presAssocID="{26192384-98E2-4852-A289-A95FAA9C6F3D}" presName="connectorText" presStyleLbl="sibTrans2D1" presStyleIdx="0" presStyleCnt="5"/>
      <dgm:spPr/>
    </dgm:pt>
    <dgm:pt modelId="{E26145BB-3CF2-42A0-A2D3-D68E5F0E6C24}" type="pres">
      <dgm:prSet presAssocID="{5898C39E-F1E0-49E9-B16B-6467FC5C0641}" presName="node" presStyleLbl="node1" presStyleIdx="1" presStyleCnt="5">
        <dgm:presLayoutVars>
          <dgm:bulletEnabled val="1"/>
        </dgm:presLayoutVars>
      </dgm:prSet>
      <dgm:spPr/>
    </dgm:pt>
    <dgm:pt modelId="{B660C31E-01CE-4693-9FCE-A1DA543FD7B8}" type="pres">
      <dgm:prSet presAssocID="{EA6B2E6D-0FAD-4F6F-964F-B30168B2435C}" presName="sibTrans" presStyleLbl="sibTrans2D1" presStyleIdx="1" presStyleCnt="5"/>
      <dgm:spPr/>
    </dgm:pt>
    <dgm:pt modelId="{E23A8C58-0DF6-4C9C-B3F1-0995B606CEEF}" type="pres">
      <dgm:prSet presAssocID="{EA6B2E6D-0FAD-4F6F-964F-B30168B2435C}" presName="connectorText" presStyleLbl="sibTrans2D1" presStyleIdx="1" presStyleCnt="5"/>
      <dgm:spPr/>
    </dgm:pt>
    <dgm:pt modelId="{482859B7-14EA-4EB3-9E6D-F1A6816564A1}" type="pres">
      <dgm:prSet presAssocID="{8FDB88A8-1E81-4D6C-9FD4-3BC3A3D0A565}" presName="node" presStyleLbl="node1" presStyleIdx="2" presStyleCnt="5">
        <dgm:presLayoutVars>
          <dgm:bulletEnabled val="1"/>
        </dgm:presLayoutVars>
      </dgm:prSet>
      <dgm:spPr/>
    </dgm:pt>
    <dgm:pt modelId="{B95FC567-939A-469B-8095-8FC851B97DE1}" type="pres">
      <dgm:prSet presAssocID="{6A464C6A-B3C6-4A14-A59A-A373C4CAC736}" presName="sibTrans" presStyleLbl="sibTrans2D1" presStyleIdx="2" presStyleCnt="5"/>
      <dgm:spPr/>
    </dgm:pt>
    <dgm:pt modelId="{BA55CC93-84CA-48E3-9E89-C88421CB1FAE}" type="pres">
      <dgm:prSet presAssocID="{6A464C6A-B3C6-4A14-A59A-A373C4CAC736}" presName="connectorText" presStyleLbl="sibTrans2D1" presStyleIdx="2" presStyleCnt="5"/>
      <dgm:spPr/>
    </dgm:pt>
    <dgm:pt modelId="{05D0F7B1-6FD3-4A85-9490-63B652A8A425}" type="pres">
      <dgm:prSet presAssocID="{39D0BD68-D58A-415C-92F4-2E7742DAAC98}" presName="node" presStyleLbl="node1" presStyleIdx="3" presStyleCnt="5">
        <dgm:presLayoutVars>
          <dgm:bulletEnabled val="1"/>
        </dgm:presLayoutVars>
      </dgm:prSet>
      <dgm:spPr/>
    </dgm:pt>
    <dgm:pt modelId="{EB7BEDFE-A8E6-4243-BFF9-302FAC2918D4}" type="pres">
      <dgm:prSet presAssocID="{50FDE636-E938-4538-B8BF-D9D48F45050A}" presName="sibTrans" presStyleLbl="sibTrans2D1" presStyleIdx="3" presStyleCnt="5"/>
      <dgm:spPr/>
    </dgm:pt>
    <dgm:pt modelId="{39E2079D-1CF8-4C0A-85BE-AB104F84C0B3}" type="pres">
      <dgm:prSet presAssocID="{50FDE636-E938-4538-B8BF-D9D48F45050A}" presName="connectorText" presStyleLbl="sibTrans2D1" presStyleIdx="3" presStyleCnt="5"/>
      <dgm:spPr/>
    </dgm:pt>
    <dgm:pt modelId="{D4D4D24C-EC9D-4E21-8B1B-7AE8572FD165}" type="pres">
      <dgm:prSet presAssocID="{4D25DDD2-4076-4F87-9F3A-E3E7F3F0F524}" presName="node" presStyleLbl="node1" presStyleIdx="4" presStyleCnt="5">
        <dgm:presLayoutVars>
          <dgm:bulletEnabled val="1"/>
        </dgm:presLayoutVars>
      </dgm:prSet>
      <dgm:spPr/>
    </dgm:pt>
    <dgm:pt modelId="{2608BC67-671E-405D-846D-0617E11F999E}" type="pres">
      <dgm:prSet presAssocID="{18F3C6D2-8895-4D47-BEBE-2A20879C1911}" presName="sibTrans" presStyleLbl="sibTrans2D1" presStyleIdx="4" presStyleCnt="5"/>
      <dgm:spPr/>
    </dgm:pt>
    <dgm:pt modelId="{FA1857BC-51AE-433B-ABB0-6C52DF73FB59}" type="pres">
      <dgm:prSet presAssocID="{18F3C6D2-8895-4D47-BEBE-2A20879C1911}" presName="connectorText" presStyleLbl="sibTrans2D1" presStyleIdx="4" presStyleCnt="5"/>
      <dgm:spPr/>
    </dgm:pt>
  </dgm:ptLst>
  <dgm:cxnLst>
    <dgm:cxn modelId="{92E35206-A66F-4F69-BDCF-48C9BAF65543}" type="presOf" srcId="{6A464C6A-B3C6-4A14-A59A-A373C4CAC736}" destId="{B95FC567-939A-469B-8095-8FC851B97DE1}" srcOrd="0" destOrd="0" presId="urn:microsoft.com/office/officeart/2005/8/layout/cycle2"/>
    <dgm:cxn modelId="{12E7F506-75A8-4818-B317-454C18733CCF}" type="presOf" srcId="{50FDE636-E938-4538-B8BF-D9D48F45050A}" destId="{39E2079D-1CF8-4C0A-85BE-AB104F84C0B3}" srcOrd="1" destOrd="0" presId="urn:microsoft.com/office/officeart/2005/8/layout/cycle2"/>
    <dgm:cxn modelId="{F9A60918-302D-48A5-8568-C34CA84512D3}" type="presOf" srcId="{4D25DDD2-4076-4F87-9F3A-E3E7F3F0F524}" destId="{D4D4D24C-EC9D-4E21-8B1B-7AE8572FD165}" srcOrd="0" destOrd="0" presId="urn:microsoft.com/office/officeart/2005/8/layout/cycle2"/>
    <dgm:cxn modelId="{D6707921-CBF5-41D2-93D9-A36728BAE4A0}" srcId="{692B8DC3-A4BE-4627-82FA-2A51A383F32D}" destId="{69C576C1-7EAE-4F58-895A-91B3743270CD}" srcOrd="0" destOrd="0" parTransId="{35A8A17D-4C77-404D-BC45-D8FB82F05739}" sibTransId="{26192384-98E2-4852-A289-A95FAA9C6F3D}"/>
    <dgm:cxn modelId="{918ABF26-DFB8-4A55-BB75-4EA1DBCD5944}" type="presOf" srcId="{6A464C6A-B3C6-4A14-A59A-A373C4CAC736}" destId="{BA55CC93-84CA-48E3-9E89-C88421CB1FAE}" srcOrd="1" destOrd="0" presId="urn:microsoft.com/office/officeart/2005/8/layout/cycle2"/>
    <dgm:cxn modelId="{C625312A-7BD5-43F3-9620-EBBCE71B227B}" type="presOf" srcId="{69C576C1-7EAE-4F58-895A-91B3743270CD}" destId="{8F63BBD8-6D87-4E54-817C-F53F5E40DC4B}" srcOrd="0" destOrd="0" presId="urn:microsoft.com/office/officeart/2005/8/layout/cycle2"/>
    <dgm:cxn modelId="{ACFEC12B-CD1F-4498-B5B8-80059A313D8A}" srcId="{692B8DC3-A4BE-4627-82FA-2A51A383F32D}" destId="{4D25DDD2-4076-4F87-9F3A-E3E7F3F0F524}" srcOrd="4" destOrd="0" parTransId="{857CE570-4932-4292-8B47-2B2E12707F8B}" sibTransId="{18F3C6D2-8895-4D47-BEBE-2A20879C1911}"/>
    <dgm:cxn modelId="{CD264732-6BEB-4CD7-9323-0C7E79EA7627}" type="presOf" srcId="{50FDE636-E938-4538-B8BF-D9D48F45050A}" destId="{EB7BEDFE-A8E6-4243-BFF9-302FAC2918D4}" srcOrd="0" destOrd="0" presId="urn:microsoft.com/office/officeart/2005/8/layout/cycle2"/>
    <dgm:cxn modelId="{28684E81-072C-45D0-8B34-1FECCA700E66}" type="presOf" srcId="{8FDB88A8-1E81-4D6C-9FD4-3BC3A3D0A565}" destId="{482859B7-14EA-4EB3-9E6D-F1A6816564A1}" srcOrd="0" destOrd="0" presId="urn:microsoft.com/office/officeart/2005/8/layout/cycle2"/>
    <dgm:cxn modelId="{0D582E90-3D01-4B44-810A-1B402E231FF8}" type="presOf" srcId="{EA6B2E6D-0FAD-4F6F-964F-B30168B2435C}" destId="{B660C31E-01CE-4693-9FCE-A1DA543FD7B8}" srcOrd="0" destOrd="0" presId="urn:microsoft.com/office/officeart/2005/8/layout/cycle2"/>
    <dgm:cxn modelId="{6EC8B793-A7C7-48ED-BA7B-19BFE1AD709A}" type="presOf" srcId="{5898C39E-F1E0-49E9-B16B-6467FC5C0641}" destId="{E26145BB-3CF2-42A0-A2D3-D68E5F0E6C24}" srcOrd="0" destOrd="0" presId="urn:microsoft.com/office/officeart/2005/8/layout/cycle2"/>
    <dgm:cxn modelId="{83015494-8172-4ADF-A1B0-7444A8D12836}" type="presOf" srcId="{39D0BD68-D58A-415C-92F4-2E7742DAAC98}" destId="{05D0F7B1-6FD3-4A85-9490-63B652A8A425}" srcOrd="0" destOrd="0" presId="urn:microsoft.com/office/officeart/2005/8/layout/cycle2"/>
    <dgm:cxn modelId="{F0E21198-276B-4455-9420-72C88B6E9346}" type="presOf" srcId="{EA6B2E6D-0FAD-4F6F-964F-B30168B2435C}" destId="{E23A8C58-0DF6-4C9C-B3F1-0995B606CEEF}" srcOrd="1" destOrd="0" presId="urn:microsoft.com/office/officeart/2005/8/layout/cycle2"/>
    <dgm:cxn modelId="{D8DAB79C-0195-484E-9033-D6670D4927B8}" srcId="{692B8DC3-A4BE-4627-82FA-2A51A383F32D}" destId="{39D0BD68-D58A-415C-92F4-2E7742DAAC98}" srcOrd="3" destOrd="0" parTransId="{BF83229C-A2C4-485A-ACDB-B5242A274330}" sibTransId="{50FDE636-E938-4538-B8BF-D9D48F45050A}"/>
    <dgm:cxn modelId="{13A0499D-A68F-426D-8854-F8E3967C04AF}" type="presOf" srcId="{26192384-98E2-4852-A289-A95FAA9C6F3D}" destId="{C31E5B73-1A60-4E06-A612-526FA6FD3013}" srcOrd="1" destOrd="0" presId="urn:microsoft.com/office/officeart/2005/8/layout/cycle2"/>
    <dgm:cxn modelId="{1FBC019E-2042-4834-A5D3-DD307B61BE2F}" srcId="{692B8DC3-A4BE-4627-82FA-2A51A383F32D}" destId="{8FDB88A8-1E81-4D6C-9FD4-3BC3A3D0A565}" srcOrd="2" destOrd="0" parTransId="{18E58305-1C1E-4A46-B4CE-1A6E5A048587}" sibTransId="{6A464C6A-B3C6-4A14-A59A-A373C4CAC736}"/>
    <dgm:cxn modelId="{15E4D4BF-BB0F-44DC-BAEB-22A00BF680B1}" type="presOf" srcId="{18F3C6D2-8895-4D47-BEBE-2A20879C1911}" destId="{2608BC67-671E-405D-846D-0617E11F999E}" srcOrd="0" destOrd="0" presId="urn:microsoft.com/office/officeart/2005/8/layout/cycle2"/>
    <dgm:cxn modelId="{CCA634C1-40C5-4068-A1D8-1D2A23196AA0}" type="presOf" srcId="{18F3C6D2-8895-4D47-BEBE-2A20879C1911}" destId="{FA1857BC-51AE-433B-ABB0-6C52DF73FB59}" srcOrd="1" destOrd="0" presId="urn:microsoft.com/office/officeart/2005/8/layout/cycle2"/>
    <dgm:cxn modelId="{B248F9D8-5E6E-4039-9FF0-BB09A7491DF4}" type="presOf" srcId="{692B8DC3-A4BE-4627-82FA-2A51A383F32D}" destId="{F3CA5F19-EDDF-4DF6-BD88-F4388668D13F}" srcOrd="0" destOrd="0" presId="urn:microsoft.com/office/officeart/2005/8/layout/cycle2"/>
    <dgm:cxn modelId="{D50B91EE-58AD-49C3-9F97-28FEC20C4E6C}" srcId="{692B8DC3-A4BE-4627-82FA-2A51A383F32D}" destId="{5898C39E-F1E0-49E9-B16B-6467FC5C0641}" srcOrd="1" destOrd="0" parTransId="{9E4F2E2E-C724-49E3-B869-2D38E459F755}" sibTransId="{EA6B2E6D-0FAD-4F6F-964F-B30168B2435C}"/>
    <dgm:cxn modelId="{F6A5F2F3-9F5D-43FF-8086-CE3A5A06ABB4}" type="presOf" srcId="{26192384-98E2-4852-A289-A95FAA9C6F3D}" destId="{CC8A7412-3DDE-4E6C-A3B7-C1D8697B1DF1}" srcOrd="0" destOrd="0" presId="urn:microsoft.com/office/officeart/2005/8/layout/cycle2"/>
    <dgm:cxn modelId="{F32DCCEE-D555-41F3-BA62-D1E260C53C48}" type="presParOf" srcId="{F3CA5F19-EDDF-4DF6-BD88-F4388668D13F}" destId="{8F63BBD8-6D87-4E54-817C-F53F5E40DC4B}" srcOrd="0" destOrd="0" presId="urn:microsoft.com/office/officeart/2005/8/layout/cycle2"/>
    <dgm:cxn modelId="{AC6DF8D5-961A-4AB4-AE80-F9F0505073F2}" type="presParOf" srcId="{F3CA5F19-EDDF-4DF6-BD88-F4388668D13F}" destId="{CC8A7412-3DDE-4E6C-A3B7-C1D8697B1DF1}" srcOrd="1" destOrd="0" presId="urn:microsoft.com/office/officeart/2005/8/layout/cycle2"/>
    <dgm:cxn modelId="{35A7CDD3-40DF-4B59-9852-2C9204AED8A9}" type="presParOf" srcId="{CC8A7412-3DDE-4E6C-A3B7-C1D8697B1DF1}" destId="{C31E5B73-1A60-4E06-A612-526FA6FD3013}" srcOrd="0" destOrd="0" presId="urn:microsoft.com/office/officeart/2005/8/layout/cycle2"/>
    <dgm:cxn modelId="{7D7C46C2-F2C3-4B68-B236-1BD5716685C6}" type="presParOf" srcId="{F3CA5F19-EDDF-4DF6-BD88-F4388668D13F}" destId="{E26145BB-3CF2-42A0-A2D3-D68E5F0E6C24}" srcOrd="2" destOrd="0" presId="urn:microsoft.com/office/officeart/2005/8/layout/cycle2"/>
    <dgm:cxn modelId="{0E9EE454-3364-45D0-AF0B-B694281BBC59}" type="presParOf" srcId="{F3CA5F19-EDDF-4DF6-BD88-F4388668D13F}" destId="{B660C31E-01CE-4693-9FCE-A1DA543FD7B8}" srcOrd="3" destOrd="0" presId="urn:microsoft.com/office/officeart/2005/8/layout/cycle2"/>
    <dgm:cxn modelId="{DE485363-0CB2-4FA4-94A2-4DE3D82CDA50}" type="presParOf" srcId="{B660C31E-01CE-4693-9FCE-A1DA543FD7B8}" destId="{E23A8C58-0DF6-4C9C-B3F1-0995B606CEEF}" srcOrd="0" destOrd="0" presId="urn:microsoft.com/office/officeart/2005/8/layout/cycle2"/>
    <dgm:cxn modelId="{EB89320C-3169-4C9D-B814-96D534BF67A1}" type="presParOf" srcId="{F3CA5F19-EDDF-4DF6-BD88-F4388668D13F}" destId="{482859B7-14EA-4EB3-9E6D-F1A6816564A1}" srcOrd="4" destOrd="0" presId="urn:microsoft.com/office/officeart/2005/8/layout/cycle2"/>
    <dgm:cxn modelId="{DC816CBF-FC0C-4FE3-82F5-18DF5D78B4D3}" type="presParOf" srcId="{F3CA5F19-EDDF-4DF6-BD88-F4388668D13F}" destId="{B95FC567-939A-469B-8095-8FC851B97DE1}" srcOrd="5" destOrd="0" presId="urn:microsoft.com/office/officeart/2005/8/layout/cycle2"/>
    <dgm:cxn modelId="{BC9EA1DE-7D95-427B-8E04-AD53F3593DC8}" type="presParOf" srcId="{B95FC567-939A-469B-8095-8FC851B97DE1}" destId="{BA55CC93-84CA-48E3-9E89-C88421CB1FAE}" srcOrd="0" destOrd="0" presId="urn:microsoft.com/office/officeart/2005/8/layout/cycle2"/>
    <dgm:cxn modelId="{4A151E6B-C0DE-47A9-B724-7AB9B50EBEED}" type="presParOf" srcId="{F3CA5F19-EDDF-4DF6-BD88-F4388668D13F}" destId="{05D0F7B1-6FD3-4A85-9490-63B652A8A425}" srcOrd="6" destOrd="0" presId="urn:microsoft.com/office/officeart/2005/8/layout/cycle2"/>
    <dgm:cxn modelId="{F408E280-9694-496D-A9AB-E2BA8927F745}" type="presParOf" srcId="{F3CA5F19-EDDF-4DF6-BD88-F4388668D13F}" destId="{EB7BEDFE-A8E6-4243-BFF9-302FAC2918D4}" srcOrd="7" destOrd="0" presId="urn:microsoft.com/office/officeart/2005/8/layout/cycle2"/>
    <dgm:cxn modelId="{46663D03-1A87-46F7-9F25-461E4847D1BE}" type="presParOf" srcId="{EB7BEDFE-A8E6-4243-BFF9-302FAC2918D4}" destId="{39E2079D-1CF8-4C0A-85BE-AB104F84C0B3}" srcOrd="0" destOrd="0" presId="urn:microsoft.com/office/officeart/2005/8/layout/cycle2"/>
    <dgm:cxn modelId="{B1A5F1AB-F7DC-4B31-8CC3-A29F81F28264}" type="presParOf" srcId="{F3CA5F19-EDDF-4DF6-BD88-F4388668D13F}" destId="{D4D4D24C-EC9D-4E21-8B1B-7AE8572FD165}" srcOrd="8" destOrd="0" presId="urn:microsoft.com/office/officeart/2005/8/layout/cycle2"/>
    <dgm:cxn modelId="{55999588-01D6-42CF-AA82-4EAA6CB3510F}" type="presParOf" srcId="{F3CA5F19-EDDF-4DF6-BD88-F4388668D13F}" destId="{2608BC67-671E-405D-846D-0617E11F999E}" srcOrd="9" destOrd="0" presId="urn:microsoft.com/office/officeart/2005/8/layout/cycle2"/>
    <dgm:cxn modelId="{D9D7736B-4CE7-46C9-AF74-5475426862C8}" type="presParOf" srcId="{2608BC67-671E-405D-846D-0617E11F999E}" destId="{FA1857BC-51AE-433B-ABB0-6C52DF73FB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9A3EA-6A00-49A5-B029-082A77F95FC1}">
      <dsp:nvSpPr>
        <dsp:cNvPr id="0" name=""/>
        <dsp:cNvSpPr/>
      </dsp:nvSpPr>
      <dsp:spPr>
        <a:xfrm>
          <a:off x="4880" y="1397128"/>
          <a:ext cx="2133926" cy="2570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Diagnóstico de la situación actual de la gastronomía tradicional</a:t>
          </a:r>
        </a:p>
      </dsp:txBody>
      <dsp:txXfrm>
        <a:off x="67381" y="1459629"/>
        <a:ext cx="2008924" cy="2445712"/>
      </dsp:txXfrm>
    </dsp:sp>
    <dsp:sp modelId="{01BA2C22-A8E1-4CE9-8117-30CFFA1D65E7}">
      <dsp:nvSpPr>
        <dsp:cNvPr id="0" name=""/>
        <dsp:cNvSpPr/>
      </dsp:nvSpPr>
      <dsp:spPr>
        <a:xfrm>
          <a:off x="2352199" y="2417879"/>
          <a:ext cx="452392" cy="529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2352199" y="2523722"/>
        <a:ext cx="316674" cy="317527"/>
      </dsp:txXfrm>
    </dsp:sp>
    <dsp:sp modelId="{D2081F07-D412-4C53-A34E-0C25B61906CE}">
      <dsp:nvSpPr>
        <dsp:cNvPr id="0" name=""/>
        <dsp:cNvSpPr/>
      </dsp:nvSpPr>
      <dsp:spPr>
        <a:xfrm>
          <a:off x="2992377" y="1397128"/>
          <a:ext cx="2133926" cy="2570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Identificar </a:t>
          </a:r>
          <a:r>
            <a:rPr lang="es-EC" sz="1800" kern="1200" dirty="0"/>
            <a:t>su valor turístico y características propias del recurso</a:t>
          </a:r>
        </a:p>
      </dsp:txBody>
      <dsp:txXfrm>
        <a:off x="3054878" y="1459629"/>
        <a:ext cx="2008924" cy="2445712"/>
      </dsp:txXfrm>
    </dsp:sp>
    <dsp:sp modelId="{0823CCA8-5DA7-400D-BCD2-8F421CBF5C8B}">
      <dsp:nvSpPr>
        <dsp:cNvPr id="0" name=""/>
        <dsp:cNvSpPr/>
      </dsp:nvSpPr>
      <dsp:spPr>
        <a:xfrm>
          <a:off x="5339696" y="2417879"/>
          <a:ext cx="452392" cy="529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5339696" y="2523722"/>
        <a:ext cx="316674" cy="317527"/>
      </dsp:txXfrm>
    </dsp:sp>
    <dsp:sp modelId="{69A7E123-5F0A-4CB6-9774-BDB3268EB09F}">
      <dsp:nvSpPr>
        <dsp:cNvPr id="0" name=""/>
        <dsp:cNvSpPr/>
      </dsp:nvSpPr>
      <dsp:spPr>
        <a:xfrm>
          <a:off x="5979874" y="1397128"/>
          <a:ext cx="2133926" cy="2570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Evaluada desde la Teoría </a:t>
          </a:r>
          <a:r>
            <a:rPr lang="es-EC" sz="1800" kern="1200" dirty="0" err="1"/>
            <a:t>Travel</a:t>
          </a:r>
          <a:r>
            <a:rPr lang="es-EC" sz="1800" kern="1200" dirty="0"/>
            <a:t> </a:t>
          </a:r>
          <a:r>
            <a:rPr lang="es-EC" sz="1800" kern="1200" dirty="0" err="1"/>
            <a:t>Career</a:t>
          </a:r>
          <a:r>
            <a:rPr lang="es-EC" sz="1800" kern="1200" dirty="0"/>
            <a:t> Ladder (TCL) elaborada en base a la teoría jerárquica de la motivación de Maslow</a:t>
          </a:r>
        </a:p>
      </dsp:txBody>
      <dsp:txXfrm>
        <a:off x="6042375" y="1459629"/>
        <a:ext cx="2008924" cy="2445712"/>
      </dsp:txXfrm>
    </dsp:sp>
    <dsp:sp modelId="{D1921B1C-5701-4385-A317-4D090537DC05}">
      <dsp:nvSpPr>
        <dsp:cNvPr id="0" name=""/>
        <dsp:cNvSpPr/>
      </dsp:nvSpPr>
      <dsp:spPr>
        <a:xfrm>
          <a:off x="8327193" y="2417879"/>
          <a:ext cx="452392" cy="5292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8327193" y="2523722"/>
        <a:ext cx="316674" cy="317527"/>
      </dsp:txXfrm>
    </dsp:sp>
    <dsp:sp modelId="{0931B031-F66A-4DD3-B5DE-26E08C90D66D}">
      <dsp:nvSpPr>
        <dsp:cNvPr id="0" name=""/>
        <dsp:cNvSpPr/>
      </dsp:nvSpPr>
      <dsp:spPr>
        <a:xfrm>
          <a:off x="8967371" y="1397128"/>
          <a:ext cx="2133926" cy="2570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Propósito de rescatar, conservar, mantener y la oferta gastronómica en la localidad</a:t>
          </a:r>
        </a:p>
      </dsp:txBody>
      <dsp:txXfrm>
        <a:off x="9029872" y="1459629"/>
        <a:ext cx="2008924" cy="2445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34263-E694-4468-ACF5-6F9331110ACE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A8910-C6C2-4D98-9F63-8C2D677B3113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En el cantón Antonio Ante no hay suficiente conocimiento del verdadero potencial que ofrece la gastronomía tradicional </a:t>
          </a:r>
        </a:p>
      </dsp:txBody>
      <dsp:txXfrm>
        <a:off x="752110" y="541866"/>
        <a:ext cx="7301111" cy="1083733"/>
      </dsp:txXfrm>
    </dsp:sp>
    <dsp:sp modelId="{63CFA232-E624-4323-B656-589B7557E4C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F8C6E-1EA5-48D8-B86E-94EAF3FBC7F1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El poco interés y apoyo por parte de las empresas encargadas , en la elaboración de nuevas estrategias de rescate, conservación y difusión de la gastronomía</a:t>
          </a:r>
        </a:p>
      </dsp:txBody>
      <dsp:txXfrm>
        <a:off x="1146048" y="2167466"/>
        <a:ext cx="6907174" cy="1083733"/>
      </dsp:txXfrm>
    </dsp:sp>
    <dsp:sp modelId="{6F0B94DC-D875-4F46-8785-671E49F378E7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ABE68-D40F-460C-BD23-6291AB228629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Desaprovechamiento turístico del recurso gastronómico</a:t>
          </a:r>
        </a:p>
      </dsp:txBody>
      <dsp:txXfrm>
        <a:off x="752110" y="3793066"/>
        <a:ext cx="7301111" cy="1083733"/>
      </dsp:txXfrm>
    </dsp:sp>
    <dsp:sp modelId="{F83690E4-AF79-49A8-8E97-8DA1E6D19AF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C5E4A-3DF1-4C5A-AEAA-47EAEE7DC9D8}">
      <dsp:nvSpPr>
        <dsp:cNvPr id="0" name=""/>
        <dsp:cNvSpPr/>
      </dsp:nvSpPr>
      <dsp:spPr>
        <a:xfrm>
          <a:off x="719667" y="0"/>
          <a:ext cx="8156228" cy="2586424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61ED0-97A1-4708-A804-3FAA2B11AEBD}">
      <dsp:nvSpPr>
        <dsp:cNvPr id="0" name=""/>
        <dsp:cNvSpPr/>
      </dsp:nvSpPr>
      <dsp:spPr>
        <a:xfrm>
          <a:off x="10307" y="775927"/>
          <a:ext cx="3088571" cy="10345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200" kern="1200" dirty="0"/>
            <a:t>Diagnosticar la situación actual de la oferta gastronómica tradicional, por medio de un inventario de platillos y recetas tradicionales.</a:t>
          </a:r>
          <a:endParaRPr lang="es-EC" sz="1200" kern="1200" dirty="0"/>
        </a:p>
      </dsp:txBody>
      <dsp:txXfrm>
        <a:off x="60810" y="826430"/>
        <a:ext cx="2987565" cy="933563"/>
      </dsp:txXfrm>
    </dsp:sp>
    <dsp:sp modelId="{CD768209-D8FF-4160-811F-FCD65F305AE9}">
      <dsp:nvSpPr>
        <dsp:cNvPr id="0" name=""/>
        <dsp:cNvSpPr/>
      </dsp:nvSpPr>
      <dsp:spPr>
        <a:xfrm>
          <a:off x="3253495" y="775927"/>
          <a:ext cx="3088571" cy="1034569"/>
        </a:xfrm>
        <a:prstGeom prst="roundRect">
          <a:avLst/>
        </a:prstGeom>
        <a:solidFill>
          <a:schemeClr val="accent3">
            <a:hueOff val="3283952"/>
            <a:satOff val="-25316"/>
            <a:lumOff val="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Identificar el valor turístico de la gastronomía del Cantón Antonio Ante a través de las herramientas de investigación, de acuerdo a las preferencias y motivaciones del turista.</a:t>
          </a:r>
          <a:endParaRPr lang="es-EC" sz="1200" kern="1200" dirty="0"/>
        </a:p>
      </dsp:txBody>
      <dsp:txXfrm>
        <a:off x="3303998" y="826430"/>
        <a:ext cx="2987565" cy="933563"/>
      </dsp:txXfrm>
    </dsp:sp>
    <dsp:sp modelId="{D8F255FD-D73E-4035-B31E-18DE089820D6}">
      <dsp:nvSpPr>
        <dsp:cNvPr id="0" name=""/>
        <dsp:cNvSpPr/>
      </dsp:nvSpPr>
      <dsp:spPr>
        <a:xfrm>
          <a:off x="6496683" y="775927"/>
          <a:ext cx="3088571" cy="1034569"/>
        </a:xfrm>
        <a:prstGeom prst="roundRect">
          <a:avLst/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Proponer estrategias de acción que permitan mantener y conservar el recurso gastronómico tradicional </a:t>
          </a:r>
        </a:p>
      </dsp:txBody>
      <dsp:txXfrm>
        <a:off x="6547186" y="826430"/>
        <a:ext cx="2987565" cy="933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5C6BC-DB4A-471C-8168-447CC89AC1A4}">
      <dsp:nvSpPr>
        <dsp:cNvPr id="0" name=""/>
        <dsp:cNvSpPr/>
      </dsp:nvSpPr>
      <dsp:spPr>
        <a:xfrm rot="5400000">
          <a:off x="2247854" y="1283399"/>
          <a:ext cx="1135056" cy="1292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18754-E085-478C-B86D-759FDACE79C9}">
      <dsp:nvSpPr>
        <dsp:cNvPr id="0" name=""/>
        <dsp:cNvSpPr/>
      </dsp:nvSpPr>
      <dsp:spPr>
        <a:xfrm>
          <a:off x="1947133" y="25166"/>
          <a:ext cx="1910766" cy="133747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Toma en cuenta a los componentes tangibles o intangibles del recurso gastronómico</a:t>
          </a:r>
        </a:p>
      </dsp:txBody>
      <dsp:txXfrm>
        <a:off x="2012435" y="90468"/>
        <a:ext cx="1780162" cy="1206870"/>
      </dsp:txXfrm>
    </dsp:sp>
    <dsp:sp modelId="{5FEB0C2C-EFC9-4D82-ACB0-FF6B3420FAFA}">
      <dsp:nvSpPr>
        <dsp:cNvPr id="0" name=""/>
        <dsp:cNvSpPr/>
      </dsp:nvSpPr>
      <dsp:spPr>
        <a:xfrm>
          <a:off x="3857900" y="152725"/>
          <a:ext cx="1389709" cy="1081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IDENTIFICAR</a:t>
          </a:r>
        </a:p>
      </dsp:txBody>
      <dsp:txXfrm>
        <a:off x="3857900" y="152725"/>
        <a:ext cx="1389709" cy="1081006"/>
      </dsp:txXfrm>
    </dsp:sp>
    <dsp:sp modelId="{71F11DF9-2C8F-428D-AC53-92B046C887B1}">
      <dsp:nvSpPr>
        <dsp:cNvPr id="0" name=""/>
        <dsp:cNvSpPr/>
      </dsp:nvSpPr>
      <dsp:spPr>
        <a:xfrm rot="5400000">
          <a:off x="3832083" y="2785825"/>
          <a:ext cx="1135056" cy="1292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6047184"/>
            <a:satOff val="-1586"/>
            <a:lumOff val="130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469D9-CE5B-40D7-BA0A-5888B646B100}">
      <dsp:nvSpPr>
        <dsp:cNvPr id="0" name=""/>
        <dsp:cNvSpPr/>
      </dsp:nvSpPr>
      <dsp:spPr>
        <a:xfrm>
          <a:off x="3543724" y="1539950"/>
          <a:ext cx="1910766" cy="1337474"/>
        </a:xfrm>
        <a:prstGeom prst="roundRect">
          <a:avLst>
            <a:gd name="adj" fmla="val 16670"/>
          </a:avLst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Conservar e incentivar al mantenimiento de las características propias de este recurso</a:t>
          </a:r>
        </a:p>
      </dsp:txBody>
      <dsp:txXfrm>
        <a:off x="3609026" y="1605252"/>
        <a:ext cx="1780162" cy="1206870"/>
      </dsp:txXfrm>
    </dsp:sp>
    <dsp:sp modelId="{501C7F8C-9B9C-41F1-A467-B79D05FDB2FB}">
      <dsp:nvSpPr>
        <dsp:cNvPr id="0" name=""/>
        <dsp:cNvSpPr/>
      </dsp:nvSpPr>
      <dsp:spPr>
        <a:xfrm>
          <a:off x="5442129" y="1655151"/>
          <a:ext cx="1389709" cy="1081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MEJORAR</a:t>
          </a:r>
        </a:p>
      </dsp:txBody>
      <dsp:txXfrm>
        <a:off x="5442129" y="1655151"/>
        <a:ext cx="1389709" cy="1081006"/>
      </dsp:txXfrm>
    </dsp:sp>
    <dsp:sp modelId="{54779B6E-8E28-4873-BB99-7EE9F47FD4FA}">
      <dsp:nvSpPr>
        <dsp:cNvPr id="0" name=""/>
        <dsp:cNvSpPr/>
      </dsp:nvSpPr>
      <dsp:spPr>
        <a:xfrm>
          <a:off x="5115590" y="3030018"/>
          <a:ext cx="1910766" cy="1337474"/>
        </a:xfrm>
        <a:prstGeom prst="roundRect">
          <a:avLst>
            <a:gd name="adj" fmla="val 16670"/>
          </a:avLst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Darle un valor agregado y posteriormente darle un uso turístico apropiado </a:t>
          </a:r>
        </a:p>
      </dsp:txBody>
      <dsp:txXfrm>
        <a:off x="5180892" y="3095320"/>
        <a:ext cx="1780162" cy="1206870"/>
      </dsp:txXfrm>
    </dsp:sp>
    <dsp:sp modelId="{D396C4AF-570C-4DA4-9A25-7E1D16C41FA3}">
      <dsp:nvSpPr>
        <dsp:cNvPr id="0" name=""/>
        <dsp:cNvSpPr/>
      </dsp:nvSpPr>
      <dsp:spPr>
        <a:xfrm>
          <a:off x="7026357" y="3157576"/>
          <a:ext cx="1389709" cy="1081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/>
            <a:t>Difundir</a:t>
          </a:r>
        </a:p>
      </dsp:txBody>
      <dsp:txXfrm>
        <a:off x="7026357" y="3157576"/>
        <a:ext cx="1389709" cy="10810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3BBD8-6D87-4E54-817C-F53F5E40DC4B}">
      <dsp:nvSpPr>
        <dsp:cNvPr id="0" name=""/>
        <dsp:cNvSpPr/>
      </dsp:nvSpPr>
      <dsp:spPr>
        <a:xfrm>
          <a:off x="4722717" y="1759"/>
          <a:ext cx="1449665" cy="1449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Enfoque: cualitativa y cuantitativa</a:t>
          </a:r>
        </a:p>
      </dsp:txBody>
      <dsp:txXfrm>
        <a:off x="4935016" y="214058"/>
        <a:ext cx="1025067" cy="1025067"/>
      </dsp:txXfrm>
    </dsp:sp>
    <dsp:sp modelId="{CC8A7412-3DDE-4E6C-A3B7-C1D8697B1DF1}">
      <dsp:nvSpPr>
        <dsp:cNvPr id="0" name=""/>
        <dsp:cNvSpPr/>
      </dsp:nvSpPr>
      <dsp:spPr>
        <a:xfrm rot="2160000">
          <a:off x="6126641" y="1115456"/>
          <a:ext cx="385680" cy="48926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>
            <a:highlight>
              <a:srgbClr val="FFFF00"/>
            </a:highlight>
          </a:endParaRPr>
        </a:p>
      </dsp:txBody>
      <dsp:txXfrm>
        <a:off x="6137690" y="1179303"/>
        <a:ext cx="269976" cy="293558"/>
      </dsp:txXfrm>
    </dsp:sp>
    <dsp:sp modelId="{E26145BB-3CF2-42A0-A2D3-D68E5F0E6C24}">
      <dsp:nvSpPr>
        <dsp:cNvPr id="0" name=""/>
        <dsp:cNvSpPr/>
      </dsp:nvSpPr>
      <dsp:spPr>
        <a:xfrm>
          <a:off x="6484242" y="1281581"/>
          <a:ext cx="1449665" cy="1449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Tipología: Exploratoria y Descriptiva</a:t>
          </a:r>
        </a:p>
      </dsp:txBody>
      <dsp:txXfrm>
        <a:off x="6696541" y="1493880"/>
        <a:ext cx="1025067" cy="1025067"/>
      </dsp:txXfrm>
    </dsp:sp>
    <dsp:sp modelId="{B660C31E-01CE-4693-9FCE-A1DA543FD7B8}">
      <dsp:nvSpPr>
        <dsp:cNvPr id="0" name=""/>
        <dsp:cNvSpPr/>
      </dsp:nvSpPr>
      <dsp:spPr>
        <a:xfrm rot="6480000">
          <a:off x="6683186" y="2786800"/>
          <a:ext cx="385680" cy="4892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/>
        </a:p>
      </dsp:txBody>
      <dsp:txXfrm rot="10800000">
        <a:off x="6758915" y="2829631"/>
        <a:ext cx="269976" cy="293558"/>
      </dsp:txXfrm>
    </dsp:sp>
    <dsp:sp modelId="{482859B7-14EA-4EB3-9E6D-F1A6816564A1}">
      <dsp:nvSpPr>
        <dsp:cNvPr id="0" name=""/>
        <dsp:cNvSpPr/>
      </dsp:nvSpPr>
      <dsp:spPr>
        <a:xfrm>
          <a:off x="5811399" y="3352378"/>
          <a:ext cx="1449665" cy="1449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Recolección de datos: Fuentes primarias y secundarias</a:t>
          </a:r>
        </a:p>
      </dsp:txBody>
      <dsp:txXfrm>
        <a:off x="6023698" y="3564677"/>
        <a:ext cx="1025067" cy="1025067"/>
      </dsp:txXfrm>
    </dsp:sp>
    <dsp:sp modelId="{B95FC567-939A-469B-8095-8FC851B97DE1}">
      <dsp:nvSpPr>
        <dsp:cNvPr id="0" name=""/>
        <dsp:cNvSpPr/>
      </dsp:nvSpPr>
      <dsp:spPr>
        <a:xfrm rot="10800000">
          <a:off x="5265625" y="3832579"/>
          <a:ext cx="385680" cy="489262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/>
        </a:p>
      </dsp:txBody>
      <dsp:txXfrm rot="10800000">
        <a:off x="5381329" y="3930431"/>
        <a:ext cx="269976" cy="293558"/>
      </dsp:txXfrm>
    </dsp:sp>
    <dsp:sp modelId="{05D0F7B1-6FD3-4A85-9490-63B652A8A425}">
      <dsp:nvSpPr>
        <dsp:cNvPr id="0" name=""/>
        <dsp:cNvSpPr/>
      </dsp:nvSpPr>
      <dsp:spPr>
        <a:xfrm>
          <a:off x="3634035" y="3352378"/>
          <a:ext cx="1449665" cy="1449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Instrumentos de recolección de datos: Encuesta, Entrevista, Observación</a:t>
          </a:r>
        </a:p>
      </dsp:txBody>
      <dsp:txXfrm>
        <a:off x="3846334" y="3564677"/>
        <a:ext cx="1025067" cy="1025067"/>
      </dsp:txXfrm>
    </dsp:sp>
    <dsp:sp modelId="{EB7BEDFE-A8E6-4243-BFF9-302FAC2918D4}">
      <dsp:nvSpPr>
        <dsp:cNvPr id="0" name=""/>
        <dsp:cNvSpPr/>
      </dsp:nvSpPr>
      <dsp:spPr>
        <a:xfrm rot="15120000">
          <a:off x="3832980" y="2807562"/>
          <a:ext cx="385680" cy="489262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/>
        </a:p>
      </dsp:txBody>
      <dsp:txXfrm rot="10800000">
        <a:off x="3908709" y="2960435"/>
        <a:ext cx="269976" cy="293558"/>
      </dsp:txXfrm>
    </dsp:sp>
    <dsp:sp modelId="{D4D4D24C-EC9D-4E21-8B1B-7AE8572FD165}">
      <dsp:nvSpPr>
        <dsp:cNvPr id="0" name=""/>
        <dsp:cNvSpPr/>
      </dsp:nvSpPr>
      <dsp:spPr>
        <a:xfrm>
          <a:off x="2961193" y="1281581"/>
          <a:ext cx="1449665" cy="1449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Tipo de muestreo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Simple estratificado</a:t>
          </a:r>
        </a:p>
      </dsp:txBody>
      <dsp:txXfrm>
        <a:off x="3173492" y="1493880"/>
        <a:ext cx="1025067" cy="1025067"/>
      </dsp:txXfrm>
    </dsp:sp>
    <dsp:sp modelId="{2608BC67-671E-405D-846D-0617E11F999E}">
      <dsp:nvSpPr>
        <dsp:cNvPr id="0" name=""/>
        <dsp:cNvSpPr/>
      </dsp:nvSpPr>
      <dsp:spPr>
        <a:xfrm rot="19440000">
          <a:off x="4365117" y="1128288"/>
          <a:ext cx="385680" cy="48926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800" kern="1200"/>
        </a:p>
      </dsp:txBody>
      <dsp:txXfrm>
        <a:off x="4376166" y="1260145"/>
        <a:ext cx="269976" cy="293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606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763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483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1814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178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952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218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5591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738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910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337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6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13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110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945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5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096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06C0DD6-6E56-49A0-8268-4DBF775887E1}" type="datetimeFigureOut">
              <a:rPr lang="es-EC" smtClean="0"/>
              <a:t>8/2/2022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90FEE-7118-46EB-BFA1-873D4AEA298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8823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295D50AC-7A2B-461A-88AC-1A43A531DF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15" y="553339"/>
            <a:ext cx="5409319" cy="1442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31657F-E81B-421F-A854-3BA30582BF6F}"/>
              </a:ext>
            </a:extLst>
          </p:cNvPr>
          <p:cNvSpPr txBox="1"/>
          <p:nvPr/>
        </p:nvSpPr>
        <p:spPr>
          <a:xfrm>
            <a:off x="2691229" y="2301330"/>
            <a:ext cx="7732931" cy="80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kumimoji="0" lang="es-EC" sz="200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TEMA:</a:t>
            </a:r>
            <a:r>
              <a:rPr lang="es-EC" sz="20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La gastronomía tradicional y su puesta en valor turística. Caso de estudio: Cantón Antonio Ante, Provincia de Imbabura</a:t>
            </a:r>
            <a:endParaRPr lang="es-EC" sz="2000" dirty="0"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i="0" u="none" strike="noStrike" kern="1200" cap="all" spc="0" normalizeH="0" baseline="0" noProof="0" dirty="0">
              <a:ln>
                <a:noFill/>
              </a:ln>
              <a:blipFill dpi="0" rotWithShape="1">
                <a:blip r:embed="rId3"/>
                <a:srcRect/>
                <a:tile tx="6350" ty="-127000" sx="65000" sy="64000" flip="none" algn="tl"/>
              </a:blipFill>
              <a:effectLst/>
              <a:uLnTx/>
              <a:uFillTx/>
              <a:latin typeface="Rockwell" panose="02060603020205020403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498E02-3339-44BC-A496-EC5153A8B21E}"/>
              </a:ext>
            </a:extLst>
          </p:cNvPr>
          <p:cNvSpPr txBox="1"/>
          <p:nvPr/>
        </p:nvSpPr>
        <p:spPr>
          <a:xfrm>
            <a:off x="2691229" y="3280059"/>
            <a:ext cx="80424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prstClr val="black"/>
              </a:buClr>
            </a:pPr>
            <a:r>
              <a:rPr lang="es-EC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DE</a:t>
            </a:r>
            <a:r>
              <a:rPr kumimoji="0" lang="es-EC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ADMINISTRACIÓN TURÍSTICA Y HOTELERA</a:t>
            </a:r>
          </a:p>
          <a:p>
            <a:pPr algn="ctr">
              <a:buClr>
                <a:prstClr val="black"/>
              </a:buClr>
            </a:pPr>
            <a:endParaRPr kumimoji="0"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prstClr val="black"/>
              </a:buClr>
            </a:pPr>
            <a:r>
              <a:rPr kumimoji="0" lang="es-EC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Autora</a:t>
            </a:r>
            <a:r>
              <a:rPr kumimoji="0" lang="es-EC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C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Guamán Clavijo Ana Gabriela</a:t>
            </a:r>
            <a:endParaRPr kumimoji="0"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Clr>
                <a:prstClr val="black"/>
              </a:buClr>
              <a:buFont typeface="Arial" panose="020B0604020202020204" pitchFamily="34" charset="0"/>
              <a:buChar char="•"/>
            </a:pPr>
            <a:endParaRPr kumimoji="0"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prstClr val="black"/>
              </a:buClr>
            </a:pPr>
            <a:r>
              <a:rPr kumimoji="0" lang="es-EC" sz="1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DIRECTOR: </a:t>
            </a:r>
            <a:r>
              <a:rPr kumimoji="0" lang="es-EC" sz="1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Msc Jácome Simbaña Marco Fernando</a:t>
            </a:r>
            <a:endParaRPr kumimoji="0" lang="es-EC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prstClr val="black"/>
              </a:buClr>
            </a:pPr>
            <a:endParaRPr kumimoji="0" lang="es-EC" sz="18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buClr>
                <a:prstClr val="black"/>
              </a:buClr>
            </a:pPr>
            <a:r>
              <a:rPr kumimoji="0" lang="es-EC" sz="18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Sangolquí -2022</a:t>
            </a:r>
          </a:p>
        </p:txBody>
      </p:sp>
    </p:spTree>
    <p:extLst>
      <p:ext uri="{BB962C8B-B14F-4D97-AF65-F5344CB8AC3E}">
        <p14:creationId xmlns:p14="http://schemas.microsoft.com/office/powerpoint/2010/main" val="146208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8A8CB-B218-4F5B-83F2-949632B4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1174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Formato de entrevistas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4F7249-A35A-45C7-B770-FCFA7B7A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69" y="1350102"/>
            <a:ext cx="3827146" cy="505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F594A6-B5AF-4777-9D37-78963B3A0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50" y="1356531"/>
            <a:ext cx="3778148" cy="5055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15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64FB1-3E6E-4904-BC61-ACD484DC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7671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Formato de fichas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A6D94034-1DEB-46E1-9B87-03B04F6F8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b="434"/>
          <a:stretch/>
        </p:blipFill>
        <p:spPr bwMode="auto">
          <a:xfrm>
            <a:off x="2351231" y="1260389"/>
            <a:ext cx="5409565" cy="4989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4544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05E22-DDE5-4683-8F01-B6A5362E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95314"/>
          </a:xfrm>
        </p:spPr>
        <p:txBody>
          <a:bodyPr/>
          <a:lstStyle/>
          <a:p>
            <a:pPr algn="ctr"/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Capitulo III: Análisis y 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DD7FB-8819-4F3E-978E-47FA911B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346886"/>
            <a:ext cx="10364740" cy="490151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s-EC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Cantón Antonio Ante</a:t>
            </a:r>
            <a:endParaRPr lang="es-EC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Situación actual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38D392-6BBC-4940-8265-50B9C1A00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r="8004"/>
          <a:stretch/>
        </p:blipFill>
        <p:spPr bwMode="auto">
          <a:xfrm>
            <a:off x="888871" y="2940649"/>
            <a:ext cx="4914252" cy="2236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6F519BF-6982-4D11-B3FF-A287D3BC336F}"/>
              </a:ext>
            </a:extLst>
          </p:cNvPr>
          <p:cNvSpPr/>
          <p:nvPr/>
        </p:nvSpPr>
        <p:spPr>
          <a:xfrm>
            <a:off x="6983896" y="1815549"/>
            <a:ext cx="4025974" cy="38033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Antonio Ante es considerado un pueblo que se ha ido fortaleciendo con el paso del tiempo, se han destacado importantes personajes, acontecimientos y etapas, convirtiéndolo en un lugar lleno de historia, emprendimientos, lucha y progreso. Hoy en día es un ejemplo de desarrollo económico y motivo de visita por su riqueza cultural e histórica. 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6034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FCE7E3-E2EA-4387-B7AE-8DBAA6A9E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750" y="607178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s-EC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Gastronomía cantón Antonio Ante</a:t>
            </a:r>
          </a:p>
          <a:p>
            <a:r>
              <a:rPr lang="es-EC" sz="18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Principales Productos agrícolas</a:t>
            </a:r>
            <a:endParaRPr lang="es-EC" sz="18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CE7CE85-580F-41A7-893F-7801B2372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21782"/>
              </p:ext>
            </p:extLst>
          </p:nvPr>
        </p:nvGraphicFramePr>
        <p:xfrm>
          <a:off x="964854" y="1768190"/>
          <a:ext cx="3587857" cy="419603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587857">
                  <a:extLst>
                    <a:ext uri="{9D8B030D-6E8A-4147-A177-3AD203B41FA5}">
                      <a16:colId xmlns:a16="http://schemas.microsoft.com/office/drawing/2014/main" val="2853884095"/>
                    </a:ext>
                  </a:extLst>
                </a:gridCol>
              </a:tblGrid>
              <a:tr h="170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Principales cultivos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3780609293"/>
                  </a:ext>
                </a:extLst>
              </a:tr>
              <a:tr h="3377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Maíz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Caña de azúcar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Fréjol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Trigo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Cebada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Arveja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Papa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Cabuya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Tomate de árbol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Aguacate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Haba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2781144609"/>
                  </a:ext>
                </a:extLst>
              </a:tr>
              <a:tr h="2095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>
                          <a:effectLst/>
                        </a:rPr>
                        <a:t>OTROS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316909963"/>
                  </a:ext>
                </a:extLst>
              </a:tr>
              <a:tr h="43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28600" algn="dec"/>
                        </a:tabLst>
                      </a:pPr>
                      <a:r>
                        <a:rPr lang="es-EC" sz="1100" dirty="0">
                          <a:effectLst/>
                        </a:rPr>
                        <a:t>Mellocos, zanahorias, camote. mashua negra/amarilla, oca. Zambo, zapallo, ají, col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949239337"/>
                  </a:ext>
                </a:extLst>
              </a:tr>
            </a:tbl>
          </a:graphicData>
        </a:graphic>
      </p:graphicFrame>
      <p:pic>
        <p:nvPicPr>
          <p:cNvPr id="1026" name="Picture 2" descr="Festival gastronómico del maíz se alista en Pablo Arenas : Noticias Imbabura  : La Hora Noticias de Ecuador, sus provincias y el mundo">
            <a:extLst>
              <a:ext uri="{FF2B5EF4-FFF2-40B4-BE49-F238E27FC236}">
                <a16:creationId xmlns:a16="http://schemas.microsoft.com/office/drawing/2014/main" id="{80B512BD-A9D8-4E68-92E4-EF9FDA21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0" y="1173507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 variedades de fréjol se consumen - El Comercio">
            <a:extLst>
              <a:ext uri="{FF2B5EF4-FFF2-40B4-BE49-F238E27FC236}">
                <a16:creationId xmlns:a16="http://schemas.microsoft.com/office/drawing/2014/main" id="{335D0130-8167-4F47-9431-8720C7F2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0" y="896653"/>
            <a:ext cx="2867025" cy="17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sterio de Agricultura y Ganadería Twitterissä: &quot;Imbabura |  @MinucheFrancisc, director de @AgriculturaOro, junto a técnicos de  @AgriculturaIMB, visitó la Hcda. El Paraíso, que fomenta el cultivo de  frutales andinos como aguacate, manzanos,">
            <a:extLst>
              <a:ext uri="{FF2B5EF4-FFF2-40B4-BE49-F238E27FC236}">
                <a16:creationId xmlns:a16="http://schemas.microsoft.com/office/drawing/2014/main" id="{713CB7B8-27A6-4124-93B4-667290A3E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32" y="2693916"/>
            <a:ext cx="21431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 la parroquia lojana Chantaco desarrollan el cultivo de tomate de árbol :  Provincia de Loja : La Hora Noticias de Ecuador, sus provincias y el mundo">
            <a:extLst>
              <a:ext uri="{FF2B5EF4-FFF2-40B4-BE49-F238E27FC236}">
                <a16:creationId xmlns:a16="http://schemas.microsoft.com/office/drawing/2014/main" id="{E972F012-A819-4B4B-899B-AE1F9598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653" y="270491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mote. 500 gr. – Mamey alimentos">
            <a:extLst>
              <a:ext uri="{FF2B5EF4-FFF2-40B4-BE49-F238E27FC236}">
                <a16:creationId xmlns:a16="http://schemas.microsoft.com/office/drawing/2014/main" id="{54483D9F-E8C2-4CBD-990F-EFEE85DE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0" y="295042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l melloco... - María Isabel Cevallos / Nutrición y Dietética | Facebook">
            <a:extLst>
              <a:ext uri="{FF2B5EF4-FFF2-40B4-BE49-F238E27FC236}">
                <a16:creationId xmlns:a16="http://schemas.microsoft.com/office/drawing/2014/main" id="{51C66720-2073-4DB9-8CC7-641F28308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95" y="4354832"/>
            <a:ext cx="260380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positorio Digital Universidad Técnica del Norte: Estudio de factibilidad  para la creación de una microempresa dedicada a la elaboración y  comercialización de dulce de zambo con piña en la Ciudad de Ibarra,">
            <a:extLst>
              <a:ext uri="{FF2B5EF4-FFF2-40B4-BE49-F238E27FC236}">
                <a16:creationId xmlns:a16="http://schemas.microsoft.com/office/drawing/2014/main" id="{90A16659-E2A2-425B-92E6-4DECFD35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7"/>
          <a:stretch/>
        </p:blipFill>
        <p:spPr bwMode="auto">
          <a:xfrm>
            <a:off x="5388203" y="4678017"/>
            <a:ext cx="3587857" cy="188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71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1FD04-F796-48A7-88B7-20A26CDE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6535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Atractivos turísticos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3C07ED-4688-402E-8267-B42F9BB3B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5"/>
          <a:stretch/>
        </p:blipFill>
        <p:spPr bwMode="auto">
          <a:xfrm>
            <a:off x="778325" y="1403834"/>
            <a:ext cx="2309495" cy="2558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9C936E-D259-4AEB-9C33-B10648915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83" y="1403834"/>
            <a:ext cx="2707734" cy="223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C17C81-B115-4E15-8FD6-A07AD7AB0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69" y="1387940"/>
            <a:ext cx="3860800" cy="204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DA5BD7-190A-46B4-9DB2-F8102358D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12" y="3962249"/>
            <a:ext cx="5487670" cy="223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0E82B-F3E0-42FB-9667-6748ADF8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9" y="4086268"/>
            <a:ext cx="2858054" cy="21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1D17B1-C33A-4E91-BFE8-1F00E6535C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80" y="3429000"/>
            <a:ext cx="2375591" cy="3178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4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35CF0-5D12-415D-BFDE-33C9C60D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59" y="134667"/>
            <a:ext cx="9404723" cy="647212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Inventario gastronómico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5E12C35-26AE-45AB-8E6F-234B12A20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51628"/>
              </p:ext>
            </p:extLst>
          </p:nvPr>
        </p:nvGraphicFramePr>
        <p:xfrm>
          <a:off x="420825" y="675862"/>
          <a:ext cx="6947384" cy="5905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2658">
                  <a:extLst>
                    <a:ext uri="{9D8B030D-6E8A-4147-A177-3AD203B41FA5}">
                      <a16:colId xmlns:a16="http://schemas.microsoft.com/office/drawing/2014/main" val="1504413891"/>
                    </a:ext>
                  </a:extLst>
                </a:gridCol>
                <a:gridCol w="2319592">
                  <a:extLst>
                    <a:ext uri="{9D8B030D-6E8A-4147-A177-3AD203B41FA5}">
                      <a16:colId xmlns:a16="http://schemas.microsoft.com/office/drawing/2014/main" val="3643587499"/>
                    </a:ext>
                  </a:extLst>
                </a:gridCol>
                <a:gridCol w="2685134">
                  <a:extLst>
                    <a:ext uri="{9D8B030D-6E8A-4147-A177-3AD203B41FA5}">
                      <a16:colId xmlns:a16="http://schemas.microsoft.com/office/drawing/2014/main" val="2036578709"/>
                    </a:ext>
                  </a:extLst>
                </a:gridCol>
              </a:tblGrid>
              <a:tr h="130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Parroquia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Sitios de expendio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Platos tradicionales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1707178893"/>
                  </a:ext>
                </a:extLst>
              </a:tr>
              <a:tr h="1301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URBANAS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101080"/>
                  </a:ext>
                </a:extLst>
              </a:tr>
              <a:tr h="953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Atuntaqui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Fritadas “La sazón de Miche”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Fritadas Amazonas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Heladería el Pacífico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Mercado de Atuntaqui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Fritadas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Helados de crema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Helados de paila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Rosquetones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Mote con chicharrón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Caldo de 31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Hornado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2347884695"/>
                  </a:ext>
                </a:extLst>
              </a:tr>
              <a:tr h="816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Andrade Marín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Las delicias de mamita Celia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Caldo de gallina criolla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Tortillas de papa con fritada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Fritada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Chuletas asadas en roca volcánica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757858043"/>
                  </a:ext>
                </a:extLst>
              </a:tr>
              <a:tr h="1301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RURALES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71025"/>
                  </a:ext>
                </a:extLst>
              </a:tr>
              <a:tr h="791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Chaltura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El Chozón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La Hornilla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Jatun Cuy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Valle Hermoso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Heladería de Chaltura 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Cuy Frito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Caldo de gallina criolla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Helados artesanales de paila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286895199"/>
                  </a:ext>
                </a:extLst>
              </a:tr>
              <a:tr h="13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Parroquia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Sitios de expendio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   Platos tradicionales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1417088012"/>
                  </a:ext>
                </a:extLst>
              </a:tr>
              <a:tr h="7251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Natabuela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La estancia natabuela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La parrilla del Chef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La casa de la abuela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Cuyes el serranito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Cuy frito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Fritada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Champús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Chicha de jora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EC" sz="1200">
                          <a:effectLst/>
                        </a:rPr>
                        <a:t>Colada morada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2147409328"/>
                  </a:ext>
                </a:extLst>
              </a:tr>
              <a:tr h="2674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San Roque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Paradero restaurante el amigo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EC" sz="1200" dirty="0">
                          <a:effectLst/>
                        </a:rPr>
                        <a:t>Cuy asado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75" marR="37175" marT="0" marB="0"/>
                </a:tc>
                <a:extLst>
                  <a:ext uri="{0D108BD9-81ED-4DB2-BD59-A6C34878D82A}">
                    <a16:rowId xmlns:a16="http://schemas.microsoft.com/office/drawing/2014/main" val="2184589010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494DA6C-D7C8-4231-A1B8-C76C04392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84" y="452675"/>
            <a:ext cx="2925955" cy="14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9198A3A-8FD0-4FE8-B20E-3EEE45829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29" y="1917736"/>
            <a:ext cx="1912427" cy="174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221346-BCEA-463E-B994-B325CC82B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956" y="1907953"/>
            <a:ext cx="2156460" cy="174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D53C28-D196-4C1E-B3F5-6C47C6C696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3"/>
          <a:stretch/>
        </p:blipFill>
        <p:spPr bwMode="auto">
          <a:xfrm>
            <a:off x="7558314" y="3669182"/>
            <a:ext cx="2266950" cy="1761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F5F766-A98F-430A-85F4-3E83A534B3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244" y="3659399"/>
            <a:ext cx="2007235" cy="169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A002075-60AB-4E9C-8E72-152E5BA19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14" y="5439678"/>
            <a:ext cx="2174468" cy="133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48D839-DF46-44FA-97F0-35B7385581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782" y="5370932"/>
            <a:ext cx="2113459" cy="1382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879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9C358-BA04-4D92-83A6-0170BBF2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27" y="175316"/>
            <a:ext cx="4254662" cy="554149"/>
          </a:xfrm>
        </p:spPr>
        <p:txBody>
          <a:bodyPr/>
          <a:lstStyle/>
          <a:p>
            <a:r>
              <a:rPr lang="es-EC" sz="2800" dirty="0">
                <a:latin typeface="Aharoni" panose="02010803020104030203" pitchFamily="2" charset="-79"/>
                <a:cs typeface="Aharoni" panose="02010803020104030203" pitchFamily="2" charset="-79"/>
              </a:rPr>
              <a:t>Utensilios tradicionales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313FFF-7C81-4BB2-A9AC-595DF53FA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8" y="850265"/>
            <a:ext cx="2487506" cy="19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BD49A5-4FAA-4854-9250-9A04DEC0B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7"/>
          <a:stretch/>
        </p:blipFill>
        <p:spPr bwMode="auto">
          <a:xfrm>
            <a:off x="2744751" y="850265"/>
            <a:ext cx="2360857" cy="1968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B3BE96-5D77-4D4E-8E8B-655E1DE5A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0" t="46894" r="9385" b="17464"/>
          <a:stretch/>
        </p:blipFill>
        <p:spPr bwMode="auto">
          <a:xfrm>
            <a:off x="5199626" y="850265"/>
            <a:ext cx="2832122" cy="1790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535370-FC78-460F-B857-A38E6DDD7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17" y="850265"/>
            <a:ext cx="2474013" cy="179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179C2F-6140-47B6-AF36-3AD24B570E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6"/>
          <a:stretch/>
        </p:blipFill>
        <p:spPr bwMode="auto">
          <a:xfrm>
            <a:off x="163227" y="2939835"/>
            <a:ext cx="2405312" cy="2330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F60921-3BDA-47C2-8FBF-E078716EF6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4" y="2939836"/>
            <a:ext cx="2282022" cy="233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1F64A1-CC38-46FF-A785-E164E946AD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51" y="2939835"/>
            <a:ext cx="2006600" cy="209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90C20F-669E-4207-B489-2A045EEF57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790" t="20992" r="14429" b="7080"/>
          <a:stretch/>
        </p:blipFill>
        <p:spPr bwMode="auto">
          <a:xfrm>
            <a:off x="7136389" y="2939835"/>
            <a:ext cx="1966595" cy="209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E77934-893B-4DA9-901E-734CD8E8D9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4" y="3071973"/>
            <a:ext cx="2244551" cy="1905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3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2D8C7-09A0-4AE0-8921-C0F586FA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956765" cy="636343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Métodos tradicionales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6BC3D3-E51C-4648-9B5E-853CD248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08" y="1235836"/>
            <a:ext cx="2914142" cy="266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6A645B-1782-4BEE-B569-AFF916A19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96" t="23153" r="22761" b="16341"/>
          <a:stretch/>
        </p:blipFill>
        <p:spPr bwMode="auto">
          <a:xfrm>
            <a:off x="6436619" y="1081461"/>
            <a:ext cx="2642384" cy="2963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7CBD6A-8A73-46C9-A0A4-CFAF6D141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7" t="50187"/>
          <a:stretch/>
        </p:blipFill>
        <p:spPr bwMode="auto">
          <a:xfrm>
            <a:off x="1752848" y="4566754"/>
            <a:ext cx="2548794" cy="2110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02EBB98-8721-4880-9A59-C9347FFE5929}"/>
              </a:ext>
            </a:extLst>
          </p:cNvPr>
          <p:cNvSpPr txBox="1"/>
          <p:nvPr/>
        </p:nvSpPr>
        <p:spPr>
          <a:xfrm>
            <a:off x="2453516" y="3989794"/>
            <a:ext cx="184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Secado al sol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5810ED3-0A90-413E-A645-CEB846252D03}"/>
              </a:ext>
            </a:extLst>
          </p:cNvPr>
          <p:cNvSpPr txBox="1"/>
          <p:nvPr/>
        </p:nvSpPr>
        <p:spPr>
          <a:xfrm>
            <a:off x="6702761" y="4131457"/>
            <a:ext cx="180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Secado al sol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38135D-A96F-4F56-AD23-F8BF3273CDBB}"/>
              </a:ext>
            </a:extLst>
          </p:cNvPr>
          <p:cNvSpPr txBox="1"/>
          <p:nvPr/>
        </p:nvSpPr>
        <p:spPr>
          <a:xfrm>
            <a:off x="4854635" y="5298997"/>
            <a:ext cx="184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Cocción y secado al sol</a:t>
            </a:r>
          </a:p>
        </p:txBody>
      </p:sp>
    </p:spTree>
    <p:extLst>
      <p:ext uri="{BB962C8B-B14F-4D97-AF65-F5344CB8AC3E}">
        <p14:creationId xmlns:p14="http://schemas.microsoft.com/office/powerpoint/2010/main" val="1610805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2D8C7-09A0-4AE0-8921-C0F586FA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956765" cy="636343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Técnicas tradicionales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70930BA-1555-46A3-8882-E34335ACB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84" t="25931" r="31613" b="9858"/>
          <a:stretch/>
        </p:blipFill>
        <p:spPr bwMode="auto">
          <a:xfrm>
            <a:off x="543157" y="1449681"/>
            <a:ext cx="2053481" cy="2134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84FA4C-9241-4BB0-89E6-05A839DFC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1" t="46306" r="21025" b="8006"/>
          <a:stretch/>
        </p:blipFill>
        <p:spPr bwMode="auto">
          <a:xfrm>
            <a:off x="2990652" y="1397397"/>
            <a:ext cx="2647335" cy="1830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E5A3155-C7D3-42F5-B126-CED901799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26" y="1331793"/>
            <a:ext cx="3060700" cy="168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9D9DE48-CFE8-4B61-98E5-A92B7F5F83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765" y="1889893"/>
            <a:ext cx="231394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067DFC-DC5F-4B72-9283-05C5CCDF7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6" y="4427236"/>
            <a:ext cx="326707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C2AF2A4-3ECD-4514-A66F-B7D00538E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62" y="4427236"/>
            <a:ext cx="2609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88971D8-4952-4FFB-AC1A-81E47CD9E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25082"/>
          <a:stretch/>
        </p:blipFill>
        <p:spPr bwMode="auto">
          <a:xfrm>
            <a:off x="7400925" y="4012898"/>
            <a:ext cx="2752725" cy="2352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334A50B-2AB8-417F-9206-9A0AB5713373}"/>
              </a:ext>
            </a:extLst>
          </p:cNvPr>
          <p:cNvSpPr txBox="1"/>
          <p:nvPr/>
        </p:nvSpPr>
        <p:spPr>
          <a:xfrm>
            <a:off x="646111" y="3820867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Horneado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197D4E-9ED9-4346-8B8E-84E78CD0AA7A}"/>
              </a:ext>
            </a:extLst>
          </p:cNvPr>
          <p:cNvSpPr txBox="1"/>
          <p:nvPr/>
        </p:nvSpPr>
        <p:spPr>
          <a:xfrm>
            <a:off x="3031177" y="3451535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Hervir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D77C645-3401-4CE0-9C69-F126A0EE4374}"/>
              </a:ext>
            </a:extLst>
          </p:cNvPr>
          <p:cNvSpPr txBox="1"/>
          <p:nvPr/>
        </p:nvSpPr>
        <p:spPr>
          <a:xfrm>
            <a:off x="6450206" y="3155716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Freír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95360CF-8D26-477B-A5AA-B4700B07A182}"/>
              </a:ext>
            </a:extLst>
          </p:cNvPr>
          <p:cNvSpPr txBox="1"/>
          <p:nvPr/>
        </p:nvSpPr>
        <p:spPr>
          <a:xfrm>
            <a:off x="10254088" y="4242570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Tostado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7F6B423-7FAF-4829-90FF-BE2AF5AE75AB}"/>
              </a:ext>
            </a:extLst>
          </p:cNvPr>
          <p:cNvSpPr txBox="1"/>
          <p:nvPr/>
        </p:nvSpPr>
        <p:spPr>
          <a:xfrm>
            <a:off x="4885470" y="5806990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Fermentado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A3F9918-2B1B-4149-844B-ACC30A825462}"/>
              </a:ext>
            </a:extLst>
          </p:cNvPr>
          <p:cNvSpPr txBox="1"/>
          <p:nvPr/>
        </p:nvSpPr>
        <p:spPr>
          <a:xfrm>
            <a:off x="1021838" y="6035950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Molido</a:t>
            </a:r>
          </a:p>
        </p:txBody>
      </p:sp>
    </p:spTree>
    <p:extLst>
      <p:ext uri="{BB962C8B-B14F-4D97-AF65-F5344CB8AC3E}">
        <p14:creationId xmlns:p14="http://schemas.microsoft.com/office/powerpoint/2010/main" val="123047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0A515-7FFC-4872-B9AF-F829AB4E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2648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Sitios de restauración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F6DBA8-8995-4DB4-B62E-24521C7F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7" b="35415"/>
          <a:stretch/>
        </p:blipFill>
        <p:spPr bwMode="auto">
          <a:xfrm>
            <a:off x="1005674" y="1509540"/>
            <a:ext cx="3191572" cy="2357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C78F76-9D39-462A-AE00-9F65C9954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50" y="1067558"/>
            <a:ext cx="2416300" cy="279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B7E761-40A7-44EF-A74A-E812828D8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54" y="1257192"/>
            <a:ext cx="2416300" cy="2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234959-093D-4E86-A71D-656EAE202E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13" y="4054646"/>
            <a:ext cx="2212430" cy="258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3DD31-216C-4231-88D8-8CA35A999C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14" y="4210722"/>
            <a:ext cx="2787649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1C177D-22EF-4648-AF4C-BFBC049E2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81" y="4210722"/>
            <a:ext cx="2787649" cy="2252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31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0AD5F-E321-42C9-8899-2A0F044D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6534"/>
          </a:xfrm>
        </p:spPr>
        <p:txBody>
          <a:bodyPr/>
          <a:lstStyle/>
          <a:p>
            <a:r>
              <a:rPr lang="es-EC" b="1" dirty="0"/>
              <a:t>INTRODUCCIÓN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F11C706-D4B7-4E9D-A13C-7036DBD6E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763431"/>
              </p:ext>
            </p:extLst>
          </p:nvPr>
        </p:nvGraphicFramePr>
        <p:xfrm>
          <a:off x="646111" y="795986"/>
          <a:ext cx="11106178" cy="5364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360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0A515-7FFC-4872-B9AF-F829AB4E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2648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Sitios de restauración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109926F-2FB1-4C87-9DA1-932FA0246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70" y="1005459"/>
            <a:ext cx="2558596" cy="277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25F2F8-3E39-460C-BB6E-B045F5B75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87" y="1638300"/>
            <a:ext cx="2753270" cy="34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AA5133-97C1-40BC-AE7B-0F4DF34BB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43" y="1493157"/>
            <a:ext cx="2558597" cy="330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90E2E5-3A97-4C1E-80A7-6D5B4870A8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34" y="4047390"/>
            <a:ext cx="3361780" cy="2357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092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60536-751D-4234-AED6-7DCA0C77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0025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Fichas de productos elaborados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EA25EB-08D1-4651-B69A-A3AF10229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05" t="11833" r="6786" b="9821"/>
          <a:stretch/>
        </p:blipFill>
        <p:spPr>
          <a:xfrm>
            <a:off x="646111" y="970156"/>
            <a:ext cx="4702361" cy="56628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35477EC-97E3-4ED9-9A47-5E3C530A2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9" t="8693" r="51159" b="8693"/>
          <a:stretch/>
        </p:blipFill>
        <p:spPr>
          <a:xfrm>
            <a:off x="5834245" y="970156"/>
            <a:ext cx="5075925" cy="56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3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161724-13FC-45F2-A193-68B792C8A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34" t="14594" r="9383" b="7937"/>
          <a:stretch/>
        </p:blipFill>
        <p:spPr>
          <a:xfrm>
            <a:off x="640995" y="297238"/>
            <a:ext cx="4757482" cy="62635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B947CD-5E67-4C7F-B514-AF53E4C6A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08" t="12546" r="28671" b="8698"/>
          <a:stretch/>
        </p:blipFill>
        <p:spPr>
          <a:xfrm>
            <a:off x="5662246" y="297238"/>
            <a:ext cx="5539154" cy="62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4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29A9CC-21B8-4091-AC2E-CDF694F4D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8" t="13315" r="29714" b="7217"/>
          <a:stretch/>
        </p:blipFill>
        <p:spPr>
          <a:xfrm>
            <a:off x="516485" y="282786"/>
            <a:ext cx="5348737" cy="62924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8BB3EE-F23F-4881-8E38-1AE74A6F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5" t="11981" r="30679" b="7979"/>
          <a:stretch/>
        </p:blipFill>
        <p:spPr>
          <a:xfrm>
            <a:off x="6096000" y="282785"/>
            <a:ext cx="5177246" cy="62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5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0A720-451E-4173-9687-78AB4A26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5191"/>
          </a:xfrm>
        </p:spPr>
        <p:txBody>
          <a:bodyPr/>
          <a:lstStyle/>
          <a:p>
            <a:pPr algn="ctr"/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Capítulo IV: PROPUESTA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9FCA8F6-741F-461B-8DBD-70A58EE88A40}"/>
              </a:ext>
            </a:extLst>
          </p:cNvPr>
          <p:cNvSpPr/>
          <p:nvPr/>
        </p:nvSpPr>
        <p:spPr>
          <a:xfrm>
            <a:off x="1084216" y="2429691"/>
            <a:ext cx="3056709" cy="2730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Rescatar, conservar, revalorizar y difusión de la gastronomía tradicional del cantón Antonio Ante</a:t>
            </a:r>
            <a:endParaRPr lang="es-EC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382C179-C495-4628-B87D-C8CE10443F04}"/>
              </a:ext>
            </a:extLst>
          </p:cNvPr>
          <p:cNvSpPr/>
          <p:nvPr/>
        </p:nvSpPr>
        <p:spPr>
          <a:xfrm rot="20273291">
            <a:off x="4306705" y="2114119"/>
            <a:ext cx="1332412" cy="706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6375DF95-B0A2-4D16-A573-5462C6FC7AEB}"/>
              </a:ext>
            </a:extLst>
          </p:cNvPr>
          <p:cNvSpPr/>
          <p:nvPr/>
        </p:nvSpPr>
        <p:spPr>
          <a:xfrm>
            <a:off x="4390724" y="3353709"/>
            <a:ext cx="1332412" cy="643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99EA2A3-424F-400D-94DE-F2490BC26427}"/>
              </a:ext>
            </a:extLst>
          </p:cNvPr>
          <p:cNvSpPr/>
          <p:nvPr/>
        </p:nvSpPr>
        <p:spPr>
          <a:xfrm rot="1639528">
            <a:off x="4416494" y="4609653"/>
            <a:ext cx="1332412" cy="594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0" name="Picture 4" descr="Una feria plantea revalorizar identidad de Perú a partir de su gastronomía">
            <a:extLst>
              <a:ext uri="{FF2B5EF4-FFF2-40B4-BE49-F238E27FC236}">
                <a16:creationId xmlns:a16="http://schemas.microsoft.com/office/drawing/2014/main" id="{57E279D0-476F-49A3-852E-0A21685B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5459"/>
            <a:ext cx="2799806" cy="148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ECONSTRUCCIÓN GASTRONÓMICA, PARA LA REVALORIZACIÓN E INNOVACIÓN DE LA  COMIDA TÍPICA DE LA SERRANÍA ECUATORIANA">
            <a:extLst>
              <a:ext uri="{FF2B5EF4-FFF2-40B4-BE49-F238E27FC236}">
                <a16:creationId xmlns:a16="http://schemas.microsoft.com/office/drawing/2014/main" id="{56B35FF8-D171-4E2A-AD7C-B8C2AEAD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90" y="3161908"/>
            <a:ext cx="2799806" cy="14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7694B97-47C7-4218-8B4C-B04FD7FA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88" y="484450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06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6BABB-83BC-42E2-A366-FE1AA363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49065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Estrategias de revalorización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8BF553-C914-4291-85E0-A7C889C053B0}"/>
              </a:ext>
            </a:extLst>
          </p:cNvPr>
          <p:cNvSpPr txBox="1"/>
          <p:nvPr/>
        </p:nvSpPr>
        <p:spPr>
          <a:xfrm>
            <a:off x="2001882" y="1401614"/>
            <a:ext cx="7782197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Talleres en los centros educativos de educación primaria Y secundaria.</a:t>
            </a:r>
            <a:endParaRPr lang="es-EC" sz="2800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05CC0267-0E98-4062-82D8-4EB78D95C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3647"/>
              </p:ext>
            </p:extLst>
          </p:nvPr>
        </p:nvGraphicFramePr>
        <p:xfrm>
          <a:off x="1284472" y="2723823"/>
          <a:ext cx="4064000" cy="35569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13757503"/>
                    </a:ext>
                  </a:extLst>
                </a:gridCol>
              </a:tblGrid>
              <a:tr h="701022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Temas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362503"/>
                  </a:ext>
                </a:extLst>
              </a:tr>
              <a:tr h="285589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Introducción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 de  la gastronomía tradicional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Métodos y técnicas culinarias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Utensilios Tradicionales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Costumbres tradicionales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Manipulación y técnicas de higiene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Elaboración de un plato tradicional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851644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98B9C116-8CD6-4F08-BA65-2CF1C28DE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211320"/>
              </p:ext>
            </p:extLst>
          </p:nvPr>
        </p:nvGraphicFramePr>
        <p:xfrm>
          <a:off x="6069873" y="2723823"/>
          <a:ext cx="4373488" cy="12898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73488">
                  <a:extLst>
                    <a:ext uri="{9D8B030D-6E8A-4147-A177-3AD203B41FA5}">
                      <a16:colId xmlns:a16="http://schemas.microsoft.com/office/drawing/2014/main" val="1918920834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Horario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561648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rgbClr val="002060"/>
                          </a:solidFill>
                        </a:rPr>
                        <a:t>Lunes 10am-12pm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982996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FF4FCA7C-9202-4FC9-8653-78928CDB7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74772"/>
              </p:ext>
            </p:extLst>
          </p:nvPr>
        </p:nvGraphicFramePr>
        <p:xfrm>
          <a:off x="6096000" y="4272962"/>
          <a:ext cx="4373488" cy="19277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3488">
                  <a:extLst>
                    <a:ext uri="{9D8B030D-6E8A-4147-A177-3AD203B41FA5}">
                      <a16:colId xmlns:a16="http://schemas.microsoft.com/office/drawing/2014/main" val="2790542023"/>
                    </a:ext>
                  </a:extLst>
                </a:gridCol>
              </a:tblGrid>
              <a:tr h="739001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Objetivo</a:t>
                      </a:r>
                    </a:p>
                  </a:txBody>
                  <a:tcPr>
                    <a:solidFill>
                      <a:srgbClr val="DE22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797693"/>
                  </a:ext>
                </a:extLst>
              </a:tr>
              <a:tr h="1005393">
                <a:tc>
                  <a:txBody>
                    <a:bodyPr/>
                    <a:lstStyle/>
                    <a:p>
                      <a:r>
                        <a:rPr lang="es-EC" dirty="0"/>
                        <a:t>Estimular a los estudiantes el interés por la elaboración y conservación de la gastronomía tradicional del cantón Antonio Ante.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6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69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C726343D-BEAA-4E50-A100-2403BF005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01825"/>
              </p:ext>
            </p:extLst>
          </p:nvPr>
        </p:nvGraphicFramePr>
        <p:xfrm>
          <a:off x="1345809" y="2535402"/>
          <a:ext cx="4064000" cy="35569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13757503"/>
                    </a:ext>
                  </a:extLst>
                </a:gridCol>
              </a:tblGrid>
              <a:tr h="701022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/>
                        <a:t>Temas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362503"/>
                  </a:ext>
                </a:extLst>
              </a:tr>
              <a:tr h="2855891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Introducción (Que es la presentación de los platos)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Reglas básicas de emplatado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Técnicas de montaje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Herramientas a utilizar para decorar un plato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C" dirty="0"/>
                        <a:t>Emplatado de un plato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851644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5BD681C2-BC3D-44FA-9B32-44C427697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230031"/>
              </p:ext>
            </p:extLst>
          </p:nvPr>
        </p:nvGraphicFramePr>
        <p:xfrm>
          <a:off x="6237572" y="2535402"/>
          <a:ext cx="4373488" cy="12898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73488">
                  <a:extLst>
                    <a:ext uri="{9D8B030D-6E8A-4147-A177-3AD203B41FA5}">
                      <a16:colId xmlns:a16="http://schemas.microsoft.com/office/drawing/2014/main" val="1918920834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Horario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561648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solidFill>
                            <a:srgbClr val="002060"/>
                          </a:solidFill>
                        </a:rPr>
                        <a:t>Sábados 10am-12pm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982996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C3D41E11-F1EF-4E61-B522-63C886693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244987"/>
              </p:ext>
            </p:extLst>
          </p:nvPr>
        </p:nvGraphicFramePr>
        <p:xfrm>
          <a:off x="6237572" y="4027380"/>
          <a:ext cx="4373488" cy="22020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3488">
                  <a:extLst>
                    <a:ext uri="{9D8B030D-6E8A-4147-A177-3AD203B41FA5}">
                      <a16:colId xmlns:a16="http://schemas.microsoft.com/office/drawing/2014/main" val="2790542023"/>
                    </a:ext>
                  </a:extLst>
                </a:gridCol>
              </a:tblGrid>
              <a:tr h="739001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Objetivo</a:t>
                      </a:r>
                    </a:p>
                  </a:txBody>
                  <a:tcPr>
                    <a:solidFill>
                      <a:srgbClr val="DE22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797693"/>
                  </a:ext>
                </a:extLst>
              </a:tr>
              <a:tr h="1005393">
                <a:tc>
                  <a:txBody>
                    <a:bodyPr/>
                    <a:lstStyle/>
                    <a:p>
                      <a:r>
                        <a:rPr lang="es-EC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Enseñar a los participantes las formas, técnicas y herramientas de montaje de platos con el fin de que sirvan de ayuda al momento de emprender en la rama gastronómica.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6756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FB33AB5-003B-49CE-A292-4D05FEA44DC0}"/>
              </a:ext>
            </a:extLst>
          </p:cNvPr>
          <p:cNvSpPr txBox="1"/>
          <p:nvPr/>
        </p:nvSpPr>
        <p:spPr>
          <a:xfrm>
            <a:off x="2014945" y="421899"/>
            <a:ext cx="7782197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Talleres </a:t>
            </a:r>
            <a:r>
              <a:rPr lang="es-EC" sz="2800" b="1" dirty="0">
                <a:solidFill>
                  <a:srgbClr val="00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 técnicas de emplatado para emprendedores</a:t>
            </a:r>
            <a:endParaRPr lang="es-EC" sz="2800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5412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B97BB-F186-42BF-88CE-A29CF696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6002"/>
          </a:xfrm>
        </p:spPr>
        <p:txBody>
          <a:bodyPr/>
          <a:lstStyle/>
          <a:p>
            <a:r>
              <a:rPr lang="es-EC" sz="3600" dirty="0">
                <a:latin typeface="Aharoni" panose="02010803020104030203" pitchFamily="2" charset="-79"/>
                <a:cs typeface="Aharoni" panose="02010803020104030203" pitchFamily="2" charset="-79"/>
              </a:rPr>
              <a:t>Estrategias de conservación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26C21D-C68D-443B-A272-1C801D367896}"/>
              </a:ext>
            </a:extLst>
          </p:cNvPr>
          <p:cNvSpPr txBox="1"/>
          <p:nvPr/>
        </p:nvSpPr>
        <p:spPr>
          <a:xfrm>
            <a:off x="891541" y="1088124"/>
            <a:ext cx="6093822" cy="5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Recetario gastronómico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14678C-B970-4DA9-893B-3B87F8FD5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60" y="1824126"/>
            <a:ext cx="3254012" cy="49157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D0BD752-B66C-4A42-9D9E-4EBA8E182C5C}"/>
              </a:ext>
            </a:extLst>
          </p:cNvPr>
          <p:cNvSpPr/>
          <p:nvPr/>
        </p:nvSpPr>
        <p:spPr>
          <a:xfrm>
            <a:off x="6843530" y="2290480"/>
            <a:ext cx="2815147" cy="2902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reservar y conservar las recetas gastronómicas de los diferentes platillos tradicionales del cantón Antonio Ante, con el fin de evitar que estas se pierdan con el paso del tiempo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3544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B91C7-861A-4A47-8BB9-E6698642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6725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Estrategias de promoción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ABBACA-BD45-46DF-93BE-FC87C16B58BA}"/>
              </a:ext>
            </a:extLst>
          </p:cNvPr>
          <p:cNvSpPr/>
          <p:nvPr/>
        </p:nvSpPr>
        <p:spPr>
          <a:xfrm>
            <a:off x="1696278" y="1789043"/>
            <a:ext cx="2093844" cy="9674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Ruta Gastronómica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49B6F75-59A5-4FCF-A166-3BED6F3BF21D}"/>
              </a:ext>
            </a:extLst>
          </p:cNvPr>
          <p:cNvSpPr/>
          <p:nvPr/>
        </p:nvSpPr>
        <p:spPr>
          <a:xfrm>
            <a:off x="4505739" y="1656522"/>
            <a:ext cx="2915478" cy="1285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O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bjetivo de dar a conocer y conservar la gastronomía tradicional del cantón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EF422E-94B7-4F34-A0E4-B94EDACB3BA1}"/>
              </a:ext>
            </a:extLst>
          </p:cNvPr>
          <p:cNvSpPr/>
          <p:nvPr/>
        </p:nvSpPr>
        <p:spPr>
          <a:xfrm>
            <a:off x="7997687" y="1656522"/>
            <a:ext cx="2915478" cy="1285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G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enerar nuevas fuentes de empleo 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C37D6C-DF5D-496F-802F-F8B15AA80DAC}"/>
              </a:ext>
            </a:extLst>
          </p:cNvPr>
          <p:cNvSpPr/>
          <p:nvPr/>
        </p:nvSpPr>
        <p:spPr>
          <a:xfrm>
            <a:off x="8123582" y="3584714"/>
            <a:ext cx="2915478" cy="1285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F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omentar la actividad turística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72E8C4-1818-4BB1-A572-ABB6D4F918B0}"/>
              </a:ext>
            </a:extLst>
          </p:cNvPr>
          <p:cNvSpPr/>
          <p:nvPr/>
        </p:nvSpPr>
        <p:spPr>
          <a:xfrm>
            <a:off x="4505739" y="3584714"/>
            <a:ext cx="2915478" cy="1285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propone realizar visitas a los principales sitios de expendio de comida tradicional del sector </a:t>
            </a:r>
            <a:endParaRPr lang="es-EC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9ADC597-611E-467A-AD09-FC79B13DD952}"/>
              </a:ext>
            </a:extLst>
          </p:cNvPr>
          <p:cNvSpPr/>
          <p:nvPr/>
        </p:nvSpPr>
        <p:spPr>
          <a:xfrm>
            <a:off x="3935896" y="2183294"/>
            <a:ext cx="384313" cy="17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441BD4A8-D56D-4423-90BC-623261909237}"/>
              </a:ext>
            </a:extLst>
          </p:cNvPr>
          <p:cNvSpPr/>
          <p:nvPr/>
        </p:nvSpPr>
        <p:spPr>
          <a:xfrm>
            <a:off x="7517295" y="2183294"/>
            <a:ext cx="384313" cy="17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9DBC98E-F8B2-4441-A649-2E62B5AD6329}"/>
              </a:ext>
            </a:extLst>
          </p:cNvPr>
          <p:cNvSpPr/>
          <p:nvPr/>
        </p:nvSpPr>
        <p:spPr>
          <a:xfrm rot="5400000">
            <a:off x="9250018" y="3063144"/>
            <a:ext cx="469513" cy="331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3BB3F16-7811-45E9-AA8D-16244D48A705}"/>
              </a:ext>
            </a:extLst>
          </p:cNvPr>
          <p:cNvSpPr/>
          <p:nvPr/>
        </p:nvSpPr>
        <p:spPr>
          <a:xfrm rot="10800000">
            <a:off x="7586080" y="4137991"/>
            <a:ext cx="384313" cy="17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38D147E-4260-40C3-B970-C2DF0308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1" y="3429000"/>
            <a:ext cx="3759676" cy="2655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930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3651E-9F4A-4C31-93C2-2B5BCDBF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37" y="163961"/>
            <a:ext cx="9404723" cy="633960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Estrategias de difusión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1C0C8D-4B97-4EAB-97F6-99D85CCE1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2" y="797921"/>
            <a:ext cx="5487670" cy="263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FA18DF-4A99-4200-86C1-99811266C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28" y="637266"/>
            <a:ext cx="2295525" cy="27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72E9E35-37D9-4C57-9481-C992BB131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00" y="504897"/>
            <a:ext cx="23145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63920A-B594-4608-B92F-58EC144A7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67" y="3565799"/>
            <a:ext cx="5487670" cy="2654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9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09EF7-BAB2-481F-89F9-FD9312D1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86969"/>
          </a:xfrm>
        </p:spPr>
        <p:txBody>
          <a:bodyPr/>
          <a:lstStyle/>
          <a:p>
            <a:r>
              <a:rPr lang="es-EC" dirty="0"/>
              <a:t>Planteamiento del problema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4278D3B-FDCC-401D-BF64-83F691637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974332"/>
              </p:ext>
            </p:extLst>
          </p:nvPr>
        </p:nvGraphicFramePr>
        <p:xfrm>
          <a:off x="1713948" y="13292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2050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DE77F-CB93-44F9-8997-F03BCC64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0756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Conclusiones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2F72D7E-EB9A-4D17-B386-E31BF3B7169A}"/>
              </a:ext>
            </a:extLst>
          </p:cNvPr>
          <p:cNvSpPr/>
          <p:nvPr/>
        </p:nvSpPr>
        <p:spPr>
          <a:xfrm>
            <a:off x="1528011" y="1660358"/>
            <a:ext cx="3753852" cy="16844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 muy importante poner en valor la gastronomía tradicional de este cantón como un atractivo turístico debido al gran avance que ha tenido la actividad turística en el mundo.</a:t>
            </a:r>
            <a:endParaRPr lang="es-EC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6A9087B-FE6E-4E54-AFB3-22196B9B2614}"/>
              </a:ext>
            </a:extLst>
          </p:cNvPr>
          <p:cNvSpPr/>
          <p:nvPr/>
        </p:nvSpPr>
        <p:spPr>
          <a:xfrm>
            <a:off x="5903495" y="1660357"/>
            <a:ext cx="4359441" cy="16844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restaurantes y sitios de expendio de comida en su mayoría aún conservan la forma tradicional de cocción de los alimentos</a:t>
            </a:r>
            <a:endParaRPr lang="es-EC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ADE35BE-ADA6-478E-A072-62DA7480B264}"/>
              </a:ext>
            </a:extLst>
          </p:cNvPr>
          <p:cNvSpPr/>
          <p:nvPr/>
        </p:nvSpPr>
        <p:spPr>
          <a:xfrm>
            <a:off x="3509210" y="3834063"/>
            <a:ext cx="4251157" cy="20012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 personas adultas y de la tercera edad valoran la riqueza que encierra su gastronomía, aún siguen manteniendo la forma tradicional de elaboración de los platos tradicionales, sus utensilios, métodos y técnicas de elaboración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25523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575B23-A5FE-45C1-91AA-A0A9934B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2471"/>
          </a:xfrm>
        </p:spPr>
        <p:txBody>
          <a:bodyPr/>
          <a:lstStyle/>
          <a:p>
            <a:r>
              <a:rPr lang="es-EC" sz="3200" dirty="0">
                <a:latin typeface="Aharoni" panose="02010803020104030203" pitchFamily="2" charset="-79"/>
                <a:cs typeface="Aharoni" panose="02010803020104030203" pitchFamily="2" charset="-79"/>
              </a:rPr>
              <a:t>Recomendaciones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5F1443B-BF93-464E-BA0C-64D096223D20}"/>
              </a:ext>
            </a:extLst>
          </p:cNvPr>
          <p:cNvSpPr/>
          <p:nvPr/>
        </p:nvSpPr>
        <p:spPr>
          <a:xfrm>
            <a:off x="914400" y="1804737"/>
            <a:ext cx="4391526" cy="14678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gastronomía tradicional debería un recurso al que se le debería dar mucha importancia para de esta manera impulsar la actividad turística en la zona </a:t>
            </a:r>
            <a:endParaRPr lang="es-EC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8F73662-F32C-482B-B74F-CD69E51F0EF0}"/>
              </a:ext>
            </a:extLst>
          </p:cNvPr>
          <p:cNvSpPr/>
          <p:nvPr/>
        </p:nvSpPr>
        <p:spPr>
          <a:xfrm>
            <a:off x="6096000" y="1685292"/>
            <a:ext cx="4523874" cy="14919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recomienda que los restaurantes sigan manteniendo la forma tradicional en la elaboración de los diferentes platillos, para mantener y conservar su sabor tradicional.</a:t>
            </a:r>
            <a:endParaRPr lang="es-EC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94686EB-408B-4AF1-AF47-2EC782A9E6F6}"/>
              </a:ext>
            </a:extLst>
          </p:cNvPr>
          <p:cNvSpPr/>
          <p:nvPr/>
        </p:nvSpPr>
        <p:spPr>
          <a:xfrm>
            <a:off x="3949148" y="4253948"/>
            <a:ext cx="4532243" cy="12324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 recomendable que el GAD municipal del cantón Antonio Ante tome en consideración la propuesta de poner en práctica la ruta gastronómica 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770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implemente, muchas gracias">
            <a:extLst>
              <a:ext uri="{FF2B5EF4-FFF2-40B4-BE49-F238E27FC236}">
                <a16:creationId xmlns:a16="http://schemas.microsoft.com/office/drawing/2014/main" id="{7833C372-D53B-4EAD-BF60-58B59448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8846090" cy="431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37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F8AA5-90B7-4564-BAE0-E2F4D9B3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3230"/>
          </a:xfrm>
        </p:spPr>
        <p:txBody>
          <a:bodyPr/>
          <a:lstStyle/>
          <a:p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Objetivo General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C71B642-3102-49FC-AF12-B05E19F59819}"/>
              </a:ext>
            </a:extLst>
          </p:cNvPr>
          <p:cNvSpPr/>
          <p:nvPr/>
        </p:nvSpPr>
        <p:spPr>
          <a:xfrm>
            <a:off x="1590262" y="1378227"/>
            <a:ext cx="8600660" cy="13517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la gastronomía tradicional del cantón Antonio Ante para su puesta en valor turística.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48D074-15D3-4F5B-A5CC-E01B0C4CFAB4}"/>
              </a:ext>
            </a:extLst>
          </p:cNvPr>
          <p:cNvSpPr txBox="1"/>
          <p:nvPr/>
        </p:nvSpPr>
        <p:spPr>
          <a:xfrm>
            <a:off x="646111" y="3198167"/>
            <a:ext cx="395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Objetivos específicos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B8ECF70-A7E3-4295-8F8F-070C2E493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930074"/>
              </p:ext>
            </p:extLst>
          </p:nvPr>
        </p:nvGraphicFramePr>
        <p:xfrm>
          <a:off x="1284471" y="3818858"/>
          <a:ext cx="9595563" cy="258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355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5ADE2-97A4-42A5-AAB2-76A2BACC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5265"/>
          </a:xfrm>
        </p:spPr>
        <p:txBody>
          <a:bodyPr/>
          <a:lstStyle/>
          <a:p>
            <a:pPr algn="ctr"/>
            <a:r>
              <a:rPr lang="es-EC" b="1" dirty="0"/>
              <a:t>Capítulo I : Marco Teórico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EDF3B-9178-4113-936F-E64751A0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77010"/>
            <a:ext cx="9653588" cy="4671390"/>
          </a:xfrm>
        </p:spPr>
        <p:txBody>
          <a:bodyPr/>
          <a:lstStyle/>
          <a:p>
            <a:pPr marL="0" indent="0">
              <a:buNone/>
            </a:pPr>
            <a:r>
              <a:rPr lang="es-EC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Teorías de soporte</a:t>
            </a:r>
            <a:endParaRPr lang="es-EC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Teoría </a:t>
            </a:r>
            <a:r>
              <a:rPr lang="es-EC" sz="1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es-EC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Career</a:t>
            </a:r>
            <a:r>
              <a:rPr lang="es-EC" sz="1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Ladder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5D1C21-9B05-4413-91A3-87EC3217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7" t="22590" r="27865" b="8475"/>
          <a:stretch/>
        </p:blipFill>
        <p:spPr bwMode="auto">
          <a:xfrm>
            <a:off x="1774215" y="2749222"/>
            <a:ext cx="3574257" cy="3656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7D66D62-FED8-46ED-BFB7-A25E1EDCD086}"/>
              </a:ext>
            </a:extLst>
          </p:cNvPr>
          <p:cNvSpPr/>
          <p:nvPr/>
        </p:nvSpPr>
        <p:spPr>
          <a:xfrm>
            <a:off x="6289964" y="1577010"/>
            <a:ext cx="4230688" cy="3200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 basada en la teoría jerárquica de la motivación de Maslow de las necesidades humanas.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</a:rPr>
              <a:t>Necesidades fisiológicas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</a:rPr>
              <a:t>Necesidad de seguridad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</a:rPr>
              <a:t>Necesidad social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</a:rPr>
              <a:t>Necesidad de autoestima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>
                <a:latin typeface="Calibri" panose="020F0502020204030204" pitchFamily="34" charset="0"/>
              </a:rPr>
              <a:t>Necesidad de realización</a:t>
            </a:r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7A5985E-752C-4D06-80DA-28B3E233A2E0}"/>
              </a:ext>
            </a:extLst>
          </p:cNvPr>
          <p:cNvSpPr/>
          <p:nvPr/>
        </p:nvSpPr>
        <p:spPr>
          <a:xfrm>
            <a:off x="5662108" y="4936437"/>
            <a:ext cx="6160871" cy="1717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Esta teoría demuestra que el turismo gastronómico no es solamente el acto de probar los platos que atrae a los visitantes motivados culturalmente sino el hecho de poder conocer ritos y hábitos asociados a la gastronomía de un pueblo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8721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32B07E4-AEA5-455A-9273-60159A979A62}"/>
              </a:ext>
            </a:extLst>
          </p:cNvPr>
          <p:cNvSpPr txBox="1"/>
          <p:nvPr/>
        </p:nvSpPr>
        <p:spPr>
          <a:xfrm>
            <a:off x="346364" y="1894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C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Teorías de soporte</a:t>
            </a:r>
            <a:endParaRPr lang="es-EC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0DFB98F-D196-4243-BD14-DF283CA68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48" y="1083100"/>
            <a:ext cx="8946541" cy="662573"/>
          </a:xfrm>
        </p:spPr>
        <p:txBody>
          <a:bodyPr/>
          <a:lstStyle/>
          <a:p>
            <a:r>
              <a:rPr lang="es-EC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puesta en valor turística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6B4A246-7A87-456F-BAB9-B542184766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103356"/>
              </p:ext>
            </p:extLst>
          </p:nvPr>
        </p:nvGraphicFramePr>
        <p:xfrm>
          <a:off x="812799" y="1778660"/>
          <a:ext cx="10363201" cy="439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43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65D60-EAB8-44C2-BAB7-738DC73CB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1812"/>
          </a:xfrm>
        </p:spPr>
        <p:txBody>
          <a:bodyPr/>
          <a:lstStyle/>
          <a:p>
            <a:pPr algn="ctr"/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Capítulo II: Metodología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E7AAA56-EB43-459E-9E26-C3F5F6B4A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687867"/>
              </p:ext>
            </p:extLst>
          </p:nvPr>
        </p:nvGraphicFramePr>
        <p:xfrm>
          <a:off x="646110" y="1445741"/>
          <a:ext cx="10895101" cy="480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08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09CB5-77E1-4682-8954-674BD7A2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5952"/>
          </a:xfrm>
        </p:spPr>
        <p:txBody>
          <a:bodyPr/>
          <a:lstStyle/>
          <a:p>
            <a:r>
              <a:rPr lang="es-EC" dirty="0"/>
              <a:t>Población y muestra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599F78F-FD3F-4060-BF97-44875A5DF6D6}"/>
                  </a:ext>
                </a:extLst>
              </p:cNvPr>
              <p:cNvSpPr txBox="1"/>
              <p:nvPr/>
            </p:nvSpPr>
            <p:spPr>
              <a:xfrm>
                <a:off x="3049030" y="2212852"/>
                <a:ext cx="6098058" cy="2407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𝑛</m:t>
                      </m:r>
                      <m:r>
                        <a:rPr lang="es-EC" sz="18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C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Z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2 ×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P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×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Q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E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2 </m:t>
                          </m:r>
                          <m:d>
                            <m:dPr>
                              <m:ctrlPr>
                                <a:rPr lang="es-EC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sz="18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N</m:t>
                              </m:r>
                              <m:r>
                                <a:rPr lang="es-EC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s-EC" sz="18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Z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P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Q</m:t>
                          </m:r>
                          <m:r>
                            <a:rPr lang="es-EC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s-EC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C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N= 307.827</a:t>
                </a:r>
                <a:endParaRPr lang="es-EC" sz="1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r>
                  <a:rPr lang="es-EC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Z= 1,96	</a:t>
                </a:r>
                <a14:m>
                  <m:oMath xmlns:m="http://schemas.openxmlformats.org/officeDocument/2006/math">
                    <m:r>
                      <a:rPr lang="es-EC" sz="1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     </m:t>
                    </m:r>
                    <m:r>
                      <a:rPr lang="es-EC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s-EC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295.513,92</m:t>
                        </m:r>
                      </m:num>
                      <m:den>
                        <m:sSup>
                          <m:sSupPr>
                            <m:ctrlPr>
                              <a:rPr lang="es-EC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s-EC" sz="18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0,08</m:t>
                                </m:r>
                              </m:e>
                            </m:d>
                          </m:e>
                          <m:sup>
                            <m:r>
                              <a:rPr lang="es-EC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EC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307826</m:t>
                            </m:r>
                          </m:e>
                        </m:d>
                        <m:r>
                          <a:rPr lang="es-EC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d>
                          <m:dPr>
                            <m:ctrlPr>
                              <a:rPr lang="es-EC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3,84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s-EC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d>
                          <m:dPr>
                            <m:ctrlPr>
                              <a:rPr lang="es-EC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0,5</m:t>
                            </m:r>
                          </m:e>
                        </m:d>
                        <m:r>
                          <a:rPr lang="es-EC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(0,5)</m:t>
                        </m:r>
                      </m:den>
                    </m:f>
                  </m:oMath>
                </a14:m>
                <a:endParaRPr lang="es-EC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599F78F-FD3F-4060-BF97-44875A5DF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30" y="2212852"/>
                <a:ext cx="6098058" cy="2407582"/>
              </a:xfrm>
              <a:prstGeom prst="rect">
                <a:avLst/>
              </a:prstGeom>
              <a:blipFill>
                <a:blip r:embed="rId2"/>
                <a:stretch>
                  <a:fillRect l="-799" b="-50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590F3676-039F-4957-8847-1705B2555A79}"/>
              </a:ext>
            </a:extLst>
          </p:cNvPr>
          <p:cNvSpPr txBox="1"/>
          <p:nvPr/>
        </p:nvSpPr>
        <p:spPr>
          <a:xfrm>
            <a:off x="2703040" y="4535847"/>
            <a:ext cx="6576883" cy="122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800"/>
              </a:spcAft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P= 0,5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>
              <a:lnSpc>
                <a:spcPct val="200000"/>
              </a:lnSpc>
              <a:spcAft>
                <a:spcPts val="800"/>
              </a:spcAft>
              <a:tabLst>
                <a:tab pos="2019300" algn="l"/>
              </a:tabLst>
            </a:pPr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 = 0,5	n = 150 encuestas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4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654C2-224D-4B74-9A3E-71535896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2385"/>
          </a:xfrm>
        </p:spPr>
        <p:txBody>
          <a:bodyPr/>
          <a:lstStyle/>
          <a:p>
            <a:r>
              <a:rPr lang="es-EC" dirty="0">
                <a:latin typeface="Aharoni" panose="02010803020104030203" pitchFamily="2" charset="-79"/>
                <a:cs typeface="Aharoni" panose="02010803020104030203" pitchFamily="2" charset="-79"/>
              </a:rPr>
              <a:t>Formato de la encuesta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E98517-7FF9-48BC-B5F6-D72EDE6A6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24" y="1340708"/>
            <a:ext cx="5256530" cy="529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93B45C-99E2-43E9-AFD4-48AD99101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 bwMode="auto">
          <a:xfrm>
            <a:off x="6446927" y="1394940"/>
            <a:ext cx="4674549" cy="5010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766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254</TotalTime>
  <Words>1108</Words>
  <Application>Microsoft Office PowerPoint</Application>
  <PresentationFormat>Panorámica</PresentationFormat>
  <Paragraphs>187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Aharoni</vt:lpstr>
      <vt:lpstr>Arial</vt:lpstr>
      <vt:lpstr>Calibri</vt:lpstr>
      <vt:lpstr>Cambria Math</vt:lpstr>
      <vt:lpstr>Century Gothic</vt:lpstr>
      <vt:lpstr>Rockwell</vt:lpstr>
      <vt:lpstr>Symbol</vt:lpstr>
      <vt:lpstr>Wingdings 3</vt:lpstr>
      <vt:lpstr>Ion</vt:lpstr>
      <vt:lpstr>Presentación de PowerPoint</vt:lpstr>
      <vt:lpstr>INTRODUCCIÓN</vt:lpstr>
      <vt:lpstr>Planteamiento del problema</vt:lpstr>
      <vt:lpstr>Objetivo General</vt:lpstr>
      <vt:lpstr>Capítulo I : Marco Teórico</vt:lpstr>
      <vt:lpstr>Presentación de PowerPoint</vt:lpstr>
      <vt:lpstr>Capítulo II: Metodología</vt:lpstr>
      <vt:lpstr>Población y muestra</vt:lpstr>
      <vt:lpstr>Formato de la encuesta</vt:lpstr>
      <vt:lpstr>Formato de entrevistas</vt:lpstr>
      <vt:lpstr>Formato de fichas</vt:lpstr>
      <vt:lpstr>Capitulo III: Análisis y Resultados</vt:lpstr>
      <vt:lpstr>Presentación de PowerPoint</vt:lpstr>
      <vt:lpstr>Atractivos turísticos</vt:lpstr>
      <vt:lpstr>Inventario gastronómico</vt:lpstr>
      <vt:lpstr>Utensilios tradicionales</vt:lpstr>
      <vt:lpstr>Métodos tradicionales </vt:lpstr>
      <vt:lpstr>Técnicas tradicionales </vt:lpstr>
      <vt:lpstr>Sitios de restauración</vt:lpstr>
      <vt:lpstr>Sitios de restauración</vt:lpstr>
      <vt:lpstr>Fichas de productos elaborados</vt:lpstr>
      <vt:lpstr>Presentación de PowerPoint</vt:lpstr>
      <vt:lpstr>Presentación de PowerPoint</vt:lpstr>
      <vt:lpstr>Capítulo IV: PROPUESTA</vt:lpstr>
      <vt:lpstr>Estrategias de revalorización</vt:lpstr>
      <vt:lpstr>Presentación de PowerPoint</vt:lpstr>
      <vt:lpstr>Estrategias de conservación</vt:lpstr>
      <vt:lpstr>Estrategias de promoción</vt:lpstr>
      <vt:lpstr>Estrategias de difusión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castor</dc:creator>
  <cp:lastModifiedBy>castor</cp:lastModifiedBy>
  <cp:revision>8</cp:revision>
  <dcterms:created xsi:type="dcterms:W3CDTF">2022-02-08T23:16:44Z</dcterms:created>
  <dcterms:modified xsi:type="dcterms:W3CDTF">2022-02-09T04:03:35Z</dcterms:modified>
</cp:coreProperties>
</file>