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4"/>
  </p:notesMasterIdLst>
  <p:handoutMasterIdLst>
    <p:handoutMasterId r:id="rId35"/>
  </p:handoutMasterIdLst>
  <p:sldIdLst>
    <p:sldId id="336" r:id="rId2"/>
    <p:sldId id="457" r:id="rId3"/>
    <p:sldId id="465" r:id="rId4"/>
    <p:sldId id="494" r:id="rId5"/>
    <p:sldId id="491" r:id="rId6"/>
    <p:sldId id="405" r:id="rId7"/>
    <p:sldId id="495" r:id="rId8"/>
    <p:sldId id="486" r:id="rId9"/>
    <p:sldId id="496" r:id="rId10"/>
    <p:sldId id="467" r:id="rId11"/>
    <p:sldId id="447" r:id="rId12"/>
    <p:sldId id="497" r:id="rId13"/>
    <p:sldId id="498" r:id="rId14"/>
    <p:sldId id="499" r:id="rId15"/>
    <p:sldId id="473" r:id="rId16"/>
    <p:sldId id="369" r:id="rId17"/>
    <p:sldId id="500" r:id="rId18"/>
    <p:sldId id="501" r:id="rId19"/>
    <p:sldId id="502" r:id="rId20"/>
    <p:sldId id="503" r:id="rId21"/>
    <p:sldId id="504" r:id="rId22"/>
    <p:sldId id="506" r:id="rId23"/>
    <p:sldId id="507" r:id="rId24"/>
    <p:sldId id="508" r:id="rId25"/>
    <p:sldId id="511" r:id="rId26"/>
    <p:sldId id="509" r:id="rId27"/>
    <p:sldId id="512" r:id="rId28"/>
    <p:sldId id="513" r:id="rId29"/>
    <p:sldId id="487" r:id="rId30"/>
    <p:sldId id="453" r:id="rId31"/>
    <p:sldId id="488" r:id="rId32"/>
    <p:sldId id="492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Aldryn Montalvo" initials="AM" lastIdx="1" clrIdx="1">
    <p:extLst>
      <p:ext uri="{19B8F6BF-5375-455C-9EA6-DF929625EA0E}">
        <p15:presenceInfo xmlns:p15="http://schemas.microsoft.com/office/powerpoint/2012/main" userId="c74d00e5eb96d8ee" providerId="Windows Live"/>
      </p:ext>
    </p:extLst>
  </p:cmAuthor>
  <p:cmAuthor id="3" name="Camila Gallegos" initials="CG" lastIdx="1" clrIdx="2">
    <p:extLst>
      <p:ext uri="{19B8F6BF-5375-455C-9EA6-DF929625EA0E}">
        <p15:presenceInfo xmlns:p15="http://schemas.microsoft.com/office/powerpoint/2012/main" userId="7fd2f37fde057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1"/>
    <a:srgbClr val="3B6889"/>
    <a:srgbClr val="B9B9B9"/>
    <a:srgbClr val="006600"/>
    <a:srgbClr val="A0B888"/>
    <a:srgbClr val="FFFFFF"/>
    <a:srgbClr val="B4509B"/>
    <a:srgbClr val="FFFFBE"/>
    <a:srgbClr val="F2F0F3"/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83425" autoAdjust="0"/>
  </p:normalViewPr>
  <p:slideViewPr>
    <p:cSldViewPr snapToGrid="0">
      <p:cViewPr varScale="1">
        <p:scale>
          <a:sx n="60" d="100"/>
          <a:sy n="60" d="100"/>
        </p:scale>
        <p:origin x="135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ocuments\CAMILA\ESPE\TESIS\ESTADISTICA\Datos%20SEM%20divididos%20por%20repeticio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ocuments\CAMILA\ESPE\TESIS\ESTADISTICA\Datos%20SEM%20divididos%20por%20repeticio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ocuments\CAMILA\ESPE\TESIS\ESTADISTICA\Datos%20SEM%20divididos%20por%20repeticio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ocuments\CAMILA\ESPE\TESIS\ESTADISTICA\Datos%20SEM%20divididos%20por%20repeticion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esktop\Libro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ocuments\CAMILA\ESPE\TESIS\ESTADISTICA\Datos%20SEM%20divididos%20por%20repeticion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esktop\Libro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mila\Documents\CAMILA\ESPE\TESIS\ESTADISTICA\Datos%20DL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RESULTADOS SEM - ENSAYO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'REP 1'!$H$5</c:f>
              <c:strCache>
                <c:ptCount val="1"/>
                <c:pt idx="0">
                  <c:v>DIAMETRO LARGO (DL)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plus>
            <c:min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1'!$H$6:$H$10</c:f>
              <c:numCache>
                <c:formatCode>General</c:formatCode>
                <c:ptCount val="5"/>
                <c:pt idx="0">
                  <c:v>129.44</c:v>
                </c:pt>
                <c:pt idx="1">
                  <c:v>119.05</c:v>
                </c:pt>
                <c:pt idx="2">
                  <c:v>125.81</c:v>
                </c:pt>
                <c:pt idx="3">
                  <c:v>136.87</c:v>
                </c:pt>
                <c:pt idx="4">
                  <c:v>126.59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EE-4CB9-BB9B-F13BD156B32E}"/>
            </c:ext>
          </c:extLst>
        </c:ser>
        <c:ser>
          <c:idx val="2"/>
          <c:order val="1"/>
          <c:tx>
            <c:strRef>
              <c:f>'REP 1'!$I$5</c:f>
              <c:strCache>
                <c:ptCount val="1"/>
                <c:pt idx="0">
                  <c:v>DIAMETRO CORTO (DC)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plus>
            <c:min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1'!$I$6:$I$10</c:f>
              <c:numCache>
                <c:formatCode>General</c:formatCode>
                <c:ptCount val="5"/>
                <c:pt idx="0">
                  <c:v>104.99</c:v>
                </c:pt>
                <c:pt idx="1">
                  <c:v>95.9</c:v>
                </c:pt>
                <c:pt idx="2">
                  <c:v>103.71</c:v>
                </c:pt>
                <c:pt idx="3">
                  <c:v>112.31</c:v>
                </c:pt>
                <c:pt idx="4">
                  <c:v>103.66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EE-4CB9-BB9B-F13BD156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4201471"/>
        <c:axId val="1944200639"/>
      </c:lineChart>
      <c:catAx>
        <c:axId val="194420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0639"/>
        <c:crosses val="autoZero"/>
        <c:auto val="1"/>
        <c:lblAlgn val="ctr"/>
        <c:lblOffset val="100"/>
        <c:noMultiLvlLbl val="0"/>
      </c:catAx>
      <c:valAx>
        <c:axId val="19442006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Tamaño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RESULTADOS SEM - ENSAYO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'REP 1'!$H$5</c:f>
              <c:strCache>
                <c:ptCount val="1"/>
                <c:pt idx="0">
                  <c:v>DIAMETRO LARGO (DL)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A6C-4B26-B439-C96DA1986B14}"/>
              </c:ext>
            </c:extLst>
          </c:dPt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A6C-4B26-B439-C96DA1986B14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A6C-4B26-B439-C96DA1986B14}"/>
              </c:ext>
            </c:extLst>
          </c:dPt>
          <c:dPt>
            <c:idx val="4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A6C-4B26-B439-C96DA1986B14}"/>
              </c:ext>
            </c:extLst>
          </c:dPt>
          <c:dLbls>
            <c:dLbl>
              <c:idx val="0"/>
              <c:layout>
                <c:manualLayout>
                  <c:x val="4.7279232632627781E-3"/>
                  <c:y val="-6.2162148493670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6C-4B26-B439-C96DA1986B14}"/>
                </c:ext>
              </c:extLst>
            </c:dLbl>
            <c:dLbl>
              <c:idx val="1"/>
              <c:layout>
                <c:manualLayout>
                  <c:x val="-2.349914774249004E-2"/>
                  <c:y val="-6.2162148493670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6C-4B26-B439-C96DA1986B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6C-4B26-B439-C96DA1986B14}"/>
                </c:ext>
              </c:extLst>
            </c:dLbl>
            <c:dLbl>
              <c:idx val="3"/>
              <c:layout>
                <c:manualLayout>
                  <c:x val="-1.5031026440764261E-2"/>
                  <c:y val="-7.5007628157256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56575073896026"/>
                      <c:h val="6.86601584296616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A6C-4B26-B439-C96DA1986B14}"/>
                </c:ext>
              </c:extLst>
            </c:dLbl>
            <c:dLbl>
              <c:idx val="4"/>
              <c:layout>
                <c:manualLayout>
                  <c:x val="-2.1216311157449833E-2"/>
                  <c:y val="-5.3598382999239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6C-4B26-B439-C96DA1986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plus>
            <c:min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1'!$H$6:$H$10</c:f>
              <c:numCache>
                <c:formatCode>General</c:formatCode>
                <c:ptCount val="5"/>
                <c:pt idx="0">
                  <c:v>129.44</c:v>
                </c:pt>
                <c:pt idx="1">
                  <c:v>119.05</c:v>
                </c:pt>
                <c:pt idx="2">
                  <c:v>125.81</c:v>
                </c:pt>
                <c:pt idx="3">
                  <c:v>136.87</c:v>
                </c:pt>
                <c:pt idx="4">
                  <c:v>126.59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EE-4CB9-BB9B-F13BD156B32E}"/>
            </c:ext>
          </c:extLst>
        </c:ser>
        <c:ser>
          <c:idx val="2"/>
          <c:order val="1"/>
          <c:tx>
            <c:strRef>
              <c:f>'REP 1'!$I$5</c:f>
              <c:strCache>
                <c:ptCount val="1"/>
                <c:pt idx="0">
                  <c:v>DIAMETRO CORTO (DC)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A6C-4B26-B439-C96DA1986B14}"/>
              </c:ext>
            </c:extLst>
          </c:dPt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A6C-4B26-B439-C96DA1986B14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A6C-4B26-B439-C96DA1986B14}"/>
              </c:ext>
            </c:extLst>
          </c:dPt>
          <c:dPt>
            <c:idx val="4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A6C-4B26-B439-C96DA1986B14}"/>
              </c:ext>
            </c:extLst>
          </c:dPt>
          <c:dLbls>
            <c:dLbl>
              <c:idx val="0"/>
              <c:layout>
                <c:manualLayout>
                  <c:x val="2.8227071005752767E-3"/>
                  <c:y val="6.851012395544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6C-4B26-B439-C96DA1986B14}"/>
                </c:ext>
              </c:extLst>
            </c:dLbl>
            <c:dLbl>
              <c:idx val="1"/>
              <c:layout>
                <c:manualLayout>
                  <c:x val="2.8227071005752767E-3"/>
                  <c:y val="4.2818827472155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6C-4B26-B439-C96DA1986B1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6C-4B26-B439-C96DA1986B14}"/>
                </c:ext>
              </c:extLst>
            </c:dLbl>
            <c:dLbl>
              <c:idx val="3"/>
              <c:layout>
                <c:manualLayout>
                  <c:x val="-1.0349806473595114E-16"/>
                  <c:y val="5.9946358461017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6C-4B26-B439-C96DA1986B14}"/>
                </c:ext>
              </c:extLst>
            </c:dLbl>
            <c:dLbl>
              <c:idx val="4"/>
              <c:layout>
                <c:manualLayout>
                  <c:x val="1.0349806473595114E-16"/>
                  <c:y val="5.1382592966586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6C-4B26-B439-C96DA1986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plus>
            <c:min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1'!$I$6:$I$10</c:f>
              <c:numCache>
                <c:formatCode>General</c:formatCode>
                <c:ptCount val="5"/>
                <c:pt idx="0">
                  <c:v>104.99</c:v>
                </c:pt>
                <c:pt idx="1">
                  <c:v>95.9</c:v>
                </c:pt>
                <c:pt idx="2">
                  <c:v>103.71</c:v>
                </c:pt>
                <c:pt idx="3">
                  <c:v>112.31</c:v>
                </c:pt>
                <c:pt idx="4">
                  <c:v>103.66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EE-4CB9-BB9B-F13BD156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4201471"/>
        <c:axId val="1944200639"/>
      </c:lineChart>
      <c:catAx>
        <c:axId val="194420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0639"/>
        <c:crosses val="autoZero"/>
        <c:auto val="1"/>
        <c:lblAlgn val="ctr"/>
        <c:lblOffset val="100"/>
        <c:noMultiLvlLbl val="0"/>
      </c:catAx>
      <c:valAx>
        <c:axId val="19442006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Tamaño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RESULTADOS SEM - ENSAYO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'REP 1'!$H$5</c:f>
              <c:strCache>
                <c:ptCount val="1"/>
                <c:pt idx="0">
                  <c:v>DIAMETRO LARGO (DL)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A6C-4B26-B439-C96DA1986B14}"/>
              </c:ext>
            </c:extLst>
          </c:dPt>
          <c:dPt>
            <c:idx val="4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A6C-4B26-B439-C96DA1986B1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plus>
            <c:min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1'!$H$6:$H$10</c:f>
              <c:numCache>
                <c:formatCode>General</c:formatCode>
                <c:ptCount val="5"/>
                <c:pt idx="0">
                  <c:v>129.44</c:v>
                </c:pt>
                <c:pt idx="1">
                  <c:v>119.05</c:v>
                </c:pt>
                <c:pt idx="2">
                  <c:v>125.81</c:v>
                </c:pt>
                <c:pt idx="3">
                  <c:v>136.87</c:v>
                </c:pt>
                <c:pt idx="4">
                  <c:v>126.59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EE-4CB9-BB9B-F13BD156B32E}"/>
            </c:ext>
          </c:extLst>
        </c:ser>
        <c:ser>
          <c:idx val="2"/>
          <c:order val="1"/>
          <c:tx>
            <c:strRef>
              <c:f>'REP 1'!$I$5</c:f>
              <c:strCache>
                <c:ptCount val="1"/>
                <c:pt idx="0">
                  <c:v>DIAMETRO CORTO (DC)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A6C-4B26-B439-C96DA1986B14}"/>
              </c:ext>
            </c:extLst>
          </c:dPt>
          <c:dPt>
            <c:idx val="4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A6C-4B26-B439-C96DA1986B1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plus>
            <c:min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1'!$I$6:$I$10</c:f>
              <c:numCache>
                <c:formatCode>General</c:formatCode>
                <c:ptCount val="5"/>
                <c:pt idx="0">
                  <c:v>104.99</c:v>
                </c:pt>
                <c:pt idx="1">
                  <c:v>95.9</c:v>
                </c:pt>
                <c:pt idx="2">
                  <c:v>103.71</c:v>
                </c:pt>
                <c:pt idx="3">
                  <c:v>112.31</c:v>
                </c:pt>
                <c:pt idx="4">
                  <c:v>103.66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EE-4CB9-BB9B-F13BD156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4201471"/>
        <c:axId val="1944200639"/>
      </c:lineChart>
      <c:catAx>
        <c:axId val="194420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0639"/>
        <c:crosses val="autoZero"/>
        <c:auto val="1"/>
        <c:lblAlgn val="ctr"/>
        <c:lblOffset val="100"/>
        <c:noMultiLvlLbl val="0"/>
      </c:catAx>
      <c:valAx>
        <c:axId val="19442006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Tamaño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RESULTADOS SEM - ENSAYO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'REP 1'!$H$5</c:f>
              <c:strCache>
                <c:ptCount val="1"/>
                <c:pt idx="0">
                  <c:v>DIAMETRO LARGO (DL)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CE8-4C4D-819C-58344D7309AB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CE8-4C4D-819C-58344D7309AB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5CE8-4C4D-819C-58344D7309AB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plus>
            <c:min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1'!$H$6:$H$10</c:f>
              <c:numCache>
                <c:formatCode>General</c:formatCode>
                <c:ptCount val="5"/>
                <c:pt idx="0">
                  <c:v>129.44</c:v>
                </c:pt>
                <c:pt idx="1">
                  <c:v>119.05</c:v>
                </c:pt>
                <c:pt idx="2">
                  <c:v>125.81</c:v>
                </c:pt>
                <c:pt idx="3">
                  <c:v>136.87</c:v>
                </c:pt>
                <c:pt idx="4">
                  <c:v>126.59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E8-4C4D-819C-58344D7309AB}"/>
            </c:ext>
          </c:extLst>
        </c:ser>
        <c:ser>
          <c:idx val="2"/>
          <c:order val="1"/>
          <c:tx>
            <c:strRef>
              <c:f>'REP 1'!$I$5</c:f>
              <c:strCache>
                <c:ptCount val="1"/>
                <c:pt idx="0">
                  <c:v>DIAMETRO CORTO (DC)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CE8-4C4D-819C-58344D7309AB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CE8-4C4D-819C-58344D7309AB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5CE8-4C4D-819C-58344D7309AB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plus>
            <c:min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1'!$I$6:$I$10</c:f>
              <c:numCache>
                <c:formatCode>General</c:formatCode>
                <c:ptCount val="5"/>
                <c:pt idx="0">
                  <c:v>104.99</c:v>
                </c:pt>
                <c:pt idx="1">
                  <c:v>95.9</c:v>
                </c:pt>
                <c:pt idx="2">
                  <c:v>103.71</c:v>
                </c:pt>
                <c:pt idx="3">
                  <c:v>112.31</c:v>
                </c:pt>
                <c:pt idx="4">
                  <c:v>103.66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CE8-4C4D-819C-58344D730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4201471"/>
        <c:axId val="1944200639"/>
      </c:lineChart>
      <c:catAx>
        <c:axId val="194420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0639"/>
        <c:crosses val="autoZero"/>
        <c:auto val="1"/>
        <c:lblAlgn val="ctr"/>
        <c:lblOffset val="100"/>
        <c:noMultiLvlLbl val="0"/>
      </c:catAx>
      <c:valAx>
        <c:axId val="19442006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Tamaño [nm]</a:t>
                </a:r>
              </a:p>
            </c:rich>
          </c:tx>
          <c:layout>
            <c:manualLayout>
              <c:xMode val="edge"/>
              <c:yMode val="edge"/>
              <c:x val="3.1049778106328044E-2"/>
              <c:y val="0.27882710128338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RESULTADOS SEM - ENSAYO 2</a:t>
            </a:r>
            <a:endParaRPr lang="es-EC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[Libro1.xlsx]Hoja1!$B$20</c:f>
              <c:strCache>
                <c:ptCount val="1"/>
                <c:pt idx="0">
                  <c:v>DL (nm)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[Libro1.xlsx]Hoja1!$C$20:$G$20</c:f>
              <c:numCache>
                <c:formatCode>General</c:formatCode>
                <c:ptCount val="5"/>
                <c:pt idx="0">
                  <c:v>129.44</c:v>
                </c:pt>
                <c:pt idx="1">
                  <c:v>119.05</c:v>
                </c:pt>
                <c:pt idx="2">
                  <c:v>125.81</c:v>
                </c:pt>
                <c:pt idx="3">
                  <c:v>136.87</c:v>
                </c:pt>
                <c:pt idx="4">
                  <c:v>126.59</c:v>
                </c:pt>
              </c:numCache>
            </c:numRef>
          </c:xVal>
          <c:yVal>
            <c:numRef>
              <c:f>[Libro1.xlsx]Hoja1!$C$19:$G$19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61-4963-B848-F00BBD104508}"/>
            </c:ext>
          </c:extLst>
        </c:ser>
        <c:ser>
          <c:idx val="0"/>
          <c:order val="1"/>
          <c:tx>
            <c:strRef>
              <c:f>[Libro1.xlsx]Hoja1!$B$21</c:f>
              <c:strCache>
                <c:ptCount val="1"/>
                <c:pt idx="0">
                  <c:v>DC (nm)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[Libro1.xlsx]Hoja1!$C$21:$G$21</c:f>
              <c:numCache>
                <c:formatCode>General</c:formatCode>
                <c:ptCount val="5"/>
                <c:pt idx="0">
                  <c:v>104.99</c:v>
                </c:pt>
                <c:pt idx="1">
                  <c:v>95.9</c:v>
                </c:pt>
                <c:pt idx="2">
                  <c:v>103.71</c:v>
                </c:pt>
                <c:pt idx="3">
                  <c:v>112.31</c:v>
                </c:pt>
                <c:pt idx="4">
                  <c:v>103.66</c:v>
                </c:pt>
              </c:numCache>
            </c:numRef>
          </c:xVal>
          <c:yVal>
            <c:numRef>
              <c:f>[Libro1.xlsx]Hoja1!$C$19:$G$19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61-4963-B848-F00BBD104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417151"/>
        <c:axId val="508433375"/>
      </c:scatterChart>
      <c:valAx>
        <c:axId val="508417151"/>
        <c:scaling>
          <c:orientation val="minMax"/>
          <c:min val="9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Tamaño</a:t>
                </a:r>
                <a:r>
                  <a:rPr lang="es-EC" dirty="0"/>
                  <a:t>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8433375"/>
        <c:crosses val="autoZero"/>
        <c:crossBetween val="midCat"/>
      </c:valAx>
      <c:valAx>
        <c:axId val="50843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9B9B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84171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RESULTADOS SEM - ENSAYO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'REP 1'!$H$5</c:f>
              <c:strCache>
                <c:ptCount val="1"/>
                <c:pt idx="0">
                  <c:v>DIAMETRO LARGO (DL)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7E9-45FA-8B01-1A23FB82E0A4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A6C-4B26-B439-C96DA1986B14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FA6C-4B26-B439-C96DA1986B1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plus>
            <c:minus>
              <c:numRef>
                <c:f>'REP 1'!$J$6:$J$10</c:f>
                <c:numCache>
                  <c:formatCode>General</c:formatCode>
                  <c:ptCount val="5"/>
                  <c:pt idx="0">
                    <c:v>45.9</c:v>
                  </c:pt>
                  <c:pt idx="1">
                    <c:v>37.799999999999997</c:v>
                  </c:pt>
                  <c:pt idx="2">
                    <c:v>45.4</c:v>
                  </c:pt>
                  <c:pt idx="3">
                    <c:v>54.2</c:v>
                  </c:pt>
                  <c:pt idx="4">
                    <c:v>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1'!$H$6:$H$10</c:f>
              <c:numCache>
                <c:formatCode>General</c:formatCode>
                <c:ptCount val="5"/>
                <c:pt idx="0">
                  <c:v>129.44</c:v>
                </c:pt>
                <c:pt idx="1">
                  <c:v>119.05</c:v>
                </c:pt>
                <c:pt idx="2">
                  <c:v>125.81</c:v>
                </c:pt>
                <c:pt idx="3">
                  <c:v>136.87</c:v>
                </c:pt>
                <c:pt idx="4">
                  <c:v>126.59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EE-4CB9-BB9B-F13BD156B32E}"/>
            </c:ext>
          </c:extLst>
        </c:ser>
        <c:ser>
          <c:idx val="2"/>
          <c:order val="1"/>
          <c:tx>
            <c:strRef>
              <c:f>'REP 1'!$I$5</c:f>
              <c:strCache>
                <c:ptCount val="1"/>
                <c:pt idx="0">
                  <c:v>DIAMETRO CORTO (DC)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7E9-45FA-8B01-1A23FB82E0A4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3">
                        <a:shade val="51000"/>
                        <a:satMod val="130000"/>
                      </a:schemeClr>
                    </a:gs>
                    <a:gs pos="80000">
                      <a:schemeClr val="accent3">
                        <a:shade val="93000"/>
                        <a:satMod val="130000"/>
                      </a:schemeClr>
                    </a:gs>
                    <a:gs pos="100000">
                      <a:schemeClr val="accent3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3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A6C-4B26-B439-C96DA1986B14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FA6C-4B26-B439-C96DA1986B14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plus>
            <c:minus>
              <c:numRef>
                <c:f>'REP 1'!$L$6:$L$10</c:f>
                <c:numCache>
                  <c:formatCode>General</c:formatCode>
                  <c:ptCount val="5"/>
                  <c:pt idx="0">
                    <c:v>37.700000000000003</c:v>
                  </c:pt>
                  <c:pt idx="1">
                    <c:v>94</c:v>
                  </c:pt>
                  <c:pt idx="2">
                    <c:v>39.4</c:v>
                  </c:pt>
                  <c:pt idx="3">
                    <c:v>46.4</c:v>
                  </c:pt>
                  <c:pt idx="4">
                    <c:v>128.4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'REP 1'!$G$6:$G$10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'REP 1'!$I$6:$I$10</c:f>
              <c:numCache>
                <c:formatCode>General</c:formatCode>
                <c:ptCount val="5"/>
                <c:pt idx="0">
                  <c:v>104.99</c:v>
                </c:pt>
                <c:pt idx="1">
                  <c:v>95.9</c:v>
                </c:pt>
                <c:pt idx="2">
                  <c:v>103.71</c:v>
                </c:pt>
                <c:pt idx="3">
                  <c:v>112.31</c:v>
                </c:pt>
                <c:pt idx="4">
                  <c:v>103.66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EE-4CB9-BB9B-F13BD156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4201471"/>
        <c:axId val="1944200639"/>
      </c:lineChart>
      <c:catAx>
        <c:axId val="1944201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0639"/>
        <c:crosses val="autoZero"/>
        <c:auto val="1"/>
        <c:lblAlgn val="ctr"/>
        <c:lblOffset val="100"/>
        <c:noMultiLvlLbl val="0"/>
      </c:catAx>
      <c:valAx>
        <c:axId val="19442006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>
                    <a:latin typeface="Calibri" panose="020F0502020204030204" pitchFamily="34" charset="0"/>
                    <a:cs typeface="Calibri" panose="020F0502020204030204" pitchFamily="34" charset="0"/>
                  </a:rPr>
                  <a:t>Tamaño [nm]</a:t>
                </a:r>
              </a:p>
            </c:rich>
          </c:tx>
          <c:layout>
            <c:manualLayout>
              <c:xMode val="edge"/>
              <c:yMode val="edge"/>
              <c:x val="3.1049778106328044E-2"/>
              <c:y val="0.27882710128338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4420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RESULTADOS SEM - ENSAYO 2</a:t>
            </a:r>
            <a:endParaRPr lang="es-EC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[Libro1.xlsx]Hoja1!$B$20</c:f>
              <c:strCache>
                <c:ptCount val="1"/>
                <c:pt idx="0">
                  <c:v>DL (nm)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[Libro1.xlsx]Hoja1!$C$20:$G$20</c:f>
              <c:numCache>
                <c:formatCode>General</c:formatCode>
                <c:ptCount val="5"/>
                <c:pt idx="0">
                  <c:v>129.44</c:v>
                </c:pt>
                <c:pt idx="1">
                  <c:v>119.05</c:v>
                </c:pt>
                <c:pt idx="2">
                  <c:v>125.81</c:v>
                </c:pt>
                <c:pt idx="3">
                  <c:v>136.87</c:v>
                </c:pt>
                <c:pt idx="4">
                  <c:v>126.59</c:v>
                </c:pt>
              </c:numCache>
            </c:numRef>
          </c:xVal>
          <c:yVal>
            <c:numRef>
              <c:f>[Libro1.xlsx]Hoja1!$C$19:$G$19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EF-4F30-B9C7-824C3ECA79ED}"/>
            </c:ext>
          </c:extLst>
        </c:ser>
        <c:ser>
          <c:idx val="0"/>
          <c:order val="1"/>
          <c:tx>
            <c:strRef>
              <c:f>[Libro1.xlsx]Hoja1!$B$21</c:f>
              <c:strCache>
                <c:ptCount val="1"/>
                <c:pt idx="0">
                  <c:v>DC (nm)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[Libro1.xlsx]Hoja1!$C$21:$G$21</c:f>
              <c:numCache>
                <c:formatCode>General</c:formatCode>
                <c:ptCount val="5"/>
                <c:pt idx="0">
                  <c:v>104.99</c:v>
                </c:pt>
                <c:pt idx="1">
                  <c:v>95.9</c:v>
                </c:pt>
                <c:pt idx="2">
                  <c:v>103.71</c:v>
                </c:pt>
                <c:pt idx="3">
                  <c:v>112.31</c:v>
                </c:pt>
                <c:pt idx="4">
                  <c:v>103.66</c:v>
                </c:pt>
              </c:numCache>
            </c:numRef>
          </c:xVal>
          <c:yVal>
            <c:numRef>
              <c:f>[Libro1.xlsx]Hoja1!$C$19:$G$19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EF-4F30-B9C7-824C3ECA7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417151"/>
        <c:axId val="508433375"/>
      </c:scatterChart>
      <c:valAx>
        <c:axId val="508417151"/>
        <c:scaling>
          <c:orientation val="minMax"/>
          <c:min val="9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latin typeface="Calibri" panose="020F0502020204030204" pitchFamily="34" charset="0"/>
                    <a:cs typeface="Calibri" panose="020F0502020204030204" pitchFamily="34" charset="0"/>
                  </a:rPr>
                  <a:t>Tamaño</a:t>
                </a:r>
                <a:r>
                  <a:rPr lang="es-EC" dirty="0"/>
                  <a:t>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8433375"/>
        <c:crosses val="autoZero"/>
        <c:crossBetween val="midCat"/>
      </c:valAx>
      <c:valAx>
        <c:axId val="50843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9B9B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84171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Resultados DLS - Ensayo 2</a:t>
            </a:r>
          </a:p>
        </c:rich>
      </c:tx>
      <c:layout>
        <c:manualLayout>
          <c:xMode val="edge"/>
          <c:yMode val="edge"/>
          <c:x val="0.37336948040984885"/>
          <c:y val="3.7577379359557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GRAFICOS!$C$2</c:f>
              <c:strCache>
                <c:ptCount val="1"/>
                <c:pt idx="0">
                  <c:v>PROMEDIO MC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9234643510942273E-2"/>
                  <c:y val="-4.7741602989127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D1-4B00-B3DC-30F5E8D672F2}"/>
                </c:ext>
              </c:extLst>
            </c:dLbl>
            <c:dLbl>
              <c:idx val="2"/>
              <c:layout>
                <c:manualLayout>
                  <c:x val="-6.9234643510942273E-2"/>
                  <c:y val="-6.2845816113142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1-4B00-B3DC-30F5E8D672F2}"/>
                </c:ext>
              </c:extLst>
            </c:dLbl>
            <c:dLbl>
              <c:idx val="3"/>
              <c:layout>
                <c:manualLayout>
                  <c:x val="-6.9234643510942273E-2"/>
                  <c:y val="-4.7741602989127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D1-4B00-B3DC-30F5E8D67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GRAFICOS!$C$10:$C$14</c:f>
                <c:numCache>
                  <c:formatCode>General</c:formatCode>
                  <c:ptCount val="5"/>
                  <c:pt idx="0">
                    <c:v>54.1</c:v>
                  </c:pt>
                  <c:pt idx="1">
                    <c:v>51.9</c:v>
                  </c:pt>
                  <c:pt idx="2">
                    <c:v>54.2</c:v>
                  </c:pt>
                  <c:pt idx="3">
                    <c:v>56.9</c:v>
                  </c:pt>
                  <c:pt idx="4">
                    <c:v>53.3</c:v>
                  </c:pt>
                </c:numCache>
              </c:numRef>
            </c:plus>
            <c:minus>
              <c:numRef>
                <c:f>GRAFICOS!$C$10:$C$14</c:f>
                <c:numCache>
                  <c:formatCode>General</c:formatCode>
                  <c:ptCount val="5"/>
                  <c:pt idx="0">
                    <c:v>54.1</c:v>
                  </c:pt>
                  <c:pt idx="1">
                    <c:v>51.9</c:v>
                  </c:pt>
                  <c:pt idx="2">
                    <c:v>54.2</c:v>
                  </c:pt>
                  <c:pt idx="3">
                    <c:v>56.9</c:v>
                  </c:pt>
                  <c:pt idx="4">
                    <c:v>53.3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GRAFICOS!$B$3:$B$7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GRAFICOS!$C$3:$C$7</c:f>
              <c:numCache>
                <c:formatCode>General</c:formatCode>
                <c:ptCount val="5"/>
                <c:pt idx="0">
                  <c:v>177.4</c:v>
                </c:pt>
                <c:pt idx="1">
                  <c:v>173.9</c:v>
                </c:pt>
                <c:pt idx="2">
                  <c:v>180.1</c:v>
                </c:pt>
                <c:pt idx="3">
                  <c:v>193.1</c:v>
                </c:pt>
                <c:pt idx="4">
                  <c:v>159.9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D1-4B00-B3DC-30F5E8D672F2}"/>
            </c:ext>
          </c:extLst>
        </c:ser>
        <c:ser>
          <c:idx val="1"/>
          <c:order val="1"/>
          <c:tx>
            <c:strRef>
              <c:f>GRAFICOS!$D$2</c:f>
              <c:strCache>
                <c:ptCount val="1"/>
                <c:pt idx="0">
                  <c:v>PROMEDIO MD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6227386075261477E-2"/>
                  <c:y val="4.7741999425167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1-4B00-B3DC-30F5E8D672F2}"/>
                </c:ext>
              </c:extLst>
            </c:dLbl>
            <c:dLbl>
              <c:idx val="2"/>
              <c:layout>
                <c:manualLayout>
                  <c:x val="-7.524915838230388E-2"/>
                  <c:y val="5.781147484117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D1-4B00-B3DC-30F5E8D672F2}"/>
                </c:ext>
              </c:extLst>
            </c:dLbl>
            <c:dLbl>
              <c:idx val="3"/>
              <c:layout>
                <c:manualLayout>
                  <c:x val="-6.3220128639580667E-2"/>
                  <c:y val="6.7880950257187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D1-4B00-B3DC-30F5E8D67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GRAFICOS!$D$10:$D$14</c:f>
                <c:numCache>
                  <c:formatCode>General</c:formatCode>
                  <c:ptCount val="5"/>
                  <c:pt idx="0">
                    <c:v>54.2</c:v>
                  </c:pt>
                  <c:pt idx="1">
                    <c:v>51</c:v>
                  </c:pt>
                  <c:pt idx="2">
                    <c:v>54.5</c:v>
                  </c:pt>
                  <c:pt idx="3">
                    <c:v>58</c:v>
                  </c:pt>
                  <c:pt idx="4">
                    <c:v>49.1</c:v>
                  </c:pt>
                </c:numCache>
              </c:numRef>
            </c:plus>
            <c:minus>
              <c:numRef>
                <c:f>GRAFICOS!$D$10:$D$14</c:f>
                <c:numCache>
                  <c:formatCode>General</c:formatCode>
                  <c:ptCount val="5"/>
                  <c:pt idx="0">
                    <c:v>54.2</c:v>
                  </c:pt>
                  <c:pt idx="1">
                    <c:v>51</c:v>
                  </c:pt>
                  <c:pt idx="2">
                    <c:v>54.5</c:v>
                  </c:pt>
                  <c:pt idx="3">
                    <c:v>58</c:v>
                  </c:pt>
                  <c:pt idx="4">
                    <c:v>49.1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GRAFICOS!$B$3:$B$7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GRAFICOS!$D$3:$D$7</c:f>
              <c:numCache>
                <c:formatCode>General</c:formatCode>
                <c:ptCount val="5"/>
                <c:pt idx="0">
                  <c:v>166.1</c:v>
                </c:pt>
                <c:pt idx="1">
                  <c:v>178.4</c:v>
                </c:pt>
                <c:pt idx="2">
                  <c:v>178.1</c:v>
                </c:pt>
                <c:pt idx="3">
                  <c:v>189.9</c:v>
                </c:pt>
                <c:pt idx="4">
                  <c:v>168.9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D1-4B00-B3DC-30F5E8D67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12191840"/>
        <c:axId val="-712189120"/>
      </c:lineChart>
      <c:catAx>
        <c:axId val="-71219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 sz="1050">
                    <a:latin typeface="Calibri" panose="020F0502020204030204" pitchFamily="34" charset="0"/>
                    <a:cs typeface="Calibri" panose="020F0502020204030204" pitchFamily="34" charset="0"/>
                  </a:rPr>
                  <a:t>Temperatura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712189120"/>
        <c:crosses val="autoZero"/>
        <c:auto val="1"/>
        <c:lblAlgn val="ctr"/>
        <c:lblOffset val="100"/>
        <c:noMultiLvlLbl val="0"/>
      </c:catAx>
      <c:valAx>
        <c:axId val="-712189120"/>
        <c:scaling>
          <c:orientation val="minMax"/>
          <c:max val="25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 sz="1050">
                    <a:latin typeface="Calibri" panose="020F0502020204030204" pitchFamily="34" charset="0"/>
                    <a:cs typeface="Calibri" panose="020F0502020204030204" pitchFamily="34" charset="0"/>
                  </a:rPr>
                  <a:t>Tamaño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71219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16/2/2022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16/2/2022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8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3632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281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8688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02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2850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141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62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aumentar la tasa de evaporación reduce la probabilidad de coalescencia de las PNP, generando nanopartículas pequeñas (https://sci-hub.se/https://doi.org/10.1016/j.polymer.2015.04.083)</a:t>
            </a:r>
          </a:p>
          <a:p>
            <a:r>
              <a:rPr lang="es-MX" dirty="0"/>
              <a:t>porque se definió que la fusión entre varios núcleos de nanopartículas da como resultado una sola nanopartícula al final de la preparación. (https://sci-hub.se/https://doi.org/10.1021/la034999q)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9397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2323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0270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4899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3006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96617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4157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0572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4553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2514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5371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6361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91009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761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Ramos: http://scielo.sld.cu/scielo.php?script=sci_arttext&amp;pid=S0034-75152000000100010</a:t>
            </a:r>
          </a:p>
          <a:p>
            <a:r>
              <a:rPr lang="es-MX" dirty="0"/>
              <a:t>Loera: http://www.scielo.org.mx/pdf/mn/v5n1/2448-5691-mn-5-01-59.pdf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971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412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Schubert: https://sci-hub.se/10.1039/c0sm00862a</a:t>
            </a:r>
          </a:p>
          <a:p>
            <a:r>
              <a:rPr lang="es-MX" dirty="0"/>
              <a:t>La </a:t>
            </a:r>
            <a:r>
              <a:rPr lang="es-MX" dirty="0" err="1"/>
              <a:t>nanoprecipitación</a:t>
            </a:r>
            <a:r>
              <a:rPr lang="es-MX" dirty="0"/>
              <a:t> consume mucho tiempo comparado con otro métodos: https://sci-hub.se/10.1016/j.ijpharm.2009.10.018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379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220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227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0058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327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7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79936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INGENIERA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392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Camila Paulette Gallegos Arévalo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404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Dr. Alexis Patrice 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Martial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 Debut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079990" y="5176210"/>
            <a:ext cx="338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Sangolquí, 08 de Febrero de 2022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Estudio de la influencia de la temperatura en la síntesis de nanopartículas de PLGA</a:t>
            </a:r>
            <a:endParaRPr lang="es-E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10B59F3-4223-4F04-975D-4ADCB9655293}"/>
              </a:ext>
            </a:extLst>
          </p:cNvPr>
          <p:cNvSpPr txBox="1">
            <a:spLocks/>
          </p:cNvSpPr>
          <p:nvPr/>
        </p:nvSpPr>
        <p:spPr>
          <a:xfrm>
            <a:off x="3500717" y="2222499"/>
            <a:ext cx="5906003" cy="183615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C" sz="5400" i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MÉTODOS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E96AA06-A06B-4253-8B6A-FF84727A2C47}"/>
              </a:ext>
            </a:extLst>
          </p:cNvPr>
          <p:cNvSpPr/>
          <p:nvPr/>
        </p:nvSpPr>
        <p:spPr>
          <a:xfrm>
            <a:off x="2653554" y="231039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0A967-A3D9-44AC-B1E2-8E558349E69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295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33DC6F-9D2C-4862-9235-FE30C8B87DB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9A12C21-38CC-4050-9EBC-D54154EF4752}"/>
              </a:ext>
            </a:extLst>
          </p:cNvPr>
          <p:cNvSpPr txBox="1"/>
          <p:nvPr/>
        </p:nvSpPr>
        <p:spPr>
          <a:xfrm>
            <a:off x="435331" y="5402110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ABECFBF-38FC-4FB9-AF27-6379D3C38C4F}"/>
              </a:ext>
            </a:extLst>
          </p:cNvPr>
          <p:cNvSpPr txBox="1"/>
          <p:nvPr/>
        </p:nvSpPr>
        <p:spPr>
          <a:xfrm>
            <a:off x="1727904" y="5402110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1782174-0E7E-4EE9-AE42-868F2C1F7FFE}"/>
              </a:ext>
            </a:extLst>
          </p:cNvPr>
          <p:cNvSpPr txBox="1"/>
          <p:nvPr/>
        </p:nvSpPr>
        <p:spPr>
          <a:xfrm>
            <a:off x="556595" y="1223451"/>
            <a:ext cx="243177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Síntesis de </a:t>
            </a:r>
            <a:r>
              <a:rPr lang="es-E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PLGA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03BE95F-44C1-49AD-816B-71B6F96ACECF}"/>
              </a:ext>
            </a:extLst>
          </p:cNvPr>
          <p:cNvSpPr txBox="1"/>
          <p:nvPr/>
        </p:nvSpPr>
        <p:spPr>
          <a:xfrm>
            <a:off x="3497538" y="1201198"/>
            <a:ext cx="243177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Caracterización de </a:t>
            </a:r>
            <a:r>
              <a:rPr lang="es-E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PLGA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29801D6-543A-49DF-BCE4-3BA65E21FCCF}"/>
              </a:ext>
            </a:extLst>
          </p:cNvPr>
          <p:cNvSpPr/>
          <p:nvPr/>
        </p:nvSpPr>
        <p:spPr>
          <a:xfrm>
            <a:off x="342015" y="843623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96389B2-269D-4EE9-BAE2-BBB88D37E2F7}"/>
              </a:ext>
            </a:extLst>
          </p:cNvPr>
          <p:cNvSpPr txBox="1"/>
          <p:nvPr/>
        </p:nvSpPr>
        <p:spPr>
          <a:xfrm>
            <a:off x="490332" y="4669178"/>
            <a:ext cx="24317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Nanoprecipitación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4A74C33-0EEF-4840-BA3C-B52303581A97}"/>
              </a:ext>
            </a:extLst>
          </p:cNvPr>
          <p:cNvSpPr txBox="1"/>
          <p:nvPr/>
        </p:nvSpPr>
        <p:spPr>
          <a:xfrm>
            <a:off x="3954866" y="4694092"/>
            <a:ext cx="148424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DLS y SEM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65A3084-CA82-4353-80A5-CC62D6D00102}"/>
              </a:ext>
            </a:extLst>
          </p:cNvPr>
          <p:cNvSpPr/>
          <p:nvPr/>
        </p:nvSpPr>
        <p:spPr>
          <a:xfrm>
            <a:off x="3367628" y="843623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9B44B62-FF31-4B4B-BFEE-442D96FD52AA}"/>
              </a:ext>
            </a:extLst>
          </p:cNvPr>
          <p:cNvSpPr txBox="1"/>
          <p:nvPr/>
        </p:nvSpPr>
        <p:spPr>
          <a:xfrm>
            <a:off x="6429082" y="1199422"/>
            <a:ext cx="243177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Medición de los diámetros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6D56BF39-300E-4C07-8856-9365D03C6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2928" r="7365" b="8197"/>
          <a:stretch/>
        </p:blipFill>
        <p:spPr>
          <a:xfrm>
            <a:off x="590680" y="2294937"/>
            <a:ext cx="2437699" cy="1905279"/>
          </a:xfrm>
          <a:prstGeom prst="rect">
            <a:avLst/>
          </a:prstGeom>
        </p:spPr>
      </p:pic>
      <p:sp>
        <p:nvSpPr>
          <p:cNvPr id="46" name="Flecha: hacia abajo 45">
            <a:extLst>
              <a:ext uri="{FF2B5EF4-FFF2-40B4-BE49-F238E27FC236}">
                <a16:creationId xmlns:a16="http://schemas.microsoft.com/office/drawing/2014/main" id="{611E1012-D8BA-4801-824C-98BB2DCB09F9}"/>
              </a:ext>
            </a:extLst>
          </p:cNvPr>
          <p:cNvSpPr/>
          <p:nvPr/>
        </p:nvSpPr>
        <p:spPr>
          <a:xfrm rot="16200000">
            <a:off x="3114687" y="1328879"/>
            <a:ext cx="256533" cy="335361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Flecha: hacia abajo 47">
            <a:extLst>
              <a:ext uri="{FF2B5EF4-FFF2-40B4-BE49-F238E27FC236}">
                <a16:creationId xmlns:a16="http://schemas.microsoft.com/office/drawing/2014/main" id="{12B0EA98-C143-4E55-AB1C-1DEDAED33AE9}"/>
              </a:ext>
            </a:extLst>
          </p:cNvPr>
          <p:cNvSpPr/>
          <p:nvPr/>
        </p:nvSpPr>
        <p:spPr>
          <a:xfrm rot="16200000">
            <a:off x="6061264" y="1296302"/>
            <a:ext cx="256533" cy="335361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A8DB65D0-FC8C-436F-BB8B-997A0BC7E585}"/>
              </a:ext>
            </a:extLst>
          </p:cNvPr>
          <p:cNvSpPr/>
          <p:nvPr/>
        </p:nvSpPr>
        <p:spPr>
          <a:xfrm>
            <a:off x="6304203" y="853416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B202A4-4857-4E3E-AE78-58E9D67D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777" y="2009001"/>
            <a:ext cx="1382067" cy="1114733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98B964F4-A3DD-4585-8033-1B433A08C0A4}"/>
              </a:ext>
            </a:extLst>
          </p:cNvPr>
          <p:cNvGrpSpPr/>
          <p:nvPr/>
        </p:nvGrpSpPr>
        <p:grpSpPr>
          <a:xfrm>
            <a:off x="3968784" y="3173002"/>
            <a:ext cx="1484243" cy="1338495"/>
            <a:chOff x="5554276" y="2586388"/>
            <a:chExt cx="1871126" cy="1535145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216612B6-D037-42D4-8208-0D1984E27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0525"/>
            <a:stretch/>
          </p:blipFill>
          <p:spPr>
            <a:xfrm>
              <a:off x="5554276" y="2586388"/>
              <a:ext cx="1810654" cy="1309752"/>
            </a:xfrm>
            <a:prstGeom prst="rect">
              <a:avLst/>
            </a:prstGeom>
          </p:spPr>
        </p:pic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4DBF5AA2-BA2D-436D-AED2-50666F6BBEDD}"/>
                </a:ext>
              </a:extLst>
            </p:cNvPr>
            <p:cNvSpPr txBox="1"/>
            <p:nvPr/>
          </p:nvSpPr>
          <p:spPr>
            <a:xfrm>
              <a:off x="5757281" y="3782979"/>
              <a:ext cx="16681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Microscopio electrónico de barrido (SEM)</a:t>
              </a:r>
            </a:p>
          </p:txBody>
        </p:sp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7402745-1F28-4728-9564-CA0205BF6664}"/>
              </a:ext>
            </a:extLst>
          </p:cNvPr>
          <p:cNvSpPr txBox="1"/>
          <p:nvPr/>
        </p:nvSpPr>
        <p:spPr>
          <a:xfrm>
            <a:off x="9450598" y="1185843"/>
            <a:ext cx="211138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estadístico</a:t>
            </a:r>
          </a:p>
        </p:txBody>
      </p:sp>
      <p:sp>
        <p:nvSpPr>
          <p:cNvPr id="62" name="Flecha: hacia abajo 61">
            <a:extLst>
              <a:ext uri="{FF2B5EF4-FFF2-40B4-BE49-F238E27FC236}">
                <a16:creationId xmlns:a16="http://schemas.microsoft.com/office/drawing/2014/main" id="{6F2703A0-0365-4540-BBB6-BCE5C5D407CB}"/>
              </a:ext>
            </a:extLst>
          </p:cNvPr>
          <p:cNvSpPr/>
          <p:nvPr/>
        </p:nvSpPr>
        <p:spPr>
          <a:xfrm rot="16200000">
            <a:off x="9036649" y="1303909"/>
            <a:ext cx="256533" cy="335361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85B7A2D2-5DE0-4F30-AA01-B3AC74281706}"/>
              </a:ext>
            </a:extLst>
          </p:cNvPr>
          <p:cNvSpPr/>
          <p:nvPr/>
        </p:nvSpPr>
        <p:spPr>
          <a:xfrm>
            <a:off x="9374287" y="868308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AE5CC1E3-274B-4E2E-B37A-689BDED9C9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8" t="20913" r="35089" b="44062"/>
          <a:stretch/>
        </p:blipFill>
        <p:spPr bwMode="auto">
          <a:xfrm>
            <a:off x="6857891" y="2294938"/>
            <a:ext cx="1770068" cy="179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7AC72C3-73A2-43E9-82B2-8E53A42A9930}"/>
              </a:ext>
            </a:extLst>
          </p:cNvPr>
          <p:cNvSpPr txBox="1"/>
          <p:nvPr/>
        </p:nvSpPr>
        <p:spPr>
          <a:xfrm>
            <a:off x="6429082" y="4694092"/>
            <a:ext cx="120905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2000-4000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6F598135-BD72-4D66-B611-AF67D2D899CE}"/>
              </a:ext>
            </a:extLst>
          </p:cNvPr>
          <p:cNvSpPr txBox="1"/>
          <p:nvPr/>
        </p:nvSpPr>
        <p:spPr>
          <a:xfrm>
            <a:off x="6567139" y="5428614"/>
            <a:ext cx="106977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9000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37EA9C8-6B9C-43BA-9EA5-F23CE5036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1082" y="2566368"/>
            <a:ext cx="2150288" cy="1524619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4A57132D-BFC3-41DB-B1E0-C6A2C0B3FF75}"/>
              </a:ext>
            </a:extLst>
          </p:cNvPr>
          <p:cNvSpPr txBox="1"/>
          <p:nvPr/>
        </p:nvSpPr>
        <p:spPr>
          <a:xfrm>
            <a:off x="3467555" y="5428614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1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E11C4328-A100-4D58-870E-8815A2DF593B}"/>
              </a:ext>
            </a:extLst>
          </p:cNvPr>
          <p:cNvSpPr txBox="1"/>
          <p:nvPr/>
        </p:nvSpPr>
        <p:spPr>
          <a:xfrm>
            <a:off x="4760128" y="5428614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2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0B4A6654-BC08-474C-967D-1E2DF953CC02}"/>
              </a:ext>
            </a:extLst>
          </p:cNvPr>
          <p:cNvSpPr txBox="1"/>
          <p:nvPr/>
        </p:nvSpPr>
        <p:spPr>
          <a:xfrm>
            <a:off x="7789176" y="4694092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1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555F1A9-7E17-494B-B530-5271E14C4F4C}"/>
              </a:ext>
            </a:extLst>
          </p:cNvPr>
          <p:cNvSpPr txBox="1"/>
          <p:nvPr/>
        </p:nvSpPr>
        <p:spPr>
          <a:xfrm>
            <a:off x="7789175" y="5428344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2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315EFDAA-1E92-4EC8-82EB-2D26FB410642}"/>
              </a:ext>
            </a:extLst>
          </p:cNvPr>
          <p:cNvSpPr txBox="1"/>
          <p:nvPr/>
        </p:nvSpPr>
        <p:spPr>
          <a:xfrm>
            <a:off x="9647342" y="4637725"/>
            <a:ext cx="21832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Análisis de supuestos Análisis de varianza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8A1686A-9B2C-43AD-A908-96ABA6B62B68}"/>
              </a:ext>
            </a:extLst>
          </p:cNvPr>
          <p:cNvSpPr txBox="1"/>
          <p:nvPr/>
        </p:nvSpPr>
        <p:spPr>
          <a:xfrm>
            <a:off x="9476320" y="5417061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1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5450D3B8-ED11-454A-B10A-F97073F7C93F}"/>
              </a:ext>
            </a:extLst>
          </p:cNvPr>
          <p:cNvSpPr txBox="1"/>
          <p:nvPr/>
        </p:nvSpPr>
        <p:spPr>
          <a:xfrm>
            <a:off x="10768893" y="5417061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2</a:t>
            </a:r>
          </a:p>
        </p:txBody>
      </p: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33DC6F-9D2C-4862-9235-FE30C8B87DB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29801D6-543A-49DF-BCE4-3BA65E21FCCF}"/>
              </a:ext>
            </a:extLst>
          </p:cNvPr>
          <p:cNvSpPr/>
          <p:nvPr/>
        </p:nvSpPr>
        <p:spPr>
          <a:xfrm>
            <a:off x="331995" y="763601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D69FB19-08A9-4420-AE46-2500EE42B378}"/>
              </a:ext>
            </a:extLst>
          </p:cNvPr>
          <p:cNvSpPr txBox="1"/>
          <p:nvPr/>
        </p:nvSpPr>
        <p:spPr>
          <a:xfrm>
            <a:off x="984122" y="748037"/>
            <a:ext cx="538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Síntesis de nanopartículas de PLGA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235173E-8081-476B-8D40-20AE86417893}"/>
              </a:ext>
            </a:extLst>
          </p:cNvPr>
          <p:cNvSpPr txBox="1"/>
          <p:nvPr/>
        </p:nvSpPr>
        <p:spPr>
          <a:xfrm>
            <a:off x="6689546" y="2347675"/>
            <a:ext cx="7364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°C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FE7A3A1-2CC5-4455-9DD6-A412A848C847}"/>
              </a:ext>
            </a:extLst>
          </p:cNvPr>
          <p:cNvSpPr txBox="1"/>
          <p:nvPr/>
        </p:nvSpPr>
        <p:spPr>
          <a:xfrm>
            <a:off x="6689546" y="2882023"/>
            <a:ext cx="7364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°C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DD0F94A-6497-4582-BB35-A846FDF930A7}"/>
              </a:ext>
            </a:extLst>
          </p:cNvPr>
          <p:cNvSpPr txBox="1"/>
          <p:nvPr/>
        </p:nvSpPr>
        <p:spPr>
          <a:xfrm>
            <a:off x="6689546" y="3406059"/>
            <a:ext cx="7364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°C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A53F6BF-7516-4DE0-B2FB-A8874928D399}"/>
              </a:ext>
            </a:extLst>
          </p:cNvPr>
          <p:cNvSpPr txBox="1"/>
          <p:nvPr/>
        </p:nvSpPr>
        <p:spPr>
          <a:xfrm>
            <a:off x="6689546" y="3960058"/>
            <a:ext cx="73640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°C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FC4BD7D-965C-4348-AF51-97EEC4B80315}"/>
              </a:ext>
            </a:extLst>
          </p:cNvPr>
          <p:cNvSpPr txBox="1"/>
          <p:nvPr/>
        </p:nvSpPr>
        <p:spPr>
          <a:xfrm>
            <a:off x="6689546" y="4484094"/>
            <a:ext cx="736404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°C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8944ABA-BDB8-4FEF-9FBF-B354DF7016EF}"/>
              </a:ext>
            </a:extLst>
          </p:cNvPr>
          <p:cNvSpPr txBox="1"/>
          <p:nvPr/>
        </p:nvSpPr>
        <p:spPr>
          <a:xfrm>
            <a:off x="1735290" y="5360799"/>
            <a:ext cx="31378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NANOPRECIPITACIÓN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E61E753-D447-442D-8068-A5447FFB5DBB}"/>
              </a:ext>
            </a:extLst>
          </p:cNvPr>
          <p:cNvSpPr txBox="1"/>
          <p:nvPr/>
        </p:nvSpPr>
        <p:spPr>
          <a:xfrm>
            <a:off x="7925478" y="1329623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1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120AF10F-C309-4774-A304-DE2A10153E8E}"/>
              </a:ext>
            </a:extLst>
          </p:cNvPr>
          <p:cNvSpPr txBox="1"/>
          <p:nvPr/>
        </p:nvSpPr>
        <p:spPr>
          <a:xfrm>
            <a:off x="9326965" y="2415328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7D90E4-E955-44CF-B79A-AC3B654E8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74"/>
          <a:stretch/>
        </p:blipFill>
        <p:spPr>
          <a:xfrm>
            <a:off x="9367719" y="1089992"/>
            <a:ext cx="2096185" cy="989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7C556F11-6AE0-4DC2-87A3-ED073FC9E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173" y="2900651"/>
            <a:ext cx="1749325" cy="883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F74E58A2-F378-456F-BFD2-DEDCCE875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1371" y="2900640"/>
            <a:ext cx="1749325" cy="883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95022FC0-276A-4B32-B5E0-79332AFF4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7173" y="3899742"/>
            <a:ext cx="1749325" cy="883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8C6F2040-0469-4F69-9706-17F5F16F7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1370" y="3899742"/>
            <a:ext cx="1749326" cy="883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536047F6-23A2-498D-BD6F-BEC97AD5C8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911" y="4944608"/>
            <a:ext cx="1749324" cy="883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FFBD4FB-CCED-40A5-B37C-94DABC0770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743"/>
          <a:stretch/>
        </p:blipFill>
        <p:spPr>
          <a:xfrm>
            <a:off x="224268" y="1312535"/>
            <a:ext cx="6406241" cy="39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8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33DC6F-9D2C-4862-9235-FE30C8B87DB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D69FB19-08A9-4420-AE46-2500EE42B378}"/>
              </a:ext>
            </a:extLst>
          </p:cNvPr>
          <p:cNvSpPr txBox="1"/>
          <p:nvPr/>
        </p:nvSpPr>
        <p:spPr>
          <a:xfrm>
            <a:off x="984122" y="748037"/>
            <a:ext cx="653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de nanopartículas de PLGA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8944ABA-BDB8-4FEF-9FBF-B354DF7016EF}"/>
              </a:ext>
            </a:extLst>
          </p:cNvPr>
          <p:cNvSpPr txBox="1"/>
          <p:nvPr/>
        </p:nvSpPr>
        <p:spPr>
          <a:xfrm>
            <a:off x="331995" y="1663214"/>
            <a:ext cx="38993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DISPERSIÓN DE LUZ DINÁMICA (DLS)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F1BEFF4-0691-4813-9361-6278F5BE6181}"/>
              </a:ext>
            </a:extLst>
          </p:cNvPr>
          <p:cNvSpPr/>
          <p:nvPr/>
        </p:nvSpPr>
        <p:spPr>
          <a:xfrm>
            <a:off x="331995" y="774541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72913CA-1D04-4F43-B320-DF764F4BA8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9323" r="11805" b="18361"/>
          <a:stretch/>
        </p:blipFill>
        <p:spPr bwMode="auto">
          <a:xfrm>
            <a:off x="331995" y="2126363"/>
            <a:ext cx="3792653" cy="241913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F7C212-DD4D-4160-8EB9-7A5773CF25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6" b="23904"/>
          <a:stretch/>
        </p:blipFill>
        <p:spPr bwMode="auto">
          <a:xfrm>
            <a:off x="5562352" y="2256369"/>
            <a:ext cx="6202018" cy="1826269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E081DD4-3364-4C67-9D8E-9699F0354A45}"/>
              </a:ext>
            </a:extLst>
          </p:cNvPr>
          <p:cNvSpPr txBox="1"/>
          <p:nvPr/>
        </p:nvSpPr>
        <p:spPr>
          <a:xfrm>
            <a:off x="5985207" y="1663214"/>
            <a:ext cx="4850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MICROSCOPIO ELECTRÓNICO DE BARRIDO (SEM)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018AFE-5CBB-4BE9-8DF7-9C8D83A908E3}"/>
              </a:ext>
            </a:extLst>
          </p:cNvPr>
          <p:cNvSpPr txBox="1"/>
          <p:nvPr/>
        </p:nvSpPr>
        <p:spPr>
          <a:xfrm>
            <a:off x="331995" y="4818217"/>
            <a:ext cx="24907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Diámetro hidrodinámico de las nanopartículas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A849B8B-E891-4853-AB2C-59FD319234D9}"/>
              </a:ext>
            </a:extLst>
          </p:cNvPr>
          <p:cNvSpPr txBox="1"/>
          <p:nvPr/>
        </p:nvSpPr>
        <p:spPr>
          <a:xfrm>
            <a:off x="6936129" y="4306461"/>
            <a:ext cx="38993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Tamaño y forma de las nanopartículas </a:t>
            </a:r>
          </a:p>
        </p:txBody>
      </p:sp>
      <p:pic>
        <p:nvPicPr>
          <p:cNvPr id="3074" name="Picture 2" descr="PONTIFICIA UNIVERSIDAD CATÓLICA DEL ECUADOR FACULTAD DE CIENCIAS EXACTAS Y  NATURALES ESCUELA DE CIENCIAS QUÍMICAS - PDF Descargar libre">
            <a:extLst>
              <a:ext uri="{FF2B5EF4-FFF2-40B4-BE49-F238E27FC236}">
                <a16:creationId xmlns:a16="http://schemas.microsoft.com/office/drawing/2014/main" id="{65D3C144-D507-4088-BD6E-1AEA8B8C7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4591202"/>
            <a:ext cx="1914079" cy="15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6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133DC6F-9D2C-4862-9235-FE30C8B87DB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D69FB19-08A9-4420-AE46-2500EE42B378}"/>
              </a:ext>
            </a:extLst>
          </p:cNvPr>
          <p:cNvSpPr txBox="1"/>
          <p:nvPr/>
        </p:nvSpPr>
        <p:spPr>
          <a:xfrm>
            <a:off x="811847" y="748037"/>
            <a:ext cx="483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Medición de los diámetros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endParaRPr lang="es-ES" sz="28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8944ABA-BDB8-4FEF-9FBF-B354DF7016EF}"/>
              </a:ext>
            </a:extLst>
          </p:cNvPr>
          <p:cNvSpPr txBox="1"/>
          <p:nvPr/>
        </p:nvSpPr>
        <p:spPr>
          <a:xfrm>
            <a:off x="374523" y="1780576"/>
            <a:ext cx="12352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Fiji</a:t>
            </a:r>
            <a:endParaRPr lang="es-E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0BDC25C-EA46-4C9A-8130-A58632115562}"/>
              </a:ext>
            </a:extLst>
          </p:cNvPr>
          <p:cNvSpPr/>
          <p:nvPr/>
        </p:nvSpPr>
        <p:spPr>
          <a:xfrm>
            <a:off x="159718" y="763600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413813E-D9D3-47BC-AA7C-DDB3C1DC0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8" t="20913" r="35089" b="44062"/>
          <a:stretch/>
        </p:blipFill>
        <p:spPr bwMode="auto">
          <a:xfrm>
            <a:off x="2250838" y="1679250"/>
            <a:ext cx="1963356" cy="1782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Microsoft Excel 2016 - Descargar Gratis para PC Español">
            <a:extLst>
              <a:ext uri="{FF2B5EF4-FFF2-40B4-BE49-F238E27FC236}">
                <a16:creationId xmlns:a16="http://schemas.microsoft.com/office/drawing/2014/main" id="{0FC73D80-8B15-454B-A292-176DA78C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1" y="3930434"/>
            <a:ext cx="1590178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ji (software) - Wikipedia">
            <a:extLst>
              <a:ext uri="{FF2B5EF4-FFF2-40B4-BE49-F238E27FC236}">
                <a16:creationId xmlns:a16="http://schemas.microsoft.com/office/drawing/2014/main" id="{436BAB5B-5B9E-4045-90F1-950E1572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1" y="2086532"/>
            <a:ext cx="954107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50D6F74-92CF-4128-A1F1-6E22357C7423}"/>
              </a:ext>
            </a:extLst>
          </p:cNvPr>
          <p:cNvSpPr txBox="1"/>
          <p:nvPr/>
        </p:nvSpPr>
        <p:spPr>
          <a:xfrm>
            <a:off x="1853277" y="3759859"/>
            <a:ext cx="2586208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Diámetro largo (DL)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Diámetro corto (DC)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Esfericidad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Promedios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Desviación estándar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Curtosis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Coeficiente de asimetría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B1D43F3-64C9-4723-930C-3F9900FFCDA3}"/>
              </a:ext>
            </a:extLst>
          </p:cNvPr>
          <p:cNvSpPr txBox="1"/>
          <p:nvPr/>
        </p:nvSpPr>
        <p:spPr>
          <a:xfrm>
            <a:off x="293243" y="3675665"/>
            <a:ext cx="14807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Microsoft Excel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FB18213-F59F-407F-8327-2ED5885E36EA}"/>
              </a:ext>
            </a:extLst>
          </p:cNvPr>
          <p:cNvSpPr txBox="1"/>
          <p:nvPr/>
        </p:nvSpPr>
        <p:spPr>
          <a:xfrm>
            <a:off x="4772823" y="4974379"/>
            <a:ext cx="127538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Forma de la distribución de las variables estudiadas (diámetros y esfericidad)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AADD70-E7AB-403F-A93F-12CF3C62E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809" y="4125179"/>
            <a:ext cx="390525" cy="60960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91439B5-CCB4-4B1F-90AB-10A2E9387427}"/>
              </a:ext>
            </a:extLst>
          </p:cNvPr>
          <p:cNvCxnSpPr/>
          <p:nvPr/>
        </p:nvCxnSpPr>
        <p:spPr>
          <a:xfrm>
            <a:off x="3326300" y="4407487"/>
            <a:ext cx="12854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77D27EE-283E-4AB0-A210-9A7F4D4FA74A}"/>
              </a:ext>
            </a:extLst>
          </p:cNvPr>
          <p:cNvCxnSpPr>
            <a:cxnSpLocks/>
          </p:cNvCxnSpPr>
          <p:nvPr/>
        </p:nvCxnSpPr>
        <p:spPr>
          <a:xfrm>
            <a:off x="3067883" y="5182740"/>
            <a:ext cx="16629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27B3FF57-85D8-44A4-B7BE-14742E2C6781}"/>
              </a:ext>
            </a:extLst>
          </p:cNvPr>
          <p:cNvCxnSpPr>
            <a:cxnSpLocks/>
          </p:cNvCxnSpPr>
          <p:nvPr/>
        </p:nvCxnSpPr>
        <p:spPr>
          <a:xfrm>
            <a:off x="4289871" y="5401401"/>
            <a:ext cx="4409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D707E40-4C2C-435D-93B4-8D8C320A98FA}"/>
              </a:ext>
            </a:extLst>
          </p:cNvPr>
          <p:cNvSpPr txBox="1"/>
          <p:nvPr/>
        </p:nvSpPr>
        <p:spPr>
          <a:xfrm>
            <a:off x="6849884" y="769443"/>
            <a:ext cx="329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estadístico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AB7DEEEE-4427-4136-924B-3240CE41DABC}"/>
              </a:ext>
            </a:extLst>
          </p:cNvPr>
          <p:cNvSpPr/>
          <p:nvPr/>
        </p:nvSpPr>
        <p:spPr>
          <a:xfrm>
            <a:off x="6249380" y="763528"/>
            <a:ext cx="546109" cy="49209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8198" name="Picture 6" descr="▷ 【 InfoStat 】Información, Reseñas y Precios | 2022 |">
            <a:extLst>
              <a:ext uri="{FF2B5EF4-FFF2-40B4-BE49-F238E27FC236}">
                <a16:creationId xmlns:a16="http://schemas.microsoft.com/office/drawing/2014/main" id="{D5BFC0B6-A0EA-4424-84A3-8DB7114BF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23712" r="22423" b="23664"/>
          <a:stretch/>
        </p:blipFill>
        <p:spPr bwMode="auto">
          <a:xfrm>
            <a:off x="10379848" y="1464934"/>
            <a:ext cx="1573445" cy="12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0F14893D-55BD-4C53-9110-62C8A412FF3D}"/>
              </a:ext>
            </a:extLst>
          </p:cNvPr>
          <p:cNvSpPr txBox="1"/>
          <p:nvPr/>
        </p:nvSpPr>
        <p:spPr>
          <a:xfrm>
            <a:off x="6249380" y="1777483"/>
            <a:ext cx="144248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¿Cumple los supuestos de normalidad y homocedasticidad?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D38966FA-2650-4207-B183-BF6CBFCC87D4}"/>
              </a:ext>
            </a:extLst>
          </p:cNvPr>
          <p:cNvSpPr txBox="1"/>
          <p:nvPr/>
        </p:nvSpPr>
        <p:spPr>
          <a:xfrm>
            <a:off x="8593847" y="3049467"/>
            <a:ext cx="13869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¿Existen diferencias significativas entre grupos?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2F94511-DD20-48A1-8526-9D81D84AFEE5}"/>
              </a:ext>
            </a:extLst>
          </p:cNvPr>
          <p:cNvSpPr txBox="1"/>
          <p:nvPr/>
        </p:nvSpPr>
        <p:spPr>
          <a:xfrm>
            <a:off x="6787428" y="2799685"/>
            <a:ext cx="36638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6C477479-D8F8-4A85-A2B3-85258B53B067}"/>
              </a:ext>
            </a:extLst>
          </p:cNvPr>
          <p:cNvSpPr txBox="1"/>
          <p:nvPr/>
        </p:nvSpPr>
        <p:spPr>
          <a:xfrm>
            <a:off x="7939190" y="2054481"/>
            <a:ext cx="5294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DFF07FE-939D-4B80-8DCF-1C1F0055D718}"/>
              </a:ext>
            </a:extLst>
          </p:cNvPr>
          <p:cNvSpPr txBox="1"/>
          <p:nvPr/>
        </p:nvSpPr>
        <p:spPr>
          <a:xfrm>
            <a:off x="8759838" y="1962147"/>
            <a:ext cx="105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Kruskal Wallis 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F7D2BD7-2586-4A28-B3BE-0571D8BB4A67}"/>
              </a:ext>
            </a:extLst>
          </p:cNvPr>
          <p:cNvSpPr txBox="1"/>
          <p:nvPr/>
        </p:nvSpPr>
        <p:spPr>
          <a:xfrm>
            <a:off x="6518070" y="3324945"/>
            <a:ext cx="913694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79085988-0079-49D0-B95B-D3466FA6FFC6}"/>
              </a:ext>
            </a:extLst>
          </p:cNvPr>
          <p:cNvSpPr txBox="1"/>
          <p:nvPr/>
        </p:nvSpPr>
        <p:spPr>
          <a:xfrm>
            <a:off x="10695372" y="3324945"/>
            <a:ext cx="36638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3FC69DD8-D2F2-4BFC-87C1-FB06492D9565}"/>
              </a:ext>
            </a:extLst>
          </p:cNvPr>
          <p:cNvSpPr txBox="1"/>
          <p:nvPr/>
        </p:nvSpPr>
        <p:spPr>
          <a:xfrm>
            <a:off x="9022586" y="4384540"/>
            <a:ext cx="52944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019FF81B-568D-4267-8BC3-2B9D4D34A961}"/>
              </a:ext>
            </a:extLst>
          </p:cNvPr>
          <p:cNvSpPr txBox="1"/>
          <p:nvPr/>
        </p:nvSpPr>
        <p:spPr>
          <a:xfrm>
            <a:off x="8213969" y="5313780"/>
            <a:ext cx="21680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Interpretación de resultados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39FC6460-4BF8-4075-9C24-D25CA66DDC19}"/>
              </a:ext>
            </a:extLst>
          </p:cNvPr>
          <p:cNvSpPr txBox="1"/>
          <p:nvPr/>
        </p:nvSpPr>
        <p:spPr>
          <a:xfrm>
            <a:off x="10293565" y="4224939"/>
            <a:ext cx="117526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Comparación de a pares</a:t>
            </a:r>
          </a:p>
        </p:txBody>
      </p: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B0411AB6-6A00-4DBD-8B65-E949AC52D9D2}"/>
              </a:ext>
            </a:extLst>
          </p:cNvPr>
          <p:cNvCxnSpPr>
            <a:cxnSpLocks/>
            <a:stCxn id="72" idx="3"/>
            <a:endCxn id="75" idx="1"/>
          </p:cNvCxnSpPr>
          <p:nvPr/>
        </p:nvCxnSpPr>
        <p:spPr>
          <a:xfrm flipV="1">
            <a:off x="7691864" y="2192981"/>
            <a:ext cx="24732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EA9CB3D1-2E6E-4002-B3E7-C79E0560B3A4}"/>
              </a:ext>
            </a:extLst>
          </p:cNvPr>
          <p:cNvCxnSpPr>
            <a:stCxn id="75" idx="3"/>
            <a:endCxn id="76" idx="1"/>
          </p:cNvCxnSpPr>
          <p:nvPr/>
        </p:nvCxnSpPr>
        <p:spPr>
          <a:xfrm flipV="1">
            <a:off x="8468639" y="2192980"/>
            <a:ext cx="29119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AE5BB863-B60B-4807-A4CF-98989A279905}"/>
              </a:ext>
            </a:extLst>
          </p:cNvPr>
          <p:cNvCxnSpPr>
            <a:cxnSpLocks/>
            <a:stCxn id="72" idx="2"/>
            <a:endCxn id="74" idx="0"/>
          </p:cNvCxnSpPr>
          <p:nvPr/>
        </p:nvCxnSpPr>
        <p:spPr>
          <a:xfrm>
            <a:off x="6970622" y="2608480"/>
            <a:ext cx="0" cy="191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2680D5F1-EC73-4E91-8B96-CD666A8CCCCF}"/>
              </a:ext>
            </a:extLst>
          </p:cNvPr>
          <p:cNvCxnSpPr>
            <a:stCxn id="74" idx="2"/>
            <a:endCxn id="77" idx="0"/>
          </p:cNvCxnSpPr>
          <p:nvPr/>
        </p:nvCxnSpPr>
        <p:spPr>
          <a:xfrm>
            <a:off x="6970622" y="3076684"/>
            <a:ext cx="4295" cy="248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F5D6779B-4239-48F7-9ABE-100394076F7C}"/>
              </a:ext>
            </a:extLst>
          </p:cNvPr>
          <p:cNvCxnSpPr>
            <a:stCxn id="77" idx="3"/>
            <a:endCxn id="73" idx="1"/>
          </p:cNvCxnSpPr>
          <p:nvPr/>
        </p:nvCxnSpPr>
        <p:spPr>
          <a:xfrm>
            <a:off x="7431764" y="3463445"/>
            <a:ext cx="1162083" cy="15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9FEC6382-29BA-4BA3-A11B-79E7652C5A5C}"/>
              </a:ext>
            </a:extLst>
          </p:cNvPr>
          <p:cNvCxnSpPr>
            <a:stCxn id="76" idx="2"/>
            <a:endCxn id="73" idx="0"/>
          </p:cNvCxnSpPr>
          <p:nvPr/>
        </p:nvCxnSpPr>
        <p:spPr>
          <a:xfrm flipH="1">
            <a:off x="9287312" y="2423812"/>
            <a:ext cx="832" cy="625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196EAA65-D03D-4257-A726-BE1D255334B5}"/>
              </a:ext>
            </a:extLst>
          </p:cNvPr>
          <p:cNvCxnSpPr>
            <a:stCxn id="73" idx="3"/>
            <a:endCxn id="78" idx="1"/>
          </p:cNvCxnSpPr>
          <p:nvPr/>
        </p:nvCxnSpPr>
        <p:spPr>
          <a:xfrm flipV="1">
            <a:off x="9980776" y="3463445"/>
            <a:ext cx="714596" cy="15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>
            <a:extLst>
              <a:ext uri="{FF2B5EF4-FFF2-40B4-BE49-F238E27FC236}">
                <a16:creationId xmlns:a16="http://schemas.microsoft.com/office/drawing/2014/main" id="{3C7476DB-F352-4153-90CB-9DFEC6FC8EAA}"/>
              </a:ext>
            </a:extLst>
          </p:cNvPr>
          <p:cNvCxnSpPr>
            <a:cxnSpLocks/>
            <a:stCxn id="73" idx="2"/>
            <a:endCxn id="79" idx="0"/>
          </p:cNvCxnSpPr>
          <p:nvPr/>
        </p:nvCxnSpPr>
        <p:spPr>
          <a:xfrm flipH="1">
            <a:off x="9287311" y="3880464"/>
            <a:ext cx="1" cy="504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97D447B0-3BC9-4763-81D2-7CA1438E1D77}"/>
              </a:ext>
            </a:extLst>
          </p:cNvPr>
          <p:cNvCxnSpPr>
            <a:cxnSpLocks/>
            <a:stCxn id="79" idx="2"/>
            <a:endCxn id="80" idx="0"/>
          </p:cNvCxnSpPr>
          <p:nvPr/>
        </p:nvCxnSpPr>
        <p:spPr>
          <a:xfrm>
            <a:off x="9287311" y="4661539"/>
            <a:ext cx="10658" cy="652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969F1670-39A4-4E61-A829-B1E5EECA8EE0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10881197" y="4686604"/>
            <a:ext cx="14839" cy="774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04FF101F-368B-4633-B8E9-51C784B49486}"/>
              </a:ext>
            </a:extLst>
          </p:cNvPr>
          <p:cNvCxnSpPr>
            <a:cxnSpLocks/>
            <a:endCxn id="80" idx="3"/>
          </p:cNvCxnSpPr>
          <p:nvPr/>
        </p:nvCxnSpPr>
        <p:spPr>
          <a:xfrm flipH="1">
            <a:off x="10381969" y="5452280"/>
            <a:ext cx="4965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de flecha 119">
            <a:extLst>
              <a:ext uri="{FF2B5EF4-FFF2-40B4-BE49-F238E27FC236}">
                <a16:creationId xmlns:a16="http://schemas.microsoft.com/office/drawing/2014/main" id="{2EE7D27C-2ADA-4B9A-ADED-7BFAE25715F1}"/>
              </a:ext>
            </a:extLst>
          </p:cNvPr>
          <p:cNvCxnSpPr>
            <a:stCxn id="78" idx="2"/>
            <a:endCxn id="81" idx="0"/>
          </p:cNvCxnSpPr>
          <p:nvPr/>
        </p:nvCxnSpPr>
        <p:spPr>
          <a:xfrm>
            <a:off x="10878566" y="3601944"/>
            <a:ext cx="2631" cy="6229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273AA96-BE8F-4E80-A763-724E76306E51}"/>
              </a:ext>
            </a:extLst>
          </p:cNvPr>
          <p:cNvSpPr txBox="1">
            <a:spLocks/>
          </p:cNvSpPr>
          <p:nvPr/>
        </p:nvSpPr>
        <p:spPr>
          <a:xfrm>
            <a:off x="3402107" y="2222500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1AD685-9240-402E-AD83-E8E4DA314611}"/>
              </a:ext>
            </a:extLst>
          </p:cNvPr>
          <p:cNvSpPr/>
          <p:nvPr/>
        </p:nvSpPr>
        <p:spPr>
          <a:xfrm>
            <a:off x="2554943" y="239060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123F10-243C-4F83-8499-EDFAAE3215D8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3432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774541"/>
            <a:ext cx="967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de nanopartículas en SEM – Análisis de la forma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5ECDE2D-4178-4268-AB54-122070B4C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2" y="2310842"/>
            <a:ext cx="5817012" cy="3259162"/>
          </a:xfrm>
          <a:prstGeom prst="rect">
            <a:avLst/>
          </a:prstGeom>
          <a:noFill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C1FFBC1E-DBB3-41DC-8E8A-CA2460C6AC54}"/>
              </a:ext>
            </a:extLst>
          </p:cNvPr>
          <p:cNvSpPr txBox="1"/>
          <p:nvPr/>
        </p:nvSpPr>
        <p:spPr>
          <a:xfrm>
            <a:off x="424763" y="1598052"/>
            <a:ext cx="64398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Nanopartículas sintetizadas a A) 20°C en el ensayo 1 y B) 40°C en la segunda repetición del ensayo 2 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C3E7F9-35F7-49A4-9429-200DB987E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89497"/>
              </p:ext>
            </p:extLst>
          </p:nvPr>
        </p:nvGraphicFramePr>
        <p:xfrm>
          <a:off x="7063408" y="1493476"/>
          <a:ext cx="4263640" cy="16491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85550">
                  <a:extLst>
                    <a:ext uri="{9D8B030D-6E8A-4147-A177-3AD203B41FA5}">
                      <a16:colId xmlns:a16="http://schemas.microsoft.com/office/drawing/2014/main" val="3105468441"/>
                    </a:ext>
                  </a:extLst>
                </a:gridCol>
                <a:gridCol w="1231444">
                  <a:extLst>
                    <a:ext uri="{9D8B030D-6E8A-4147-A177-3AD203B41FA5}">
                      <a16:colId xmlns:a16="http://schemas.microsoft.com/office/drawing/2014/main" val="370594775"/>
                    </a:ext>
                  </a:extLst>
                </a:gridCol>
                <a:gridCol w="1103559">
                  <a:extLst>
                    <a:ext uri="{9D8B030D-6E8A-4147-A177-3AD203B41FA5}">
                      <a16:colId xmlns:a16="http://schemas.microsoft.com/office/drawing/2014/main" val="2916103807"/>
                    </a:ext>
                  </a:extLst>
                </a:gridCol>
                <a:gridCol w="943087">
                  <a:extLst>
                    <a:ext uri="{9D8B030D-6E8A-4147-A177-3AD203B41FA5}">
                      <a16:colId xmlns:a16="http://schemas.microsoft.com/office/drawing/2014/main" val="1877897292"/>
                    </a:ext>
                  </a:extLst>
                </a:gridCol>
              </a:tblGrid>
              <a:tr h="23386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1 – RESULTADOS SEM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663051"/>
                  </a:ext>
                </a:extLst>
              </a:tr>
              <a:tr h="233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 (°C)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 (nm)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(nm)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ESFERICIDAD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967651"/>
                  </a:ext>
                </a:extLst>
              </a:tr>
              <a:tr h="233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138,82 ± 46,7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109,964 ± 32,6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4124644"/>
                  </a:ext>
                </a:extLst>
              </a:tr>
              <a:tr h="233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151,229 ± 67,5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121,619 ± 55,2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445389"/>
                  </a:ext>
                </a:extLst>
              </a:tr>
              <a:tr h="233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120,431 ± 48,6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94,011 ± 36,4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0,888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7727626"/>
                  </a:ext>
                </a:extLst>
              </a:tr>
              <a:tr h="233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110,147 ± 44,6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90,059 ± 36,7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709934"/>
                  </a:ext>
                </a:extLst>
              </a:tr>
              <a:tr h="233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166,291 ± 75,6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146,302 ± 64,9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0,938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539724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6D8E2540-67DB-4172-8AF1-A8A4313C60FD}"/>
              </a:ext>
            </a:extLst>
          </p:cNvPr>
          <p:cNvSpPr/>
          <p:nvPr/>
        </p:nvSpPr>
        <p:spPr>
          <a:xfrm>
            <a:off x="10349949" y="1543473"/>
            <a:ext cx="990351" cy="1637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00D40D9-A72B-4D51-A111-D995AE1CB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53882"/>
              </p:ext>
            </p:extLst>
          </p:nvPr>
        </p:nvGraphicFramePr>
        <p:xfrm>
          <a:off x="7063408" y="3394077"/>
          <a:ext cx="4276891" cy="16370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47341">
                  <a:extLst>
                    <a:ext uri="{9D8B030D-6E8A-4147-A177-3AD203B41FA5}">
                      <a16:colId xmlns:a16="http://schemas.microsoft.com/office/drawing/2014/main" val="3660414869"/>
                    </a:ext>
                  </a:extLst>
                </a:gridCol>
                <a:gridCol w="685910">
                  <a:extLst>
                    <a:ext uri="{9D8B030D-6E8A-4147-A177-3AD203B41FA5}">
                      <a16:colId xmlns:a16="http://schemas.microsoft.com/office/drawing/2014/main" val="3022761302"/>
                    </a:ext>
                  </a:extLst>
                </a:gridCol>
                <a:gridCol w="685910">
                  <a:extLst>
                    <a:ext uri="{9D8B030D-6E8A-4147-A177-3AD203B41FA5}">
                      <a16:colId xmlns:a16="http://schemas.microsoft.com/office/drawing/2014/main" val="3754331445"/>
                    </a:ext>
                  </a:extLst>
                </a:gridCol>
                <a:gridCol w="685910">
                  <a:extLst>
                    <a:ext uri="{9D8B030D-6E8A-4147-A177-3AD203B41FA5}">
                      <a16:colId xmlns:a16="http://schemas.microsoft.com/office/drawing/2014/main" val="2553866826"/>
                    </a:ext>
                  </a:extLst>
                </a:gridCol>
                <a:gridCol w="685910">
                  <a:extLst>
                    <a:ext uri="{9D8B030D-6E8A-4147-A177-3AD203B41FA5}">
                      <a16:colId xmlns:a16="http://schemas.microsoft.com/office/drawing/2014/main" val="3141509717"/>
                    </a:ext>
                  </a:extLst>
                </a:gridCol>
                <a:gridCol w="685910">
                  <a:extLst>
                    <a:ext uri="{9D8B030D-6E8A-4147-A177-3AD203B41FA5}">
                      <a16:colId xmlns:a16="http://schemas.microsoft.com/office/drawing/2014/main" val="2275926373"/>
                    </a:ext>
                  </a:extLst>
                </a:gridCol>
              </a:tblGrid>
              <a:tr h="28077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2 - ESFERICIDAD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92530"/>
                  </a:ext>
                </a:extLst>
              </a:tr>
              <a:tr h="264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Repetición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°C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°C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°C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°C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°C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498239"/>
                  </a:ext>
                </a:extLst>
              </a:tr>
              <a:tr h="28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0,882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0326577"/>
                  </a:ext>
                </a:extLst>
              </a:tr>
              <a:tr h="264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76302"/>
                  </a:ext>
                </a:extLst>
              </a:tr>
              <a:tr h="280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97970"/>
                  </a:ext>
                </a:extLst>
              </a:tr>
              <a:tr h="264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029852"/>
                  </a:ext>
                </a:extLst>
              </a:tr>
            </a:tbl>
          </a:graphicData>
        </a:graphic>
      </p:graphicFrame>
      <p:sp>
        <p:nvSpPr>
          <p:cNvPr id="32" name="Elipse 31">
            <a:extLst>
              <a:ext uri="{FF2B5EF4-FFF2-40B4-BE49-F238E27FC236}">
                <a16:creationId xmlns:a16="http://schemas.microsoft.com/office/drawing/2014/main" id="{7B3164E4-905E-4052-9690-6B35F0E93C4A}"/>
              </a:ext>
            </a:extLst>
          </p:cNvPr>
          <p:cNvSpPr/>
          <p:nvPr/>
        </p:nvSpPr>
        <p:spPr>
          <a:xfrm>
            <a:off x="7845287" y="4744281"/>
            <a:ext cx="3534768" cy="286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C53A6A-0E59-44EE-A3B1-94EEB19FAE0A}"/>
              </a:ext>
            </a:extLst>
          </p:cNvPr>
          <p:cNvSpPr txBox="1"/>
          <p:nvPr/>
        </p:nvSpPr>
        <p:spPr>
          <a:xfrm>
            <a:off x="7021280" y="5297386"/>
            <a:ext cx="5170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Esfericidad &lt; 1     Nanopartículas no esféricas</a:t>
            </a:r>
          </a:p>
          <a:p>
            <a:r>
              <a:rPr lang="es-EC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Esfericidad = 1     Nanopartículas perfectamente esféricas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FCEC8491-87AD-4A3A-B9AF-8826F2938610}"/>
              </a:ext>
            </a:extLst>
          </p:cNvPr>
          <p:cNvSpPr txBox="1"/>
          <p:nvPr/>
        </p:nvSpPr>
        <p:spPr>
          <a:xfrm>
            <a:off x="174069" y="6350465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a typeface="Calibri" panose="020F0502020204030204" pitchFamily="34" charset="0"/>
              </a:rPr>
              <a:t>(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Wang &amp; Fan, 2013;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Bagheri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Bonadonna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</a:t>
            </a:r>
            <a:r>
              <a:rPr lang="es-ES" sz="1600" dirty="0">
                <a:ea typeface="Calibri" panose="020F0502020204030204" pitchFamily="34" charset="0"/>
              </a:rPr>
              <a:t>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774541"/>
            <a:ext cx="967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de nanopartículas en SEM – Análisis de la forma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C53A6A-0E59-44EE-A3B1-94EEB19FAE0A}"/>
              </a:ext>
            </a:extLst>
          </p:cNvPr>
          <p:cNvSpPr txBox="1"/>
          <p:nvPr/>
        </p:nvSpPr>
        <p:spPr>
          <a:xfrm>
            <a:off x="1007165" y="1628924"/>
            <a:ext cx="75163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B68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TEMPERATURA NO INFLUYE SOBRE LA FORMA DE LA NANOPARTÍCULA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551D509-A375-4CD3-B335-A56454AAF9E3}"/>
              </a:ext>
            </a:extLst>
          </p:cNvPr>
          <p:cNvSpPr/>
          <p:nvPr/>
        </p:nvSpPr>
        <p:spPr>
          <a:xfrm>
            <a:off x="411507" y="1589168"/>
            <a:ext cx="436631" cy="443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6798500-B0AD-40E3-A634-C6FB48B2DD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11"/>
          <a:stretch/>
        </p:blipFill>
        <p:spPr bwMode="auto">
          <a:xfrm>
            <a:off x="3960312" y="2253117"/>
            <a:ext cx="3524676" cy="3670011"/>
          </a:xfrm>
          <a:prstGeom prst="rect">
            <a:avLst/>
          </a:prstGeom>
          <a:noFill/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15858D6-A552-4CEF-A4F1-960E87190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2"/>
          <a:stretch/>
        </p:blipFill>
        <p:spPr bwMode="auto">
          <a:xfrm>
            <a:off x="411507" y="2253117"/>
            <a:ext cx="3548805" cy="3670011"/>
          </a:xfrm>
          <a:prstGeom prst="rect">
            <a:avLst/>
          </a:prstGeom>
          <a:noFill/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FE9501E-AAF0-4EB8-A289-C343FE2E0198}"/>
              </a:ext>
            </a:extLst>
          </p:cNvPr>
          <p:cNvSpPr txBox="1"/>
          <p:nvPr/>
        </p:nvSpPr>
        <p:spPr>
          <a:xfrm>
            <a:off x="7710986" y="2329419"/>
            <a:ext cx="424247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NANOPRECIPITACIÓN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C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NPs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parecidas a una esfera 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Niu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2009) (H. </a:t>
            </a:r>
            <a:r>
              <a:rPr lang="es-MX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Xie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Smith, 2010)</a:t>
            </a:r>
          </a:p>
          <a:p>
            <a:endParaRPr lang="es-MX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ESTIRAMIENTO DE NP ESFÉRICAS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MX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NPs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alargadas o en forma de aguja 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(B. Zhang et al., 2017)</a:t>
            </a:r>
          </a:p>
          <a:p>
            <a:endParaRPr lang="es-MX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SISTEMA DE MICROFLUIDOS  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Discos, elipsoides y varillas 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(S. </a:t>
            </a:r>
            <a:r>
              <a:rPr lang="es-MX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2005) (Cao et al., 2019)</a:t>
            </a:r>
          </a:p>
          <a:p>
            <a:endParaRPr lang="es-MX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Litografía, plantillas no humectantes, entre otros 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Glangchai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2008) (</a:t>
            </a:r>
            <a:r>
              <a:rPr lang="es-MX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DeSimone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2016) (</a:t>
            </a:r>
            <a:r>
              <a:rPr lang="es-MX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Enlow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2012 ) (</a:t>
            </a:r>
            <a:r>
              <a:rPr lang="es-MX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Haryadi</a:t>
            </a:r>
            <a:r>
              <a:rPr lang="es-MX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2019).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842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Medición de los diámetros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Análisis del tamaño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8DD0365-6DCA-429C-BB46-C9EB7F8E1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61479"/>
              </p:ext>
            </p:extLst>
          </p:nvPr>
        </p:nvGraphicFramePr>
        <p:xfrm>
          <a:off x="432165" y="1258005"/>
          <a:ext cx="6146056" cy="45948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3187">
                  <a:extLst>
                    <a:ext uri="{9D8B030D-6E8A-4147-A177-3AD203B41FA5}">
                      <a16:colId xmlns:a16="http://schemas.microsoft.com/office/drawing/2014/main" val="2538978937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1126511233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1975312407"/>
                    </a:ext>
                  </a:extLst>
                </a:gridCol>
                <a:gridCol w="887105">
                  <a:extLst>
                    <a:ext uri="{9D8B030D-6E8A-4147-A177-3AD203B41FA5}">
                      <a16:colId xmlns:a16="http://schemas.microsoft.com/office/drawing/2014/main" val="3111146308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3314678291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2372246594"/>
                    </a:ext>
                  </a:extLst>
                </a:gridCol>
                <a:gridCol w="1038290">
                  <a:extLst>
                    <a:ext uri="{9D8B030D-6E8A-4147-A177-3AD203B41FA5}">
                      <a16:colId xmlns:a16="http://schemas.microsoft.com/office/drawing/2014/main" val="1354295585"/>
                    </a:ext>
                  </a:extLst>
                </a:gridCol>
              </a:tblGrid>
              <a:tr h="18383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2 - RESULTADOS SEM 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496868"/>
                  </a:ext>
                </a:extLst>
              </a:tr>
              <a:tr h="15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32585"/>
                  </a:ext>
                </a:extLst>
              </a:tr>
              <a:tr h="413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119,28 ± 43,5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117,51 ± 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124,91 ± 45,4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164,59 ± 73,4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102,99 ± 43,1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662119"/>
                  </a:ext>
                </a:extLst>
              </a:tr>
              <a:tr h="4132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96,05 ± 35,4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91,95 ± 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101,74 ± 39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132,98 ± 63,6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80,17 ± 34,8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029491"/>
                  </a:ext>
                </a:extLst>
              </a:tr>
              <a:tr h="4132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0,882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460428"/>
                  </a:ext>
                </a:extLst>
              </a:tr>
              <a:tr h="413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125,20 ± 45,7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114,78 ± 35,4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121,90 ± 43,4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123,68 ± 43,4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126,70 ± 50,3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80213"/>
                  </a:ext>
                </a:extLst>
              </a:tr>
              <a:tr h="4132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102,94 ± 38,1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93,04 ± 30,4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99,91 ± 37,3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102,77 ± 37,3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105,67 ± 42,5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27015"/>
                  </a:ext>
                </a:extLst>
              </a:tr>
              <a:tr h="4132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08891"/>
                  </a:ext>
                </a:extLst>
              </a:tr>
              <a:tr h="413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143,83 ± 48,5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124,87 ± 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130,61 ± 47,4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122,33 ± 45,7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150,09 ± 59,6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14278"/>
                  </a:ext>
                </a:extLst>
              </a:tr>
              <a:tr h="4132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115,99 ± 39,7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102,72 ± 34,6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109,48 ± 41,9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101,19 ± 38,7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125,13 ± 51,1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514903"/>
                  </a:ext>
                </a:extLst>
              </a:tr>
              <a:tr h="4132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 (nm)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0,913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810500"/>
                  </a:ext>
                </a:extLst>
              </a:tr>
              <a:tr h="1531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129,44 ± 45,9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119,05 ± 37,8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125,81 ± 45,4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136,87 ± 54,2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126,59 ± 51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949383"/>
                  </a:ext>
                </a:extLst>
              </a:tr>
              <a:tr h="1531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104,99 ± 37,7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95,90 ± 94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103,71 ± 39,4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112,31 ± 46,4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103,66 ± 128,4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548121"/>
                  </a:ext>
                </a:extLst>
              </a:tr>
              <a:tr h="15313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0,902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0,897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0,907 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0,906 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0,903 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74" marR="606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619769"/>
                  </a:ext>
                </a:extLst>
              </a:tr>
            </a:tbl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3269FD7D-3126-4E7E-9FF9-DA58D605D59C}"/>
              </a:ext>
            </a:extLst>
          </p:cNvPr>
          <p:cNvSpPr/>
          <p:nvPr/>
        </p:nvSpPr>
        <p:spPr>
          <a:xfrm>
            <a:off x="4681182" y="5322627"/>
            <a:ext cx="873458" cy="543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DBDD3A9-14E0-4C8B-9AA2-AB366FF36110}"/>
              </a:ext>
            </a:extLst>
          </p:cNvPr>
          <p:cNvSpPr/>
          <p:nvPr/>
        </p:nvSpPr>
        <p:spPr>
          <a:xfrm>
            <a:off x="2963839" y="5326926"/>
            <a:ext cx="873458" cy="543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EAD732-56C9-4ABD-AED0-9CFDA0910939}"/>
              </a:ext>
            </a:extLst>
          </p:cNvPr>
          <p:cNvSpPr txBox="1"/>
          <p:nvPr/>
        </p:nvSpPr>
        <p:spPr>
          <a:xfrm>
            <a:off x="4542570" y="5880160"/>
            <a:ext cx="14842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Mayor tamaño</a:t>
            </a:r>
            <a:endParaRPr lang="es-EC" sz="1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3EB7DD8-9061-407B-A29E-79A94FD8A9FB}"/>
              </a:ext>
            </a:extLst>
          </p:cNvPr>
          <p:cNvSpPr txBox="1"/>
          <p:nvPr/>
        </p:nvSpPr>
        <p:spPr>
          <a:xfrm>
            <a:off x="2758530" y="5880160"/>
            <a:ext cx="14842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Menor tamaño</a:t>
            </a:r>
            <a:endParaRPr lang="es-EC" sz="1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2177A6D-9437-45D9-BED3-9DE20A25F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593243"/>
              </p:ext>
            </p:extLst>
          </p:nvPr>
        </p:nvGraphicFramePr>
        <p:xfrm>
          <a:off x="7260608" y="1258005"/>
          <a:ext cx="4499227" cy="296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CuadroTexto 31">
            <a:extLst>
              <a:ext uri="{FF2B5EF4-FFF2-40B4-BE49-F238E27FC236}">
                <a16:creationId xmlns:a16="http://schemas.microsoft.com/office/drawing/2014/main" id="{EDC632B4-9423-4C3D-8309-10BDFB4057E1}"/>
              </a:ext>
            </a:extLst>
          </p:cNvPr>
          <p:cNvSpPr txBox="1"/>
          <p:nvPr/>
        </p:nvSpPr>
        <p:spPr>
          <a:xfrm>
            <a:off x="7289754" y="5195512"/>
            <a:ext cx="621565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°C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16995DC-40DE-4A13-9BC7-3BF295F49443}"/>
              </a:ext>
            </a:extLst>
          </p:cNvPr>
          <p:cNvSpPr txBox="1"/>
          <p:nvPr/>
        </p:nvSpPr>
        <p:spPr>
          <a:xfrm>
            <a:off x="8267253" y="5195512"/>
            <a:ext cx="621565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°C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4CA404-5973-4286-AF30-4014781AE686}"/>
              </a:ext>
            </a:extLst>
          </p:cNvPr>
          <p:cNvSpPr txBox="1"/>
          <p:nvPr/>
        </p:nvSpPr>
        <p:spPr>
          <a:xfrm>
            <a:off x="9244752" y="5186474"/>
            <a:ext cx="621565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°C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06F9BBB-9916-4429-AD26-E0645B1EA51E}"/>
              </a:ext>
            </a:extLst>
          </p:cNvPr>
          <p:cNvSpPr txBox="1"/>
          <p:nvPr/>
        </p:nvSpPr>
        <p:spPr>
          <a:xfrm>
            <a:off x="10222251" y="5195512"/>
            <a:ext cx="621565" cy="2616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°C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4E2B2D3-78DF-4CA2-910A-398AA14004FE}"/>
              </a:ext>
            </a:extLst>
          </p:cNvPr>
          <p:cNvSpPr txBox="1"/>
          <p:nvPr/>
        </p:nvSpPr>
        <p:spPr>
          <a:xfrm>
            <a:off x="11199750" y="5183889"/>
            <a:ext cx="621565" cy="2616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°C</a:t>
            </a:r>
          </a:p>
        </p:txBody>
      </p:sp>
      <p:sp>
        <p:nvSpPr>
          <p:cNvPr id="9" name="Flecha: curvada hacia abajo 8">
            <a:extLst>
              <a:ext uri="{FF2B5EF4-FFF2-40B4-BE49-F238E27FC236}">
                <a16:creationId xmlns:a16="http://schemas.microsoft.com/office/drawing/2014/main" id="{488C04EA-D866-4449-8037-D06A8ECB43FF}"/>
              </a:ext>
            </a:extLst>
          </p:cNvPr>
          <p:cNvSpPr/>
          <p:nvPr/>
        </p:nvSpPr>
        <p:spPr>
          <a:xfrm>
            <a:off x="7600536" y="4902070"/>
            <a:ext cx="929853" cy="1993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8" name="Flecha: curvada hacia abajo 37">
            <a:extLst>
              <a:ext uri="{FF2B5EF4-FFF2-40B4-BE49-F238E27FC236}">
                <a16:creationId xmlns:a16="http://schemas.microsoft.com/office/drawing/2014/main" id="{2A03CB7D-FEF3-4808-8147-5832ACCDCD7A}"/>
              </a:ext>
            </a:extLst>
          </p:cNvPr>
          <p:cNvSpPr/>
          <p:nvPr/>
        </p:nvSpPr>
        <p:spPr>
          <a:xfrm>
            <a:off x="10552826" y="4901800"/>
            <a:ext cx="929853" cy="1993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9" name="Flecha: curvada hacia abajo 38">
            <a:extLst>
              <a:ext uri="{FF2B5EF4-FFF2-40B4-BE49-F238E27FC236}">
                <a16:creationId xmlns:a16="http://schemas.microsoft.com/office/drawing/2014/main" id="{405102B5-F0E5-4800-BC06-A013EB08DC8B}"/>
              </a:ext>
            </a:extLst>
          </p:cNvPr>
          <p:cNvSpPr/>
          <p:nvPr/>
        </p:nvSpPr>
        <p:spPr>
          <a:xfrm>
            <a:off x="8622851" y="4883834"/>
            <a:ext cx="1820560" cy="2172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8173B85-1960-4830-B1EB-91DB5DDB6D1C}"/>
              </a:ext>
            </a:extLst>
          </p:cNvPr>
          <p:cNvSpPr txBox="1"/>
          <p:nvPr/>
        </p:nvSpPr>
        <p:spPr>
          <a:xfrm>
            <a:off x="7404576" y="4516277"/>
            <a:ext cx="14842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Disminuye</a:t>
            </a:r>
            <a:endParaRPr lang="es-EC" sz="1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7329164-0BEB-476B-980D-40613B706631}"/>
              </a:ext>
            </a:extLst>
          </p:cNvPr>
          <p:cNvSpPr txBox="1"/>
          <p:nvPr/>
        </p:nvSpPr>
        <p:spPr>
          <a:xfrm>
            <a:off x="8738009" y="4548649"/>
            <a:ext cx="14842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Aumenta</a:t>
            </a:r>
            <a:endParaRPr lang="es-EC" sz="1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216D805-3119-4C03-8F5C-3CE2747892D0}"/>
              </a:ext>
            </a:extLst>
          </p:cNvPr>
          <p:cNvSpPr txBox="1"/>
          <p:nvPr/>
        </p:nvSpPr>
        <p:spPr>
          <a:xfrm>
            <a:off x="10222251" y="4536729"/>
            <a:ext cx="14842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Disminuye</a:t>
            </a:r>
            <a:endParaRPr lang="es-EC" sz="1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3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842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Medición de los diámetros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Análisis del tamaño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BC403AF-FA15-4243-AA94-F1CD2A5D249A}"/>
              </a:ext>
            </a:extLst>
          </p:cNvPr>
          <p:cNvSpPr txBox="1"/>
          <p:nvPr/>
        </p:nvSpPr>
        <p:spPr>
          <a:xfrm>
            <a:off x="174069" y="6350465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 Huang &amp;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Chenming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Zhang, 2018</a:t>
            </a:r>
            <a:r>
              <a:rPr lang="es-ES" sz="1600" dirty="0">
                <a:ea typeface="Calibri" panose="020F0502020204030204" pitchFamily="34" charset="0"/>
              </a:rPr>
              <a:t>)</a:t>
            </a:r>
            <a:endParaRPr lang="es-EC" sz="1600" dirty="0"/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2177A6D-9437-45D9-BED3-9DE20A25F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646407"/>
              </p:ext>
            </p:extLst>
          </p:nvPr>
        </p:nvGraphicFramePr>
        <p:xfrm>
          <a:off x="467976" y="2013494"/>
          <a:ext cx="4499227" cy="328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03A4713C-BB0E-4135-921B-E8147145F442}"/>
              </a:ext>
            </a:extLst>
          </p:cNvPr>
          <p:cNvSpPr txBox="1"/>
          <p:nvPr/>
        </p:nvSpPr>
        <p:spPr>
          <a:xfrm flipH="1">
            <a:off x="331995" y="1280699"/>
            <a:ext cx="6589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Disminución del tamaño de 10°C a 20°C y de 40°C a 50°C</a:t>
            </a:r>
            <a:endParaRPr lang="es-EC" sz="20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4FED14-9394-49BF-9741-86322D972C7E}"/>
              </a:ext>
            </a:extLst>
          </p:cNvPr>
          <p:cNvSpPr txBox="1"/>
          <p:nvPr/>
        </p:nvSpPr>
        <p:spPr>
          <a:xfrm>
            <a:off x="5370705" y="2281010"/>
            <a:ext cx="17884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Huang y Zhang (2018)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A6CD9A1-A8D7-40A2-8026-2CB0545FECAE}"/>
              </a:ext>
            </a:extLst>
          </p:cNvPr>
          <p:cNvSpPr txBox="1"/>
          <p:nvPr/>
        </p:nvSpPr>
        <p:spPr>
          <a:xfrm>
            <a:off x="7593239" y="2204774"/>
            <a:ext cx="2191937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Disminución de 10 nm con cada aumento de 10 grados de temperatura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595301B-1723-4C06-BD34-4AAF572370BA}"/>
              </a:ext>
            </a:extLst>
          </p:cNvPr>
          <p:cNvSpPr txBox="1"/>
          <p:nvPr/>
        </p:nvSpPr>
        <p:spPr>
          <a:xfrm>
            <a:off x="10219275" y="1456927"/>
            <a:ext cx="175783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A mayor temperatura, mayor la solubilidad del PLGA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79ED779-0867-421B-BCEF-123F7E88C6F3}"/>
              </a:ext>
            </a:extLst>
          </p:cNvPr>
          <p:cNvSpPr txBox="1"/>
          <p:nvPr/>
        </p:nvSpPr>
        <p:spPr>
          <a:xfrm>
            <a:off x="10219275" y="2617333"/>
            <a:ext cx="175783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PLGA presenta una rápida degradación hidrolítica a altas temperaturas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A357265-802C-479F-BE69-4DD63E2E6005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7159140" y="2573398"/>
            <a:ext cx="434099" cy="70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1097953-CF79-47A5-BEC2-682B5B75250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 flipV="1">
            <a:off x="9785176" y="1933981"/>
            <a:ext cx="434099" cy="64012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4C0449A-AF94-4430-B437-81FBAB9490B9}"/>
              </a:ext>
            </a:extLst>
          </p:cNvPr>
          <p:cNvCxnSpPr>
            <a:stCxn id="29" idx="3"/>
            <a:endCxn id="31" idx="1"/>
          </p:cNvCxnSpPr>
          <p:nvPr/>
        </p:nvCxnSpPr>
        <p:spPr>
          <a:xfrm>
            <a:off x="9785176" y="2574106"/>
            <a:ext cx="434099" cy="52028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9E2499C1-0E5D-43D5-B125-697AC5E06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463188"/>
              </p:ext>
            </p:extLst>
          </p:nvPr>
        </p:nvGraphicFramePr>
        <p:xfrm>
          <a:off x="5590609" y="3967986"/>
          <a:ext cx="6197195" cy="165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5455">
                  <a:extLst>
                    <a:ext uri="{9D8B030D-6E8A-4147-A177-3AD203B41FA5}">
                      <a16:colId xmlns:a16="http://schemas.microsoft.com/office/drawing/2014/main" val="2973871782"/>
                    </a:ext>
                  </a:extLst>
                </a:gridCol>
                <a:gridCol w="2175608">
                  <a:extLst>
                    <a:ext uri="{9D8B030D-6E8A-4147-A177-3AD203B41FA5}">
                      <a16:colId xmlns:a16="http://schemas.microsoft.com/office/drawing/2014/main" val="4045480534"/>
                    </a:ext>
                  </a:extLst>
                </a:gridCol>
                <a:gridCol w="2166132">
                  <a:extLst>
                    <a:ext uri="{9D8B030D-6E8A-4147-A177-3AD203B41FA5}">
                      <a16:colId xmlns:a16="http://schemas.microsoft.com/office/drawing/2014/main" val="4019315602"/>
                    </a:ext>
                  </a:extLst>
                </a:gridCol>
              </a:tblGrid>
              <a:tr h="30946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Parámetro de síntesis</a:t>
                      </a:r>
                      <a:endParaRPr lang="es-EC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 de Huang y Zhang</a:t>
                      </a:r>
                      <a:endParaRPr lang="es-EC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 estudio</a:t>
                      </a:r>
                      <a:endParaRPr lang="es-EC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01809"/>
                  </a:ext>
                </a:extLst>
              </a:tr>
              <a:tr h="30946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Goteo</a:t>
                      </a:r>
                      <a:endParaRPr lang="es-EC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Uso de una bomba de jeringa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Goteo manual con micropipeta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2986"/>
                  </a:ext>
                </a:extLst>
              </a:tr>
              <a:tr h="30946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 de agitación</a:t>
                      </a:r>
                      <a:endParaRPr lang="es-EC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Toda la noche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minutos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2675231"/>
                  </a:ext>
                </a:extLst>
              </a:tr>
              <a:tr h="30946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Medición de </a:t>
                      </a:r>
                      <a:r>
                        <a:rPr lang="es-MX" sz="1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NPs</a:t>
                      </a:r>
                      <a:endParaRPr lang="es-EC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Analizador de tamaño de partícula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Medición manual con el software </a:t>
                      </a:r>
                      <a:r>
                        <a:rPr lang="es-MX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Fiji</a:t>
                      </a:r>
                      <a:endParaRPr lang="es-EC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55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45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cxnSp>
        <p:nvCxnSpPr>
          <p:cNvPr id="8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2943487" y="965791"/>
            <a:ext cx="0" cy="4274951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2686212" y="1141157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2686212" y="2520703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2686212" y="3206380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2686210" y="3883508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3423086" y="1125593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3423086" y="2505139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3423086" y="3190816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3423084" y="3867944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2686210" y="4562991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3423084" y="454742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2686212" y="1842398"/>
            <a:ext cx="546109" cy="492093"/>
          </a:xfrm>
          <a:prstGeom prst="ellipse">
            <a:avLst/>
          </a:prstGeom>
          <a:solidFill>
            <a:srgbClr val="A0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3423085" y="1826834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492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842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Medición de los diámetros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Análisis del tamaño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BC403AF-FA15-4243-AA94-F1CD2A5D249A}"/>
              </a:ext>
            </a:extLst>
          </p:cNvPr>
          <p:cNvSpPr txBox="1"/>
          <p:nvPr/>
        </p:nvSpPr>
        <p:spPr>
          <a:xfrm>
            <a:off x="174069" y="6350465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(Oliveira et al, 2013;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Chemicals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Sheet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</a:t>
            </a:r>
            <a:r>
              <a:rPr lang="es-ES" sz="1600" dirty="0">
                <a:ea typeface="Calibri" panose="020F0502020204030204" pitchFamily="34" charset="0"/>
              </a:rPr>
              <a:t>)</a:t>
            </a:r>
            <a:endParaRPr lang="es-EC" sz="1600" dirty="0"/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2177A6D-9437-45D9-BED3-9DE20A25F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015757"/>
              </p:ext>
            </p:extLst>
          </p:nvPr>
        </p:nvGraphicFramePr>
        <p:xfrm>
          <a:off x="474039" y="1807217"/>
          <a:ext cx="4499344" cy="212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03A4713C-BB0E-4135-921B-E8147145F442}"/>
              </a:ext>
            </a:extLst>
          </p:cNvPr>
          <p:cNvSpPr txBox="1"/>
          <p:nvPr/>
        </p:nvSpPr>
        <p:spPr>
          <a:xfrm flipH="1">
            <a:off x="401892" y="1283314"/>
            <a:ext cx="6589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Disminución del tamaño de 40°C a 50°C</a:t>
            </a:r>
            <a:endParaRPr lang="es-EC" sz="20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4FED14-9394-49BF-9741-86322D972C7E}"/>
              </a:ext>
            </a:extLst>
          </p:cNvPr>
          <p:cNvSpPr txBox="1"/>
          <p:nvPr/>
        </p:nvSpPr>
        <p:spPr>
          <a:xfrm>
            <a:off x="5466957" y="1684111"/>
            <a:ext cx="17884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</a:t>
            </a:r>
            <a:r>
              <a:rPr lang="es-MX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Crucho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 (2015)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A6CD9A1-A8D7-40A2-8026-2CB0545FECAE}"/>
              </a:ext>
            </a:extLst>
          </p:cNvPr>
          <p:cNvSpPr txBox="1"/>
          <p:nvPr/>
        </p:nvSpPr>
        <p:spPr>
          <a:xfrm>
            <a:off x="7700349" y="1684111"/>
            <a:ext cx="40176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Un aumento en la tasa de evaporación del solvente, reduce la coalescencia entre los núcleos de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BA357265-802C-479F-BE69-4DD63E2E6005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7255392" y="1976498"/>
            <a:ext cx="444957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92FFC1E3-2047-4CB3-87C6-F616C89A3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118" y="2471351"/>
            <a:ext cx="3351028" cy="1632292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CA5DD783-BEB3-4B21-80A0-AAD12062B9E3}"/>
              </a:ext>
            </a:extLst>
          </p:cNvPr>
          <p:cNvSpPr txBox="1"/>
          <p:nvPr/>
        </p:nvSpPr>
        <p:spPr>
          <a:xfrm>
            <a:off x="9254531" y="2702402"/>
            <a:ext cx="219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Acetona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69AA8A8-3C09-4C5B-9F87-331B7C7FD765}"/>
              </a:ext>
            </a:extLst>
          </p:cNvPr>
          <p:cNvSpPr txBox="1"/>
          <p:nvPr/>
        </p:nvSpPr>
        <p:spPr>
          <a:xfrm>
            <a:off x="9254531" y="3356519"/>
            <a:ext cx="219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Punto de ebullición: 56°C</a:t>
            </a:r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D2D52894-9CFF-42BD-8692-217CD2273FF4}"/>
              </a:ext>
            </a:extLst>
          </p:cNvPr>
          <p:cNvSpPr/>
          <p:nvPr/>
        </p:nvSpPr>
        <p:spPr>
          <a:xfrm>
            <a:off x="10254965" y="3051124"/>
            <a:ext cx="131459" cy="253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3522167-3AC1-4E8D-A950-82489A70A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399" y="4061836"/>
            <a:ext cx="3448050" cy="189547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0D446F5-D220-4716-9970-54C1DA5DFE90}"/>
              </a:ext>
            </a:extLst>
          </p:cNvPr>
          <p:cNvSpPr txBox="1"/>
          <p:nvPr/>
        </p:nvSpPr>
        <p:spPr>
          <a:xfrm>
            <a:off x="5572843" y="4758583"/>
            <a:ext cx="168254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</a:t>
            </a:r>
            <a:r>
              <a:rPr lang="es-MX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Desgouilles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 (2003)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86F494A-4B92-4731-ADFE-469D8FEDAFBE}"/>
              </a:ext>
            </a:extLst>
          </p:cNvPr>
          <p:cNvCxnSpPr>
            <a:cxnSpLocks/>
          </p:cNvCxnSpPr>
          <p:nvPr/>
        </p:nvCxnSpPr>
        <p:spPr>
          <a:xfrm>
            <a:off x="7567837" y="5174081"/>
            <a:ext cx="980927" cy="1512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4A4E3735-2C3B-411E-A718-D96B1C77AC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 b="8743"/>
          <a:stretch/>
        </p:blipFill>
        <p:spPr>
          <a:xfrm>
            <a:off x="894432" y="3972450"/>
            <a:ext cx="3703187" cy="2264221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B85D9A57-3BA5-4FBD-8DFB-161B5A2A48AB}"/>
              </a:ext>
            </a:extLst>
          </p:cNvPr>
          <p:cNvSpPr txBox="1"/>
          <p:nvPr/>
        </p:nvSpPr>
        <p:spPr>
          <a:xfrm>
            <a:off x="581987" y="4389251"/>
            <a:ext cx="524918" cy="2769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°C</a:t>
            </a:r>
          </a:p>
        </p:txBody>
      </p:sp>
    </p:spTree>
    <p:extLst>
      <p:ext uri="{BB962C8B-B14F-4D97-AF65-F5344CB8AC3E}">
        <p14:creationId xmlns:p14="http://schemas.microsoft.com/office/powerpoint/2010/main" val="286404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842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Medición de los diámetros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Análisis del tamaño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BC403AF-FA15-4243-AA94-F1CD2A5D249A}"/>
              </a:ext>
            </a:extLst>
          </p:cNvPr>
          <p:cNvSpPr txBox="1"/>
          <p:nvPr/>
        </p:nvSpPr>
        <p:spPr>
          <a:xfrm>
            <a:off x="174069" y="6350465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 &amp; Feng, 2003; Wilson et al.)</a:t>
            </a:r>
            <a:endParaRPr lang="es-EC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A4713C-BB0E-4135-921B-E8147145F442}"/>
              </a:ext>
            </a:extLst>
          </p:cNvPr>
          <p:cNvSpPr txBox="1"/>
          <p:nvPr/>
        </p:nvSpPr>
        <p:spPr>
          <a:xfrm flipH="1">
            <a:off x="401892" y="1283314"/>
            <a:ext cx="6589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del tamaño de 20°C a 40°C</a:t>
            </a:r>
            <a:endParaRPr lang="es-EC" sz="20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06BB526-7ED3-480F-B964-CE30D4991A28}"/>
              </a:ext>
            </a:extLst>
          </p:cNvPr>
          <p:cNvSpPr txBox="1"/>
          <p:nvPr/>
        </p:nvSpPr>
        <p:spPr>
          <a:xfrm>
            <a:off x="9528914" y="1483369"/>
            <a:ext cx="17884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Wilson et al (2020)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845A7C7-05CB-44A5-B0C1-CFDAAB731729}"/>
              </a:ext>
            </a:extLst>
          </p:cNvPr>
          <p:cNvSpPr txBox="1"/>
          <p:nvPr/>
        </p:nvSpPr>
        <p:spPr>
          <a:xfrm>
            <a:off x="9164766" y="2367975"/>
            <a:ext cx="25167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Temperatura de transición vítrea del polímero (</a:t>
            </a:r>
            <a:r>
              <a:rPr lang="es-MX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E90D862-45FB-46C2-9235-DEEDEBAA3908}"/>
              </a:ext>
            </a:extLst>
          </p:cNvPr>
          <p:cNvSpPr txBox="1"/>
          <p:nvPr/>
        </p:nvSpPr>
        <p:spPr>
          <a:xfrm>
            <a:off x="8983492" y="3234050"/>
            <a:ext cx="28792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T &lt;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Deformación elástica reversible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E7B5A6-3BD7-4FC5-8C9B-CEBD169779D4}"/>
              </a:ext>
            </a:extLst>
          </p:cNvPr>
          <p:cNvSpPr txBox="1"/>
          <p:nvPr/>
        </p:nvSpPr>
        <p:spPr>
          <a:xfrm>
            <a:off x="8983491" y="4100250"/>
            <a:ext cx="28792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T se aproxima a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Deformación irreversible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AB678C3-9AEE-4B5A-AE80-B0DFE244D074}"/>
              </a:ext>
            </a:extLst>
          </p:cNvPr>
          <p:cNvSpPr txBox="1"/>
          <p:nvPr/>
        </p:nvSpPr>
        <p:spPr>
          <a:xfrm>
            <a:off x="8983491" y="4902801"/>
            <a:ext cx="28792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T &gt;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Fluido viscoso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659AC42-F449-4556-A2BC-2EE05CBC0E06}"/>
              </a:ext>
            </a:extLst>
          </p:cNvPr>
          <p:cNvCxnSpPr>
            <a:stCxn id="27" idx="2"/>
            <a:endCxn id="31" idx="0"/>
          </p:cNvCxnSpPr>
          <p:nvPr/>
        </p:nvCxnSpPr>
        <p:spPr>
          <a:xfrm flipH="1">
            <a:off x="10423131" y="2068144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314F496-80C0-450D-AB04-C9BF8629F3F4}"/>
              </a:ext>
            </a:extLst>
          </p:cNvPr>
          <p:cNvCxnSpPr/>
          <p:nvPr/>
        </p:nvCxnSpPr>
        <p:spPr>
          <a:xfrm flipH="1">
            <a:off x="10423129" y="2959543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A836F7E-F863-49C5-8108-06A3268D0DD1}"/>
              </a:ext>
            </a:extLst>
          </p:cNvPr>
          <p:cNvCxnSpPr/>
          <p:nvPr/>
        </p:nvCxnSpPr>
        <p:spPr>
          <a:xfrm flipH="1">
            <a:off x="10423128" y="3807187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DD278D3-795C-4045-8546-723EA82D6978}"/>
              </a:ext>
            </a:extLst>
          </p:cNvPr>
          <p:cNvCxnSpPr/>
          <p:nvPr/>
        </p:nvCxnSpPr>
        <p:spPr>
          <a:xfrm flipH="1">
            <a:off x="10423128" y="4654248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D9F293D8-52AB-443E-8A7C-F259D7C39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683483"/>
              </p:ext>
            </p:extLst>
          </p:nvPr>
        </p:nvGraphicFramePr>
        <p:xfrm>
          <a:off x="304176" y="1749527"/>
          <a:ext cx="4008400" cy="306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61EE6D93-8C1E-46FA-BDD4-7F4A1B5B7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570523"/>
              </p:ext>
            </p:extLst>
          </p:nvPr>
        </p:nvGraphicFramePr>
        <p:xfrm>
          <a:off x="4580970" y="1749528"/>
          <a:ext cx="4008400" cy="309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755DE3F-4544-416C-BA8A-05FEF62B9DEC}"/>
              </a:ext>
            </a:extLst>
          </p:cNvPr>
          <p:cNvCxnSpPr>
            <a:cxnSpLocks/>
          </p:cNvCxnSpPr>
          <p:nvPr/>
        </p:nvCxnSpPr>
        <p:spPr>
          <a:xfrm>
            <a:off x="5206793" y="2667995"/>
            <a:ext cx="31281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328F0B8-6546-4B19-AC68-73CFDEAF86A8}"/>
              </a:ext>
            </a:extLst>
          </p:cNvPr>
          <p:cNvSpPr txBox="1"/>
          <p:nvPr/>
        </p:nvSpPr>
        <p:spPr>
          <a:xfrm>
            <a:off x="4684648" y="2546313"/>
            <a:ext cx="636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s-E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62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842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Medición de los diámetros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Análisis del tamaño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BC403AF-FA15-4243-AA94-F1CD2A5D249A}"/>
              </a:ext>
            </a:extLst>
          </p:cNvPr>
          <p:cNvSpPr txBox="1"/>
          <p:nvPr/>
        </p:nvSpPr>
        <p:spPr>
          <a:xfrm>
            <a:off x="174069" y="6350465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 &amp; Feng, 2003; Wilson et al., 2020;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Homaeigohar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2020</a:t>
            </a:r>
            <a:r>
              <a:rPr lang="es-ES" sz="1600" dirty="0">
                <a:ea typeface="Calibri" panose="020F0502020204030204" pitchFamily="34" charset="0"/>
              </a:rPr>
              <a:t>)</a:t>
            </a:r>
            <a:endParaRPr lang="es-EC" sz="1600" dirty="0"/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E2177A6D-9437-45D9-BED3-9DE20A25F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121380"/>
              </p:ext>
            </p:extLst>
          </p:nvPr>
        </p:nvGraphicFramePr>
        <p:xfrm>
          <a:off x="304176" y="1749527"/>
          <a:ext cx="4008400" cy="306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03A4713C-BB0E-4135-921B-E8147145F442}"/>
              </a:ext>
            </a:extLst>
          </p:cNvPr>
          <p:cNvSpPr txBox="1"/>
          <p:nvPr/>
        </p:nvSpPr>
        <p:spPr>
          <a:xfrm flipH="1">
            <a:off x="401892" y="1283314"/>
            <a:ext cx="6589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del tamaño de 20°C a 40°C</a:t>
            </a:r>
            <a:endParaRPr lang="es-EC" sz="20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2A789CD0-F2FD-4D80-A160-40D938DEA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401646"/>
              </p:ext>
            </p:extLst>
          </p:nvPr>
        </p:nvGraphicFramePr>
        <p:xfrm>
          <a:off x="4580970" y="1749528"/>
          <a:ext cx="4008400" cy="309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5A4E1CB-11D2-44DE-9724-93B6FFA3D8C0}"/>
              </a:ext>
            </a:extLst>
          </p:cNvPr>
          <p:cNvCxnSpPr>
            <a:cxnSpLocks/>
          </p:cNvCxnSpPr>
          <p:nvPr/>
        </p:nvCxnSpPr>
        <p:spPr>
          <a:xfrm>
            <a:off x="5206793" y="2667995"/>
            <a:ext cx="31281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85B0F0-4401-4E1A-8BDC-5AC5A6256313}"/>
              </a:ext>
            </a:extLst>
          </p:cNvPr>
          <p:cNvSpPr txBox="1"/>
          <p:nvPr/>
        </p:nvSpPr>
        <p:spPr>
          <a:xfrm>
            <a:off x="4684648" y="2546313"/>
            <a:ext cx="636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s-E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06BB526-7ED3-480F-B964-CE30D4991A28}"/>
              </a:ext>
            </a:extLst>
          </p:cNvPr>
          <p:cNvSpPr txBox="1"/>
          <p:nvPr/>
        </p:nvSpPr>
        <p:spPr>
          <a:xfrm>
            <a:off x="9528914" y="1483369"/>
            <a:ext cx="17884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Wilson et al (2020)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845A7C7-05CB-44A5-B0C1-CFDAAB731729}"/>
              </a:ext>
            </a:extLst>
          </p:cNvPr>
          <p:cNvSpPr txBox="1"/>
          <p:nvPr/>
        </p:nvSpPr>
        <p:spPr>
          <a:xfrm>
            <a:off x="9164766" y="2367975"/>
            <a:ext cx="25167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Temperatura de transición vítrea del polímero (</a:t>
            </a:r>
            <a:r>
              <a:rPr lang="es-MX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MX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1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E90D862-45FB-46C2-9235-DEEDEBAA3908}"/>
              </a:ext>
            </a:extLst>
          </p:cNvPr>
          <p:cNvSpPr txBox="1"/>
          <p:nvPr/>
        </p:nvSpPr>
        <p:spPr>
          <a:xfrm>
            <a:off x="8983492" y="3234050"/>
            <a:ext cx="28792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T &lt;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Deformación elástica reversible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E7B5A6-3BD7-4FC5-8C9B-CEBD169779D4}"/>
              </a:ext>
            </a:extLst>
          </p:cNvPr>
          <p:cNvSpPr txBox="1"/>
          <p:nvPr/>
        </p:nvSpPr>
        <p:spPr>
          <a:xfrm>
            <a:off x="8983491" y="4100250"/>
            <a:ext cx="28792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T se aproxima a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Deformación irreversible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AB678C3-9AEE-4B5A-AE80-B0DFE244D074}"/>
              </a:ext>
            </a:extLst>
          </p:cNvPr>
          <p:cNvSpPr txBox="1"/>
          <p:nvPr/>
        </p:nvSpPr>
        <p:spPr>
          <a:xfrm>
            <a:off x="8983491" y="4902801"/>
            <a:ext cx="28792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T &gt;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Fluido viscoso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659AC42-F449-4556-A2BC-2EE05CBC0E06}"/>
              </a:ext>
            </a:extLst>
          </p:cNvPr>
          <p:cNvCxnSpPr>
            <a:stCxn id="27" idx="2"/>
            <a:endCxn id="31" idx="0"/>
          </p:cNvCxnSpPr>
          <p:nvPr/>
        </p:nvCxnSpPr>
        <p:spPr>
          <a:xfrm flipH="1">
            <a:off x="10423131" y="2068144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314F496-80C0-450D-AB04-C9BF8629F3F4}"/>
              </a:ext>
            </a:extLst>
          </p:cNvPr>
          <p:cNvCxnSpPr/>
          <p:nvPr/>
        </p:nvCxnSpPr>
        <p:spPr>
          <a:xfrm flipH="1">
            <a:off x="10423129" y="2959543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A836F7E-F863-49C5-8108-06A3268D0DD1}"/>
              </a:ext>
            </a:extLst>
          </p:cNvPr>
          <p:cNvCxnSpPr/>
          <p:nvPr/>
        </p:nvCxnSpPr>
        <p:spPr>
          <a:xfrm flipH="1">
            <a:off x="10423128" y="3807187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DD278D3-795C-4045-8546-723EA82D6978}"/>
              </a:ext>
            </a:extLst>
          </p:cNvPr>
          <p:cNvCxnSpPr/>
          <p:nvPr/>
        </p:nvCxnSpPr>
        <p:spPr>
          <a:xfrm flipH="1">
            <a:off x="10423128" y="4654248"/>
            <a:ext cx="1" cy="29983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30B756D-EECE-457B-8127-2B2F5A08D26D}"/>
              </a:ext>
            </a:extLst>
          </p:cNvPr>
          <p:cNvSpPr txBox="1"/>
          <p:nvPr/>
        </p:nvSpPr>
        <p:spPr>
          <a:xfrm>
            <a:off x="358881" y="5259634"/>
            <a:ext cx="251673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</a:t>
            </a:r>
            <a:r>
              <a:rPr lang="es-MX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Homaeigohar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 (2020)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469717-D36C-486B-A723-9FEE6ADAA1B4}"/>
              </a:ext>
            </a:extLst>
          </p:cNvPr>
          <p:cNvSpPr txBox="1"/>
          <p:nvPr/>
        </p:nvSpPr>
        <p:spPr>
          <a:xfrm>
            <a:off x="3210767" y="5254621"/>
            <a:ext cx="190970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grandes tienen mayor </a:t>
            </a:r>
            <a:r>
              <a:rPr lang="es-MX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Tg</a:t>
            </a:r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A6E3036-BAB4-4C72-B77B-BCB94F05BE02}"/>
              </a:ext>
            </a:extLst>
          </p:cNvPr>
          <p:cNvSpPr txBox="1"/>
          <p:nvPr/>
        </p:nvSpPr>
        <p:spPr>
          <a:xfrm>
            <a:off x="5455629" y="5254621"/>
            <a:ext cx="28792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grandes tienen falta de sensibilidad al calentamiento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4422ACC0-9304-492D-AFF8-14EFD1FE4DCB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 flipV="1">
            <a:off x="2875611" y="5547009"/>
            <a:ext cx="335156" cy="501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8530FF2-F27E-483C-A4BF-7CF52C676841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5120473" y="5547009"/>
            <a:ext cx="33515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2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782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Caracterización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DLS– Análisis del tamaño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BC403AF-FA15-4243-AA94-F1CD2A5D249A}"/>
              </a:ext>
            </a:extLst>
          </p:cNvPr>
          <p:cNvSpPr txBox="1"/>
          <p:nvPr/>
        </p:nvSpPr>
        <p:spPr>
          <a:xfrm>
            <a:off x="174069" y="6350465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Locatelli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Comes Franchini, 2012; 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Lanao et al., 2013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A4713C-BB0E-4135-921B-E8147145F442}"/>
              </a:ext>
            </a:extLst>
          </p:cNvPr>
          <p:cNvSpPr txBox="1"/>
          <p:nvPr/>
        </p:nvSpPr>
        <p:spPr>
          <a:xfrm flipH="1">
            <a:off x="401892" y="1283314"/>
            <a:ext cx="6589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Comparación muestra concentrada VS muestra diluida</a:t>
            </a:r>
            <a:endParaRPr lang="es-EC" sz="20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D053FD-5B31-4727-8B81-C656A33C2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10005"/>
              </p:ext>
            </p:extLst>
          </p:nvPr>
        </p:nvGraphicFramePr>
        <p:xfrm>
          <a:off x="541347" y="1749528"/>
          <a:ext cx="8208775" cy="16603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29850">
                  <a:extLst>
                    <a:ext uri="{9D8B030D-6E8A-4147-A177-3AD203B41FA5}">
                      <a16:colId xmlns:a16="http://schemas.microsoft.com/office/drawing/2014/main" val="3787225770"/>
                    </a:ext>
                  </a:extLst>
                </a:gridCol>
                <a:gridCol w="960250">
                  <a:extLst>
                    <a:ext uri="{9D8B030D-6E8A-4147-A177-3AD203B41FA5}">
                      <a16:colId xmlns:a16="http://schemas.microsoft.com/office/drawing/2014/main" val="3079095540"/>
                    </a:ext>
                  </a:extLst>
                </a:gridCol>
                <a:gridCol w="959635">
                  <a:extLst>
                    <a:ext uri="{9D8B030D-6E8A-4147-A177-3AD203B41FA5}">
                      <a16:colId xmlns:a16="http://schemas.microsoft.com/office/drawing/2014/main" val="1617029008"/>
                    </a:ext>
                  </a:extLst>
                </a:gridCol>
                <a:gridCol w="959635">
                  <a:extLst>
                    <a:ext uri="{9D8B030D-6E8A-4147-A177-3AD203B41FA5}">
                      <a16:colId xmlns:a16="http://schemas.microsoft.com/office/drawing/2014/main" val="679479609"/>
                    </a:ext>
                  </a:extLst>
                </a:gridCol>
                <a:gridCol w="960250">
                  <a:extLst>
                    <a:ext uri="{9D8B030D-6E8A-4147-A177-3AD203B41FA5}">
                      <a16:colId xmlns:a16="http://schemas.microsoft.com/office/drawing/2014/main" val="4232276468"/>
                    </a:ext>
                  </a:extLst>
                </a:gridCol>
                <a:gridCol w="960250">
                  <a:extLst>
                    <a:ext uri="{9D8B030D-6E8A-4147-A177-3AD203B41FA5}">
                      <a16:colId xmlns:a16="http://schemas.microsoft.com/office/drawing/2014/main" val="3309644338"/>
                    </a:ext>
                  </a:extLst>
                </a:gridCol>
                <a:gridCol w="959635">
                  <a:extLst>
                    <a:ext uri="{9D8B030D-6E8A-4147-A177-3AD203B41FA5}">
                      <a16:colId xmlns:a16="http://schemas.microsoft.com/office/drawing/2014/main" val="893728704"/>
                    </a:ext>
                  </a:extLst>
                </a:gridCol>
                <a:gridCol w="959635">
                  <a:extLst>
                    <a:ext uri="{9D8B030D-6E8A-4147-A177-3AD203B41FA5}">
                      <a16:colId xmlns:a16="http://schemas.microsoft.com/office/drawing/2014/main" val="226766245"/>
                    </a:ext>
                  </a:extLst>
                </a:gridCol>
                <a:gridCol w="959635">
                  <a:extLst>
                    <a:ext uri="{9D8B030D-6E8A-4147-A177-3AD203B41FA5}">
                      <a16:colId xmlns:a16="http://schemas.microsoft.com/office/drawing/2014/main" val="1855057815"/>
                    </a:ext>
                  </a:extLst>
                </a:gridCol>
              </a:tblGrid>
              <a:tr h="16637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– RESULTADOS DLS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37548"/>
                  </a:ext>
                </a:extLst>
              </a:tr>
              <a:tr h="1663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 (°C)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Repetición 1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Repetición 2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Repetición 3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33158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 (nm)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700372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172,6 ± 53,4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161,8 ± 55,2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166,4 ± 55,8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151,7 ± 53,5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193,2 ± 53,1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184,9 ± 54,1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177,4 ± 54,1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166,1 ± 54,2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6337349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167,9 ± 54,5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178,8 ± 53,3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177,4 ± 48,4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175,8 ± 44,2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176,5 ± 52,7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180,5 ± 55,6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173,9 ± 51,9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178,4 ± 51,0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199099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189,8 ± 54,7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175,4 ± 53,7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173,8 ± 47,9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175,4 ± 50,3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176,7 ± 60,1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183,4 ± 59,5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180,1 ± 54,2</a:t>
                      </a:r>
                      <a:endParaRPr lang="es-EC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178,1 ± 54,5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1791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216,3 ± 60,8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217,6 ± 62,4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175,0 ± 52,2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171,8 ± 52,6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188,0 ± 57,6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180,2 ± 59,0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193,1 ± 56,9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189,9 ± 58,0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0043183"/>
                  </a:ext>
                </a:extLst>
              </a:tr>
              <a:tr h="156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°C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167,7 ± 54,5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159,1 ± 49,7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171,1 ± 47,2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171,0 ± 48,0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140,8 ± 58,1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176,8 ± 49,7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159,9 ± 53,3 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168,9 ± 49,1</a:t>
                      </a:r>
                      <a:endParaRPr lang="es-EC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411203"/>
                  </a:ext>
                </a:extLst>
              </a:tr>
            </a:tbl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A0C302D-D369-4E90-9CAB-7A9A55ABF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960561"/>
              </p:ext>
            </p:extLst>
          </p:nvPr>
        </p:nvGraphicFramePr>
        <p:xfrm>
          <a:off x="541347" y="3547942"/>
          <a:ext cx="4223117" cy="252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A4D56F77-370F-4954-B6B1-5B6A44898066}"/>
              </a:ext>
            </a:extLst>
          </p:cNvPr>
          <p:cNvSpPr/>
          <p:nvPr/>
        </p:nvSpPr>
        <p:spPr>
          <a:xfrm>
            <a:off x="6891130" y="1961322"/>
            <a:ext cx="1858992" cy="1514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1AC3AFD-0494-413A-8251-19EADA0B035D}"/>
              </a:ext>
            </a:extLst>
          </p:cNvPr>
          <p:cNvSpPr txBox="1"/>
          <p:nvPr/>
        </p:nvSpPr>
        <p:spPr>
          <a:xfrm>
            <a:off x="9021171" y="2074209"/>
            <a:ext cx="2763828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B68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DILUCIÓN ES UN FACTOR QUE </a:t>
            </a:r>
            <a:r>
              <a:rPr lang="es-EC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EC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INFLUYE EN LOS TAMAÑOS MEDIDOS POR DLS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BEE697E-E975-4576-A92A-7695FD24130E}"/>
              </a:ext>
            </a:extLst>
          </p:cNvPr>
          <p:cNvSpPr txBox="1"/>
          <p:nvPr/>
        </p:nvSpPr>
        <p:spPr>
          <a:xfrm>
            <a:off x="8926581" y="1521987"/>
            <a:ext cx="276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Prueba t de </a:t>
            </a:r>
            <a:r>
              <a:rPr 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881B76DB-6CB6-4CF6-B22D-D5AF4631867B}"/>
              </a:ext>
            </a:extLst>
          </p:cNvPr>
          <p:cNvSpPr/>
          <p:nvPr/>
        </p:nvSpPr>
        <p:spPr>
          <a:xfrm>
            <a:off x="4997154" y="3700669"/>
            <a:ext cx="436631" cy="443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C30E5E3-448E-4451-A274-8A7C8DB42F17}"/>
              </a:ext>
            </a:extLst>
          </p:cNvPr>
          <p:cNvSpPr txBox="1"/>
          <p:nvPr/>
        </p:nvSpPr>
        <p:spPr>
          <a:xfrm>
            <a:off x="5609097" y="3714317"/>
            <a:ext cx="540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Datos de la MC ligeramente mayores que los de MD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2BF09F0-CF9B-4F9A-9F29-3AA9EB013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785" y="4281139"/>
            <a:ext cx="3273836" cy="1828959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CB907E0D-A776-4537-AD1A-8C3972B132C9}"/>
              </a:ext>
            </a:extLst>
          </p:cNvPr>
          <p:cNvSpPr txBox="1"/>
          <p:nvPr/>
        </p:nvSpPr>
        <p:spPr>
          <a:xfrm>
            <a:off x="8926580" y="4349729"/>
            <a:ext cx="3026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PLGA 50:50 se hidroliza mucho más rápido </a:t>
            </a:r>
            <a:r>
              <a:rPr lang="es-MX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Locatelli</a:t>
            </a:r>
            <a:r>
              <a:rPr lang="es-MX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Comes Franchini, 2012). </a:t>
            </a:r>
            <a:endParaRPr lang="es-E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Presencia de agua provoca una disminución de la </a:t>
            </a:r>
            <a:r>
              <a:rPr lang="es-E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Tg</a:t>
            </a:r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 del PLGA </a:t>
            </a:r>
            <a:r>
              <a:rPr lang="es-MX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(Lanao et al., 2013).</a:t>
            </a:r>
            <a:endParaRPr lang="es-E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F174A6-D72E-4B21-A2D4-7115CBB16558}"/>
              </a:ext>
            </a:extLst>
          </p:cNvPr>
          <p:cNvSpPr txBox="1"/>
          <p:nvPr/>
        </p:nvSpPr>
        <p:spPr>
          <a:xfrm>
            <a:off x="5609097" y="5985580"/>
            <a:ext cx="3347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(Ácido </a:t>
            </a:r>
            <a:r>
              <a:rPr lang="es-E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poliláctico</a:t>
            </a: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)                    (Ácido </a:t>
            </a:r>
            <a:r>
              <a:rPr lang="es-E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poliglicólico</a:t>
            </a: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3945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754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¿La temperatura influye en el tamaño de las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774FDB-5C1D-4A10-840A-32C1CEA13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04250"/>
              </p:ext>
            </p:extLst>
          </p:nvPr>
        </p:nvGraphicFramePr>
        <p:xfrm>
          <a:off x="333519" y="2642532"/>
          <a:ext cx="3880485" cy="10331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69645">
                  <a:extLst>
                    <a:ext uri="{9D8B030D-6E8A-4147-A177-3AD203B41FA5}">
                      <a16:colId xmlns:a16="http://schemas.microsoft.com/office/drawing/2014/main" val="3532642953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4073084843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3734861388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607138623"/>
                    </a:ext>
                  </a:extLst>
                </a:gridCol>
              </a:tblGrid>
              <a:tr h="2051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– DATOS DLS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5496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47974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0,4049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8146209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0,0031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0,5793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6929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BAE0342-300D-41DA-9754-60EB5024E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07482"/>
              </p:ext>
            </p:extLst>
          </p:nvPr>
        </p:nvGraphicFramePr>
        <p:xfrm>
          <a:off x="4731794" y="2642532"/>
          <a:ext cx="3880485" cy="13398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69645">
                  <a:extLst>
                    <a:ext uri="{9D8B030D-6E8A-4147-A177-3AD203B41FA5}">
                      <a16:colId xmlns:a16="http://schemas.microsoft.com/office/drawing/2014/main" val="2799092180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5330587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422326585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3107877338"/>
                    </a:ext>
                  </a:extLst>
                </a:gridCol>
              </a:tblGrid>
              <a:tr h="2051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– DATOS SEM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6315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092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984097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909222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888243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00F2CEC5-0003-4F77-BFEE-5A0324C9EA07}"/>
              </a:ext>
            </a:extLst>
          </p:cNvPr>
          <p:cNvSpPr txBox="1"/>
          <p:nvPr/>
        </p:nvSpPr>
        <p:spPr>
          <a:xfrm>
            <a:off x="295683" y="1334029"/>
            <a:ext cx="169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DLS</a:t>
            </a: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SEM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1F6E0F-D115-45DC-A633-17B5D45E95B2}"/>
              </a:ext>
            </a:extLst>
          </p:cNvPr>
          <p:cNvSpPr txBox="1"/>
          <p:nvPr/>
        </p:nvSpPr>
        <p:spPr>
          <a:xfrm>
            <a:off x="2414358" y="1334029"/>
            <a:ext cx="1640020" cy="82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Kruskal Wallis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6B32333-EBB8-4DA5-AE09-91D708C1C800}"/>
              </a:ext>
            </a:extLst>
          </p:cNvPr>
          <p:cNvSpPr txBox="1"/>
          <p:nvPr/>
        </p:nvSpPr>
        <p:spPr>
          <a:xfrm>
            <a:off x="4194975" y="1509702"/>
            <a:ext cx="2178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Nivel de confianza: 95%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8C3716-2B94-4351-BBB6-219E38600E80}"/>
              </a:ext>
            </a:extLst>
          </p:cNvPr>
          <p:cNvSpPr txBox="1"/>
          <p:nvPr/>
        </p:nvSpPr>
        <p:spPr>
          <a:xfrm>
            <a:off x="7024174" y="1334145"/>
            <a:ext cx="533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Ho: las medias de todas la poblaciones son idénticas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H1: algunas de las poblaciones presentan promedios mayores que otras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F14CA90-B000-4378-ADAB-7896681B47E5}"/>
              </a:ext>
            </a:extLst>
          </p:cNvPr>
          <p:cNvSpPr/>
          <p:nvPr/>
        </p:nvSpPr>
        <p:spPr>
          <a:xfrm>
            <a:off x="1787857" y="1415989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9F085EF8-E290-4399-A9FD-C3ADFB17A339}"/>
              </a:ext>
            </a:extLst>
          </p:cNvPr>
          <p:cNvSpPr/>
          <p:nvPr/>
        </p:nvSpPr>
        <p:spPr>
          <a:xfrm>
            <a:off x="1787857" y="1911470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4566546A-62F9-4A0E-8D07-D2ECE0DF6ED5}"/>
              </a:ext>
            </a:extLst>
          </p:cNvPr>
          <p:cNvSpPr/>
          <p:nvPr/>
        </p:nvSpPr>
        <p:spPr>
          <a:xfrm>
            <a:off x="3677657" y="1608431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F312BEB9-2B9E-47E7-8AC1-92571761CE7D}"/>
              </a:ext>
            </a:extLst>
          </p:cNvPr>
          <p:cNvSpPr/>
          <p:nvPr/>
        </p:nvSpPr>
        <p:spPr>
          <a:xfrm>
            <a:off x="6429085" y="1609006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6AD711-2605-4FF5-9086-D90FF6BFF627}"/>
              </a:ext>
            </a:extLst>
          </p:cNvPr>
          <p:cNvSpPr txBox="1"/>
          <p:nvPr/>
        </p:nvSpPr>
        <p:spPr>
          <a:xfrm>
            <a:off x="1095923" y="5315071"/>
            <a:ext cx="75163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B68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TEMPERATURA INFLUYE SOBRE EL TAMAÑO DE LA NANOPARTÍCULA</a:t>
            </a:r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89EF7631-2F1C-4EE9-BE9D-71A9A7B8F753}"/>
              </a:ext>
            </a:extLst>
          </p:cNvPr>
          <p:cNvSpPr/>
          <p:nvPr/>
        </p:nvSpPr>
        <p:spPr>
          <a:xfrm>
            <a:off x="500265" y="5275315"/>
            <a:ext cx="436631" cy="443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3E8941-AFE8-44F9-86CD-E8456824C91D}"/>
              </a:ext>
            </a:extLst>
          </p:cNvPr>
          <p:cNvSpPr txBox="1"/>
          <p:nvPr/>
        </p:nvSpPr>
        <p:spPr>
          <a:xfrm>
            <a:off x="279957" y="4353767"/>
            <a:ext cx="1696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Valor p &lt; 0.05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C99006-27FA-47FA-9DEC-900818051FE1}"/>
              </a:ext>
            </a:extLst>
          </p:cNvPr>
          <p:cNvSpPr txBox="1"/>
          <p:nvPr/>
        </p:nvSpPr>
        <p:spPr>
          <a:xfrm>
            <a:off x="2323235" y="4341739"/>
            <a:ext cx="270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 rechaza la hipótesis nula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0A0C2AE4-CE03-43BB-82D6-1C5A89E400A5}"/>
              </a:ext>
            </a:extLst>
          </p:cNvPr>
          <p:cNvSpPr/>
          <p:nvPr/>
        </p:nvSpPr>
        <p:spPr>
          <a:xfrm>
            <a:off x="1733890" y="4452122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807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754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¿La temperatura influye en el tamaño de las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774FDB-5C1D-4A10-840A-32C1CEA13557}"/>
              </a:ext>
            </a:extLst>
          </p:cNvPr>
          <p:cNvGraphicFramePr>
            <a:graphicFrameLocks noGrp="1"/>
          </p:cNvGraphicFramePr>
          <p:nvPr/>
        </p:nvGraphicFramePr>
        <p:xfrm>
          <a:off x="333519" y="2642532"/>
          <a:ext cx="3880485" cy="10331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69645">
                  <a:extLst>
                    <a:ext uri="{9D8B030D-6E8A-4147-A177-3AD203B41FA5}">
                      <a16:colId xmlns:a16="http://schemas.microsoft.com/office/drawing/2014/main" val="3532642953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4073084843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3734861388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607138623"/>
                    </a:ext>
                  </a:extLst>
                </a:gridCol>
              </a:tblGrid>
              <a:tr h="2051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– DATOS DLS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5496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47974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0,4049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8146209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0,0031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0,5793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6929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BAE0342-300D-41DA-9754-60EB5024E015}"/>
              </a:ext>
            </a:extLst>
          </p:cNvPr>
          <p:cNvGraphicFramePr>
            <a:graphicFrameLocks noGrp="1"/>
          </p:cNvGraphicFramePr>
          <p:nvPr/>
        </p:nvGraphicFramePr>
        <p:xfrm>
          <a:off x="4731794" y="2642532"/>
          <a:ext cx="3880485" cy="13398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69645">
                  <a:extLst>
                    <a:ext uri="{9D8B030D-6E8A-4147-A177-3AD203B41FA5}">
                      <a16:colId xmlns:a16="http://schemas.microsoft.com/office/drawing/2014/main" val="2799092180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25330587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4223265851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val="3107877338"/>
                    </a:ext>
                  </a:extLst>
                </a:gridCol>
              </a:tblGrid>
              <a:tr h="2051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– DATOS SEM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6315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 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092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984097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909222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888243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00F2CEC5-0003-4F77-BFEE-5A0324C9EA07}"/>
              </a:ext>
            </a:extLst>
          </p:cNvPr>
          <p:cNvSpPr txBox="1"/>
          <p:nvPr/>
        </p:nvSpPr>
        <p:spPr>
          <a:xfrm>
            <a:off x="295683" y="1334029"/>
            <a:ext cx="169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DLS</a:t>
            </a: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SEM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1F6E0F-D115-45DC-A633-17B5D45E95B2}"/>
              </a:ext>
            </a:extLst>
          </p:cNvPr>
          <p:cNvSpPr txBox="1"/>
          <p:nvPr/>
        </p:nvSpPr>
        <p:spPr>
          <a:xfrm>
            <a:off x="2414358" y="1334029"/>
            <a:ext cx="1640020" cy="82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Kruskal Wallis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6B32333-EBB8-4DA5-AE09-91D708C1C800}"/>
              </a:ext>
            </a:extLst>
          </p:cNvPr>
          <p:cNvSpPr txBox="1"/>
          <p:nvPr/>
        </p:nvSpPr>
        <p:spPr>
          <a:xfrm>
            <a:off x="4194975" y="1509702"/>
            <a:ext cx="2178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Nivel de confianza: 95%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8C3716-2B94-4351-BBB6-219E38600E80}"/>
              </a:ext>
            </a:extLst>
          </p:cNvPr>
          <p:cNvSpPr txBox="1"/>
          <p:nvPr/>
        </p:nvSpPr>
        <p:spPr>
          <a:xfrm>
            <a:off x="7024174" y="1334145"/>
            <a:ext cx="533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Ho: las medias de todas la poblaciones son idénticas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H1: algunas de las poblaciones presentan promedios mayores que otras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F14CA90-B000-4378-ADAB-7896681B47E5}"/>
              </a:ext>
            </a:extLst>
          </p:cNvPr>
          <p:cNvSpPr/>
          <p:nvPr/>
        </p:nvSpPr>
        <p:spPr>
          <a:xfrm>
            <a:off x="1787857" y="1415989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9F085EF8-E290-4399-A9FD-C3ADFB17A339}"/>
              </a:ext>
            </a:extLst>
          </p:cNvPr>
          <p:cNvSpPr/>
          <p:nvPr/>
        </p:nvSpPr>
        <p:spPr>
          <a:xfrm>
            <a:off x="1787857" y="1911470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4566546A-62F9-4A0E-8D07-D2ECE0DF6ED5}"/>
              </a:ext>
            </a:extLst>
          </p:cNvPr>
          <p:cNvSpPr/>
          <p:nvPr/>
        </p:nvSpPr>
        <p:spPr>
          <a:xfrm>
            <a:off x="3677657" y="1608431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F312BEB9-2B9E-47E7-8AC1-92571761CE7D}"/>
              </a:ext>
            </a:extLst>
          </p:cNvPr>
          <p:cNvSpPr/>
          <p:nvPr/>
        </p:nvSpPr>
        <p:spPr>
          <a:xfrm>
            <a:off x="6429085" y="1609006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6AD711-2605-4FF5-9086-D90FF6BFF627}"/>
              </a:ext>
            </a:extLst>
          </p:cNvPr>
          <p:cNvSpPr txBox="1"/>
          <p:nvPr/>
        </p:nvSpPr>
        <p:spPr>
          <a:xfrm>
            <a:off x="1095923" y="5315071"/>
            <a:ext cx="75163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B68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TEMPERATURA INFLUYE SOBRE EL TAMAÑO DE LA NANOPARTÍCULA</a:t>
            </a:r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89EF7631-2F1C-4EE9-BE9D-71A9A7B8F753}"/>
              </a:ext>
            </a:extLst>
          </p:cNvPr>
          <p:cNvSpPr/>
          <p:nvPr/>
        </p:nvSpPr>
        <p:spPr>
          <a:xfrm>
            <a:off x="500265" y="5275315"/>
            <a:ext cx="436631" cy="443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3E8941-AFE8-44F9-86CD-E8456824C91D}"/>
              </a:ext>
            </a:extLst>
          </p:cNvPr>
          <p:cNvSpPr txBox="1"/>
          <p:nvPr/>
        </p:nvSpPr>
        <p:spPr>
          <a:xfrm>
            <a:off x="279957" y="4353767"/>
            <a:ext cx="1696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Valor p &lt; 0.05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C99006-27FA-47FA-9DEC-900818051FE1}"/>
              </a:ext>
            </a:extLst>
          </p:cNvPr>
          <p:cNvSpPr txBox="1"/>
          <p:nvPr/>
        </p:nvSpPr>
        <p:spPr>
          <a:xfrm>
            <a:off x="2323235" y="4341739"/>
            <a:ext cx="270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 rechaza la hipótesis nula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0A0C2AE4-CE03-43BB-82D6-1C5A89E400A5}"/>
              </a:ext>
            </a:extLst>
          </p:cNvPr>
          <p:cNvSpPr/>
          <p:nvPr/>
        </p:nvSpPr>
        <p:spPr>
          <a:xfrm>
            <a:off x="1733890" y="4452122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FD95EF-FC19-4581-9DC3-3D1A3116F121}"/>
              </a:ext>
            </a:extLst>
          </p:cNvPr>
          <p:cNvSpPr txBox="1"/>
          <p:nvPr/>
        </p:nvSpPr>
        <p:spPr>
          <a:xfrm>
            <a:off x="9508042" y="2642532"/>
            <a:ext cx="2168016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B68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puede afirmar que el tamaño sea directamente o inversamente proporcional a la temperatura aplicada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0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784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¿Las repeticiones influyen en el tamaño de las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0F2CEC5-0003-4F77-BFEE-5A0324C9EA07}"/>
              </a:ext>
            </a:extLst>
          </p:cNvPr>
          <p:cNvSpPr txBox="1"/>
          <p:nvPr/>
        </p:nvSpPr>
        <p:spPr>
          <a:xfrm>
            <a:off x="295683" y="1334029"/>
            <a:ext cx="169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DLS</a:t>
            </a: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SEM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1F6E0F-D115-45DC-A633-17B5D45E95B2}"/>
              </a:ext>
            </a:extLst>
          </p:cNvPr>
          <p:cNvSpPr txBox="1"/>
          <p:nvPr/>
        </p:nvSpPr>
        <p:spPr>
          <a:xfrm>
            <a:off x="2414358" y="1334029"/>
            <a:ext cx="1640020" cy="82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  <a:p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Kruskal Wallis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6B32333-EBB8-4DA5-AE09-91D708C1C800}"/>
              </a:ext>
            </a:extLst>
          </p:cNvPr>
          <p:cNvSpPr txBox="1"/>
          <p:nvPr/>
        </p:nvSpPr>
        <p:spPr>
          <a:xfrm>
            <a:off x="4194975" y="1509702"/>
            <a:ext cx="2178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Nivel de confianza: 95%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8C3716-2B94-4351-BBB6-219E38600E80}"/>
              </a:ext>
            </a:extLst>
          </p:cNvPr>
          <p:cNvSpPr txBox="1"/>
          <p:nvPr/>
        </p:nvSpPr>
        <p:spPr>
          <a:xfrm>
            <a:off x="7024174" y="1334145"/>
            <a:ext cx="533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Ho: las medias de todas la poblaciones son idénticas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H1: algunas de las poblaciones presentan promedios mayores que otras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F14CA90-B000-4378-ADAB-7896681B47E5}"/>
              </a:ext>
            </a:extLst>
          </p:cNvPr>
          <p:cNvSpPr/>
          <p:nvPr/>
        </p:nvSpPr>
        <p:spPr>
          <a:xfrm>
            <a:off x="1787857" y="1415989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9F085EF8-E290-4399-A9FD-C3ADFB17A339}"/>
              </a:ext>
            </a:extLst>
          </p:cNvPr>
          <p:cNvSpPr/>
          <p:nvPr/>
        </p:nvSpPr>
        <p:spPr>
          <a:xfrm>
            <a:off x="1787857" y="1911470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4566546A-62F9-4A0E-8D07-D2ECE0DF6ED5}"/>
              </a:ext>
            </a:extLst>
          </p:cNvPr>
          <p:cNvSpPr/>
          <p:nvPr/>
        </p:nvSpPr>
        <p:spPr>
          <a:xfrm>
            <a:off x="3677657" y="1608431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F312BEB9-2B9E-47E7-8AC1-92571761CE7D}"/>
              </a:ext>
            </a:extLst>
          </p:cNvPr>
          <p:cNvSpPr/>
          <p:nvPr/>
        </p:nvSpPr>
        <p:spPr>
          <a:xfrm>
            <a:off x="6429085" y="1609006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6AD711-2605-4FF5-9086-D90FF6BFF627}"/>
              </a:ext>
            </a:extLst>
          </p:cNvPr>
          <p:cNvSpPr txBox="1"/>
          <p:nvPr/>
        </p:nvSpPr>
        <p:spPr>
          <a:xfrm>
            <a:off x="1095923" y="5315071"/>
            <a:ext cx="75163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B688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REPETICIONES INFLUYEN SOBRE EL TAMAÑO DE LA NANOPARTÍCULA</a:t>
            </a:r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89EF7631-2F1C-4EE9-BE9D-71A9A7B8F753}"/>
              </a:ext>
            </a:extLst>
          </p:cNvPr>
          <p:cNvSpPr/>
          <p:nvPr/>
        </p:nvSpPr>
        <p:spPr>
          <a:xfrm>
            <a:off x="500265" y="5275315"/>
            <a:ext cx="436631" cy="443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F3E8941-AFE8-44F9-86CD-E8456824C91D}"/>
              </a:ext>
            </a:extLst>
          </p:cNvPr>
          <p:cNvSpPr txBox="1"/>
          <p:nvPr/>
        </p:nvSpPr>
        <p:spPr>
          <a:xfrm>
            <a:off x="279957" y="4353767"/>
            <a:ext cx="1696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Valor p &lt; 0.05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5C99006-27FA-47FA-9DEC-900818051FE1}"/>
              </a:ext>
            </a:extLst>
          </p:cNvPr>
          <p:cNvSpPr txBox="1"/>
          <p:nvPr/>
        </p:nvSpPr>
        <p:spPr>
          <a:xfrm>
            <a:off x="2323235" y="4341739"/>
            <a:ext cx="270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 rechaza la hipótesis nula</a:t>
            </a:r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0A0C2AE4-CE03-43BB-82D6-1C5A89E400A5}"/>
              </a:ext>
            </a:extLst>
          </p:cNvPr>
          <p:cNvSpPr/>
          <p:nvPr/>
        </p:nvSpPr>
        <p:spPr>
          <a:xfrm>
            <a:off x="1733890" y="4452122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EE63CD-90FD-401A-99DF-49B4E6785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02888"/>
              </p:ext>
            </p:extLst>
          </p:nvPr>
        </p:nvGraphicFramePr>
        <p:xfrm>
          <a:off x="500265" y="2733780"/>
          <a:ext cx="3320415" cy="960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3575">
                  <a:extLst>
                    <a:ext uri="{9D8B030D-6E8A-4147-A177-3AD203B41FA5}">
                      <a16:colId xmlns:a16="http://schemas.microsoft.com/office/drawing/2014/main" val="636862623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160298604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38487184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26242923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1917686642"/>
                    </a:ext>
                  </a:extLst>
                </a:gridCol>
              </a:tblGrid>
              <a:tr h="1885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– DATOS DLS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5438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°C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°C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°C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°C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55218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0,0157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0,1662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0,0119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82653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0,0003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0,1428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0,3838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0,0006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25145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072C315-BC57-456A-B452-1E7B233F7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89066"/>
              </p:ext>
            </p:extLst>
          </p:nvPr>
        </p:nvGraphicFramePr>
        <p:xfrm>
          <a:off x="4539707" y="2733780"/>
          <a:ext cx="4264660" cy="13347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0565">
                  <a:extLst>
                    <a:ext uri="{9D8B030D-6E8A-4147-A177-3AD203B41FA5}">
                      <a16:colId xmlns:a16="http://schemas.microsoft.com/office/drawing/2014/main" val="3906419059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215296896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793101293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331808907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2230163587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2426184520"/>
                    </a:ext>
                  </a:extLst>
                </a:gridCol>
              </a:tblGrid>
              <a:tr h="20447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ENSAYO 2 – DATOS SEM</a:t>
                      </a:r>
                      <a:endParaRPr lang="es-EC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76058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°C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°C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°C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°C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°C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1113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47898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522988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ESF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&lt;0,0001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89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1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5396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Comparación ensayo 1 VS ensayo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8102D8B-0FEA-485A-A06C-31164998AE40}"/>
              </a:ext>
            </a:extLst>
          </p:cNvPr>
          <p:cNvSpPr txBox="1"/>
          <p:nvPr/>
        </p:nvSpPr>
        <p:spPr>
          <a:xfrm>
            <a:off x="2394147" y="1458252"/>
            <a:ext cx="19867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2000-4000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C598DB-5998-44AA-A7C0-A589EB56D11C}"/>
              </a:ext>
            </a:extLst>
          </p:cNvPr>
          <p:cNvSpPr txBox="1"/>
          <p:nvPr/>
        </p:nvSpPr>
        <p:spPr>
          <a:xfrm>
            <a:off x="2394147" y="2372264"/>
            <a:ext cx="106977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9000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538830D-0881-4BF8-A325-B4E09AA4EBB3}"/>
              </a:ext>
            </a:extLst>
          </p:cNvPr>
          <p:cNvSpPr txBox="1"/>
          <p:nvPr/>
        </p:nvSpPr>
        <p:spPr>
          <a:xfrm>
            <a:off x="467722" y="1459480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8639AB0-608B-42A6-8A5A-3C80B3D15D7E}"/>
              </a:ext>
            </a:extLst>
          </p:cNvPr>
          <p:cNvSpPr txBox="1"/>
          <p:nvPr/>
        </p:nvSpPr>
        <p:spPr>
          <a:xfrm>
            <a:off x="467722" y="2372264"/>
            <a:ext cx="12294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ENSAYO 2</a:t>
            </a:r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7CD3BA54-1C9F-4BAB-8AA4-4E9C55A5F6C4}"/>
              </a:ext>
            </a:extLst>
          </p:cNvPr>
          <p:cNvSpPr/>
          <p:nvPr/>
        </p:nvSpPr>
        <p:spPr>
          <a:xfrm>
            <a:off x="1802698" y="1539362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FD19C737-6F18-49B5-B398-32C53D9EA570}"/>
              </a:ext>
            </a:extLst>
          </p:cNvPr>
          <p:cNvSpPr/>
          <p:nvPr/>
        </p:nvSpPr>
        <p:spPr>
          <a:xfrm>
            <a:off x="1802698" y="2480988"/>
            <a:ext cx="485905" cy="141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A8BA81-34CF-438C-BE9B-7E341B97D4A5}"/>
              </a:ext>
            </a:extLst>
          </p:cNvPr>
          <p:cNvSpPr txBox="1"/>
          <p:nvPr/>
        </p:nvSpPr>
        <p:spPr>
          <a:xfrm>
            <a:off x="2288603" y="3209100"/>
            <a:ext cx="198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RESULTADOS DLS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02219C-0D14-47DE-9D1D-20F378025181}"/>
              </a:ext>
            </a:extLst>
          </p:cNvPr>
          <p:cNvSpPr txBox="1"/>
          <p:nvPr/>
        </p:nvSpPr>
        <p:spPr>
          <a:xfrm>
            <a:off x="7834315" y="622416"/>
            <a:ext cx="320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RESULTADOS SEM - DIÁMETROS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829C6E-B2ED-4977-AB56-B9E7D9338130}"/>
              </a:ext>
            </a:extLst>
          </p:cNvPr>
          <p:cNvSpPr txBox="1"/>
          <p:nvPr/>
        </p:nvSpPr>
        <p:spPr>
          <a:xfrm>
            <a:off x="7834315" y="3383945"/>
            <a:ext cx="317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RESULTADOS SEM - ESFERICIDAD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93170D-189F-4249-AA3F-723DE43D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231" y="881084"/>
            <a:ext cx="5529508" cy="2515759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A8B2E1-4C5C-4C4A-9414-DCFB8A174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231" y="3648358"/>
            <a:ext cx="5529508" cy="2503024"/>
          </a:xfrm>
          <a:prstGeom prst="rect">
            <a:avLst/>
          </a:prstGeom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A82924-2E54-4B06-A0A8-0BF4E6763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47" y="3633613"/>
            <a:ext cx="5529508" cy="25177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72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34E17D-584E-48D3-92FF-3754BCFFED86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AF39EA4-F377-44E5-B2EA-5A1381EE89F6}"/>
              </a:ext>
            </a:extLst>
          </p:cNvPr>
          <p:cNvSpPr txBox="1"/>
          <p:nvPr/>
        </p:nvSpPr>
        <p:spPr>
          <a:xfrm>
            <a:off x="331995" y="606528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892ABF-87B9-4BFE-A329-1E7ACE473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997" y="736729"/>
            <a:ext cx="3524006" cy="25934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2F25D2-5137-49DC-A7D6-EC93F23A4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43" y="3566802"/>
            <a:ext cx="3920258" cy="23563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88DB905-7370-4A8F-8655-5210C8C84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098" y="3566802"/>
            <a:ext cx="3920259" cy="23563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DCD3B20-74C5-4FF5-ADD0-FE7399DFD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227" y="3566802"/>
            <a:ext cx="3920258" cy="2356326"/>
          </a:xfrm>
          <a:prstGeom prst="rect">
            <a:avLst/>
          </a:prstGeom>
          <a:ln>
            <a:noFill/>
          </a:ln>
        </p:spPr>
      </p:pic>
      <p:sp>
        <p:nvSpPr>
          <p:cNvPr id="24" name="Flecha: doblada 23">
            <a:extLst>
              <a:ext uri="{FF2B5EF4-FFF2-40B4-BE49-F238E27FC236}">
                <a16:creationId xmlns:a16="http://schemas.microsoft.com/office/drawing/2014/main" id="{0B6E1A28-D063-4D76-A1B6-AD816DD1760F}"/>
              </a:ext>
            </a:extLst>
          </p:cNvPr>
          <p:cNvSpPr/>
          <p:nvPr/>
        </p:nvSpPr>
        <p:spPr>
          <a:xfrm rot="5400000">
            <a:off x="8625417" y="1792822"/>
            <a:ext cx="882408" cy="16782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682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0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273AA96-BE8F-4E80-A763-724E76306E51}"/>
              </a:ext>
            </a:extLst>
          </p:cNvPr>
          <p:cNvSpPr txBox="1">
            <a:spLocks/>
          </p:cNvSpPr>
          <p:nvPr/>
        </p:nvSpPr>
        <p:spPr>
          <a:xfrm>
            <a:off x="3402107" y="2222500"/>
            <a:ext cx="6218030" cy="94949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1AD685-9240-402E-AD83-E8E4DA314611}"/>
              </a:ext>
            </a:extLst>
          </p:cNvPr>
          <p:cNvSpPr/>
          <p:nvPr/>
        </p:nvSpPr>
        <p:spPr>
          <a:xfrm>
            <a:off x="2554943" y="2306554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E1CF5F-7CBE-4E4C-9ED6-421CAD0EE75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43928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EAFFA3F-18B8-4FDE-87B0-31379E1D06F6}"/>
              </a:ext>
            </a:extLst>
          </p:cNvPr>
          <p:cNvSpPr txBox="1">
            <a:spLocks/>
          </p:cNvSpPr>
          <p:nvPr/>
        </p:nvSpPr>
        <p:spPr>
          <a:xfrm>
            <a:off x="3586716" y="2431927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54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D318FD5-5545-4177-A04F-AC55EC127E56}"/>
              </a:ext>
            </a:extLst>
          </p:cNvPr>
          <p:cNvSpPr/>
          <p:nvPr/>
        </p:nvSpPr>
        <p:spPr>
          <a:xfrm>
            <a:off x="2971405" y="2527092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BF5016-EB21-4242-B85B-102D2840C2C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3933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C220E8C-988C-44D9-A797-049FEB5EC99D}"/>
              </a:ext>
            </a:extLst>
          </p:cNvPr>
          <p:cNvSpPr/>
          <p:nvPr/>
        </p:nvSpPr>
        <p:spPr>
          <a:xfrm>
            <a:off x="1295896" y="759400"/>
            <a:ext cx="10564778" cy="572006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La temperatura no influyó en la forma de las nanopartículas, pero sí en su tamaño.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ED61C082-773D-4BF1-A78E-73FFD480ADC5}"/>
              </a:ext>
            </a:extLst>
          </p:cNvPr>
          <p:cNvSpPr/>
          <p:nvPr/>
        </p:nvSpPr>
        <p:spPr>
          <a:xfrm>
            <a:off x="1295896" y="1636609"/>
            <a:ext cx="10553640" cy="620776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La disminución del tamaño se produjo por las propiedades fisicoquímicas del PLGA y el aumento del tamaño por sus propiedades termodinámicas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A36DD439-AAD4-4203-8021-CD3F6836112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2598A7-E442-4296-A91D-0C46EB4FD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08" y="1754446"/>
            <a:ext cx="868258" cy="389400"/>
          </a:xfrm>
          <a:prstGeom prst="rect">
            <a:avLst/>
          </a:prstGeom>
        </p:spPr>
      </p:pic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5FE829D-7471-4E7A-B9D1-B1BFF67D015B}"/>
              </a:ext>
            </a:extLst>
          </p:cNvPr>
          <p:cNvSpPr/>
          <p:nvPr/>
        </p:nvSpPr>
        <p:spPr>
          <a:xfrm>
            <a:off x="1295896" y="2630544"/>
            <a:ext cx="10564778" cy="788384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La diferencia de tamaños entre muestras concentradas y diluidas radica en la facilidad de hidrólisis del PLGA en medio acuoso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AC8C96-C88A-4D0B-A6B5-3EDDB9F1F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39" y="624560"/>
            <a:ext cx="804798" cy="742890"/>
          </a:xfrm>
          <a:prstGeom prst="rect">
            <a:avLst/>
          </a:prstGeom>
        </p:spPr>
      </p:pic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21FD716B-9926-417C-B415-E42F8747B4CA}"/>
              </a:ext>
            </a:extLst>
          </p:cNvPr>
          <p:cNvSpPr/>
          <p:nvPr/>
        </p:nvSpPr>
        <p:spPr>
          <a:xfrm>
            <a:off x="1307034" y="3792088"/>
            <a:ext cx="10553640" cy="63812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cantidad de datos manejados en una investigación es fundamental para obtener buenos resultados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7E760385-5ACB-4DCF-8F4D-C9F60D744791}"/>
              </a:ext>
            </a:extLst>
          </p:cNvPr>
          <p:cNvSpPr/>
          <p:nvPr/>
        </p:nvSpPr>
        <p:spPr>
          <a:xfrm>
            <a:off x="1307034" y="4724361"/>
            <a:ext cx="10553640" cy="63812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El análisis de mínimo 300 nanopartículas obtenidas de dos repeticiones del proceso de síntesis, nos permite obtener resultados certeros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1D4CA7-9DBD-4475-B611-3C09B6127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08" y="3721046"/>
            <a:ext cx="963059" cy="70916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F9CFD09-F743-48C6-AC70-F70075D6DD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21" y="2630544"/>
            <a:ext cx="706643" cy="6247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4212790-5B25-4138-B03A-D521E58126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821" y="4781092"/>
            <a:ext cx="709258" cy="524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2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15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3DC80B4-F580-43F3-92D7-9D2DE9A1A989}"/>
              </a:ext>
            </a:extLst>
          </p:cNvPr>
          <p:cNvGrpSpPr/>
          <p:nvPr/>
        </p:nvGrpSpPr>
        <p:grpSpPr>
          <a:xfrm>
            <a:off x="1808490" y="2222500"/>
            <a:ext cx="8575020" cy="949491"/>
            <a:chOff x="2554943" y="2222500"/>
            <a:chExt cx="8575020" cy="949491"/>
          </a:xfrm>
        </p:grpSpPr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7273AA96-BE8F-4E80-A763-724E76306E51}"/>
                </a:ext>
              </a:extLst>
            </p:cNvPr>
            <p:cNvSpPr txBox="1">
              <a:spLocks/>
            </p:cNvSpPr>
            <p:nvPr/>
          </p:nvSpPr>
          <p:spPr>
            <a:xfrm>
              <a:off x="3402107" y="2222500"/>
              <a:ext cx="7727856" cy="949491"/>
            </a:xfrm>
            <a:prstGeom prst="rect">
              <a:avLst/>
            </a:prstGeom>
          </p:spPr>
          <p:txBody>
            <a:bodyPr/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2pPr>
              <a:lvl3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3pPr>
              <a:lvl4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4pPr>
              <a:lvl5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rlin Sans FB Demi" pitchFamily="34" charset="0"/>
                </a:defRPr>
              </a:lvl5pPr>
              <a:lvl6pPr marL="4572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r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 algn="ctr"/>
              <a:r>
                <a:rPr lang="es-EC" sz="5400" i="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RECOMENDACIONES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571AD685-9240-402E-AD83-E8E4DA314611}"/>
                </a:ext>
              </a:extLst>
            </p:cNvPr>
            <p:cNvSpPr/>
            <p:nvPr/>
          </p:nvSpPr>
          <p:spPr>
            <a:xfrm>
              <a:off x="2554943" y="2306554"/>
              <a:ext cx="847164" cy="781382"/>
            </a:xfrm>
            <a:prstGeom prst="ellipse">
              <a:avLst/>
            </a:prstGeom>
            <a:solidFill>
              <a:srgbClr val="A1B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AAF77E2-2004-4DE7-BD06-0C5CFE97C46B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833088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BBD7315B-F53B-4265-A262-563D8D0780BA}"/>
              </a:ext>
            </a:extLst>
          </p:cNvPr>
          <p:cNvSpPr/>
          <p:nvPr/>
        </p:nvSpPr>
        <p:spPr>
          <a:xfrm>
            <a:off x="1684368" y="1006632"/>
            <a:ext cx="10080001" cy="482183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Utilizar un sistema de goteo de mayor precisión en la técnica de </a:t>
            </a:r>
            <a:r>
              <a:rPr lang="es-MX" dirty="0" err="1">
                <a:latin typeface="Calibri" panose="020F0502020204030204" pitchFamily="34" charset="0"/>
                <a:cs typeface="Calibri" panose="020F0502020204030204" pitchFamily="34" charset="0"/>
              </a:rPr>
              <a:t>nanoprecipitación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49867A1E-1B39-4541-9615-5D3F773B3DE1}"/>
              </a:ext>
            </a:extLst>
          </p:cNvPr>
          <p:cNvSpPr/>
          <p:nvPr/>
        </p:nvSpPr>
        <p:spPr>
          <a:xfrm>
            <a:off x="1684367" y="3565991"/>
            <a:ext cx="10080002" cy="427192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Añadir más temperaturas en el rango testeado para ampliar y generalizar los resultados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4928FB73-85EA-41A8-ACF0-1BEC3C25438F}"/>
              </a:ext>
            </a:extLst>
          </p:cNvPr>
          <p:cNvSpPr/>
          <p:nvPr/>
        </p:nvSpPr>
        <p:spPr>
          <a:xfrm>
            <a:off x="1684367" y="2235610"/>
            <a:ext cx="10080002" cy="676045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Automatizar el proceso de síntesis y medición para controlar los parámetros involucrados para evitar errores asociados al operador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FCCDE6A-D3D7-48AB-B220-C86F5EFB0AC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B4195B-CF21-447F-A2D0-2D96852B4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88" y="590584"/>
            <a:ext cx="523875" cy="1257300"/>
          </a:xfrm>
          <a:prstGeom prst="rect">
            <a:avLst/>
          </a:prstGeom>
        </p:spPr>
      </p:pic>
      <p:pic>
        <p:nvPicPr>
          <p:cNvPr id="5124" name="Picture 4" descr="El Método Científico - Resumen | Tu Escuela Es Online">
            <a:extLst>
              <a:ext uri="{FF2B5EF4-FFF2-40B4-BE49-F238E27FC236}">
                <a16:creationId xmlns:a16="http://schemas.microsoft.com/office/drawing/2014/main" id="{35803FE7-5DCB-4002-AEAC-73B88A9B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6" y="2088656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003431-4850-415B-8EB3-F850506AF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88" y="3504992"/>
            <a:ext cx="556620" cy="776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3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666931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3759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(Mabrouk et al., 2021;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Guan, 2020</a:t>
            </a: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6B939A0-25EE-4AEA-B7C6-C95126242F77}"/>
              </a:ext>
            </a:extLst>
          </p:cNvPr>
          <p:cNvSpPr txBox="1"/>
          <p:nvPr/>
        </p:nvSpPr>
        <p:spPr>
          <a:xfrm>
            <a:off x="177422" y="604522"/>
            <a:ext cx="868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Nanomedicina como alternativa a la medicina tradicional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AA18F4-084F-46E8-A70A-61AD7C0CD13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050" name="Picture 2" descr="Nanotecnología en cosas que usamos en el día a día">
            <a:extLst>
              <a:ext uri="{FF2B5EF4-FFF2-40B4-BE49-F238E27FC236}">
                <a16:creationId xmlns:a16="http://schemas.microsoft.com/office/drawing/2014/main" id="{04438CD4-0633-45C8-9AB9-D45DDA09B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4064" y="1176221"/>
            <a:ext cx="2822226" cy="26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notecnología en cosas que usamos en el día a día">
            <a:extLst>
              <a:ext uri="{FF2B5EF4-FFF2-40B4-BE49-F238E27FC236}">
                <a16:creationId xmlns:a16="http://schemas.microsoft.com/office/drawing/2014/main" id="{80CF5129-D501-4F3B-8EEC-C17104BA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34642" y="1176220"/>
            <a:ext cx="2822226" cy="26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52CAD91-6803-40C7-9CF1-8AAF3EB6E20A}"/>
              </a:ext>
            </a:extLst>
          </p:cNvPr>
          <p:cNvSpPr txBox="1"/>
          <p:nvPr/>
        </p:nvSpPr>
        <p:spPr>
          <a:xfrm>
            <a:off x="4414016" y="1125301"/>
            <a:ext cx="135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&lt; 200 nm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82A9D0-A30A-4692-A5CB-3B177D8E3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3" y="3631172"/>
            <a:ext cx="5172075" cy="23336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C4E87-A2F3-43AF-8203-9515B16AC099}"/>
              </a:ext>
            </a:extLst>
          </p:cNvPr>
          <p:cNvSpPr txBox="1"/>
          <p:nvPr/>
        </p:nvSpPr>
        <p:spPr>
          <a:xfrm>
            <a:off x="4074078" y="3759096"/>
            <a:ext cx="164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Nanomedicina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84A972-8DAA-4FA9-B55B-75698853C65B}"/>
              </a:ext>
            </a:extLst>
          </p:cNvPr>
          <p:cNvSpPr txBox="1"/>
          <p:nvPr/>
        </p:nvSpPr>
        <p:spPr>
          <a:xfrm>
            <a:off x="790744" y="4310555"/>
            <a:ext cx="164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Medicina Tradicional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6B87CC-BAE5-4D79-9765-4DECFF267CF6}"/>
              </a:ext>
            </a:extLst>
          </p:cNvPr>
          <p:cNvSpPr txBox="1"/>
          <p:nvPr/>
        </p:nvSpPr>
        <p:spPr>
          <a:xfrm>
            <a:off x="4414016" y="5132681"/>
            <a:ext cx="2355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Cambio de enfoque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Mayor eficiencia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Mayor especificidad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C4055C7-B57E-4D4E-9D30-2E2551EAF28F}"/>
              </a:ext>
            </a:extLst>
          </p:cNvPr>
          <p:cNvSpPr/>
          <p:nvPr/>
        </p:nvSpPr>
        <p:spPr>
          <a:xfrm>
            <a:off x="4130193" y="5261620"/>
            <a:ext cx="270178" cy="133379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AEB45505-0485-460D-BA73-62FEABEE2579}"/>
              </a:ext>
            </a:extLst>
          </p:cNvPr>
          <p:cNvSpPr/>
          <p:nvPr/>
        </p:nvSpPr>
        <p:spPr>
          <a:xfrm>
            <a:off x="4130193" y="5528079"/>
            <a:ext cx="270178" cy="133379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E23F5F17-3CA8-4691-96C2-333822034BB0}"/>
              </a:ext>
            </a:extLst>
          </p:cNvPr>
          <p:cNvSpPr/>
          <p:nvPr/>
        </p:nvSpPr>
        <p:spPr>
          <a:xfrm>
            <a:off x="4130193" y="5810336"/>
            <a:ext cx="270178" cy="133379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506A85C-6AF0-4B35-A1C4-D5FD6E1ECCE3}"/>
              </a:ext>
            </a:extLst>
          </p:cNvPr>
          <p:cNvSpPr txBox="1"/>
          <p:nvPr/>
        </p:nvSpPr>
        <p:spPr>
          <a:xfrm>
            <a:off x="7214972" y="1476421"/>
            <a:ext cx="410306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Dispositivos de entrega de fármacos (DDS)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5F2062-DB5A-40E7-8441-6807D95D2609}"/>
              </a:ext>
            </a:extLst>
          </p:cNvPr>
          <p:cNvSpPr txBox="1"/>
          <p:nvPr/>
        </p:nvSpPr>
        <p:spPr>
          <a:xfrm>
            <a:off x="6579555" y="2659662"/>
            <a:ext cx="535560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Entrega específica del fármaco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Liang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2020)</a:t>
            </a:r>
            <a:endParaRPr lang="es-E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AB5E82-4C31-4516-8474-8CC4F3E3353F}"/>
              </a:ext>
            </a:extLst>
          </p:cNvPr>
          <p:cNvSpPr txBox="1"/>
          <p:nvPr/>
        </p:nvSpPr>
        <p:spPr>
          <a:xfrm>
            <a:off x="6579555" y="3480071"/>
            <a:ext cx="53739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Aumenta la vida útil del fármaco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(Loera et al, 2012) 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F010988-346A-4C3B-BEF0-CDE3E544954F}"/>
              </a:ext>
            </a:extLst>
          </p:cNvPr>
          <p:cNvSpPr txBox="1"/>
          <p:nvPr/>
        </p:nvSpPr>
        <p:spPr>
          <a:xfrm>
            <a:off x="7010477" y="4347618"/>
            <a:ext cx="45120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Mejora solubilidad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Dang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Guan, 2020)</a:t>
            </a:r>
            <a:endParaRPr lang="es-E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F2FE671-CBA9-4904-99CC-56169687038B}"/>
              </a:ext>
            </a:extLst>
          </p:cNvPr>
          <p:cNvSpPr txBox="1"/>
          <p:nvPr/>
        </p:nvSpPr>
        <p:spPr>
          <a:xfrm>
            <a:off x="7206983" y="5180301"/>
            <a:ext cx="41007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Liberación controlada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(Ramos et al, 2000)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07D6DDB8-B347-4244-98A0-4F140A10DAA1}"/>
              </a:ext>
            </a:extLst>
          </p:cNvPr>
          <p:cNvSpPr/>
          <p:nvPr/>
        </p:nvSpPr>
        <p:spPr>
          <a:xfrm>
            <a:off x="9129090" y="2266443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2A015A24-230B-4A1D-9666-F390D3B80525}"/>
              </a:ext>
            </a:extLst>
          </p:cNvPr>
          <p:cNvSpPr/>
          <p:nvPr/>
        </p:nvSpPr>
        <p:spPr>
          <a:xfrm>
            <a:off x="9138241" y="3045805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BED1CBCA-8441-4507-B834-3E57657BC43A}"/>
              </a:ext>
            </a:extLst>
          </p:cNvPr>
          <p:cNvSpPr/>
          <p:nvPr/>
        </p:nvSpPr>
        <p:spPr>
          <a:xfrm>
            <a:off x="9129090" y="3930830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60B9C90A-D452-4A5F-AC06-F1F6A78096CF}"/>
              </a:ext>
            </a:extLst>
          </p:cNvPr>
          <p:cNvSpPr/>
          <p:nvPr/>
        </p:nvSpPr>
        <p:spPr>
          <a:xfrm>
            <a:off x="9138241" y="4784303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783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666931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507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(I. Khan et al., 2019; Ahmad et al., 2021; Ming et al., 2009).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6B939A0-25EE-4AEA-B7C6-C95126242F77}"/>
              </a:ext>
            </a:extLst>
          </p:cNvPr>
          <p:cNvSpPr txBox="1"/>
          <p:nvPr/>
        </p:nvSpPr>
        <p:spPr>
          <a:xfrm>
            <a:off x="235773" y="698683"/>
            <a:ext cx="405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Nanopartículas como DDS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AA18F4-084F-46E8-A70A-61AD7C0CD13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3A5FD9-70AF-43BE-9193-275F34A9C9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26662" r="70575" b="47257"/>
          <a:stretch/>
        </p:blipFill>
        <p:spPr>
          <a:xfrm>
            <a:off x="958657" y="1724036"/>
            <a:ext cx="1678525" cy="14914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0ED451-0EA5-4F58-B0B4-4286DBA43D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1" t="23350" r="38408" b="42703"/>
          <a:stretch/>
        </p:blipFill>
        <p:spPr>
          <a:xfrm>
            <a:off x="2779813" y="1553037"/>
            <a:ext cx="2107095" cy="1838103"/>
          </a:xfrm>
          <a:prstGeom prst="rect">
            <a:avLst/>
          </a:prstGeom>
        </p:spPr>
      </p:pic>
      <p:pic>
        <p:nvPicPr>
          <p:cNvPr id="2052" name="Picture 4" descr="Novel inhibitor kills brain cancer cells missing ENO1 in mice, study shows">
            <a:extLst>
              <a:ext uri="{FF2B5EF4-FFF2-40B4-BE49-F238E27FC236}">
                <a16:creationId xmlns:a16="http://schemas.microsoft.com/office/drawing/2014/main" id="{433718EA-1A94-4637-A9CC-9EA0F466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r="11893"/>
          <a:stretch/>
        </p:blipFill>
        <p:spPr bwMode="auto">
          <a:xfrm>
            <a:off x="1844342" y="3838159"/>
            <a:ext cx="1932865" cy="16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: curvada hacia la izquierda 12">
            <a:extLst>
              <a:ext uri="{FF2B5EF4-FFF2-40B4-BE49-F238E27FC236}">
                <a16:creationId xmlns:a16="http://schemas.microsoft.com/office/drawing/2014/main" id="{AC0600D3-2E9F-4A60-8C1F-2AA46CC70386}"/>
              </a:ext>
            </a:extLst>
          </p:cNvPr>
          <p:cNvSpPr/>
          <p:nvPr/>
        </p:nvSpPr>
        <p:spPr>
          <a:xfrm rot="1267854">
            <a:off x="4107998" y="3213718"/>
            <a:ext cx="730636" cy="11953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id="{ECC8B848-3ACF-46FE-8CF3-5EBE7B334083}"/>
              </a:ext>
            </a:extLst>
          </p:cNvPr>
          <p:cNvSpPr/>
          <p:nvPr/>
        </p:nvSpPr>
        <p:spPr>
          <a:xfrm rot="20060610">
            <a:off x="713582" y="3366451"/>
            <a:ext cx="887158" cy="11842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5B165A-946A-492E-A677-B72D709D01F6}"/>
              </a:ext>
            </a:extLst>
          </p:cNvPr>
          <p:cNvSpPr txBox="1"/>
          <p:nvPr/>
        </p:nvSpPr>
        <p:spPr>
          <a:xfrm>
            <a:off x="6850813" y="1380761"/>
            <a:ext cx="410306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Nanopartículas (</a:t>
            </a:r>
            <a:r>
              <a:rPr lang="es-E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de PLGA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99D48D-4866-4A98-9379-4F8867A2A700}"/>
              </a:ext>
            </a:extLst>
          </p:cNvPr>
          <p:cNvSpPr txBox="1"/>
          <p:nvPr/>
        </p:nvSpPr>
        <p:spPr>
          <a:xfrm>
            <a:off x="6732101" y="3114204"/>
            <a:ext cx="210709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Biodegradables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F61D58-64DC-42D7-8F97-C74422D8BDAD}"/>
              </a:ext>
            </a:extLst>
          </p:cNvPr>
          <p:cNvSpPr txBox="1"/>
          <p:nvPr/>
        </p:nvSpPr>
        <p:spPr>
          <a:xfrm>
            <a:off x="8982411" y="3114204"/>
            <a:ext cx="201145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Biocompatibles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327F82A-9596-4C7F-9709-9184B564EC63}"/>
              </a:ext>
            </a:extLst>
          </p:cNvPr>
          <p:cNvSpPr txBox="1"/>
          <p:nvPr/>
        </p:nvSpPr>
        <p:spPr>
          <a:xfrm>
            <a:off x="7768448" y="2254980"/>
            <a:ext cx="226779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Aprobado por la FDA</a:t>
            </a: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FB63FD02-14A4-44B1-9EE3-6B90A784CB88}"/>
              </a:ext>
            </a:extLst>
          </p:cNvPr>
          <p:cNvSpPr/>
          <p:nvPr/>
        </p:nvSpPr>
        <p:spPr>
          <a:xfrm>
            <a:off x="8748819" y="1871463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723A9D42-AA44-480B-BF50-5808DCF5A29A}"/>
              </a:ext>
            </a:extLst>
          </p:cNvPr>
          <p:cNvSpPr/>
          <p:nvPr/>
        </p:nvSpPr>
        <p:spPr>
          <a:xfrm>
            <a:off x="8012228" y="2713470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6AF5F3B3-55AD-4205-90D7-85F478861FAE}"/>
              </a:ext>
            </a:extLst>
          </p:cNvPr>
          <p:cNvSpPr/>
          <p:nvPr/>
        </p:nvSpPr>
        <p:spPr>
          <a:xfrm>
            <a:off x="9449377" y="2713469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9E04BB65-6F6E-4470-95AE-683BE0D2C330}"/>
              </a:ext>
            </a:extLst>
          </p:cNvPr>
          <p:cNvSpPr/>
          <p:nvPr/>
        </p:nvSpPr>
        <p:spPr>
          <a:xfrm>
            <a:off x="8012228" y="3639136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B093C02-4963-4E81-A01D-922FF27BE93A}"/>
              </a:ext>
            </a:extLst>
          </p:cNvPr>
          <p:cNvSpPr txBox="1"/>
          <p:nvPr/>
        </p:nvSpPr>
        <p:spPr>
          <a:xfrm>
            <a:off x="6545179" y="4128594"/>
            <a:ext cx="229401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Subproductos de su degradación no son tóxicos para el cuerpo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96170AF-927C-4743-AE46-3B8496B8C55E}"/>
              </a:ext>
            </a:extLst>
          </p:cNvPr>
          <p:cNvSpPr txBox="1"/>
          <p:nvPr/>
        </p:nvSpPr>
        <p:spPr>
          <a:xfrm>
            <a:off x="9005352" y="4128593"/>
            <a:ext cx="210709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No es rechazado por el sistema inmune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733C3DC9-8668-4C4E-8669-F82C4AC81631}"/>
              </a:ext>
            </a:extLst>
          </p:cNvPr>
          <p:cNvSpPr/>
          <p:nvPr/>
        </p:nvSpPr>
        <p:spPr>
          <a:xfrm>
            <a:off x="9448781" y="3639135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4A10506-A20B-42E6-A649-527059026804}"/>
              </a:ext>
            </a:extLst>
          </p:cNvPr>
          <p:cNvSpPr txBox="1"/>
          <p:nvPr/>
        </p:nvSpPr>
        <p:spPr>
          <a:xfrm>
            <a:off x="631769" y="1459300"/>
            <a:ext cx="152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Encapsularse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35F4DE7-4495-4D9F-9C42-B9D0BEBAB372}"/>
              </a:ext>
            </a:extLst>
          </p:cNvPr>
          <p:cNvSpPr txBox="1"/>
          <p:nvPr/>
        </p:nvSpPr>
        <p:spPr>
          <a:xfrm>
            <a:off x="4340524" y="1828069"/>
            <a:ext cx="152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Cargarse en la superficie</a:t>
            </a:r>
          </a:p>
        </p:txBody>
      </p:sp>
    </p:spTree>
    <p:extLst>
      <p:ext uri="{BB962C8B-B14F-4D97-AF65-F5344CB8AC3E}">
        <p14:creationId xmlns:p14="http://schemas.microsoft.com/office/powerpoint/2010/main" val="407902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5B24F-326C-42A0-B05D-33EEDBD558E4}"/>
              </a:ext>
            </a:extLst>
          </p:cNvPr>
          <p:cNvSpPr txBox="1"/>
          <p:nvPr/>
        </p:nvSpPr>
        <p:spPr>
          <a:xfrm>
            <a:off x="147069" y="6347111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a typeface="Calibri" panose="020F0502020204030204" pitchFamily="34" charset="0"/>
              </a:rPr>
              <a:t>(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Y. Wang et al., 2016; Piñón-Segundo et al., 2017; Barreras-Urbina et al., 2016; Lee et al., 2016</a:t>
            </a:r>
            <a:r>
              <a:rPr lang="es-ES" sz="1600" dirty="0">
                <a:ea typeface="Calibri" panose="020F0502020204030204" pitchFamily="34" charset="0"/>
              </a:rPr>
              <a:t>)</a:t>
            </a:r>
            <a:endParaRPr lang="es-EC" sz="1600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217227E-09F1-43B8-B1D1-91740D01D637}"/>
              </a:ext>
            </a:extLst>
          </p:cNvPr>
          <p:cNvSpPr txBox="1"/>
          <p:nvPr/>
        </p:nvSpPr>
        <p:spPr>
          <a:xfrm>
            <a:off x="235773" y="619171"/>
            <a:ext cx="373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Síntesis de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PLGA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15135FF-3C2B-4CFA-9B71-DAC0957D23A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F8A117-3A67-49AF-9BEC-36BF768CA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2928" r="7365" b="8197"/>
          <a:stretch/>
        </p:blipFill>
        <p:spPr>
          <a:xfrm>
            <a:off x="1153529" y="2365463"/>
            <a:ext cx="4492435" cy="351123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949170-0159-44B3-B64A-2D0DC2EB0029}"/>
              </a:ext>
            </a:extLst>
          </p:cNvPr>
          <p:cNvSpPr txBox="1"/>
          <p:nvPr/>
        </p:nvSpPr>
        <p:spPr>
          <a:xfrm>
            <a:off x="7987517" y="1468105"/>
            <a:ext cx="278516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Nanoprecipitación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7ACA50-74C4-4D52-AD28-2750BD719707}"/>
              </a:ext>
            </a:extLst>
          </p:cNvPr>
          <p:cNvSpPr txBox="1"/>
          <p:nvPr/>
        </p:nvSpPr>
        <p:spPr>
          <a:xfrm>
            <a:off x="7277687" y="2412344"/>
            <a:ext cx="16316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Ventajas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86E30D-1CB9-49D2-9458-621E581EBC3F}"/>
              </a:ext>
            </a:extLst>
          </p:cNvPr>
          <p:cNvSpPr txBox="1"/>
          <p:nvPr/>
        </p:nvSpPr>
        <p:spPr>
          <a:xfrm>
            <a:off x="9830544" y="2412344"/>
            <a:ext cx="16316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Desventajas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A5B769-125C-4B13-B737-DB8E46E3033B}"/>
              </a:ext>
            </a:extLst>
          </p:cNvPr>
          <p:cNvSpPr txBox="1"/>
          <p:nvPr/>
        </p:nvSpPr>
        <p:spPr>
          <a:xfrm>
            <a:off x="7124853" y="3213498"/>
            <a:ext cx="204337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Poca materia prima</a:t>
            </a:r>
          </a:p>
          <a:p>
            <a:pPr algn="ctr"/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(Schubert, 2011)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4D4472E-1B76-4681-800D-9854083DFA29}"/>
              </a:ext>
            </a:extLst>
          </p:cNvPr>
          <p:cNvSpPr txBox="1"/>
          <p:nvPr/>
        </p:nvSpPr>
        <p:spPr>
          <a:xfrm>
            <a:off x="6837713" y="4376988"/>
            <a:ext cx="26078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Bajo consumo de energía</a:t>
            </a:r>
          </a:p>
          <a:p>
            <a:pPr algn="ctr"/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(Schubert, 2011)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90C101EB-4473-4D78-8B89-AA69014D4F48}"/>
              </a:ext>
            </a:extLst>
          </p:cNvPr>
          <p:cNvSpPr/>
          <p:nvPr/>
        </p:nvSpPr>
        <p:spPr>
          <a:xfrm>
            <a:off x="8004687" y="2840482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32E12529-3846-40AA-9D27-A8A70E4378AD}"/>
              </a:ext>
            </a:extLst>
          </p:cNvPr>
          <p:cNvSpPr/>
          <p:nvPr/>
        </p:nvSpPr>
        <p:spPr>
          <a:xfrm>
            <a:off x="8004687" y="3923618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A782E5B-92F7-44E7-A2B3-076A157EF769}"/>
              </a:ext>
            </a:extLst>
          </p:cNvPr>
          <p:cNvSpPr txBox="1"/>
          <p:nvPr/>
        </p:nvSpPr>
        <p:spPr>
          <a:xfrm>
            <a:off x="9841905" y="3253707"/>
            <a:ext cx="163169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Alto control sobre las condiciones de síntesis </a:t>
            </a:r>
          </a:p>
          <a:p>
            <a:pPr algn="ctr"/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et al., 2016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CEEAF1FD-1A78-4924-9532-F53A4EC9CBFF}"/>
              </a:ext>
            </a:extLst>
          </p:cNvPr>
          <p:cNvSpPr/>
          <p:nvPr/>
        </p:nvSpPr>
        <p:spPr>
          <a:xfrm>
            <a:off x="10516146" y="2864058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4B3C60C6-B7F6-4E63-B90E-8D672D994BAC}"/>
              </a:ext>
            </a:extLst>
          </p:cNvPr>
          <p:cNvSpPr/>
          <p:nvPr/>
        </p:nvSpPr>
        <p:spPr>
          <a:xfrm rot="2301303">
            <a:off x="8222908" y="1948481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F989FCC7-3D4A-43AC-B600-DBF1AD56E181}"/>
              </a:ext>
            </a:extLst>
          </p:cNvPr>
          <p:cNvSpPr/>
          <p:nvPr/>
        </p:nvSpPr>
        <p:spPr>
          <a:xfrm rot="19824126">
            <a:off x="10253615" y="1972599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39BE9D-4C1A-4D9D-8102-EA0667215361}"/>
              </a:ext>
            </a:extLst>
          </p:cNvPr>
          <p:cNvSpPr txBox="1"/>
          <p:nvPr/>
        </p:nvSpPr>
        <p:spPr>
          <a:xfrm>
            <a:off x="235774" y="1293775"/>
            <a:ext cx="7102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Emulsificación-difusión,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salting-out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(Astete &amp; 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Sabliov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2006),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doble emulsión, secado por aspersión,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nanoprecipitación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(Pazmiño Viteri et al., 2020)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entre otros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DB89BA4-2FA6-4E00-BDE6-D396721B9E78}"/>
              </a:ext>
            </a:extLst>
          </p:cNvPr>
          <p:cNvSpPr txBox="1"/>
          <p:nvPr/>
        </p:nvSpPr>
        <p:spPr>
          <a:xfrm>
            <a:off x="3155824" y="2581621"/>
            <a:ext cx="278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NANOPRECIPITACIÓN</a:t>
            </a:r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5B24F-326C-42A0-B05D-33EEDBD558E4}"/>
              </a:ext>
            </a:extLst>
          </p:cNvPr>
          <p:cNvSpPr txBox="1"/>
          <p:nvPr/>
        </p:nvSpPr>
        <p:spPr>
          <a:xfrm>
            <a:off x="147069" y="6347111"/>
            <a:ext cx="902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ea typeface="Calibri" panose="020F0502020204030204" pitchFamily="34" charset="0"/>
              </a:rPr>
              <a:t>(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Adamo et al., 2017;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Ridolfo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2021;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Rizvi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Saleh, 2018; </a:t>
            </a:r>
            <a:r>
              <a:rPr lang="es-MX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Locatelli</a:t>
            </a:r>
            <a:r>
              <a:rPr lang="es-MX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Comes Franchini, 2012</a:t>
            </a:r>
            <a:r>
              <a:rPr lang="es-ES" sz="1600" dirty="0">
                <a:ea typeface="Calibri" panose="020F0502020204030204" pitchFamily="34" charset="0"/>
              </a:rPr>
              <a:t>)</a:t>
            </a:r>
            <a:endParaRPr lang="es-EC" sz="1600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4217227E-09F1-43B8-B1D1-91740D01D637}"/>
              </a:ext>
            </a:extLst>
          </p:cNvPr>
          <p:cNvSpPr txBox="1"/>
          <p:nvPr/>
        </p:nvSpPr>
        <p:spPr>
          <a:xfrm>
            <a:off x="235773" y="619171"/>
            <a:ext cx="6859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Importancia de la forma y tamaño de las </a:t>
            </a:r>
            <a:r>
              <a:rPr lang="es-ES" sz="2800" b="1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endParaRPr lang="es-ES" sz="28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15135FF-3C2B-4CFA-9B71-DAC0957D23A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E962E62-478D-4598-BCFC-040543336020}"/>
              </a:ext>
            </a:extLst>
          </p:cNvPr>
          <p:cNvSpPr txBox="1"/>
          <p:nvPr/>
        </p:nvSpPr>
        <p:spPr>
          <a:xfrm>
            <a:off x="6957392" y="1952439"/>
            <a:ext cx="122943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7C55D9D-2C9B-4D7D-A7DA-3EE830EA34AF}"/>
              </a:ext>
            </a:extLst>
          </p:cNvPr>
          <p:cNvSpPr txBox="1"/>
          <p:nvPr/>
        </p:nvSpPr>
        <p:spPr>
          <a:xfrm>
            <a:off x="6957392" y="4204030"/>
            <a:ext cx="122943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Tamaño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43EC836-0CDF-4E76-82F4-C8BA250E0574}"/>
              </a:ext>
            </a:extLst>
          </p:cNvPr>
          <p:cNvSpPr txBox="1"/>
          <p:nvPr/>
        </p:nvSpPr>
        <p:spPr>
          <a:xfrm>
            <a:off x="8868376" y="1790679"/>
            <a:ext cx="276703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Influye en la internalización y liberación del fármaco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49F6897-348E-46C9-A46D-15CFAAC885F5}"/>
              </a:ext>
            </a:extLst>
          </p:cNvPr>
          <p:cNvSpPr txBox="1"/>
          <p:nvPr/>
        </p:nvSpPr>
        <p:spPr>
          <a:xfrm>
            <a:off x="8868376" y="3901350"/>
            <a:ext cx="276703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Dicta su toxicidad,  capacidad de focalización y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biodistribución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dentro del cuerpo humano</a:t>
            </a:r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4522A6EE-8074-411A-80D4-4364F34BF515}"/>
              </a:ext>
            </a:extLst>
          </p:cNvPr>
          <p:cNvSpPr/>
          <p:nvPr/>
        </p:nvSpPr>
        <p:spPr>
          <a:xfrm rot="16200000">
            <a:off x="8399335" y="1967142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Flecha: hacia abajo 38">
            <a:extLst>
              <a:ext uri="{FF2B5EF4-FFF2-40B4-BE49-F238E27FC236}">
                <a16:creationId xmlns:a16="http://schemas.microsoft.com/office/drawing/2014/main" id="{83298669-FF02-46E3-98B3-8868C676F763}"/>
              </a:ext>
            </a:extLst>
          </p:cNvPr>
          <p:cNvSpPr/>
          <p:nvPr/>
        </p:nvSpPr>
        <p:spPr>
          <a:xfrm rot="16200000">
            <a:off x="8399334" y="4236404"/>
            <a:ext cx="256533" cy="335361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462BA07-9EB0-4F03-B977-CEADD9E2D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29" y="1582276"/>
            <a:ext cx="6313330" cy="156206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A1A959C-AF6E-4934-B58D-60D0E6034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73" y="3736637"/>
            <a:ext cx="5036128" cy="1644572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4766B358-A852-48D0-9C04-ACF6A0C9C4FF}"/>
              </a:ext>
            </a:extLst>
          </p:cNvPr>
          <p:cNvSpPr txBox="1"/>
          <p:nvPr/>
        </p:nvSpPr>
        <p:spPr>
          <a:xfrm>
            <a:off x="186825" y="1212944"/>
            <a:ext cx="311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copolímero PTMC/PCL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1E23BAF-1B20-4713-BCE0-2EBB32FB1B97}"/>
              </a:ext>
            </a:extLst>
          </p:cNvPr>
          <p:cNvSpPr txBox="1"/>
          <p:nvPr/>
        </p:nvSpPr>
        <p:spPr>
          <a:xfrm>
            <a:off x="980661" y="3367305"/>
            <a:ext cx="311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NPs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PLGA/PEG</a:t>
            </a:r>
          </a:p>
        </p:txBody>
      </p:sp>
    </p:spTree>
    <p:extLst>
      <p:ext uri="{BB962C8B-B14F-4D97-AF65-F5344CB8AC3E}">
        <p14:creationId xmlns:p14="http://schemas.microsoft.com/office/powerpoint/2010/main" val="294588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10B59F3-4223-4F04-975D-4ADCB9655293}"/>
              </a:ext>
            </a:extLst>
          </p:cNvPr>
          <p:cNvSpPr txBox="1">
            <a:spLocks/>
          </p:cNvSpPr>
          <p:nvPr/>
        </p:nvSpPr>
        <p:spPr>
          <a:xfrm>
            <a:off x="3500717" y="2222499"/>
            <a:ext cx="5906003" cy="183615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E96AA06-A06B-4253-8B6A-FF84727A2C47}"/>
              </a:ext>
            </a:extLst>
          </p:cNvPr>
          <p:cNvSpPr/>
          <p:nvPr/>
        </p:nvSpPr>
        <p:spPr>
          <a:xfrm>
            <a:off x="2653554" y="2310399"/>
            <a:ext cx="847164" cy="781382"/>
          </a:xfrm>
          <a:prstGeom prst="ellipse">
            <a:avLst/>
          </a:prstGeom>
          <a:solidFill>
            <a:srgbClr val="A1B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B9AF3D-49CF-44AB-A01F-BFDFBDA9CA63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0500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15135FF-3C2B-4CFA-9B71-DAC0957D23A7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854D21-B874-44B3-B8D2-EABFA354A11E}"/>
              </a:ext>
            </a:extLst>
          </p:cNvPr>
          <p:cNvSpPr txBox="1"/>
          <p:nvPr/>
        </p:nvSpPr>
        <p:spPr>
          <a:xfrm>
            <a:off x="604790" y="987886"/>
            <a:ext cx="286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87F6A4-3875-49C0-8FF9-9EED808BA849}"/>
              </a:ext>
            </a:extLst>
          </p:cNvPr>
          <p:cNvSpPr txBox="1"/>
          <p:nvPr/>
        </p:nvSpPr>
        <p:spPr>
          <a:xfrm>
            <a:off x="671053" y="2902350"/>
            <a:ext cx="352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3AB32D-1045-45FD-A029-410BF0AA6106}"/>
              </a:ext>
            </a:extLst>
          </p:cNvPr>
          <p:cNvSpPr txBox="1"/>
          <p:nvPr/>
        </p:nvSpPr>
        <p:spPr>
          <a:xfrm>
            <a:off x="659307" y="1605223"/>
            <a:ext cx="104327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Estudiar la influencia de la temperatura en la forma y tamaño de nanopartículas de PLGA sintetizadas por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nanoprecipitación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21D04CB-3FC3-48B1-8719-64801F105424}"/>
              </a:ext>
            </a:extLst>
          </p:cNvPr>
          <p:cNvSpPr txBox="1"/>
          <p:nvPr/>
        </p:nvSpPr>
        <p:spPr>
          <a:xfrm>
            <a:off x="725571" y="3492357"/>
            <a:ext cx="10074952" cy="21532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Sintetizar nanopartículas de PLGA por la técnica de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nanoprecipitación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caracterizarlas mediante Microscopio Electrónico de Barrido (SEM), y Dispersión de Luz Dinámica (DLS).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el análisis estadístico de los datos obtenidos a partir de las mediciones de las imágenes de SEM en el software </a:t>
            </a:r>
            <a:r>
              <a:rPr lang="es-MX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Fiji</a:t>
            </a: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86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"/>
</p:tagLst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44516</TotalTime>
  <Words>2805</Words>
  <Application>Microsoft Office PowerPoint</Application>
  <PresentationFormat>Panorámica</PresentationFormat>
  <Paragraphs>729</Paragraphs>
  <Slides>32</Slides>
  <Notes>29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Berlin Sans FB Demi</vt:lpstr>
      <vt:lpstr>Calibri</vt:lpstr>
      <vt:lpstr>Courier New</vt:lpstr>
      <vt:lpstr>Tw Cen MT</vt:lpstr>
      <vt:lpstr>TemaESPE</vt:lpstr>
      <vt:lpstr>CorelDRAW</vt:lpstr>
      <vt:lpstr>Presentación de PowerPoint</vt:lpstr>
      <vt:lpstr>ÍNDICE DE CONTENIDOS</vt:lpstr>
      <vt:lpstr>Presentación de PowerPoint</vt:lpstr>
      <vt:lpstr>INTRODUCCIÓN</vt:lpstr>
      <vt:lpstr>INTRODUCCIÓN</vt:lpstr>
      <vt:lpstr>INTRODUCCIÓN</vt:lpstr>
      <vt:lpstr>INTRODUCCIÓN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Camila Gallegos</cp:lastModifiedBy>
  <cp:revision>1076</cp:revision>
  <dcterms:created xsi:type="dcterms:W3CDTF">2016-12-30T05:03:01Z</dcterms:created>
  <dcterms:modified xsi:type="dcterms:W3CDTF">2022-02-17T01:28:00Z</dcterms:modified>
</cp:coreProperties>
</file>