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425" r:id="rId3"/>
    <p:sldId id="521" r:id="rId4"/>
    <p:sldId id="525" r:id="rId5"/>
    <p:sldId id="522" r:id="rId6"/>
    <p:sldId id="526" r:id="rId7"/>
    <p:sldId id="474" r:id="rId8"/>
    <p:sldId id="529" r:id="rId9"/>
    <p:sldId id="530" r:id="rId10"/>
    <p:sldId id="531" r:id="rId11"/>
    <p:sldId id="519" r:id="rId12"/>
    <p:sldId id="473" r:id="rId13"/>
    <p:sldId id="472" r:id="rId14"/>
    <p:sldId id="477" r:id="rId15"/>
    <p:sldId id="476" r:id="rId16"/>
    <p:sldId id="478" r:id="rId17"/>
    <p:sldId id="482" r:id="rId18"/>
    <p:sldId id="485" r:id="rId19"/>
    <p:sldId id="490" r:id="rId20"/>
    <p:sldId id="489" r:id="rId21"/>
    <p:sldId id="494" r:id="rId22"/>
    <p:sldId id="498" r:id="rId23"/>
    <p:sldId id="500" r:id="rId24"/>
    <p:sldId id="502" r:id="rId25"/>
    <p:sldId id="504" r:id="rId26"/>
    <p:sldId id="505" r:id="rId27"/>
    <p:sldId id="503" r:id="rId28"/>
    <p:sldId id="506" r:id="rId29"/>
    <p:sldId id="508" r:id="rId30"/>
    <p:sldId id="513" r:id="rId31"/>
    <p:sldId id="512" r:id="rId32"/>
    <p:sldId id="510" r:id="rId33"/>
    <p:sldId id="524" r:id="rId34"/>
    <p:sldId id="523" r:id="rId35"/>
    <p:sldId id="518" r:id="rId36"/>
    <p:sldId id="517" r:id="rId37"/>
    <p:sldId id="520" r:id="rId38"/>
    <p:sldId id="527" r:id="rId39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3783"/>
    <a:srgbClr val="D5C9E6"/>
    <a:srgbClr val="FFFFB4"/>
    <a:srgbClr val="FFF29B"/>
    <a:srgbClr val="ED1B24"/>
    <a:srgbClr val="F05223"/>
    <a:srgbClr val="D82253"/>
    <a:srgbClr val="FFFF99"/>
    <a:srgbClr val="F6D2E2"/>
    <a:srgbClr val="6423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8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6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25DCD-CD79-40B9-AB1B-7CE8B0297E16}" type="datetimeFigureOut">
              <a:rPr lang="es-EC" smtClean="0"/>
              <a:t>14/2/2022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1A6FC-709D-44FE-B4F1-DB0CE973536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02278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B0AFC6-DA1B-4EB0-9468-EC95D517D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A42EEAB-4150-43A3-80D5-F4B514021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455C08-252C-44B9-B829-8578574F7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4578-F95F-4322-A749-7D9D26635E61}" type="datetimeFigureOut">
              <a:rPr lang="es-EC" smtClean="0"/>
              <a:t>14/2/2022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73D7CC-A2B9-4693-9CE9-10BC31B6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A68CF0-6B8D-4914-8D36-29214B15A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4271-6117-4709-ABC4-C3A62B421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93436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EC1DCF-8E6F-4E68-896B-09EE6D646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9C2737-A5CE-41A7-BB4D-B65E3F1BB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430C13-89F4-4418-AE74-08BAB6EB9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4578-F95F-4322-A749-7D9D26635E61}" type="datetimeFigureOut">
              <a:rPr lang="es-EC" smtClean="0"/>
              <a:t>14/2/2022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5D3875-B25A-4F84-860C-C341E733C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2877C1-9B46-484F-9996-5B780D2CC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4271-6117-4709-ABC4-C3A62B421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66430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8784C20-4B85-4FA5-A94C-51CEB01F2A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DC9447-9D6C-498D-A549-9371DF250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4129F9-5BE4-490E-AE8B-CA7B54C3C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4578-F95F-4322-A749-7D9D26635E61}" type="datetimeFigureOut">
              <a:rPr lang="es-EC" smtClean="0"/>
              <a:t>14/2/2022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EF886C-1A8F-4CDF-9443-370AC46F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681584-237D-4A48-A197-2D357AF0D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4271-6117-4709-ABC4-C3A62B421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92361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25400" y="749300"/>
          <a:ext cx="1221740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25400" y="749300"/>
                        <a:ext cx="1221740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5661248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FECHA ÚLTIMA REVISIÓN: </a:t>
            </a:r>
            <a:r>
              <a:rPr lang="es-EC" dirty="0"/>
              <a:t>09/10/13</a:t>
            </a:r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5662451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5662451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9" y="222164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27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25400" y="749300"/>
          <a:ext cx="1221740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25400" y="749300"/>
                        <a:ext cx="1221740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5661248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FECHA ÚLTIMA REVISIÓN: </a:t>
            </a:r>
            <a:r>
              <a:rPr lang="es-EC" dirty="0"/>
              <a:t>09/10/13</a:t>
            </a:r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5662451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5662451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9" y="222164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16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64962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0833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953502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514817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29318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694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7FE558-6E9D-42FE-BE60-B713B2028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628E9-5EC2-426E-8AB1-2505537F5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4AD856-98F6-4553-8384-BC181A53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4578-F95F-4322-A749-7D9D26635E61}" type="datetimeFigureOut">
              <a:rPr lang="es-EC" smtClean="0"/>
              <a:t>14/2/2022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BFB60B-C2B6-4FCD-8098-DE21FC167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FE205B-680D-422D-B30F-08D17CDAF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4271-6117-4709-ABC4-C3A62B421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27489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45070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97428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067373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230753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/>
              <a:t>FECHA ÚLTIMA REVISIÓN: 13/12/11</a:t>
            </a:r>
            <a:endParaRPr lang="es-EC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66132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85322-8241-41BC-BEC6-806D9E970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EC507C-81DC-4118-8A9B-3AF8877D3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E16034-89B2-48F5-A5AD-73AB563BC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4578-F95F-4322-A749-7D9D26635E61}" type="datetimeFigureOut">
              <a:rPr lang="es-EC" smtClean="0"/>
              <a:t>14/2/2022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C3087C-9AE4-4595-B9C9-B8FE2CC22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6A7EE9-DCAB-4BF9-AA24-C0A0B1602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4271-6117-4709-ABC4-C3A62B421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80084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A73F12-85EB-4F14-8980-BE8EE5275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0A9C5A-D525-4235-8D7A-400F454BC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80D341-F47C-4233-859B-BD6944E03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E774DF4-2BC3-48AB-A1C9-E729EB933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4578-F95F-4322-A749-7D9D26635E61}" type="datetimeFigureOut">
              <a:rPr lang="es-EC" smtClean="0"/>
              <a:t>14/2/2022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7E1101-3284-498D-B47D-600525BF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399034-E660-47DD-B9CB-B44DD49D9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4271-6117-4709-ABC4-C3A62B421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78778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A2A534-3204-4C7B-A3CD-2CA281D3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5FFE58-F50F-40B0-B67F-8FA4C9D03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E5056C8-6173-45A5-B4BE-F5AAFB424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793094F-976E-4F2A-85A9-9951305E56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45F37A4-9302-4FFC-8CBA-FD0C08B0FC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7E9AB99-3AD4-40AE-9992-1B9087B34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4578-F95F-4322-A749-7D9D26635E61}" type="datetimeFigureOut">
              <a:rPr lang="es-EC" smtClean="0"/>
              <a:t>14/2/2022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686A75-69B4-4C85-994F-582802C74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B6E9AB-456C-458F-89EA-822F05C36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4271-6117-4709-ABC4-C3A62B421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9664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75C2CE-9573-4852-9682-F317415E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93D9940-4C33-4D74-8B36-D2F7875B2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4578-F95F-4322-A749-7D9D26635E61}" type="datetimeFigureOut">
              <a:rPr lang="es-EC" smtClean="0"/>
              <a:t>14/2/2022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720EEBC-A82F-43E8-B5FC-442DE59F7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5519F1-851E-4351-A6D8-C40DCE306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4271-6117-4709-ABC4-C3A62B421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45075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6AF89D1-F95C-4CDD-BF78-82D1BBF9B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4578-F95F-4322-A749-7D9D26635E61}" type="datetimeFigureOut">
              <a:rPr lang="es-EC" smtClean="0"/>
              <a:t>14/2/2022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91F2AF-CDDF-477F-AAAA-127D884C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CB436FB-AAFE-4903-B504-020CBB92E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4271-6117-4709-ABC4-C3A62B421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06717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5C232B-9121-4DC9-9681-B45B10416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13FE1C-AEB9-4D6C-B88A-163FFA0DE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C7325E5-8C3E-4C91-818F-BDC36393E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D14F1BA-1BCE-4791-A390-0D12D065B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4578-F95F-4322-A749-7D9D26635E61}" type="datetimeFigureOut">
              <a:rPr lang="es-EC" smtClean="0"/>
              <a:t>14/2/2022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C7C299-CE6C-4692-BE23-2EA6AF649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50A60CC-C050-4592-96F2-53036A0F0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4271-6117-4709-ABC4-C3A62B421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6727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5C5E51-C582-4398-B668-92FE13A25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A239CDC-2CB0-4C9D-9A5B-06D27C84B1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0C03B84-D4D3-46E1-8A9F-6E0CF63E9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0FBFC0-885C-4D5E-BBF6-319661AFE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4578-F95F-4322-A749-7D9D26635E61}" type="datetimeFigureOut">
              <a:rPr lang="es-EC" smtClean="0"/>
              <a:t>14/2/2022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BDBA90-EB43-44F2-AEC3-F939EDA71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6FEEEA-66C1-44CA-B6D0-97C05E0BC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4271-6117-4709-ABC4-C3A62B421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5246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D538521-8AA5-4729-A53A-F7E584598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FA30DD-C38B-4866-BBD6-A36FF2C1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E5D0C4-EA86-46A6-ABBE-9400D56F8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B4578-F95F-4322-A749-7D9D26635E61}" type="datetimeFigureOut">
              <a:rPr lang="es-EC" smtClean="0"/>
              <a:t>14/2/2022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7FAE93-4A9A-4B81-B079-29E4688FC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1AEE00-A8F4-4160-82A5-039C5EC26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64271-6117-4709-ABC4-C3A62B421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86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33868" y="6235700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33868" y="62833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6656871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FECHA ÚLTIMA REVISIÓN: </a:t>
            </a:r>
            <a:r>
              <a:rPr lang="es-EC" dirty="0"/>
              <a:t>09/10/13</a:t>
            </a:r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6658074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6658074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11" name="10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619" y="5981170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4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1.png"/><Relationship Id="rId7" Type="http://schemas.openxmlformats.org/officeDocument/2006/relationships/image" Target="../media/image6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5.emf"/><Relationship Id="rId7" Type="http://schemas.openxmlformats.org/officeDocument/2006/relationships/image" Target="../media/image43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77.png"/><Relationship Id="rId10" Type="http://schemas.openxmlformats.org/officeDocument/2006/relationships/image" Target="../media/image48.png"/><Relationship Id="rId4" Type="http://schemas.openxmlformats.org/officeDocument/2006/relationships/image" Target="../media/image76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9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1.png"/><Relationship Id="rId7" Type="http://schemas.openxmlformats.org/officeDocument/2006/relationships/image" Target="../media/image4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6.png"/><Relationship Id="rId4" Type="http://schemas.openxmlformats.org/officeDocument/2006/relationships/image" Target="../media/image42.png"/><Relationship Id="rId9" Type="http://schemas.openxmlformats.org/officeDocument/2006/relationships/image" Target="../media/image8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13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850.png"/><Relationship Id="rId12" Type="http://schemas.openxmlformats.org/officeDocument/2006/relationships/image" Target="../media/image18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png"/><Relationship Id="rId11" Type="http://schemas.openxmlformats.org/officeDocument/2006/relationships/image" Target="../media/image20.jpeg"/><Relationship Id="rId5" Type="http://schemas.openxmlformats.org/officeDocument/2006/relationships/image" Target="../media/image84.png"/><Relationship Id="rId10" Type="http://schemas.openxmlformats.org/officeDocument/2006/relationships/image" Target="../media/image86.png"/><Relationship Id="rId4" Type="http://schemas.openxmlformats.org/officeDocument/2006/relationships/image" Target="../media/image95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00.png"/><Relationship Id="rId5" Type="http://schemas.openxmlformats.org/officeDocument/2006/relationships/image" Target="../media/image890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3.png"/><Relationship Id="rId7" Type="http://schemas.openxmlformats.org/officeDocument/2006/relationships/image" Target="../media/image4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5" Type="http://schemas.openxmlformats.org/officeDocument/2006/relationships/image" Target="../media/image27.png"/><Relationship Id="rId10" Type="http://schemas.openxmlformats.org/officeDocument/2006/relationships/image" Target="../media/image107.png"/><Relationship Id="rId4" Type="http://schemas.openxmlformats.org/officeDocument/2006/relationships/image" Target="../media/image91.png"/><Relationship Id="rId9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96.png"/><Relationship Id="rId7" Type="http://schemas.openxmlformats.org/officeDocument/2006/relationships/image" Target="../media/image11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0.png"/><Relationship Id="rId3" Type="http://schemas.openxmlformats.org/officeDocument/2006/relationships/image" Target="../media/image101.png"/><Relationship Id="rId7" Type="http://schemas.openxmlformats.org/officeDocument/2006/relationships/image" Target="../media/image66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3.png"/><Relationship Id="rId5" Type="http://schemas.openxmlformats.org/officeDocument/2006/relationships/image" Target="../media/image43.png"/><Relationship Id="rId4" Type="http://schemas.openxmlformats.org/officeDocument/2006/relationships/image" Target="../media/image102.png"/><Relationship Id="rId9" Type="http://schemas.openxmlformats.org/officeDocument/2006/relationships/image" Target="../media/image10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8.png"/><Relationship Id="rId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09.png"/><Relationship Id="rId7" Type="http://schemas.openxmlformats.org/officeDocument/2006/relationships/image" Target="../media/image20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png"/><Relationship Id="rId5" Type="http://schemas.openxmlformats.org/officeDocument/2006/relationships/image" Target="../media/image111.png"/><Relationship Id="rId10" Type="http://schemas.openxmlformats.org/officeDocument/2006/relationships/image" Target="../media/image125.png"/><Relationship Id="rId4" Type="http://schemas.openxmlformats.org/officeDocument/2006/relationships/image" Target="../media/image110.png"/><Relationship Id="rId9" Type="http://schemas.openxmlformats.org/officeDocument/2006/relationships/image" Target="../media/image1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60.png"/><Relationship Id="rId5" Type="http://schemas.openxmlformats.org/officeDocument/2006/relationships/image" Target="../media/image1150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19.png"/><Relationship Id="rId7" Type="http://schemas.openxmlformats.org/officeDocument/2006/relationships/image" Target="../media/image2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18.jpeg"/><Relationship Id="rId4" Type="http://schemas.openxmlformats.org/officeDocument/2006/relationships/image" Target="../media/image120.png"/><Relationship Id="rId9" Type="http://schemas.openxmlformats.org/officeDocument/2006/relationships/image" Target="../media/image1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50.png"/><Relationship Id="rId5" Type="http://schemas.openxmlformats.org/officeDocument/2006/relationships/image" Target="../media/image1240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4.png"/><Relationship Id="rId4" Type="http://schemas.openxmlformats.org/officeDocument/2006/relationships/image" Target="../media/image1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290.png"/><Relationship Id="rId7" Type="http://schemas.openxmlformats.org/officeDocument/2006/relationships/image" Target="../media/image44.png"/><Relationship Id="rId2" Type="http://schemas.openxmlformats.org/officeDocument/2006/relationships/image" Target="../media/image128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27.png"/><Relationship Id="rId9" Type="http://schemas.openxmlformats.org/officeDocument/2006/relationships/image" Target="../media/image1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30.png"/><Relationship Id="rId7" Type="http://schemas.openxmlformats.org/officeDocument/2006/relationships/image" Target="../media/image4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3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2.png"/><Relationship Id="rId7" Type="http://schemas.openxmlformats.org/officeDocument/2006/relationships/image" Target="../media/image1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bioweb.bio/fungiweb/FichaEspecie/Laetiporus%20sulphureus" TargetMode="Externa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8.png"/><Relationship Id="rId18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openxmlformats.org/officeDocument/2006/relationships/image" Target="../media/image6.png"/><Relationship Id="rId12" Type="http://schemas.openxmlformats.org/officeDocument/2006/relationships/image" Target="../media/image18.jpeg"/><Relationship Id="rId17" Type="http://schemas.openxmlformats.org/officeDocument/2006/relationships/image" Target="../media/image50.png"/><Relationship Id="rId2" Type="http://schemas.openxmlformats.org/officeDocument/2006/relationships/image" Target="../media/image45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image" Target="../media/image64.png"/><Relationship Id="rId5" Type="http://schemas.openxmlformats.org/officeDocument/2006/relationships/image" Target="../media/image44.png"/><Relationship Id="rId10" Type="http://schemas.openxmlformats.org/officeDocument/2006/relationships/image" Target="../media/image63.png"/><Relationship Id="rId19" Type="http://schemas.openxmlformats.org/officeDocument/2006/relationships/image" Target="../media/image52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9.png"/><Relationship Id="rId7" Type="http://schemas.openxmlformats.org/officeDocument/2006/relationships/image" Target="../media/image7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openxmlformats.org/officeDocument/2006/relationships/image" Target="../media/image55.png"/><Relationship Id="rId5" Type="http://schemas.openxmlformats.org/officeDocument/2006/relationships/image" Target="../media/image23.png"/><Relationship Id="rId10" Type="http://schemas.openxmlformats.org/officeDocument/2006/relationships/image" Target="../media/image54.png"/><Relationship Id="rId4" Type="http://schemas.openxmlformats.org/officeDocument/2006/relationships/image" Target="../media/image20.jpe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image" Target="../media/image58.png"/><Relationship Id="rId5" Type="http://schemas.openxmlformats.org/officeDocument/2006/relationships/image" Target="../media/image44.png"/><Relationship Id="rId10" Type="http://schemas.openxmlformats.org/officeDocument/2006/relationships/image" Target="../media/image57.png"/><Relationship Id="rId4" Type="http://schemas.openxmlformats.org/officeDocument/2006/relationships/image" Target="../media/image43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2BFE2A-FF6B-4A57-AE89-75747FF59D67}"/>
              </a:ext>
            </a:extLst>
          </p:cNvPr>
          <p:cNvSpPr txBox="1">
            <a:spLocks/>
          </p:cNvSpPr>
          <p:nvPr/>
        </p:nvSpPr>
        <p:spPr>
          <a:xfrm>
            <a:off x="2420114" y="945621"/>
            <a:ext cx="8143200" cy="9423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1" dirty="0">
                <a:latin typeface="+mn-lt"/>
                <a:cs typeface="Arial" panose="020B0604020202020204" pitchFamily="34" charset="0"/>
              </a:rPr>
              <a:t>UNIVERSIDAD DE LAS FUERZAS ARMADAS –</a:t>
            </a:r>
            <a:r>
              <a:rPr lang="es-EC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ESPE</a:t>
            </a:r>
            <a:br>
              <a:rPr lang="en-US" sz="2000" b="1" dirty="0">
                <a:latin typeface="+mn-lt"/>
                <a:cs typeface="Arial" panose="020B0604020202020204" pitchFamily="34" charset="0"/>
              </a:rPr>
            </a:br>
            <a:r>
              <a:rPr lang="en-US" sz="2000" b="1" dirty="0">
                <a:latin typeface="+mn-lt"/>
                <a:cs typeface="Arial" panose="020B0604020202020204" pitchFamily="34" charset="0"/>
              </a:rPr>
              <a:t>DEPARTAMENTO DE CIENCIAS DE LA VIDA Y DE LA AGRICULTURA</a:t>
            </a:r>
            <a:br>
              <a:rPr lang="en-US" sz="2000" b="1" dirty="0">
                <a:latin typeface="+mn-lt"/>
                <a:cs typeface="Arial" panose="020B0604020202020204" pitchFamily="34" charset="0"/>
              </a:rPr>
            </a:br>
            <a:r>
              <a:rPr lang="en-US" sz="2000" b="1" dirty="0">
                <a:latin typeface="+mn-lt"/>
                <a:cs typeface="Arial" panose="020B0604020202020204" pitchFamily="34" charset="0"/>
              </a:rPr>
              <a:t>CARRERA DE INGENIERÍA EN BIOTECNOLOGÍA</a:t>
            </a:r>
            <a:br>
              <a:rPr lang="en-US" sz="2000" dirty="0">
                <a:latin typeface="+mn-lt"/>
                <a:cs typeface="Arial" panose="020B0604020202020204" pitchFamily="34" charset="0"/>
              </a:rPr>
            </a:br>
            <a:br>
              <a:rPr lang="en-US" sz="2000" dirty="0">
                <a:latin typeface="+mn-lt"/>
                <a:cs typeface="Arial" panose="020B0604020202020204" pitchFamily="34" charset="0"/>
              </a:rPr>
            </a:br>
            <a:endParaRPr lang="es-EC" sz="20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Picture 4" descr="http://decv.espe.edu.ec/wp-content/uploads/2015/01/sello-biotec.jpg">
            <a:extLst>
              <a:ext uri="{FF2B5EF4-FFF2-40B4-BE49-F238E27FC236}">
                <a16:creationId xmlns:a16="http://schemas.microsoft.com/office/drawing/2014/main" id="{13386668-DABA-4FC0-AC39-658CE82BE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704" y="0"/>
            <a:ext cx="1051955" cy="103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3A2C73-8419-4B14-97FD-B6ADA747D431}"/>
              </a:ext>
            </a:extLst>
          </p:cNvPr>
          <p:cNvSpPr txBox="1"/>
          <p:nvPr/>
        </p:nvSpPr>
        <p:spPr>
          <a:xfrm>
            <a:off x="1971229" y="2316246"/>
            <a:ext cx="90409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419" sz="2000" b="1" dirty="0">
                <a:cs typeface="Arial" panose="020B0604020202020204" pitchFamily="34" charset="0"/>
              </a:rPr>
              <a:t>Trabajo de titulación, previo a la obtención del título de Ingeniero en Biotecnología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7B0E74-DD8C-4EAE-B6D7-86405F13EA69}"/>
              </a:ext>
            </a:extLst>
          </p:cNvPr>
          <p:cNvSpPr txBox="1"/>
          <p:nvPr/>
        </p:nvSpPr>
        <p:spPr>
          <a:xfrm>
            <a:off x="2527416" y="2885633"/>
            <a:ext cx="79285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cs typeface="Arial" panose="020B0604020202020204" pitchFamily="34" charset="0"/>
              </a:rPr>
              <a:t>“</a:t>
            </a:r>
            <a:r>
              <a:rPr lang="es-EC" sz="2000" b="1" dirty="0">
                <a:cs typeface="Arial" panose="020B0604020202020204" pitchFamily="34" charset="0"/>
              </a:rPr>
              <a:t>Uso del hongo </a:t>
            </a:r>
            <a:r>
              <a:rPr lang="es-EC" sz="2000" b="1" i="1" dirty="0" err="1">
                <a:cs typeface="Arial" panose="020B0604020202020204" pitchFamily="34" charset="0"/>
              </a:rPr>
              <a:t>Laetiporus</a:t>
            </a:r>
            <a:r>
              <a:rPr lang="es-EC" sz="2000" b="1" i="1" dirty="0">
                <a:cs typeface="Arial" panose="020B0604020202020204" pitchFamily="34" charset="0"/>
              </a:rPr>
              <a:t> </a:t>
            </a:r>
            <a:r>
              <a:rPr lang="es-EC" sz="2000" b="1" i="1" dirty="0" err="1">
                <a:cs typeface="Arial" panose="020B0604020202020204" pitchFamily="34" charset="0"/>
              </a:rPr>
              <a:t>sulphureus</a:t>
            </a:r>
            <a:r>
              <a:rPr lang="es-EC" sz="2000" b="1" i="1" dirty="0">
                <a:cs typeface="Arial" panose="020B0604020202020204" pitchFamily="34" charset="0"/>
              </a:rPr>
              <a:t>  </a:t>
            </a:r>
            <a:r>
              <a:rPr lang="es-EC" sz="2000" b="1" dirty="0">
                <a:cs typeface="Arial" panose="020B0604020202020204" pitchFamily="34" charset="0"/>
              </a:rPr>
              <a:t>(Bull.) </a:t>
            </a:r>
            <a:r>
              <a:rPr lang="es-EC" sz="2000" b="1" dirty="0" err="1">
                <a:cs typeface="Arial" panose="020B0604020202020204" pitchFamily="34" charset="0"/>
              </a:rPr>
              <a:t>Murrill</a:t>
            </a:r>
            <a:r>
              <a:rPr lang="es-EC" sz="2000" b="1" dirty="0">
                <a:cs typeface="Arial" panose="020B0604020202020204" pitchFamily="34" charset="0"/>
              </a:rPr>
              <a:t> como aditivo para modificar las propiedades reológicas (trabajabilidad) en las pastas de cemento utilizado en construcciones civiles.</a:t>
            </a:r>
            <a:r>
              <a:rPr lang="en-US" sz="2000" b="1" dirty="0">
                <a:cs typeface="Arial" panose="020B0604020202020204" pitchFamily="34" charset="0"/>
              </a:rPr>
              <a:t>” </a:t>
            </a:r>
            <a:endParaRPr lang="es-EC" sz="2000" b="1" dirty="0">
              <a:cs typeface="Arial" panose="020B0604020202020204" pitchFamily="34" charset="0"/>
            </a:endParaRP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4768DC60-6594-4FEA-B3B9-B0B63286B3BC}"/>
              </a:ext>
            </a:extLst>
          </p:cNvPr>
          <p:cNvSpPr txBox="1">
            <a:spLocks/>
          </p:cNvSpPr>
          <p:nvPr/>
        </p:nvSpPr>
        <p:spPr>
          <a:xfrm>
            <a:off x="2819207" y="4354161"/>
            <a:ext cx="7345014" cy="3175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2000" b="1" dirty="0">
                <a:cs typeface="Arial" panose="020B0604020202020204" pitchFamily="34" charset="0"/>
              </a:rPr>
              <a:t>TUPIZA CABRERA, JONATHAN MIGUEL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EC7D406-5A6C-4062-B14B-2379B5C22740}"/>
              </a:ext>
            </a:extLst>
          </p:cNvPr>
          <p:cNvSpPr txBox="1"/>
          <p:nvPr/>
        </p:nvSpPr>
        <p:spPr>
          <a:xfrm>
            <a:off x="3431274" y="4807633"/>
            <a:ext cx="61208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C" sz="2000" b="1" dirty="0">
                <a:cs typeface="Arial" panose="020B0604020202020204" pitchFamily="34" charset="0"/>
              </a:rPr>
              <a:t>Director: </a:t>
            </a:r>
            <a:r>
              <a:rPr lang="es-EC" sz="2000" dirty="0">
                <a:cs typeface="Arial" panose="020B0604020202020204" pitchFamily="34" charset="0"/>
              </a:rPr>
              <a:t>Luis Trujillo </a:t>
            </a:r>
            <a:r>
              <a:rPr lang="es-EC" sz="2000" dirty="0" err="1">
                <a:cs typeface="Arial" panose="020B0604020202020204" pitchFamily="34" charset="0"/>
              </a:rPr>
              <a:t>Ph.D</a:t>
            </a:r>
            <a:r>
              <a:rPr lang="es-EC" sz="20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CEDEB38-9D72-48DB-A182-239757B044F6}"/>
              </a:ext>
            </a:extLst>
          </p:cNvPr>
          <p:cNvSpPr txBox="1"/>
          <p:nvPr/>
        </p:nvSpPr>
        <p:spPr>
          <a:xfrm>
            <a:off x="4740668" y="5207743"/>
            <a:ext cx="3502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C" dirty="0">
                <a:cs typeface="Arial" panose="020B0604020202020204" pitchFamily="34" charset="0"/>
              </a:rPr>
              <a:t>Sangolquí 2022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303" y="19115"/>
            <a:ext cx="3073272" cy="95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12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A6406D18-EA92-4509-AE50-48E6F3C79AD1}"/>
              </a:ext>
            </a:extLst>
          </p:cNvPr>
          <p:cNvSpPr txBox="1"/>
          <p:nvPr/>
        </p:nvSpPr>
        <p:spPr>
          <a:xfrm>
            <a:off x="215722" y="458237"/>
            <a:ext cx="11439658" cy="1676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_tradnl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Objetivo </a:t>
            </a:r>
            <a:r>
              <a:rPr lang="es-ES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</a:t>
            </a:r>
            <a:endParaRPr lang="es-419" sz="1800" b="1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lnSpc>
                <a:spcPct val="200000"/>
              </a:lnSpc>
            </a:pP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Usar </a:t>
            </a:r>
            <a:r>
              <a:rPr lang="es-ES_trad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hongo </a:t>
            </a:r>
            <a:r>
              <a:rPr lang="es-ES_tradnl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Laetiporus</a:t>
            </a:r>
            <a:r>
              <a:rPr lang="es-ES_tradn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sulphureus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como aditivo para modificar las propiedades reológicas (trabajabilidad) en las pastas de cemento utilizado en construcciones civiles.</a:t>
            </a: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ED766FA-94ED-4E2F-9246-B091DD2238B6}"/>
              </a:ext>
            </a:extLst>
          </p:cNvPr>
          <p:cNvSpPr txBox="1"/>
          <p:nvPr/>
        </p:nvSpPr>
        <p:spPr>
          <a:xfrm>
            <a:off x="215722" y="2071534"/>
            <a:ext cx="11760555" cy="3892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Objetivos específicos </a:t>
            </a:r>
            <a:endParaRPr lang="es-419" sz="1800" b="1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Recolectar e identificar las setas naturales en la Parroquia de </a:t>
            </a:r>
            <a:r>
              <a:rPr lang="es-ES_tradn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Guangopolo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por medio de su morfología macroscópica y microscópica.</a:t>
            </a:r>
            <a:endParaRPr lang="es-419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Mezclar a diferentes concentraciones el cemento con: las setas del hongo y agua, mediante el método de fundición.</a:t>
            </a:r>
            <a:endParaRPr lang="es-419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S_tradnl" sz="1800" spc="1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Evaluar las propiedades</a:t>
            </a:r>
            <a:r>
              <a:rPr lang="es-ES_tradnl" sz="1800" spc="1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1800" spc="1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viscosas al suministrar componentes biológicos a la mezcla de cemento con agua y sus respectivas interacciones, mediante </a:t>
            </a:r>
            <a:r>
              <a:rPr lang="es-ES_tradnl" sz="1800" spc="1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reometría</a:t>
            </a:r>
            <a:r>
              <a:rPr lang="es-ES_tradnl" sz="1800" spc="1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s-419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S_tradnl" sz="1800" spc="1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Evaluar la resistencia mecánica del cemento fundido con componentes biológicos, por medio de compresión mecánica.</a:t>
            </a:r>
            <a:endParaRPr lang="es-419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E9BFF72-B7D3-4F37-B790-6812A5A4A923}"/>
              </a:ext>
            </a:extLst>
          </p:cNvPr>
          <p:cNvSpPr/>
          <p:nvPr/>
        </p:nvSpPr>
        <p:spPr>
          <a:xfrm>
            <a:off x="5025466" y="-296213"/>
            <a:ext cx="1820169" cy="939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_tradnl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endParaRPr lang="es-419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492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FB3C1D08-F7D0-48CE-A39E-25D068203E07}"/>
              </a:ext>
            </a:extLst>
          </p:cNvPr>
          <p:cNvSpPr txBox="1"/>
          <p:nvPr/>
        </p:nvSpPr>
        <p:spPr>
          <a:xfrm>
            <a:off x="0" y="489065"/>
            <a:ext cx="6096000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Recolección de setas de </a:t>
            </a:r>
            <a:r>
              <a:rPr lang="es-ES" sz="1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Laetiporus</a:t>
            </a:r>
            <a:r>
              <a:rPr lang="es-ES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sulphureus</a:t>
            </a:r>
            <a:r>
              <a:rPr lang="es-ES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419" sz="1800" b="1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0140A21-8A99-4285-B80F-C4C9763B2E1E}"/>
              </a:ext>
            </a:extLst>
          </p:cNvPr>
          <p:cNvSpPr txBox="1"/>
          <p:nvPr/>
        </p:nvSpPr>
        <p:spPr>
          <a:xfrm>
            <a:off x="-26504" y="1610754"/>
            <a:ext cx="6122504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_tradn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Identificación </a:t>
            </a:r>
            <a:r>
              <a:rPr lang="es-ES_tradnl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micromorfológica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FEE5F00-8DE2-47D0-9AFB-40D1D9872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404" y="3967719"/>
            <a:ext cx="6464908" cy="2395086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FFBDEE34-504B-4318-9D11-D565685085C6}"/>
              </a:ext>
            </a:extLst>
          </p:cNvPr>
          <p:cNvSpPr txBox="1"/>
          <p:nvPr/>
        </p:nvSpPr>
        <p:spPr>
          <a:xfrm>
            <a:off x="-13252" y="3260470"/>
            <a:ext cx="6122504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_tradn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Preparación de la muestra 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10C7959-4304-4B22-8EB7-A3E9335D6C98}"/>
              </a:ext>
            </a:extLst>
          </p:cNvPr>
          <p:cNvSpPr txBox="1"/>
          <p:nvPr/>
        </p:nvSpPr>
        <p:spPr>
          <a:xfrm>
            <a:off x="5353878" y="1783711"/>
            <a:ext cx="68344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1gramo de hongo </a:t>
            </a:r>
            <a:r>
              <a:rPr lang="es-ES_tradn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K(OH) al 2%, 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fijó en la placa y se procedió a observar en el </a:t>
            </a:r>
            <a:r>
              <a:rPr lang="es-ES_tradn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microscopio a 10X,40X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Holmquist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2009)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AAEFE69-57A5-4635-9420-0DAEEE3E281B}"/>
              </a:ext>
            </a:extLst>
          </p:cNvPr>
          <p:cNvSpPr txBox="1"/>
          <p:nvPr/>
        </p:nvSpPr>
        <p:spPr>
          <a:xfrm>
            <a:off x="4619893" y="707249"/>
            <a:ext cx="62682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bosque de Eucaliptos ubicado en la parroquia de </a:t>
            </a:r>
            <a:r>
              <a:rPr lang="es-ES_tradnl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Guangopolo</a:t>
            </a:r>
            <a:r>
              <a:rPr lang="es-ES_tradn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este de Quito de coordenadas 0°15' 33,48” S y 78°27'8.04” W, en las temporadas de </a:t>
            </a:r>
            <a:r>
              <a:rPr lang="es-ES_tradn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septiembre-octubre</a:t>
            </a:r>
            <a:endParaRPr lang="es-419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A2FA811-A145-4EF7-BD2B-9ED9503CBCCB}"/>
              </a:ext>
            </a:extLst>
          </p:cNvPr>
          <p:cNvSpPr txBox="1"/>
          <p:nvPr/>
        </p:nvSpPr>
        <p:spPr>
          <a:xfrm>
            <a:off x="5776499" y="5788472"/>
            <a:ext cx="2448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(Kovács &amp; </a:t>
            </a:r>
            <a:r>
              <a:rPr lang="es-E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Vetter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2015)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419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8AB2705-4280-424F-9DCF-53B86E9B2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845" y="3045044"/>
            <a:ext cx="5750336" cy="230388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A03483-D788-418F-92F5-359DAA2F5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43" y="4542561"/>
            <a:ext cx="931643" cy="904242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625AB218-8599-4CBF-A57C-205400CD03F4}"/>
              </a:ext>
            </a:extLst>
          </p:cNvPr>
          <p:cNvSpPr/>
          <p:nvPr/>
        </p:nvSpPr>
        <p:spPr>
          <a:xfrm>
            <a:off x="2866883" y="-324125"/>
            <a:ext cx="6834482" cy="1924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_tradnl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Capítulo III-Materiales y métodos</a:t>
            </a:r>
          </a:p>
          <a:p>
            <a:pPr algn="ctr">
              <a:lnSpc>
                <a:spcPct val="200000"/>
              </a:lnSpc>
            </a:pPr>
            <a:r>
              <a:rPr lang="es-ES_tradnl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419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D84DBE18-BF2F-4E17-9D67-FA9ABE8618FC}"/>
              </a:ext>
            </a:extLst>
          </p:cNvPr>
          <p:cNvSpPr/>
          <p:nvPr/>
        </p:nvSpPr>
        <p:spPr>
          <a:xfrm>
            <a:off x="3167270" y="1918035"/>
            <a:ext cx="2186608" cy="1581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101446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6A150B-7CA6-4DF2-9C10-5E832ED0E18E}"/>
              </a:ext>
            </a:extLst>
          </p:cNvPr>
          <p:cNvSpPr txBox="1"/>
          <p:nvPr/>
        </p:nvSpPr>
        <p:spPr>
          <a:xfrm>
            <a:off x="0" y="-134565"/>
            <a:ext cx="6096000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Extracción de sacáridos de la seta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EB53DD3-0C22-4D3C-B4E7-4469449251D0}"/>
              </a:ext>
            </a:extLst>
          </p:cNvPr>
          <p:cNvSpPr txBox="1"/>
          <p:nvPr/>
        </p:nvSpPr>
        <p:spPr>
          <a:xfrm>
            <a:off x="106016" y="2929912"/>
            <a:ext cx="182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300 gramos </a:t>
            </a:r>
            <a:endParaRPr lang="es-419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D4A53A2-670D-4222-9329-3E82A555E728}"/>
              </a:ext>
            </a:extLst>
          </p:cNvPr>
          <p:cNvSpPr txBox="1"/>
          <p:nvPr/>
        </p:nvSpPr>
        <p:spPr>
          <a:xfrm>
            <a:off x="2262408" y="2928799"/>
            <a:ext cx="4505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litros de agua hirviendo durante 3 horas</a:t>
            </a:r>
            <a:endParaRPr lang="es-419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D3C5077-8AE6-424F-8646-B672EDD96078}"/>
              </a:ext>
            </a:extLst>
          </p:cNvPr>
          <p:cNvSpPr txBox="1"/>
          <p:nvPr/>
        </p:nvSpPr>
        <p:spPr>
          <a:xfrm>
            <a:off x="6829639" y="2922515"/>
            <a:ext cx="1550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le filtró </a:t>
            </a:r>
            <a:endParaRPr lang="es-419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EE1E7CD-B0B1-48F0-ADDF-DFB0A5B56041}"/>
              </a:ext>
            </a:extLst>
          </p:cNvPr>
          <p:cNvSpPr txBox="1"/>
          <p:nvPr/>
        </p:nvSpPr>
        <p:spPr>
          <a:xfrm>
            <a:off x="8441635" y="2922515"/>
            <a:ext cx="3750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concentró el filtrado a 90 grados </a:t>
            </a:r>
            <a:endParaRPr lang="es-419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8EEAF23-2734-4BC7-BD10-3CCC3EEA778A}"/>
              </a:ext>
            </a:extLst>
          </p:cNvPr>
          <p:cNvSpPr txBox="1"/>
          <p:nvPr/>
        </p:nvSpPr>
        <p:spPr>
          <a:xfrm>
            <a:off x="2062816" y="5295204"/>
            <a:ext cx="35913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refrigeró a 4 grados centígrados </a:t>
            </a:r>
            <a:endParaRPr lang="es-419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A6E0185-D6B8-4442-9038-E66C5408E388}"/>
              </a:ext>
            </a:extLst>
          </p:cNvPr>
          <p:cNvSpPr txBox="1"/>
          <p:nvPr/>
        </p:nvSpPr>
        <p:spPr>
          <a:xfrm>
            <a:off x="106016" y="5766992"/>
            <a:ext cx="304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procedimiento por 3 veces </a:t>
            </a:r>
            <a:endParaRPr lang="es-419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8838CB5-BA09-4857-B9DF-2161F23D939E}"/>
              </a:ext>
            </a:extLst>
          </p:cNvPr>
          <p:cNvSpPr txBox="1"/>
          <p:nvPr/>
        </p:nvSpPr>
        <p:spPr>
          <a:xfrm>
            <a:off x="6327118" y="52952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secó en una estufa a 50 grados centígrados durante 24 horas</a:t>
            </a:r>
            <a:endParaRPr lang="es-419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577E3C9C-7E79-45FC-801B-1BECF2EB1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84" y="766029"/>
            <a:ext cx="1513918" cy="201581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DDB85049-02A2-4516-9020-B83FE069D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500" y="730463"/>
            <a:ext cx="1598375" cy="2158144"/>
          </a:xfrm>
          <a:prstGeom prst="rect">
            <a:avLst/>
          </a:prstGeom>
        </p:spPr>
      </p:pic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89F9498F-0975-45E9-892A-374E9DA953C2}"/>
              </a:ext>
            </a:extLst>
          </p:cNvPr>
          <p:cNvSpPr/>
          <p:nvPr/>
        </p:nvSpPr>
        <p:spPr>
          <a:xfrm>
            <a:off x="1590506" y="2939580"/>
            <a:ext cx="508106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0B3B580C-4E1F-4F25-8068-AB1D8E45C796}"/>
              </a:ext>
            </a:extLst>
          </p:cNvPr>
          <p:cNvSpPr/>
          <p:nvPr/>
        </p:nvSpPr>
        <p:spPr>
          <a:xfrm>
            <a:off x="6327118" y="2906474"/>
            <a:ext cx="508106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98ABEC83-F49D-436C-B7BB-53D1DA044FE4}"/>
              </a:ext>
            </a:extLst>
          </p:cNvPr>
          <p:cNvSpPr/>
          <p:nvPr/>
        </p:nvSpPr>
        <p:spPr>
          <a:xfrm>
            <a:off x="7933529" y="2929912"/>
            <a:ext cx="508106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7" name="Flecha: hacia la izquierda 26">
            <a:extLst>
              <a:ext uri="{FF2B5EF4-FFF2-40B4-BE49-F238E27FC236}">
                <a16:creationId xmlns:a16="http://schemas.microsoft.com/office/drawing/2014/main" id="{BC8BA65C-DFF7-4DDF-A075-742A599B781E}"/>
              </a:ext>
            </a:extLst>
          </p:cNvPr>
          <p:cNvSpPr/>
          <p:nvPr/>
        </p:nvSpPr>
        <p:spPr>
          <a:xfrm>
            <a:off x="5654155" y="5311245"/>
            <a:ext cx="672963" cy="35329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D46089DD-E8AD-4F01-88EC-1887CD2E6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831" y="631330"/>
            <a:ext cx="1060996" cy="215051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1C6ECEE7-7F17-421B-929D-31E89E1EA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3697" y="1157189"/>
            <a:ext cx="2486239" cy="1479582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3E46C4B1-21D6-4097-ACCF-E1112A229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642" y="3481144"/>
            <a:ext cx="1392699" cy="1762831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3C9E9EBB-6B6C-4B07-993F-D9077C12C45F}"/>
              </a:ext>
            </a:extLst>
          </p:cNvPr>
          <p:cNvSpPr txBox="1"/>
          <p:nvPr/>
        </p:nvSpPr>
        <p:spPr>
          <a:xfrm>
            <a:off x="3392084" y="80889"/>
            <a:ext cx="2585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Alquini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2004)</a:t>
            </a:r>
            <a:r>
              <a:rPr lang="es-ES_trad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419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E5342BDF-AA25-4582-8223-7126A8A2EB46}"/>
              </a:ext>
            </a:extLst>
          </p:cNvPr>
          <p:cNvSpPr/>
          <p:nvPr/>
        </p:nvSpPr>
        <p:spPr>
          <a:xfrm>
            <a:off x="1552899" y="4016879"/>
            <a:ext cx="798490" cy="79951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</a:t>
            </a:r>
            <a:endParaRPr lang="es-419" dirty="0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79B31B09-1B03-48B1-915C-C2E6B99FE76F}"/>
              </a:ext>
            </a:extLst>
          </p:cNvPr>
          <p:cNvSpPr/>
          <p:nvPr/>
        </p:nvSpPr>
        <p:spPr>
          <a:xfrm>
            <a:off x="8441635" y="71929"/>
            <a:ext cx="798490" cy="79951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</a:t>
            </a:r>
            <a:endParaRPr lang="es-419" dirty="0"/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34411AB9-0739-40A3-9B0F-5CBC7F8F2165}"/>
              </a:ext>
            </a:extLst>
          </p:cNvPr>
          <p:cNvCxnSpPr>
            <a:cxnSpLocks/>
          </p:cNvCxnSpPr>
          <p:nvPr/>
        </p:nvCxnSpPr>
        <p:spPr>
          <a:xfrm flipV="1">
            <a:off x="7933529" y="926555"/>
            <a:ext cx="643801" cy="6858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Elipse 31">
            <a:extLst>
              <a:ext uri="{FF2B5EF4-FFF2-40B4-BE49-F238E27FC236}">
                <a16:creationId xmlns:a16="http://schemas.microsoft.com/office/drawing/2014/main" id="{BD2B47C9-26C7-461B-81F1-2CCF76A7C0DC}"/>
              </a:ext>
            </a:extLst>
          </p:cNvPr>
          <p:cNvSpPr/>
          <p:nvPr/>
        </p:nvSpPr>
        <p:spPr>
          <a:xfrm>
            <a:off x="106016" y="1497222"/>
            <a:ext cx="798490" cy="79951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B</a:t>
            </a:r>
            <a:endParaRPr lang="es-419" dirty="0"/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A93C4D49-7A81-4EC8-A613-CCED2C2B7D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666" y="3506258"/>
            <a:ext cx="1392699" cy="173771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261060F-C1A9-4BCA-BE05-B8C488FCAF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5690" y="3299244"/>
            <a:ext cx="2724245" cy="2049005"/>
          </a:xfrm>
          <a:prstGeom prst="rect">
            <a:avLst/>
          </a:prstGeom>
        </p:spPr>
      </p:pic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41868BF2-AE26-4A6F-A985-9DA5AACC28DC}"/>
              </a:ext>
            </a:extLst>
          </p:cNvPr>
          <p:cNvCxnSpPr>
            <a:cxnSpLocks/>
          </p:cNvCxnSpPr>
          <p:nvPr/>
        </p:nvCxnSpPr>
        <p:spPr>
          <a:xfrm flipV="1">
            <a:off x="10242887" y="434180"/>
            <a:ext cx="1697322" cy="160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1E6BEE0C-8C32-4724-982D-40C6877B6BF7}"/>
              </a:ext>
            </a:extLst>
          </p:cNvPr>
          <p:cNvCxnSpPr/>
          <p:nvPr/>
        </p:nvCxnSpPr>
        <p:spPr>
          <a:xfrm>
            <a:off x="11940209" y="434180"/>
            <a:ext cx="0" cy="3787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0F00FFF2-25B7-4395-9606-3987424A8B24}"/>
              </a:ext>
            </a:extLst>
          </p:cNvPr>
          <p:cNvCxnSpPr/>
          <p:nvPr/>
        </p:nvCxnSpPr>
        <p:spPr>
          <a:xfrm flipH="1">
            <a:off x="11559935" y="4221230"/>
            <a:ext cx="3802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" name="Imagen 39">
            <a:extLst>
              <a:ext uri="{FF2B5EF4-FFF2-40B4-BE49-F238E27FC236}">
                <a16:creationId xmlns:a16="http://schemas.microsoft.com/office/drawing/2014/main" id="{33ACA237-1F0A-4468-A0A0-668919CE31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0725" y="80889"/>
            <a:ext cx="1314021" cy="905206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57A94216-8151-4D3F-9803-D63C5BCB3D6E}"/>
              </a:ext>
            </a:extLst>
          </p:cNvPr>
          <p:cNvCxnSpPr>
            <a:stCxn id="31" idx="3"/>
          </p:cNvCxnSpPr>
          <p:nvPr/>
        </p:nvCxnSpPr>
        <p:spPr>
          <a:xfrm flipV="1">
            <a:off x="11559936" y="1868557"/>
            <a:ext cx="380273" cy="28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233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BBBFF3F-A056-4043-9062-7B80073FB72E}"/>
              </a:ext>
            </a:extLst>
          </p:cNvPr>
          <p:cNvSpPr txBox="1"/>
          <p:nvPr/>
        </p:nvSpPr>
        <p:spPr>
          <a:xfrm>
            <a:off x="61664" y="-42203"/>
            <a:ext cx="6096000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Fundición del cemento con agregados biológicos de hongos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1BF8A46-5295-4231-BBF3-E3D0E1B4B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875" y="-9616"/>
            <a:ext cx="5402580" cy="233172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34074B9-332A-4B5E-8978-DBC32C0069E3}"/>
              </a:ext>
            </a:extLst>
          </p:cNvPr>
          <p:cNvSpPr txBox="1"/>
          <p:nvPr/>
        </p:nvSpPr>
        <p:spPr>
          <a:xfrm>
            <a:off x="0" y="2801430"/>
            <a:ext cx="2504661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Pruebas reológicas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2CBBB93-6023-4A39-B716-4A511109F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398" y="2435698"/>
            <a:ext cx="5402580" cy="245872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059EB86-15C8-4AFD-BFB9-335D5641791E}"/>
              </a:ext>
            </a:extLst>
          </p:cNvPr>
          <p:cNvSpPr txBox="1"/>
          <p:nvPr/>
        </p:nvSpPr>
        <p:spPr>
          <a:xfrm>
            <a:off x="0" y="4571430"/>
            <a:ext cx="6122504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Pruebas de resistencia a la compresión 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8F68449-E255-4D79-8D75-1C7745E75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797" y="2461260"/>
            <a:ext cx="2552700" cy="3429000"/>
          </a:xfrm>
          <a:prstGeom prst="rect">
            <a:avLst/>
          </a:prstGeom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0094F81B-3E2F-4F6B-9744-654DF0692554}"/>
              </a:ext>
            </a:extLst>
          </p:cNvPr>
          <p:cNvSpPr/>
          <p:nvPr/>
        </p:nvSpPr>
        <p:spPr>
          <a:xfrm>
            <a:off x="5892621" y="276758"/>
            <a:ext cx="371061" cy="220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1092027C-37DE-4895-B8B6-ED7FEC532196}"/>
              </a:ext>
            </a:extLst>
          </p:cNvPr>
          <p:cNvSpPr/>
          <p:nvPr/>
        </p:nvSpPr>
        <p:spPr>
          <a:xfrm>
            <a:off x="1893654" y="3096417"/>
            <a:ext cx="265043" cy="234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EC1719B1-3EE6-47A7-B8CA-DED1CDD7A5CC}"/>
              </a:ext>
            </a:extLst>
          </p:cNvPr>
          <p:cNvSpPr/>
          <p:nvPr/>
        </p:nvSpPr>
        <p:spPr>
          <a:xfrm>
            <a:off x="3896139" y="4754741"/>
            <a:ext cx="2955235" cy="378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839A175-F201-4D57-91E2-F7E789E3E308}"/>
              </a:ext>
            </a:extLst>
          </p:cNvPr>
          <p:cNvSpPr txBox="1"/>
          <p:nvPr/>
        </p:nvSpPr>
        <p:spPr>
          <a:xfrm>
            <a:off x="9797497" y="185919"/>
            <a:ext cx="2448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Vizuete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2021)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419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1C162AF-402B-4549-AD14-FE6D592C9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034" y="2347379"/>
            <a:ext cx="2552701" cy="23543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C854B0B-A213-4102-80F7-005046A501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583" y="1041956"/>
            <a:ext cx="1292603" cy="125458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620838BA-2814-4F19-BED2-11EA870FB2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6804" y="1062991"/>
            <a:ext cx="906090" cy="125458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0A387FDB-70BF-4343-AC7B-DCE5DA5A87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6347" y="1021112"/>
            <a:ext cx="903063" cy="127543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E873F179-3218-43F8-A4ED-5B74F7E1EF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5732" y="962241"/>
            <a:ext cx="903063" cy="1334301"/>
          </a:xfrm>
          <a:prstGeom prst="rect">
            <a:avLst/>
          </a:prstGeom>
        </p:spPr>
      </p:pic>
      <p:sp>
        <p:nvSpPr>
          <p:cNvPr id="27" name="Elipse 26">
            <a:extLst>
              <a:ext uri="{FF2B5EF4-FFF2-40B4-BE49-F238E27FC236}">
                <a16:creationId xmlns:a16="http://schemas.microsoft.com/office/drawing/2014/main" id="{D8135F7C-AF85-4A51-96B9-EB2506676AD6}"/>
              </a:ext>
            </a:extLst>
          </p:cNvPr>
          <p:cNvSpPr/>
          <p:nvPr/>
        </p:nvSpPr>
        <p:spPr>
          <a:xfrm>
            <a:off x="4137640" y="482768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</a:t>
            </a:r>
            <a:endParaRPr lang="es-419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BE0E5C86-E579-4464-B833-0ACF02AC4EF3}"/>
              </a:ext>
            </a:extLst>
          </p:cNvPr>
          <p:cNvSpPr/>
          <p:nvPr/>
        </p:nvSpPr>
        <p:spPr>
          <a:xfrm>
            <a:off x="2123719" y="525757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</a:t>
            </a:r>
            <a:endParaRPr lang="es-419" dirty="0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891DBD3B-19A9-44A7-998C-4EABD3AD59F9}"/>
              </a:ext>
            </a:extLst>
          </p:cNvPr>
          <p:cNvSpPr/>
          <p:nvPr/>
        </p:nvSpPr>
        <p:spPr>
          <a:xfrm>
            <a:off x="853946" y="482768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B</a:t>
            </a:r>
            <a:endParaRPr lang="es-419" dirty="0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556852AB-514C-4BA1-B0C5-1A162D08080B}"/>
              </a:ext>
            </a:extLst>
          </p:cNvPr>
          <p:cNvSpPr/>
          <p:nvPr/>
        </p:nvSpPr>
        <p:spPr>
          <a:xfrm>
            <a:off x="3103330" y="482768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</a:t>
            </a:r>
            <a:endParaRPr lang="es-419" dirty="0"/>
          </a:p>
        </p:txBody>
      </p:sp>
      <p:pic>
        <p:nvPicPr>
          <p:cNvPr id="21" name="Picture 4" descr="H2o - Iconos gratis de naturaleza">
            <a:extLst>
              <a:ext uri="{FF2B5EF4-FFF2-40B4-BE49-F238E27FC236}">
                <a16:creationId xmlns:a16="http://schemas.microsoft.com/office/drawing/2014/main" id="{8E98755F-98DA-4122-9E6B-C3DC6F1FF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875" y="370585"/>
            <a:ext cx="893025" cy="89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620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2937E5A-071F-47E5-A1DD-AE25623C4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304" y="579761"/>
            <a:ext cx="2769705" cy="207708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6099990-5A38-4854-973F-8A9642DC8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295" y="579762"/>
            <a:ext cx="1693272" cy="207708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CCD5AAF-E583-499C-891A-41222498C5F3}"/>
              </a:ext>
            </a:extLst>
          </p:cNvPr>
          <p:cNvSpPr txBox="1"/>
          <p:nvPr/>
        </p:nvSpPr>
        <p:spPr>
          <a:xfrm>
            <a:off x="0" y="568745"/>
            <a:ext cx="6692348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Recolección de setas de </a:t>
            </a:r>
            <a:r>
              <a:rPr lang="es-ES" sz="1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Laetiporus</a:t>
            </a:r>
            <a:r>
              <a:rPr lang="es-ES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sulphureus</a:t>
            </a:r>
            <a:r>
              <a:rPr lang="es-ES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419" sz="1800" b="1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850E679-8579-4D33-8EC7-7C505D797430}"/>
              </a:ext>
            </a:extLst>
          </p:cNvPr>
          <p:cNvSpPr txBox="1"/>
          <p:nvPr/>
        </p:nvSpPr>
        <p:spPr>
          <a:xfrm>
            <a:off x="0" y="2875598"/>
            <a:ext cx="6692348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_tradn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Identificación y </a:t>
            </a:r>
            <a:r>
              <a:rPr lang="es-ES_tradnl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micromorfológica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14F75B20-0F7D-482F-B38D-0CDEBD72F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505" y="2656841"/>
            <a:ext cx="6291580" cy="3507740"/>
          </a:xfrm>
          <a:prstGeom prst="rect">
            <a:avLst/>
          </a:prstGeom>
        </p:spPr>
      </p:pic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62764AE4-8517-4EA7-A090-85945277E16E}"/>
              </a:ext>
            </a:extLst>
          </p:cNvPr>
          <p:cNvSpPr/>
          <p:nvPr/>
        </p:nvSpPr>
        <p:spPr>
          <a:xfrm>
            <a:off x="1762539" y="1706235"/>
            <a:ext cx="2226365" cy="414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7" name="Flecha: a la derecha 26">
            <a:extLst>
              <a:ext uri="{FF2B5EF4-FFF2-40B4-BE49-F238E27FC236}">
                <a16:creationId xmlns:a16="http://schemas.microsoft.com/office/drawing/2014/main" id="{7AC5297B-E208-450B-A8CE-F9648241C73F}"/>
              </a:ext>
            </a:extLst>
          </p:cNvPr>
          <p:cNvSpPr/>
          <p:nvPr/>
        </p:nvSpPr>
        <p:spPr>
          <a:xfrm>
            <a:off x="2232991" y="4390348"/>
            <a:ext cx="2226365" cy="414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9DEF819-35EF-4FB1-822B-B734FD74E810}"/>
              </a:ext>
            </a:extLst>
          </p:cNvPr>
          <p:cNvSpPr txBox="1"/>
          <p:nvPr/>
        </p:nvSpPr>
        <p:spPr>
          <a:xfrm>
            <a:off x="9881721" y="952824"/>
            <a:ext cx="19704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(Ordoñez, 2019)</a:t>
            </a:r>
          </a:p>
          <a:p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Reportó el hongo en Pichincha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419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3601D33-C0F5-4837-9C92-38B8630947B5}"/>
              </a:ext>
            </a:extLst>
          </p:cNvPr>
          <p:cNvSpPr txBox="1"/>
          <p:nvPr/>
        </p:nvSpPr>
        <p:spPr>
          <a:xfrm>
            <a:off x="1855304" y="5182451"/>
            <a:ext cx="27525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Holmquist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2009)</a:t>
            </a:r>
            <a:r>
              <a:rPr lang="es-ES_tradnl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obtuvo resultados semejantes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419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5B74D48A-C51F-490B-9FD1-0865F535BF20}"/>
              </a:ext>
            </a:extLst>
          </p:cNvPr>
          <p:cNvSpPr/>
          <p:nvPr/>
        </p:nvSpPr>
        <p:spPr>
          <a:xfrm>
            <a:off x="4607836" y="642654"/>
            <a:ext cx="798490" cy="79951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B</a:t>
            </a:r>
            <a:endParaRPr lang="es-419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5EF4FC4-8B62-4E95-8B52-F0F6BAAE7C57}"/>
              </a:ext>
            </a:extLst>
          </p:cNvPr>
          <p:cNvSpPr/>
          <p:nvPr/>
        </p:nvSpPr>
        <p:spPr>
          <a:xfrm>
            <a:off x="2971715" y="-366244"/>
            <a:ext cx="6248570" cy="939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_tradnl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Capítulo IV-Resultados y discusión  </a:t>
            </a:r>
            <a:endParaRPr lang="es-419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746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51737DB0-B317-4747-A8DB-1FD4779B7343}"/>
              </a:ext>
            </a:extLst>
          </p:cNvPr>
          <p:cNvSpPr txBox="1"/>
          <p:nvPr/>
        </p:nvSpPr>
        <p:spPr>
          <a:xfrm>
            <a:off x="0" y="568745"/>
            <a:ext cx="6692348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Mezclas de los </a:t>
            </a:r>
            <a:r>
              <a:rPr lang="es-ES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bioaditivos</a:t>
            </a:r>
            <a:r>
              <a:rPr lang="es-E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el cemento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8C182BF8-9686-4980-A5AD-390AABFAD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789" y="3146227"/>
            <a:ext cx="1536065" cy="213995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318E4F25-B32A-4C1C-865D-25CF8BB502D8}"/>
              </a:ext>
            </a:extLst>
          </p:cNvPr>
          <p:cNvSpPr txBox="1"/>
          <p:nvPr/>
        </p:nvSpPr>
        <p:spPr>
          <a:xfrm>
            <a:off x="3161569" y="5654340"/>
            <a:ext cx="6692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S2% presentaron una película blanda e hidrosoluble</a:t>
            </a:r>
            <a:endParaRPr lang="es-419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2014D7D-357A-4750-A00B-0DD699A6C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964" y="3823307"/>
            <a:ext cx="3248025" cy="141922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B6B5E3E-7D8C-47D1-8976-E8B45EBDE7C8}"/>
              </a:ext>
            </a:extLst>
          </p:cNvPr>
          <p:cNvSpPr txBox="1"/>
          <p:nvPr/>
        </p:nvSpPr>
        <p:spPr>
          <a:xfrm>
            <a:off x="9959935" y="3760769"/>
            <a:ext cx="23380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aditivos a una concentración dejan de ser beneficiosos (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Researchgate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2022).</a:t>
            </a:r>
            <a:endParaRPr lang="es-419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C62579C1-1893-44E8-9F01-176065243BAA}"/>
              </a:ext>
            </a:extLst>
          </p:cNvPr>
          <p:cNvSpPr/>
          <p:nvPr/>
        </p:nvSpPr>
        <p:spPr>
          <a:xfrm>
            <a:off x="3483409" y="4744160"/>
            <a:ext cx="1050398" cy="65592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P2%</a:t>
            </a:r>
            <a:endParaRPr lang="es-419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7D9D47C4-6C92-4534-A24D-0CF5D6501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258" y="1716636"/>
            <a:ext cx="1292603" cy="12545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765C2F27-C098-478C-9EF1-2F686F13A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963" y="1737671"/>
            <a:ext cx="906090" cy="125458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C1C0A22-0EF2-4E8E-8B6F-6EDD3842F5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8506" y="1695792"/>
            <a:ext cx="903063" cy="127543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021E484-CD83-46E9-B7AA-08E602D0CC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7891" y="1636921"/>
            <a:ext cx="903063" cy="1334301"/>
          </a:xfrm>
          <a:prstGeom prst="rect">
            <a:avLst/>
          </a:prstGeom>
        </p:spPr>
      </p:pic>
      <p:sp>
        <p:nvSpPr>
          <p:cNvPr id="25" name="Elipse 24">
            <a:extLst>
              <a:ext uri="{FF2B5EF4-FFF2-40B4-BE49-F238E27FC236}">
                <a16:creationId xmlns:a16="http://schemas.microsoft.com/office/drawing/2014/main" id="{3901D0AF-D95A-46E0-8FD4-3D112169A54E}"/>
              </a:ext>
            </a:extLst>
          </p:cNvPr>
          <p:cNvSpPr/>
          <p:nvPr/>
        </p:nvSpPr>
        <p:spPr>
          <a:xfrm>
            <a:off x="3529799" y="1157448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</a:t>
            </a:r>
            <a:endParaRPr lang="es-419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D8B4E463-455C-4F4A-9786-15F21123A0D7}"/>
              </a:ext>
            </a:extLst>
          </p:cNvPr>
          <p:cNvSpPr/>
          <p:nvPr/>
        </p:nvSpPr>
        <p:spPr>
          <a:xfrm>
            <a:off x="1515878" y="1200437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</a:t>
            </a:r>
            <a:endParaRPr lang="es-419" dirty="0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24DD494E-6BFB-4488-A028-46E2A3F71515}"/>
              </a:ext>
            </a:extLst>
          </p:cNvPr>
          <p:cNvSpPr/>
          <p:nvPr/>
        </p:nvSpPr>
        <p:spPr>
          <a:xfrm>
            <a:off x="246105" y="1157448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B</a:t>
            </a:r>
            <a:endParaRPr lang="es-419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1F331706-555F-4CAD-B979-6481F74DCAF0}"/>
              </a:ext>
            </a:extLst>
          </p:cNvPr>
          <p:cNvSpPr/>
          <p:nvPr/>
        </p:nvSpPr>
        <p:spPr>
          <a:xfrm>
            <a:off x="2495489" y="1157448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</a:t>
            </a:r>
            <a:endParaRPr lang="es-419" dirty="0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A08045E3-BF4D-463D-94DD-F3A8B26DC50D}"/>
              </a:ext>
            </a:extLst>
          </p:cNvPr>
          <p:cNvSpPr/>
          <p:nvPr/>
        </p:nvSpPr>
        <p:spPr>
          <a:xfrm>
            <a:off x="5963074" y="4744160"/>
            <a:ext cx="1050398" cy="65592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S2%</a:t>
            </a:r>
            <a:endParaRPr lang="es-419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DA29831-6423-40C3-A3A9-5A64E5BE2D37}"/>
              </a:ext>
            </a:extLst>
          </p:cNvPr>
          <p:cNvSpPr txBox="1"/>
          <p:nvPr/>
        </p:nvSpPr>
        <p:spPr>
          <a:xfrm>
            <a:off x="7051881" y="1778977"/>
            <a:ext cx="17970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0%- 2%</a:t>
            </a:r>
            <a:endParaRPr lang="es-419" sz="4000" dirty="0"/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CB22BEE9-2E56-49A1-BBC1-3495E647D6C2}"/>
              </a:ext>
            </a:extLst>
          </p:cNvPr>
          <p:cNvSpPr/>
          <p:nvPr/>
        </p:nvSpPr>
        <p:spPr>
          <a:xfrm>
            <a:off x="6279476" y="1883440"/>
            <a:ext cx="421214" cy="4206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22FC3991-59C7-47BE-8F18-BC69DED3A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511" y="697065"/>
            <a:ext cx="1310005" cy="1812925"/>
          </a:xfrm>
          <a:prstGeom prst="rect">
            <a:avLst/>
          </a:prstGeom>
        </p:spPr>
      </p:pic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0679BC4B-325B-48D0-AA40-AF09EF0F1A8D}"/>
              </a:ext>
            </a:extLst>
          </p:cNvPr>
          <p:cNvSpPr/>
          <p:nvPr/>
        </p:nvSpPr>
        <p:spPr>
          <a:xfrm>
            <a:off x="9040561" y="1938616"/>
            <a:ext cx="545493" cy="388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0607B5C9-AD50-4480-B4BD-34937691145A}"/>
              </a:ext>
            </a:extLst>
          </p:cNvPr>
          <p:cNvSpPr/>
          <p:nvPr/>
        </p:nvSpPr>
        <p:spPr>
          <a:xfrm>
            <a:off x="8979284" y="2424107"/>
            <a:ext cx="1402554" cy="79951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S2,5%</a:t>
            </a:r>
            <a:endParaRPr lang="es-419" dirty="0"/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E25BBCE8-0E9E-4995-87CF-35806C14B4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8" y="3648071"/>
            <a:ext cx="2910295" cy="1546943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C45AB2BC-19CC-4BF8-8E3A-98582ABC0283}"/>
              </a:ext>
            </a:extLst>
          </p:cNvPr>
          <p:cNvSpPr txBox="1"/>
          <p:nvPr/>
        </p:nvSpPr>
        <p:spPr>
          <a:xfrm>
            <a:off x="1012060" y="5209019"/>
            <a:ext cx="9030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2%</a:t>
            </a:r>
            <a:endParaRPr lang="es-419" sz="3600" b="1" dirty="0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520FC6A9-FB16-4490-A7D8-EC8F3F75B86E}"/>
              </a:ext>
            </a:extLst>
          </p:cNvPr>
          <p:cNvSpPr/>
          <p:nvPr/>
        </p:nvSpPr>
        <p:spPr>
          <a:xfrm>
            <a:off x="3224519" y="4236986"/>
            <a:ext cx="58727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5" name="Flecha: a la derecha 34">
            <a:extLst>
              <a:ext uri="{FF2B5EF4-FFF2-40B4-BE49-F238E27FC236}">
                <a16:creationId xmlns:a16="http://schemas.microsoft.com/office/drawing/2014/main" id="{01A54210-4F2D-4576-A948-95D0014BE7DC}"/>
              </a:ext>
            </a:extLst>
          </p:cNvPr>
          <p:cNvSpPr/>
          <p:nvPr/>
        </p:nvSpPr>
        <p:spPr>
          <a:xfrm>
            <a:off x="9394989" y="4236876"/>
            <a:ext cx="58727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767AA4A0-E7CB-4DE2-8B3D-79D5970738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3753" y="1181837"/>
            <a:ext cx="903063" cy="1715985"/>
          </a:xfrm>
          <a:prstGeom prst="rect">
            <a:avLst/>
          </a:prstGeom>
        </p:spPr>
      </p:pic>
      <p:pic>
        <p:nvPicPr>
          <p:cNvPr id="37" name="Picture 4" descr="H2o - Iconos gratis de naturaleza">
            <a:extLst>
              <a:ext uri="{FF2B5EF4-FFF2-40B4-BE49-F238E27FC236}">
                <a16:creationId xmlns:a16="http://schemas.microsoft.com/office/drawing/2014/main" id="{F58028FB-CC10-421D-A7BD-999F25F32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184" y="1571823"/>
            <a:ext cx="1109282" cy="129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igno más 1">
            <a:extLst>
              <a:ext uri="{FF2B5EF4-FFF2-40B4-BE49-F238E27FC236}">
                <a16:creationId xmlns:a16="http://schemas.microsoft.com/office/drawing/2014/main" id="{1D28383D-186A-4DDA-BC67-60D135967F19}"/>
              </a:ext>
            </a:extLst>
          </p:cNvPr>
          <p:cNvSpPr/>
          <p:nvPr/>
        </p:nvSpPr>
        <p:spPr>
          <a:xfrm>
            <a:off x="4340789" y="2039829"/>
            <a:ext cx="510304" cy="56874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93413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B84F7A50-63C8-4893-A7FA-88AB5837CE9C}"/>
              </a:ext>
            </a:extLst>
          </p:cNvPr>
          <p:cNvSpPr txBox="1"/>
          <p:nvPr/>
        </p:nvSpPr>
        <p:spPr>
          <a:xfrm>
            <a:off x="-54560" y="-131520"/>
            <a:ext cx="6096000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Tratamientos con biomasa</a:t>
            </a:r>
            <a:endParaRPr lang="es-419" sz="1800" b="1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7BF84B27-389B-4395-B325-EB5D7F40B547}"/>
              </a:ext>
            </a:extLst>
          </p:cNvPr>
          <p:cNvSpPr/>
          <p:nvPr/>
        </p:nvSpPr>
        <p:spPr>
          <a:xfrm>
            <a:off x="300903" y="853781"/>
            <a:ext cx="798490" cy="79951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B</a:t>
            </a:r>
            <a:endParaRPr lang="es-419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60C5A17-0F7F-4407-B9DA-9D9D67857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1" y="1769165"/>
            <a:ext cx="1465460" cy="1422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D7722C28-1336-48D6-A091-A3BC7C434289}"/>
                  </a:ext>
                </a:extLst>
              </p:cNvPr>
              <p:cNvSpPr txBox="1"/>
              <p:nvPr/>
            </p:nvSpPr>
            <p:spPr>
              <a:xfrm>
                <a:off x="4349670" y="-99931"/>
                <a:ext cx="3476878" cy="4976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419" sz="240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s-419" sz="2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419" sz="2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419" sz="2400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s-419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s-419" sz="24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419" sz="2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419" sz="2400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s-419" sz="24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es-419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419" sz="24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es-419" sz="24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419" sz="2400" i="1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s-419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s-419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419" sz="24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acc>
                        </m:e>
                        <m:sup>
                          <m:r>
                            <a:rPr lang="es-419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419" sz="2400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D7722C28-1336-48D6-A091-A3BC7C434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9670" y="-99931"/>
                <a:ext cx="3476878" cy="497637"/>
              </a:xfrm>
              <a:prstGeom prst="rect">
                <a:avLst/>
              </a:prstGeom>
              <a:blipFill>
                <a:blip r:embed="rId3"/>
                <a:stretch>
                  <a:fillRect b="-8642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FC35E165-89EF-4AE0-AD27-D1FA2116D95E}"/>
                  </a:ext>
                </a:extLst>
              </p:cNvPr>
              <p:cNvSpPr txBox="1"/>
              <p:nvPr/>
            </p:nvSpPr>
            <p:spPr>
              <a:xfrm>
                <a:off x="1916940" y="110662"/>
                <a:ext cx="5999084" cy="620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s-ES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Análisis de la viscosidad pl</a:t>
                </a:r>
                <a:r>
                  <a:rPr lang="es-ES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ástica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419" sz="18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endParaRPr lang="es-419" sz="1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FC35E165-89EF-4AE0-AD27-D1FA2116D9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6940" y="110662"/>
                <a:ext cx="5999084" cy="620619"/>
              </a:xfrm>
              <a:prstGeom prst="rect">
                <a:avLst/>
              </a:prstGeom>
              <a:blipFill>
                <a:blip r:embed="rId4"/>
                <a:stretch>
                  <a:fillRect l="-812" b="-10784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n 14">
            <a:extLst>
              <a:ext uri="{FF2B5EF4-FFF2-40B4-BE49-F238E27FC236}">
                <a16:creationId xmlns:a16="http://schemas.microsoft.com/office/drawing/2014/main" id="{53FE356D-D9CA-4F2B-8EDD-2F5573F3E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77" y="702366"/>
            <a:ext cx="4178401" cy="375967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406A8A3-9581-42A4-B46A-E1F73BE792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138" y="702366"/>
            <a:ext cx="4178400" cy="37608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D34BD6C6-2488-4173-A16F-D4AD638849A0}"/>
                  </a:ext>
                </a:extLst>
              </p:cNvPr>
              <p:cNvSpPr txBox="1"/>
              <p:nvPr/>
            </p:nvSpPr>
            <p:spPr>
              <a:xfrm>
                <a:off x="3707546" y="1276787"/>
                <a:ext cx="894984" cy="394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419" sz="18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419" sz="1800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s-419" sz="18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</m:oMath>
                  </m:oMathPara>
                </a14:m>
                <a:endParaRPr lang="es-419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D34BD6C6-2488-4173-A16F-D4AD638849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546" y="1276787"/>
                <a:ext cx="894984" cy="394210"/>
              </a:xfrm>
              <a:prstGeom prst="rect">
                <a:avLst/>
              </a:prstGeom>
              <a:blipFill>
                <a:blip r:embed="rId7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6587ECA8-762E-4457-A88F-3A3B2DEA9C75}"/>
                  </a:ext>
                </a:extLst>
              </p:cNvPr>
              <p:cNvSpPr txBox="1"/>
              <p:nvPr/>
            </p:nvSpPr>
            <p:spPr>
              <a:xfrm>
                <a:off x="5472453" y="1338911"/>
                <a:ext cx="13252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𝐿𝑜𝑔</m:t>
                      </m:r>
                      <m:sSub>
                        <m:sSubPr>
                          <m:ctrlPr>
                            <a:rPr lang="es-419" sz="1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419" sz="18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s-419" sz="18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s-419" dirty="0"/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6587ECA8-762E-4457-A88F-3A3B2DEA9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2453" y="1338911"/>
                <a:ext cx="1325218" cy="369332"/>
              </a:xfrm>
              <a:prstGeom prst="rect">
                <a:avLst/>
              </a:prstGeom>
              <a:blipFill>
                <a:blip r:embed="rId8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lecha: doblada hacia arriba 20">
            <a:extLst>
              <a:ext uri="{FF2B5EF4-FFF2-40B4-BE49-F238E27FC236}">
                <a16:creationId xmlns:a16="http://schemas.microsoft.com/office/drawing/2014/main" id="{5C1C3963-B9D1-484B-8482-00F8749BB3BD}"/>
              </a:ext>
            </a:extLst>
          </p:cNvPr>
          <p:cNvSpPr/>
          <p:nvPr/>
        </p:nvSpPr>
        <p:spPr>
          <a:xfrm rot="5400000">
            <a:off x="1911882" y="4454979"/>
            <a:ext cx="1288472" cy="87464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2" name="Flecha: doblada hacia arriba 21">
            <a:extLst>
              <a:ext uri="{FF2B5EF4-FFF2-40B4-BE49-F238E27FC236}">
                <a16:creationId xmlns:a16="http://schemas.microsoft.com/office/drawing/2014/main" id="{E237DD45-3E70-4E66-9578-BC5CFC2F0CA6}"/>
              </a:ext>
            </a:extLst>
          </p:cNvPr>
          <p:cNvSpPr/>
          <p:nvPr/>
        </p:nvSpPr>
        <p:spPr>
          <a:xfrm rot="5400000">
            <a:off x="6764326" y="4483425"/>
            <a:ext cx="1288472" cy="87464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B09CF0E-9E75-44FA-9705-43C3265816AA}"/>
              </a:ext>
            </a:extLst>
          </p:cNvPr>
          <p:cNvSpPr txBox="1"/>
          <p:nvPr/>
        </p:nvSpPr>
        <p:spPr>
          <a:xfrm>
            <a:off x="5550521" y="4529840"/>
            <a:ext cx="2494300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_tradnl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Trabajabilidad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igno de multiplicación 1">
            <a:extLst>
              <a:ext uri="{FF2B5EF4-FFF2-40B4-BE49-F238E27FC236}">
                <a16:creationId xmlns:a16="http://schemas.microsoft.com/office/drawing/2014/main" id="{4DB4416E-9B98-49DF-BC7A-AD23D7297B8C}"/>
              </a:ext>
            </a:extLst>
          </p:cNvPr>
          <p:cNvSpPr/>
          <p:nvPr/>
        </p:nvSpPr>
        <p:spPr>
          <a:xfrm>
            <a:off x="4110476" y="4735804"/>
            <a:ext cx="874644" cy="71561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2B98AC35-F5EE-4B27-B18D-0C52603DB6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00" y="4695706"/>
            <a:ext cx="1145006" cy="151143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BE42703-6736-442B-8447-F374584B38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8193" y="4723706"/>
            <a:ext cx="1913412" cy="1444647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539363D6-48C1-402A-8A93-83E209541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55"/>
          <a:stretch/>
        </p:blipFill>
        <p:spPr bwMode="auto">
          <a:xfrm>
            <a:off x="10138232" y="4662783"/>
            <a:ext cx="1079223" cy="149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igno de multiplicación 26">
            <a:extLst>
              <a:ext uri="{FF2B5EF4-FFF2-40B4-BE49-F238E27FC236}">
                <a16:creationId xmlns:a16="http://schemas.microsoft.com/office/drawing/2014/main" id="{8E0F0FC9-260D-4D84-95E1-162855F1A74A}"/>
              </a:ext>
            </a:extLst>
          </p:cNvPr>
          <p:cNvSpPr/>
          <p:nvPr/>
        </p:nvSpPr>
        <p:spPr>
          <a:xfrm>
            <a:off x="9803199" y="4453804"/>
            <a:ext cx="874644" cy="71561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9A2682CD-DDC0-4CD7-8D5F-0B29D558113C}"/>
              </a:ext>
            </a:extLst>
          </p:cNvPr>
          <p:cNvSpPr txBox="1"/>
          <p:nvPr/>
        </p:nvSpPr>
        <p:spPr>
          <a:xfrm>
            <a:off x="735252" y="4665259"/>
            <a:ext cx="1860468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_tradnl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Segregación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4" descr="Segregación del concreto. La... - Ingeniería Civil Total | Facebook">
            <a:extLst>
              <a:ext uri="{FF2B5EF4-FFF2-40B4-BE49-F238E27FC236}">
                <a16:creationId xmlns:a16="http://schemas.microsoft.com/office/drawing/2014/main" id="{EE1988A7-053D-4071-9C19-A2B30ED61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425" y="4695706"/>
            <a:ext cx="1132114" cy="151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igno de multiplicación 29">
            <a:extLst>
              <a:ext uri="{FF2B5EF4-FFF2-40B4-BE49-F238E27FC236}">
                <a16:creationId xmlns:a16="http://schemas.microsoft.com/office/drawing/2014/main" id="{484112B9-5FC0-4AEE-99AC-CFE9F7C40FB6}"/>
              </a:ext>
            </a:extLst>
          </p:cNvPr>
          <p:cNvSpPr/>
          <p:nvPr/>
        </p:nvSpPr>
        <p:spPr>
          <a:xfrm>
            <a:off x="4069465" y="4421942"/>
            <a:ext cx="874644" cy="71561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4ABC6B1-4734-4A88-8459-8AE0463DD8A6}"/>
              </a:ext>
            </a:extLst>
          </p:cNvPr>
          <p:cNvSpPr txBox="1"/>
          <p:nvPr/>
        </p:nvSpPr>
        <p:spPr>
          <a:xfrm>
            <a:off x="7800688" y="4366472"/>
            <a:ext cx="2464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(Huang et al., 2018).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419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9F947EE-1CA1-4A4B-9907-05751535505C}"/>
              </a:ext>
            </a:extLst>
          </p:cNvPr>
          <p:cNvSpPr txBox="1"/>
          <p:nvPr/>
        </p:nvSpPr>
        <p:spPr>
          <a:xfrm>
            <a:off x="2356643" y="4386231"/>
            <a:ext cx="2069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Broughton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2012)</a:t>
            </a:r>
            <a:r>
              <a:rPr lang="es-ES_trad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41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865D886B-FB67-4510-98BD-3E2C12368528}"/>
                  </a:ext>
                </a:extLst>
              </p:cNvPr>
              <p:cNvSpPr txBox="1"/>
              <p:nvPr/>
            </p:nvSpPr>
            <p:spPr>
              <a:xfrm>
                <a:off x="6450162" y="333034"/>
                <a:ext cx="614900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8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Límite de fluencia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419" sz="18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s-419" sz="1800" b="1" i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s-ES" sz="18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s-419" dirty="0"/>
              </a:p>
            </p:txBody>
          </p:sp>
        </mc:Choice>
        <mc:Fallback xmlns="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865D886B-FB67-4510-98BD-3E2C12368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162" y="333034"/>
                <a:ext cx="6149008" cy="369332"/>
              </a:xfrm>
              <a:prstGeom prst="rect">
                <a:avLst/>
              </a:prstGeom>
              <a:blipFill>
                <a:blip r:embed="rId13"/>
                <a:stretch>
                  <a:fillRect l="-793" t="-10000" b="-26667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7682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BCBC3858-8209-4A67-B2F2-857BD98728A6}"/>
              </a:ext>
            </a:extLst>
          </p:cNvPr>
          <p:cNvSpPr txBox="1"/>
          <p:nvPr/>
        </p:nvSpPr>
        <p:spPr>
          <a:xfrm>
            <a:off x="6957391" y="0"/>
            <a:ext cx="4240696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Heterogeneidad de la muestra</a:t>
            </a:r>
            <a:endParaRPr lang="es-419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55518C0-B133-46C7-AA1C-D9837804B7B4}"/>
              </a:ext>
            </a:extLst>
          </p:cNvPr>
          <p:cNvSpPr txBox="1"/>
          <p:nvPr/>
        </p:nvSpPr>
        <p:spPr>
          <a:xfrm>
            <a:off x="7608154" y="616594"/>
            <a:ext cx="38610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los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aditivos de origen biológico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(Páez et al., 2020).</a:t>
            </a: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Estrella: 5 puntas 12">
            <a:extLst>
              <a:ext uri="{FF2B5EF4-FFF2-40B4-BE49-F238E27FC236}">
                <a16:creationId xmlns:a16="http://schemas.microsoft.com/office/drawing/2014/main" id="{A77C23F4-1508-4F19-A891-1E8091348A9F}"/>
              </a:ext>
            </a:extLst>
          </p:cNvPr>
          <p:cNvSpPr/>
          <p:nvPr/>
        </p:nvSpPr>
        <p:spPr>
          <a:xfrm>
            <a:off x="7476882" y="5947393"/>
            <a:ext cx="291962" cy="222774"/>
          </a:xfrm>
          <a:prstGeom prst="star5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id="{484C39BC-2560-4D8A-A6FA-74D45E291A8B}"/>
              </a:ext>
            </a:extLst>
          </p:cNvPr>
          <p:cNvSpPr/>
          <p:nvPr/>
        </p:nvSpPr>
        <p:spPr>
          <a:xfrm>
            <a:off x="7468451" y="5355564"/>
            <a:ext cx="291962" cy="222774"/>
          </a:xfrm>
          <a:prstGeom prst="star5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5" name="Estrella: 5 puntas 14">
            <a:extLst>
              <a:ext uri="{FF2B5EF4-FFF2-40B4-BE49-F238E27FC236}">
                <a16:creationId xmlns:a16="http://schemas.microsoft.com/office/drawing/2014/main" id="{7B72A502-2E4F-46B0-A98E-378BB54EC3C2}"/>
              </a:ext>
            </a:extLst>
          </p:cNvPr>
          <p:cNvSpPr/>
          <p:nvPr/>
        </p:nvSpPr>
        <p:spPr>
          <a:xfrm>
            <a:off x="7462173" y="5661745"/>
            <a:ext cx="291962" cy="222774"/>
          </a:xfrm>
          <a:prstGeom prst="star5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BBAD3C2-7AC7-4187-9D9D-E1BE5EBF52DF}"/>
              </a:ext>
            </a:extLst>
          </p:cNvPr>
          <p:cNvSpPr/>
          <p:nvPr/>
        </p:nvSpPr>
        <p:spPr>
          <a:xfrm>
            <a:off x="7456204" y="2695479"/>
            <a:ext cx="246725" cy="19878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7" name="Flecha: hacia abajo 16">
            <a:extLst>
              <a:ext uri="{FF2B5EF4-FFF2-40B4-BE49-F238E27FC236}">
                <a16:creationId xmlns:a16="http://schemas.microsoft.com/office/drawing/2014/main" id="{25F87516-D817-40DE-A09A-1CF5D31E2964}"/>
              </a:ext>
            </a:extLst>
          </p:cNvPr>
          <p:cNvSpPr/>
          <p:nvPr/>
        </p:nvSpPr>
        <p:spPr>
          <a:xfrm>
            <a:off x="6677554" y="1351818"/>
            <a:ext cx="516834" cy="344557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id="{CE57E13B-7244-4DD7-8963-5D5F947D7623}"/>
              </a:ext>
            </a:extLst>
          </p:cNvPr>
          <p:cNvSpPr/>
          <p:nvPr/>
        </p:nvSpPr>
        <p:spPr>
          <a:xfrm>
            <a:off x="6677553" y="3930713"/>
            <a:ext cx="516834" cy="344557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9437F9ED-CE7E-40A5-A29D-02DA38085087}"/>
              </a:ext>
            </a:extLst>
          </p:cNvPr>
          <p:cNvSpPr/>
          <p:nvPr/>
        </p:nvSpPr>
        <p:spPr>
          <a:xfrm>
            <a:off x="-1680" y="0"/>
            <a:ext cx="798490" cy="79951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B</a:t>
            </a:r>
            <a:endParaRPr lang="es-419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F9580A4-7F5C-4751-AA41-28489803A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56" y="1756783"/>
            <a:ext cx="6981825" cy="20002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F98770A-1517-4721-AA56-B9CC0825C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00" y="4275270"/>
            <a:ext cx="7200900" cy="200025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3295458-EB22-4693-8524-740EF7E4D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118" y="153453"/>
            <a:ext cx="1620795" cy="157312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04ACD0F6-A10F-4F47-9251-971CB5925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4185" y="1696375"/>
            <a:ext cx="2939844" cy="2853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AD657A46-0FEF-4ECA-97A8-441F58D425E3}"/>
                  </a:ext>
                </a:extLst>
              </p:cNvPr>
              <p:cNvSpPr txBox="1"/>
              <p:nvPr/>
            </p:nvSpPr>
            <p:spPr>
              <a:xfrm>
                <a:off x="5514447" y="826833"/>
                <a:ext cx="3134407" cy="620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419" sz="18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s-419" sz="18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_tradnl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La viscosidad plástica </a:t>
                </a:r>
                <a:endParaRPr lang="es-419" sz="1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AD657A46-0FEF-4ECA-97A8-441F58D42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4447" y="826833"/>
                <a:ext cx="3134407" cy="620619"/>
              </a:xfrm>
              <a:prstGeom prst="rect">
                <a:avLst/>
              </a:prstGeom>
              <a:blipFill>
                <a:blip r:embed="rId5"/>
                <a:stretch>
                  <a:fillRect b="-11881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8663FB68-C135-4100-82F8-77EB445DABCE}"/>
                  </a:ext>
                </a:extLst>
              </p:cNvPr>
              <p:cNvSpPr txBox="1"/>
              <p:nvPr/>
            </p:nvSpPr>
            <p:spPr>
              <a:xfrm>
                <a:off x="5699399" y="3429000"/>
                <a:ext cx="2872079" cy="568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419" sz="18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s-419" sz="1800" b="1" i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s-419" sz="18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_tradnl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:Límite de fluencia</a:t>
                </a:r>
                <a:endParaRPr lang="es-419" sz="1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8663FB68-C135-4100-82F8-77EB445DA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399" y="3429000"/>
                <a:ext cx="2872079" cy="568041"/>
              </a:xfrm>
              <a:prstGeom prst="rect">
                <a:avLst/>
              </a:prstGeom>
              <a:blipFill>
                <a:blip r:embed="rId6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6902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EC222DD-F1DD-4A7E-98E4-528E2CD78D3F}"/>
              </a:ext>
            </a:extLst>
          </p:cNvPr>
          <p:cNvSpPr txBox="1"/>
          <p:nvPr/>
        </p:nvSpPr>
        <p:spPr>
          <a:xfrm>
            <a:off x="159026" y="247307"/>
            <a:ext cx="2835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viscosidad aparente </a:t>
            </a:r>
            <a:endParaRPr lang="es-419" b="1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BAD23266-3CE5-4CF5-8C93-21BEA2BDDFB8}"/>
              </a:ext>
            </a:extLst>
          </p:cNvPr>
          <p:cNvSpPr/>
          <p:nvPr/>
        </p:nvSpPr>
        <p:spPr>
          <a:xfrm>
            <a:off x="159026" y="853035"/>
            <a:ext cx="798490" cy="79951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B</a:t>
            </a:r>
            <a:endParaRPr lang="es-419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FC80843-02CF-4EFD-8CB4-A5C5A6593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3624" y="1995282"/>
            <a:ext cx="2419350" cy="23717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E8550E1-0FDA-4D8F-A0A5-9F0E772CB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36919"/>
            <a:ext cx="1801025" cy="17480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1B27372-4432-44CD-9B2B-8C18247FA7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24" y="1652551"/>
            <a:ext cx="3552024" cy="305718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FCA3503-C001-461E-87E8-A2D951BA8E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163" y="1652551"/>
            <a:ext cx="3552024" cy="3120685"/>
          </a:xfrm>
          <a:prstGeom prst="rect">
            <a:avLst/>
          </a:prstGeom>
        </p:spPr>
      </p:pic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68B258F4-78F6-419C-93BE-DF56EFB2A3AB}"/>
              </a:ext>
            </a:extLst>
          </p:cNvPr>
          <p:cNvSpPr/>
          <p:nvPr/>
        </p:nvSpPr>
        <p:spPr>
          <a:xfrm>
            <a:off x="8908063" y="2554354"/>
            <a:ext cx="543339" cy="5565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343663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A6F5F09-BFEA-496F-BAD8-2B7CED1EBC29}"/>
              </a:ext>
            </a:extLst>
          </p:cNvPr>
          <p:cNvSpPr txBox="1"/>
          <p:nvPr/>
        </p:nvSpPr>
        <p:spPr>
          <a:xfrm>
            <a:off x="0" y="-52129"/>
            <a:ext cx="6096000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Tratamientos con sacáridos</a:t>
            </a:r>
            <a:endParaRPr lang="es-419" sz="1800" b="1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374B9EE5-008A-4892-ADCA-3331062E33C9}"/>
              </a:ext>
            </a:extLst>
          </p:cNvPr>
          <p:cNvSpPr/>
          <p:nvPr/>
        </p:nvSpPr>
        <p:spPr>
          <a:xfrm>
            <a:off x="102871" y="664264"/>
            <a:ext cx="798490" cy="79951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</a:t>
            </a:r>
            <a:endParaRPr lang="es-419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212B9DF-ACD9-44DF-8E56-00FD8DE12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686" y="4575800"/>
            <a:ext cx="1330594" cy="133977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17AD8A8-F67E-4EE8-8A70-1512C2F0C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82" y="1759073"/>
            <a:ext cx="1238250" cy="17145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B857126-A171-4EA6-8F0F-F8AE91812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8577" y="4557618"/>
            <a:ext cx="1631203" cy="16135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98661BE-0E84-495E-ABB0-EF808D5B8D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70" y="647699"/>
            <a:ext cx="4055995" cy="363622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A7FC8F2-6E6B-46F3-A3A0-2A5DF4581E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868" y="664263"/>
            <a:ext cx="4035386" cy="3619657"/>
          </a:xfrm>
          <a:prstGeom prst="rect">
            <a:avLst/>
          </a:prstGeom>
        </p:spPr>
      </p:pic>
      <p:sp>
        <p:nvSpPr>
          <p:cNvPr id="10" name="Flecha: doblada hacia arriba 9">
            <a:extLst>
              <a:ext uri="{FF2B5EF4-FFF2-40B4-BE49-F238E27FC236}">
                <a16:creationId xmlns:a16="http://schemas.microsoft.com/office/drawing/2014/main" id="{910D4126-8CF7-494C-9FF6-1174B12CBEFB}"/>
              </a:ext>
            </a:extLst>
          </p:cNvPr>
          <p:cNvSpPr/>
          <p:nvPr/>
        </p:nvSpPr>
        <p:spPr>
          <a:xfrm rot="5400000">
            <a:off x="1783676" y="4271265"/>
            <a:ext cx="1288472" cy="87464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1" name="Flecha: doblada hacia arriba 10">
            <a:extLst>
              <a:ext uri="{FF2B5EF4-FFF2-40B4-BE49-F238E27FC236}">
                <a16:creationId xmlns:a16="http://schemas.microsoft.com/office/drawing/2014/main" id="{43D8E9BF-8F68-429F-AEF3-34406DB079EC}"/>
              </a:ext>
            </a:extLst>
          </p:cNvPr>
          <p:cNvSpPr/>
          <p:nvPr/>
        </p:nvSpPr>
        <p:spPr>
          <a:xfrm rot="5400000">
            <a:off x="6719359" y="4151966"/>
            <a:ext cx="1288472" cy="87464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6878664-2EEF-4355-8355-723A1252FC19}"/>
              </a:ext>
            </a:extLst>
          </p:cNvPr>
          <p:cNvSpPr txBox="1"/>
          <p:nvPr/>
        </p:nvSpPr>
        <p:spPr>
          <a:xfrm>
            <a:off x="518307" y="4579214"/>
            <a:ext cx="2494300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_tradnl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Segregación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0CF5CC-51CB-4291-85E3-C78C1B60F3CE}"/>
              </a:ext>
            </a:extLst>
          </p:cNvPr>
          <p:cNvSpPr txBox="1"/>
          <p:nvPr/>
        </p:nvSpPr>
        <p:spPr>
          <a:xfrm>
            <a:off x="5515029" y="4538607"/>
            <a:ext cx="2494300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_tradnl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Trabajabilidad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A98E48E-E65B-4920-9B1C-E49E16F82B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5398" y="4461983"/>
            <a:ext cx="1145006" cy="1511430"/>
          </a:xfrm>
          <a:prstGeom prst="rect">
            <a:avLst/>
          </a:prstGeom>
        </p:spPr>
      </p:pic>
      <p:sp>
        <p:nvSpPr>
          <p:cNvPr id="18" name="Signo de multiplicación 17">
            <a:extLst>
              <a:ext uri="{FF2B5EF4-FFF2-40B4-BE49-F238E27FC236}">
                <a16:creationId xmlns:a16="http://schemas.microsoft.com/office/drawing/2014/main" id="{009AB18C-1BA7-4DE7-AB98-4BB37994EA8F}"/>
              </a:ext>
            </a:extLst>
          </p:cNvPr>
          <p:cNvSpPr/>
          <p:nvPr/>
        </p:nvSpPr>
        <p:spPr>
          <a:xfrm>
            <a:off x="3983278" y="4217991"/>
            <a:ext cx="874644" cy="71561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275F6E9A-497D-4757-82B6-5600C0BBD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55"/>
          <a:stretch/>
        </p:blipFill>
        <p:spPr bwMode="auto">
          <a:xfrm>
            <a:off x="9809683" y="4610115"/>
            <a:ext cx="1236365" cy="171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igno de multiplicación 19">
            <a:extLst>
              <a:ext uri="{FF2B5EF4-FFF2-40B4-BE49-F238E27FC236}">
                <a16:creationId xmlns:a16="http://schemas.microsoft.com/office/drawing/2014/main" id="{AFE45481-D7AB-4755-A14B-7412CF5E86C6}"/>
              </a:ext>
            </a:extLst>
          </p:cNvPr>
          <p:cNvSpPr/>
          <p:nvPr/>
        </p:nvSpPr>
        <p:spPr>
          <a:xfrm>
            <a:off x="9438348" y="4274498"/>
            <a:ext cx="1001998" cy="73596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4301F88-3DF8-4A75-9390-56BF1A9221E1}"/>
              </a:ext>
            </a:extLst>
          </p:cNvPr>
          <p:cNvSpPr txBox="1"/>
          <p:nvPr/>
        </p:nvSpPr>
        <p:spPr>
          <a:xfrm>
            <a:off x="2382317" y="4188286"/>
            <a:ext cx="2069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Broughton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2012)</a:t>
            </a:r>
            <a:r>
              <a:rPr lang="es-ES_trad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419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20DE43D-4FC8-45A8-A9D5-1144E4135E05}"/>
              </a:ext>
            </a:extLst>
          </p:cNvPr>
          <p:cNvSpPr txBox="1"/>
          <p:nvPr/>
        </p:nvSpPr>
        <p:spPr>
          <a:xfrm>
            <a:off x="7800917" y="4193215"/>
            <a:ext cx="2213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(Páez et al., 2020).</a:t>
            </a:r>
            <a:endParaRPr lang="es-41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51B2E7C2-91AC-42B7-BAB7-8D7279941D29}"/>
                  </a:ext>
                </a:extLst>
              </p:cNvPr>
              <p:cNvSpPr txBox="1"/>
              <p:nvPr/>
            </p:nvSpPr>
            <p:spPr>
              <a:xfrm>
                <a:off x="1853441" y="206306"/>
                <a:ext cx="5999084" cy="620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s-ES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Análisis de la viscosidad pl</a:t>
                </a:r>
                <a:r>
                  <a:rPr lang="es-ES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ástica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419" sz="18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endParaRPr lang="es-419" sz="1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51B2E7C2-91AC-42B7-BAB7-8D7279941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3441" y="206306"/>
                <a:ext cx="5999084" cy="620619"/>
              </a:xfrm>
              <a:prstGeom prst="rect">
                <a:avLst/>
              </a:prstGeom>
              <a:blipFill>
                <a:blip r:embed="rId9"/>
                <a:stretch>
                  <a:fillRect l="-813" b="-10784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2D455178-4245-4088-894B-75E7271F37F6}"/>
                  </a:ext>
                </a:extLst>
              </p:cNvPr>
              <p:cNvSpPr txBox="1"/>
              <p:nvPr/>
            </p:nvSpPr>
            <p:spPr>
              <a:xfrm>
                <a:off x="6042992" y="413233"/>
                <a:ext cx="614900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8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Límite de fluencia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419" sz="18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s-419" sz="1800" b="1" i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s-ES" sz="18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s-419" dirty="0"/>
              </a:p>
            </p:txBody>
          </p:sp>
        </mc:Choice>
        <mc:Fallback xmlns="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2D455178-4245-4088-894B-75E7271F3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2992" y="413233"/>
                <a:ext cx="6149008" cy="369332"/>
              </a:xfrm>
              <a:prstGeom prst="rect">
                <a:avLst/>
              </a:prstGeom>
              <a:blipFill>
                <a:blip r:embed="rId10"/>
                <a:stretch>
                  <a:fillRect l="-793" t="-10000" b="-26667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5698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302A162-2138-4597-9EB3-217869076DE6}"/>
              </a:ext>
            </a:extLst>
          </p:cNvPr>
          <p:cNvSpPr/>
          <p:nvPr/>
        </p:nvSpPr>
        <p:spPr>
          <a:xfrm>
            <a:off x="5025466" y="-296213"/>
            <a:ext cx="2434624" cy="939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_tradnl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Introducción </a:t>
            </a:r>
            <a:endParaRPr lang="es-419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4C490C0-3401-4495-9BEE-6D6F82876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6" y="907982"/>
            <a:ext cx="727009" cy="118101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8D7970B-39E2-4C9E-AE99-4742FA5678B4}"/>
              </a:ext>
            </a:extLst>
          </p:cNvPr>
          <p:cNvSpPr txBox="1"/>
          <p:nvPr/>
        </p:nvSpPr>
        <p:spPr>
          <a:xfrm>
            <a:off x="31716" y="103602"/>
            <a:ext cx="1245705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_tradn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Cemento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6CE8062-4375-42FE-9730-5D2B4A3B7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73" y="1886370"/>
            <a:ext cx="1735110" cy="101500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791DC77-2792-4720-B565-F29836363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924" y="583720"/>
            <a:ext cx="1727959" cy="109033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E88193E-FEC7-4AD7-B442-5C6929277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779" y="590583"/>
            <a:ext cx="2753294" cy="107660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DB59F08-C1C6-4A55-9B64-A178F98AA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381" y="1827415"/>
            <a:ext cx="1407045" cy="112054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889CF5F-7B0E-4532-9449-0F2B0DB4E0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9576" y="752591"/>
            <a:ext cx="3071321" cy="1829995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B0F83D79-EE65-4606-950B-5E856C3CD577}"/>
              </a:ext>
            </a:extLst>
          </p:cNvPr>
          <p:cNvSpPr txBox="1"/>
          <p:nvPr/>
        </p:nvSpPr>
        <p:spPr>
          <a:xfrm>
            <a:off x="31716" y="2793992"/>
            <a:ext cx="1816549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_tradn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Cemento fresco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mezcla concreto">
            <a:extLst>
              <a:ext uri="{FF2B5EF4-FFF2-40B4-BE49-F238E27FC236}">
                <a16:creationId xmlns:a16="http://schemas.microsoft.com/office/drawing/2014/main" id="{1CD4BA1B-F5A2-4170-8E00-DD60751F2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8" y="3405597"/>
            <a:ext cx="2898085" cy="26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74952127-D848-4AC3-80D2-47255BC28409}"/>
              </a:ext>
            </a:extLst>
          </p:cNvPr>
          <p:cNvSpPr txBox="1"/>
          <p:nvPr/>
        </p:nvSpPr>
        <p:spPr>
          <a:xfrm>
            <a:off x="2987883" y="3277722"/>
            <a:ext cx="1791753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Factores involucrados en la preparación del cemento </a:t>
            </a: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FA3F2B3-4FBA-49CD-92B4-BDF790F4617C}"/>
              </a:ext>
            </a:extLst>
          </p:cNvPr>
          <p:cNvSpPr txBox="1"/>
          <p:nvPr/>
        </p:nvSpPr>
        <p:spPr>
          <a:xfrm>
            <a:off x="3005028" y="4771903"/>
            <a:ext cx="2191673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pasaría si variamos los factores?</a:t>
            </a:r>
            <a:endParaRPr lang="es-419" sz="1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Relacion-agua-cemento">
            <a:extLst>
              <a:ext uri="{FF2B5EF4-FFF2-40B4-BE49-F238E27FC236}">
                <a16:creationId xmlns:a16="http://schemas.microsoft.com/office/drawing/2014/main" id="{CE2A8641-9E2B-4B1D-B52E-1272C19D5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924" y="2793992"/>
            <a:ext cx="3894349" cy="334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4EC82C4-EF4B-425A-B244-D6AC83BC1A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5706" y="4201175"/>
            <a:ext cx="442961" cy="46479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AC40A889-6736-4D47-B775-46C468732B48}"/>
              </a:ext>
            </a:extLst>
          </p:cNvPr>
          <p:cNvSpPr txBox="1"/>
          <p:nvPr/>
        </p:nvSpPr>
        <p:spPr>
          <a:xfrm>
            <a:off x="64068" y="6393963"/>
            <a:ext cx="2069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Broughton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2012)</a:t>
            </a:r>
            <a:r>
              <a:rPr lang="es-ES_trad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419" dirty="0"/>
          </a:p>
        </p:txBody>
      </p:sp>
      <p:pic>
        <p:nvPicPr>
          <p:cNvPr id="23" name="Picture 8">
            <a:extLst>
              <a:ext uri="{FF2B5EF4-FFF2-40B4-BE49-F238E27FC236}">
                <a16:creationId xmlns:a16="http://schemas.microsoft.com/office/drawing/2014/main" id="{7AC9DBEE-15D6-4246-867E-7F0336E68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874" y="3188131"/>
            <a:ext cx="2627437" cy="233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E740BD1F-3CB1-4E48-A22C-439D1A817C18}"/>
              </a:ext>
            </a:extLst>
          </p:cNvPr>
          <p:cNvSpPr/>
          <p:nvPr/>
        </p:nvSpPr>
        <p:spPr>
          <a:xfrm>
            <a:off x="4522426" y="5180259"/>
            <a:ext cx="367626" cy="339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FDE54B3B-7511-4E58-A256-F383DB27EE2D}"/>
              </a:ext>
            </a:extLst>
          </p:cNvPr>
          <p:cNvSpPr/>
          <p:nvPr/>
        </p:nvSpPr>
        <p:spPr>
          <a:xfrm>
            <a:off x="8356307" y="5134622"/>
            <a:ext cx="630927" cy="4309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4A0A5AD3-7EF5-417D-85B6-34B34EDF1730}"/>
              </a:ext>
            </a:extLst>
          </p:cNvPr>
          <p:cNvSpPr/>
          <p:nvPr/>
        </p:nvSpPr>
        <p:spPr>
          <a:xfrm>
            <a:off x="6496282" y="1128887"/>
            <a:ext cx="843706" cy="7734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AD21ADB-E733-45C7-A42B-AC534B63EDBA}"/>
              </a:ext>
            </a:extLst>
          </p:cNvPr>
          <p:cNvSpPr txBox="1"/>
          <p:nvPr/>
        </p:nvSpPr>
        <p:spPr>
          <a:xfrm>
            <a:off x="7669576" y="389739"/>
            <a:ext cx="2191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Aquaterra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2018)</a:t>
            </a:r>
            <a:endParaRPr lang="es-419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8681BBD-B27F-4B8F-BC61-54B4805F2A35}"/>
              </a:ext>
            </a:extLst>
          </p:cNvPr>
          <p:cNvSpPr txBox="1"/>
          <p:nvPr/>
        </p:nvSpPr>
        <p:spPr>
          <a:xfrm>
            <a:off x="9129034" y="2700692"/>
            <a:ext cx="1611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Micelli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2021) </a:t>
            </a:r>
            <a:endParaRPr lang="es-419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EBC7933-6D2C-4B9C-9B4D-3299EF4451F6}"/>
              </a:ext>
            </a:extLst>
          </p:cNvPr>
          <p:cNvSpPr txBox="1"/>
          <p:nvPr/>
        </p:nvSpPr>
        <p:spPr>
          <a:xfrm>
            <a:off x="4995415" y="2471789"/>
            <a:ext cx="1987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(Selvalegre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2018). 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474196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D3DC0F0-B770-4661-8AEE-E3E7427EF79E}"/>
              </a:ext>
            </a:extLst>
          </p:cNvPr>
          <p:cNvSpPr txBox="1"/>
          <p:nvPr/>
        </p:nvSpPr>
        <p:spPr>
          <a:xfrm>
            <a:off x="90152" y="14278"/>
            <a:ext cx="12006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s-EC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muestras estaban muy secas y en la segunda corrida se salía de la copa</a:t>
            </a:r>
            <a:endParaRPr lang="es-419" b="1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47D61388-ED1E-4928-B236-5B7DFEB75B89}"/>
              </a:ext>
            </a:extLst>
          </p:cNvPr>
          <p:cNvSpPr/>
          <p:nvPr/>
        </p:nvSpPr>
        <p:spPr>
          <a:xfrm>
            <a:off x="90152" y="496740"/>
            <a:ext cx="798490" cy="79951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</a:t>
            </a:r>
            <a:endParaRPr lang="es-419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F2A4426-88F5-402C-B29C-401395580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227" y="4037907"/>
            <a:ext cx="1669775" cy="217510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78F2238-F5D5-48D3-966E-CFB73D6BC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723" y="4167603"/>
            <a:ext cx="1562720" cy="208712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73B0EC7-543F-4825-BB72-BA8992372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52" y="1714500"/>
            <a:ext cx="1238250" cy="17145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5C83917-84DF-4338-A268-21252B021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00" y="633875"/>
            <a:ext cx="4175646" cy="364899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64F529B-7985-4D97-9A4A-A99A86C6A1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45" y="639762"/>
            <a:ext cx="4285633" cy="3643111"/>
          </a:xfrm>
          <a:prstGeom prst="rect">
            <a:avLst/>
          </a:prstGeom>
        </p:spPr>
      </p:pic>
      <p:sp>
        <p:nvSpPr>
          <p:cNvPr id="12" name="Flecha: doblada hacia arriba 11">
            <a:extLst>
              <a:ext uri="{FF2B5EF4-FFF2-40B4-BE49-F238E27FC236}">
                <a16:creationId xmlns:a16="http://schemas.microsoft.com/office/drawing/2014/main" id="{777117A0-A0A3-4CE4-964C-A70153D690DE}"/>
              </a:ext>
            </a:extLst>
          </p:cNvPr>
          <p:cNvSpPr/>
          <p:nvPr/>
        </p:nvSpPr>
        <p:spPr>
          <a:xfrm rot="5400000">
            <a:off x="2404500" y="4280483"/>
            <a:ext cx="1288472" cy="87464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E9266528-6D74-4A6F-9ACE-EE37444B74DC}"/>
              </a:ext>
            </a:extLst>
          </p:cNvPr>
          <p:cNvSpPr/>
          <p:nvPr/>
        </p:nvSpPr>
        <p:spPr>
          <a:xfrm>
            <a:off x="5690544" y="4717804"/>
            <a:ext cx="1147578" cy="644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743D388-D87E-44FA-8551-DE243AC54B5F}"/>
              </a:ext>
            </a:extLst>
          </p:cNvPr>
          <p:cNvSpPr txBox="1"/>
          <p:nvPr/>
        </p:nvSpPr>
        <p:spPr>
          <a:xfrm>
            <a:off x="1959563" y="4282873"/>
            <a:ext cx="2494300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Seco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293A5DAF-7123-40EB-966C-38EA5343FEED}"/>
                  </a:ext>
                </a:extLst>
              </p:cNvPr>
              <p:cNvSpPr txBox="1"/>
              <p:nvPr/>
            </p:nvSpPr>
            <p:spPr>
              <a:xfrm>
                <a:off x="1916940" y="110662"/>
                <a:ext cx="4285633" cy="620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s-ES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Análisis de la viscosidad pl</a:t>
                </a:r>
                <a:r>
                  <a:rPr lang="es-ES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ástica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419" sz="18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endParaRPr lang="es-419" sz="1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293A5DAF-7123-40EB-966C-38EA5343F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6940" y="110662"/>
                <a:ext cx="4285633" cy="620619"/>
              </a:xfrm>
              <a:prstGeom prst="rect">
                <a:avLst/>
              </a:prstGeom>
              <a:blipFill>
                <a:blip r:embed="rId7"/>
                <a:stretch>
                  <a:fillRect l="-1138" b="-10784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6951899D-258E-421F-88A8-2E0181177B57}"/>
                  </a:ext>
                </a:extLst>
              </p:cNvPr>
              <p:cNvSpPr txBox="1"/>
              <p:nvPr/>
            </p:nvSpPr>
            <p:spPr>
              <a:xfrm>
                <a:off x="6042992" y="363679"/>
                <a:ext cx="39331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8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Límite de fluencia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419" sz="18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s-419" sz="1800" b="1" i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s-ES" sz="18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s-419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6951899D-258E-421F-88A8-2E0181177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2992" y="363679"/>
                <a:ext cx="3933186" cy="369332"/>
              </a:xfrm>
              <a:prstGeom prst="rect">
                <a:avLst/>
              </a:prstGeom>
              <a:blipFill>
                <a:blip r:embed="rId8"/>
                <a:stretch>
                  <a:fillRect l="-1238" t="-10000" b="-26667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5932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811FB7F3-4C12-4B58-9808-5556ABF8094F}"/>
              </a:ext>
            </a:extLst>
          </p:cNvPr>
          <p:cNvSpPr/>
          <p:nvPr/>
        </p:nvSpPr>
        <p:spPr>
          <a:xfrm>
            <a:off x="9042823" y="1464760"/>
            <a:ext cx="246725" cy="19878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77992724-4A8C-43A3-90DE-7A717C3B20F9}"/>
              </a:ext>
            </a:extLst>
          </p:cNvPr>
          <p:cNvSpPr/>
          <p:nvPr/>
        </p:nvSpPr>
        <p:spPr>
          <a:xfrm>
            <a:off x="0" y="0"/>
            <a:ext cx="798490" cy="79951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</a:t>
            </a:r>
            <a:endParaRPr lang="es-419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989FA55-0E50-4C08-A49F-CCEA23167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509" y="799516"/>
            <a:ext cx="7508498" cy="196944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0B34B58-FC57-4CFF-801D-E28D6963E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659" y="3004435"/>
            <a:ext cx="8116316" cy="201553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9BA3745-5C14-428C-877F-93C7F0F34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0507" y="4202359"/>
            <a:ext cx="1717667" cy="163521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DADB2E1-53CC-4EAC-A920-ECFDDAC0B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16" y="1172197"/>
            <a:ext cx="1238250" cy="17145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6A6ACCF-8329-46A0-BC5E-F3F35F2B2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0506" y="2504147"/>
            <a:ext cx="1717667" cy="1585386"/>
          </a:xfrm>
          <a:prstGeom prst="rect">
            <a:avLst/>
          </a:prstGeom>
        </p:spPr>
      </p:pic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E63E8F99-0037-43A5-9CF1-FAD24D6E9444}"/>
              </a:ext>
            </a:extLst>
          </p:cNvPr>
          <p:cNvCxnSpPr>
            <a:cxnSpLocks/>
          </p:cNvCxnSpPr>
          <p:nvPr/>
        </p:nvCxnSpPr>
        <p:spPr>
          <a:xfrm flipV="1">
            <a:off x="9233599" y="3561160"/>
            <a:ext cx="856908" cy="52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0B58A918-CB21-4FC2-A5E2-2034B4AB1255}"/>
              </a:ext>
            </a:extLst>
          </p:cNvPr>
          <p:cNvCxnSpPr/>
          <p:nvPr/>
        </p:nvCxnSpPr>
        <p:spPr>
          <a:xfrm>
            <a:off x="9235612" y="4797287"/>
            <a:ext cx="8013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Imagen 17">
            <a:extLst>
              <a:ext uri="{FF2B5EF4-FFF2-40B4-BE49-F238E27FC236}">
                <a16:creationId xmlns:a16="http://schemas.microsoft.com/office/drawing/2014/main" id="{4E9D6E36-FF1A-47F8-B4C1-52EAAFF3BB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2989" y="583345"/>
            <a:ext cx="1392699" cy="1762831"/>
          </a:xfrm>
          <a:prstGeom prst="rect">
            <a:avLst/>
          </a:prstGeom>
        </p:spPr>
      </p:pic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D899F3F1-A882-48D9-927D-DB657C7CA386}"/>
              </a:ext>
            </a:extLst>
          </p:cNvPr>
          <p:cNvSpPr/>
          <p:nvPr/>
        </p:nvSpPr>
        <p:spPr>
          <a:xfrm>
            <a:off x="9421499" y="1443020"/>
            <a:ext cx="757354" cy="2422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F5371BD8-AA23-4299-B451-12A7EF279091}"/>
                  </a:ext>
                </a:extLst>
              </p:cNvPr>
              <p:cNvSpPr txBox="1"/>
              <p:nvPr/>
            </p:nvSpPr>
            <p:spPr>
              <a:xfrm>
                <a:off x="7252538" y="-39739"/>
                <a:ext cx="3134407" cy="620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419" sz="18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s-419" sz="18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_tradnl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La viscosidad plástica </a:t>
                </a:r>
                <a:endParaRPr lang="es-419" sz="1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F5371BD8-AA23-4299-B451-12A7EF279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538" y="-39739"/>
                <a:ext cx="3134407" cy="620619"/>
              </a:xfrm>
              <a:prstGeom prst="rect">
                <a:avLst/>
              </a:prstGeom>
              <a:blipFill>
                <a:blip r:embed="rId8"/>
                <a:stretch>
                  <a:fillRect b="-10784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D577B4D2-F452-4626-883A-EF826EA78656}"/>
                  </a:ext>
                </a:extLst>
              </p:cNvPr>
              <p:cNvSpPr txBox="1"/>
              <p:nvPr/>
            </p:nvSpPr>
            <p:spPr>
              <a:xfrm>
                <a:off x="7481959" y="2374281"/>
                <a:ext cx="2872079" cy="568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419" sz="18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s-419" sz="1800" b="1" i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s-419" sz="18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_tradnl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:Límite de fluencia</a:t>
                </a:r>
                <a:endParaRPr lang="es-419" sz="1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D577B4D2-F452-4626-883A-EF826EA78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959" y="2374281"/>
                <a:ext cx="2872079" cy="568041"/>
              </a:xfrm>
              <a:prstGeom prst="rect">
                <a:avLst/>
              </a:prstGeom>
              <a:blipFill>
                <a:blip r:embed="rId9"/>
                <a:stretch>
                  <a:fillRect b="-15957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Flecha: hacia abajo 21">
            <a:extLst>
              <a:ext uri="{FF2B5EF4-FFF2-40B4-BE49-F238E27FC236}">
                <a16:creationId xmlns:a16="http://schemas.microsoft.com/office/drawing/2014/main" id="{9A7D1D49-F604-42C8-ABA0-9B7E0F4C5F19}"/>
              </a:ext>
            </a:extLst>
          </p:cNvPr>
          <p:cNvSpPr/>
          <p:nvPr/>
        </p:nvSpPr>
        <p:spPr>
          <a:xfrm>
            <a:off x="8050473" y="580880"/>
            <a:ext cx="516834" cy="258791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sp>
        <p:nvSpPr>
          <p:cNvPr id="23" name="Flecha: hacia abajo 22">
            <a:extLst>
              <a:ext uri="{FF2B5EF4-FFF2-40B4-BE49-F238E27FC236}">
                <a16:creationId xmlns:a16="http://schemas.microsoft.com/office/drawing/2014/main" id="{BF2CC10C-57D6-4BC9-A346-571317E917BE}"/>
              </a:ext>
            </a:extLst>
          </p:cNvPr>
          <p:cNvSpPr/>
          <p:nvPr/>
        </p:nvSpPr>
        <p:spPr>
          <a:xfrm>
            <a:off x="8567307" y="2886696"/>
            <a:ext cx="417700" cy="187231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59910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725EAAB-05CA-4DC8-BD7B-5D3BFFFC1D54}"/>
              </a:ext>
            </a:extLst>
          </p:cNvPr>
          <p:cNvSpPr txBox="1"/>
          <p:nvPr/>
        </p:nvSpPr>
        <p:spPr>
          <a:xfrm>
            <a:off x="0" y="1201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s-E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iscosidad aparente </a:t>
            </a:r>
            <a:endParaRPr lang="es-419" b="1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1F4752A9-AC50-4646-8758-5F2D4CE27115}"/>
              </a:ext>
            </a:extLst>
          </p:cNvPr>
          <p:cNvSpPr/>
          <p:nvPr/>
        </p:nvSpPr>
        <p:spPr>
          <a:xfrm>
            <a:off x="90152" y="506101"/>
            <a:ext cx="798490" cy="79951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</a:t>
            </a:r>
            <a:endParaRPr lang="es-419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0D0814B-2960-45AA-8292-4D844F271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472" y="1944606"/>
            <a:ext cx="2102006" cy="175275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A64B9B3-458B-4DE7-BD79-666D87F6D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2252"/>
            <a:ext cx="1238250" cy="17145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505066C-12DC-4943-AEFB-F19FD90E53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23" y="1446061"/>
            <a:ext cx="4233550" cy="318872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469CA96-632E-456F-9EDA-537152E736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919" y="1442748"/>
            <a:ext cx="4233550" cy="3251510"/>
          </a:xfrm>
          <a:prstGeom prst="rect">
            <a:avLst/>
          </a:prstGeom>
        </p:spPr>
      </p:pic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2F9E7C07-8762-444F-A601-E869ABA6D5A6}"/>
              </a:ext>
            </a:extLst>
          </p:cNvPr>
          <p:cNvSpPr/>
          <p:nvPr/>
        </p:nvSpPr>
        <p:spPr>
          <a:xfrm>
            <a:off x="4876800" y="2557670"/>
            <a:ext cx="363346" cy="4790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372FF31B-67DD-4881-834C-8BEA3D9AA0CF}"/>
              </a:ext>
            </a:extLst>
          </p:cNvPr>
          <p:cNvSpPr/>
          <p:nvPr/>
        </p:nvSpPr>
        <p:spPr>
          <a:xfrm>
            <a:off x="9384372" y="2522858"/>
            <a:ext cx="363346" cy="4790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886141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53360B9-FAC0-474D-8AD6-82EAB281C197}"/>
              </a:ext>
            </a:extLst>
          </p:cNvPr>
          <p:cNvSpPr txBox="1"/>
          <p:nvPr/>
        </p:nvSpPr>
        <p:spPr>
          <a:xfrm>
            <a:off x="0" y="-165103"/>
            <a:ext cx="6096000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Tratamientos con residuos</a:t>
            </a:r>
            <a:endParaRPr lang="es-419" sz="1800" b="1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EDE0AFE6-BF4E-4C4D-8910-079178E68A73}"/>
              </a:ext>
            </a:extLst>
          </p:cNvPr>
          <p:cNvSpPr/>
          <p:nvPr/>
        </p:nvSpPr>
        <p:spPr>
          <a:xfrm>
            <a:off x="0" y="525261"/>
            <a:ext cx="798490" cy="79951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</a:t>
            </a:r>
            <a:endParaRPr lang="es-419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8600C4C-9DF0-44BB-AF5F-07A4A1FBC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396"/>
            <a:ext cx="1313641" cy="185530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067ED79-25DD-41F5-BCA4-B44094519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253" y="4635531"/>
            <a:ext cx="1424509" cy="171721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B779443-D03D-43A1-80C5-05EF74AFE7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304" y="525261"/>
            <a:ext cx="4705695" cy="397588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8921C2A-A9CC-46E8-9778-FCCAFAF866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677548"/>
            <a:ext cx="4432903" cy="3641358"/>
          </a:xfrm>
          <a:prstGeom prst="rect">
            <a:avLst/>
          </a:prstGeom>
        </p:spPr>
      </p:pic>
      <p:sp>
        <p:nvSpPr>
          <p:cNvPr id="10" name="Flecha: doblada hacia arriba 9">
            <a:extLst>
              <a:ext uri="{FF2B5EF4-FFF2-40B4-BE49-F238E27FC236}">
                <a16:creationId xmlns:a16="http://schemas.microsoft.com/office/drawing/2014/main" id="{389D7375-E3C2-4ED9-95F5-8CAD50FAE158}"/>
              </a:ext>
            </a:extLst>
          </p:cNvPr>
          <p:cNvSpPr/>
          <p:nvPr/>
        </p:nvSpPr>
        <p:spPr>
          <a:xfrm rot="5400000">
            <a:off x="1725168" y="4452505"/>
            <a:ext cx="1288472" cy="87464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1" name="Flecha: doblada hacia arriba 10">
            <a:extLst>
              <a:ext uri="{FF2B5EF4-FFF2-40B4-BE49-F238E27FC236}">
                <a16:creationId xmlns:a16="http://schemas.microsoft.com/office/drawing/2014/main" id="{2CB26736-9BCA-4983-8612-64B0E8193926}"/>
              </a:ext>
            </a:extLst>
          </p:cNvPr>
          <p:cNvSpPr/>
          <p:nvPr/>
        </p:nvSpPr>
        <p:spPr>
          <a:xfrm rot="5400000">
            <a:off x="7110195" y="4280483"/>
            <a:ext cx="1288472" cy="87464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010C474-3408-4146-B438-4A0C5FC59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4249" y="4640541"/>
            <a:ext cx="2039587" cy="153991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C627633-E3B3-48DE-94BF-A2A74F758E42}"/>
              </a:ext>
            </a:extLst>
          </p:cNvPr>
          <p:cNvSpPr txBox="1"/>
          <p:nvPr/>
        </p:nvSpPr>
        <p:spPr>
          <a:xfrm>
            <a:off x="582789" y="4481339"/>
            <a:ext cx="2494300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_tradnl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Segregación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38C3B86-CF53-4263-98FF-60EDC55D6854}"/>
              </a:ext>
            </a:extLst>
          </p:cNvPr>
          <p:cNvSpPr txBox="1"/>
          <p:nvPr/>
        </p:nvSpPr>
        <p:spPr>
          <a:xfrm>
            <a:off x="5818150" y="4525691"/>
            <a:ext cx="2494300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_tradnl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Trabajabilidad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F7D6980-DBE3-4C13-B01F-B20799521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55"/>
          <a:stretch/>
        </p:blipFill>
        <p:spPr bwMode="auto">
          <a:xfrm>
            <a:off x="10540356" y="4592812"/>
            <a:ext cx="1147749" cy="158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igno de multiplicación 16">
            <a:extLst>
              <a:ext uri="{FF2B5EF4-FFF2-40B4-BE49-F238E27FC236}">
                <a16:creationId xmlns:a16="http://schemas.microsoft.com/office/drawing/2014/main" id="{DDC52605-5390-4005-8BBF-B520DF961938}"/>
              </a:ext>
            </a:extLst>
          </p:cNvPr>
          <p:cNvSpPr/>
          <p:nvPr/>
        </p:nvSpPr>
        <p:spPr>
          <a:xfrm>
            <a:off x="10174383" y="4232364"/>
            <a:ext cx="859330" cy="716981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CBCADF0-11C0-4C69-8DEB-A9AD833565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4999" y="4748151"/>
            <a:ext cx="1145006" cy="1511430"/>
          </a:xfrm>
          <a:prstGeom prst="rect">
            <a:avLst/>
          </a:prstGeom>
        </p:spPr>
      </p:pic>
      <p:sp>
        <p:nvSpPr>
          <p:cNvPr id="19" name="Signo de multiplicación 18">
            <a:extLst>
              <a:ext uri="{FF2B5EF4-FFF2-40B4-BE49-F238E27FC236}">
                <a16:creationId xmlns:a16="http://schemas.microsoft.com/office/drawing/2014/main" id="{19B290DE-7375-4D5B-B970-CDD0E180BC8C}"/>
              </a:ext>
            </a:extLst>
          </p:cNvPr>
          <p:cNvSpPr/>
          <p:nvPr/>
        </p:nvSpPr>
        <p:spPr>
          <a:xfrm>
            <a:off x="3877719" y="4521753"/>
            <a:ext cx="874644" cy="71561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320C94C-8F73-4BF9-B2F4-74A8500486B5}"/>
              </a:ext>
            </a:extLst>
          </p:cNvPr>
          <p:cNvSpPr txBox="1"/>
          <p:nvPr/>
        </p:nvSpPr>
        <p:spPr>
          <a:xfrm>
            <a:off x="8187485" y="4301033"/>
            <a:ext cx="2213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(Páez et al., 2020).</a:t>
            </a:r>
            <a:endParaRPr lang="es-419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2F92EC2-1D3F-4E00-8039-725554A994E3}"/>
              </a:ext>
            </a:extLst>
          </p:cNvPr>
          <p:cNvSpPr txBox="1"/>
          <p:nvPr/>
        </p:nvSpPr>
        <p:spPr>
          <a:xfrm>
            <a:off x="2203842" y="4385734"/>
            <a:ext cx="2069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Broughton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2012)</a:t>
            </a:r>
            <a:r>
              <a:rPr lang="es-ES_trad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41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8633EDD0-E895-4F9D-B4B5-5D22C44B68D2}"/>
                  </a:ext>
                </a:extLst>
              </p:cNvPr>
              <p:cNvSpPr txBox="1"/>
              <p:nvPr/>
            </p:nvSpPr>
            <p:spPr>
              <a:xfrm>
                <a:off x="1755347" y="57493"/>
                <a:ext cx="5999084" cy="620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s-ES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Análisis de la viscosidad pl</a:t>
                </a:r>
                <a:r>
                  <a:rPr lang="es-ES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ástica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419" sz="18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endParaRPr lang="es-419" sz="1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8633EDD0-E895-4F9D-B4B5-5D22C44B6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347" y="57493"/>
                <a:ext cx="5999084" cy="620619"/>
              </a:xfrm>
              <a:prstGeom prst="rect">
                <a:avLst/>
              </a:prstGeom>
              <a:blipFill>
                <a:blip r:embed="rId9"/>
                <a:stretch>
                  <a:fillRect l="-915" b="-10784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1CECE72F-881B-40EE-A6F5-D6C6DA5A5558}"/>
                  </a:ext>
                </a:extLst>
              </p:cNvPr>
              <p:cNvSpPr txBox="1"/>
              <p:nvPr/>
            </p:nvSpPr>
            <p:spPr>
              <a:xfrm>
                <a:off x="6450162" y="333034"/>
                <a:ext cx="339620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8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Límite de fluencia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419" sz="18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s-419" sz="1800" b="1" i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s-ES" sz="18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s-419" dirty="0"/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1CECE72F-881B-40EE-A6F5-D6C6DA5A5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162" y="333034"/>
                <a:ext cx="3396203" cy="369332"/>
              </a:xfrm>
              <a:prstGeom prst="rect">
                <a:avLst/>
              </a:prstGeom>
              <a:blipFill>
                <a:blip r:embed="rId10"/>
                <a:stretch>
                  <a:fillRect l="-1436" t="-10000" b="-26667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3948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57DB6761-A204-4BEA-AC20-0E12D0E4F6C0}"/>
              </a:ext>
            </a:extLst>
          </p:cNvPr>
          <p:cNvSpPr/>
          <p:nvPr/>
        </p:nvSpPr>
        <p:spPr>
          <a:xfrm>
            <a:off x="8867758" y="239532"/>
            <a:ext cx="516834" cy="344557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4A368D4D-3C32-49D0-979E-6E9D6F4CD0AB}"/>
              </a:ext>
            </a:extLst>
          </p:cNvPr>
          <p:cNvSpPr/>
          <p:nvPr/>
        </p:nvSpPr>
        <p:spPr>
          <a:xfrm>
            <a:off x="9126175" y="3244544"/>
            <a:ext cx="516834" cy="344557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sp>
        <p:nvSpPr>
          <p:cNvPr id="8" name="Diagrama de flujo: conector 7">
            <a:extLst>
              <a:ext uri="{FF2B5EF4-FFF2-40B4-BE49-F238E27FC236}">
                <a16:creationId xmlns:a16="http://schemas.microsoft.com/office/drawing/2014/main" id="{41AC2806-1434-4DF1-8614-2250CD33C172}"/>
              </a:ext>
            </a:extLst>
          </p:cNvPr>
          <p:cNvSpPr/>
          <p:nvPr/>
        </p:nvSpPr>
        <p:spPr>
          <a:xfrm>
            <a:off x="9850978" y="1980362"/>
            <a:ext cx="168785" cy="118894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28CCEE63-92EE-4EF7-A1BC-B81F866922EB}"/>
              </a:ext>
            </a:extLst>
          </p:cNvPr>
          <p:cNvSpPr/>
          <p:nvPr/>
        </p:nvSpPr>
        <p:spPr>
          <a:xfrm>
            <a:off x="0" y="0"/>
            <a:ext cx="798490" cy="79951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</a:t>
            </a:r>
            <a:endParaRPr lang="es-419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9A765C7-9591-4B20-AD7F-7F0F37132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118" y="609163"/>
            <a:ext cx="7825197" cy="229082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E1A6335-38D5-4CDF-8EB2-ADBED8C22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017" y="3613456"/>
            <a:ext cx="7733961" cy="216915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174611D-A839-48D4-AF7D-A8437C182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0991"/>
            <a:ext cx="1712062" cy="24180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85F50F50-8616-4830-B5AB-204A748EE3E3}"/>
                  </a:ext>
                </a:extLst>
              </p:cNvPr>
              <p:cNvSpPr txBox="1"/>
              <p:nvPr/>
            </p:nvSpPr>
            <p:spPr>
              <a:xfrm>
                <a:off x="7817388" y="-310310"/>
                <a:ext cx="3134407" cy="620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419" sz="18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s-419" sz="18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_tradnl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La viscosidad plástica </a:t>
                </a:r>
                <a:endParaRPr lang="es-419" sz="1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85F50F50-8616-4830-B5AB-204A748EE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7388" y="-310310"/>
                <a:ext cx="3134407" cy="620619"/>
              </a:xfrm>
              <a:prstGeom prst="rect">
                <a:avLst/>
              </a:prstGeom>
              <a:blipFill>
                <a:blip r:embed="rId5"/>
                <a:stretch>
                  <a:fillRect b="-10784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7E478AC3-AF6F-4BBF-9F48-35D79444E7D3}"/>
                  </a:ext>
                </a:extLst>
              </p:cNvPr>
              <p:cNvSpPr txBox="1"/>
              <p:nvPr/>
            </p:nvSpPr>
            <p:spPr>
              <a:xfrm>
                <a:off x="8391275" y="2664325"/>
                <a:ext cx="2872079" cy="568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419" sz="18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s-419" sz="1800" b="1" i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s-419" sz="18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_tradnl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:Límite de fluencia</a:t>
                </a:r>
                <a:endParaRPr lang="es-419" sz="1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7E478AC3-AF6F-4BBF-9F48-35D79444E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1275" y="2664325"/>
                <a:ext cx="2872079" cy="568041"/>
              </a:xfrm>
              <a:prstGeom prst="rect">
                <a:avLst/>
              </a:prstGeom>
              <a:blipFill>
                <a:blip r:embed="rId6"/>
                <a:stretch>
                  <a:fillRect b="-17204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3813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7A7AC3FF-ECAD-4C00-ADAA-061B87478340}"/>
              </a:ext>
            </a:extLst>
          </p:cNvPr>
          <p:cNvSpPr/>
          <p:nvPr/>
        </p:nvSpPr>
        <p:spPr>
          <a:xfrm>
            <a:off x="0" y="976021"/>
            <a:ext cx="798490" cy="79951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</a:t>
            </a:r>
            <a:endParaRPr lang="es-419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37B69B1-6867-4254-BA08-50C9FF693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2551"/>
            <a:ext cx="1252212" cy="176854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2A1F639-E78C-4C86-8AF2-857D36D5C5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52" y="1375780"/>
            <a:ext cx="4369552" cy="288168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4AA826-8408-4933-BD4D-7CF7174756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104" y="1457725"/>
            <a:ext cx="4369552" cy="281428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1A8CB0A-1DE9-40DD-8C22-C7F7351E6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8415" y="2098657"/>
            <a:ext cx="2113585" cy="1296332"/>
          </a:xfrm>
          <a:prstGeom prst="rect">
            <a:avLst/>
          </a:prstGeom>
        </p:spPr>
      </p:pic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A28348A0-82D6-40B8-8F42-0B98154CFB29}"/>
              </a:ext>
            </a:extLst>
          </p:cNvPr>
          <p:cNvSpPr/>
          <p:nvPr/>
        </p:nvSpPr>
        <p:spPr>
          <a:xfrm>
            <a:off x="5265236" y="2319130"/>
            <a:ext cx="486226" cy="569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DB6295D5-426E-48FA-A871-7C2859F6FC07}"/>
              </a:ext>
            </a:extLst>
          </p:cNvPr>
          <p:cNvSpPr/>
          <p:nvPr/>
        </p:nvSpPr>
        <p:spPr>
          <a:xfrm>
            <a:off x="9334102" y="2461901"/>
            <a:ext cx="486226" cy="569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358575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69AFB6D-7B5D-4440-BB49-5FBA5EB7EB6C}"/>
              </a:ext>
            </a:extLst>
          </p:cNvPr>
          <p:cNvSpPr txBox="1"/>
          <p:nvPr/>
        </p:nvSpPr>
        <p:spPr>
          <a:xfrm>
            <a:off x="0" y="-162311"/>
            <a:ext cx="6096000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Tratamientos con </a:t>
            </a:r>
            <a:r>
              <a:rPr lang="es-ES" sz="1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Policarboxilatos</a:t>
            </a:r>
            <a:endParaRPr lang="es-419" sz="1800" b="1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03F472C1-0F2E-4B81-80C2-1F5D138C9BD8}"/>
              </a:ext>
            </a:extLst>
          </p:cNvPr>
          <p:cNvSpPr/>
          <p:nvPr/>
        </p:nvSpPr>
        <p:spPr>
          <a:xfrm>
            <a:off x="287031" y="787896"/>
            <a:ext cx="798490" cy="79951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</a:t>
            </a:r>
            <a:endParaRPr lang="es-419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75EB517-4AD1-4198-9CA5-F622810A7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66" y="2013575"/>
            <a:ext cx="1265162" cy="186931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8F84A82-34FE-44D7-9816-3ACC5AB4F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28" y="689638"/>
            <a:ext cx="4375860" cy="371008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B3F6017-2894-47AC-929E-11CF57EAF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125" y="787895"/>
            <a:ext cx="4104510" cy="3686635"/>
          </a:xfrm>
          <a:prstGeom prst="rect">
            <a:avLst/>
          </a:prstGeom>
        </p:spPr>
      </p:pic>
      <p:pic>
        <p:nvPicPr>
          <p:cNvPr id="9" name="Picture 4" descr="Segregación del concreto. La... - Ingeniería Civil Total | Facebook">
            <a:extLst>
              <a:ext uri="{FF2B5EF4-FFF2-40B4-BE49-F238E27FC236}">
                <a16:creationId xmlns:a16="http://schemas.microsoft.com/office/drawing/2014/main" id="{B367BB8B-6B46-4F32-9AF7-A2142880E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892" y="4658467"/>
            <a:ext cx="1181126" cy="15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FA3ACE0-8B7D-4F11-AFFC-78AC13FB7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3380" y="4814992"/>
            <a:ext cx="1816727" cy="1515217"/>
          </a:xfrm>
          <a:prstGeom prst="rect">
            <a:avLst/>
          </a:prstGeom>
        </p:spPr>
      </p:pic>
      <p:sp>
        <p:nvSpPr>
          <p:cNvPr id="11" name="Flecha: doblada hacia arriba 10">
            <a:extLst>
              <a:ext uri="{FF2B5EF4-FFF2-40B4-BE49-F238E27FC236}">
                <a16:creationId xmlns:a16="http://schemas.microsoft.com/office/drawing/2014/main" id="{C7604EC4-90B4-4DBA-A00F-8805839A16D6}"/>
              </a:ext>
            </a:extLst>
          </p:cNvPr>
          <p:cNvSpPr/>
          <p:nvPr/>
        </p:nvSpPr>
        <p:spPr>
          <a:xfrm rot="5400000">
            <a:off x="2425117" y="4525821"/>
            <a:ext cx="1288472" cy="87464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2" name="Flecha: doblada hacia arriba 11">
            <a:extLst>
              <a:ext uri="{FF2B5EF4-FFF2-40B4-BE49-F238E27FC236}">
                <a16:creationId xmlns:a16="http://schemas.microsoft.com/office/drawing/2014/main" id="{907CF6CA-F3F1-4EA9-84CE-A56EA607CAEF}"/>
              </a:ext>
            </a:extLst>
          </p:cNvPr>
          <p:cNvSpPr/>
          <p:nvPr/>
        </p:nvSpPr>
        <p:spPr>
          <a:xfrm rot="5400000">
            <a:off x="6800976" y="4525821"/>
            <a:ext cx="1288472" cy="87464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1E923EC-7E72-47B3-9D6A-4ABB70367495}"/>
              </a:ext>
            </a:extLst>
          </p:cNvPr>
          <p:cNvSpPr txBox="1"/>
          <p:nvPr/>
        </p:nvSpPr>
        <p:spPr>
          <a:xfrm>
            <a:off x="1320592" y="4538608"/>
            <a:ext cx="2494300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_tradnl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Segregación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59BCBAC-624A-4582-AB97-9A012A128C28}"/>
              </a:ext>
            </a:extLst>
          </p:cNvPr>
          <p:cNvSpPr txBox="1"/>
          <p:nvPr/>
        </p:nvSpPr>
        <p:spPr>
          <a:xfrm>
            <a:off x="5515029" y="4538607"/>
            <a:ext cx="2494300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_tradnl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Trabajabilidad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273A9A44-33BF-4D17-BBD2-AB4C4C993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55"/>
          <a:stretch/>
        </p:blipFill>
        <p:spPr bwMode="auto">
          <a:xfrm>
            <a:off x="9894406" y="4730244"/>
            <a:ext cx="1206142" cy="166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0F34049-85AD-425A-8786-9C7D383DCAF0}"/>
              </a:ext>
            </a:extLst>
          </p:cNvPr>
          <p:cNvSpPr txBox="1"/>
          <p:nvPr/>
        </p:nvSpPr>
        <p:spPr>
          <a:xfrm>
            <a:off x="9653367" y="4334624"/>
            <a:ext cx="2894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concentraciones &gt; 0,25%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7BC81F0-E34C-4C13-8584-F9A2A5EE0A44}"/>
              </a:ext>
            </a:extLst>
          </p:cNvPr>
          <p:cNvSpPr txBox="1"/>
          <p:nvPr/>
        </p:nvSpPr>
        <p:spPr>
          <a:xfrm>
            <a:off x="3692337" y="4344429"/>
            <a:ext cx="2464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(Huang et al., 2018).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419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E7F9E96-702F-4B0D-8342-E93766AC3B7B}"/>
              </a:ext>
            </a:extLst>
          </p:cNvPr>
          <p:cNvSpPr txBox="1"/>
          <p:nvPr/>
        </p:nvSpPr>
        <p:spPr>
          <a:xfrm>
            <a:off x="7821291" y="4460095"/>
            <a:ext cx="2213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(Páez et al., 2020).</a:t>
            </a:r>
            <a:endParaRPr lang="es-41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7A4707B5-5DF2-4D37-83E5-E9014EB77D3E}"/>
                  </a:ext>
                </a:extLst>
              </p:cNvPr>
              <p:cNvSpPr txBox="1"/>
              <p:nvPr/>
            </p:nvSpPr>
            <p:spPr>
              <a:xfrm>
                <a:off x="1731566" y="108553"/>
                <a:ext cx="4364434" cy="620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s-ES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Análisis de la viscosidad pl</a:t>
                </a:r>
                <a:r>
                  <a:rPr lang="es-ES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ástica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419" sz="18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endParaRPr lang="es-419" sz="1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7A4707B5-5DF2-4D37-83E5-E9014EB77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1566" y="108553"/>
                <a:ext cx="4364434" cy="620619"/>
              </a:xfrm>
              <a:prstGeom prst="rect">
                <a:avLst/>
              </a:prstGeom>
              <a:blipFill>
                <a:blip r:embed="rId8"/>
                <a:stretch>
                  <a:fillRect l="-1117" b="-10784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3CA5871D-5F31-4DE3-A59E-D1B18E40ED6F}"/>
                  </a:ext>
                </a:extLst>
              </p:cNvPr>
              <p:cNvSpPr txBox="1"/>
              <p:nvPr/>
            </p:nvSpPr>
            <p:spPr>
              <a:xfrm>
                <a:off x="6206045" y="320306"/>
                <a:ext cx="320320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8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Límite de fluencia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419" sz="18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s-419" sz="1800" b="1" i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s-ES" sz="18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s-419" dirty="0"/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3CA5871D-5F31-4DE3-A59E-D1B18E40ED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045" y="320306"/>
                <a:ext cx="3203205" cy="369332"/>
              </a:xfrm>
              <a:prstGeom prst="rect">
                <a:avLst/>
              </a:prstGeom>
              <a:blipFill>
                <a:blip r:embed="rId9"/>
                <a:stretch>
                  <a:fillRect l="-1521" t="-10000" b="-26667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5387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trella: 5 puntas 5">
            <a:extLst>
              <a:ext uri="{FF2B5EF4-FFF2-40B4-BE49-F238E27FC236}">
                <a16:creationId xmlns:a16="http://schemas.microsoft.com/office/drawing/2014/main" id="{9A94E065-325C-4AF2-8BCE-BA9E39A27766}"/>
              </a:ext>
            </a:extLst>
          </p:cNvPr>
          <p:cNvSpPr/>
          <p:nvPr/>
        </p:nvSpPr>
        <p:spPr>
          <a:xfrm>
            <a:off x="9345757" y="2047491"/>
            <a:ext cx="291962" cy="222774"/>
          </a:xfrm>
          <a:prstGeom prst="star5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7" name="Estrella: 5 puntas 6">
            <a:extLst>
              <a:ext uri="{FF2B5EF4-FFF2-40B4-BE49-F238E27FC236}">
                <a16:creationId xmlns:a16="http://schemas.microsoft.com/office/drawing/2014/main" id="{61128A5D-E66F-48BE-A438-27D5BE10FA0A}"/>
              </a:ext>
            </a:extLst>
          </p:cNvPr>
          <p:cNvSpPr/>
          <p:nvPr/>
        </p:nvSpPr>
        <p:spPr>
          <a:xfrm>
            <a:off x="9345757" y="2895666"/>
            <a:ext cx="291962" cy="222774"/>
          </a:xfrm>
          <a:prstGeom prst="star5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8" name="Estrella: 5 puntas 7">
            <a:extLst>
              <a:ext uri="{FF2B5EF4-FFF2-40B4-BE49-F238E27FC236}">
                <a16:creationId xmlns:a16="http://schemas.microsoft.com/office/drawing/2014/main" id="{4FEC00A5-CB84-4A69-ABCC-6DEEBABB0A24}"/>
              </a:ext>
            </a:extLst>
          </p:cNvPr>
          <p:cNvSpPr/>
          <p:nvPr/>
        </p:nvSpPr>
        <p:spPr>
          <a:xfrm>
            <a:off x="9345757" y="2604174"/>
            <a:ext cx="291962" cy="222774"/>
          </a:xfrm>
          <a:prstGeom prst="star5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9" name="Estrella: 5 puntas 8">
            <a:extLst>
              <a:ext uri="{FF2B5EF4-FFF2-40B4-BE49-F238E27FC236}">
                <a16:creationId xmlns:a16="http://schemas.microsoft.com/office/drawing/2014/main" id="{32288091-47C7-4403-88F7-6AE4C1320B2B}"/>
              </a:ext>
            </a:extLst>
          </p:cNvPr>
          <p:cNvSpPr/>
          <p:nvPr/>
        </p:nvSpPr>
        <p:spPr>
          <a:xfrm>
            <a:off x="9345757" y="2318722"/>
            <a:ext cx="291962" cy="222774"/>
          </a:xfrm>
          <a:prstGeom prst="star5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8F2E5BF-389D-4701-97B9-7BD47F954F90}"/>
              </a:ext>
            </a:extLst>
          </p:cNvPr>
          <p:cNvSpPr txBox="1"/>
          <p:nvPr/>
        </p:nvSpPr>
        <p:spPr>
          <a:xfrm>
            <a:off x="9723652" y="1535924"/>
            <a:ext cx="24255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producto Sika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Viscocrete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4100 de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policarboxilatos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 un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hiperplastificante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reductor de agua de alto rango, se deben utilizar en una concentración de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0,19% a 0,9%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 peso del cemento (Sika, 2015).</a:t>
            </a: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704850C9-2B76-482F-A667-A08A7357D2F4}"/>
              </a:ext>
            </a:extLst>
          </p:cNvPr>
          <p:cNvSpPr/>
          <p:nvPr/>
        </p:nvSpPr>
        <p:spPr>
          <a:xfrm>
            <a:off x="79099" y="52507"/>
            <a:ext cx="798490" cy="79951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</a:t>
            </a:r>
            <a:endParaRPr lang="es-419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47FF12-894B-4ACC-BDB9-4EABC3266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681" y="1101565"/>
            <a:ext cx="7448689" cy="212672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EAB102E-0F93-42E5-A7D5-365A468ED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794" y="3629706"/>
            <a:ext cx="7902465" cy="221876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BF22B03-54A2-4370-96A8-F1D5AE4CF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08" y="1486923"/>
            <a:ext cx="1265162" cy="18693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F990EFF8-241E-48A2-8B99-75C55493CAFF}"/>
                  </a:ext>
                </a:extLst>
              </p:cNvPr>
              <p:cNvSpPr txBox="1"/>
              <p:nvPr/>
            </p:nvSpPr>
            <p:spPr>
              <a:xfrm>
                <a:off x="7470079" y="293499"/>
                <a:ext cx="3134407" cy="620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419" sz="18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s-419" sz="18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_tradnl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La viscosidad plástica </a:t>
                </a:r>
                <a:endParaRPr lang="es-419" sz="1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F990EFF8-241E-48A2-8B99-75C55493C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0079" y="293499"/>
                <a:ext cx="3134407" cy="620619"/>
              </a:xfrm>
              <a:prstGeom prst="rect">
                <a:avLst/>
              </a:prstGeom>
              <a:blipFill>
                <a:blip r:embed="rId5"/>
                <a:stretch>
                  <a:fillRect b="-10784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1EF85FFD-247D-4549-8C30-7DA24498CEA9}"/>
                  </a:ext>
                </a:extLst>
              </p:cNvPr>
              <p:cNvSpPr txBox="1"/>
              <p:nvPr/>
            </p:nvSpPr>
            <p:spPr>
              <a:xfrm>
                <a:off x="7655031" y="2895666"/>
                <a:ext cx="2872079" cy="568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419" sz="18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s-419" sz="1800" b="1" i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s-419" sz="18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_tradnl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:Límite de fluencia</a:t>
                </a:r>
                <a:endParaRPr lang="es-419" sz="1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1EF85FFD-247D-4549-8C30-7DA24498CE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5031" y="2895666"/>
                <a:ext cx="2872079" cy="568041"/>
              </a:xfrm>
              <a:prstGeom prst="rect">
                <a:avLst/>
              </a:prstGeom>
              <a:blipFill>
                <a:blip r:embed="rId6"/>
                <a:stretch>
                  <a:fillRect b="-17204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lecha: hacia abajo 15">
            <a:extLst>
              <a:ext uri="{FF2B5EF4-FFF2-40B4-BE49-F238E27FC236}">
                <a16:creationId xmlns:a16="http://schemas.microsoft.com/office/drawing/2014/main" id="{4E2D9ACE-8865-49CE-B4BE-EB1A8F014215}"/>
              </a:ext>
            </a:extLst>
          </p:cNvPr>
          <p:cNvSpPr/>
          <p:nvPr/>
        </p:nvSpPr>
        <p:spPr>
          <a:xfrm>
            <a:off x="8462343" y="824839"/>
            <a:ext cx="516834" cy="344557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sp>
        <p:nvSpPr>
          <p:cNvPr id="17" name="Flecha: hacia abajo 16">
            <a:extLst>
              <a:ext uri="{FF2B5EF4-FFF2-40B4-BE49-F238E27FC236}">
                <a16:creationId xmlns:a16="http://schemas.microsoft.com/office/drawing/2014/main" id="{AF069DE6-9C55-46C4-BC9F-07C5ADE98EFC}"/>
              </a:ext>
            </a:extLst>
          </p:cNvPr>
          <p:cNvSpPr/>
          <p:nvPr/>
        </p:nvSpPr>
        <p:spPr>
          <a:xfrm>
            <a:off x="8720760" y="3374428"/>
            <a:ext cx="516834" cy="344557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192635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5B5F4A88-2EB5-49C5-A339-5AAFCC93CD6C}"/>
              </a:ext>
            </a:extLst>
          </p:cNvPr>
          <p:cNvSpPr txBox="1"/>
          <p:nvPr/>
        </p:nvSpPr>
        <p:spPr>
          <a:xfrm>
            <a:off x="92765" y="936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iscosidad aparente </a:t>
            </a:r>
            <a:endParaRPr lang="es-419" b="1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6306718B-DDD0-4CCC-96F5-983753C7C2CE}"/>
              </a:ext>
            </a:extLst>
          </p:cNvPr>
          <p:cNvSpPr/>
          <p:nvPr/>
        </p:nvSpPr>
        <p:spPr>
          <a:xfrm>
            <a:off x="92765" y="462962"/>
            <a:ext cx="798490" cy="79951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</a:t>
            </a:r>
            <a:endParaRPr lang="es-419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DBAB36A-2745-4F17-BE5E-F3996D5A2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" y="1509192"/>
            <a:ext cx="1265162" cy="186931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FA643E3-10DC-4691-AC09-8A3EE5023B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853" y="1262478"/>
            <a:ext cx="4430314" cy="322704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AA93A43-8636-4E67-BE55-B78A5296C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67" y="1262478"/>
            <a:ext cx="4430312" cy="334333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E669DCB-15DB-4807-BDE5-F9F185C31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5330" y="1951754"/>
            <a:ext cx="1583905" cy="1320734"/>
          </a:xfrm>
          <a:prstGeom prst="rect">
            <a:avLst/>
          </a:prstGeom>
        </p:spPr>
      </p:pic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EE85F6D3-C9EF-4AE9-A685-5C2FD3EBFFF4}"/>
              </a:ext>
            </a:extLst>
          </p:cNvPr>
          <p:cNvSpPr/>
          <p:nvPr/>
        </p:nvSpPr>
        <p:spPr>
          <a:xfrm>
            <a:off x="10058400" y="2213113"/>
            <a:ext cx="456930" cy="4108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4CD18610-6269-48ED-B82C-800C250B71C4}"/>
              </a:ext>
            </a:extLst>
          </p:cNvPr>
          <p:cNvSpPr/>
          <p:nvPr/>
        </p:nvSpPr>
        <p:spPr>
          <a:xfrm>
            <a:off x="4810539" y="2213113"/>
            <a:ext cx="614777" cy="4108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916558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4476A61-5360-4225-9DFA-2276E63DBA1E}"/>
              </a:ext>
            </a:extLst>
          </p:cNvPr>
          <p:cNvSpPr txBox="1"/>
          <p:nvPr/>
        </p:nvSpPr>
        <p:spPr>
          <a:xfrm>
            <a:off x="0" y="0"/>
            <a:ext cx="7169426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Viscosidad plástica a diferentes concentraciones de diferentes aditivos</a:t>
            </a:r>
            <a:endParaRPr lang="es-419" sz="1800" b="1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DCABACBC-5C61-4CCF-A411-6BBE9AAAEC1D}"/>
                  </a:ext>
                </a:extLst>
              </p:cNvPr>
              <p:cNvSpPr txBox="1"/>
              <p:nvPr/>
            </p:nvSpPr>
            <p:spPr>
              <a:xfrm>
                <a:off x="6552344" y="2321554"/>
                <a:ext cx="489585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419" sz="24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s-419" sz="2400" i="0">
                          <a:latin typeface="Cambria Math" panose="02040503050406030204" pitchFamily="18" charset="0"/>
                        </a:rPr>
                        <m:t>=0,57378</m:t>
                      </m:r>
                      <m:r>
                        <a:rPr lang="es-419" sz="240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s-419" sz="2400" i="0">
                          <a:latin typeface="Cambria Math" panose="02040503050406030204" pitchFamily="18" charset="0"/>
                        </a:rPr>
                        <m:t>+0,32622</m:t>
                      </m:r>
                    </m:oMath>
                  </m:oMathPara>
                </a14:m>
                <a:endParaRPr lang="es-419" sz="11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DCABACBC-5C61-4CCF-A411-6BBE9AAAE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344" y="2321554"/>
                <a:ext cx="4895850" cy="461665"/>
              </a:xfrm>
              <a:prstGeom prst="rect">
                <a:avLst/>
              </a:prstGeom>
              <a:blipFill>
                <a:blip r:embed="rId2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D3A0C6F7-A11E-495A-918A-FC9CCCB713E3}"/>
                  </a:ext>
                </a:extLst>
              </p:cNvPr>
              <p:cNvSpPr txBox="1"/>
              <p:nvPr/>
            </p:nvSpPr>
            <p:spPr>
              <a:xfrm>
                <a:off x="8159970" y="3109256"/>
                <a:ext cx="322027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E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s-E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p>
                        <m:r>
                          <a:rPr lang="es-E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ES" sz="24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0,99827</a:t>
                </a:r>
                <a:endParaRPr lang="es-419" sz="240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D3A0C6F7-A11E-495A-918A-FC9CCCB71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9970" y="3109256"/>
                <a:ext cx="3220279" cy="461665"/>
              </a:xfrm>
              <a:prstGeom prst="rect">
                <a:avLst/>
              </a:prstGeom>
              <a:blipFill>
                <a:blip r:embed="rId3"/>
                <a:stretch>
                  <a:fillRect l="-568" t="-10526" b="-28947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uadroTexto 8">
            <a:extLst>
              <a:ext uri="{FF2B5EF4-FFF2-40B4-BE49-F238E27FC236}">
                <a16:creationId xmlns:a16="http://schemas.microsoft.com/office/drawing/2014/main" id="{6A162DBA-5FFE-483A-A47E-E0D46E7B6148}"/>
              </a:ext>
            </a:extLst>
          </p:cNvPr>
          <p:cNvSpPr txBox="1"/>
          <p:nvPr/>
        </p:nvSpPr>
        <p:spPr>
          <a:xfrm>
            <a:off x="6096000" y="4258562"/>
            <a:ext cx="60392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Donde </a:t>
            </a:r>
            <a:r>
              <a:rPr lang="es-E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es la viscosidad plástica 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es la concentración de sacáridos</a:t>
            </a:r>
            <a:endParaRPr lang="es-419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1DA0D3C-9F3C-4F34-8E4E-4A1703A824D4}"/>
              </a:ext>
            </a:extLst>
          </p:cNvPr>
          <p:cNvSpPr txBox="1"/>
          <p:nvPr/>
        </p:nvSpPr>
        <p:spPr>
          <a:xfrm>
            <a:off x="7572761" y="1159073"/>
            <a:ext cx="2855016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Tratamientos con sacáridos</a:t>
            </a:r>
            <a:endParaRPr lang="es-419" b="1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9609FCF-CCE4-47A7-9B7E-12F36B530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6" y="2296542"/>
            <a:ext cx="5157531" cy="39240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F957D93-8B0F-4BA6-A803-A669CB206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583" y="1041956"/>
            <a:ext cx="1292603" cy="125458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6908653-F403-4292-8B82-A50DA6B60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6804" y="1062991"/>
            <a:ext cx="906090" cy="125458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C88EFA6-02C9-4F26-8D98-386A1F071C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6347" y="1021112"/>
            <a:ext cx="903063" cy="127543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D7E8A49-0E4B-4669-81D3-091A41A70C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5732" y="962241"/>
            <a:ext cx="903063" cy="1334301"/>
          </a:xfrm>
          <a:prstGeom prst="rect">
            <a:avLst/>
          </a:prstGeom>
        </p:spPr>
      </p:pic>
      <p:sp>
        <p:nvSpPr>
          <p:cNvPr id="20" name="Elipse 19">
            <a:extLst>
              <a:ext uri="{FF2B5EF4-FFF2-40B4-BE49-F238E27FC236}">
                <a16:creationId xmlns:a16="http://schemas.microsoft.com/office/drawing/2014/main" id="{B7D04C9B-07EB-4EFD-ACE3-C6A1A7B7CB45}"/>
              </a:ext>
            </a:extLst>
          </p:cNvPr>
          <p:cNvSpPr/>
          <p:nvPr/>
        </p:nvSpPr>
        <p:spPr>
          <a:xfrm>
            <a:off x="4137640" y="482768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</a:t>
            </a:r>
            <a:endParaRPr lang="es-419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E9AE8B12-8487-41B3-87A3-CC62C5021A3B}"/>
              </a:ext>
            </a:extLst>
          </p:cNvPr>
          <p:cNvSpPr/>
          <p:nvPr/>
        </p:nvSpPr>
        <p:spPr>
          <a:xfrm>
            <a:off x="2123719" y="525757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</a:t>
            </a:r>
            <a:endParaRPr lang="es-419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A8C57FED-DF72-4334-A4FB-F8191428F857}"/>
              </a:ext>
            </a:extLst>
          </p:cNvPr>
          <p:cNvSpPr/>
          <p:nvPr/>
        </p:nvSpPr>
        <p:spPr>
          <a:xfrm>
            <a:off x="853946" y="482768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B</a:t>
            </a:r>
            <a:endParaRPr lang="es-419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3F1DBD5A-486D-410C-9067-70ADEA4A9E16}"/>
              </a:ext>
            </a:extLst>
          </p:cNvPr>
          <p:cNvSpPr/>
          <p:nvPr/>
        </p:nvSpPr>
        <p:spPr>
          <a:xfrm>
            <a:off x="3103330" y="482768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</a:t>
            </a:r>
            <a:endParaRPr lang="es-419" dirty="0"/>
          </a:p>
        </p:txBody>
      </p:sp>
      <p:sp>
        <p:nvSpPr>
          <p:cNvPr id="3" name="Flecha: hacia abajo 2">
            <a:extLst>
              <a:ext uri="{FF2B5EF4-FFF2-40B4-BE49-F238E27FC236}">
                <a16:creationId xmlns:a16="http://schemas.microsoft.com/office/drawing/2014/main" id="{CDFC2E5A-811A-4B03-99EC-232FAF4B774E}"/>
              </a:ext>
            </a:extLst>
          </p:cNvPr>
          <p:cNvSpPr/>
          <p:nvPr/>
        </p:nvSpPr>
        <p:spPr>
          <a:xfrm>
            <a:off x="8812696" y="1995517"/>
            <a:ext cx="291547" cy="3010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4" name="Flecha: hacia abajo 23">
            <a:extLst>
              <a:ext uri="{FF2B5EF4-FFF2-40B4-BE49-F238E27FC236}">
                <a16:creationId xmlns:a16="http://schemas.microsoft.com/office/drawing/2014/main" id="{61FED8D8-E1E7-4A63-8B14-886EFA4FB64C}"/>
              </a:ext>
            </a:extLst>
          </p:cNvPr>
          <p:cNvSpPr/>
          <p:nvPr/>
        </p:nvSpPr>
        <p:spPr>
          <a:xfrm>
            <a:off x="8812695" y="2826014"/>
            <a:ext cx="291547" cy="3010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6" name="Flecha: hacia abajo 25">
            <a:extLst>
              <a:ext uri="{FF2B5EF4-FFF2-40B4-BE49-F238E27FC236}">
                <a16:creationId xmlns:a16="http://schemas.microsoft.com/office/drawing/2014/main" id="{180D0FC8-98D6-4BC4-B36D-7BF8ADBA0D0C}"/>
              </a:ext>
            </a:extLst>
          </p:cNvPr>
          <p:cNvSpPr/>
          <p:nvPr/>
        </p:nvSpPr>
        <p:spPr>
          <a:xfrm>
            <a:off x="8812694" y="3966620"/>
            <a:ext cx="291547" cy="3010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57403384-3088-4F4D-9488-E2087D424AE8}"/>
                  </a:ext>
                </a:extLst>
              </p:cNvPr>
              <p:cNvSpPr txBox="1"/>
              <p:nvPr/>
            </p:nvSpPr>
            <p:spPr>
              <a:xfrm>
                <a:off x="5498120" y="685745"/>
                <a:ext cx="5999084" cy="620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s-ES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s-ES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iscosidad pl</a:t>
                </a:r>
                <a:r>
                  <a:rPr lang="es-ES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ástica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419" sz="18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8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endParaRPr lang="es-419" sz="1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57403384-3088-4F4D-9488-E2087D424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120" y="685745"/>
                <a:ext cx="5999084" cy="620619"/>
              </a:xfrm>
              <a:prstGeom prst="rect">
                <a:avLst/>
              </a:prstGeom>
              <a:blipFill>
                <a:blip r:embed="rId9"/>
                <a:stretch>
                  <a:fillRect l="-915" b="-10784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8219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302A162-2138-4597-9EB3-217869076DE6}"/>
              </a:ext>
            </a:extLst>
          </p:cNvPr>
          <p:cNvSpPr/>
          <p:nvPr/>
        </p:nvSpPr>
        <p:spPr>
          <a:xfrm>
            <a:off x="5025466" y="-296213"/>
            <a:ext cx="2434624" cy="939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_tradnl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Introducción </a:t>
            </a:r>
            <a:endParaRPr lang="es-419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AC8DC10-023C-4D47-B695-E1C9D9E36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722" y="2043807"/>
            <a:ext cx="2794602" cy="2507976"/>
          </a:xfrm>
          <a:prstGeom prst="rect">
            <a:avLst/>
          </a:prstGeom>
        </p:spPr>
      </p:pic>
      <p:pic>
        <p:nvPicPr>
          <p:cNvPr id="3074" name="Picture 2" descr="Viscosidad del aceite de motor | Toyocosta">
            <a:extLst>
              <a:ext uri="{FF2B5EF4-FFF2-40B4-BE49-F238E27FC236}">
                <a16:creationId xmlns:a16="http://schemas.microsoft.com/office/drawing/2014/main" id="{73A91758-9789-4E68-B3A4-EE3A960E4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8" y="2256518"/>
            <a:ext cx="3250694" cy="190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egregación del concreto. La... - Ingeniería Civil Total | Facebook">
            <a:extLst>
              <a:ext uri="{FF2B5EF4-FFF2-40B4-BE49-F238E27FC236}">
                <a16:creationId xmlns:a16="http://schemas.microsoft.com/office/drawing/2014/main" id="{7F6022EE-FA1A-44C3-9F4D-86A00093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410" y="2156097"/>
            <a:ext cx="1671542" cy="22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37B1EE7A-2537-4E16-937B-BEC3E3C2CE05}"/>
              </a:ext>
            </a:extLst>
          </p:cNvPr>
          <p:cNvSpPr txBox="1"/>
          <p:nvPr/>
        </p:nvSpPr>
        <p:spPr>
          <a:xfrm>
            <a:off x="847921" y="1821329"/>
            <a:ext cx="1682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Viscosidad</a:t>
            </a:r>
            <a:endParaRPr lang="es-419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8AF566C-E342-43D1-8D53-8222ED74D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3450" y="2244382"/>
            <a:ext cx="2794602" cy="229400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AC40A889-6736-4D47-B775-46C468732B48}"/>
              </a:ext>
            </a:extLst>
          </p:cNvPr>
          <p:cNvSpPr txBox="1"/>
          <p:nvPr/>
        </p:nvSpPr>
        <p:spPr>
          <a:xfrm>
            <a:off x="64068" y="6393963"/>
            <a:ext cx="2069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Broughton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2012) </a:t>
            </a:r>
            <a:endParaRPr lang="es-419" dirty="0"/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63AF7EFA-D280-45A6-A7E6-7F2A69D48D0D}"/>
              </a:ext>
            </a:extLst>
          </p:cNvPr>
          <p:cNvSpPr/>
          <p:nvPr/>
        </p:nvSpPr>
        <p:spPr>
          <a:xfrm>
            <a:off x="3384071" y="3022054"/>
            <a:ext cx="405122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36E71371-6266-4865-80D3-5A8F10A7387E}"/>
              </a:ext>
            </a:extLst>
          </p:cNvPr>
          <p:cNvSpPr/>
          <p:nvPr/>
        </p:nvSpPr>
        <p:spPr>
          <a:xfrm>
            <a:off x="6760853" y="2973009"/>
            <a:ext cx="344557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D99AC8EE-CF79-4BD5-903F-BA6C2623DFEB}"/>
              </a:ext>
            </a:extLst>
          </p:cNvPr>
          <p:cNvSpPr/>
          <p:nvPr/>
        </p:nvSpPr>
        <p:spPr>
          <a:xfrm>
            <a:off x="8949230" y="3038541"/>
            <a:ext cx="344557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0DC6053-EAF1-4A0F-A32D-D3F9BABE561C}"/>
              </a:ext>
            </a:extLst>
          </p:cNvPr>
          <p:cNvSpPr txBox="1"/>
          <p:nvPr/>
        </p:nvSpPr>
        <p:spPr>
          <a:xfrm>
            <a:off x="7056802" y="1199031"/>
            <a:ext cx="2494300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_tradnl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Segregación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8DBC315-4468-4334-8F39-16284FE65E6D}"/>
              </a:ext>
            </a:extLst>
          </p:cNvPr>
          <p:cNvSpPr txBox="1"/>
          <p:nvPr/>
        </p:nvSpPr>
        <p:spPr>
          <a:xfrm>
            <a:off x="9283450" y="1244020"/>
            <a:ext cx="2494300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_tradnl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Trabajabilidad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4C71B81-3883-4FDE-94A4-D373F90F91A7}"/>
              </a:ext>
            </a:extLst>
          </p:cNvPr>
          <p:cNvSpPr txBox="1"/>
          <p:nvPr/>
        </p:nvSpPr>
        <p:spPr>
          <a:xfrm>
            <a:off x="9468460" y="5149629"/>
            <a:ext cx="1682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Viscosidad</a:t>
            </a:r>
            <a:endParaRPr lang="es-419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D94D608-4467-4987-8B3E-74064FC7A36B}"/>
              </a:ext>
            </a:extLst>
          </p:cNvPr>
          <p:cNvSpPr txBox="1"/>
          <p:nvPr/>
        </p:nvSpPr>
        <p:spPr>
          <a:xfrm>
            <a:off x="1974769" y="6393963"/>
            <a:ext cx="1611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Micelli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2021) </a:t>
            </a:r>
            <a:endParaRPr lang="es-419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29CFD0B-F98D-4681-90A5-CF4B8C3F85F3}"/>
              </a:ext>
            </a:extLst>
          </p:cNvPr>
          <p:cNvSpPr txBox="1"/>
          <p:nvPr/>
        </p:nvSpPr>
        <p:spPr>
          <a:xfrm>
            <a:off x="7006448" y="1760621"/>
            <a:ext cx="2464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(Huang et al., 2018).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419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1726C30-A13B-42C6-8FEC-D146CBDD1CEC}"/>
              </a:ext>
            </a:extLst>
          </p:cNvPr>
          <p:cNvSpPr txBox="1"/>
          <p:nvPr/>
        </p:nvSpPr>
        <p:spPr>
          <a:xfrm>
            <a:off x="9267125" y="1723359"/>
            <a:ext cx="27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_tradn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Ghio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1994).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442998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A3187C7-A8AC-4451-B394-7568F8D75262}"/>
              </a:ext>
            </a:extLst>
          </p:cNvPr>
          <p:cNvSpPr txBox="1"/>
          <p:nvPr/>
        </p:nvSpPr>
        <p:spPr>
          <a:xfrm>
            <a:off x="0" y="106018"/>
            <a:ext cx="79778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Límite de fluencia de diferentes aditivos a diferentes concentraciones</a:t>
            </a:r>
            <a:endParaRPr lang="es-419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F32F82F-C1DE-4B53-8B4C-B998CE625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804" y="1257250"/>
            <a:ext cx="5511092" cy="42677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2F61EB9-3EA6-4391-813D-A3B28AE22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70" y="2812129"/>
            <a:ext cx="1292603" cy="125458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B94AD68-6AF1-44DE-9E4A-37B1177A9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491" y="2833164"/>
            <a:ext cx="906090" cy="125458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DA3BA0E-F07B-4FC2-A463-3EF22C2B7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2034" y="2791285"/>
            <a:ext cx="903063" cy="127543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8394B48-4A7E-4AAA-8022-13BA35C5C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419" y="2732414"/>
            <a:ext cx="903063" cy="1334301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EAE83B17-1063-44A6-811C-C417C2E20EAF}"/>
              </a:ext>
            </a:extLst>
          </p:cNvPr>
          <p:cNvSpPr/>
          <p:nvPr/>
        </p:nvSpPr>
        <p:spPr>
          <a:xfrm>
            <a:off x="3753327" y="2252941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</a:t>
            </a:r>
            <a:endParaRPr lang="es-419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F3EAE0CD-150B-4A66-BAD7-F4E5DEDE09E2}"/>
              </a:ext>
            </a:extLst>
          </p:cNvPr>
          <p:cNvSpPr/>
          <p:nvPr/>
        </p:nvSpPr>
        <p:spPr>
          <a:xfrm>
            <a:off x="1739406" y="2295930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</a:t>
            </a:r>
            <a:endParaRPr lang="es-419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AB2E2CC2-A41B-42B8-A0DF-767239FA7305}"/>
              </a:ext>
            </a:extLst>
          </p:cNvPr>
          <p:cNvSpPr/>
          <p:nvPr/>
        </p:nvSpPr>
        <p:spPr>
          <a:xfrm>
            <a:off x="469633" y="2252941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B</a:t>
            </a:r>
            <a:endParaRPr lang="es-419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E058ECEE-CF65-41B3-9591-2FDB08294BF8}"/>
              </a:ext>
            </a:extLst>
          </p:cNvPr>
          <p:cNvSpPr/>
          <p:nvPr/>
        </p:nvSpPr>
        <p:spPr>
          <a:xfrm>
            <a:off x="2719017" y="2252941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1537292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9539C49-C340-448F-BD62-3AA607D05DAA}"/>
              </a:ext>
            </a:extLst>
          </p:cNvPr>
          <p:cNvSpPr txBox="1"/>
          <p:nvPr/>
        </p:nvSpPr>
        <p:spPr>
          <a:xfrm>
            <a:off x="0" y="0"/>
            <a:ext cx="6096000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Resistencia mecánica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33EBBBB-8462-4EDE-8239-C449E7BED699}"/>
              </a:ext>
            </a:extLst>
          </p:cNvPr>
          <p:cNvSpPr txBox="1"/>
          <p:nvPr/>
        </p:nvSpPr>
        <p:spPr>
          <a:xfrm>
            <a:off x="4745158" y="572000"/>
            <a:ext cx="74468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Límites de resistencia a la compresión de los tratamientos B, S, R y P al 2% después de 21 días de la fundición, w/c=0,40 y tamaño de partícula menor igual a 300 micrómetros</a:t>
            </a:r>
            <a:endParaRPr lang="es-419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85D2A99-6529-49BB-BE66-E7F7A46A2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725206"/>
            <a:ext cx="4376926" cy="341891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9691011-CE34-4CA8-B60F-8A8004FB5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798" y="2061544"/>
            <a:ext cx="3976736" cy="177408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246DD9B-4DD5-4743-A648-9E411DA5A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4798" y="4045983"/>
            <a:ext cx="3320392" cy="1835496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50535D3B-CA2F-44DE-A9D5-6A02E528F843}"/>
              </a:ext>
            </a:extLst>
          </p:cNvPr>
          <p:cNvSpPr txBox="1"/>
          <p:nvPr/>
        </p:nvSpPr>
        <p:spPr>
          <a:xfrm>
            <a:off x="9180474" y="4225067"/>
            <a:ext cx="25187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tiempo inicial de fraguado del cemento es de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 a 420 min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 Selvalegre Plus es de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140 min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(Selvalegre, 2018)</a:t>
            </a:r>
            <a:endParaRPr lang="es-419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F05CD23-DEC6-4CBD-8A9B-4220FDE69B4F}"/>
              </a:ext>
            </a:extLst>
          </p:cNvPr>
          <p:cNvSpPr/>
          <p:nvPr/>
        </p:nvSpPr>
        <p:spPr>
          <a:xfrm>
            <a:off x="781878" y="1389741"/>
            <a:ext cx="1630018" cy="333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4824D8F-7329-4788-B60F-874170094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624" y="1286322"/>
            <a:ext cx="1292603" cy="125458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ACC12C4-E97E-4791-99B8-74BCAF928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6845" y="1307357"/>
            <a:ext cx="906090" cy="125458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C347BA2-4F76-4B4A-B192-E93550554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6388" y="1265478"/>
            <a:ext cx="903063" cy="127543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AEC1F8A-6B90-4477-82D7-77884AB856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5773" y="1206607"/>
            <a:ext cx="903063" cy="1334301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D6C33777-55E7-434F-A8ED-07D894424CAB}"/>
              </a:ext>
            </a:extLst>
          </p:cNvPr>
          <p:cNvSpPr/>
          <p:nvPr/>
        </p:nvSpPr>
        <p:spPr>
          <a:xfrm>
            <a:off x="3977681" y="727134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</a:t>
            </a:r>
            <a:endParaRPr lang="es-419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143B102-421F-4B03-ABCF-1604745D4C09}"/>
              </a:ext>
            </a:extLst>
          </p:cNvPr>
          <p:cNvSpPr/>
          <p:nvPr/>
        </p:nvSpPr>
        <p:spPr>
          <a:xfrm>
            <a:off x="1963760" y="770123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</a:t>
            </a:r>
            <a:endParaRPr lang="es-419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654CD0A7-CE48-4549-AEB8-9FF887D0CA00}"/>
              </a:ext>
            </a:extLst>
          </p:cNvPr>
          <p:cNvSpPr/>
          <p:nvPr/>
        </p:nvSpPr>
        <p:spPr>
          <a:xfrm>
            <a:off x="693987" y="727134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B</a:t>
            </a:r>
            <a:endParaRPr lang="es-419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43C2B1E0-E61E-40E2-A56F-FF20C47D3F61}"/>
              </a:ext>
            </a:extLst>
          </p:cNvPr>
          <p:cNvSpPr/>
          <p:nvPr/>
        </p:nvSpPr>
        <p:spPr>
          <a:xfrm>
            <a:off x="2943371" y="727134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</a:t>
            </a:r>
            <a:endParaRPr lang="es-419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BB24416-1D3F-4D49-BC1F-9DA98C3EDC51}"/>
              </a:ext>
            </a:extLst>
          </p:cNvPr>
          <p:cNvSpPr/>
          <p:nvPr/>
        </p:nvSpPr>
        <p:spPr>
          <a:xfrm>
            <a:off x="693987" y="2746241"/>
            <a:ext cx="1292603" cy="244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315541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89199E0-9104-409D-8C50-8F63D5B062E1}"/>
              </a:ext>
            </a:extLst>
          </p:cNvPr>
          <p:cNvSpPr txBox="1"/>
          <p:nvPr/>
        </p:nvSpPr>
        <p:spPr>
          <a:xfrm>
            <a:off x="0" y="338994"/>
            <a:ext cx="2941983" cy="83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r>
              <a:rPr lang="es-E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899051B-AF4A-4957-8CBD-60540600E961}"/>
              </a:ext>
            </a:extLst>
          </p:cNvPr>
          <p:cNvSpPr/>
          <p:nvPr/>
        </p:nvSpPr>
        <p:spPr>
          <a:xfrm>
            <a:off x="2289133" y="-346401"/>
            <a:ext cx="8091237" cy="939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_tradnl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Capítulo V-Conclusiones y recomendaciones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3C5F670-146E-44D2-A2A9-FA06EB991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8" y="1172427"/>
            <a:ext cx="1239079" cy="92922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587D0F9-23B8-41C5-BD6D-9C33A5203B4B}"/>
              </a:ext>
            </a:extLst>
          </p:cNvPr>
          <p:cNvSpPr txBox="1"/>
          <p:nvPr/>
        </p:nvSpPr>
        <p:spPr>
          <a:xfrm>
            <a:off x="1411355" y="1135948"/>
            <a:ext cx="64935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setas recolectadas en la Parroquia de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Guangopolo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corresponden a </a:t>
            </a:r>
            <a:r>
              <a:rPr lang="es-ES_tradn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L. </a:t>
            </a:r>
            <a:r>
              <a:rPr lang="es-ES_tradnl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sulphureus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según sus características morfológicas macroscópicas y microscópicas.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458C828-E9AB-4390-B072-54A760A0E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87" y="2812129"/>
            <a:ext cx="1292603" cy="125458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D709A76-12A5-4CC0-B0A6-C97A36A0A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908" y="2833164"/>
            <a:ext cx="906090" cy="125458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17F04F3-F34A-4E89-B101-A76328082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0451" y="2791285"/>
            <a:ext cx="903063" cy="127543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8440017-AF13-4E37-87ED-6A5A3BBC6D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9836" y="2732414"/>
            <a:ext cx="903063" cy="1334301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7F1831E1-16D5-4298-A8BC-1C602CE1D03C}"/>
              </a:ext>
            </a:extLst>
          </p:cNvPr>
          <p:cNvSpPr/>
          <p:nvPr/>
        </p:nvSpPr>
        <p:spPr>
          <a:xfrm>
            <a:off x="3761744" y="2252941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</a:t>
            </a:r>
            <a:endParaRPr lang="es-419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D4F481C-A58B-4D2A-AF2A-E157EF015237}"/>
              </a:ext>
            </a:extLst>
          </p:cNvPr>
          <p:cNvSpPr/>
          <p:nvPr/>
        </p:nvSpPr>
        <p:spPr>
          <a:xfrm>
            <a:off x="1747823" y="2295930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</a:t>
            </a:r>
            <a:endParaRPr lang="es-419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B1922B79-A3B0-40F5-A8E0-A66CBA3CCF57}"/>
              </a:ext>
            </a:extLst>
          </p:cNvPr>
          <p:cNvSpPr/>
          <p:nvPr/>
        </p:nvSpPr>
        <p:spPr>
          <a:xfrm>
            <a:off x="478050" y="2252941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B</a:t>
            </a:r>
            <a:endParaRPr lang="es-419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16B001C-F1ED-43D2-8D38-1CFEF119A396}"/>
              </a:ext>
            </a:extLst>
          </p:cNvPr>
          <p:cNvSpPr/>
          <p:nvPr/>
        </p:nvSpPr>
        <p:spPr>
          <a:xfrm>
            <a:off x="2727434" y="2252941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</a:t>
            </a:r>
            <a:endParaRPr lang="es-419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CBD92A9-143F-4C3E-AE49-16C1D51F2829}"/>
              </a:ext>
            </a:extLst>
          </p:cNvPr>
          <p:cNvSpPr txBox="1"/>
          <p:nvPr/>
        </p:nvSpPr>
        <p:spPr>
          <a:xfrm>
            <a:off x="4756282" y="2492677"/>
            <a:ext cx="61622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obtuvo mezclas de cemento con </a:t>
            </a:r>
            <a:r>
              <a:rPr lang="es-ES_trad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B, S, R y P a diferentes concentraciones que variaron entre 0 a 2% observándose una sola fase y homogeneidad en una relación agua cemento de 0,40, se registró que en concentraciones del 2,5% las mezclas se tornan secas.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B2213DF-DDD1-48E8-B6E6-7AA4B17183E5}"/>
              </a:ext>
            </a:extLst>
          </p:cNvPr>
          <p:cNvSpPr txBox="1"/>
          <p:nvPr/>
        </p:nvSpPr>
        <p:spPr>
          <a:xfrm>
            <a:off x="5717358" y="4001985"/>
            <a:ext cx="61622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tratamientos con B, S y R aumentaron la viscosidad plástica, pero se saturaron en B0,5% y R0,5% y a concentraciones mayores empezaron a disminuir dicho parámetro excepto los S el cual presentó una proporcionalidad directa entre la viscosidad plástica y la concentración, pero los S2,5% tornaron seco el tratamiento y ya no se pudo medir. Todos disminuyeron el límite de fluencia</a:t>
            </a:r>
            <a:endParaRPr lang="es-419" sz="1800" dirty="0"/>
          </a:p>
        </p:txBody>
      </p:sp>
      <p:pic>
        <p:nvPicPr>
          <p:cNvPr id="20" name="Picture 4" descr="Segregación del concreto. La... - Ingeniería Civil Total | Facebook">
            <a:extLst>
              <a:ext uri="{FF2B5EF4-FFF2-40B4-BE49-F238E27FC236}">
                <a16:creationId xmlns:a16="http://schemas.microsoft.com/office/drawing/2014/main" id="{24D20D84-BDBF-4E0E-B409-AB07FEB64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302" y="4146947"/>
            <a:ext cx="1352550" cy="180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ED59E2D1-8ECC-4730-AFFA-5B4E348C09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63"/>
          <a:stretch/>
        </p:blipFill>
        <p:spPr bwMode="auto">
          <a:xfrm>
            <a:off x="3417890" y="4170699"/>
            <a:ext cx="1990017" cy="178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1269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89199E0-9104-409D-8C50-8F63D5B062E1}"/>
              </a:ext>
            </a:extLst>
          </p:cNvPr>
          <p:cNvSpPr txBox="1"/>
          <p:nvPr/>
        </p:nvSpPr>
        <p:spPr>
          <a:xfrm>
            <a:off x="0" y="522912"/>
            <a:ext cx="2425148" cy="83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Conclusiones </a:t>
            </a:r>
            <a:endParaRPr lang="es-419" sz="2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225AF6E-D566-4D1E-B8BE-8F86D94598BD}"/>
              </a:ext>
            </a:extLst>
          </p:cNvPr>
          <p:cNvSpPr txBox="1"/>
          <p:nvPr/>
        </p:nvSpPr>
        <p:spPr>
          <a:xfrm>
            <a:off x="2635887" y="1510625"/>
            <a:ext cx="9236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S2% fueron los mejores aditivos porque modificaron las propiedades del cemento con un aumento de la viscosidad plástica del </a:t>
            </a:r>
            <a:r>
              <a:rPr lang="es-E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217,35% y el límite de fluencia disminuyó en 75,37% respecto al control. </a:t>
            </a:r>
            <a:endParaRPr lang="es-419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899051B-AF4A-4957-8CBD-60540600E961}"/>
              </a:ext>
            </a:extLst>
          </p:cNvPr>
          <p:cNvSpPr/>
          <p:nvPr/>
        </p:nvSpPr>
        <p:spPr>
          <a:xfrm>
            <a:off x="2289133" y="-346401"/>
            <a:ext cx="8091237" cy="939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_tradnl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Capítulo V-Conclusiones y recomendaciones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559108A-F5F6-4B53-BFC7-E38474B97471}"/>
              </a:ext>
            </a:extLst>
          </p:cNvPr>
          <p:cNvSpPr txBox="1"/>
          <p:nvPr/>
        </p:nvSpPr>
        <p:spPr>
          <a:xfrm>
            <a:off x="3603021" y="2820467"/>
            <a:ext cx="81667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Todos los tratamientos al 2% de concentración no modificaron la resistencia mecánica del cemento excepto B2% el cual mostró una disminución del </a:t>
            </a:r>
            <a:r>
              <a:rPr lang="es-419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19,59% respecto al control.</a:t>
            </a:r>
            <a:endParaRPr lang="es-419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E13DBA7-803B-4934-8653-332DDDB97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148" y="2820467"/>
            <a:ext cx="1177873" cy="127817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B8208B6-0472-4B3B-B39B-4FFA7E450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852" y="1508780"/>
            <a:ext cx="1200753" cy="114311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4302F63-74F0-4269-821D-0E822A557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5" y="1513085"/>
            <a:ext cx="1182757" cy="113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22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02E3A07-3279-4AAE-BFAA-E367828B52B2}"/>
              </a:ext>
            </a:extLst>
          </p:cNvPr>
          <p:cNvSpPr txBox="1"/>
          <p:nvPr/>
        </p:nvSpPr>
        <p:spPr>
          <a:xfrm>
            <a:off x="-1" y="524011"/>
            <a:ext cx="3286539" cy="83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419" sz="2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F6D6675-CBF6-4D39-9B76-40DF008D819D}"/>
              </a:ext>
            </a:extLst>
          </p:cNvPr>
          <p:cNvSpPr txBox="1"/>
          <p:nvPr/>
        </p:nvSpPr>
        <p:spPr>
          <a:xfrm>
            <a:off x="0" y="1331295"/>
            <a:ext cx="1186069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Recomendamos realizar tratamientos con monosacáridos, oligosacáridos y polisacáridos del hongo, también variar la relación agua cemento mayor a 0,40; 0,45 y 0,50 para medir parámetros como viscosidad plástica y límites de fluencia. Recomendamos realizar la protección industrial del procedimiento una vez que se complemente los ensayos.</a:t>
            </a:r>
          </a:p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Sugerimos realizar la domesticación del hongo.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Sugerimos la publicación de los resultados en una base de datos.</a:t>
            </a: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156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FB7A872-0746-4C33-B091-4ED7F1C3C1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31" y="1121245"/>
            <a:ext cx="6295347" cy="1956805"/>
          </a:xfrm>
          <a:prstGeom prst="rect">
            <a:avLst/>
          </a:prstGeom>
        </p:spPr>
      </p:pic>
      <p:pic>
        <p:nvPicPr>
          <p:cNvPr id="5" name="Picture 4" descr="http://decv.espe.edu.ec/wp-content/uploads/2015/01/sello-biotec.jpg">
            <a:extLst>
              <a:ext uri="{FF2B5EF4-FFF2-40B4-BE49-F238E27FC236}">
                <a16:creationId xmlns:a16="http://schemas.microsoft.com/office/drawing/2014/main" id="{E2355BFA-82FD-424E-A3EB-9A38235E4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809" y="1121245"/>
            <a:ext cx="1719407" cy="168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39D3D4B-C786-4E7E-AA6D-B8EDE19BE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399" y="3286527"/>
            <a:ext cx="6330167" cy="213547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B8923483-2E05-4F27-A2F5-A5E343D71B73}"/>
              </a:ext>
            </a:extLst>
          </p:cNvPr>
          <p:cNvSpPr/>
          <p:nvPr/>
        </p:nvSpPr>
        <p:spPr>
          <a:xfrm>
            <a:off x="2289133" y="-346401"/>
            <a:ext cx="8091237" cy="939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_tradnl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Agradecimientos</a:t>
            </a:r>
          </a:p>
        </p:txBody>
      </p:sp>
    </p:spTree>
    <p:extLst>
      <p:ext uri="{BB962C8B-B14F-4D97-AF65-F5344CB8AC3E}">
        <p14:creationId xmlns:p14="http://schemas.microsoft.com/office/powerpoint/2010/main" val="1093870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41572AF-DB37-45E4-AF12-D008550062B8}"/>
              </a:ext>
            </a:extLst>
          </p:cNvPr>
          <p:cNvSpPr txBox="1"/>
          <p:nvPr/>
        </p:nvSpPr>
        <p:spPr>
          <a:xfrm>
            <a:off x="477078" y="556947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Broughton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(2012). Adhesives in Marine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Engineering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419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16F7E95-7503-48B4-9788-6DE36A06EE7C}"/>
              </a:ext>
            </a:extLst>
          </p:cNvPr>
          <p:cNvSpPr txBox="1"/>
          <p:nvPr/>
        </p:nvSpPr>
        <p:spPr>
          <a:xfrm>
            <a:off x="477078" y="703019"/>
            <a:ext cx="9037983" cy="5000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</a:pP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Akavia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&amp;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Eden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(2017). New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cultivation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protocols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gourmet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edible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exotic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mushroom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(360EDEN.COM, Ed.) Obtenido de http://www.360eden.com/kmehin/</a:t>
            </a: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20000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Alexander, D. (2017).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Nature's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Machines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Organismal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Biomechanics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doi:https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://doi.org/10.1016/B978-0-12-804404-9.00004-9</a:t>
            </a: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200000"/>
              </a:lnSpc>
            </a:pP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Alquini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G., Carbonero, E., Rosado, F., Cosentino, C., &amp;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Lacomini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(2004).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Polysaccharides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fruit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bodies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basidiomycete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Laetiporus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sulphureus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(Bull.: Fr.)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Murr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FEMS </a:t>
            </a:r>
            <a:r>
              <a:rPr lang="es-E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Microbiology</a:t>
            </a:r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Letters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doi:https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://doi.org/10.1016/S0378-1097(03)00853-X</a:t>
            </a: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200000"/>
              </a:lnSpc>
            </a:pP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Aquaterra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(2018). Morteros Fundamentos Básicos Efecto Espesante. Obtenido de https://www.youtube.com/watch?v=3aQg7WJ_3z4</a:t>
            </a: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BEFFB32-A393-4AC8-8861-32883EB17CC1}"/>
              </a:ext>
            </a:extLst>
          </p:cNvPr>
          <p:cNvSpPr/>
          <p:nvPr/>
        </p:nvSpPr>
        <p:spPr>
          <a:xfrm>
            <a:off x="2050381" y="-227960"/>
            <a:ext cx="8091237" cy="939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_tradnl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Bibliografía</a:t>
            </a:r>
          </a:p>
        </p:txBody>
      </p:sp>
    </p:spTree>
    <p:extLst>
      <p:ext uri="{BB962C8B-B14F-4D97-AF65-F5344CB8AC3E}">
        <p14:creationId xmlns:p14="http://schemas.microsoft.com/office/powerpoint/2010/main" val="2757719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56CEDA-25B9-406B-9B7C-358A3F82A861}"/>
              </a:ext>
            </a:extLst>
          </p:cNvPr>
          <p:cNvSpPr txBox="1"/>
          <p:nvPr/>
        </p:nvSpPr>
        <p:spPr>
          <a:xfrm>
            <a:off x="649355" y="488144"/>
            <a:ext cx="12072731" cy="3615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/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Ordoñez, M. (2019).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Fungi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 Ecuador. (P. U. Ecuador, Ed.) </a:t>
            </a:r>
            <a:r>
              <a:rPr lang="es-E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Fungario</a:t>
            </a:r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QCAM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Obtenido de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https://bioweb.bio/fungiweb/FichaEspecie/Laetiporus%20sulphureus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Páez, N., Rubio, F., &amp; Velázquez, J. (2020).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various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plasticisers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viscous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flow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properties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natural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pozzolanic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cement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pastes. doi:10.1680/jadcr.18.00058</a:t>
            </a:r>
          </a:p>
          <a:p>
            <a:pPr marL="457200" indent="-457200"/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Micelli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F.,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Renni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A., George, A., &amp; Moro, S. (2021). New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Materials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Civil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Engineering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doi:https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://doi.org/10.1016/B978-0-12-818961-0.00007-7</a:t>
            </a: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Selvalegre. (2018). Ficha técnica Selvalegre. Obtenido de https://ferrigonz.com.ec/wp-content/uploads/2018/01/Selvalegre.pdf</a:t>
            </a: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Sika. (2015). </a:t>
            </a:r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Hoja técnica del producto Sika </a:t>
            </a:r>
            <a:r>
              <a:rPr lang="es-E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Viscocrete</a:t>
            </a:r>
            <a:r>
              <a:rPr lang="es-E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4100.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Obtenido de https://ecu.sika.com/content/dam/dms/ec01/e/Sika%20Viscocrete%204100.pdf</a:t>
            </a: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200000"/>
              </a:lnSpc>
            </a:pP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200000"/>
              </a:lnSpc>
            </a:pP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377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D6FD90-1AC4-48FB-8B3D-39276E974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63"/>
          <a:stretch/>
        </p:blipFill>
        <p:spPr bwMode="auto">
          <a:xfrm>
            <a:off x="3809761" y="4459937"/>
            <a:ext cx="1936714" cy="173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6B157C9-94AD-43FB-8C3C-D7EF3375F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3" y="407636"/>
            <a:ext cx="7076473" cy="207997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C44037D-1150-47B8-8F13-E0440FA7F245}"/>
              </a:ext>
            </a:extLst>
          </p:cNvPr>
          <p:cNvSpPr txBox="1"/>
          <p:nvPr/>
        </p:nvSpPr>
        <p:spPr>
          <a:xfrm>
            <a:off x="6187" y="-108562"/>
            <a:ext cx="1721718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_tradn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Reología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0471033-0F91-4C85-97D3-7CD806C612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35" t="5660"/>
          <a:stretch/>
        </p:blipFill>
        <p:spPr>
          <a:xfrm>
            <a:off x="10116246" y="198550"/>
            <a:ext cx="1962458" cy="237559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65EAD9-93CD-438C-89AA-D8C34D09E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370" y="4407233"/>
            <a:ext cx="2349388" cy="167329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7B51C5E-48D3-47A9-8AAA-AF65E7E3A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2994" y="2753387"/>
            <a:ext cx="1590108" cy="141129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9E4B30A-F43B-4FA7-A86E-F43E58143E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4119" y="365721"/>
            <a:ext cx="2265175" cy="223497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42E8F49-4280-41CD-8D51-A4D0933E8945}"/>
              </a:ext>
            </a:extLst>
          </p:cNvPr>
          <p:cNvSpPr txBox="1"/>
          <p:nvPr/>
        </p:nvSpPr>
        <p:spPr>
          <a:xfrm>
            <a:off x="7006958" y="-258205"/>
            <a:ext cx="2442694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_tradn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Fluidos no newtonianos 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92F6839-B4D4-42CC-BDD5-073B0C42E134}"/>
              </a:ext>
            </a:extLst>
          </p:cNvPr>
          <p:cNvSpPr txBox="1"/>
          <p:nvPr/>
        </p:nvSpPr>
        <p:spPr>
          <a:xfrm>
            <a:off x="10700856" y="4773742"/>
            <a:ext cx="15793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Aditivos modificadores de viscosidad (VMA) 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F1C80ADF-8DD1-4694-A4F4-9129FCB233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2563" y="4458889"/>
            <a:ext cx="1981796" cy="1652890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A0E95736-C08D-48A3-9ABB-0BBBA0CEDE0D}"/>
              </a:ext>
            </a:extLst>
          </p:cNvPr>
          <p:cNvSpPr txBox="1"/>
          <p:nvPr/>
        </p:nvSpPr>
        <p:spPr>
          <a:xfrm>
            <a:off x="63717" y="6410308"/>
            <a:ext cx="6182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(Huang et al., 2018)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_tradn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Ghio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1994).</a:t>
            </a: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419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8CB53A03-2DA3-47F1-BB45-36F9F1C84F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" y="2753387"/>
            <a:ext cx="3746092" cy="3358392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9FDEBC4C-8D12-449F-B4C3-49AFE4E81BF7}"/>
              </a:ext>
            </a:extLst>
          </p:cNvPr>
          <p:cNvSpPr txBox="1"/>
          <p:nvPr/>
        </p:nvSpPr>
        <p:spPr>
          <a:xfrm>
            <a:off x="1600271" y="2681895"/>
            <a:ext cx="2494300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_tradnl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ES_tradn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=La viscosidad plástica 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014E0F6E-E2FC-489D-AEBE-26807C22CDC5}"/>
                  </a:ext>
                </a:extLst>
              </p:cNvPr>
              <p:cNvSpPr txBox="1"/>
              <p:nvPr/>
            </p:nvSpPr>
            <p:spPr>
              <a:xfrm>
                <a:off x="661202" y="5629034"/>
                <a:ext cx="2872079" cy="568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419" sz="1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419" sz="18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s-419" sz="1800" i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s-419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_tradnl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:Límite de fluencia</a:t>
                </a:r>
                <a:endParaRPr lang="es-419" sz="1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014E0F6E-E2FC-489D-AEBE-26807C22C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202" y="5629034"/>
                <a:ext cx="2872079" cy="568041"/>
              </a:xfrm>
              <a:prstGeom prst="rect">
                <a:avLst/>
              </a:prstGeom>
              <a:blipFill>
                <a:blip r:embed="rId10"/>
                <a:stretch>
                  <a:fillRect b="-15957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111BDA4F-8A24-4793-B151-E3F799552F35}"/>
              </a:ext>
            </a:extLst>
          </p:cNvPr>
          <p:cNvCxnSpPr>
            <a:cxnSpLocks/>
          </p:cNvCxnSpPr>
          <p:nvPr/>
        </p:nvCxnSpPr>
        <p:spPr>
          <a:xfrm>
            <a:off x="1738898" y="3250640"/>
            <a:ext cx="0" cy="9370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B237BE31-DDC0-4D68-9AF1-EE5FDE65F5C4}"/>
              </a:ext>
            </a:extLst>
          </p:cNvPr>
          <p:cNvCxnSpPr>
            <a:cxnSpLocks/>
          </p:cNvCxnSpPr>
          <p:nvPr/>
        </p:nvCxnSpPr>
        <p:spPr>
          <a:xfrm flipH="1" flipV="1">
            <a:off x="608896" y="5532658"/>
            <a:ext cx="104611" cy="3803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53753ECB-FA45-4A8A-AD85-6001EF507100}"/>
              </a:ext>
            </a:extLst>
          </p:cNvPr>
          <p:cNvCxnSpPr/>
          <p:nvPr/>
        </p:nvCxnSpPr>
        <p:spPr>
          <a:xfrm>
            <a:off x="4066807" y="3116263"/>
            <a:ext cx="5316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6DC5C269-F244-4E35-BBC3-B8A9EA3B3ADD}"/>
              </a:ext>
            </a:extLst>
          </p:cNvPr>
          <p:cNvCxnSpPr>
            <a:cxnSpLocks/>
          </p:cNvCxnSpPr>
          <p:nvPr/>
        </p:nvCxnSpPr>
        <p:spPr>
          <a:xfrm flipV="1">
            <a:off x="2743200" y="5913054"/>
            <a:ext cx="1020072" cy="1034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Estrella: 5 puntas 40">
            <a:extLst>
              <a:ext uri="{FF2B5EF4-FFF2-40B4-BE49-F238E27FC236}">
                <a16:creationId xmlns:a16="http://schemas.microsoft.com/office/drawing/2014/main" id="{BC7EE084-2CAB-437B-9992-BF34487CA3DE}"/>
              </a:ext>
            </a:extLst>
          </p:cNvPr>
          <p:cNvSpPr/>
          <p:nvPr/>
        </p:nvSpPr>
        <p:spPr>
          <a:xfrm>
            <a:off x="10834134" y="4093189"/>
            <a:ext cx="816937" cy="731399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42" name="Flecha: a la derecha 41">
            <a:extLst>
              <a:ext uri="{FF2B5EF4-FFF2-40B4-BE49-F238E27FC236}">
                <a16:creationId xmlns:a16="http://schemas.microsoft.com/office/drawing/2014/main" id="{803BA302-E1FD-41D6-BF2F-81F859B6B144}"/>
              </a:ext>
            </a:extLst>
          </p:cNvPr>
          <p:cNvSpPr/>
          <p:nvPr/>
        </p:nvSpPr>
        <p:spPr>
          <a:xfrm>
            <a:off x="5792964" y="5163801"/>
            <a:ext cx="315999" cy="4202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43" name="Flecha: a la derecha 42">
            <a:extLst>
              <a:ext uri="{FF2B5EF4-FFF2-40B4-BE49-F238E27FC236}">
                <a16:creationId xmlns:a16="http://schemas.microsoft.com/office/drawing/2014/main" id="{DC992754-EADC-4CAB-ABD4-DEBFFB31A9F1}"/>
              </a:ext>
            </a:extLst>
          </p:cNvPr>
          <p:cNvSpPr/>
          <p:nvPr/>
        </p:nvSpPr>
        <p:spPr>
          <a:xfrm>
            <a:off x="8409289" y="5208822"/>
            <a:ext cx="315999" cy="4202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44" name="Flecha: a la derecha 43">
            <a:extLst>
              <a:ext uri="{FF2B5EF4-FFF2-40B4-BE49-F238E27FC236}">
                <a16:creationId xmlns:a16="http://schemas.microsoft.com/office/drawing/2014/main" id="{603A3ECB-DEAB-4D8B-AB3A-ACBBBF5AEFE3}"/>
              </a:ext>
            </a:extLst>
          </p:cNvPr>
          <p:cNvSpPr/>
          <p:nvPr/>
        </p:nvSpPr>
        <p:spPr>
          <a:xfrm>
            <a:off x="6565538" y="1503295"/>
            <a:ext cx="599772" cy="4202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45" name="Flecha: a la derecha 44">
            <a:extLst>
              <a:ext uri="{FF2B5EF4-FFF2-40B4-BE49-F238E27FC236}">
                <a16:creationId xmlns:a16="http://schemas.microsoft.com/office/drawing/2014/main" id="{2C4553DB-B861-4038-9E9E-78C8C0D9887B}"/>
              </a:ext>
            </a:extLst>
          </p:cNvPr>
          <p:cNvSpPr/>
          <p:nvPr/>
        </p:nvSpPr>
        <p:spPr>
          <a:xfrm>
            <a:off x="9511052" y="1503295"/>
            <a:ext cx="445994" cy="4202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32D7E80E-DDDB-4567-B8DF-40E5E4A338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0043" y="2399843"/>
            <a:ext cx="1855859" cy="1868658"/>
          </a:xfrm>
          <a:prstGeom prst="rect">
            <a:avLst/>
          </a:prstGeom>
        </p:spPr>
      </p:pic>
      <p:sp>
        <p:nvSpPr>
          <p:cNvPr id="53" name="Flecha: hacia arriba 52">
            <a:extLst>
              <a:ext uri="{FF2B5EF4-FFF2-40B4-BE49-F238E27FC236}">
                <a16:creationId xmlns:a16="http://schemas.microsoft.com/office/drawing/2014/main" id="{4C5C1031-3ADB-46AE-93C8-78BB8CC5E1AC}"/>
              </a:ext>
            </a:extLst>
          </p:cNvPr>
          <p:cNvSpPr/>
          <p:nvPr/>
        </p:nvSpPr>
        <p:spPr>
          <a:xfrm>
            <a:off x="9590565" y="4175099"/>
            <a:ext cx="308809" cy="27120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6960A04-39D2-477C-8D53-C648BA43E096}"/>
              </a:ext>
            </a:extLst>
          </p:cNvPr>
          <p:cNvSpPr txBox="1"/>
          <p:nvPr/>
        </p:nvSpPr>
        <p:spPr>
          <a:xfrm>
            <a:off x="4998705" y="1899340"/>
            <a:ext cx="2494300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_tradnl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Segregación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F3E49E6-5EB0-4989-87BF-1D2DAA0935FB}"/>
              </a:ext>
            </a:extLst>
          </p:cNvPr>
          <p:cNvSpPr txBox="1"/>
          <p:nvPr/>
        </p:nvSpPr>
        <p:spPr>
          <a:xfrm>
            <a:off x="3696348" y="3948015"/>
            <a:ext cx="2494300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_tradnl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Trabajabilidad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3B1911C-10FE-4331-9E46-A86AC748A229}"/>
              </a:ext>
            </a:extLst>
          </p:cNvPr>
          <p:cNvSpPr txBox="1"/>
          <p:nvPr/>
        </p:nvSpPr>
        <p:spPr>
          <a:xfrm>
            <a:off x="4867641" y="307668"/>
            <a:ext cx="2069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Broughton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2012)</a:t>
            </a:r>
            <a:r>
              <a:rPr lang="es-ES_trad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419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11074E0-D84F-4FE1-821E-C16A56AC7492}"/>
              </a:ext>
            </a:extLst>
          </p:cNvPr>
          <p:cNvSpPr txBox="1"/>
          <p:nvPr/>
        </p:nvSpPr>
        <p:spPr>
          <a:xfrm>
            <a:off x="6937173" y="4034157"/>
            <a:ext cx="1611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Micelli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2021) 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308603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838E708E-03F5-4F23-ADC5-82AC0874E8FF}"/>
              </a:ext>
            </a:extLst>
          </p:cNvPr>
          <p:cNvSpPr txBox="1"/>
          <p:nvPr/>
        </p:nvSpPr>
        <p:spPr>
          <a:xfrm>
            <a:off x="163644" y="497752"/>
            <a:ext cx="4735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Mecanismo de acción de los 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Aditivos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419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BD5194-2109-46AC-822A-CC64CA751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73" y="764301"/>
            <a:ext cx="4589704" cy="209337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85E595C-4819-49E3-AF23-2031D56AB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953" y="643147"/>
            <a:ext cx="2897891" cy="209337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BDDB67C-C25F-482E-A8AE-A350EEA3BFA7}"/>
              </a:ext>
            </a:extLst>
          </p:cNvPr>
          <p:cNvSpPr txBox="1"/>
          <p:nvPr/>
        </p:nvSpPr>
        <p:spPr>
          <a:xfrm>
            <a:off x="6844239" y="379579"/>
            <a:ext cx="1950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lignosulfonato </a:t>
            </a:r>
            <a:endParaRPr lang="es-419" b="1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A0B4CAA-374A-4F54-AF5C-8849009CC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757" y="576644"/>
            <a:ext cx="2122718" cy="253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E0EEF7D-AEE7-4575-8E00-1473E1C67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6483" y="3217405"/>
            <a:ext cx="3972753" cy="2887943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E4D8BD64-7832-4437-A327-CE8668E3F048}"/>
              </a:ext>
            </a:extLst>
          </p:cNvPr>
          <p:cNvSpPr txBox="1"/>
          <p:nvPr/>
        </p:nvSpPr>
        <p:spPr>
          <a:xfrm>
            <a:off x="0" y="3645922"/>
            <a:ext cx="218660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s-E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olicarboxilatos</a:t>
            </a:r>
            <a:endParaRPr lang="es-419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2635FB18-9B20-45B8-AAD3-ECD9DCE9E1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1985"/>
            <a:ext cx="3754351" cy="228476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C07FF3C1-9415-4474-8565-53105F89CC02}"/>
              </a:ext>
            </a:extLst>
          </p:cNvPr>
          <p:cNvSpPr txBox="1"/>
          <p:nvPr/>
        </p:nvSpPr>
        <p:spPr>
          <a:xfrm>
            <a:off x="7576628" y="3112133"/>
            <a:ext cx="1748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sacáridos</a:t>
            </a:r>
            <a:endParaRPr lang="es-419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ED64097B-5FEC-4137-AE0C-11143440CC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3169" y="3402475"/>
            <a:ext cx="4048975" cy="2544894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099A1A7F-7472-4D1A-A957-7162A79E0FCC}"/>
              </a:ext>
            </a:extLst>
          </p:cNvPr>
          <p:cNvSpPr/>
          <p:nvPr/>
        </p:nvSpPr>
        <p:spPr>
          <a:xfrm>
            <a:off x="4434672" y="-308623"/>
            <a:ext cx="2434624" cy="939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_tradnl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Introducción </a:t>
            </a:r>
            <a:endParaRPr lang="es-419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BAFF38A-D839-4203-A729-2F562DEFC40A}"/>
              </a:ext>
            </a:extLst>
          </p:cNvPr>
          <p:cNvSpPr txBox="1"/>
          <p:nvPr/>
        </p:nvSpPr>
        <p:spPr>
          <a:xfrm>
            <a:off x="4465640" y="1734282"/>
            <a:ext cx="1777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_tradn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rigen orgánico</a:t>
            </a:r>
            <a:endParaRPr lang="es-419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BAD5ED6-3659-40F7-835B-35D905C6D71C}"/>
              </a:ext>
            </a:extLst>
          </p:cNvPr>
          <p:cNvSpPr txBox="1"/>
          <p:nvPr/>
        </p:nvSpPr>
        <p:spPr>
          <a:xfrm>
            <a:off x="781442" y="3074115"/>
            <a:ext cx="21336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Inorgánico sintético</a:t>
            </a:r>
            <a:endParaRPr lang="es-419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Estrella: 5 puntas 1">
            <a:extLst>
              <a:ext uri="{FF2B5EF4-FFF2-40B4-BE49-F238E27FC236}">
                <a16:creationId xmlns:a16="http://schemas.microsoft.com/office/drawing/2014/main" id="{4F4A3DDA-83D5-4120-B281-5327CD83E0EC}"/>
              </a:ext>
            </a:extLst>
          </p:cNvPr>
          <p:cNvSpPr/>
          <p:nvPr/>
        </p:nvSpPr>
        <p:spPr>
          <a:xfrm>
            <a:off x="6907953" y="722617"/>
            <a:ext cx="358209" cy="369332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0" name="Estrella: 5 puntas 19">
            <a:extLst>
              <a:ext uri="{FF2B5EF4-FFF2-40B4-BE49-F238E27FC236}">
                <a16:creationId xmlns:a16="http://schemas.microsoft.com/office/drawing/2014/main" id="{D7657515-1F54-4064-AEC2-BF7E18634B86}"/>
              </a:ext>
            </a:extLst>
          </p:cNvPr>
          <p:cNvSpPr/>
          <p:nvPr/>
        </p:nvSpPr>
        <p:spPr>
          <a:xfrm>
            <a:off x="1947564" y="3627688"/>
            <a:ext cx="358209" cy="369332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50E7C67-667C-4204-B4C6-21D7DF6A7024}"/>
              </a:ext>
            </a:extLst>
          </p:cNvPr>
          <p:cNvSpPr txBox="1"/>
          <p:nvPr/>
        </p:nvSpPr>
        <p:spPr>
          <a:xfrm>
            <a:off x="2305773" y="3679146"/>
            <a:ext cx="2415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Impedimento estérico</a:t>
            </a:r>
            <a:endParaRPr lang="es-419" b="1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A8D50BD-140D-4287-9639-ECA4DF448699}"/>
              </a:ext>
            </a:extLst>
          </p:cNvPr>
          <p:cNvSpPr txBox="1"/>
          <p:nvPr/>
        </p:nvSpPr>
        <p:spPr>
          <a:xfrm>
            <a:off x="10875549" y="4674922"/>
            <a:ext cx="19501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s-ES_trad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hongos poseen gran cantidad de sacáridos </a:t>
            </a:r>
            <a:endParaRPr lang="es-419" b="1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14BBD672-B240-4D11-8A52-A435084E6019}"/>
              </a:ext>
            </a:extLst>
          </p:cNvPr>
          <p:cNvSpPr txBox="1"/>
          <p:nvPr/>
        </p:nvSpPr>
        <p:spPr>
          <a:xfrm>
            <a:off x="330432" y="6438709"/>
            <a:ext cx="2611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(Huang et al., 2018). </a:t>
            </a:r>
            <a:endParaRPr lang="es-419" dirty="0"/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2DCEC43F-16D9-4A06-9CC3-097DC9F3A1F4}"/>
              </a:ext>
            </a:extLst>
          </p:cNvPr>
          <p:cNvSpPr/>
          <p:nvPr/>
        </p:nvSpPr>
        <p:spPr>
          <a:xfrm>
            <a:off x="3754351" y="1691055"/>
            <a:ext cx="622852" cy="484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8A619897-5DD2-465F-B6FE-14CD5A5B8B35}"/>
              </a:ext>
            </a:extLst>
          </p:cNvPr>
          <p:cNvSpPr/>
          <p:nvPr/>
        </p:nvSpPr>
        <p:spPr>
          <a:xfrm>
            <a:off x="1437943" y="2668575"/>
            <a:ext cx="509621" cy="4566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F40A401A-510C-4C9D-8270-60F3D5FF9D28}"/>
              </a:ext>
            </a:extLst>
          </p:cNvPr>
          <p:cNvCxnSpPr>
            <a:cxnSpLocks/>
          </p:cNvCxnSpPr>
          <p:nvPr/>
        </p:nvCxnSpPr>
        <p:spPr>
          <a:xfrm flipV="1">
            <a:off x="6096000" y="620491"/>
            <a:ext cx="811953" cy="12370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1ED37C6F-0EE5-48A5-93F3-432469BEFE49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6096000" y="1933465"/>
            <a:ext cx="1480628" cy="13633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25EF2A74-E9F4-41F4-A2F8-F1A096C1F35D}"/>
              </a:ext>
            </a:extLst>
          </p:cNvPr>
          <p:cNvCxnSpPr/>
          <p:nvPr/>
        </p:nvCxnSpPr>
        <p:spPr>
          <a:xfrm flipH="1">
            <a:off x="781442" y="3464367"/>
            <a:ext cx="911311" cy="2339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Flecha: a la derecha 31">
            <a:extLst>
              <a:ext uri="{FF2B5EF4-FFF2-40B4-BE49-F238E27FC236}">
                <a16:creationId xmlns:a16="http://schemas.microsoft.com/office/drawing/2014/main" id="{6BBB9351-F289-4AFA-86AE-66844FC7CF8B}"/>
              </a:ext>
            </a:extLst>
          </p:cNvPr>
          <p:cNvSpPr/>
          <p:nvPr/>
        </p:nvSpPr>
        <p:spPr>
          <a:xfrm>
            <a:off x="9698832" y="1554746"/>
            <a:ext cx="262727" cy="3590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3" name="Flecha: a la derecha 32">
            <a:extLst>
              <a:ext uri="{FF2B5EF4-FFF2-40B4-BE49-F238E27FC236}">
                <a16:creationId xmlns:a16="http://schemas.microsoft.com/office/drawing/2014/main" id="{8408EBCF-F9F1-4FAC-9011-5F3AB4AEEEE5}"/>
              </a:ext>
            </a:extLst>
          </p:cNvPr>
          <p:cNvSpPr/>
          <p:nvPr/>
        </p:nvSpPr>
        <p:spPr>
          <a:xfrm>
            <a:off x="3193774" y="4563458"/>
            <a:ext cx="560577" cy="4723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4" name="Flecha: a la derecha 33">
            <a:extLst>
              <a:ext uri="{FF2B5EF4-FFF2-40B4-BE49-F238E27FC236}">
                <a16:creationId xmlns:a16="http://schemas.microsoft.com/office/drawing/2014/main" id="{86326893-C93B-4F2E-9BF2-69403A0493AE}"/>
              </a:ext>
            </a:extLst>
          </p:cNvPr>
          <p:cNvSpPr/>
          <p:nvPr/>
        </p:nvSpPr>
        <p:spPr>
          <a:xfrm>
            <a:off x="6085686" y="4765405"/>
            <a:ext cx="314183" cy="4723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EDDD5C2D-071C-41D6-A54C-69449DFFE935}"/>
              </a:ext>
            </a:extLst>
          </p:cNvPr>
          <p:cNvSpPr txBox="1"/>
          <p:nvPr/>
        </p:nvSpPr>
        <p:spPr>
          <a:xfrm>
            <a:off x="4148921" y="2982090"/>
            <a:ext cx="1675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(Páez, 2020)</a:t>
            </a:r>
            <a:endParaRPr lang="es-419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439BC24-2FE3-4419-AE05-A856E2D62A15}"/>
              </a:ext>
            </a:extLst>
          </p:cNvPr>
          <p:cNvSpPr txBox="1"/>
          <p:nvPr/>
        </p:nvSpPr>
        <p:spPr>
          <a:xfrm>
            <a:off x="8528772" y="348198"/>
            <a:ext cx="2611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(Huang et al., 2018). </a:t>
            </a:r>
            <a:endParaRPr lang="es-419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8CF8B70F-FD7E-4189-8F1E-89E8FB409D97}"/>
              </a:ext>
            </a:extLst>
          </p:cNvPr>
          <p:cNvSpPr txBox="1"/>
          <p:nvPr/>
        </p:nvSpPr>
        <p:spPr>
          <a:xfrm>
            <a:off x="8864371" y="3080335"/>
            <a:ext cx="2501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Alquini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2004)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812351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F59561-4FF2-49A5-AA92-DD59F29DCBFD}"/>
              </a:ext>
            </a:extLst>
          </p:cNvPr>
          <p:cNvSpPr txBox="1"/>
          <p:nvPr/>
        </p:nvSpPr>
        <p:spPr>
          <a:xfrm>
            <a:off x="304800" y="0"/>
            <a:ext cx="6096000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_tradn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Datos sobre los </a:t>
            </a:r>
            <a:r>
              <a:rPr lang="es-ES_tradnl" sz="1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Laetiporus</a:t>
            </a:r>
            <a:r>
              <a:rPr lang="es-ES_tradnl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1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sulphureus</a:t>
            </a:r>
            <a:r>
              <a:rPr lang="es-ES_tradnl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Laetiporus sulphureus - Wikipedia, la enciclopedia libre">
            <a:extLst>
              <a:ext uri="{FF2B5EF4-FFF2-40B4-BE49-F238E27FC236}">
                <a16:creationId xmlns:a16="http://schemas.microsoft.com/office/drawing/2014/main" id="{E5392E0F-6391-4A5C-AD08-4ECC58B1B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585" y="923631"/>
            <a:ext cx="3217417" cy="465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AA61F70-F713-4AEF-A5C1-E9F01C40854E}"/>
              </a:ext>
            </a:extLst>
          </p:cNvPr>
          <p:cNvSpPr txBox="1"/>
          <p:nvPr/>
        </p:nvSpPr>
        <p:spPr>
          <a:xfrm>
            <a:off x="114751" y="522170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biopolímeros presentes en los hongos </a:t>
            </a:r>
            <a:r>
              <a:rPr lang="es-ES_tradnl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Laetiporus</a:t>
            </a:r>
            <a:r>
              <a:rPr lang="es-ES_tradn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sulphureus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son los </a:t>
            </a:r>
            <a:r>
              <a:rPr lang="es-ES_tradn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beta-glucanos (1</a:t>
            </a:r>
            <a:r>
              <a:rPr lang="es-ES_tradn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s-ES_tradn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_tradnl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heterogalactanos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s-ES_tradn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fucosa, </a:t>
            </a:r>
            <a:r>
              <a:rPr lang="es-ES_tradnl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fucomannogalactano</a:t>
            </a:r>
            <a:r>
              <a:rPr lang="es-ES_tradn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otros</a:t>
            </a:r>
            <a:r>
              <a:rPr lang="es-ES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Alquini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2004)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419" dirty="0"/>
          </a:p>
        </p:txBody>
      </p:sp>
      <p:pic>
        <p:nvPicPr>
          <p:cNvPr id="3074" name="Picture 2" descr="unocero - El mapamundi que conocemos está mal construido">
            <a:extLst>
              <a:ext uri="{FF2B5EF4-FFF2-40B4-BE49-F238E27FC236}">
                <a16:creationId xmlns:a16="http://schemas.microsoft.com/office/drawing/2014/main" id="{53919060-6FE5-4589-9F35-361915887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20" y="942601"/>
            <a:ext cx="2700319" cy="164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43FE9BB-5BA7-4700-B23E-E053FB6F9A46}"/>
              </a:ext>
            </a:extLst>
          </p:cNvPr>
          <p:cNvSpPr txBox="1"/>
          <p:nvPr/>
        </p:nvSpPr>
        <p:spPr>
          <a:xfrm>
            <a:off x="0" y="567049"/>
            <a:ext cx="2504661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Distribución y habitad </a:t>
            </a:r>
            <a:endParaRPr lang="es-419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0FCA0EB-027E-4283-A3F8-F18D3E589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740" y="955577"/>
            <a:ext cx="2495550" cy="153352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79BABBF-33E4-4226-B55E-88A1F6A2C11C}"/>
              </a:ext>
            </a:extLst>
          </p:cNvPr>
          <p:cNvSpPr txBox="1"/>
          <p:nvPr/>
        </p:nvSpPr>
        <p:spPr>
          <a:xfrm>
            <a:off x="2809461" y="554299"/>
            <a:ext cx="2087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(Ordoñez, 2019)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419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BF3FCE2-CF38-452F-BB6F-C378EDB09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7661" y="929954"/>
            <a:ext cx="1568079" cy="163189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D947653-2003-498A-B7A2-A5CCEB790276}"/>
              </a:ext>
            </a:extLst>
          </p:cNvPr>
          <p:cNvSpPr txBox="1"/>
          <p:nvPr/>
        </p:nvSpPr>
        <p:spPr>
          <a:xfrm>
            <a:off x="145774" y="4173243"/>
            <a:ext cx="47509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32,11% dm de oligosacáridos solubles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_tradn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25,14% dm de polisacáridos solubles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s-ES_tradn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57,25% dm de sacáridos solubles totales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 Kovács &amp; </a:t>
            </a:r>
            <a:r>
              <a:rPr lang="es-E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Vetter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2015)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419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5657AFB-3187-45DC-AAA6-BA27B6D415D0}"/>
              </a:ext>
            </a:extLst>
          </p:cNvPr>
          <p:cNvSpPr txBox="1"/>
          <p:nvPr/>
        </p:nvSpPr>
        <p:spPr>
          <a:xfrm>
            <a:off x="92765" y="2690336"/>
            <a:ext cx="200107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Tóxico y alergeno</a:t>
            </a:r>
            <a:endParaRPr lang="es-419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AAC4ACB-6042-4ED2-9707-69B44D5EE112}"/>
              </a:ext>
            </a:extLst>
          </p:cNvPr>
          <p:cNvSpPr txBox="1"/>
          <p:nvPr/>
        </p:nvSpPr>
        <p:spPr>
          <a:xfrm>
            <a:off x="92765" y="3105263"/>
            <a:ext cx="808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(LSL)</a:t>
            </a:r>
            <a:endParaRPr lang="es-419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747379CC-D054-4908-BA16-C15764039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1858" y="2583698"/>
            <a:ext cx="1695450" cy="1724025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EF86D3EC-6347-443D-999F-5B7680EAF358}"/>
              </a:ext>
            </a:extLst>
          </p:cNvPr>
          <p:cNvSpPr txBox="1"/>
          <p:nvPr/>
        </p:nvSpPr>
        <p:spPr>
          <a:xfrm>
            <a:off x="3509664" y="2656446"/>
            <a:ext cx="156807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419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Composición</a:t>
            </a:r>
            <a:endParaRPr lang="es-419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838E7915-6A7A-48E7-BA0A-DE3CA4392F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0627" y="2758455"/>
            <a:ext cx="2260010" cy="244726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84A8A96-A53F-4B75-AF24-1CB4107584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2720" y="1210130"/>
            <a:ext cx="1292603" cy="125458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02904E0-E53E-478B-A80D-6728F125C7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8877" y="3004677"/>
            <a:ext cx="906090" cy="125458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66AE162-B7AC-4CA2-AB1F-D7BF434D0B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07350" y="3003060"/>
            <a:ext cx="903063" cy="1275430"/>
          </a:xfrm>
          <a:prstGeom prst="rect">
            <a:avLst/>
          </a:prstGeom>
        </p:spPr>
      </p:pic>
      <p:sp>
        <p:nvSpPr>
          <p:cNvPr id="27" name="Elipse 26">
            <a:extLst>
              <a:ext uri="{FF2B5EF4-FFF2-40B4-BE49-F238E27FC236}">
                <a16:creationId xmlns:a16="http://schemas.microsoft.com/office/drawing/2014/main" id="{0A52136A-858F-493E-BC8D-3289E2054BA0}"/>
              </a:ext>
            </a:extLst>
          </p:cNvPr>
          <p:cNvSpPr/>
          <p:nvPr/>
        </p:nvSpPr>
        <p:spPr>
          <a:xfrm>
            <a:off x="10645792" y="2467443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</a:t>
            </a:r>
            <a:endParaRPr lang="es-419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37871A45-1F63-44B7-9136-EC4285E9BBC5}"/>
              </a:ext>
            </a:extLst>
          </p:cNvPr>
          <p:cNvSpPr/>
          <p:nvPr/>
        </p:nvSpPr>
        <p:spPr>
          <a:xfrm>
            <a:off x="10959083" y="650942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B</a:t>
            </a:r>
            <a:endParaRPr lang="es-419" dirty="0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432DAA38-20BE-42C4-B6A8-AFA6AC0B7131}"/>
              </a:ext>
            </a:extLst>
          </p:cNvPr>
          <p:cNvSpPr/>
          <p:nvPr/>
        </p:nvSpPr>
        <p:spPr>
          <a:xfrm>
            <a:off x="11544333" y="2464716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</a:t>
            </a:r>
            <a:endParaRPr lang="es-419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3B0EAED-915D-4F7B-94BD-CDC346D9665C}"/>
              </a:ext>
            </a:extLst>
          </p:cNvPr>
          <p:cNvSpPr txBox="1"/>
          <p:nvPr/>
        </p:nvSpPr>
        <p:spPr>
          <a:xfrm>
            <a:off x="10694673" y="4463494"/>
            <a:ext cx="1833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Modelo de Bingham modificado</a:t>
            </a:r>
            <a:endParaRPr lang="es-419" b="1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B68EF6D3-22A6-49C7-BA1D-22D472F3E1C9}"/>
              </a:ext>
            </a:extLst>
          </p:cNvPr>
          <p:cNvSpPr txBox="1"/>
          <p:nvPr/>
        </p:nvSpPr>
        <p:spPr>
          <a:xfrm>
            <a:off x="253620" y="6425936"/>
            <a:ext cx="62881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(Ordoñez, 2019)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419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D68413C-F21E-49CA-A32F-DBD068068B57}"/>
              </a:ext>
            </a:extLst>
          </p:cNvPr>
          <p:cNvSpPr txBox="1"/>
          <p:nvPr/>
        </p:nvSpPr>
        <p:spPr>
          <a:xfrm>
            <a:off x="4898334" y="2406445"/>
            <a:ext cx="2395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Akavia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Eden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2017)</a:t>
            </a:r>
            <a:endParaRPr lang="es-419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5840C6A0-4964-49F5-A7F8-202606AAADA2}"/>
              </a:ext>
            </a:extLst>
          </p:cNvPr>
          <p:cNvSpPr txBox="1"/>
          <p:nvPr/>
        </p:nvSpPr>
        <p:spPr>
          <a:xfrm>
            <a:off x="7384603" y="508685"/>
            <a:ext cx="2501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Alquini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2004)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803571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CF337B2-C0EE-4F04-94DF-B798A88BA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5" y="2578422"/>
            <a:ext cx="1239918" cy="111781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E48177D-DF10-42FC-8FA1-3FD77F7D2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788" y="1111329"/>
            <a:ext cx="1292603" cy="125458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1434639-64D6-4D2E-9B3F-00405FE1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516" y="2982864"/>
            <a:ext cx="906090" cy="125458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E4A4ACB-4880-4AD7-B7E9-03873C1A0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516" y="4854399"/>
            <a:ext cx="903063" cy="127543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BE9969B-BFB2-4497-811F-DDB2709041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917" y="4477186"/>
            <a:ext cx="903063" cy="1334301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7BB79E43-0B67-453C-8B20-CDE7BC09DB72}"/>
              </a:ext>
            </a:extLst>
          </p:cNvPr>
          <p:cNvSpPr/>
          <p:nvPr/>
        </p:nvSpPr>
        <p:spPr>
          <a:xfrm>
            <a:off x="579825" y="3997713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</a:t>
            </a:r>
            <a:endParaRPr lang="es-419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A7E8BFE3-C179-40B7-969E-68F715763F87}"/>
              </a:ext>
            </a:extLst>
          </p:cNvPr>
          <p:cNvSpPr/>
          <p:nvPr/>
        </p:nvSpPr>
        <p:spPr>
          <a:xfrm>
            <a:off x="2207431" y="2445630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</a:t>
            </a:r>
            <a:endParaRPr lang="es-419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1E2125D9-AB0C-4F68-8EC1-6E99B91B5FBA}"/>
              </a:ext>
            </a:extLst>
          </p:cNvPr>
          <p:cNvSpPr/>
          <p:nvPr/>
        </p:nvSpPr>
        <p:spPr>
          <a:xfrm>
            <a:off x="2161151" y="552141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B</a:t>
            </a:r>
            <a:endParaRPr lang="es-419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41D47CB-75B0-4E27-988A-5D26327B140E}"/>
              </a:ext>
            </a:extLst>
          </p:cNvPr>
          <p:cNvSpPr/>
          <p:nvPr/>
        </p:nvSpPr>
        <p:spPr>
          <a:xfrm>
            <a:off x="2237499" y="4316055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</a:t>
            </a:r>
            <a:endParaRPr lang="es-419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7747C9E-81A9-4F82-8FC1-7DFB030D1C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6652" y="1108254"/>
            <a:ext cx="727009" cy="118101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89707E9-689E-4E11-BCBD-0B20DA2E15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6651" y="2925103"/>
            <a:ext cx="727009" cy="118101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876268B-572A-4B4E-9CD6-42373B6EDB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6650" y="4878908"/>
            <a:ext cx="727009" cy="1181019"/>
          </a:xfrm>
          <a:prstGeom prst="rect">
            <a:avLst/>
          </a:prstGeom>
        </p:spPr>
      </p:pic>
      <p:sp>
        <p:nvSpPr>
          <p:cNvPr id="14" name="Signo más 13">
            <a:extLst>
              <a:ext uri="{FF2B5EF4-FFF2-40B4-BE49-F238E27FC236}">
                <a16:creationId xmlns:a16="http://schemas.microsoft.com/office/drawing/2014/main" id="{79FB312D-3364-49BB-974B-67FCB45D050A}"/>
              </a:ext>
            </a:extLst>
          </p:cNvPr>
          <p:cNvSpPr/>
          <p:nvPr/>
        </p:nvSpPr>
        <p:spPr>
          <a:xfrm>
            <a:off x="3219718" y="1584101"/>
            <a:ext cx="360609" cy="45076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5" name="Signo más 14">
            <a:extLst>
              <a:ext uri="{FF2B5EF4-FFF2-40B4-BE49-F238E27FC236}">
                <a16:creationId xmlns:a16="http://schemas.microsoft.com/office/drawing/2014/main" id="{C7F5C8DD-1E6C-4F8E-8863-67D3D556D48F}"/>
              </a:ext>
            </a:extLst>
          </p:cNvPr>
          <p:cNvSpPr/>
          <p:nvPr/>
        </p:nvSpPr>
        <p:spPr>
          <a:xfrm>
            <a:off x="3039413" y="5244036"/>
            <a:ext cx="360609" cy="45076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6" name="Signo más 15">
            <a:extLst>
              <a:ext uri="{FF2B5EF4-FFF2-40B4-BE49-F238E27FC236}">
                <a16:creationId xmlns:a16="http://schemas.microsoft.com/office/drawing/2014/main" id="{248A62A6-03C1-46E6-AAE9-F8F2819033EC}"/>
              </a:ext>
            </a:extLst>
          </p:cNvPr>
          <p:cNvSpPr/>
          <p:nvPr/>
        </p:nvSpPr>
        <p:spPr>
          <a:xfrm>
            <a:off x="3136769" y="3384776"/>
            <a:ext cx="360609" cy="45076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3E58863B-F6CD-4441-821D-DA122ABE110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735" t="5660"/>
          <a:stretch/>
        </p:blipFill>
        <p:spPr>
          <a:xfrm>
            <a:off x="4821728" y="903096"/>
            <a:ext cx="1274272" cy="154253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C71C302-00E0-4520-A136-E8FC7DDEF3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735" t="5660"/>
          <a:stretch/>
        </p:blipFill>
        <p:spPr>
          <a:xfrm>
            <a:off x="4821728" y="4486734"/>
            <a:ext cx="1274272" cy="154253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5F36262-BD9A-49CE-A90F-8B3C37F639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735" t="5660"/>
          <a:stretch/>
        </p:blipFill>
        <p:spPr>
          <a:xfrm>
            <a:off x="4821728" y="2694915"/>
            <a:ext cx="1274272" cy="1542534"/>
          </a:xfrm>
          <a:prstGeom prst="rect">
            <a:avLst/>
          </a:prstGeom>
        </p:spPr>
      </p:pic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D05DC39E-1E3D-4BE2-9D1E-1E8F3C399642}"/>
              </a:ext>
            </a:extLst>
          </p:cNvPr>
          <p:cNvSpPr/>
          <p:nvPr/>
        </p:nvSpPr>
        <p:spPr>
          <a:xfrm>
            <a:off x="4549335" y="1674363"/>
            <a:ext cx="378069" cy="247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DCE38C62-A4C0-40A9-9871-CA0A86F71C9B}"/>
              </a:ext>
            </a:extLst>
          </p:cNvPr>
          <p:cNvSpPr/>
          <p:nvPr/>
        </p:nvSpPr>
        <p:spPr>
          <a:xfrm>
            <a:off x="4549333" y="5495291"/>
            <a:ext cx="378069" cy="247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C06B332C-5D56-49BF-B0C9-14E724842952}"/>
              </a:ext>
            </a:extLst>
          </p:cNvPr>
          <p:cNvSpPr/>
          <p:nvPr/>
        </p:nvSpPr>
        <p:spPr>
          <a:xfrm>
            <a:off x="4549334" y="3486273"/>
            <a:ext cx="378069" cy="247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AF7DF3E0-9708-4830-9EEE-E0D4A07F492D}"/>
              </a:ext>
            </a:extLst>
          </p:cNvPr>
          <p:cNvCxnSpPr/>
          <p:nvPr/>
        </p:nvCxnSpPr>
        <p:spPr>
          <a:xfrm flipV="1">
            <a:off x="1230980" y="1922129"/>
            <a:ext cx="598383" cy="1135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92A6E79F-6252-42C4-9C6D-F68650B024C7}"/>
              </a:ext>
            </a:extLst>
          </p:cNvPr>
          <p:cNvCxnSpPr>
            <a:stCxn id="2" idx="3"/>
            <a:endCxn id="4" idx="1"/>
          </p:cNvCxnSpPr>
          <p:nvPr/>
        </p:nvCxnSpPr>
        <p:spPr>
          <a:xfrm>
            <a:off x="1339403" y="3137330"/>
            <a:ext cx="661113" cy="472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252852BF-F3E5-4BB0-BA86-358D0C5AF17A}"/>
              </a:ext>
            </a:extLst>
          </p:cNvPr>
          <p:cNvCxnSpPr>
            <a:stCxn id="2" idx="3"/>
            <a:endCxn id="5" idx="1"/>
          </p:cNvCxnSpPr>
          <p:nvPr/>
        </p:nvCxnSpPr>
        <p:spPr>
          <a:xfrm>
            <a:off x="1339403" y="3137330"/>
            <a:ext cx="661113" cy="2354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Aditivos superplastificantes de última generación basados en la innovadora  tecnología de polímeros PAE para la optimización">
            <a:extLst>
              <a:ext uri="{FF2B5EF4-FFF2-40B4-BE49-F238E27FC236}">
                <a16:creationId xmlns:a16="http://schemas.microsoft.com/office/drawing/2014/main" id="{E7D7DA21-394C-4948-A562-CA947F00A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54" y="2426266"/>
            <a:ext cx="3833515" cy="260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F45489C2-AB1A-4269-98D2-D049E15F3514}"/>
                  </a:ext>
                </a:extLst>
              </p:cNvPr>
              <p:cNvSpPr txBox="1"/>
              <p:nvPr/>
            </p:nvSpPr>
            <p:spPr>
              <a:xfrm>
                <a:off x="9948530" y="2343965"/>
                <a:ext cx="663136" cy="556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419" sz="28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es-E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s-E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s-419" sz="2800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s-419" sz="2800" b="1" i="1"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s-E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419" b="1" dirty="0"/>
              </a:p>
            </p:txBody>
          </p:sp>
        </mc:Choice>
        <mc:Fallback xmlns=""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F45489C2-AB1A-4269-98D2-D049E15F3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8530" y="2343965"/>
                <a:ext cx="663136" cy="556434"/>
              </a:xfrm>
              <a:prstGeom prst="rect">
                <a:avLst/>
              </a:prstGeom>
              <a:blipFill>
                <a:blip r:embed="rId10"/>
                <a:stretch>
                  <a:fillRect r="-143119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12B1D53C-85DB-45E1-A67B-C94F61949012}"/>
                  </a:ext>
                </a:extLst>
              </p:cNvPr>
              <p:cNvSpPr txBox="1"/>
              <p:nvPr/>
            </p:nvSpPr>
            <p:spPr>
              <a:xfrm>
                <a:off x="10031039" y="3616238"/>
                <a:ext cx="663136" cy="556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419" sz="28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es-E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s-E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s-419" sz="2800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s-419" sz="2800" b="1" i="1"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s-E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s-419" b="1" dirty="0"/>
              </a:p>
            </p:txBody>
          </p:sp>
        </mc:Choice>
        <mc:Fallback xmlns=""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12B1D53C-85DB-45E1-A67B-C94F61949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1039" y="3616238"/>
                <a:ext cx="663136" cy="556434"/>
              </a:xfrm>
              <a:prstGeom prst="rect">
                <a:avLst/>
              </a:prstGeom>
              <a:blipFill>
                <a:blip r:embed="rId11"/>
                <a:stretch>
                  <a:fillRect r="-145370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Flecha: hacia arriba 40">
            <a:extLst>
              <a:ext uri="{FF2B5EF4-FFF2-40B4-BE49-F238E27FC236}">
                <a16:creationId xmlns:a16="http://schemas.microsoft.com/office/drawing/2014/main" id="{E7406C35-C626-4C09-AC5E-16DB8CAF2ADD}"/>
              </a:ext>
            </a:extLst>
          </p:cNvPr>
          <p:cNvSpPr/>
          <p:nvPr/>
        </p:nvSpPr>
        <p:spPr>
          <a:xfrm>
            <a:off x="10611666" y="1922129"/>
            <a:ext cx="349354" cy="5041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43" name="Flecha: hacia abajo 42">
            <a:extLst>
              <a:ext uri="{FF2B5EF4-FFF2-40B4-BE49-F238E27FC236}">
                <a16:creationId xmlns:a16="http://schemas.microsoft.com/office/drawing/2014/main" id="{222343C4-0A2C-4617-A725-1C60EFDC2395}"/>
              </a:ext>
            </a:extLst>
          </p:cNvPr>
          <p:cNvSpPr/>
          <p:nvPr/>
        </p:nvSpPr>
        <p:spPr>
          <a:xfrm>
            <a:off x="10694175" y="4101952"/>
            <a:ext cx="349354" cy="5245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47" name="Picture 4" descr="Segregación del concreto. La... - Ingeniería Civil Total | Facebook">
            <a:extLst>
              <a:ext uri="{FF2B5EF4-FFF2-40B4-BE49-F238E27FC236}">
                <a16:creationId xmlns:a16="http://schemas.microsoft.com/office/drawing/2014/main" id="{5496BCC5-C7AF-44F3-893F-87B739093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230" y="4844941"/>
            <a:ext cx="879244" cy="117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0D2FD78C-D52E-47D5-9593-CD3AC56107F9}"/>
              </a:ext>
            </a:extLst>
          </p:cNvPr>
          <p:cNvCxnSpPr/>
          <p:nvPr/>
        </p:nvCxnSpPr>
        <p:spPr>
          <a:xfrm>
            <a:off x="5731099" y="1922129"/>
            <a:ext cx="419955" cy="1688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C0EAF8AC-8B7B-4139-BA44-7E365921E28A}"/>
              </a:ext>
            </a:extLst>
          </p:cNvPr>
          <p:cNvCxnSpPr>
            <a:endCxn id="3074" idx="1"/>
          </p:cNvCxnSpPr>
          <p:nvPr/>
        </p:nvCxnSpPr>
        <p:spPr>
          <a:xfrm>
            <a:off x="5712430" y="3696237"/>
            <a:ext cx="438624" cy="337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BD38A0B7-69ED-4390-9783-8931F9FB70A2}"/>
              </a:ext>
            </a:extLst>
          </p:cNvPr>
          <p:cNvCxnSpPr/>
          <p:nvPr/>
        </p:nvCxnSpPr>
        <p:spPr>
          <a:xfrm flipV="1">
            <a:off x="5731099" y="3859441"/>
            <a:ext cx="419955" cy="1609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H2o - Iconos gratis de naturaleza">
            <a:extLst>
              <a:ext uri="{FF2B5EF4-FFF2-40B4-BE49-F238E27FC236}">
                <a16:creationId xmlns:a16="http://schemas.microsoft.com/office/drawing/2014/main" id="{0D2C089F-52FC-41E9-BFC1-F620D6361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028" y="3429000"/>
            <a:ext cx="893025" cy="89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H2o - Iconos gratis de naturaleza">
            <a:extLst>
              <a:ext uri="{FF2B5EF4-FFF2-40B4-BE49-F238E27FC236}">
                <a16:creationId xmlns:a16="http://schemas.microsoft.com/office/drawing/2014/main" id="{C71CDC21-D716-4533-B89A-541C096BE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082" y="1367788"/>
            <a:ext cx="893025" cy="89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H2o - Iconos gratis de naturaleza">
            <a:extLst>
              <a:ext uri="{FF2B5EF4-FFF2-40B4-BE49-F238E27FC236}">
                <a16:creationId xmlns:a16="http://schemas.microsoft.com/office/drawing/2014/main" id="{619329FF-0CD2-46FB-B574-415230030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129" y="5364974"/>
            <a:ext cx="893025" cy="89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1BADEC87-35C3-4F44-86D3-DEA91B5E8A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32180" y="266124"/>
            <a:ext cx="1145006" cy="1511430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6D770C24-445E-488C-842A-C4DA128B974D}"/>
              </a:ext>
            </a:extLst>
          </p:cNvPr>
          <p:cNvSpPr txBox="1"/>
          <p:nvPr/>
        </p:nvSpPr>
        <p:spPr>
          <a:xfrm>
            <a:off x="10280098" y="4555791"/>
            <a:ext cx="2464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(Huang et al., 2018).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419" dirty="0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B1811154-7676-4ADE-B309-C48A81ADC782}"/>
              </a:ext>
            </a:extLst>
          </p:cNvPr>
          <p:cNvSpPr txBox="1"/>
          <p:nvPr/>
        </p:nvSpPr>
        <p:spPr>
          <a:xfrm>
            <a:off x="10273708" y="1645288"/>
            <a:ext cx="2069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Broughton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2012)</a:t>
            </a:r>
            <a:r>
              <a:rPr lang="es-ES_trad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419" dirty="0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0512BC72-6DB8-403B-822B-9209BE1F1DCF}"/>
              </a:ext>
            </a:extLst>
          </p:cNvPr>
          <p:cNvSpPr txBox="1"/>
          <p:nvPr/>
        </p:nvSpPr>
        <p:spPr>
          <a:xfrm>
            <a:off x="291240" y="102185"/>
            <a:ext cx="2928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Esquema del proyecto</a:t>
            </a:r>
            <a:endParaRPr lang="es-419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E111E59C-1676-47A1-9C59-1C2F849FD12A}"/>
                  </a:ext>
                </a:extLst>
              </p:cNvPr>
              <p:cNvSpPr txBox="1"/>
              <p:nvPr/>
            </p:nvSpPr>
            <p:spPr>
              <a:xfrm>
                <a:off x="6220881" y="1781422"/>
                <a:ext cx="5999084" cy="620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s-ES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Análisis de la viscosidad pl</a:t>
                </a:r>
                <a:r>
                  <a:rPr lang="es-ES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ástica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419" sz="18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endParaRPr lang="es-419" sz="1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E111E59C-1676-47A1-9C59-1C2F849FD1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881" y="1781422"/>
                <a:ext cx="5999084" cy="620619"/>
              </a:xfrm>
              <a:prstGeom prst="rect">
                <a:avLst/>
              </a:prstGeom>
              <a:blipFill>
                <a:blip r:embed="rId16"/>
                <a:stretch>
                  <a:fillRect l="-812" b="-10784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19044D97-77A3-4450-8687-F57EE310FE67}"/>
                  </a:ext>
                </a:extLst>
              </p:cNvPr>
              <p:cNvSpPr txBox="1"/>
              <p:nvPr/>
            </p:nvSpPr>
            <p:spPr>
              <a:xfrm>
                <a:off x="6220783" y="699539"/>
                <a:ext cx="3662085" cy="556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419" sz="280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s-419" sz="2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419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419" sz="28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s-419" sz="28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419" sz="28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419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419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s-419" sz="28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es-419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419" sz="28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</m:oMath>
                  </m:oMathPara>
                </a14:m>
                <a:endParaRPr lang="es-419" sz="1100" dirty="0"/>
              </a:p>
            </p:txBody>
          </p:sp>
        </mc:Choice>
        <mc:Fallback xmlns=""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19044D97-77A3-4450-8687-F57EE310F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783" y="699539"/>
                <a:ext cx="3662085" cy="55643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uadroTexto 49">
                <a:extLst>
                  <a:ext uri="{FF2B5EF4-FFF2-40B4-BE49-F238E27FC236}">
                    <a16:creationId xmlns:a16="http://schemas.microsoft.com/office/drawing/2014/main" id="{D5585D39-DFB7-414F-AE36-A302ED6292EC}"/>
                  </a:ext>
                </a:extLst>
              </p:cNvPr>
              <p:cNvSpPr txBox="1"/>
              <p:nvPr/>
            </p:nvSpPr>
            <p:spPr>
              <a:xfrm>
                <a:off x="4738367" y="115596"/>
                <a:ext cx="6394174" cy="5650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419" sz="280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s-419" sz="2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419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419" sz="28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s-419" sz="28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419" sz="28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419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419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s-419" sz="28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es-419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419" sz="28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es-419" sz="28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419" sz="2800" i="1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s-419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s-419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419" sz="28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acc>
                        </m:e>
                        <m:sup>
                          <m:r>
                            <a:rPr lang="es-419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419" sz="2800" dirty="0"/>
              </a:p>
            </p:txBody>
          </p:sp>
        </mc:Choice>
        <mc:Fallback xmlns="">
          <p:sp>
            <p:nvSpPr>
              <p:cNvPr id="50" name="CuadroTexto 49">
                <a:extLst>
                  <a:ext uri="{FF2B5EF4-FFF2-40B4-BE49-F238E27FC236}">
                    <a16:creationId xmlns:a16="http://schemas.microsoft.com/office/drawing/2014/main" id="{D5585D39-DFB7-414F-AE36-A302ED629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367" y="115596"/>
                <a:ext cx="6394174" cy="56509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id="{E515CDC1-0D3E-4A7A-BAF8-A24F660F93BB}"/>
                  </a:ext>
                </a:extLst>
              </p:cNvPr>
              <p:cNvSpPr txBox="1"/>
              <p:nvPr/>
            </p:nvSpPr>
            <p:spPr>
              <a:xfrm>
                <a:off x="7098227" y="1332216"/>
                <a:ext cx="366208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419" sz="2800" dirty="0"/>
                  <a:t>y</a:t>
                </a:r>
                <a14:m>
                  <m:oMath xmlns:m="http://schemas.openxmlformats.org/officeDocument/2006/math">
                    <m:r>
                      <a:rPr lang="es-419" sz="2800" i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s-ES" sz="2800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s-ES" sz="28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s-ES" sz="2800" b="0" i="0" smtClean="0">
                        <a:latin typeface="Cambria Math" panose="02040503050406030204" pitchFamily="18" charset="0"/>
                      </a:rPr>
                      <m:t>mx</m:t>
                    </m:r>
                  </m:oMath>
                </a14:m>
                <a:endParaRPr lang="es-419" sz="1100" dirty="0"/>
              </a:p>
            </p:txBody>
          </p:sp>
        </mc:Choice>
        <mc:Fallback xmlns=""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id="{E515CDC1-0D3E-4A7A-BAF8-A24F660F9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227" y="1332216"/>
                <a:ext cx="3662085" cy="523220"/>
              </a:xfrm>
              <a:prstGeom prst="rect">
                <a:avLst/>
              </a:prstGeom>
              <a:blipFill>
                <a:blip r:embed="rId19"/>
                <a:stretch>
                  <a:fillRect l="-3328" t="-12941" b="-32941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lecha: hacia arriba 22">
            <a:extLst>
              <a:ext uri="{FF2B5EF4-FFF2-40B4-BE49-F238E27FC236}">
                <a16:creationId xmlns:a16="http://schemas.microsoft.com/office/drawing/2014/main" id="{7E6F6AA0-0EB0-4C85-BB21-50E5F2A2CF21}"/>
              </a:ext>
            </a:extLst>
          </p:cNvPr>
          <p:cNvSpPr/>
          <p:nvPr/>
        </p:nvSpPr>
        <p:spPr>
          <a:xfrm>
            <a:off x="7846442" y="1795117"/>
            <a:ext cx="205385" cy="21950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54" name="Flecha: hacia arriba 53">
            <a:extLst>
              <a:ext uri="{FF2B5EF4-FFF2-40B4-BE49-F238E27FC236}">
                <a16:creationId xmlns:a16="http://schemas.microsoft.com/office/drawing/2014/main" id="{42B7A401-D866-42EB-8547-0CD874FC5D25}"/>
              </a:ext>
            </a:extLst>
          </p:cNvPr>
          <p:cNvSpPr/>
          <p:nvPr/>
        </p:nvSpPr>
        <p:spPr>
          <a:xfrm>
            <a:off x="7846441" y="1188193"/>
            <a:ext cx="205385" cy="21950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58" name="Flecha: hacia arriba 57">
            <a:extLst>
              <a:ext uri="{FF2B5EF4-FFF2-40B4-BE49-F238E27FC236}">
                <a16:creationId xmlns:a16="http://schemas.microsoft.com/office/drawing/2014/main" id="{FCDF54D6-DD7D-41E3-884A-6745DC4A6DB8}"/>
              </a:ext>
            </a:extLst>
          </p:cNvPr>
          <p:cNvSpPr/>
          <p:nvPr/>
        </p:nvSpPr>
        <p:spPr>
          <a:xfrm>
            <a:off x="7846441" y="587092"/>
            <a:ext cx="205385" cy="21950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577595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Aditivos superplastificantes de última generación basados en la innovadora  tecnología de polímeros PAE para la optimización">
            <a:extLst>
              <a:ext uri="{FF2B5EF4-FFF2-40B4-BE49-F238E27FC236}">
                <a16:creationId xmlns:a16="http://schemas.microsoft.com/office/drawing/2014/main" id="{6CEC683C-9838-44EE-85C6-C5DF57584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485" y="2029726"/>
            <a:ext cx="3833515" cy="260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F9990D01-7B6C-4C4B-B862-62717828BB58}"/>
                  </a:ext>
                </a:extLst>
              </p:cNvPr>
              <p:cNvSpPr txBox="1"/>
              <p:nvPr/>
            </p:nvSpPr>
            <p:spPr>
              <a:xfrm>
                <a:off x="884185" y="3770773"/>
                <a:ext cx="139458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419" sz="28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s-E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s-E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s-419" sz="2800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s-419" sz="2800" b="1" i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s-E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s-419" b="1" dirty="0"/>
              </a:p>
            </p:txBody>
          </p:sp>
        </mc:Choice>
        <mc:Fallback xmlns=""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F9990D01-7B6C-4C4B-B862-62717828BB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185" y="3770773"/>
                <a:ext cx="1394586" cy="523220"/>
              </a:xfrm>
              <a:prstGeom prst="rect">
                <a:avLst/>
              </a:prstGeom>
              <a:blipFill>
                <a:blip r:embed="rId3"/>
                <a:stretch>
                  <a:fillRect r="-4367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2">
            <a:extLst>
              <a:ext uri="{FF2B5EF4-FFF2-40B4-BE49-F238E27FC236}">
                <a16:creationId xmlns:a16="http://schemas.microsoft.com/office/drawing/2014/main" id="{622FDAC9-EBE8-4F62-B3F0-F33D2A408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55"/>
          <a:stretch/>
        </p:blipFill>
        <p:spPr bwMode="auto">
          <a:xfrm>
            <a:off x="2656776" y="548710"/>
            <a:ext cx="1079223" cy="149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CDC44BE9-76FB-4EEF-B8B8-A5BCAB986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1" r="45063"/>
          <a:stretch/>
        </p:blipFill>
        <p:spPr bwMode="auto">
          <a:xfrm>
            <a:off x="2656776" y="4637080"/>
            <a:ext cx="1086622" cy="149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Flecha: doblada hacia arriba 62">
            <a:extLst>
              <a:ext uri="{FF2B5EF4-FFF2-40B4-BE49-F238E27FC236}">
                <a16:creationId xmlns:a16="http://schemas.microsoft.com/office/drawing/2014/main" id="{51726A4E-3DFC-41F5-AEEB-2A8389F55A75}"/>
              </a:ext>
            </a:extLst>
          </p:cNvPr>
          <p:cNvSpPr/>
          <p:nvPr/>
        </p:nvSpPr>
        <p:spPr>
          <a:xfrm rot="5400000">
            <a:off x="1695367" y="4680104"/>
            <a:ext cx="1307792" cy="54840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sp>
        <p:nvSpPr>
          <p:cNvPr id="32" name="Flecha: doblada 31">
            <a:extLst>
              <a:ext uri="{FF2B5EF4-FFF2-40B4-BE49-F238E27FC236}">
                <a16:creationId xmlns:a16="http://schemas.microsoft.com/office/drawing/2014/main" id="{22C7CB88-1E60-4089-B107-DFC425830568}"/>
              </a:ext>
            </a:extLst>
          </p:cNvPr>
          <p:cNvSpPr/>
          <p:nvPr/>
        </p:nvSpPr>
        <p:spPr>
          <a:xfrm>
            <a:off x="1992818" y="1330610"/>
            <a:ext cx="605465" cy="200265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>
              <a:solidFill>
                <a:schemeClr val="tx1"/>
              </a:solidFill>
            </a:endParaRPr>
          </a:p>
        </p:txBody>
      </p:sp>
      <p:pic>
        <p:nvPicPr>
          <p:cNvPr id="66" name="Imagen 65">
            <a:extLst>
              <a:ext uri="{FF2B5EF4-FFF2-40B4-BE49-F238E27FC236}">
                <a16:creationId xmlns:a16="http://schemas.microsoft.com/office/drawing/2014/main" id="{D56D1C5F-442E-457C-80AC-9FF228FEB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918" y="398266"/>
            <a:ext cx="2349388" cy="1673299"/>
          </a:xfrm>
          <a:prstGeom prst="rect">
            <a:avLst/>
          </a:prstGeom>
        </p:spPr>
      </p:pic>
      <p:sp>
        <p:nvSpPr>
          <p:cNvPr id="33" name="Flecha: a la derecha 32">
            <a:extLst>
              <a:ext uri="{FF2B5EF4-FFF2-40B4-BE49-F238E27FC236}">
                <a16:creationId xmlns:a16="http://schemas.microsoft.com/office/drawing/2014/main" id="{0751B77B-056A-486A-8371-2760F2B168FA}"/>
              </a:ext>
            </a:extLst>
          </p:cNvPr>
          <p:cNvSpPr/>
          <p:nvPr/>
        </p:nvSpPr>
        <p:spPr>
          <a:xfrm>
            <a:off x="3874795" y="995082"/>
            <a:ext cx="390630" cy="4758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67" name="Flecha: a la derecha 66">
            <a:extLst>
              <a:ext uri="{FF2B5EF4-FFF2-40B4-BE49-F238E27FC236}">
                <a16:creationId xmlns:a16="http://schemas.microsoft.com/office/drawing/2014/main" id="{7415316E-0FC3-43C7-BEAA-4489071393E0}"/>
              </a:ext>
            </a:extLst>
          </p:cNvPr>
          <p:cNvSpPr/>
          <p:nvPr/>
        </p:nvSpPr>
        <p:spPr>
          <a:xfrm>
            <a:off x="3793952" y="5288923"/>
            <a:ext cx="390630" cy="4758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68" name="Imagen 67">
            <a:extLst>
              <a:ext uri="{FF2B5EF4-FFF2-40B4-BE49-F238E27FC236}">
                <a16:creationId xmlns:a16="http://schemas.microsoft.com/office/drawing/2014/main" id="{FEFA4A00-EBA8-4618-BFBB-EBDC4F444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607" y="4565985"/>
            <a:ext cx="1981796" cy="16528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8" name="CuadroTexto 77">
                <a:extLst>
                  <a:ext uri="{FF2B5EF4-FFF2-40B4-BE49-F238E27FC236}">
                    <a16:creationId xmlns:a16="http://schemas.microsoft.com/office/drawing/2014/main" id="{149ADEDA-3D4C-4015-97CC-8B6E4FEA8006}"/>
                  </a:ext>
                </a:extLst>
              </p:cNvPr>
              <p:cNvSpPr txBox="1"/>
              <p:nvPr/>
            </p:nvSpPr>
            <p:spPr>
              <a:xfrm>
                <a:off x="884185" y="3333267"/>
                <a:ext cx="123856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419" sz="28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s-E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s-E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s-419" sz="2800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s-419" sz="2800" b="1" i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s-E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419" b="1" dirty="0"/>
              </a:p>
            </p:txBody>
          </p:sp>
        </mc:Choice>
        <mc:Fallback xmlns="">
          <p:sp>
            <p:nvSpPr>
              <p:cNvPr id="78" name="CuadroTexto 77">
                <a:extLst>
                  <a:ext uri="{FF2B5EF4-FFF2-40B4-BE49-F238E27FC236}">
                    <a16:creationId xmlns:a16="http://schemas.microsoft.com/office/drawing/2014/main" id="{149ADEDA-3D4C-4015-97CC-8B6E4FEA8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185" y="3333267"/>
                <a:ext cx="1238569" cy="523220"/>
              </a:xfrm>
              <a:prstGeom prst="rect">
                <a:avLst/>
              </a:prstGeom>
              <a:blipFill>
                <a:blip r:embed="rId7"/>
                <a:stretch>
                  <a:fillRect r="-17241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>
            <a:extLst>
              <a:ext uri="{FF2B5EF4-FFF2-40B4-BE49-F238E27FC236}">
                <a16:creationId xmlns:a16="http://schemas.microsoft.com/office/drawing/2014/main" id="{265134BF-B30D-4FF5-92E7-EBB7D6A029B7}"/>
              </a:ext>
            </a:extLst>
          </p:cNvPr>
          <p:cNvSpPr txBox="1"/>
          <p:nvPr/>
        </p:nvSpPr>
        <p:spPr>
          <a:xfrm>
            <a:off x="291240" y="102185"/>
            <a:ext cx="2928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Esquema del proyecto</a:t>
            </a:r>
            <a:endParaRPr lang="es-419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FB52A180-FF4F-4705-9AFC-677CB63C36F7}"/>
                  </a:ext>
                </a:extLst>
              </p:cNvPr>
              <p:cNvSpPr txBox="1"/>
              <p:nvPr/>
            </p:nvSpPr>
            <p:spPr>
              <a:xfrm>
                <a:off x="2102409" y="1976936"/>
                <a:ext cx="339620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8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Límite de fluencia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419" sz="18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s-E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419" sz="1800" b="1" i="1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s-419" sz="1800" b="1" i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s-ES" sz="18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s-419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FB52A180-FF4F-4705-9AFC-677CB63C3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409" y="1976936"/>
                <a:ext cx="3396203" cy="369332"/>
              </a:xfrm>
              <a:prstGeom prst="rect">
                <a:avLst/>
              </a:prstGeom>
              <a:blipFill>
                <a:blip r:embed="rId8"/>
                <a:stretch>
                  <a:fillRect l="-1616" t="-8197" b="-24590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n 14">
            <a:extLst>
              <a:ext uri="{FF2B5EF4-FFF2-40B4-BE49-F238E27FC236}">
                <a16:creationId xmlns:a16="http://schemas.microsoft.com/office/drawing/2014/main" id="{331668DD-9440-45C9-8EBC-ACD9A0F83E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5373" y="903257"/>
            <a:ext cx="3889053" cy="3649727"/>
          </a:xfrm>
          <a:prstGeom prst="rect">
            <a:avLst/>
          </a:prstGeom>
        </p:spPr>
      </p:pic>
      <p:sp>
        <p:nvSpPr>
          <p:cNvPr id="2" name="Flecha: hacia abajo 1">
            <a:extLst>
              <a:ext uri="{FF2B5EF4-FFF2-40B4-BE49-F238E27FC236}">
                <a16:creationId xmlns:a16="http://schemas.microsoft.com/office/drawing/2014/main" id="{5A0D6783-5FF3-475A-A59D-A337B948EC08}"/>
              </a:ext>
            </a:extLst>
          </p:cNvPr>
          <p:cNvSpPr/>
          <p:nvPr/>
        </p:nvSpPr>
        <p:spPr>
          <a:xfrm>
            <a:off x="8958468" y="1448651"/>
            <a:ext cx="371061" cy="5698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F4F105D-1934-4385-A450-B1ED171E545F}"/>
              </a:ext>
            </a:extLst>
          </p:cNvPr>
          <p:cNvSpPr txBox="1"/>
          <p:nvPr/>
        </p:nvSpPr>
        <p:spPr>
          <a:xfrm>
            <a:off x="7670511" y="588865"/>
            <a:ext cx="2835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viscosidad aparente </a:t>
            </a:r>
            <a:r>
              <a:rPr lang="es-E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uap</a:t>
            </a:r>
            <a:endParaRPr lang="es-419" b="1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B3BDD56-3A99-4419-A884-276FDFB7CA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5035" y="4773999"/>
            <a:ext cx="1884565" cy="1847467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F3821A16-6ADD-4C96-AC95-FF912BF2CB2B}"/>
              </a:ext>
            </a:extLst>
          </p:cNvPr>
          <p:cNvSpPr txBox="1"/>
          <p:nvPr/>
        </p:nvSpPr>
        <p:spPr>
          <a:xfrm>
            <a:off x="8165968" y="4404667"/>
            <a:ext cx="855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Calibri" panose="020F0502020204030204" pitchFamily="34" charset="0"/>
                <a:cs typeface="Times New Roman" panose="02020603050405020304" pitchFamily="18" charset="0"/>
              </a:rPr>
              <a:t>Lenta </a:t>
            </a:r>
            <a:endParaRPr lang="es-419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A26ED04-C7D2-47C3-8386-11ADF416FA0C}"/>
              </a:ext>
            </a:extLst>
          </p:cNvPr>
          <p:cNvSpPr txBox="1"/>
          <p:nvPr/>
        </p:nvSpPr>
        <p:spPr>
          <a:xfrm>
            <a:off x="10953206" y="4404667"/>
            <a:ext cx="855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Calibri" panose="020F0502020204030204" pitchFamily="34" charset="0"/>
                <a:cs typeface="Times New Roman" panose="02020603050405020304" pitchFamily="18" charset="0"/>
              </a:rPr>
              <a:t>Rápido </a:t>
            </a:r>
            <a:endParaRPr lang="es-419" b="1" dirty="0"/>
          </a:p>
        </p:txBody>
      </p:sp>
      <p:sp>
        <p:nvSpPr>
          <p:cNvPr id="3" name="Flecha: hacia abajo 2">
            <a:extLst>
              <a:ext uri="{FF2B5EF4-FFF2-40B4-BE49-F238E27FC236}">
                <a16:creationId xmlns:a16="http://schemas.microsoft.com/office/drawing/2014/main" id="{BCAC3D6A-3094-4EEB-B128-FAD09D223F31}"/>
              </a:ext>
            </a:extLst>
          </p:cNvPr>
          <p:cNvSpPr/>
          <p:nvPr/>
        </p:nvSpPr>
        <p:spPr>
          <a:xfrm>
            <a:off x="8494643" y="1581603"/>
            <a:ext cx="79514" cy="2823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2" name="Flecha: hacia abajo 21">
            <a:extLst>
              <a:ext uri="{FF2B5EF4-FFF2-40B4-BE49-F238E27FC236}">
                <a16:creationId xmlns:a16="http://schemas.microsoft.com/office/drawing/2014/main" id="{FC16A841-1802-437A-9022-3AD01C5154AE}"/>
              </a:ext>
            </a:extLst>
          </p:cNvPr>
          <p:cNvSpPr/>
          <p:nvPr/>
        </p:nvSpPr>
        <p:spPr>
          <a:xfrm>
            <a:off x="11307815" y="2346267"/>
            <a:ext cx="112879" cy="21053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C92B5FB-348E-40D1-AED5-8AF7D1CC349A}"/>
              </a:ext>
            </a:extLst>
          </p:cNvPr>
          <p:cNvSpPr txBox="1"/>
          <p:nvPr/>
        </p:nvSpPr>
        <p:spPr>
          <a:xfrm>
            <a:off x="7373085" y="1396937"/>
            <a:ext cx="855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Calibri" panose="020F0502020204030204" pitchFamily="34" charset="0"/>
                <a:cs typeface="Times New Roman" panose="02020603050405020304" pitchFamily="18" charset="0"/>
              </a:rPr>
              <a:t>uap1 </a:t>
            </a:r>
            <a:endParaRPr lang="es-419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ADA988F-6516-4BC8-BF70-BFC554A7D32A}"/>
              </a:ext>
            </a:extLst>
          </p:cNvPr>
          <p:cNvSpPr txBox="1"/>
          <p:nvPr/>
        </p:nvSpPr>
        <p:spPr>
          <a:xfrm>
            <a:off x="11440332" y="2102664"/>
            <a:ext cx="855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Calibri" panose="020F0502020204030204" pitchFamily="34" charset="0"/>
                <a:cs typeface="Times New Roman" panose="02020603050405020304" pitchFamily="18" charset="0"/>
              </a:rPr>
              <a:t>uap2 </a:t>
            </a:r>
            <a:endParaRPr lang="es-419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146AFC5F-EC07-4BB6-B51C-77DC7690C953}"/>
                  </a:ext>
                </a:extLst>
              </p:cNvPr>
              <p:cNvSpPr txBox="1"/>
              <p:nvPr/>
            </p:nvSpPr>
            <p:spPr>
              <a:xfrm>
                <a:off x="10467073" y="263955"/>
                <a:ext cx="2073216" cy="1009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419" sz="32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419" sz="32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s-419" sz="32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s-419" sz="3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419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419" sz="3200" i="1">
                              <a:latin typeface="Cambria Math" panose="02040503050406030204" pitchFamily="18" charset="0"/>
                            </a:rPr>
                            <m:t>𝜏</m:t>
                          </m:r>
                        </m:num>
                        <m:den>
                          <m:acc>
                            <m:accPr>
                              <m:chr m:val="̇"/>
                              <m:ctrlPr>
                                <a:rPr lang="es-419" sz="3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419" sz="32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s-419" sz="1200" dirty="0"/>
              </a:p>
            </p:txBody>
          </p:sp>
        </mc:Choice>
        <mc:Fallback xmlns="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146AFC5F-EC07-4BB6-B51C-77DC7690C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7073" y="263955"/>
                <a:ext cx="2073216" cy="100950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C64F91BC-B1CF-4C35-BFE1-859E6DC7A00F}"/>
              </a:ext>
            </a:extLst>
          </p:cNvPr>
          <p:cNvSpPr/>
          <p:nvPr/>
        </p:nvSpPr>
        <p:spPr>
          <a:xfrm>
            <a:off x="10506476" y="588865"/>
            <a:ext cx="267541" cy="3143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863524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CF337B2-C0EE-4F04-94DF-B798A88BA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5" y="2578422"/>
            <a:ext cx="1239918" cy="111781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E48177D-DF10-42FC-8FA1-3FD77F7D2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788" y="1111329"/>
            <a:ext cx="1292603" cy="125458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1434639-64D6-4D2E-9B3F-00405FE1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516" y="2982864"/>
            <a:ext cx="906090" cy="125458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E4A4ACB-4880-4AD7-B7E9-03873C1A0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516" y="4854399"/>
            <a:ext cx="903063" cy="127543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BE9969B-BFB2-4497-811F-DDB2709041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917" y="4477186"/>
            <a:ext cx="903063" cy="1334301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7BB79E43-0B67-453C-8B20-CDE7BC09DB72}"/>
              </a:ext>
            </a:extLst>
          </p:cNvPr>
          <p:cNvSpPr/>
          <p:nvPr/>
        </p:nvSpPr>
        <p:spPr>
          <a:xfrm>
            <a:off x="579825" y="3997713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</a:t>
            </a:r>
            <a:endParaRPr lang="es-419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A7E8BFE3-C179-40B7-969E-68F715763F87}"/>
              </a:ext>
            </a:extLst>
          </p:cNvPr>
          <p:cNvSpPr/>
          <p:nvPr/>
        </p:nvSpPr>
        <p:spPr>
          <a:xfrm>
            <a:off x="2207431" y="2445630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</a:t>
            </a:r>
            <a:endParaRPr lang="es-419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1E2125D9-AB0C-4F68-8EC1-6E99B91B5FBA}"/>
              </a:ext>
            </a:extLst>
          </p:cNvPr>
          <p:cNvSpPr/>
          <p:nvPr/>
        </p:nvSpPr>
        <p:spPr>
          <a:xfrm>
            <a:off x="2161151" y="552141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B</a:t>
            </a:r>
            <a:endParaRPr lang="es-419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41D47CB-75B0-4E27-988A-5D26327B140E}"/>
              </a:ext>
            </a:extLst>
          </p:cNvPr>
          <p:cNvSpPr/>
          <p:nvPr/>
        </p:nvSpPr>
        <p:spPr>
          <a:xfrm>
            <a:off x="2237499" y="4316055"/>
            <a:ext cx="399245" cy="4794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</a:t>
            </a:r>
            <a:endParaRPr lang="es-419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7747C9E-81A9-4F82-8FC1-7DFB030D1C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6652" y="1108254"/>
            <a:ext cx="727009" cy="118101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89707E9-689E-4E11-BCBD-0B20DA2E15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6651" y="2925103"/>
            <a:ext cx="727009" cy="118101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876268B-572A-4B4E-9CD6-42373B6EDB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6650" y="4878908"/>
            <a:ext cx="727009" cy="1181019"/>
          </a:xfrm>
          <a:prstGeom prst="rect">
            <a:avLst/>
          </a:prstGeom>
        </p:spPr>
      </p:pic>
      <p:sp>
        <p:nvSpPr>
          <p:cNvPr id="14" name="Signo más 13">
            <a:extLst>
              <a:ext uri="{FF2B5EF4-FFF2-40B4-BE49-F238E27FC236}">
                <a16:creationId xmlns:a16="http://schemas.microsoft.com/office/drawing/2014/main" id="{79FB312D-3364-49BB-974B-67FCB45D050A}"/>
              </a:ext>
            </a:extLst>
          </p:cNvPr>
          <p:cNvSpPr/>
          <p:nvPr/>
        </p:nvSpPr>
        <p:spPr>
          <a:xfrm>
            <a:off x="3219718" y="1584101"/>
            <a:ext cx="360609" cy="45076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5" name="Signo más 14">
            <a:extLst>
              <a:ext uri="{FF2B5EF4-FFF2-40B4-BE49-F238E27FC236}">
                <a16:creationId xmlns:a16="http://schemas.microsoft.com/office/drawing/2014/main" id="{C7F5C8DD-1E6C-4F8E-8863-67D3D556D48F}"/>
              </a:ext>
            </a:extLst>
          </p:cNvPr>
          <p:cNvSpPr/>
          <p:nvPr/>
        </p:nvSpPr>
        <p:spPr>
          <a:xfrm>
            <a:off x="3039413" y="5244036"/>
            <a:ext cx="360609" cy="45076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6" name="Signo más 15">
            <a:extLst>
              <a:ext uri="{FF2B5EF4-FFF2-40B4-BE49-F238E27FC236}">
                <a16:creationId xmlns:a16="http://schemas.microsoft.com/office/drawing/2014/main" id="{248A62A6-03C1-46E6-AAE9-F8F2819033EC}"/>
              </a:ext>
            </a:extLst>
          </p:cNvPr>
          <p:cNvSpPr/>
          <p:nvPr/>
        </p:nvSpPr>
        <p:spPr>
          <a:xfrm>
            <a:off x="3136769" y="3384776"/>
            <a:ext cx="360609" cy="45076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D05DC39E-1E3D-4BE2-9D1E-1E8F3C399642}"/>
              </a:ext>
            </a:extLst>
          </p:cNvPr>
          <p:cNvSpPr/>
          <p:nvPr/>
        </p:nvSpPr>
        <p:spPr>
          <a:xfrm>
            <a:off x="4549335" y="1674363"/>
            <a:ext cx="378069" cy="247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DCE38C62-A4C0-40A9-9871-CA0A86F71C9B}"/>
              </a:ext>
            </a:extLst>
          </p:cNvPr>
          <p:cNvSpPr/>
          <p:nvPr/>
        </p:nvSpPr>
        <p:spPr>
          <a:xfrm>
            <a:off x="4549333" y="5495291"/>
            <a:ext cx="378069" cy="247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C06B332C-5D56-49BF-B0C9-14E724842952}"/>
              </a:ext>
            </a:extLst>
          </p:cNvPr>
          <p:cNvSpPr/>
          <p:nvPr/>
        </p:nvSpPr>
        <p:spPr>
          <a:xfrm>
            <a:off x="4549334" y="3486273"/>
            <a:ext cx="378069" cy="247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AF7DF3E0-9708-4830-9EEE-E0D4A07F492D}"/>
              </a:ext>
            </a:extLst>
          </p:cNvPr>
          <p:cNvCxnSpPr/>
          <p:nvPr/>
        </p:nvCxnSpPr>
        <p:spPr>
          <a:xfrm flipV="1">
            <a:off x="1230980" y="1922129"/>
            <a:ext cx="598383" cy="1135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92A6E79F-6252-42C4-9C6D-F68650B024C7}"/>
              </a:ext>
            </a:extLst>
          </p:cNvPr>
          <p:cNvCxnSpPr>
            <a:stCxn id="2" idx="3"/>
            <a:endCxn id="4" idx="1"/>
          </p:cNvCxnSpPr>
          <p:nvPr/>
        </p:nvCxnSpPr>
        <p:spPr>
          <a:xfrm>
            <a:off x="1339403" y="3137330"/>
            <a:ext cx="661113" cy="472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252852BF-F3E5-4BB0-BA86-358D0C5AF17A}"/>
              </a:ext>
            </a:extLst>
          </p:cNvPr>
          <p:cNvCxnSpPr>
            <a:stCxn id="2" idx="3"/>
            <a:endCxn id="5" idx="1"/>
          </p:cNvCxnSpPr>
          <p:nvPr/>
        </p:nvCxnSpPr>
        <p:spPr>
          <a:xfrm>
            <a:off x="1339403" y="3137330"/>
            <a:ext cx="661113" cy="2354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0D2FD78C-D52E-47D5-9593-CD3AC56107F9}"/>
              </a:ext>
            </a:extLst>
          </p:cNvPr>
          <p:cNvCxnSpPr/>
          <p:nvPr/>
        </p:nvCxnSpPr>
        <p:spPr>
          <a:xfrm>
            <a:off x="5731099" y="1922129"/>
            <a:ext cx="419955" cy="1688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C0EAF8AC-8B7B-4139-BA44-7E365921E28A}"/>
              </a:ext>
            </a:extLst>
          </p:cNvPr>
          <p:cNvCxnSpPr/>
          <p:nvPr/>
        </p:nvCxnSpPr>
        <p:spPr>
          <a:xfrm>
            <a:off x="5712430" y="3696237"/>
            <a:ext cx="438624" cy="337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BD38A0B7-69ED-4390-9783-8931F9FB70A2}"/>
              </a:ext>
            </a:extLst>
          </p:cNvPr>
          <p:cNvCxnSpPr/>
          <p:nvPr/>
        </p:nvCxnSpPr>
        <p:spPr>
          <a:xfrm flipV="1">
            <a:off x="5731099" y="3859441"/>
            <a:ext cx="419955" cy="1609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H2o - Iconos gratis de naturaleza">
            <a:extLst>
              <a:ext uri="{FF2B5EF4-FFF2-40B4-BE49-F238E27FC236}">
                <a16:creationId xmlns:a16="http://schemas.microsoft.com/office/drawing/2014/main" id="{0D2C089F-52FC-41E9-BFC1-F620D6361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028" y="3429000"/>
            <a:ext cx="893025" cy="89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H2o - Iconos gratis de naturaleza">
            <a:extLst>
              <a:ext uri="{FF2B5EF4-FFF2-40B4-BE49-F238E27FC236}">
                <a16:creationId xmlns:a16="http://schemas.microsoft.com/office/drawing/2014/main" id="{C71CDC21-D716-4533-B89A-541C096BE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082" y="1367788"/>
            <a:ext cx="893025" cy="89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H2o - Iconos gratis de naturaleza">
            <a:extLst>
              <a:ext uri="{FF2B5EF4-FFF2-40B4-BE49-F238E27FC236}">
                <a16:creationId xmlns:a16="http://schemas.microsoft.com/office/drawing/2014/main" id="{619329FF-0CD2-46FB-B574-415230030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129" y="5364974"/>
            <a:ext cx="893025" cy="89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D8BBD3C8-39C3-48A9-8DCD-ABB1827888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7681" y="1216646"/>
            <a:ext cx="962230" cy="1044167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0C67E5FC-9561-47EB-930A-E74E959FD3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7429" y="3161297"/>
            <a:ext cx="962230" cy="1044167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CE86B3CD-7B20-4C2E-B6CA-3F902BE872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5456" y="5026286"/>
            <a:ext cx="962230" cy="104416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4FE43B1-28BC-4BC1-AA3C-1851377385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2788" y="2173241"/>
            <a:ext cx="4659809" cy="3070795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A673E21A-8613-44BE-B5EA-8631539AA8C0}"/>
              </a:ext>
            </a:extLst>
          </p:cNvPr>
          <p:cNvSpPr txBox="1"/>
          <p:nvPr/>
        </p:nvSpPr>
        <p:spPr>
          <a:xfrm>
            <a:off x="122070" y="-31292"/>
            <a:ext cx="2928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Esquema del proyecto</a:t>
            </a:r>
            <a:endParaRPr lang="es-419" b="1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C7475CBE-6B7C-4954-9DF0-CE886A9E5950}"/>
              </a:ext>
            </a:extLst>
          </p:cNvPr>
          <p:cNvSpPr txBox="1"/>
          <p:nvPr/>
        </p:nvSpPr>
        <p:spPr>
          <a:xfrm>
            <a:off x="6257683" y="1850196"/>
            <a:ext cx="2448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Vizuete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2021)</a:t>
            </a: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41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0A966725-00FB-4E7B-A771-A74F7B53DBD4}"/>
                  </a:ext>
                </a:extLst>
              </p:cNvPr>
              <p:cNvSpPr txBox="1"/>
              <p:nvPr/>
            </p:nvSpPr>
            <p:spPr>
              <a:xfrm>
                <a:off x="4710768" y="103501"/>
                <a:ext cx="277129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419" sz="3200" i="1" smtClean="0">
                          <a:latin typeface="Cambria Math" panose="02040503050406030204" pitchFamily="18" charset="0"/>
                        </a:rPr>
                        <m:t>𝑅𝐶</m:t>
                      </m:r>
                      <m:r>
                        <a:rPr lang="es-419" sz="3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s-419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419" sz="3200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s-419" sz="3200" i="1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s-419" sz="3200" dirty="0"/>
              </a:p>
            </p:txBody>
          </p:sp>
        </mc:Choice>
        <mc:Fallback xmlns=""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0A966725-00FB-4E7B-A771-A74F7B53D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0768" y="103501"/>
                <a:ext cx="2771293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uadroTexto 35">
            <a:extLst>
              <a:ext uri="{FF2B5EF4-FFF2-40B4-BE49-F238E27FC236}">
                <a16:creationId xmlns:a16="http://schemas.microsoft.com/office/drawing/2014/main" id="{2F034C99-628A-4B97-BE40-232CE6ED8BF1}"/>
              </a:ext>
            </a:extLst>
          </p:cNvPr>
          <p:cNvSpPr txBox="1"/>
          <p:nvPr/>
        </p:nvSpPr>
        <p:spPr>
          <a:xfrm>
            <a:off x="10779" y="45951"/>
            <a:ext cx="3819099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_tradn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Límite de resistencia a la compresión </a:t>
            </a:r>
            <a:endParaRPr lang="es-419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3489B978-CB00-4C6D-8980-43F9368E8A4D}"/>
              </a:ext>
            </a:extLst>
          </p:cNvPr>
          <p:cNvSpPr/>
          <p:nvPr/>
        </p:nvSpPr>
        <p:spPr>
          <a:xfrm>
            <a:off x="3727540" y="279345"/>
            <a:ext cx="537567" cy="2720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0192488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redeterminado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11514</TotalTime>
  <Words>1860</Words>
  <Application>Microsoft Office PowerPoint</Application>
  <PresentationFormat>Panorámica</PresentationFormat>
  <Paragraphs>263</Paragraphs>
  <Slides>37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Symbol</vt:lpstr>
      <vt:lpstr>Tema de Office</vt:lpstr>
      <vt:lpstr>Diseño predeterminado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Michelle Apunte</dc:creator>
  <cp:lastModifiedBy>Miguel</cp:lastModifiedBy>
  <cp:revision>1532</cp:revision>
  <dcterms:created xsi:type="dcterms:W3CDTF">2021-01-31T22:02:36Z</dcterms:created>
  <dcterms:modified xsi:type="dcterms:W3CDTF">2022-02-14T17:12:32Z</dcterms:modified>
</cp:coreProperties>
</file>