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2"/>
  </p:notesMasterIdLst>
  <p:sldIdLst>
    <p:sldId id="384" r:id="rId2"/>
    <p:sldId id="325" r:id="rId3"/>
    <p:sldId id="368" r:id="rId4"/>
    <p:sldId id="330" r:id="rId5"/>
    <p:sldId id="286" r:id="rId6"/>
    <p:sldId id="288" r:id="rId7"/>
    <p:sldId id="350" r:id="rId8"/>
    <p:sldId id="351" r:id="rId9"/>
    <p:sldId id="385" r:id="rId10"/>
    <p:sldId id="353" r:id="rId11"/>
    <p:sldId id="272" r:id="rId12"/>
    <p:sldId id="320" r:id="rId13"/>
    <p:sldId id="335" r:id="rId14"/>
    <p:sldId id="362" r:id="rId15"/>
    <p:sldId id="338" r:id="rId16"/>
    <p:sldId id="364" r:id="rId17"/>
    <p:sldId id="363" r:id="rId18"/>
    <p:sldId id="366" r:id="rId19"/>
    <p:sldId id="367" r:id="rId20"/>
    <p:sldId id="344" r:id="rId21"/>
    <p:sldId id="369" r:id="rId22"/>
    <p:sldId id="345" r:id="rId23"/>
    <p:sldId id="371" r:id="rId24"/>
    <p:sldId id="347" r:id="rId25"/>
    <p:sldId id="373" r:id="rId26"/>
    <p:sldId id="374" r:id="rId27"/>
    <p:sldId id="399" r:id="rId28"/>
    <p:sldId id="400" r:id="rId29"/>
    <p:sldId id="304" r:id="rId30"/>
    <p:sldId id="386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401" r:id="rId40"/>
    <p:sldId id="314" r:id="rId41"/>
    <p:sldId id="377" r:id="rId42"/>
    <p:sldId id="381" r:id="rId43"/>
    <p:sldId id="382" r:id="rId44"/>
    <p:sldId id="383" r:id="rId45"/>
    <p:sldId id="317" r:id="rId46"/>
    <p:sldId id="359" r:id="rId47"/>
    <p:sldId id="360" r:id="rId48"/>
    <p:sldId id="402" r:id="rId49"/>
    <p:sldId id="403" r:id="rId50"/>
    <p:sldId id="404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8" autoAdjust="0"/>
    <p:restoredTop sz="94660"/>
  </p:normalViewPr>
  <p:slideViewPr>
    <p:cSldViewPr snapToGrid="0">
      <p:cViewPr varScale="1">
        <p:scale>
          <a:sx n="92" d="100"/>
          <a:sy n="92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svg"/><Relationship Id="rId1" Type="http://schemas.openxmlformats.org/officeDocument/2006/relationships/image" Target="../media/image48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svg"/><Relationship Id="rId1" Type="http://schemas.openxmlformats.org/officeDocument/2006/relationships/image" Target="../media/image48.pn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svg"/><Relationship Id="rId1" Type="http://schemas.openxmlformats.org/officeDocument/2006/relationships/image" Target="../media/image48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svg"/><Relationship Id="rId1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CE332-5A77-554A-8FCD-B6E4089978E8}" type="doc">
      <dgm:prSet loTypeId="urn:microsoft.com/office/officeart/2005/8/layout/list1" loCatId="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B118636C-2635-014E-8E9B-882FBDCA23F0}">
      <dgm:prSet phldrT="[Texto]" custT="1"/>
      <dgm:spPr/>
      <dgm:t>
        <a:bodyPr/>
        <a:lstStyle/>
        <a:p>
          <a:r>
            <a:rPr lang="es-EC" sz="18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En Ecuador la calidad y el precio de los medicamentos son factores fundamentales en la compra de fármacos por parte de los pacientes que han utilizado las medicinas originales, también conocidos como fármacos comerciales o de marca y los medicamentos genéricos.</a:t>
          </a:r>
          <a:endParaRPr lang="es-MX" sz="1800" dirty="0"/>
        </a:p>
      </dgm:t>
    </dgm:pt>
    <dgm:pt modelId="{1F9F6029-456B-1743-9A69-ACDBE698DCB3}" type="parTrans" cxnId="{B351BEC8-67F4-5C41-97A6-D87D759EE7BE}">
      <dgm:prSet/>
      <dgm:spPr/>
      <dgm:t>
        <a:bodyPr/>
        <a:lstStyle/>
        <a:p>
          <a:endParaRPr lang="es-MX" sz="2000"/>
        </a:p>
      </dgm:t>
    </dgm:pt>
    <dgm:pt modelId="{3836ACCB-3CC8-F342-A4DD-72B4E7061C06}" type="sibTrans" cxnId="{B351BEC8-67F4-5C41-97A6-D87D759EE7BE}">
      <dgm:prSet/>
      <dgm:spPr/>
      <dgm:t>
        <a:bodyPr/>
        <a:lstStyle/>
        <a:p>
          <a:endParaRPr lang="es-MX" sz="2000"/>
        </a:p>
      </dgm:t>
    </dgm:pt>
    <dgm:pt modelId="{CDCAA6AB-0A92-AF49-9147-8A2FF3AC9A28}">
      <dgm:prSet phldrT="[Texto]" custT="1"/>
      <dgm:spPr/>
      <dgm:t>
        <a:bodyPr/>
        <a:lstStyle/>
        <a:p>
          <a:r>
            <a:rPr lang="es-EC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Las reglas de decisión de compra de los consumidores, así como su esfuerzo cognitivo y de búsqueda de información, pueden modificarse en función de la situación de compra y uso del producto. </a:t>
          </a:r>
          <a:endParaRPr lang="es-MX" sz="1800" dirty="0"/>
        </a:p>
      </dgm:t>
    </dgm:pt>
    <dgm:pt modelId="{656AEBDA-B945-EC4E-9921-394DB5739D73}" type="parTrans" cxnId="{F1109EAA-E658-2547-9409-2BD137EAD8FF}">
      <dgm:prSet/>
      <dgm:spPr/>
      <dgm:t>
        <a:bodyPr/>
        <a:lstStyle/>
        <a:p>
          <a:endParaRPr lang="es-MX" sz="2000"/>
        </a:p>
      </dgm:t>
    </dgm:pt>
    <dgm:pt modelId="{F874419C-CB9A-0D46-8B99-52E56371EE3D}" type="sibTrans" cxnId="{F1109EAA-E658-2547-9409-2BD137EAD8FF}">
      <dgm:prSet/>
      <dgm:spPr/>
      <dgm:t>
        <a:bodyPr/>
        <a:lstStyle/>
        <a:p>
          <a:endParaRPr lang="es-MX" sz="2000"/>
        </a:p>
      </dgm:t>
    </dgm:pt>
    <dgm:pt modelId="{CF5C4410-4BA3-9446-9C30-7D41B118E004}">
      <dgm:prSet phldrT="[Texto]" custT="1"/>
      <dgm:spPr/>
      <dgm:t>
        <a:bodyPr/>
        <a:lstStyle/>
        <a:p>
          <a:r>
            <a:rPr lang="es-EC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Motivo por el cual se pretende analizar la interacción del precio y la decisión de compra para ver como este afecta en la adquisición de medicamentos genéricos en el Distrito Metropolitano de Quito, y el impacto que ha tenido la pandemia del Covid-19 en dicho sector.</a:t>
          </a:r>
          <a:endParaRPr lang="es-MX" sz="1800" dirty="0"/>
        </a:p>
      </dgm:t>
    </dgm:pt>
    <dgm:pt modelId="{9E1CFF90-1A2F-F74A-9A96-5C17F357BA34}" type="parTrans" cxnId="{C0023501-0ECF-0E43-8EEB-939CDD92DE4F}">
      <dgm:prSet/>
      <dgm:spPr/>
      <dgm:t>
        <a:bodyPr/>
        <a:lstStyle/>
        <a:p>
          <a:endParaRPr lang="es-MX" sz="2000"/>
        </a:p>
      </dgm:t>
    </dgm:pt>
    <dgm:pt modelId="{8C825D16-5209-3141-A1A7-8FEFC8892368}" type="sibTrans" cxnId="{C0023501-0ECF-0E43-8EEB-939CDD92DE4F}">
      <dgm:prSet/>
      <dgm:spPr/>
      <dgm:t>
        <a:bodyPr/>
        <a:lstStyle/>
        <a:p>
          <a:endParaRPr lang="es-MX" sz="2000"/>
        </a:p>
      </dgm:t>
    </dgm:pt>
    <dgm:pt modelId="{719F682F-1081-9F4D-B021-0B17AB221796}" type="pres">
      <dgm:prSet presAssocID="{5F9CE332-5A77-554A-8FCD-B6E4089978E8}" presName="linear" presStyleCnt="0">
        <dgm:presLayoutVars>
          <dgm:dir/>
          <dgm:animLvl val="lvl"/>
          <dgm:resizeHandles val="exact"/>
        </dgm:presLayoutVars>
      </dgm:prSet>
      <dgm:spPr/>
    </dgm:pt>
    <dgm:pt modelId="{F7493842-DDB1-3B4E-B3E3-D0EC61315819}" type="pres">
      <dgm:prSet presAssocID="{B118636C-2635-014E-8E9B-882FBDCA23F0}" presName="parentLin" presStyleCnt="0"/>
      <dgm:spPr/>
    </dgm:pt>
    <dgm:pt modelId="{237EC504-AD00-8843-AA2B-2590D79924BF}" type="pres">
      <dgm:prSet presAssocID="{B118636C-2635-014E-8E9B-882FBDCA23F0}" presName="parentLeftMargin" presStyleLbl="node1" presStyleIdx="0" presStyleCnt="3"/>
      <dgm:spPr/>
    </dgm:pt>
    <dgm:pt modelId="{4D63C595-8D75-E848-B30F-928E5175D036}" type="pres">
      <dgm:prSet presAssocID="{B118636C-2635-014E-8E9B-882FBDCA23F0}" presName="parentText" presStyleLbl="node1" presStyleIdx="0" presStyleCnt="3" custScaleY="883528" custLinFactNeighborX="-43191" custLinFactNeighborY="-24214">
        <dgm:presLayoutVars>
          <dgm:chMax val="0"/>
          <dgm:bulletEnabled val="1"/>
        </dgm:presLayoutVars>
      </dgm:prSet>
      <dgm:spPr/>
    </dgm:pt>
    <dgm:pt modelId="{5769B472-83F9-294B-868A-F77F5DC465E6}" type="pres">
      <dgm:prSet presAssocID="{B118636C-2635-014E-8E9B-882FBDCA23F0}" presName="negativeSpace" presStyleCnt="0"/>
      <dgm:spPr/>
    </dgm:pt>
    <dgm:pt modelId="{A4960118-B1D2-CA49-AAF5-87A865F89297}" type="pres">
      <dgm:prSet presAssocID="{B118636C-2635-014E-8E9B-882FBDCA23F0}" presName="childText" presStyleLbl="conFgAcc1" presStyleIdx="0" presStyleCnt="3" custScaleY="53752" custLinFactY="-393056" custLinFactNeighborX="430" custLinFactNeighborY="-400000">
        <dgm:presLayoutVars>
          <dgm:bulletEnabled val="1"/>
        </dgm:presLayoutVars>
      </dgm:prSet>
      <dgm:spPr/>
    </dgm:pt>
    <dgm:pt modelId="{0DBAA972-0B58-DC4E-9C76-4FC8EDBDA7CC}" type="pres">
      <dgm:prSet presAssocID="{3836ACCB-3CC8-F342-A4DD-72B4E7061C06}" presName="spaceBetweenRectangles" presStyleCnt="0"/>
      <dgm:spPr/>
    </dgm:pt>
    <dgm:pt modelId="{80360B20-0AB0-C547-9308-A033071A5939}" type="pres">
      <dgm:prSet presAssocID="{CDCAA6AB-0A92-AF49-9147-8A2FF3AC9A28}" presName="parentLin" presStyleCnt="0"/>
      <dgm:spPr/>
    </dgm:pt>
    <dgm:pt modelId="{BEFBC027-74D2-E742-8C42-DA7FCE5ECD2E}" type="pres">
      <dgm:prSet presAssocID="{CDCAA6AB-0A92-AF49-9147-8A2FF3AC9A28}" presName="parentLeftMargin" presStyleLbl="node1" presStyleIdx="0" presStyleCnt="3"/>
      <dgm:spPr/>
    </dgm:pt>
    <dgm:pt modelId="{47EB860C-34AD-B644-B782-02A8171982A9}" type="pres">
      <dgm:prSet presAssocID="{CDCAA6AB-0A92-AF49-9147-8A2FF3AC9A28}" presName="parentText" presStyleLbl="node1" presStyleIdx="1" presStyleCnt="3" custScaleY="752156" custLinFactX="12712" custLinFactNeighborX="100000" custLinFactNeighborY="90469">
        <dgm:presLayoutVars>
          <dgm:chMax val="0"/>
          <dgm:bulletEnabled val="1"/>
        </dgm:presLayoutVars>
      </dgm:prSet>
      <dgm:spPr/>
    </dgm:pt>
    <dgm:pt modelId="{F7AF13FC-6D47-C547-9940-676E85DD6DF5}" type="pres">
      <dgm:prSet presAssocID="{CDCAA6AB-0A92-AF49-9147-8A2FF3AC9A28}" presName="negativeSpace" presStyleCnt="0"/>
      <dgm:spPr/>
    </dgm:pt>
    <dgm:pt modelId="{CA13705A-264B-D146-A782-5C67307C2FB5}" type="pres">
      <dgm:prSet presAssocID="{CDCAA6AB-0A92-AF49-9147-8A2FF3AC9A28}" presName="childText" presStyleLbl="conFgAcc1" presStyleIdx="1" presStyleCnt="3" custScaleY="52642" custLinFactY="-268866" custLinFactNeighborX="0" custLinFactNeighborY="-300000">
        <dgm:presLayoutVars>
          <dgm:bulletEnabled val="1"/>
        </dgm:presLayoutVars>
      </dgm:prSet>
      <dgm:spPr/>
    </dgm:pt>
    <dgm:pt modelId="{712C952F-E1D9-784B-8454-2E3C0F13912F}" type="pres">
      <dgm:prSet presAssocID="{F874419C-CB9A-0D46-8B99-52E56371EE3D}" presName="spaceBetweenRectangles" presStyleCnt="0"/>
      <dgm:spPr/>
    </dgm:pt>
    <dgm:pt modelId="{9A02D0AF-99DF-B849-A9CD-07F8DEE9A63E}" type="pres">
      <dgm:prSet presAssocID="{CF5C4410-4BA3-9446-9C30-7D41B118E004}" presName="parentLin" presStyleCnt="0"/>
      <dgm:spPr/>
    </dgm:pt>
    <dgm:pt modelId="{B9775E7D-FFAF-BD4D-8663-D1083D7A5F5E}" type="pres">
      <dgm:prSet presAssocID="{CF5C4410-4BA3-9446-9C30-7D41B118E004}" presName="parentLeftMargin" presStyleLbl="node1" presStyleIdx="1" presStyleCnt="3"/>
      <dgm:spPr/>
    </dgm:pt>
    <dgm:pt modelId="{2D6195F6-85B8-EE4D-9731-E442FA7EC0D8}" type="pres">
      <dgm:prSet presAssocID="{CF5C4410-4BA3-9446-9C30-7D41B118E004}" presName="parentText" presStyleLbl="node1" presStyleIdx="2" presStyleCnt="3" custScaleY="1032368" custLinFactX="29470" custLinFactY="94851" custLinFactNeighborX="100000" custLinFactNeighborY="100000">
        <dgm:presLayoutVars>
          <dgm:chMax val="0"/>
          <dgm:bulletEnabled val="1"/>
        </dgm:presLayoutVars>
      </dgm:prSet>
      <dgm:spPr/>
    </dgm:pt>
    <dgm:pt modelId="{04A5E18E-02D5-4348-94D9-32B0D23F91A6}" type="pres">
      <dgm:prSet presAssocID="{CF5C4410-4BA3-9446-9C30-7D41B118E004}" presName="negativeSpace" presStyleCnt="0"/>
      <dgm:spPr/>
    </dgm:pt>
    <dgm:pt modelId="{E5E7E909-DE9B-424D-84E1-B5131125604C}" type="pres">
      <dgm:prSet presAssocID="{CF5C4410-4BA3-9446-9C30-7D41B118E004}" presName="childText" presStyleLbl="conFgAcc1" presStyleIdx="2" presStyleCnt="3" custFlipVert="1" custScaleY="88259" custLinFactY="-240060" custLinFactNeighborY="-300000">
        <dgm:presLayoutVars>
          <dgm:bulletEnabled val="1"/>
        </dgm:presLayoutVars>
      </dgm:prSet>
      <dgm:spPr/>
    </dgm:pt>
  </dgm:ptLst>
  <dgm:cxnLst>
    <dgm:cxn modelId="{C0023501-0ECF-0E43-8EEB-939CDD92DE4F}" srcId="{5F9CE332-5A77-554A-8FCD-B6E4089978E8}" destId="{CF5C4410-4BA3-9446-9C30-7D41B118E004}" srcOrd="2" destOrd="0" parTransId="{9E1CFF90-1A2F-F74A-9A96-5C17F357BA34}" sibTransId="{8C825D16-5209-3141-A1A7-8FEFC8892368}"/>
    <dgm:cxn modelId="{6CB78021-D9FC-BB46-8AAD-549ACBD799BE}" type="presOf" srcId="{5F9CE332-5A77-554A-8FCD-B6E4089978E8}" destId="{719F682F-1081-9F4D-B021-0B17AB221796}" srcOrd="0" destOrd="0" presId="urn:microsoft.com/office/officeart/2005/8/layout/list1"/>
    <dgm:cxn modelId="{A233F049-FC89-244C-90F3-72645609D92B}" type="presOf" srcId="{B118636C-2635-014E-8E9B-882FBDCA23F0}" destId="{237EC504-AD00-8843-AA2B-2590D79924BF}" srcOrd="0" destOrd="0" presId="urn:microsoft.com/office/officeart/2005/8/layout/list1"/>
    <dgm:cxn modelId="{7762B675-8F10-644C-93FB-3CC9D85AA617}" type="presOf" srcId="{CF5C4410-4BA3-9446-9C30-7D41B118E004}" destId="{2D6195F6-85B8-EE4D-9731-E442FA7EC0D8}" srcOrd="1" destOrd="0" presId="urn:microsoft.com/office/officeart/2005/8/layout/list1"/>
    <dgm:cxn modelId="{066C3657-97AA-B845-8AF5-EE866C63E0C8}" type="presOf" srcId="{CF5C4410-4BA3-9446-9C30-7D41B118E004}" destId="{B9775E7D-FFAF-BD4D-8663-D1083D7A5F5E}" srcOrd="0" destOrd="0" presId="urn:microsoft.com/office/officeart/2005/8/layout/list1"/>
    <dgm:cxn modelId="{F1109EAA-E658-2547-9409-2BD137EAD8FF}" srcId="{5F9CE332-5A77-554A-8FCD-B6E4089978E8}" destId="{CDCAA6AB-0A92-AF49-9147-8A2FF3AC9A28}" srcOrd="1" destOrd="0" parTransId="{656AEBDA-B945-EC4E-9921-394DB5739D73}" sibTransId="{F874419C-CB9A-0D46-8B99-52E56371EE3D}"/>
    <dgm:cxn modelId="{D7A955BC-75C7-C240-9A7F-8EE83B0CBAED}" type="presOf" srcId="{B118636C-2635-014E-8E9B-882FBDCA23F0}" destId="{4D63C595-8D75-E848-B30F-928E5175D036}" srcOrd="1" destOrd="0" presId="urn:microsoft.com/office/officeart/2005/8/layout/list1"/>
    <dgm:cxn modelId="{B351BEC8-67F4-5C41-97A6-D87D759EE7BE}" srcId="{5F9CE332-5A77-554A-8FCD-B6E4089978E8}" destId="{B118636C-2635-014E-8E9B-882FBDCA23F0}" srcOrd="0" destOrd="0" parTransId="{1F9F6029-456B-1743-9A69-ACDBE698DCB3}" sibTransId="{3836ACCB-3CC8-F342-A4DD-72B4E7061C06}"/>
    <dgm:cxn modelId="{C8D6E4DD-4DA6-5B44-BCE3-648757038ED5}" type="presOf" srcId="{CDCAA6AB-0A92-AF49-9147-8A2FF3AC9A28}" destId="{BEFBC027-74D2-E742-8C42-DA7FCE5ECD2E}" srcOrd="0" destOrd="0" presId="urn:microsoft.com/office/officeart/2005/8/layout/list1"/>
    <dgm:cxn modelId="{616A2FFE-2001-9B4F-A6AD-FD8D1A27976D}" type="presOf" srcId="{CDCAA6AB-0A92-AF49-9147-8A2FF3AC9A28}" destId="{47EB860C-34AD-B644-B782-02A8171982A9}" srcOrd="1" destOrd="0" presId="urn:microsoft.com/office/officeart/2005/8/layout/list1"/>
    <dgm:cxn modelId="{0971B66C-6BEB-9B41-AC23-08F1BE76E3C0}" type="presParOf" srcId="{719F682F-1081-9F4D-B021-0B17AB221796}" destId="{F7493842-DDB1-3B4E-B3E3-D0EC61315819}" srcOrd="0" destOrd="0" presId="urn:microsoft.com/office/officeart/2005/8/layout/list1"/>
    <dgm:cxn modelId="{68842F9F-4265-0E45-8123-31D103277D59}" type="presParOf" srcId="{F7493842-DDB1-3B4E-B3E3-D0EC61315819}" destId="{237EC504-AD00-8843-AA2B-2590D79924BF}" srcOrd="0" destOrd="0" presId="urn:microsoft.com/office/officeart/2005/8/layout/list1"/>
    <dgm:cxn modelId="{BB8D4C67-B9F1-A041-B0ED-5E6D0240A748}" type="presParOf" srcId="{F7493842-DDB1-3B4E-B3E3-D0EC61315819}" destId="{4D63C595-8D75-E848-B30F-928E5175D036}" srcOrd="1" destOrd="0" presId="urn:microsoft.com/office/officeart/2005/8/layout/list1"/>
    <dgm:cxn modelId="{58523816-268D-4343-995A-855828DE4E47}" type="presParOf" srcId="{719F682F-1081-9F4D-B021-0B17AB221796}" destId="{5769B472-83F9-294B-868A-F77F5DC465E6}" srcOrd="1" destOrd="0" presId="urn:microsoft.com/office/officeart/2005/8/layout/list1"/>
    <dgm:cxn modelId="{8EC13B07-6E1D-5C4B-9782-90393C684A61}" type="presParOf" srcId="{719F682F-1081-9F4D-B021-0B17AB221796}" destId="{A4960118-B1D2-CA49-AAF5-87A865F89297}" srcOrd="2" destOrd="0" presId="urn:microsoft.com/office/officeart/2005/8/layout/list1"/>
    <dgm:cxn modelId="{0FFDD7E8-AFAD-A742-ABC7-C500CBABC640}" type="presParOf" srcId="{719F682F-1081-9F4D-B021-0B17AB221796}" destId="{0DBAA972-0B58-DC4E-9C76-4FC8EDBDA7CC}" srcOrd="3" destOrd="0" presId="urn:microsoft.com/office/officeart/2005/8/layout/list1"/>
    <dgm:cxn modelId="{3D414489-14D2-7249-A67A-DB70261D19E5}" type="presParOf" srcId="{719F682F-1081-9F4D-B021-0B17AB221796}" destId="{80360B20-0AB0-C547-9308-A033071A5939}" srcOrd="4" destOrd="0" presId="urn:microsoft.com/office/officeart/2005/8/layout/list1"/>
    <dgm:cxn modelId="{D8BE11E3-5E0D-E744-B6B2-A211B3A337F6}" type="presParOf" srcId="{80360B20-0AB0-C547-9308-A033071A5939}" destId="{BEFBC027-74D2-E742-8C42-DA7FCE5ECD2E}" srcOrd="0" destOrd="0" presId="urn:microsoft.com/office/officeart/2005/8/layout/list1"/>
    <dgm:cxn modelId="{85ABDD47-2C93-1F46-9239-8353FE959601}" type="presParOf" srcId="{80360B20-0AB0-C547-9308-A033071A5939}" destId="{47EB860C-34AD-B644-B782-02A8171982A9}" srcOrd="1" destOrd="0" presId="urn:microsoft.com/office/officeart/2005/8/layout/list1"/>
    <dgm:cxn modelId="{AB19387F-1EFF-194A-93FC-7280B41D2C6E}" type="presParOf" srcId="{719F682F-1081-9F4D-B021-0B17AB221796}" destId="{F7AF13FC-6D47-C547-9940-676E85DD6DF5}" srcOrd="5" destOrd="0" presId="urn:microsoft.com/office/officeart/2005/8/layout/list1"/>
    <dgm:cxn modelId="{E9599506-6944-DB48-BD96-B54A7A2C6D0E}" type="presParOf" srcId="{719F682F-1081-9F4D-B021-0B17AB221796}" destId="{CA13705A-264B-D146-A782-5C67307C2FB5}" srcOrd="6" destOrd="0" presId="urn:microsoft.com/office/officeart/2005/8/layout/list1"/>
    <dgm:cxn modelId="{DE5E5374-CA02-FA44-A099-00C47DF56759}" type="presParOf" srcId="{719F682F-1081-9F4D-B021-0B17AB221796}" destId="{712C952F-E1D9-784B-8454-2E3C0F13912F}" srcOrd="7" destOrd="0" presId="urn:microsoft.com/office/officeart/2005/8/layout/list1"/>
    <dgm:cxn modelId="{C2255822-BAC8-ED4B-821D-12C79AC1AF5F}" type="presParOf" srcId="{719F682F-1081-9F4D-B021-0B17AB221796}" destId="{9A02D0AF-99DF-B849-A9CD-07F8DEE9A63E}" srcOrd="8" destOrd="0" presId="urn:microsoft.com/office/officeart/2005/8/layout/list1"/>
    <dgm:cxn modelId="{CA3BD04D-6C97-FB4D-A6AE-FCF71C621CF6}" type="presParOf" srcId="{9A02D0AF-99DF-B849-A9CD-07F8DEE9A63E}" destId="{B9775E7D-FFAF-BD4D-8663-D1083D7A5F5E}" srcOrd="0" destOrd="0" presId="urn:microsoft.com/office/officeart/2005/8/layout/list1"/>
    <dgm:cxn modelId="{0EA37508-2DE8-374A-84F0-27AA3A570E2D}" type="presParOf" srcId="{9A02D0AF-99DF-B849-A9CD-07F8DEE9A63E}" destId="{2D6195F6-85B8-EE4D-9731-E442FA7EC0D8}" srcOrd="1" destOrd="0" presId="urn:microsoft.com/office/officeart/2005/8/layout/list1"/>
    <dgm:cxn modelId="{F4F17DFD-FFFA-CA42-A0BA-5B9DD9390D78}" type="presParOf" srcId="{719F682F-1081-9F4D-B021-0B17AB221796}" destId="{04A5E18E-02D5-4348-94D9-32B0D23F91A6}" srcOrd="9" destOrd="0" presId="urn:microsoft.com/office/officeart/2005/8/layout/list1"/>
    <dgm:cxn modelId="{8E5DFC11-FD2B-9D4A-9E55-AC82D1DD1F99}" type="presParOf" srcId="{719F682F-1081-9F4D-B021-0B17AB221796}" destId="{E5E7E909-DE9B-424D-84E1-B513112560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177E6F-8781-430B-94A5-A2EBFB50FEBA}" type="doc">
      <dgm:prSet loTypeId="urn:microsoft.com/office/officeart/2009/3/layout/StepUpProcess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1B96C44-8F4A-432D-A1A4-B704547C079C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6FD0FB-AC10-43D5-B6A5-9D9419023C27}" type="parTrans" cxnId="{5B48847C-290F-428A-AE8C-25BCD84EA17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7D2DC7-4EB8-4816-BE70-D98E854169BE}" type="sibTrans" cxnId="{5B48847C-290F-428A-AE8C-25BCD84EA17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1851B-1E71-4CD2-9511-061872C1B37B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4A640-876C-47DF-8AF6-80CA2AA23C5F}" type="parTrans" cxnId="{68F74B6F-AC76-43D2-B239-AAEDC8CAB57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80FB7-9366-4072-8833-EA0868A9A813}" type="sibTrans" cxnId="{68F74B6F-AC76-43D2-B239-AAEDC8CAB57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416AE-A012-4D1E-A360-877F57D61985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12EEB-A03E-4EB7-ABAA-19CC58FD8632}" type="parTrans" cxnId="{044A6565-338A-494F-8D4B-FD8D7932AE3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89B67-470E-4646-960B-5A01CE1BFE44}" type="sibTrans" cxnId="{044A6565-338A-494F-8D4B-FD8D7932AE3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A2C5D-C51D-465B-81D6-86B997265751}" type="pres">
      <dgm:prSet presAssocID="{A1177E6F-8781-430B-94A5-A2EBFB50FEBA}" presName="rootnode" presStyleCnt="0">
        <dgm:presLayoutVars>
          <dgm:chMax/>
          <dgm:chPref/>
          <dgm:dir/>
          <dgm:animLvl val="lvl"/>
        </dgm:presLayoutVars>
      </dgm:prSet>
      <dgm:spPr/>
    </dgm:pt>
    <dgm:pt modelId="{F54024A3-1026-4C3E-B717-785E83860E0E}" type="pres">
      <dgm:prSet presAssocID="{A1B96C44-8F4A-432D-A1A4-B704547C079C}" presName="composite" presStyleCnt="0"/>
      <dgm:spPr/>
    </dgm:pt>
    <dgm:pt modelId="{958E9397-CD02-4C95-A970-80254D378F34}" type="pres">
      <dgm:prSet presAssocID="{A1B96C44-8F4A-432D-A1A4-B704547C079C}" presName="LShape" presStyleLbl="alignNode1" presStyleIdx="0" presStyleCnt="5"/>
      <dgm:spPr/>
    </dgm:pt>
    <dgm:pt modelId="{47382AFE-682B-42E6-A357-906C4CA21B1F}" type="pres">
      <dgm:prSet presAssocID="{A1B96C44-8F4A-432D-A1A4-B704547C079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000BDAF-022B-4FE6-A149-7715DA446920}" type="pres">
      <dgm:prSet presAssocID="{A1B96C44-8F4A-432D-A1A4-B704547C079C}" presName="Triangle" presStyleLbl="alignNode1" presStyleIdx="1" presStyleCnt="5"/>
      <dgm:spPr/>
    </dgm:pt>
    <dgm:pt modelId="{B08FAD34-30EF-478E-BE32-3E426F4B9065}" type="pres">
      <dgm:prSet presAssocID="{6C7D2DC7-4EB8-4816-BE70-D98E854169BE}" presName="sibTrans" presStyleCnt="0"/>
      <dgm:spPr/>
    </dgm:pt>
    <dgm:pt modelId="{90AAE97E-0B47-40FA-A924-C216F52A6CD0}" type="pres">
      <dgm:prSet presAssocID="{6C7D2DC7-4EB8-4816-BE70-D98E854169BE}" presName="space" presStyleCnt="0"/>
      <dgm:spPr/>
    </dgm:pt>
    <dgm:pt modelId="{B6F9FDED-245E-496D-99AE-494A2AE579E2}" type="pres">
      <dgm:prSet presAssocID="{4D41851B-1E71-4CD2-9511-061872C1B37B}" presName="composite" presStyleCnt="0"/>
      <dgm:spPr/>
    </dgm:pt>
    <dgm:pt modelId="{D17D1306-4833-435D-BE6D-54352BAC2000}" type="pres">
      <dgm:prSet presAssocID="{4D41851B-1E71-4CD2-9511-061872C1B37B}" presName="LShape" presStyleLbl="alignNode1" presStyleIdx="2" presStyleCnt="5"/>
      <dgm:spPr/>
    </dgm:pt>
    <dgm:pt modelId="{44AE7B78-A870-4C1A-AD85-7931705EA2F1}" type="pres">
      <dgm:prSet presAssocID="{4D41851B-1E71-4CD2-9511-061872C1B37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F55F806-33F8-4C75-AA27-98F7ADA61D84}" type="pres">
      <dgm:prSet presAssocID="{4D41851B-1E71-4CD2-9511-061872C1B37B}" presName="Triangle" presStyleLbl="alignNode1" presStyleIdx="3" presStyleCnt="5"/>
      <dgm:spPr/>
    </dgm:pt>
    <dgm:pt modelId="{1DDACADD-1733-425B-9336-7AC21300EA3F}" type="pres">
      <dgm:prSet presAssocID="{55980FB7-9366-4072-8833-EA0868A9A813}" presName="sibTrans" presStyleCnt="0"/>
      <dgm:spPr/>
    </dgm:pt>
    <dgm:pt modelId="{4F43C516-E5E7-4F95-A60E-1314E00E2EA3}" type="pres">
      <dgm:prSet presAssocID="{55980FB7-9366-4072-8833-EA0868A9A813}" presName="space" presStyleCnt="0"/>
      <dgm:spPr/>
    </dgm:pt>
    <dgm:pt modelId="{F6041D8A-F711-4CEA-9170-C8635462608D}" type="pres">
      <dgm:prSet presAssocID="{A71416AE-A012-4D1E-A360-877F57D61985}" presName="composite" presStyleCnt="0"/>
      <dgm:spPr/>
    </dgm:pt>
    <dgm:pt modelId="{83E54E88-DF4F-44CA-8523-8CED6BBC33A6}" type="pres">
      <dgm:prSet presAssocID="{A71416AE-A012-4D1E-A360-877F57D61985}" presName="LShape" presStyleLbl="alignNode1" presStyleIdx="4" presStyleCnt="5"/>
      <dgm:spPr/>
    </dgm:pt>
    <dgm:pt modelId="{CFD775ED-92E5-4925-9DA9-A031177383C6}" type="pres">
      <dgm:prSet presAssocID="{A71416AE-A012-4D1E-A360-877F57D6198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6B4831C-D245-4D22-A30F-76A849C9FD19}" type="presOf" srcId="{A1177E6F-8781-430B-94A5-A2EBFB50FEBA}" destId="{7CAA2C5D-C51D-465B-81D6-86B997265751}" srcOrd="0" destOrd="0" presId="urn:microsoft.com/office/officeart/2009/3/layout/StepUpProcess"/>
    <dgm:cxn modelId="{6FFA1C63-00C0-4299-A502-767CF147A2C8}" type="presOf" srcId="{4D41851B-1E71-4CD2-9511-061872C1B37B}" destId="{44AE7B78-A870-4C1A-AD85-7931705EA2F1}" srcOrd="0" destOrd="0" presId="urn:microsoft.com/office/officeart/2009/3/layout/StepUpProcess"/>
    <dgm:cxn modelId="{044A6565-338A-494F-8D4B-FD8D7932AE30}" srcId="{A1177E6F-8781-430B-94A5-A2EBFB50FEBA}" destId="{A71416AE-A012-4D1E-A360-877F57D61985}" srcOrd="2" destOrd="0" parTransId="{68F12EEB-A03E-4EB7-ABAA-19CC58FD8632}" sibTransId="{2A789B67-470E-4646-960B-5A01CE1BFE44}"/>
    <dgm:cxn modelId="{68F74B6F-AC76-43D2-B239-AAEDC8CAB578}" srcId="{A1177E6F-8781-430B-94A5-A2EBFB50FEBA}" destId="{4D41851B-1E71-4CD2-9511-061872C1B37B}" srcOrd="1" destOrd="0" parTransId="{92C4A640-876C-47DF-8AF6-80CA2AA23C5F}" sibTransId="{55980FB7-9366-4072-8833-EA0868A9A813}"/>
    <dgm:cxn modelId="{D4341E76-A102-43A5-9561-967F816B5E2F}" type="presOf" srcId="{A71416AE-A012-4D1E-A360-877F57D61985}" destId="{CFD775ED-92E5-4925-9DA9-A031177383C6}" srcOrd="0" destOrd="0" presId="urn:microsoft.com/office/officeart/2009/3/layout/StepUpProcess"/>
    <dgm:cxn modelId="{5B48847C-290F-428A-AE8C-25BCD84EA17A}" srcId="{A1177E6F-8781-430B-94A5-A2EBFB50FEBA}" destId="{A1B96C44-8F4A-432D-A1A4-B704547C079C}" srcOrd="0" destOrd="0" parTransId="{8A6FD0FB-AC10-43D5-B6A5-9D9419023C27}" sibTransId="{6C7D2DC7-4EB8-4816-BE70-D98E854169BE}"/>
    <dgm:cxn modelId="{44D83EF5-E082-4FC9-8776-1FE802997599}" type="presOf" srcId="{A1B96C44-8F4A-432D-A1A4-B704547C079C}" destId="{47382AFE-682B-42E6-A357-906C4CA21B1F}" srcOrd="0" destOrd="0" presId="urn:microsoft.com/office/officeart/2009/3/layout/StepUpProcess"/>
    <dgm:cxn modelId="{6F659E7C-C90E-442B-8EFE-C9DBCD2C31FB}" type="presParOf" srcId="{7CAA2C5D-C51D-465B-81D6-86B997265751}" destId="{F54024A3-1026-4C3E-B717-785E83860E0E}" srcOrd="0" destOrd="0" presId="urn:microsoft.com/office/officeart/2009/3/layout/StepUpProcess"/>
    <dgm:cxn modelId="{469B881D-812C-4187-BF4E-357A77B9EA61}" type="presParOf" srcId="{F54024A3-1026-4C3E-B717-785E83860E0E}" destId="{958E9397-CD02-4C95-A970-80254D378F34}" srcOrd="0" destOrd="0" presId="urn:microsoft.com/office/officeart/2009/3/layout/StepUpProcess"/>
    <dgm:cxn modelId="{294588F1-D1AF-469F-9DCF-B3731E0D135C}" type="presParOf" srcId="{F54024A3-1026-4C3E-B717-785E83860E0E}" destId="{47382AFE-682B-42E6-A357-906C4CA21B1F}" srcOrd="1" destOrd="0" presId="urn:microsoft.com/office/officeart/2009/3/layout/StepUpProcess"/>
    <dgm:cxn modelId="{2F854308-F579-40E4-AE83-9F44F2A3F759}" type="presParOf" srcId="{F54024A3-1026-4C3E-B717-785E83860E0E}" destId="{2000BDAF-022B-4FE6-A149-7715DA446920}" srcOrd="2" destOrd="0" presId="urn:microsoft.com/office/officeart/2009/3/layout/StepUpProcess"/>
    <dgm:cxn modelId="{AFFB12B7-4663-4A63-AD0F-B063D13C202A}" type="presParOf" srcId="{7CAA2C5D-C51D-465B-81D6-86B997265751}" destId="{B08FAD34-30EF-478E-BE32-3E426F4B9065}" srcOrd="1" destOrd="0" presId="urn:microsoft.com/office/officeart/2009/3/layout/StepUpProcess"/>
    <dgm:cxn modelId="{08079284-9484-4173-A5C3-B9CA1BB54948}" type="presParOf" srcId="{B08FAD34-30EF-478E-BE32-3E426F4B9065}" destId="{90AAE97E-0B47-40FA-A924-C216F52A6CD0}" srcOrd="0" destOrd="0" presId="urn:microsoft.com/office/officeart/2009/3/layout/StepUpProcess"/>
    <dgm:cxn modelId="{022EAA89-2F1A-475B-92EF-1B872911ED51}" type="presParOf" srcId="{7CAA2C5D-C51D-465B-81D6-86B997265751}" destId="{B6F9FDED-245E-496D-99AE-494A2AE579E2}" srcOrd="2" destOrd="0" presId="urn:microsoft.com/office/officeart/2009/3/layout/StepUpProcess"/>
    <dgm:cxn modelId="{6A916D0D-CC58-4988-AAA9-20C94A420E35}" type="presParOf" srcId="{B6F9FDED-245E-496D-99AE-494A2AE579E2}" destId="{D17D1306-4833-435D-BE6D-54352BAC2000}" srcOrd="0" destOrd="0" presId="urn:microsoft.com/office/officeart/2009/3/layout/StepUpProcess"/>
    <dgm:cxn modelId="{3F07486D-E891-4E20-A4A5-25B2C46BBC3E}" type="presParOf" srcId="{B6F9FDED-245E-496D-99AE-494A2AE579E2}" destId="{44AE7B78-A870-4C1A-AD85-7931705EA2F1}" srcOrd="1" destOrd="0" presId="urn:microsoft.com/office/officeart/2009/3/layout/StepUpProcess"/>
    <dgm:cxn modelId="{864F75FE-91FD-42C2-812B-E3E0C728E00A}" type="presParOf" srcId="{B6F9FDED-245E-496D-99AE-494A2AE579E2}" destId="{3F55F806-33F8-4C75-AA27-98F7ADA61D84}" srcOrd="2" destOrd="0" presId="urn:microsoft.com/office/officeart/2009/3/layout/StepUpProcess"/>
    <dgm:cxn modelId="{BE65EC79-ACAF-4E46-93BE-ACE19730BEF0}" type="presParOf" srcId="{7CAA2C5D-C51D-465B-81D6-86B997265751}" destId="{1DDACADD-1733-425B-9336-7AC21300EA3F}" srcOrd="3" destOrd="0" presId="urn:microsoft.com/office/officeart/2009/3/layout/StepUpProcess"/>
    <dgm:cxn modelId="{F3375D38-7469-4505-9040-022653079EC4}" type="presParOf" srcId="{1DDACADD-1733-425B-9336-7AC21300EA3F}" destId="{4F43C516-E5E7-4F95-A60E-1314E00E2EA3}" srcOrd="0" destOrd="0" presId="urn:microsoft.com/office/officeart/2009/3/layout/StepUpProcess"/>
    <dgm:cxn modelId="{7DCF2EAD-3AE0-4299-8243-46463D0D46DC}" type="presParOf" srcId="{7CAA2C5D-C51D-465B-81D6-86B997265751}" destId="{F6041D8A-F711-4CEA-9170-C8635462608D}" srcOrd="4" destOrd="0" presId="urn:microsoft.com/office/officeart/2009/3/layout/StepUpProcess"/>
    <dgm:cxn modelId="{0080535C-C9DA-42B8-B0DD-6F50DC8CB29E}" type="presParOf" srcId="{F6041D8A-F711-4CEA-9170-C8635462608D}" destId="{83E54E88-DF4F-44CA-8523-8CED6BBC33A6}" srcOrd="0" destOrd="0" presId="urn:microsoft.com/office/officeart/2009/3/layout/StepUpProcess"/>
    <dgm:cxn modelId="{0B0D4513-E30D-4782-A8E0-3FEF89823B78}" type="presParOf" srcId="{F6041D8A-F711-4CEA-9170-C8635462608D}" destId="{CFD775ED-92E5-4925-9DA9-A031177383C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B4D553-90EB-447A-9B11-0A43D59487A6}" type="doc">
      <dgm:prSet loTypeId="urn:microsoft.com/office/officeart/2005/8/layout/orgChart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1550848-509E-442B-83AF-68E0DE361931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Encuesta piloto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942DA-358D-44AD-AF7B-A0C62FCBF72C}" type="parTrans" cxnId="{3BEB8E14-8546-4319-8FBF-B734E5FEC5F8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F667D-398D-46C8-A794-D58F5BE8BB76}" type="sibTrans" cxnId="{3BEB8E14-8546-4319-8FBF-B734E5FEC5F8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95CBC-C936-466F-AFAA-AF2D98BDB322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30 encuestados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88A65-9D9E-42AF-96F5-8A6C20713438}" type="parTrans" cxnId="{D59E8700-AD75-4954-B869-7E8E1E29A710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410C4-D7BB-4707-B745-43B4B4669E20}" type="sibTrans" cxnId="{D59E8700-AD75-4954-B869-7E8E1E29A710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74D33-ADCC-4183-B499-8B787F728A04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Pertenecientes a la muestra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AAA60-11E3-4A11-ABB0-36BE74CF2FB3}" type="sibTrans" cxnId="{36B1E804-EF38-4A96-9598-513FA8D39D33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87309-D4BA-4E2D-BB18-1742CA6B79CB}" type="parTrans" cxnId="{36B1E804-EF38-4A96-9598-513FA8D39D33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484D8-19D3-4290-B5B3-32B4685554C0}" type="pres">
      <dgm:prSet presAssocID="{BDB4D553-90EB-447A-9B11-0A43D59487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B210A3D-170C-4085-9E71-5462506A037D}" type="pres">
      <dgm:prSet presAssocID="{71550848-509E-442B-83AF-68E0DE361931}" presName="hierRoot1" presStyleCnt="0">
        <dgm:presLayoutVars>
          <dgm:hierBranch val="init"/>
        </dgm:presLayoutVars>
      </dgm:prSet>
      <dgm:spPr/>
    </dgm:pt>
    <dgm:pt modelId="{EFD49A6D-96D2-40D3-8CBF-704841CFCDD7}" type="pres">
      <dgm:prSet presAssocID="{71550848-509E-442B-83AF-68E0DE361931}" presName="rootComposite1" presStyleCnt="0"/>
      <dgm:spPr/>
    </dgm:pt>
    <dgm:pt modelId="{DC83BFC4-CF46-44FC-99D2-0326536F9F17}" type="pres">
      <dgm:prSet presAssocID="{71550848-509E-442B-83AF-68E0DE361931}" presName="rootText1" presStyleLbl="node0" presStyleIdx="0" presStyleCnt="1">
        <dgm:presLayoutVars>
          <dgm:chPref val="3"/>
        </dgm:presLayoutVars>
      </dgm:prSet>
      <dgm:spPr/>
    </dgm:pt>
    <dgm:pt modelId="{89A5D037-94D3-4422-B508-5C73E5889EE5}" type="pres">
      <dgm:prSet presAssocID="{71550848-509E-442B-83AF-68E0DE361931}" presName="rootConnector1" presStyleLbl="node1" presStyleIdx="0" presStyleCnt="0"/>
      <dgm:spPr/>
    </dgm:pt>
    <dgm:pt modelId="{08521B13-62D6-4237-9BFF-D5BC5B2A0604}" type="pres">
      <dgm:prSet presAssocID="{71550848-509E-442B-83AF-68E0DE361931}" presName="hierChild2" presStyleCnt="0"/>
      <dgm:spPr/>
    </dgm:pt>
    <dgm:pt modelId="{800ACE01-0C18-4E07-BAD9-EFAB71D4B7B9}" type="pres">
      <dgm:prSet presAssocID="{BDA88A65-9D9E-42AF-96F5-8A6C20713438}" presName="Name37" presStyleLbl="parChTrans1D2" presStyleIdx="0" presStyleCnt="2"/>
      <dgm:spPr/>
    </dgm:pt>
    <dgm:pt modelId="{3ADA564E-4CDB-47A1-9713-6404512E9D73}" type="pres">
      <dgm:prSet presAssocID="{16495CBC-C936-466F-AFAA-AF2D98BDB322}" presName="hierRoot2" presStyleCnt="0">
        <dgm:presLayoutVars>
          <dgm:hierBranch val="init"/>
        </dgm:presLayoutVars>
      </dgm:prSet>
      <dgm:spPr/>
    </dgm:pt>
    <dgm:pt modelId="{17B07707-67FF-40F0-80D5-EEC330BDA39D}" type="pres">
      <dgm:prSet presAssocID="{16495CBC-C936-466F-AFAA-AF2D98BDB322}" presName="rootComposite" presStyleCnt="0"/>
      <dgm:spPr/>
    </dgm:pt>
    <dgm:pt modelId="{DE6A0D64-3FB3-4A9A-8600-31473244496E}" type="pres">
      <dgm:prSet presAssocID="{16495CBC-C936-466F-AFAA-AF2D98BDB322}" presName="rootText" presStyleLbl="node2" presStyleIdx="0" presStyleCnt="2">
        <dgm:presLayoutVars>
          <dgm:chPref val="3"/>
        </dgm:presLayoutVars>
      </dgm:prSet>
      <dgm:spPr/>
    </dgm:pt>
    <dgm:pt modelId="{7FF1B246-F3F6-43CA-95C8-41C932BE55F8}" type="pres">
      <dgm:prSet presAssocID="{16495CBC-C936-466F-AFAA-AF2D98BDB322}" presName="rootConnector" presStyleLbl="node2" presStyleIdx="0" presStyleCnt="2"/>
      <dgm:spPr/>
    </dgm:pt>
    <dgm:pt modelId="{A72AB38C-E7A9-4754-B9AB-3675B38B636D}" type="pres">
      <dgm:prSet presAssocID="{16495CBC-C936-466F-AFAA-AF2D98BDB322}" presName="hierChild4" presStyleCnt="0"/>
      <dgm:spPr/>
    </dgm:pt>
    <dgm:pt modelId="{5DC4E0B7-8BAA-43A9-8762-58A553898D7E}" type="pres">
      <dgm:prSet presAssocID="{16495CBC-C936-466F-AFAA-AF2D98BDB322}" presName="hierChild5" presStyleCnt="0"/>
      <dgm:spPr/>
    </dgm:pt>
    <dgm:pt modelId="{B308A195-F0E5-4030-8C17-5CC9A0EB3C0A}" type="pres">
      <dgm:prSet presAssocID="{26687309-D4BA-4E2D-BB18-1742CA6B79CB}" presName="Name37" presStyleLbl="parChTrans1D2" presStyleIdx="1" presStyleCnt="2"/>
      <dgm:spPr/>
    </dgm:pt>
    <dgm:pt modelId="{34B806FC-2D01-4212-80C0-85457DABC341}" type="pres">
      <dgm:prSet presAssocID="{0C474D33-ADCC-4183-B499-8B787F728A04}" presName="hierRoot2" presStyleCnt="0">
        <dgm:presLayoutVars>
          <dgm:hierBranch val="init"/>
        </dgm:presLayoutVars>
      </dgm:prSet>
      <dgm:spPr/>
    </dgm:pt>
    <dgm:pt modelId="{B1B4DCD8-C155-44E2-B661-E0ADF53DC080}" type="pres">
      <dgm:prSet presAssocID="{0C474D33-ADCC-4183-B499-8B787F728A04}" presName="rootComposite" presStyleCnt="0"/>
      <dgm:spPr/>
    </dgm:pt>
    <dgm:pt modelId="{DD6D8E65-0D9B-4BC3-87EA-4709869AEC29}" type="pres">
      <dgm:prSet presAssocID="{0C474D33-ADCC-4183-B499-8B787F728A04}" presName="rootText" presStyleLbl="node2" presStyleIdx="1" presStyleCnt="2">
        <dgm:presLayoutVars>
          <dgm:chPref val="3"/>
        </dgm:presLayoutVars>
      </dgm:prSet>
      <dgm:spPr/>
    </dgm:pt>
    <dgm:pt modelId="{BE00CA4A-4EB4-43DF-8A4C-463D8460235C}" type="pres">
      <dgm:prSet presAssocID="{0C474D33-ADCC-4183-B499-8B787F728A04}" presName="rootConnector" presStyleLbl="node2" presStyleIdx="1" presStyleCnt="2"/>
      <dgm:spPr/>
    </dgm:pt>
    <dgm:pt modelId="{25C25ABD-CFA3-4FE0-B231-9E940B73DE01}" type="pres">
      <dgm:prSet presAssocID="{0C474D33-ADCC-4183-B499-8B787F728A04}" presName="hierChild4" presStyleCnt="0"/>
      <dgm:spPr/>
    </dgm:pt>
    <dgm:pt modelId="{2912ABC2-0FDC-4D01-B71F-E4C483057E88}" type="pres">
      <dgm:prSet presAssocID="{0C474D33-ADCC-4183-B499-8B787F728A04}" presName="hierChild5" presStyleCnt="0"/>
      <dgm:spPr/>
    </dgm:pt>
    <dgm:pt modelId="{AD69260A-6AB7-47E3-8D51-7462D182835C}" type="pres">
      <dgm:prSet presAssocID="{71550848-509E-442B-83AF-68E0DE361931}" presName="hierChild3" presStyleCnt="0"/>
      <dgm:spPr/>
    </dgm:pt>
  </dgm:ptLst>
  <dgm:cxnLst>
    <dgm:cxn modelId="{D59E8700-AD75-4954-B869-7E8E1E29A710}" srcId="{71550848-509E-442B-83AF-68E0DE361931}" destId="{16495CBC-C936-466F-AFAA-AF2D98BDB322}" srcOrd="0" destOrd="0" parTransId="{BDA88A65-9D9E-42AF-96F5-8A6C20713438}" sibTransId="{081410C4-D7BB-4707-B745-43B4B4669E20}"/>
    <dgm:cxn modelId="{36B1E804-EF38-4A96-9598-513FA8D39D33}" srcId="{71550848-509E-442B-83AF-68E0DE361931}" destId="{0C474D33-ADCC-4183-B499-8B787F728A04}" srcOrd="1" destOrd="0" parTransId="{26687309-D4BA-4E2D-BB18-1742CA6B79CB}" sibTransId="{F1DAAA60-11E3-4A11-ABB0-36BE74CF2FB3}"/>
    <dgm:cxn modelId="{3BEB8E14-8546-4319-8FBF-B734E5FEC5F8}" srcId="{BDB4D553-90EB-447A-9B11-0A43D59487A6}" destId="{71550848-509E-442B-83AF-68E0DE361931}" srcOrd="0" destOrd="0" parTransId="{A51942DA-358D-44AD-AF7B-A0C62FCBF72C}" sibTransId="{EF9F667D-398D-46C8-A794-D58F5BE8BB76}"/>
    <dgm:cxn modelId="{E17DE621-941D-4C94-9816-3C6CF2C0F5C3}" type="presOf" srcId="{26687309-D4BA-4E2D-BB18-1742CA6B79CB}" destId="{B308A195-F0E5-4030-8C17-5CC9A0EB3C0A}" srcOrd="0" destOrd="0" presId="urn:microsoft.com/office/officeart/2005/8/layout/orgChart1"/>
    <dgm:cxn modelId="{71B7B72D-4C92-41A2-992E-FE13D637FFCA}" type="presOf" srcId="{0C474D33-ADCC-4183-B499-8B787F728A04}" destId="{DD6D8E65-0D9B-4BC3-87EA-4709869AEC29}" srcOrd="0" destOrd="0" presId="urn:microsoft.com/office/officeart/2005/8/layout/orgChart1"/>
    <dgm:cxn modelId="{6B925346-4F96-4918-BC57-7E10A1CAD15B}" type="presOf" srcId="{16495CBC-C936-466F-AFAA-AF2D98BDB322}" destId="{7FF1B246-F3F6-43CA-95C8-41C932BE55F8}" srcOrd="1" destOrd="0" presId="urn:microsoft.com/office/officeart/2005/8/layout/orgChart1"/>
    <dgm:cxn modelId="{5C946795-F98B-403F-A558-0425DA83009C}" type="presOf" srcId="{71550848-509E-442B-83AF-68E0DE361931}" destId="{89A5D037-94D3-4422-B508-5C73E5889EE5}" srcOrd="1" destOrd="0" presId="urn:microsoft.com/office/officeart/2005/8/layout/orgChart1"/>
    <dgm:cxn modelId="{97E63DA0-5D73-4170-A45D-104A932E939E}" type="presOf" srcId="{16495CBC-C936-466F-AFAA-AF2D98BDB322}" destId="{DE6A0D64-3FB3-4A9A-8600-31473244496E}" srcOrd="0" destOrd="0" presId="urn:microsoft.com/office/officeart/2005/8/layout/orgChart1"/>
    <dgm:cxn modelId="{4BF547BD-56CC-4EBE-B625-A7F33CCA9DEF}" type="presOf" srcId="{BDA88A65-9D9E-42AF-96F5-8A6C20713438}" destId="{800ACE01-0C18-4E07-BAD9-EFAB71D4B7B9}" srcOrd="0" destOrd="0" presId="urn:microsoft.com/office/officeart/2005/8/layout/orgChart1"/>
    <dgm:cxn modelId="{8B8579F2-3F2C-429B-AA7B-124A7AB72C10}" type="presOf" srcId="{BDB4D553-90EB-447A-9B11-0A43D59487A6}" destId="{400484D8-19D3-4290-B5B3-32B4685554C0}" srcOrd="0" destOrd="0" presId="urn:microsoft.com/office/officeart/2005/8/layout/orgChart1"/>
    <dgm:cxn modelId="{1658B9F6-4272-4D8F-80A4-9C449D5E1B4D}" type="presOf" srcId="{71550848-509E-442B-83AF-68E0DE361931}" destId="{DC83BFC4-CF46-44FC-99D2-0326536F9F17}" srcOrd="0" destOrd="0" presId="urn:microsoft.com/office/officeart/2005/8/layout/orgChart1"/>
    <dgm:cxn modelId="{DADB12FB-C187-4FEB-8614-9B1DD5DC0395}" type="presOf" srcId="{0C474D33-ADCC-4183-B499-8B787F728A04}" destId="{BE00CA4A-4EB4-43DF-8A4C-463D8460235C}" srcOrd="1" destOrd="0" presId="urn:microsoft.com/office/officeart/2005/8/layout/orgChart1"/>
    <dgm:cxn modelId="{A9771348-F20C-4EBB-A0FB-63F467F75311}" type="presParOf" srcId="{400484D8-19D3-4290-B5B3-32B4685554C0}" destId="{3B210A3D-170C-4085-9E71-5462506A037D}" srcOrd="0" destOrd="0" presId="urn:microsoft.com/office/officeart/2005/8/layout/orgChart1"/>
    <dgm:cxn modelId="{8D4C90F1-ECAC-4597-91FB-CF2D3B1C3FA6}" type="presParOf" srcId="{3B210A3D-170C-4085-9E71-5462506A037D}" destId="{EFD49A6D-96D2-40D3-8CBF-704841CFCDD7}" srcOrd="0" destOrd="0" presId="urn:microsoft.com/office/officeart/2005/8/layout/orgChart1"/>
    <dgm:cxn modelId="{7DDC688F-AC2B-4439-94BF-015B873AE3B4}" type="presParOf" srcId="{EFD49A6D-96D2-40D3-8CBF-704841CFCDD7}" destId="{DC83BFC4-CF46-44FC-99D2-0326536F9F17}" srcOrd="0" destOrd="0" presId="urn:microsoft.com/office/officeart/2005/8/layout/orgChart1"/>
    <dgm:cxn modelId="{7932F764-BED1-4967-91AC-6849EAF58AF5}" type="presParOf" srcId="{EFD49A6D-96D2-40D3-8CBF-704841CFCDD7}" destId="{89A5D037-94D3-4422-B508-5C73E5889EE5}" srcOrd="1" destOrd="0" presId="urn:microsoft.com/office/officeart/2005/8/layout/orgChart1"/>
    <dgm:cxn modelId="{ADB96CD1-6A36-4331-9CD7-56A70DDECC92}" type="presParOf" srcId="{3B210A3D-170C-4085-9E71-5462506A037D}" destId="{08521B13-62D6-4237-9BFF-D5BC5B2A0604}" srcOrd="1" destOrd="0" presId="urn:microsoft.com/office/officeart/2005/8/layout/orgChart1"/>
    <dgm:cxn modelId="{A16C5F0B-9371-4D3C-A84F-09805A3107B4}" type="presParOf" srcId="{08521B13-62D6-4237-9BFF-D5BC5B2A0604}" destId="{800ACE01-0C18-4E07-BAD9-EFAB71D4B7B9}" srcOrd="0" destOrd="0" presId="urn:microsoft.com/office/officeart/2005/8/layout/orgChart1"/>
    <dgm:cxn modelId="{3B16E352-A48E-43FF-ACFC-1D7F4837BCA8}" type="presParOf" srcId="{08521B13-62D6-4237-9BFF-D5BC5B2A0604}" destId="{3ADA564E-4CDB-47A1-9713-6404512E9D73}" srcOrd="1" destOrd="0" presId="urn:microsoft.com/office/officeart/2005/8/layout/orgChart1"/>
    <dgm:cxn modelId="{9655F58E-8867-402A-83AA-94F5D796E549}" type="presParOf" srcId="{3ADA564E-4CDB-47A1-9713-6404512E9D73}" destId="{17B07707-67FF-40F0-80D5-EEC330BDA39D}" srcOrd="0" destOrd="0" presId="urn:microsoft.com/office/officeart/2005/8/layout/orgChart1"/>
    <dgm:cxn modelId="{A59137CC-A707-48E3-A865-41366A2460BF}" type="presParOf" srcId="{17B07707-67FF-40F0-80D5-EEC330BDA39D}" destId="{DE6A0D64-3FB3-4A9A-8600-31473244496E}" srcOrd="0" destOrd="0" presId="urn:microsoft.com/office/officeart/2005/8/layout/orgChart1"/>
    <dgm:cxn modelId="{428099A5-180B-4862-A4A8-BC1C6BF85308}" type="presParOf" srcId="{17B07707-67FF-40F0-80D5-EEC330BDA39D}" destId="{7FF1B246-F3F6-43CA-95C8-41C932BE55F8}" srcOrd="1" destOrd="0" presId="urn:microsoft.com/office/officeart/2005/8/layout/orgChart1"/>
    <dgm:cxn modelId="{84F5D4B6-BC35-4B7E-9B1E-D18EAB2ED4A2}" type="presParOf" srcId="{3ADA564E-4CDB-47A1-9713-6404512E9D73}" destId="{A72AB38C-E7A9-4754-B9AB-3675B38B636D}" srcOrd="1" destOrd="0" presId="urn:microsoft.com/office/officeart/2005/8/layout/orgChart1"/>
    <dgm:cxn modelId="{4C8D58DD-07F2-4729-A85B-8E05FC64636B}" type="presParOf" srcId="{3ADA564E-4CDB-47A1-9713-6404512E9D73}" destId="{5DC4E0B7-8BAA-43A9-8762-58A553898D7E}" srcOrd="2" destOrd="0" presId="urn:microsoft.com/office/officeart/2005/8/layout/orgChart1"/>
    <dgm:cxn modelId="{7D3D5506-42E4-4915-8BDB-9778A654540E}" type="presParOf" srcId="{08521B13-62D6-4237-9BFF-D5BC5B2A0604}" destId="{B308A195-F0E5-4030-8C17-5CC9A0EB3C0A}" srcOrd="2" destOrd="0" presId="urn:microsoft.com/office/officeart/2005/8/layout/orgChart1"/>
    <dgm:cxn modelId="{1AD1AC56-A1BE-42F1-813E-8541129D26C0}" type="presParOf" srcId="{08521B13-62D6-4237-9BFF-D5BC5B2A0604}" destId="{34B806FC-2D01-4212-80C0-85457DABC341}" srcOrd="3" destOrd="0" presId="urn:microsoft.com/office/officeart/2005/8/layout/orgChart1"/>
    <dgm:cxn modelId="{6C698C4A-2E6E-4964-AE56-B11F69B9E60A}" type="presParOf" srcId="{34B806FC-2D01-4212-80C0-85457DABC341}" destId="{B1B4DCD8-C155-44E2-B661-E0ADF53DC080}" srcOrd="0" destOrd="0" presId="urn:microsoft.com/office/officeart/2005/8/layout/orgChart1"/>
    <dgm:cxn modelId="{75276683-8890-4B99-B14E-9D0D024E42E8}" type="presParOf" srcId="{B1B4DCD8-C155-44E2-B661-E0ADF53DC080}" destId="{DD6D8E65-0D9B-4BC3-87EA-4709869AEC29}" srcOrd="0" destOrd="0" presId="urn:microsoft.com/office/officeart/2005/8/layout/orgChart1"/>
    <dgm:cxn modelId="{73EF9C30-FD34-4D9B-86E6-1BA6D04AD497}" type="presParOf" srcId="{B1B4DCD8-C155-44E2-B661-E0ADF53DC080}" destId="{BE00CA4A-4EB4-43DF-8A4C-463D8460235C}" srcOrd="1" destOrd="0" presId="urn:microsoft.com/office/officeart/2005/8/layout/orgChart1"/>
    <dgm:cxn modelId="{C251758A-3120-43A9-BD5C-9652D957A349}" type="presParOf" srcId="{34B806FC-2D01-4212-80C0-85457DABC341}" destId="{25C25ABD-CFA3-4FE0-B231-9E940B73DE01}" srcOrd="1" destOrd="0" presId="urn:microsoft.com/office/officeart/2005/8/layout/orgChart1"/>
    <dgm:cxn modelId="{689E393A-951B-4617-997A-EAACF9CC3B77}" type="presParOf" srcId="{34B806FC-2D01-4212-80C0-85457DABC341}" destId="{2912ABC2-0FDC-4D01-B71F-E4C483057E88}" srcOrd="2" destOrd="0" presId="urn:microsoft.com/office/officeart/2005/8/layout/orgChart1"/>
    <dgm:cxn modelId="{5AFF1696-6650-4E83-9D5C-1B14E19D7897}" type="presParOf" srcId="{3B210A3D-170C-4085-9E71-5462506A037D}" destId="{AD69260A-6AB7-47E3-8D51-7462D18283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476ECE-B7C8-4772-AE93-13A5E3167D43}" type="doc">
      <dgm:prSet loTypeId="urn:microsoft.com/office/officeart/2005/8/layout/orgChart1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7C16B92E-B5D5-4ACC-AF9F-CC6AF448867D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Población</a:t>
          </a:r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738AD6-02D9-419A-A01F-1F5F77E94D3E}" type="parTrans" cxnId="{25A61BAA-F9E2-48F5-9F8E-9DAE7AC534B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54A4D-4969-45B4-AF05-AB679B9E8870}" type="sibTrans" cxnId="{25A61BAA-F9E2-48F5-9F8E-9DAE7AC534B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51A44-53E7-4729-B509-5A72B219A87D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Proyección del </a:t>
          </a: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INEC 2.781.641 habitantes</a:t>
          </a:r>
        </a:p>
      </dgm:t>
    </dgm:pt>
    <dgm:pt modelId="{C741FFA3-B2D7-42E8-9C7F-C9FAFC694C0C}" type="parTrans" cxnId="{03026F81-174A-49E3-8364-F039AE2DE14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5C228-ECE4-4C85-8464-4C5CCA1734E6}" type="sibTrans" cxnId="{03026F81-174A-49E3-8364-F039AE2DE14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86D637-A46C-4AC3-8201-05613EFB61BB}">
      <dgm:prSet phldrT="[Texto]" custT="1"/>
      <dgm:spPr/>
      <dgm:t>
        <a:bodyPr/>
        <a:lstStyle/>
        <a:p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El 63,6% pertenecen a la Población Económicamente Activa (PEA) </a:t>
          </a:r>
        </a:p>
      </dgm:t>
    </dgm:pt>
    <dgm:pt modelId="{E4275FF8-0D04-442B-B044-C4287DCA80FC}" type="parTrans" cxnId="{61E62C43-2A05-4E01-B45F-0E6EA77291F9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8CD86-139B-4023-A7A5-9E10AA574843}" type="sibTrans" cxnId="{61E62C43-2A05-4E01-B45F-0E6EA77291F9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E80B1-F433-4600-A8C8-9CC0D7A343C9}">
      <dgm:prSet custT="1"/>
      <dgm:spPr/>
      <dgm:t>
        <a:bodyPr/>
        <a:lstStyle/>
        <a:p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ENEMDU mayo/junio-2020 se realizó mediante llamadas telefónicas</a:t>
          </a:r>
        </a:p>
      </dgm:t>
    </dgm:pt>
    <dgm:pt modelId="{D3D86003-8F1C-4FB1-9D4C-0F3DF4664A9F}" type="parTrans" cxnId="{87E55781-3494-45F1-8B78-09C32F153E46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615F4-6496-41CA-A326-DFD4DCE28C6B}" type="sibTrans" cxnId="{87E55781-3494-45F1-8B78-09C32F153E46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5236E-1800-4DB1-83DC-F0A6FED74EAB}">
      <dgm:prSet custT="1"/>
      <dgm:spPr/>
      <dgm:t>
        <a:bodyPr/>
        <a:lstStyle/>
        <a:p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1769124 personas del DMQ pertenecientes al PEA 2020</a:t>
          </a:r>
        </a:p>
      </dgm:t>
    </dgm:pt>
    <dgm:pt modelId="{6E6BAAFE-7850-4AC9-96F0-9045A7D868C8}" type="parTrans" cxnId="{2E1EBB5B-1F11-4080-B8E8-2AC03A5AC62B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5D0866-C700-40D3-AD3D-55D6A5E5FDD8}" type="sibTrans" cxnId="{2E1EBB5B-1F11-4080-B8E8-2AC03A5AC62B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3A184-4E69-4FFB-8C04-B937E7EAAD5B}" type="pres">
      <dgm:prSet presAssocID="{4D476ECE-B7C8-4772-AE93-13A5E3167D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BBCD9F-8258-487A-AD97-4DAADB4364AC}" type="pres">
      <dgm:prSet presAssocID="{7C16B92E-B5D5-4ACC-AF9F-CC6AF448867D}" presName="hierRoot1" presStyleCnt="0">
        <dgm:presLayoutVars>
          <dgm:hierBranch val="init"/>
        </dgm:presLayoutVars>
      </dgm:prSet>
      <dgm:spPr/>
    </dgm:pt>
    <dgm:pt modelId="{002BA386-D608-40FF-9565-A20356001E00}" type="pres">
      <dgm:prSet presAssocID="{7C16B92E-B5D5-4ACC-AF9F-CC6AF448867D}" presName="rootComposite1" presStyleCnt="0"/>
      <dgm:spPr/>
    </dgm:pt>
    <dgm:pt modelId="{8C0B1189-5F47-4236-B26B-E1DA8E27141A}" type="pres">
      <dgm:prSet presAssocID="{7C16B92E-B5D5-4ACC-AF9F-CC6AF448867D}" presName="rootText1" presStyleLbl="node0" presStyleIdx="0" presStyleCnt="1">
        <dgm:presLayoutVars>
          <dgm:chPref val="3"/>
        </dgm:presLayoutVars>
      </dgm:prSet>
      <dgm:spPr/>
    </dgm:pt>
    <dgm:pt modelId="{4238E045-A275-4299-BC06-6AA48DF2F175}" type="pres">
      <dgm:prSet presAssocID="{7C16B92E-B5D5-4ACC-AF9F-CC6AF448867D}" presName="rootConnector1" presStyleLbl="node1" presStyleIdx="0" presStyleCnt="0"/>
      <dgm:spPr/>
    </dgm:pt>
    <dgm:pt modelId="{61FE9D40-1EC2-49DA-9206-7794DDC1BD52}" type="pres">
      <dgm:prSet presAssocID="{7C16B92E-B5D5-4ACC-AF9F-CC6AF448867D}" presName="hierChild2" presStyleCnt="0"/>
      <dgm:spPr/>
    </dgm:pt>
    <dgm:pt modelId="{BB0C2AED-3A9D-41BE-B9DB-9DF414DF2250}" type="pres">
      <dgm:prSet presAssocID="{C741FFA3-B2D7-42E8-9C7F-C9FAFC694C0C}" presName="Name37" presStyleLbl="parChTrans1D2" presStyleIdx="0" presStyleCnt="4"/>
      <dgm:spPr/>
    </dgm:pt>
    <dgm:pt modelId="{22CD1C28-2C57-440A-AE33-164EDE82C1C4}" type="pres">
      <dgm:prSet presAssocID="{CE251A44-53E7-4729-B509-5A72B219A87D}" presName="hierRoot2" presStyleCnt="0">
        <dgm:presLayoutVars>
          <dgm:hierBranch val="init"/>
        </dgm:presLayoutVars>
      </dgm:prSet>
      <dgm:spPr/>
    </dgm:pt>
    <dgm:pt modelId="{CE6623C1-CE91-406E-8FAD-3747F003FF63}" type="pres">
      <dgm:prSet presAssocID="{CE251A44-53E7-4729-B509-5A72B219A87D}" presName="rootComposite" presStyleCnt="0"/>
      <dgm:spPr/>
    </dgm:pt>
    <dgm:pt modelId="{8B8C2948-4819-4A59-B38B-FC05B119F3EE}" type="pres">
      <dgm:prSet presAssocID="{CE251A44-53E7-4729-B509-5A72B219A87D}" presName="rootText" presStyleLbl="node2" presStyleIdx="0" presStyleCnt="4">
        <dgm:presLayoutVars>
          <dgm:chPref val="3"/>
        </dgm:presLayoutVars>
      </dgm:prSet>
      <dgm:spPr/>
    </dgm:pt>
    <dgm:pt modelId="{63DD1AF0-A747-4ED9-827F-07AD0BE9E0BA}" type="pres">
      <dgm:prSet presAssocID="{CE251A44-53E7-4729-B509-5A72B219A87D}" presName="rootConnector" presStyleLbl="node2" presStyleIdx="0" presStyleCnt="4"/>
      <dgm:spPr/>
    </dgm:pt>
    <dgm:pt modelId="{DC35DFAC-7544-4390-8066-708FF3AFFFDA}" type="pres">
      <dgm:prSet presAssocID="{CE251A44-53E7-4729-B509-5A72B219A87D}" presName="hierChild4" presStyleCnt="0"/>
      <dgm:spPr/>
    </dgm:pt>
    <dgm:pt modelId="{BE7C5AF1-EB27-48AF-9F8E-EA36463570CE}" type="pres">
      <dgm:prSet presAssocID="{CE251A44-53E7-4729-B509-5A72B219A87D}" presName="hierChild5" presStyleCnt="0"/>
      <dgm:spPr/>
    </dgm:pt>
    <dgm:pt modelId="{E12A2022-F7B2-4AE6-959D-BE71C12FA78B}" type="pres">
      <dgm:prSet presAssocID="{E4275FF8-0D04-442B-B044-C4287DCA80FC}" presName="Name37" presStyleLbl="parChTrans1D2" presStyleIdx="1" presStyleCnt="4"/>
      <dgm:spPr/>
    </dgm:pt>
    <dgm:pt modelId="{185F21F3-1F4B-43AC-8DDF-8B23BB9D36EA}" type="pres">
      <dgm:prSet presAssocID="{C586D637-A46C-4AC3-8201-05613EFB61BB}" presName="hierRoot2" presStyleCnt="0">
        <dgm:presLayoutVars>
          <dgm:hierBranch val="init"/>
        </dgm:presLayoutVars>
      </dgm:prSet>
      <dgm:spPr/>
    </dgm:pt>
    <dgm:pt modelId="{60E475DE-0357-4A49-AD73-532A1B5D97BB}" type="pres">
      <dgm:prSet presAssocID="{C586D637-A46C-4AC3-8201-05613EFB61BB}" presName="rootComposite" presStyleCnt="0"/>
      <dgm:spPr/>
    </dgm:pt>
    <dgm:pt modelId="{A6C4624D-C40A-4E47-878B-C56A0FE81FA9}" type="pres">
      <dgm:prSet presAssocID="{C586D637-A46C-4AC3-8201-05613EFB61BB}" presName="rootText" presStyleLbl="node2" presStyleIdx="1" presStyleCnt="4">
        <dgm:presLayoutVars>
          <dgm:chPref val="3"/>
        </dgm:presLayoutVars>
      </dgm:prSet>
      <dgm:spPr/>
    </dgm:pt>
    <dgm:pt modelId="{22F24935-123D-43B6-BE9E-FF2DFEB14317}" type="pres">
      <dgm:prSet presAssocID="{C586D637-A46C-4AC3-8201-05613EFB61BB}" presName="rootConnector" presStyleLbl="node2" presStyleIdx="1" presStyleCnt="4"/>
      <dgm:spPr/>
    </dgm:pt>
    <dgm:pt modelId="{B7A99BA1-1F6A-40BD-A394-53B2A4B71FC8}" type="pres">
      <dgm:prSet presAssocID="{C586D637-A46C-4AC3-8201-05613EFB61BB}" presName="hierChild4" presStyleCnt="0"/>
      <dgm:spPr/>
    </dgm:pt>
    <dgm:pt modelId="{6C1476CF-7179-418B-9D76-48A7CD1E2BBC}" type="pres">
      <dgm:prSet presAssocID="{C586D637-A46C-4AC3-8201-05613EFB61BB}" presName="hierChild5" presStyleCnt="0"/>
      <dgm:spPr/>
    </dgm:pt>
    <dgm:pt modelId="{AA0F4F06-1CCF-4191-8220-0958D1569534}" type="pres">
      <dgm:prSet presAssocID="{6E6BAAFE-7850-4AC9-96F0-9045A7D868C8}" presName="Name37" presStyleLbl="parChTrans1D2" presStyleIdx="2" presStyleCnt="4"/>
      <dgm:spPr/>
    </dgm:pt>
    <dgm:pt modelId="{BA29B1ED-E0F6-492B-BF05-D3C72B81FE7D}" type="pres">
      <dgm:prSet presAssocID="{71D5236E-1800-4DB1-83DC-F0A6FED74EAB}" presName="hierRoot2" presStyleCnt="0">
        <dgm:presLayoutVars>
          <dgm:hierBranch val="init"/>
        </dgm:presLayoutVars>
      </dgm:prSet>
      <dgm:spPr/>
    </dgm:pt>
    <dgm:pt modelId="{DBD16D66-14E3-4A12-9D3A-756D0730F5BD}" type="pres">
      <dgm:prSet presAssocID="{71D5236E-1800-4DB1-83DC-F0A6FED74EAB}" presName="rootComposite" presStyleCnt="0"/>
      <dgm:spPr/>
    </dgm:pt>
    <dgm:pt modelId="{C1C81EA5-A2C4-4AF5-ABF1-071587A49F2E}" type="pres">
      <dgm:prSet presAssocID="{71D5236E-1800-4DB1-83DC-F0A6FED74EAB}" presName="rootText" presStyleLbl="node2" presStyleIdx="2" presStyleCnt="4">
        <dgm:presLayoutVars>
          <dgm:chPref val="3"/>
        </dgm:presLayoutVars>
      </dgm:prSet>
      <dgm:spPr/>
    </dgm:pt>
    <dgm:pt modelId="{93C76D9D-4491-43D0-87A2-47AE113613EB}" type="pres">
      <dgm:prSet presAssocID="{71D5236E-1800-4DB1-83DC-F0A6FED74EAB}" presName="rootConnector" presStyleLbl="node2" presStyleIdx="2" presStyleCnt="4"/>
      <dgm:spPr/>
    </dgm:pt>
    <dgm:pt modelId="{D648C33B-CAA8-4EDC-BB26-6C81FC8DFE0F}" type="pres">
      <dgm:prSet presAssocID="{71D5236E-1800-4DB1-83DC-F0A6FED74EAB}" presName="hierChild4" presStyleCnt="0"/>
      <dgm:spPr/>
    </dgm:pt>
    <dgm:pt modelId="{0C57AC85-DD0B-4BFE-BAF7-EC8ED2AAB627}" type="pres">
      <dgm:prSet presAssocID="{71D5236E-1800-4DB1-83DC-F0A6FED74EAB}" presName="hierChild5" presStyleCnt="0"/>
      <dgm:spPr/>
    </dgm:pt>
    <dgm:pt modelId="{DD81F356-3F56-41AF-81D0-E5E927FA99EA}" type="pres">
      <dgm:prSet presAssocID="{D3D86003-8F1C-4FB1-9D4C-0F3DF4664A9F}" presName="Name37" presStyleLbl="parChTrans1D2" presStyleIdx="3" presStyleCnt="4"/>
      <dgm:spPr/>
    </dgm:pt>
    <dgm:pt modelId="{B66EC887-84ED-4FC7-A7EC-E5948DF09217}" type="pres">
      <dgm:prSet presAssocID="{00EE80B1-F433-4600-A8C8-9CC0D7A343C9}" presName="hierRoot2" presStyleCnt="0">
        <dgm:presLayoutVars>
          <dgm:hierBranch val="init"/>
        </dgm:presLayoutVars>
      </dgm:prSet>
      <dgm:spPr/>
    </dgm:pt>
    <dgm:pt modelId="{92024FE3-156E-465D-80CD-6F234CB891AE}" type="pres">
      <dgm:prSet presAssocID="{00EE80B1-F433-4600-A8C8-9CC0D7A343C9}" presName="rootComposite" presStyleCnt="0"/>
      <dgm:spPr/>
    </dgm:pt>
    <dgm:pt modelId="{867D0537-A845-4DE2-997A-EBF97E19A07B}" type="pres">
      <dgm:prSet presAssocID="{00EE80B1-F433-4600-A8C8-9CC0D7A343C9}" presName="rootText" presStyleLbl="node2" presStyleIdx="3" presStyleCnt="4">
        <dgm:presLayoutVars>
          <dgm:chPref val="3"/>
        </dgm:presLayoutVars>
      </dgm:prSet>
      <dgm:spPr/>
    </dgm:pt>
    <dgm:pt modelId="{56BF77CE-800F-4A6A-A740-5073591FE5B1}" type="pres">
      <dgm:prSet presAssocID="{00EE80B1-F433-4600-A8C8-9CC0D7A343C9}" presName="rootConnector" presStyleLbl="node2" presStyleIdx="3" presStyleCnt="4"/>
      <dgm:spPr/>
    </dgm:pt>
    <dgm:pt modelId="{D1C51B8C-B54A-46BB-9499-505B8263CAA5}" type="pres">
      <dgm:prSet presAssocID="{00EE80B1-F433-4600-A8C8-9CC0D7A343C9}" presName="hierChild4" presStyleCnt="0"/>
      <dgm:spPr/>
    </dgm:pt>
    <dgm:pt modelId="{BF16AF6B-E013-46CE-8E3B-92D641A47387}" type="pres">
      <dgm:prSet presAssocID="{00EE80B1-F433-4600-A8C8-9CC0D7A343C9}" presName="hierChild5" presStyleCnt="0"/>
      <dgm:spPr/>
    </dgm:pt>
    <dgm:pt modelId="{930CCE27-3897-4023-B9B1-8838268B57CF}" type="pres">
      <dgm:prSet presAssocID="{7C16B92E-B5D5-4ACC-AF9F-CC6AF448867D}" presName="hierChild3" presStyleCnt="0"/>
      <dgm:spPr/>
    </dgm:pt>
  </dgm:ptLst>
  <dgm:cxnLst>
    <dgm:cxn modelId="{0ACF8502-664F-4E0D-9936-5413C81C014D}" type="presOf" srcId="{E4275FF8-0D04-442B-B044-C4287DCA80FC}" destId="{E12A2022-F7B2-4AE6-959D-BE71C12FA78B}" srcOrd="0" destOrd="0" presId="urn:microsoft.com/office/officeart/2005/8/layout/orgChart1"/>
    <dgm:cxn modelId="{3EF6A70C-1882-4C04-B888-4803F414611C}" type="presOf" srcId="{C741FFA3-B2D7-42E8-9C7F-C9FAFC694C0C}" destId="{BB0C2AED-3A9D-41BE-B9DB-9DF414DF2250}" srcOrd="0" destOrd="0" presId="urn:microsoft.com/office/officeart/2005/8/layout/orgChart1"/>
    <dgm:cxn modelId="{E61ADD0C-478C-41A3-B487-5F958EA7D781}" type="presOf" srcId="{00EE80B1-F433-4600-A8C8-9CC0D7A343C9}" destId="{56BF77CE-800F-4A6A-A740-5073591FE5B1}" srcOrd="1" destOrd="0" presId="urn:microsoft.com/office/officeart/2005/8/layout/orgChart1"/>
    <dgm:cxn modelId="{2E1EBB5B-1F11-4080-B8E8-2AC03A5AC62B}" srcId="{7C16B92E-B5D5-4ACC-AF9F-CC6AF448867D}" destId="{71D5236E-1800-4DB1-83DC-F0A6FED74EAB}" srcOrd="2" destOrd="0" parTransId="{6E6BAAFE-7850-4AC9-96F0-9045A7D868C8}" sibTransId="{F85D0866-C700-40D3-AD3D-55D6A5E5FDD8}"/>
    <dgm:cxn modelId="{61E62C43-2A05-4E01-B45F-0E6EA77291F9}" srcId="{7C16B92E-B5D5-4ACC-AF9F-CC6AF448867D}" destId="{C586D637-A46C-4AC3-8201-05613EFB61BB}" srcOrd="1" destOrd="0" parTransId="{E4275FF8-0D04-442B-B044-C4287DCA80FC}" sibTransId="{5F18CD86-139B-4023-A7A5-9E10AA574843}"/>
    <dgm:cxn modelId="{EB698848-82E1-471B-A7CC-21532FC5E169}" type="presOf" srcId="{CE251A44-53E7-4729-B509-5A72B219A87D}" destId="{8B8C2948-4819-4A59-B38B-FC05B119F3EE}" srcOrd="0" destOrd="0" presId="urn:microsoft.com/office/officeart/2005/8/layout/orgChart1"/>
    <dgm:cxn modelId="{EE430F6D-9167-46DD-A23D-A8AB04A1A536}" type="presOf" srcId="{7C16B92E-B5D5-4ACC-AF9F-CC6AF448867D}" destId="{8C0B1189-5F47-4236-B26B-E1DA8E27141A}" srcOrd="0" destOrd="0" presId="urn:microsoft.com/office/officeart/2005/8/layout/orgChart1"/>
    <dgm:cxn modelId="{2AD92D4F-EE79-4344-9ECA-26BB3CD8BFBA}" type="presOf" srcId="{4D476ECE-B7C8-4772-AE93-13A5E3167D43}" destId="{37A3A184-4E69-4FFB-8C04-B937E7EAAD5B}" srcOrd="0" destOrd="0" presId="urn:microsoft.com/office/officeart/2005/8/layout/orgChart1"/>
    <dgm:cxn modelId="{45FBA258-3E83-4BC6-851C-B96265A3B207}" type="presOf" srcId="{C586D637-A46C-4AC3-8201-05613EFB61BB}" destId="{22F24935-123D-43B6-BE9E-FF2DFEB14317}" srcOrd="1" destOrd="0" presId="urn:microsoft.com/office/officeart/2005/8/layout/orgChart1"/>
    <dgm:cxn modelId="{03026F81-174A-49E3-8364-F039AE2DE141}" srcId="{7C16B92E-B5D5-4ACC-AF9F-CC6AF448867D}" destId="{CE251A44-53E7-4729-B509-5A72B219A87D}" srcOrd="0" destOrd="0" parTransId="{C741FFA3-B2D7-42E8-9C7F-C9FAFC694C0C}" sibTransId="{0D25C228-ECE4-4C85-8464-4C5CCA1734E6}"/>
    <dgm:cxn modelId="{87E55781-3494-45F1-8B78-09C32F153E46}" srcId="{7C16B92E-B5D5-4ACC-AF9F-CC6AF448867D}" destId="{00EE80B1-F433-4600-A8C8-9CC0D7A343C9}" srcOrd="3" destOrd="0" parTransId="{D3D86003-8F1C-4FB1-9D4C-0F3DF4664A9F}" sibTransId="{257615F4-6496-41CA-A326-DFD4DCE28C6B}"/>
    <dgm:cxn modelId="{48852B8F-3164-42D7-9E99-DC5E3FB5427B}" type="presOf" srcId="{00EE80B1-F433-4600-A8C8-9CC0D7A343C9}" destId="{867D0537-A845-4DE2-997A-EBF97E19A07B}" srcOrd="0" destOrd="0" presId="urn:microsoft.com/office/officeart/2005/8/layout/orgChart1"/>
    <dgm:cxn modelId="{C73F5598-7C06-4DC6-98A2-F0DC9CC87D55}" type="presOf" srcId="{6E6BAAFE-7850-4AC9-96F0-9045A7D868C8}" destId="{AA0F4F06-1CCF-4191-8220-0958D1569534}" srcOrd="0" destOrd="0" presId="urn:microsoft.com/office/officeart/2005/8/layout/orgChart1"/>
    <dgm:cxn modelId="{25A61BAA-F9E2-48F5-9F8E-9DAE7AC534B4}" srcId="{4D476ECE-B7C8-4772-AE93-13A5E3167D43}" destId="{7C16B92E-B5D5-4ACC-AF9F-CC6AF448867D}" srcOrd="0" destOrd="0" parTransId="{E6738AD6-02D9-419A-A01F-1F5F77E94D3E}" sibTransId="{6FB54A4D-4969-45B4-AF05-AB679B9E8870}"/>
    <dgm:cxn modelId="{963A2DAA-E2A1-46C5-A124-393CFF419936}" type="presOf" srcId="{C586D637-A46C-4AC3-8201-05613EFB61BB}" destId="{A6C4624D-C40A-4E47-878B-C56A0FE81FA9}" srcOrd="0" destOrd="0" presId="urn:microsoft.com/office/officeart/2005/8/layout/orgChart1"/>
    <dgm:cxn modelId="{33D4E3D0-26B5-41CA-BE0D-E238A2C5C516}" type="presOf" srcId="{71D5236E-1800-4DB1-83DC-F0A6FED74EAB}" destId="{C1C81EA5-A2C4-4AF5-ABF1-071587A49F2E}" srcOrd="0" destOrd="0" presId="urn:microsoft.com/office/officeart/2005/8/layout/orgChart1"/>
    <dgm:cxn modelId="{1CE8D8D8-DFB4-4A30-BA09-FA7C4233CDAD}" type="presOf" srcId="{CE251A44-53E7-4729-B509-5A72B219A87D}" destId="{63DD1AF0-A747-4ED9-827F-07AD0BE9E0BA}" srcOrd="1" destOrd="0" presId="urn:microsoft.com/office/officeart/2005/8/layout/orgChart1"/>
    <dgm:cxn modelId="{3B76CBD9-2E53-4984-863B-B07D905ED032}" type="presOf" srcId="{7C16B92E-B5D5-4ACC-AF9F-CC6AF448867D}" destId="{4238E045-A275-4299-BC06-6AA48DF2F175}" srcOrd="1" destOrd="0" presId="urn:microsoft.com/office/officeart/2005/8/layout/orgChart1"/>
    <dgm:cxn modelId="{CDFD29F1-A7FE-4969-8B7B-B7CEAE827998}" type="presOf" srcId="{D3D86003-8F1C-4FB1-9D4C-0F3DF4664A9F}" destId="{DD81F356-3F56-41AF-81D0-E5E927FA99EA}" srcOrd="0" destOrd="0" presId="urn:microsoft.com/office/officeart/2005/8/layout/orgChart1"/>
    <dgm:cxn modelId="{370F1DFA-358F-4DFD-A836-1C3A4C387153}" type="presOf" srcId="{71D5236E-1800-4DB1-83DC-F0A6FED74EAB}" destId="{93C76D9D-4491-43D0-87A2-47AE113613EB}" srcOrd="1" destOrd="0" presId="urn:microsoft.com/office/officeart/2005/8/layout/orgChart1"/>
    <dgm:cxn modelId="{08E96901-F341-4025-8B17-A5BB15372A8F}" type="presParOf" srcId="{37A3A184-4E69-4FFB-8C04-B937E7EAAD5B}" destId="{5BBBCD9F-8258-487A-AD97-4DAADB4364AC}" srcOrd="0" destOrd="0" presId="urn:microsoft.com/office/officeart/2005/8/layout/orgChart1"/>
    <dgm:cxn modelId="{2CE1F698-BC42-4D5E-A056-57E78B516683}" type="presParOf" srcId="{5BBBCD9F-8258-487A-AD97-4DAADB4364AC}" destId="{002BA386-D608-40FF-9565-A20356001E00}" srcOrd="0" destOrd="0" presId="urn:microsoft.com/office/officeart/2005/8/layout/orgChart1"/>
    <dgm:cxn modelId="{176E3D2D-D4A0-4128-A6C4-8A1C079128BA}" type="presParOf" srcId="{002BA386-D608-40FF-9565-A20356001E00}" destId="{8C0B1189-5F47-4236-B26B-E1DA8E27141A}" srcOrd="0" destOrd="0" presId="urn:microsoft.com/office/officeart/2005/8/layout/orgChart1"/>
    <dgm:cxn modelId="{41D1EEB4-0216-458B-B40C-3AAC412B6833}" type="presParOf" srcId="{002BA386-D608-40FF-9565-A20356001E00}" destId="{4238E045-A275-4299-BC06-6AA48DF2F175}" srcOrd="1" destOrd="0" presId="urn:microsoft.com/office/officeart/2005/8/layout/orgChart1"/>
    <dgm:cxn modelId="{A7CAFF6C-2C70-43F9-ABE2-571A8E35E6EE}" type="presParOf" srcId="{5BBBCD9F-8258-487A-AD97-4DAADB4364AC}" destId="{61FE9D40-1EC2-49DA-9206-7794DDC1BD52}" srcOrd="1" destOrd="0" presId="urn:microsoft.com/office/officeart/2005/8/layout/orgChart1"/>
    <dgm:cxn modelId="{3762AAEE-7FB8-43B3-84D6-F56217D4AB5D}" type="presParOf" srcId="{61FE9D40-1EC2-49DA-9206-7794DDC1BD52}" destId="{BB0C2AED-3A9D-41BE-B9DB-9DF414DF2250}" srcOrd="0" destOrd="0" presId="urn:microsoft.com/office/officeart/2005/8/layout/orgChart1"/>
    <dgm:cxn modelId="{2AFF2125-A762-493F-B197-5E1140A411D6}" type="presParOf" srcId="{61FE9D40-1EC2-49DA-9206-7794DDC1BD52}" destId="{22CD1C28-2C57-440A-AE33-164EDE82C1C4}" srcOrd="1" destOrd="0" presId="urn:microsoft.com/office/officeart/2005/8/layout/orgChart1"/>
    <dgm:cxn modelId="{A0DB8DD2-2D35-4D6F-8CD5-40180D25CEF5}" type="presParOf" srcId="{22CD1C28-2C57-440A-AE33-164EDE82C1C4}" destId="{CE6623C1-CE91-406E-8FAD-3747F003FF63}" srcOrd="0" destOrd="0" presId="urn:microsoft.com/office/officeart/2005/8/layout/orgChart1"/>
    <dgm:cxn modelId="{25F9B872-8F8F-4DB6-B8BC-CFB59042DA09}" type="presParOf" srcId="{CE6623C1-CE91-406E-8FAD-3747F003FF63}" destId="{8B8C2948-4819-4A59-B38B-FC05B119F3EE}" srcOrd="0" destOrd="0" presId="urn:microsoft.com/office/officeart/2005/8/layout/orgChart1"/>
    <dgm:cxn modelId="{BD92B866-C3B7-4BBC-9A12-6ABB4DC9E218}" type="presParOf" srcId="{CE6623C1-CE91-406E-8FAD-3747F003FF63}" destId="{63DD1AF0-A747-4ED9-827F-07AD0BE9E0BA}" srcOrd="1" destOrd="0" presId="urn:microsoft.com/office/officeart/2005/8/layout/orgChart1"/>
    <dgm:cxn modelId="{1428A53F-790F-4F30-BE41-68D5613CB906}" type="presParOf" srcId="{22CD1C28-2C57-440A-AE33-164EDE82C1C4}" destId="{DC35DFAC-7544-4390-8066-708FF3AFFFDA}" srcOrd="1" destOrd="0" presId="urn:microsoft.com/office/officeart/2005/8/layout/orgChart1"/>
    <dgm:cxn modelId="{B2DB7BB2-E02A-4D0F-9F41-9D725AF0671B}" type="presParOf" srcId="{22CD1C28-2C57-440A-AE33-164EDE82C1C4}" destId="{BE7C5AF1-EB27-48AF-9F8E-EA36463570CE}" srcOrd="2" destOrd="0" presId="urn:microsoft.com/office/officeart/2005/8/layout/orgChart1"/>
    <dgm:cxn modelId="{DC30DBAB-330A-4922-8605-DA12E34C9F28}" type="presParOf" srcId="{61FE9D40-1EC2-49DA-9206-7794DDC1BD52}" destId="{E12A2022-F7B2-4AE6-959D-BE71C12FA78B}" srcOrd="2" destOrd="0" presId="urn:microsoft.com/office/officeart/2005/8/layout/orgChart1"/>
    <dgm:cxn modelId="{9202A744-699E-4E09-8E6E-6639BBFFD626}" type="presParOf" srcId="{61FE9D40-1EC2-49DA-9206-7794DDC1BD52}" destId="{185F21F3-1F4B-43AC-8DDF-8B23BB9D36EA}" srcOrd="3" destOrd="0" presId="urn:microsoft.com/office/officeart/2005/8/layout/orgChart1"/>
    <dgm:cxn modelId="{82816A64-BD6C-469E-B74D-08B1C629BFD7}" type="presParOf" srcId="{185F21F3-1F4B-43AC-8DDF-8B23BB9D36EA}" destId="{60E475DE-0357-4A49-AD73-532A1B5D97BB}" srcOrd="0" destOrd="0" presId="urn:microsoft.com/office/officeart/2005/8/layout/orgChart1"/>
    <dgm:cxn modelId="{A72AAC5C-DFE9-4DE7-A50D-2D2328C7E5FF}" type="presParOf" srcId="{60E475DE-0357-4A49-AD73-532A1B5D97BB}" destId="{A6C4624D-C40A-4E47-878B-C56A0FE81FA9}" srcOrd="0" destOrd="0" presId="urn:microsoft.com/office/officeart/2005/8/layout/orgChart1"/>
    <dgm:cxn modelId="{6513EACA-09B3-42C3-AD0A-2DAE8DEEFD11}" type="presParOf" srcId="{60E475DE-0357-4A49-AD73-532A1B5D97BB}" destId="{22F24935-123D-43B6-BE9E-FF2DFEB14317}" srcOrd="1" destOrd="0" presId="urn:microsoft.com/office/officeart/2005/8/layout/orgChart1"/>
    <dgm:cxn modelId="{1898F9EF-A712-497C-8188-0F386EEB7228}" type="presParOf" srcId="{185F21F3-1F4B-43AC-8DDF-8B23BB9D36EA}" destId="{B7A99BA1-1F6A-40BD-A394-53B2A4B71FC8}" srcOrd="1" destOrd="0" presId="urn:microsoft.com/office/officeart/2005/8/layout/orgChart1"/>
    <dgm:cxn modelId="{1D2824A2-D1FE-4781-BBC4-C5BB49618E26}" type="presParOf" srcId="{185F21F3-1F4B-43AC-8DDF-8B23BB9D36EA}" destId="{6C1476CF-7179-418B-9D76-48A7CD1E2BBC}" srcOrd="2" destOrd="0" presId="urn:microsoft.com/office/officeart/2005/8/layout/orgChart1"/>
    <dgm:cxn modelId="{E57BF75D-9DCD-47E2-960E-85F78619411B}" type="presParOf" srcId="{61FE9D40-1EC2-49DA-9206-7794DDC1BD52}" destId="{AA0F4F06-1CCF-4191-8220-0958D1569534}" srcOrd="4" destOrd="0" presId="urn:microsoft.com/office/officeart/2005/8/layout/orgChart1"/>
    <dgm:cxn modelId="{7D693C23-85DC-4A08-A31C-F6786C7C0734}" type="presParOf" srcId="{61FE9D40-1EC2-49DA-9206-7794DDC1BD52}" destId="{BA29B1ED-E0F6-492B-BF05-D3C72B81FE7D}" srcOrd="5" destOrd="0" presId="urn:microsoft.com/office/officeart/2005/8/layout/orgChart1"/>
    <dgm:cxn modelId="{0118D0B7-D1B6-4878-818D-35DF7EC8B8D2}" type="presParOf" srcId="{BA29B1ED-E0F6-492B-BF05-D3C72B81FE7D}" destId="{DBD16D66-14E3-4A12-9D3A-756D0730F5BD}" srcOrd="0" destOrd="0" presId="urn:microsoft.com/office/officeart/2005/8/layout/orgChart1"/>
    <dgm:cxn modelId="{7F75A9F3-6BEA-424E-8AA9-87F785842FEB}" type="presParOf" srcId="{DBD16D66-14E3-4A12-9D3A-756D0730F5BD}" destId="{C1C81EA5-A2C4-4AF5-ABF1-071587A49F2E}" srcOrd="0" destOrd="0" presId="urn:microsoft.com/office/officeart/2005/8/layout/orgChart1"/>
    <dgm:cxn modelId="{8D8BAFBB-9DDC-4C9C-8D82-642ACDE566C1}" type="presParOf" srcId="{DBD16D66-14E3-4A12-9D3A-756D0730F5BD}" destId="{93C76D9D-4491-43D0-87A2-47AE113613EB}" srcOrd="1" destOrd="0" presId="urn:microsoft.com/office/officeart/2005/8/layout/orgChart1"/>
    <dgm:cxn modelId="{9A64E698-FEE8-45BA-A3CF-3D57ABD5AD9C}" type="presParOf" srcId="{BA29B1ED-E0F6-492B-BF05-D3C72B81FE7D}" destId="{D648C33B-CAA8-4EDC-BB26-6C81FC8DFE0F}" srcOrd="1" destOrd="0" presId="urn:microsoft.com/office/officeart/2005/8/layout/orgChart1"/>
    <dgm:cxn modelId="{BEA245B8-6899-4592-A3A1-A877FF32795A}" type="presParOf" srcId="{BA29B1ED-E0F6-492B-BF05-D3C72B81FE7D}" destId="{0C57AC85-DD0B-4BFE-BAF7-EC8ED2AAB627}" srcOrd="2" destOrd="0" presId="urn:microsoft.com/office/officeart/2005/8/layout/orgChart1"/>
    <dgm:cxn modelId="{5FA5A3CB-5BCE-4B25-AE17-1D660FDA7F46}" type="presParOf" srcId="{61FE9D40-1EC2-49DA-9206-7794DDC1BD52}" destId="{DD81F356-3F56-41AF-81D0-E5E927FA99EA}" srcOrd="6" destOrd="0" presId="urn:microsoft.com/office/officeart/2005/8/layout/orgChart1"/>
    <dgm:cxn modelId="{BEA2380F-6443-48FE-AB42-DE3DD95D5904}" type="presParOf" srcId="{61FE9D40-1EC2-49DA-9206-7794DDC1BD52}" destId="{B66EC887-84ED-4FC7-A7EC-E5948DF09217}" srcOrd="7" destOrd="0" presId="urn:microsoft.com/office/officeart/2005/8/layout/orgChart1"/>
    <dgm:cxn modelId="{17221A0F-3DDE-4305-B1CD-EA0CE92F9A83}" type="presParOf" srcId="{B66EC887-84ED-4FC7-A7EC-E5948DF09217}" destId="{92024FE3-156E-465D-80CD-6F234CB891AE}" srcOrd="0" destOrd="0" presId="urn:microsoft.com/office/officeart/2005/8/layout/orgChart1"/>
    <dgm:cxn modelId="{3737EF3A-C015-498A-99B8-2E267C743034}" type="presParOf" srcId="{92024FE3-156E-465D-80CD-6F234CB891AE}" destId="{867D0537-A845-4DE2-997A-EBF97E19A07B}" srcOrd="0" destOrd="0" presId="urn:microsoft.com/office/officeart/2005/8/layout/orgChart1"/>
    <dgm:cxn modelId="{D92C0A4D-1F66-4E1A-A622-FBE23F0BBD70}" type="presParOf" srcId="{92024FE3-156E-465D-80CD-6F234CB891AE}" destId="{56BF77CE-800F-4A6A-A740-5073591FE5B1}" srcOrd="1" destOrd="0" presId="urn:microsoft.com/office/officeart/2005/8/layout/orgChart1"/>
    <dgm:cxn modelId="{90965BA8-7F58-41F6-B103-ABA4D0B5D5BF}" type="presParOf" srcId="{B66EC887-84ED-4FC7-A7EC-E5948DF09217}" destId="{D1C51B8C-B54A-46BB-9499-505B8263CAA5}" srcOrd="1" destOrd="0" presId="urn:microsoft.com/office/officeart/2005/8/layout/orgChart1"/>
    <dgm:cxn modelId="{9CCD4FB8-6DAF-47CC-AFC3-9FE69A414560}" type="presParOf" srcId="{B66EC887-84ED-4FC7-A7EC-E5948DF09217}" destId="{BF16AF6B-E013-46CE-8E3B-92D641A47387}" srcOrd="2" destOrd="0" presId="urn:microsoft.com/office/officeart/2005/8/layout/orgChart1"/>
    <dgm:cxn modelId="{A49AB64D-527C-4173-A888-838AFB6CF692}" type="presParOf" srcId="{5BBBCD9F-8258-487A-AD97-4DAADB4364AC}" destId="{930CCE27-3897-4023-B9B1-8838268B57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00955C-1AFF-AE4D-8D7D-8EAB2079BAD5}" type="doc">
      <dgm:prSet loTypeId="urn:microsoft.com/office/officeart/2005/8/layout/bProcess2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1C54DB7C-7342-9E48-9051-1627CD3C21D1}">
      <dgm:prSet phldrT="[Texto]" custT="1"/>
      <dgm:spPr/>
      <dgm:t>
        <a:bodyPr/>
        <a:lstStyle/>
        <a:p>
          <a:r>
            <a:rPr lang="es-EC" sz="1400" b="1"/>
            <a:t>1918-1919: gripe española o H1N1</a:t>
          </a:r>
          <a:endParaRPr lang="es-MX" sz="1400" dirty="0"/>
        </a:p>
      </dgm:t>
    </dgm:pt>
    <dgm:pt modelId="{026818B2-2EC3-A243-8F5F-7C09C5319386}" type="parTrans" cxnId="{D154B031-E91B-F34B-A5EE-E8A7FB586408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ADE3A973-1FB2-6F45-BD84-3F268A5271AF}" type="sibTrans" cxnId="{D154B031-E91B-F34B-A5EE-E8A7FB586408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5B42AF82-90A5-6447-B102-BC6A2688BBC7}">
      <dgm:prSet phldrT="[Texto]" custT="1"/>
      <dgm:spPr/>
      <dgm:t>
        <a:bodyPr/>
        <a:lstStyle/>
        <a:p>
          <a:r>
            <a:rPr lang="es-EC" sz="1400" b="1"/>
            <a:t>1957-1958: gripe asiática o H2N2.</a:t>
          </a:r>
          <a:endParaRPr lang="es-MX" sz="1400" dirty="0"/>
        </a:p>
      </dgm:t>
    </dgm:pt>
    <dgm:pt modelId="{B3B31F94-5327-9946-B322-DBF5C11BB1FA}" type="parTrans" cxnId="{993F46BB-B1B2-5242-8735-506141055EC6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B56E1EAA-14E1-2B4E-A860-5BA39DDCB6B8}" type="sibTrans" cxnId="{993F46BB-B1B2-5242-8735-506141055EC6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ADBD377A-3F96-184C-B9EF-26A65DD70BB3}">
      <dgm:prSet phldrT="[Texto]" custT="1"/>
      <dgm:spPr/>
      <dgm:t>
        <a:bodyPr/>
        <a:lstStyle/>
        <a:p>
          <a:r>
            <a:rPr lang="es-EC" sz="1400" b="1"/>
            <a:t>1968-1970: gripe de Hong Kong o H3N2.</a:t>
          </a:r>
          <a:endParaRPr lang="es-MX" sz="1400" dirty="0"/>
        </a:p>
      </dgm:t>
    </dgm:pt>
    <dgm:pt modelId="{7504467F-C640-B64C-8601-D834B363A366}" type="parTrans" cxnId="{9E89E55D-47EB-D042-9C23-2D771561753E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04BB9105-F55A-5F47-AA77-42281B618DA8}" type="sibTrans" cxnId="{9E89E55D-47EB-D042-9C23-2D771561753E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71DA2742-B834-ED45-9100-D0371A21F787}">
      <dgm:prSet phldrT="[Texto]" custT="1"/>
      <dgm:spPr/>
      <dgm:t>
        <a:bodyPr/>
        <a:lstStyle/>
        <a:p>
          <a:r>
            <a:rPr lang="es-EC" sz="1400" b="1"/>
            <a:t>2009-2010: gripe porcina / H1N1.</a:t>
          </a:r>
          <a:endParaRPr lang="es-MX" sz="1400" dirty="0"/>
        </a:p>
      </dgm:t>
    </dgm:pt>
    <dgm:pt modelId="{5C02DF3C-1A31-BF4C-ACAC-E88D72A28DF9}" type="parTrans" cxnId="{426F6F09-CB2F-3740-A2FC-924BA509F3B5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68AD5DE6-6498-244B-9E97-EB97E16B7C17}" type="sibTrans" cxnId="{426F6F09-CB2F-3740-A2FC-924BA509F3B5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F1B1896A-9366-FF4F-B4E9-9E01B7D5045D}">
      <dgm:prSet phldrT="[Texto]" custT="1"/>
      <dgm:spPr/>
      <dgm:t>
        <a:bodyPr/>
        <a:lstStyle/>
        <a:p>
          <a:r>
            <a:rPr lang="es-EC" sz="1400" b="1"/>
            <a:t>2002: 2003: síndrome respiratorio agudo severo (SARS).</a:t>
          </a:r>
          <a:endParaRPr lang="es-MX" sz="1400" dirty="0"/>
        </a:p>
      </dgm:t>
    </dgm:pt>
    <dgm:pt modelId="{AAEE4033-0276-7145-A414-EA9D25C3CB7E}" type="parTrans" cxnId="{F31E1CFE-6AD0-124A-8362-C73A8DDCEC45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A5C0BF49-F3A5-0949-B572-27E76B423325}" type="sibTrans" cxnId="{F31E1CFE-6AD0-124A-8362-C73A8DDCEC45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E9C4CF36-95AD-3040-A9E1-5C9F68BCE4E5}">
      <dgm:prSet phldrT="[Texto]" custT="1"/>
      <dgm:spPr/>
      <dgm:t>
        <a:bodyPr/>
        <a:lstStyle/>
        <a:p>
          <a:r>
            <a:rPr lang="es-EC" sz="1400" b="1"/>
            <a:t>1981-Actualidad: VIH</a:t>
          </a:r>
          <a:endParaRPr lang="es-MX" sz="1400" dirty="0"/>
        </a:p>
      </dgm:t>
    </dgm:pt>
    <dgm:pt modelId="{426948F1-2114-FF48-BA0A-741CC69677F1}" type="parTrans" cxnId="{498E3B4E-7721-9B4E-A04C-C731846B5EB1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C73648C5-1577-BA4E-A83C-6D569A9B8D24}" type="sibTrans" cxnId="{498E3B4E-7721-9B4E-A04C-C731846B5EB1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F81C9FF9-DDE7-5F4D-9770-8FAF2FE6F33F}">
      <dgm:prSet phldrT="[Texto]" custT="1"/>
      <dgm:spPr/>
      <dgm:t>
        <a:bodyPr/>
        <a:lstStyle/>
        <a:p>
          <a:r>
            <a:rPr lang="es-EC" sz="1400" b="1"/>
            <a:t>2015-Actualidad: síndrome respiratorio de Medio Oriente (MERS).</a:t>
          </a:r>
          <a:endParaRPr lang="es-MX" sz="1400" dirty="0"/>
        </a:p>
      </dgm:t>
    </dgm:pt>
    <dgm:pt modelId="{510944CE-BC8C-3C47-BE1B-298270FEDFE8}" type="parTrans" cxnId="{D2B0B6E1-D6C3-FC47-9D93-B78C504A88D8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34E1F3FD-C5A6-1E46-9FA2-20E1ACF10604}" type="sibTrans" cxnId="{D2B0B6E1-D6C3-FC47-9D93-B78C504A88D8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FE9B4AFD-0F5F-344A-AAE2-41F3BFEE6CA6}">
      <dgm:prSet phldrT="[Texto]" custT="1"/>
      <dgm:spPr/>
      <dgm:t>
        <a:bodyPr/>
        <a:lstStyle/>
        <a:p>
          <a:r>
            <a:rPr lang="es-EC" sz="1400" b="1"/>
            <a:t>2019-Actualidad: COVID-19.</a:t>
          </a:r>
          <a:endParaRPr lang="es-MX" sz="1400" dirty="0"/>
        </a:p>
      </dgm:t>
    </dgm:pt>
    <dgm:pt modelId="{CB3490AE-FC21-084C-8544-AC1E549F130E}" type="parTrans" cxnId="{A2B628D7-00EC-284E-8724-974AD929D865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1EF0807C-F99F-CF4F-9D48-6702852413FC}" type="sibTrans" cxnId="{A2B628D7-00EC-284E-8724-974AD929D865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BBD2482B-6424-6C44-9195-DE68B8A5FA16}" type="pres">
      <dgm:prSet presAssocID="{0600955C-1AFF-AE4D-8D7D-8EAB2079BAD5}" presName="diagram" presStyleCnt="0">
        <dgm:presLayoutVars>
          <dgm:dir/>
          <dgm:resizeHandles/>
        </dgm:presLayoutVars>
      </dgm:prSet>
      <dgm:spPr/>
    </dgm:pt>
    <dgm:pt modelId="{9BC0E04B-5F0C-764C-8CB4-7ED701203029}" type="pres">
      <dgm:prSet presAssocID="{1C54DB7C-7342-9E48-9051-1627CD3C21D1}" presName="firstNode" presStyleLbl="node1" presStyleIdx="0" presStyleCnt="8">
        <dgm:presLayoutVars>
          <dgm:bulletEnabled val="1"/>
        </dgm:presLayoutVars>
      </dgm:prSet>
      <dgm:spPr/>
    </dgm:pt>
    <dgm:pt modelId="{443D11AB-F766-7742-83D1-B942CB242559}" type="pres">
      <dgm:prSet presAssocID="{ADE3A973-1FB2-6F45-BD84-3F268A5271AF}" presName="sibTrans" presStyleLbl="sibTrans2D1" presStyleIdx="0" presStyleCnt="7"/>
      <dgm:spPr/>
    </dgm:pt>
    <dgm:pt modelId="{8A036C7C-F3BD-254A-B963-89CF5EF946DD}" type="pres">
      <dgm:prSet presAssocID="{5B42AF82-90A5-6447-B102-BC6A2688BBC7}" presName="middleNode" presStyleCnt="0"/>
      <dgm:spPr/>
    </dgm:pt>
    <dgm:pt modelId="{97D36CC3-5ACB-EF42-8FF5-9B53C073A5DD}" type="pres">
      <dgm:prSet presAssocID="{5B42AF82-90A5-6447-B102-BC6A2688BBC7}" presName="padding" presStyleLbl="node1" presStyleIdx="0" presStyleCnt="8"/>
      <dgm:spPr/>
    </dgm:pt>
    <dgm:pt modelId="{9C1DF453-8248-244D-AB69-5605E74FA2E1}" type="pres">
      <dgm:prSet presAssocID="{5B42AF82-90A5-6447-B102-BC6A2688BBC7}" presName="shape" presStyleLbl="node1" presStyleIdx="1" presStyleCnt="8" custScaleX="182970" custScaleY="150449">
        <dgm:presLayoutVars>
          <dgm:bulletEnabled val="1"/>
        </dgm:presLayoutVars>
      </dgm:prSet>
      <dgm:spPr/>
    </dgm:pt>
    <dgm:pt modelId="{AB909B16-223A-624B-9F12-134FE646EFDF}" type="pres">
      <dgm:prSet presAssocID="{B56E1EAA-14E1-2B4E-A860-5BA39DDCB6B8}" presName="sibTrans" presStyleLbl="sibTrans2D1" presStyleIdx="1" presStyleCnt="7"/>
      <dgm:spPr/>
    </dgm:pt>
    <dgm:pt modelId="{9ABBE315-BD70-4847-A093-8922D5458FFA}" type="pres">
      <dgm:prSet presAssocID="{ADBD377A-3F96-184C-B9EF-26A65DD70BB3}" presName="middleNode" presStyleCnt="0"/>
      <dgm:spPr/>
    </dgm:pt>
    <dgm:pt modelId="{94F3AE6B-360A-1B49-837C-DA7079D739C6}" type="pres">
      <dgm:prSet presAssocID="{ADBD377A-3F96-184C-B9EF-26A65DD70BB3}" presName="padding" presStyleLbl="node1" presStyleIdx="1" presStyleCnt="8"/>
      <dgm:spPr/>
    </dgm:pt>
    <dgm:pt modelId="{86CF49B0-FE67-8445-A198-2B1E9242710B}" type="pres">
      <dgm:prSet presAssocID="{ADBD377A-3F96-184C-B9EF-26A65DD70BB3}" presName="shape" presStyleLbl="node1" presStyleIdx="2" presStyleCnt="8" custScaleX="182970" custScaleY="150449">
        <dgm:presLayoutVars>
          <dgm:bulletEnabled val="1"/>
        </dgm:presLayoutVars>
      </dgm:prSet>
      <dgm:spPr/>
    </dgm:pt>
    <dgm:pt modelId="{564BAB0D-3A03-3143-8B9D-7F0BE1F98EDB}" type="pres">
      <dgm:prSet presAssocID="{04BB9105-F55A-5F47-AA77-42281B618DA8}" presName="sibTrans" presStyleLbl="sibTrans2D1" presStyleIdx="2" presStyleCnt="7"/>
      <dgm:spPr/>
    </dgm:pt>
    <dgm:pt modelId="{E8323D75-EB58-854E-B633-52C230D28EE8}" type="pres">
      <dgm:prSet presAssocID="{71DA2742-B834-ED45-9100-D0371A21F787}" presName="middleNode" presStyleCnt="0"/>
      <dgm:spPr/>
    </dgm:pt>
    <dgm:pt modelId="{E2C31553-FFAA-C549-B473-C8F988C10AB0}" type="pres">
      <dgm:prSet presAssocID="{71DA2742-B834-ED45-9100-D0371A21F787}" presName="padding" presStyleLbl="node1" presStyleIdx="2" presStyleCnt="8"/>
      <dgm:spPr/>
    </dgm:pt>
    <dgm:pt modelId="{81BBB929-1AC1-CC4E-A535-1ABDED7511C4}" type="pres">
      <dgm:prSet presAssocID="{71DA2742-B834-ED45-9100-D0371A21F787}" presName="shape" presStyleLbl="node1" presStyleIdx="3" presStyleCnt="8" custScaleX="182970" custScaleY="150449">
        <dgm:presLayoutVars>
          <dgm:bulletEnabled val="1"/>
        </dgm:presLayoutVars>
      </dgm:prSet>
      <dgm:spPr/>
    </dgm:pt>
    <dgm:pt modelId="{025BCD15-D956-E94A-B7A5-FFEFC04005EE}" type="pres">
      <dgm:prSet presAssocID="{68AD5DE6-6498-244B-9E97-EB97E16B7C17}" presName="sibTrans" presStyleLbl="sibTrans2D1" presStyleIdx="3" presStyleCnt="7"/>
      <dgm:spPr/>
    </dgm:pt>
    <dgm:pt modelId="{A85802E5-7ECA-6F45-AC2E-A0904B05A0D1}" type="pres">
      <dgm:prSet presAssocID="{F1B1896A-9366-FF4F-B4E9-9E01B7D5045D}" presName="middleNode" presStyleCnt="0"/>
      <dgm:spPr/>
    </dgm:pt>
    <dgm:pt modelId="{FE9A4948-CCA1-5945-89A5-02B7EA999840}" type="pres">
      <dgm:prSet presAssocID="{F1B1896A-9366-FF4F-B4E9-9E01B7D5045D}" presName="padding" presStyleLbl="node1" presStyleIdx="3" presStyleCnt="8"/>
      <dgm:spPr/>
    </dgm:pt>
    <dgm:pt modelId="{D7F0B26F-C4B3-1047-A537-9880B613439D}" type="pres">
      <dgm:prSet presAssocID="{F1B1896A-9366-FF4F-B4E9-9E01B7D5045D}" presName="shape" presStyleLbl="node1" presStyleIdx="4" presStyleCnt="8" custScaleX="182970" custScaleY="150449">
        <dgm:presLayoutVars>
          <dgm:bulletEnabled val="1"/>
        </dgm:presLayoutVars>
      </dgm:prSet>
      <dgm:spPr/>
    </dgm:pt>
    <dgm:pt modelId="{FDAC9B42-F060-F04B-9BE2-038ECED4A1AF}" type="pres">
      <dgm:prSet presAssocID="{A5C0BF49-F3A5-0949-B572-27E76B423325}" presName="sibTrans" presStyleLbl="sibTrans2D1" presStyleIdx="4" presStyleCnt="7"/>
      <dgm:spPr/>
    </dgm:pt>
    <dgm:pt modelId="{5A1143BD-108B-6046-9045-54BA786FA6A6}" type="pres">
      <dgm:prSet presAssocID="{E9C4CF36-95AD-3040-A9E1-5C9F68BCE4E5}" presName="middleNode" presStyleCnt="0"/>
      <dgm:spPr/>
    </dgm:pt>
    <dgm:pt modelId="{FB2AA919-5CF4-604C-A5F8-2DC712442FF8}" type="pres">
      <dgm:prSet presAssocID="{E9C4CF36-95AD-3040-A9E1-5C9F68BCE4E5}" presName="padding" presStyleLbl="node1" presStyleIdx="4" presStyleCnt="8"/>
      <dgm:spPr/>
    </dgm:pt>
    <dgm:pt modelId="{68097B52-3960-DB48-975F-AEBDB6AB3F3A}" type="pres">
      <dgm:prSet presAssocID="{E9C4CF36-95AD-3040-A9E1-5C9F68BCE4E5}" presName="shape" presStyleLbl="node1" presStyleIdx="5" presStyleCnt="8" custScaleX="182970" custScaleY="150449">
        <dgm:presLayoutVars>
          <dgm:bulletEnabled val="1"/>
        </dgm:presLayoutVars>
      </dgm:prSet>
      <dgm:spPr/>
    </dgm:pt>
    <dgm:pt modelId="{15423F27-BE55-4747-A335-B4F5ACB3FE42}" type="pres">
      <dgm:prSet presAssocID="{C73648C5-1577-BA4E-A83C-6D569A9B8D24}" presName="sibTrans" presStyleLbl="sibTrans2D1" presStyleIdx="5" presStyleCnt="7"/>
      <dgm:spPr/>
    </dgm:pt>
    <dgm:pt modelId="{91F60332-05A5-BD4C-B0F1-8A2F74A00798}" type="pres">
      <dgm:prSet presAssocID="{F81C9FF9-DDE7-5F4D-9770-8FAF2FE6F33F}" presName="middleNode" presStyleCnt="0"/>
      <dgm:spPr/>
    </dgm:pt>
    <dgm:pt modelId="{633C4162-58E1-0C49-A2F8-560E9BB5D2F2}" type="pres">
      <dgm:prSet presAssocID="{F81C9FF9-DDE7-5F4D-9770-8FAF2FE6F33F}" presName="padding" presStyleLbl="node1" presStyleIdx="5" presStyleCnt="8"/>
      <dgm:spPr/>
    </dgm:pt>
    <dgm:pt modelId="{7B7CCA1E-9E18-2946-B3FB-F306510FCC11}" type="pres">
      <dgm:prSet presAssocID="{F81C9FF9-DDE7-5F4D-9770-8FAF2FE6F33F}" presName="shape" presStyleLbl="node1" presStyleIdx="6" presStyleCnt="8" custScaleX="182970" custScaleY="150449">
        <dgm:presLayoutVars>
          <dgm:bulletEnabled val="1"/>
        </dgm:presLayoutVars>
      </dgm:prSet>
      <dgm:spPr/>
    </dgm:pt>
    <dgm:pt modelId="{251C8B27-7596-6F4A-9EE1-874423FFF3BE}" type="pres">
      <dgm:prSet presAssocID="{34E1F3FD-C5A6-1E46-9FA2-20E1ACF10604}" presName="sibTrans" presStyleLbl="sibTrans2D1" presStyleIdx="6" presStyleCnt="7"/>
      <dgm:spPr/>
    </dgm:pt>
    <dgm:pt modelId="{73D206EB-096F-D442-88E3-B534BE36CF33}" type="pres">
      <dgm:prSet presAssocID="{FE9B4AFD-0F5F-344A-AAE2-41F3BFEE6CA6}" presName="lastNode" presStyleLbl="node1" presStyleIdx="7" presStyleCnt="8">
        <dgm:presLayoutVars>
          <dgm:bulletEnabled val="1"/>
        </dgm:presLayoutVars>
      </dgm:prSet>
      <dgm:spPr/>
    </dgm:pt>
  </dgm:ptLst>
  <dgm:cxnLst>
    <dgm:cxn modelId="{426F6F09-CB2F-3740-A2FC-924BA509F3B5}" srcId="{0600955C-1AFF-AE4D-8D7D-8EAB2079BAD5}" destId="{71DA2742-B834-ED45-9100-D0371A21F787}" srcOrd="3" destOrd="0" parTransId="{5C02DF3C-1A31-BF4C-ACAC-E88D72A28DF9}" sibTransId="{68AD5DE6-6498-244B-9E97-EB97E16B7C17}"/>
    <dgm:cxn modelId="{0EDCBB14-D3FE-3043-B9F0-EF79A40596AE}" type="presOf" srcId="{A5C0BF49-F3A5-0949-B572-27E76B423325}" destId="{FDAC9B42-F060-F04B-9BE2-038ECED4A1AF}" srcOrd="0" destOrd="0" presId="urn:microsoft.com/office/officeart/2005/8/layout/bProcess2"/>
    <dgm:cxn modelId="{79F68C17-34C4-F647-BFF9-8A751DBE307A}" type="presOf" srcId="{F1B1896A-9366-FF4F-B4E9-9E01B7D5045D}" destId="{D7F0B26F-C4B3-1047-A537-9880B613439D}" srcOrd="0" destOrd="0" presId="urn:microsoft.com/office/officeart/2005/8/layout/bProcess2"/>
    <dgm:cxn modelId="{F98ED917-A4E4-4949-90D5-80733437E3D4}" type="presOf" srcId="{1C54DB7C-7342-9E48-9051-1627CD3C21D1}" destId="{9BC0E04B-5F0C-764C-8CB4-7ED701203029}" srcOrd="0" destOrd="0" presId="urn:microsoft.com/office/officeart/2005/8/layout/bProcess2"/>
    <dgm:cxn modelId="{25DA2821-69A1-844F-BAEB-9021F11E2619}" type="presOf" srcId="{5B42AF82-90A5-6447-B102-BC6A2688BBC7}" destId="{9C1DF453-8248-244D-AB69-5605E74FA2E1}" srcOrd="0" destOrd="0" presId="urn:microsoft.com/office/officeart/2005/8/layout/bProcess2"/>
    <dgm:cxn modelId="{CA2C1124-F8C4-394F-ADEA-DAC0D7D60682}" type="presOf" srcId="{0600955C-1AFF-AE4D-8D7D-8EAB2079BAD5}" destId="{BBD2482B-6424-6C44-9195-DE68B8A5FA16}" srcOrd="0" destOrd="0" presId="urn:microsoft.com/office/officeart/2005/8/layout/bProcess2"/>
    <dgm:cxn modelId="{4D486826-BA3E-674B-A1BD-E130B0412EE4}" type="presOf" srcId="{71DA2742-B834-ED45-9100-D0371A21F787}" destId="{81BBB929-1AC1-CC4E-A535-1ABDED7511C4}" srcOrd="0" destOrd="0" presId="urn:microsoft.com/office/officeart/2005/8/layout/bProcess2"/>
    <dgm:cxn modelId="{D154B031-E91B-F34B-A5EE-E8A7FB586408}" srcId="{0600955C-1AFF-AE4D-8D7D-8EAB2079BAD5}" destId="{1C54DB7C-7342-9E48-9051-1627CD3C21D1}" srcOrd="0" destOrd="0" parTransId="{026818B2-2EC3-A243-8F5F-7C09C5319386}" sibTransId="{ADE3A973-1FB2-6F45-BD84-3F268A5271AF}"/>
    <dgm:cxn modelId="{83C7E434-B9DE-9943-B976-ED6849077904}" type="presOf" srcId="{C73648C5-1577-BA4E-A83C-6D569A9B8D24}" destId="{15423F27-BE55-4747-A335-B4F5ACB3FE42}" srcOrd="0" destOrd="0" presId="urn:microsoft.com/office/officeart/2005/8/layout/bProcess2"/>
    <dgm:cxn modelId="{9E89E55D-47EB-D042-9C23-2D771561753E}" srcId="{0600955C-1AFF-AE4D-8D7D-8EAB2079BAD5}" destId="{ADBD377A-3F96-184C-B9EF-26A65DD70BB3}" srcOrd="2" destOrd="0" parTransId="{7504467F-C640-B64C-8601-D834B363A366}" sibTransId="{04BB9105-F55A-5F47-AA77-42281B618DA8}"/>
    <dgm:cxn modelId="{8F2FFE6D-FAB9-4749-B1D1-D0481873C691}" type="presOf" srcId="{34E1F3FD-C5A6-1E46-9FA2-20E1ACF10604}" destId="{251C8B27-7596-6F4A-9EE1-874423FFF3BE}" srcOrd="0" destOrd="0" presId="urn:microsoft.com/office/officeart/2005/8/layout/bProcess2"/>
    <dgm:cxn modelId="{498E3B4E-7721-9B4E-A04C-C731846B5EB1}" srcId="{0600955C-1AFF-AE4D-8D7D-8EAB2079BAD5}" destId="{E9C4CF36-95AD-3040-A9E1-5C9F68BCE4E5}" srcOrd="5" destOrd="0" parTransId="{426948F1-2114-FF48-BA0A-741CC69677F1}" sibTransId="{C73648C5-1577-BA4E-A83C-6D569A9B8D24}"/>
    <dgm:cxn modelId="{6EE1F29A-BD2F-E347-A214-45676BC8DEFC}" type="presOf" srcId="{04BB9105-F55A-5F47-AA77-42281B618DA8}" destId="{564BAB0D-3A03-3143-8B9D-7F0BE1F98EDB}" srcOrd="0" destOrd="0" presId="urn:microsoft.com/office/officeart/2005/8/layout/bProcess2"/>
    <dgm:cxn modelId="{23912DA8-35C0-094D-9165-97656AAA71CD}" type="presOf" srcId="{F81C9FF9-DDE7-5F4D-9770-8FAF2FE6F33F}" destId="{7B7CCA1E-9E18-2946-B3FB-F306510FCC11}" srcOrd="0" destOrd="0" presId="urn:microsoft.com/office/officeart/2005/8/layout/bProcess2"/>
    <dgm:cxn modelId="{993F46BB-B1B2-5242-8735-506141055EC6}" srcId="{0600955C-1AFF-AE4D-8D7D-8EAB2079BAD5}" destId="{5B42AF82-90A5-6447-B102-BC6A2688BBC7}" srcOrd="1" destOrd="0" parTransId="{B3B31F94-5327-9946-B322-DBF5C11BB1FA}" sibTransId="{B56E1EAA-14E1-2B4E-A860-5BA39DDCB6B8}"/>
    <dgm:cxn modelId="{C1EE8BBC-3C4A-1C4C-AE18-6B197C9DEF39}" type="presOf" srcId="{ADE3A973-1FB2-6F45-BD84-3F268A5271AF}" destId="{443D11AB-F766-7742-83D1-B942CB242559}" srcOrd="0" destOrd="0" presId="urn:microsoft.com/office/officeart/2005/8/layout/bProcess2"/>
    <dgm:cxn modelId="{44D944C2-6398-2B43-B9C3-602FEC1032FC}" type="presOf" srcId="{E9C4CF36-95AD-3040-A9E1-5C9F68BCE4E5}" destId="{68097B52-3960-DB48-975F-AEBDB6AB3F3A}" srcOrd="0" destOrd="0" presId="urn:microsoft.com/office/officeart/2005/8/layout/bProcess2"/>
    <dgm:cxn modelId="{839FD9C4-E69A-8D4C-8A72-642D98FE1E38}" type="presOf" srcId="{ADBD377A-3F96-184C-B9EF-26A65DD70BB3}" destId="{86CF49B0-FE67-8445-A198-2B1E9242710B}" srcOrd="0" destOrd="0" presId="urn:microsoft.com/office/officeart/2005/8/layout/bProcess2"/>
    <dgm:cxn modelId="{A2B628D7-00EC-284E-8724-974AD929D865}" srcId="{0600955C-1AFF-AE4D-8D7D-8EAB2079BAD5}" destId="{FE9B4AFD-0F5F-344A-AAE2-41F3BFEE6CA6}" srcOrd="7" destOrd="0" parTransId="{CB3490AE-FC21-084C-8544-AC1E549F130E}" sibTransId="{1EF0807C-F99F-CF4F-9D48-6702852413FC}"/>
    <dgm:cxn modelId="{13735ADB-5BE1-5647-971B-C2D7495E344E}" type="presOf" srcId="{FE9B4AFD-0F5F-344A-AAE2-41F3BFEE6CA6}" destId="{73D206EB-096F-D442-88E3-B534BE36CF33}" srcOrd="0" destOrd="0" presId="urn:microsoft.com/office/officeart/2005/8/layout/bProcess2"/>
    <dgm:cxn modelId="{E2B9DDE0-1292-554D-BEC2-260357EB5D33}" type="presOf" srcId="{B56E1EAA-14E1-2B4E-A860-5BA39DDCB6B8}" destId="{AB909B16-223A-624B-9F12-134FE646EFDF}" srcOrd="0" destOrd="0" presId="urn:microsoft.com/office/officeart/2005/8/layout/bProcess2"/>
    <dgm:cxn modelId="{D2B0B6E1-D6C3-FC47-9D93-B78C504A88D8}" srcId="{0600955C-1AFF-AE4D-8D7D-8EAB2079BAD5}" destId="{F81C9FF9-DDE7-5F4D-9770-8FAF2FE6F33F}" srcOrd="6" destOrd="0" parTransId="{510944CE-BC8C-3C47-BE1B-298270FEDFE8}" sibTransId="{34E1F3FD-C5A6-1E46-9FA2-20E1ACF10604}"/>
    <dgm:cxn modelId="{66640CEC-7575-1C4B-98E3-E1D61D5B6706}" type="presOf" srcId="{68AD5DE6-6498-244B-9E97-EB97E16B7C17}" destId="{025BCD15-D956-E94A-B7A5-FFEFC04005EE}" srcOrd="0" destOrd="0" presId="urn:microsoft.com/office/officeart/2005/8/layout/bProcess2"/>
    <dgm:cxn modelId="{F31E1CFE-6AD0-124A-8362-C73A8DDCEC45}" srcId="{0600955C-1AFF-AE4D-8D7D-8EAB2079BAD5}" destId="{F1B1896A-9366-FF4F-B4E9-9E01B7D5045D}" srcOrd="4" destOrd="0" parTransId="{AAEE4033-0276-7145-A414-EA9D25C3CB7E}" sibTransId="{A5C0BF49-F3A5-0949-B572-27E76B423325}"/>
    <dgm:cxn modelId="{46038E7D-4BE5-A840-9270-22FA9BBCB4EB}" type="presParOf" srcId="{BBD2482B-6424-6C44-9195-DE68B8A5FA16}" destId="{9BC0E04B-5F0C-764C-8CB4-7ED701203029}" srcOrd="0" destOrd="0" presId="urn:microsoft.com/office/officeart/2005/8/layout/bProcess2"/>
    <dgm:cxn modelId="{BC752AE2-A7F2-7F44-B09E-4EC09D54971B}" type="presParOf" srcId="{BBD2482B-6424-6C44-9195-DE68B8A5FA16}" destId="{443D11AB-F766-7742-83D1-B942CB242559}" srcOrd="1" destOrd="0" presId="urn:microsoft.com/office/officeart/2005/8/layout/bProcess2"/>
    <dgm:cxn modelId="{E3E1B350-8077-F44D-A157-435D9E1FC8C0}" type="presParOf" srcId="{BBD2482B-6424-6C44-9195-DE68B8A5FA16}" destId="{8A036C7C-F3BD-254A-B963-89CF5EF946DD}" srcOrd="2" destOrd="0" presId="urn:microsoft.com/office/officeart/2005/8/layout/bProcess2"/>
    <dgm:cxn modelId="{7DECBACD-CD07-254A-8C4D-7C03A82ADBF7}" type="presParOf" srcId="{8A036C7C-F3BD-254A-B963-89CF5EF946DD}" destId="{97D36CC3-5ACB-EF42-8FF5-9B53C073A5DD}" srcOrd="0" destOrd="0" presId="urn:microsoft.com/office/officeart/2005/8/layout/bProcess2"/>
    <dgm:cxn modelId="{08FC3FAC-C72B-B741-A557-BB6B6D92E07C}" type="presParOf" srcId="{8A036C7C-F3BD-254A-B963-89CF5EF946DD}" destId="{9C1DF453-8248-244D-AB69-5605E74FA2E1}" srcOrd="1" destOrd="0" presId="urn:microsoft.com/office/officeart/2005/8/layout/bProcess2"/>
    <dgm:cxn modelId="{96E5256A-EFCD-B74D-8211-828B528579B9}" type="presParOf" srcId="{BBD2482B-6424-6C44-9195-DE68B8A5FA16}" destId="{AB909B16-223A-624B-9F12-134FE646EFDF}" srcOrd="3" destOrd="0" presId="urn:microsoft.com/office/officeart/2005/8/layout/bProcess2"/>
    <dgm:cxn modelId="{90DC407F-BDC9-3445-952D-94A2B47D806D}" type="presParOf" srcId="{BBD2482B-6424-6C44-9195-DE68B8A5FA16}" destId="{9ABBE315-BD70-4847-A093-8922D5458FFA}" srcOrd="4" destOrd="0" presId="urn:microsoft.com/office/officeart/2005/8/layout/bProcess2"/>
    <dgm:cxn modelId="{5F866122-76C4-A143-BABE-75AFA53A6373}" type="presParOf" srcId="{9ABBE315-BD70-4847-A093-8922D5458FFA}" destId="{94F3AE6B-360A-1B49-837C-DA7079D739C6}" srcOrd="0" destOrd="0" presId="urn:microsoft.com/office/officeart/2005/8/layout/bProcess2"/>
    <dgm:cxn modelId="{54E5EA25-EAA7-3F44-B569-EC390F2D34D8}" type="presParOf" srcId="{9ABBE315-BD70-4847-A093-8922D5458FFA}" destId="{86CF49B0-FE67-8445-A198-2B1E9242710B}" srcOrd="1" destOrd="0" presId="urn:microsoft.com/office/officeart/2005/8/layout/bProcess2"/>
    <dgm:cxn modelId="{25CCBA09-AD67-744F-8383-04F6AC1CAB2F}" type="presParOf" srcId="{BBD2482B-6424-6C44-9195-DE68B8A5FA16}" destId="{564BAB0D-3A03-3143-8B9D-7F0BE1F98EDB}" srcOrd="5" destOrd="0" presId="urn:microsoft.com/office/officeart/2005/8/layout/bProcess2"/>
    <dgm:cxn modelId="{ED4E0970-5D86-3346-B93B-FF0A30B02458}" type="presParOf" srcId="{BBD2482B-6424-6C44-9195-DE68B8A5FA16}" destId="{E8323D75-EB58-854E-B633-52C230D28EE8}" srcOrd="6" destOrd="0" presId="urn:microsoft.com/office/officeart/2005/8/layout/bProcess2"/>
    <dgm:cxn modelId="{E3122055-C89F-2646-BDF8-82075C8CB5F2}" type="presParOf" srcId="{E8323D75-EB58-854E-B633-52C230D28EE8}" destId="{E2C31553-FFAA-C549-B473-C8F988C10AB0}" srcOrd="0" destOrd="0" presId="urn:microsoft.com/office/officeart/2005/8/layout/bProcess2"/>
    <dgm:cxn modelId="{D6F7CDF2-F255-1A4A-980E-9E3662D80AD4}" type="presParOf" srcId="{E8323D75-EB58-854E-B633-52C230D28EE8}" destId="{81BBB929-1AC1-CC4E-A535-1ABDED7511C4}" srcOrd="1" destOrd="0" presId="urn:microsoft.com/office/officeart/2005/8/layout/bProcess2"/>
    <dgm:cxn modelId="{EA490A6E-6F77-8E4A-B45C-62701E2971FE}" type="presParOf" srcId="{BBD2482B-6424-6C44-9195-DE68B8A5FA16}" destId="{025BCD15-D956-E94A-B7A5-FFEFC04005EE}" srcOrd="7" destOrd="0" presId="urn:microsoft.com/office/officeart/2005/8/layout/bProcess2"/>
    <dgm:cxn modelId="{B8AA8305-1EC7-B04E-811C-10E8E3516DAD}" type="presParOf" srcId="{BBD2482B-6424-6C44-9195-DE68B8A5FA16}" destId="{A85802E5-7ECA-6F45-AC2E-A0904B05A0D1}" srcOrd="8" destOrd="0" presId="urn:microsoft.com/office/officeart/2005/8/layout/bProcess2"/>
    <dgm:cxn modelId="{0FA256F3-A4DA-1040-9363-E260B9719E7D}" type="presParOf" srcId="{A85802E5-7ECA-6F45-AC2E-A0904B05A0D1}" destId="{FE9A4948-CCA1-5945-89A5-02B7EA999840}" srcOrd="0" destOrd="0" presId="urn:microsoft.com/office/officeart/2005/8/layout/bProcess2"/>
    <dgm:cxn modelId="{237CB18F-242D-B44C-B9FC-684FB8141669}" type="presParOf" srcId="{A85802E5-7ECA-6F45-AC2E-A0904B05A0D1}" destId="{D7F0B26F-C4B3-1047-A537-9880B613439D}" srcOrd="1" destOrd="0" presId="urn:microsoft.com/office/officeart/2005/8/layout/bProcess2"/>
    <dgm:cxn modelId="{9499F07B-1EB9-2541-8A3F-23CBE2CB2B6A}" type="presParOf" srcId="{BBD2482B-6424-6C44-9195-DE68B8A5FA16}" destId="{FDAC9B42-F060-F04B-9BE2-038ECED4A1AF}" srcOrd="9" destOrd="0" presId="urn:microsoft.com/office/officeart/2005/8/layout/bProcess2"/>
    <dgm:cxn modelId="{CC7793AE-DA50-384E-8C4E-4CC1F7351BF7}" type="presParOf" srcId="{BBD2482B-6424-6C44-9195-DE68B8A5FA16}" destId="{5A1143BD-108B-6046-9045-54BA786FA6A6}" srcOrd="10" destOrd="0" presId="urn:microsoft.com/office/officeart/2005/8/layout/bProcess2"/>
    <dgm:cxn modelId="{8DC4F5E2-D0D6-B143-9C9B-287435E7D945}" type="presParOf" srcId="{5A1143BD-108B-6046-9045-54BA786FA6A6}" destId="{FB2AA919-5CF4-604C-A5F8-2DC712442FF8}" srcOrd="0" destOrd="0" presId="urn:microsoft.com/office/officeart/2005/8/layout/bProcess2"/>
    <dgm:cxn modelId="{F5D12282-705D-264C-B51B-FE3FF10173CF}" type="presParOf" srcId="{5A1143BD-108B-6046-9045-54BA786FA6A6}" destId="{68097B52-3960-DB48-975F-AEBDB6AB3F3A}" srcOrd="1" destOrd="0" presId="urn:microsoft.com/office/officeart/2005/8/layout/bProcess2"/>
    <dgm:cxn modelId="{0A39AEBD-B6CF-9047-BDAA-D48FFCFD4B01}" type="presParOf" srcId="{BBD2482B-6424-6C44-9195-DE68B8A5FA16}" destId="{15423F27-BE55-4747-A335-B4F5ACB3FE42}" srcOrd="11" destOrd="0" presId="urn:microsoft.com/office/officeart/2005/8/layout/bProcess2"/>
    <dgm:cxn modelId="{384246E6-E4AF-2247-B5F3-25881A2E4A5C}" type="presParOf" srcId="{BBD2482B-6424-6C44-9195-DE68B8A5FA16}" destId="{91F60332-05A5-BD4C-B0F1-8A2F74A00798}" srcOrd="12" destOrd="0" presId="urn:microsoft.com/office/officeart/2005/8/layout/bProcess2"/>
    <dgm:cxn modelId="{661A30F2-A962-8946-A1E6-1544942E619E}" type="presParOf" srcId="{91F60332-05A5-BD4C-B0F1-8A2F74A00798}" destId="{633C4162-58E1-0C49-A2F8-560E9BB5D2F2}" srcOrd="0" destOrd="0" presId="urn:microsoft.com/office/officeart/2005/8/layout/bProcess2"/>
    <dgm:cxn modelId="{F2DE1831-8B44-EB48-A0CE-BB230D02A242}" type="presParOf" srcId="{91F60332-05A5-BD4C-B0F1-8A2F74A00798}" destId="{7B7CCA1E-9E18-2946-B3FB-F306510FCC11}" srcOrd="1" destOrd="0" presId="urn:microsoft.com/office/officeart/2005/8/layout/bProcess2"/>
    <dgm:cxn modelId="{23FF3F82-EDF7-504B-82A5-D757AFA791A9}" type="presParOf" srcId="{BBD2482B-6424-6C44-9195-DE68B8A5FA16}" destId="{251C8B27-7596-6F4A-9EE1-874423FFF3BE}" srcOrd="13" destOrd="0" presId="urn:microsoft.com/office/officeart/2005/8/layout/bProcess2"/>
    <dgm:cxn modelId="{36E30779-5C13-F04B-BBAE-14462D99A17F}" type="presParOf" srcId="{BBD2482B-6424-6C44-9195-DE68B8A5FA16}" destId="{73D206EB-096F-D442-88E3-B534BE36CF33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39CBCA-1ED3-2C49-A36C-0915348045EB}" type="doc">
      <dgm:prSet loTypeId="urn:microsoft.com/office/officeart/2005/8/layout/hierarchy2" loCatId="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s-MX"/>
        </a:p>
      </dgm:t>
    </dgm:pt>
    <dgm:pt modelId="{E09D3D44-DB8E-554A-AF30-0018BBE1A95B}">
      <dgm:prSet phldrT="[Texto]" custT="1"/>
      <dgm:spPr>
        <a:scene3d>
          <a:camera prst="isometricRightUp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2800" dirty="0"/>
            <a:t>COVID-19 en el sector de los medicamentos </a:t>
          </a:r>
          <a:endParaRPr lang="es-MX" sz="2800" dirty="0"/>
        </a:p>
      </dgm:t>
    </dgm:pt>
    <dgm:pt modelId="{FD05EEA1-33AD-8D41-9F09-43280096B818}" type="parTrans" cxnId="{F6B6E223-57B7-6143-9D4E-366CE4C95685}">
      <dgm:prSet/>
      <dgm:spPr/>
      <dgm:t>
        <a:bodyPr/>
        <a:lstStyle/>
        <a:p>
          <a:endParaRPr lang="es-MX" sz="1600"/>
        </a:p>
      </dgm:t>
    </dgm:pt>
    <dgm:pt modelId="{C624FA6C-C07B-584F-99BA-35D8AB614E00}" type="sibTrans" cxnId="{F6B6E223-57B7-6143-9D4E-366CE4C95685}">
      <dgm:prSet/>
      <dgm:spPr/>
      <dgm:t>
        <a:bodyPr/>
        <a:lstStyle/>
        <a:p>
          <a:endParaRPr lang="es-MX" sz="1600"/>
        </a:p>
      </dgm:t>
    </dgm:pt>
    <dgm:pt modelId="{694F5C4B-C480-0E45-B8CC-8E2427A271EC}">
      <dgm:prSet phldrT="[Texto]" custT="1"/>
      <dgm:spPr/>
      <dgm:t>
        <a:bodyPr/>
        <a:lstStyle/>
        <a:p>
          <a:r>
            <a:rPr lang="es-EC" sz="2000" dirty="0"/>
            <a:t>Medicamentos a nivel mundial </a:t>
          </a:r>
          <a:endParaRPr lang="es-MX" sz="2000" dirty="0"/>
        </a:p>
      </dgm:t>
    </dgm:pt>
    <dgm:pt modelId="{96182616-948A-0A43-A8C1-4C383E521DB7}" type="parTrans" cxnId="{6946273C-395C-5047-95E7-51E1C3BBC737}">
      <dgm:prSet custT="1"/>
      <dgm:spPr/>
      <dgm:t>
        <a:bodyPr/>
        <a:lstStyle/>
        <a:p>
          <a:endParaRPr lang="es-MX" sz="1600"/>
        </a:p>
      </dgm:t>
    </dgm:pt>
    <dgm:pt modelId="{A9E375FA-14EE-F743-9517-AFFE5A784476}" type="sibTrans" cxnId="{6946273C-395C-5047-95E7-51E1C3BBC737}">
      <dgm:prSet/>
      <dgm:spPr/>
      <dgm:t>
        <a:bodyPr/>
        <a:lstStyle/>
        <a:p>
          <a:endParaRPr lang="es-MX" sz="1600"/>
        </a:p>
      </dgm:t>
    </dgm:pt>
    <dgm:pt modelId="{834C41A2-04DC-264B-B661-6C4429028498}">
      <dgm:prSet phldrT="[Texto]" custT="1"/>
      <dgm:spPr/>
      <dgm:t>
        <a:bodyPr/>
        <a:lstStyle/>
        <a:p>
          <a:r>
            <a:rPr lang="es-EC" sz="1600" dirty="0"/>
            <a:t>La disponibilidad de los medicamentos genéricos, dependió de la demanda de ciertos fármacos </a:t>
          </a:r>
          <a:endParaRPr lang="es-MX" sz="1600" dirty="0"/>
        </a:p>
      </dgm:t>
    </dgm:pt>
    <dgm:pt modelId="{AD28559B-D790-5243-9789-D2E59EEA3637}" type="parTrans" cxnId="{78DC905C-1B91-5843-BD1B-699D52F284B7}">
      <dgm:prSet custT="1"/>
      <dgm:spPr/>
      <dgm:t>
        <a:bodyPr/>
        <a:lstStyle/>
        <a:p>
          <a:endParaRPr lang="es-MX" sz="1600"/>
        </a:p>
      </dgm:t>
    </dgm:pt>
    <dgm:pt modelId="{AE6E9243-152F-F740-B65A-3E601A75336E}" type="sibTrans" cxnId="{78DC905C-1B91-5843-BD1B-699D52F284B7}">
      <dgm:prSet/>
      <dgm:spPr/>
      <dgm:t>
        <a:bodyPr/>
        <a:lstStyle/>
        <a:p>
          <a:endParaRPr lang="es-MX" sz="1600"/>
        </a:p>
      </dgm:t>
    </dgm:pt>
    <dgm:pt modelId="{3DD028ED-91ED-CD4E-ACB8-B100FF464854}">
      <dgm:prSet phldrT="[Texto]" custT="1"/>
      <dgm:spPr/>
      <dgm:t>
        <a:bodyPr/>
        <a:lstStyle/>
        <a:p>
          <a:r>
            <a:rPr lang="es-EC" sz="1600" dirty="0"/>
            <a:t>Se determinó que se existen factores que influyen en la decisión de compra de un medicamento genérico o de marca: culturales, sociales, personales, psicológicos (Huayta, 2020). </a:t>
          </a:r>
        </a:p>
      </dgm:t>
    </dgm:pt>
    <dgm:pt modelId="{6B5298ED-0719-194D-B8F9-679E9900F7EE}" type="parTrans" cxnId="{B94D7A7B-7279-DB41-AFB0-DC52AD155EF3}">
      <dgm:prSet custT="1"/>
      <dgm:spPr/>
      <dgm:t>
        <a:bodyPr/>
        <a:lstStyle/>
        <a:p>
          <a:endParaRPr lang="es-MX" sz="1600"/>
        </a:p>
      </dgm:t>
    </dgm:pt>
    <dgm:pt modelId="{DB9965A3-063B-FB44-B5DE-2B7274D49E5D}" type="sibTrans" cxnId="{B94D7A7B-7279-DB41-AFB0-DC52AD155EF3}">
      <dgm:prSet/>
      <dgm:spPr/>
      <dgm:t>
        <a:bodyPr/>
        <a:lstStyle/>
        <a:p>
          <a:endParaRPr lang="es-MX" sz="1600"/>
        </a:p>
      </dgm:t>
    </dgm:pt>
    <dgm:pt modelId="{4025B015-C62E-8F46-8A63-4F04F14ACBF8}">
      <dgm:prSet phldrT="[Texto]" custT="1"/>
      <dgm:spPr/>
      <dgm:t>
        <a:bodyPr/>
        <a:lstStyle/>
        <a:p>
          <a:r>
            <a:rPr lang="es-EC" sz="2000" dirty="0"/>
            <a:t>En el Ecuador </a:t>
          </a:r>
          <a:endParaRPr lang="es-MX" sz="2000" dirty="0"/>
        </a:p>
      </dgm:t>
    </dgm:pt>
    <dgm:pt modelId="{CC9EEF3F-6332-D648-BE49-F46C5A888FEC}" type="parTrans" cxnId="{24473DD0-4A5A-2247-9E03-B5FF559DA7B2}">
      <dgm:prSet custT="1"/>
      <dgm:spPr/>
      <dgm:t>
        <a:bodyPr/>
        <a:lstStyle/>
        <a:p>
          <a:endParaRPr lang="es-MX" sz="1600"/>
        </a:p>
      </dgm:t>
    </dgm:pt>
    <dgm:pt modelId="{4E1B2BC0-8DE1-2541-ACDF-AF9CCD370579}" type="sibTrans" cxnId="{24473DD0-4A5A-2247-9E03-B5FF559DA7B2}">
      <dgm:prSet/>
      <dgm:spPr/>
      <dgm:t>
        <a:bodyPr/>
        <a:lstStyle/>
        <a:p>
          <a:endParaRPr lang="es-MX" sz="1600"/>
        </a:p>
      </dgm:t>
    </dgm:pt>
    <dgm:pt modelId="{C66C7F92-683C-B64B-84A3-BF10E1E4C861}">
      <dgm:prSet phldrT="[Texto]" custT="1"/>
      <dgm:spPr/>
      <dgm:t>
        <a:bodyPr/>
        <a:lstStyle/>
        <a:p>
          <a:r>
            <a:rPr lang="es-EC" sz="1600" dirty="0"/>
            <a:t>Insatisfacción, algunos medicamentos en época de pandemia tuvieron precios más elevados a lo habitual, aumento de demanda, aceptacion de ecuatorianos y apego genericos (Huayta, 2020). </a:t>
          </a:r>
          <a:endParaRPr lang="es-MX" sz="1600" dirty="0"/>
        </a:p>
      </dgm:t>
    </dgm:pt>
    <dgm:pt modelId="{06453949-6DFA-4847-AFCD-1DFBCFAF1A79}" type="parTrans" cxnId="{C62E06A0-8A1D-EF4E-B2FE-E9A9875648D8}">
      <dgm:prSet custT="1"/>
      <dgm:spPr/>
      <dgm:t>
        <a:bodyPr/>
        <a:lstStyle/>
        <a:p>
          <a:endParaRPr lang="es-MX" sz="1600"/>
        </a:p>
      </dgm:t>
    </dgm:pt>
    <dgm:pt modelId="{57E7B774-55BD-8C4F-BCEF-4266DD745EB8}" type="sibTrans" cxnId="{C62E06A0-8A1D-EF4E-B2FE-E9A9875648D8}">
      <dgm:prSet/>
      <dgm:spPr/>
      <dgm:t>
        <a:bodyPr/>
        <a:lstStyle/>
        <a:p>
          <a:endParaRPr lang="es-MX" sz="1600"/>
        </a:p>
      </dgm:t>
    </dgm:pt>
    <dgm:pt modelId="{75382C80-AB0B-BC4C-A5A8-DFA9E8CC3441}" type="pres">
      <dgm:prSet presAssocID="{D739CBCA-1ED3-2C49-A36C-0915348045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76D670-A49A-D846-B515-C6EB2794A46D}" type="pres">
      <dgm:prSet presAssocID="{E09D3D44-DB8E-554A-AF30-0018BBE1A95B}" presName="root1" presStyleCnt="0"/>
      <dgm:spPr/>
    </dgm:pt>
    <dgm:pt modelId="{5DA6C678-150B-8C4D-9AC5-B401ADD2BDDF}" type="pres">
      <dgm:prSet presAssocID="{E09D3D44-DB8E-554A-AF30-0018BBE1A95B}" presName="LevelOneTextNode" presStyleLbl="node0" presStyleIdx="0" presStyleCnt="1" custScaleX="68095" custScaleY="273882">
        <dgm:presLayoutVars>
          <dgm:chPref val="3"/>
        </dgm:presLayoutVars>
      </dgm:prSet>
      <dgm:spPr/>
    </dgm:pt>
    <dgm:pt modelId="{8279C8A1-7F66-2349-9F19-610EA47E7399}" type="pres">
      <dgm:prSet presAssocID="{E09D3D44-DB8E-554A-AF30-0018BBE1A95B}" presName="level2hierChild" presStyleCnt="0"/>
      <dgm:spPr/>
    </dgm:pt>
    <dgm:pt modelId="{597071A4-42CF-644B-8038-A05DE88352D6}" type="pres">
      <dgm:prSet presAssocID="{96182616-948A-0A43-A8C1-4C383E521DB7}" presName="conn2-1" presStyleLbl="parChTrans1D2" presStyleIdx="0" presStyleCnt="2"/>
      <dgm:spPr/>
    </dgm:pt>
    <dgm:pt modelId="{DFABFC8C-5DE5-F642-B1DE-8C06FFFC7717}" type="pres">
      <dgm:prSet presAssocID="{96182616-948A-0A43-A8C1-4C383E521DB7}" presName="connTx" presStyleLbl="parChTrans1D2" presStyleIdx="0" presStyleCnt="2"/>
      <dgm:spPr/>
    </dgm:pt>
    <dgm:pt modelId="{CC9B2404-6865-5F48-8A89-5AC5F3BD975A}" type="pres">
      <dgm:prSet presAssocID="{694F5C4B-C480-0E45-B8CC-8E2427A271EC}" presName="root2" presStyleCnt="0"/>
      <dgm:spPr/>
    </dgm:pt>
    <dgm:pt modelId="{C61BEA08-ADC3-1B41-A128-D63037B7DC09}" type="pres">
      <dgm:prSet presAssocID="{694F5C4B-C480-0E45-B8CC-8E2427A271EC}" presName="LevelTwoTextNode" presStyleLbl="node2" presStyleIdx="0" presStyleCnt="2">
        <dgm:presLayoutVars>
          <dgm:chPref val="3"/>
        </dgm:presLayoutVars>
      </dgm:prSet>
      <dgm:spPr/>
    </dgm:pt>
    <dgm:pt modelId="{4882491D-5650-6740-A639-3B0A3D5333B7}" type="pres">
      <dgm:prSet presAssocID="{694F5C4B-C480-0E45-B8CC-8E2427A271EC}" presName="level3hierChild" presStyleCnt="0"/>
      <dgm:spPr/>
    </dgm:pt>
    <dgm:pt modelId="{85D0F2EF-B3B5-C94B-8E6F-4727CF871B1A}" type="pres">
      <dgm:prSet presAssocID="{AD28559B-D790-5243-9789-D2E59EEA3637}" presName="conn2-1" presStyleLbl="parChTrans1D3" presStyleIdx="0" presStyleCnt="3"/>
      <dgm:spPr/>
    </dgm:pt>
    <dgm:pt modelId="{0C55213A-0D60-2B45-8F7E-76793059765C}" type="pres">
      <dgm:prSet presAssocID="{AD28559B-D790-5243-9789-D2E59EEA3637}" presName="connTx" presStyleLbl="parChTrans1D3" presStyleIdx="0" presStyleCnt="3"/>
      <dgm:spPr/>
    </dgm:pt>
    <dgm:pt modelId="{8BC31319-108D-D849-8E6B-012FAE1D408A}" type="pres">
      <dgm:prSet presAssocID="{834C41A2-04DC-264B-B661-6C4429028498}" presName="root2" presStyleCnt="0"/>
      <dgm:spPr/>
    </dgm:pt>
    <dgm:pt modelId="{07C00F61-9F3C-B143-8694-88CDB1406FAA}" type="pres">
      <dgm:prSet presAssocID="{834C41A2-04DC-264B-B661-6C4429028498}" presName="LevelTwoTextNode" presStyleLbl="node3" presStyleIdx="0" presStyleCnt="3">
        <dgm:presLayoutVars>
          <dgm:chPref val="3"/>
        </dgm:presLayoutVars>
      </dgm:prSet>
      <dgm:spPr/>
    </dgm:pt>
    <dgm:pt modelId="{59C196A2-3034-2346-B863-26588BAC91E4}" type="pres">
      <dgm:prSet presAssocID="{834C41A2-04DC-264B-B661-6C4429028498}" presName="level3hierChild" presStyleCnt="0"/>
      <dgm:spPr/>
    </dgm:pt>
    <dgm:pt modelId="{4E00BFAB-C9B6-B141-AD0E-8CBC3D060A57}" type="pres">
      <dgm:prSet presAssocID="{6B5298ED-0719-194D-B8F9-679E9900F7EE}" presName="conn2-1" presStyleLbl="parChTrans1D3" presStyleIdx="1" presStyleCnt="3"/>
      <dgm:spPr/>
    </dgm:pt>
    <dgm:pt modelId="{884CC1D8-9026-C745-B0A3-B17D2B9F7D2B}" type="pres">
      <dgm:prSet presAssocID="{6B5298ED-0719-194D-B8F9-679E9900F7EE}" presName="connTx" presStyleLbl="parChTrans1D3" presStyleIdx="1" presStyleCnt="3"/>
      <dgm:spPr/>
    </dgm:pt>
    <dgm:pt modelId="{1451DD99-EC72-DA4E-B26A-C926D93F508C}" type="pres">
      <dgm:prSet presAssocID="{3DD028ED-91ED-CD4E-ACB8-B100FF464854}" presName="root2" presStyleCnt="0"/>
      <dgm:spPr/>
    </dgm:pt>
    <dgm:pt modelId="{CAE57E37-AE4B-434D-B403-31A8B29E3A5F}" type="pres">
      <dgm:prSet presAssocID="{3DD028ED-91ED-CD4E-ACB8-B100FF464854}" presName="LevelTwoTextNode" presStyleLbl="node3" presStyleIdx="1" presStyleCnt="3">
        <dgm:presLayoutVars>
          <dgm:chPref val="3"/>
        </dgm:presLayoutVars>
      </dgm:prSet>
      <dgm:spPr/>
    </dgm:pt>
    <dgm:pt modelId="{50E447A4-77EB-8C41-BA39-ED650F34BE95}" type="pres">
      <dgm:prSet presAssocID="{3DD028ED-91ED-CD4E-ACB8-B100FF464854}" presName="level3hierChild" presStyleCnt="0"/>
      <dgm:spPr/>
    </dgm:pt>
    <dgm:pt modelId="{F4DB6E2D-9108-AC49-AA2F-170D0C33B62C}" type="pres">
      <dgm:prSet presAssocID="{CC9EEF3F-6332-D648-BE49-F46C5A888FEC}" presName="conn2-1" presStyleLbl="parChTrans1D2" presStyleIdx="1" presStyleCnt="2"/>
      <dgm:spPr/>
    </dgm:pt>
    <dgm:pt modelId="{D988D8A2-531F-224A-8CB3-9C9540F3702B}" type="pres">
      <dgm:prSet presAssocID="{CC9EEF3F-6332-D648-BE49-F46C5A888FEC}" presName="connTx" presStyleLbl="parChTrans1D2" presStyleIdx="1" presStyleCnt="2"/>
      <dgm:spPr/>
    </dgm:pt>
    <dgm:pt modelId="{F8AF3124-DEC9-1748-BD86-41653CF9991A}" type="pres">
      <dgm:prSet presAssocID="{4025B015-C62E-8F46-8A63-4F04F14ACBF8}" presName="root2" presStyleCnt="0"/>
      <dgm:spPr/>
    </dgm:pt>
    <dgm:pt modelId="{ED836FE5-90DB-A543-B664-AD2384318745}" type="pres">
      <dgm:prSet presAssocID="{4025B015-C62E-8F46-8A63-4F04F14ACBF8}" presName="LevelTwoTextNode" presStyleLbl="node2" presStyleIdx="1" presStyleCnt="2">
        <dgm:presLayoutVars>
          <dgm:chPref val="3"/>
        </dgm:presLayoutVars>
      </dgm:prSet>
      <dgm:spPr/>
    </dgm:pt>
    <dgm:pt modelId="{BA6728BF-4ED1-8C42-87DA-62672000B6CF}" type="pres">
      <dgm:prSet presAssocID="{4025B015-C62E-8F46-8A63-4F04F14ACBF8}" presName="level3hierChild" presStyleCnt="0"/>
      <dgm:spPr/>
    </dgm:pt>
    <dgm:pt modelId="{5CBE9FDD-B6A8-F645-93CE-473771A19AFC}" type="pres">
      <dgm:prSet presAssocID="{06453949-6DFA-4847-AFCD-1DFBCFAF1A79}" presName="conn2-1" presStyleLbl="parChTrans1D3" presStyleIdx="2" presStyleCnt="3"/>
      <dgm:spPr/>
    </dgm:pt>
    <dgm:pt modelId="{302CAC21-D43E-2A42-8E74-46BCECEA0280}" type="pres">
      <dgm:prSet presAssocID="{06453949-6DFA-4847-AFCD-1DFBCFAF1A79}" presName="connTx" presStyleLbl="parChTrans1D3" presStyleIdx="2" presStyleCnt="3"/>
      <dgm:spPr/>
    </dgm:pt>
    <dgm:pt modelId="{F8163FED-9990-864A-A01B-1DC4D4D5A0C9}" type="pres">
      <dgm:prSet presAssocID="{C66C7F92-683C-B64B-84A3-BF10E1E4C861}" presName="root2" presStyleCnt="0"/>
      <dgm:spPr/>
    </dgm:pt>
    <dgm:pt modelId="{265374AB-9D3B-0C4A-9A46-B04F71D32DC1}" type="pres">
      <dgm:prSet presAssocID="{C66C7F92-683C-B64B-84A3-BF10E1E4C861}" presName="LevelTwoTextNode" presStyleLbl="node3" presStyleIdx="2" presStyleCnt="3">
        <dgm:presLayoutVars>
          <dgm:chPref val="3"/>
        </dgm:presLayoutVars>
      </dgm:prSet>
      <dgm:spPr/>
    </dgm:pt>
    <dgm:pt modelId="{8DEF2129-FBFC-4C4C-80F2-9688EE480006}" type="pres">
      <dgm:prSet presAssocID="{C66C7F92-683C-B64B-84A3-BF10E1E4C861}" presName="level3hierChild" presStyleCnt="0"/>
      <dgm:spPr/>
    </dgm:pt>
  </dgm:ptLst>
  <dgm:cxnLst>
    <dgm:cxn modelId="{6344DC1D-53CE-1544-BF0E-8931EBC173F3}" type="presOf" srcId="{C66C7F92-683C-B64B-84A3-BF10E1E4C861}" destId="{265374AB-9D3B-0C4A-9A46-B04F71D32DC1}" srcOrd="0" destOrd="0" presId="urn:microsoft.com/office/officeart/2005/8/layout/hierarchy2"/>
    <dgm:cxn modelId="{F6B6E223-57B7-6143-9D4E-366CE4C95685}" srcId="{D739CBCA-1ED3-2C49-A36C-0915348045EB}" destId="{E09D3D44-DB8E-554A-AF30-0018BBE1A95B}" srcOrd="0" destOrd="0" parTransId="{FD05EEA1-33AD-8D41-9F09-43280096B818}" sibTransId="{C624FA6C-C07B-584F-99BA-35D8AB614E00}"/>
    <dgm:cxn modelId="{8904FC23-D642-1E44-B256-73EAF2DCC412}" type="presOf" srcId="{3DD028ED-91ED-CD4E-ACB8-B100FF464854}" destId="{CAE57E37-AE4B-434D-B403-31A8B29E3A5F}" srcOrd="0" destOrd="0" presId="urn:microsoft.com/office/officeart/2005/8/layout/hierarchy2"/>
    <dgm:cxn modelId="{49DE6224-1E05-5446-892F-8BFCAC6CEF50}" type="presOf" srcId="{CC9EEF3F-6332-D648-BE49-F46C5A888FEC}" destId="{D988D8A2-531F-224A-8CB3-9C9540F3702B}" srcOrd="1" destOrd="0" presId="urn:microsoft.com/office/officeart/2005/8/layout/hierarchy2"/>
    <dgm:cxn modelId="{6946273C-395C-5047-95E7-51E1C3BBC737}" srcId="{E09D3D44-DB8E-554A-AF30-0018BBE1A95B}" destId="{694F5C4B-C480-0E45-B8CC-8E2427A271EC}" srcOrd="0" destOrd="0" parTransId="{96182616-948A-0A43-A8C1-4C383E521DB7}" sibTransId="{A9E375FA-14EE-F743-9517-AFFE5A784476}"/>
    <dgm:cxn modelId="{C3EF2D5B-5C11-7A42-9D14-33833036CDC5}" type="presOf" srcId="{06453949-6DFA-4847-AFCD-1DFBCFAF1A79}" destId="{5CBE9FDD-B6A8-F645-93CE-473771A19AFC}" srcOrd="0" destOrd="0" presId="urn:microsoft.com/office/officeart/2005/8/layout/hierarchy2"/>
    <dgm:cxn modelId="{78DC905C-1B91-5843-BD1B-699D52F284B7}" srcId="{694F5C4B-C480-0E45-B8CC-8E2427A271EC}" destId="{834C41A2-04DC-264B-B661-6C4429028498}" srcOrd="0" destOrd="0" parTransId="{AD28559B-D790-5243-9789-D2E59EEA3637}" sibTransId="{AE6E9243-152F-F740-B65A-3E601A75336E}"/>
    <dgm:cxn modelId="{1C847442-31FF-E842-B8DB-4215508527CD}" type="presOf" srcId="{4025B015-C62E-8F46-8A63-4F04F14ACBF8}" destId="{ED836FE5-90DB-A543-B664-AD2384318745}" srcOrd="0" destOrd="0" presId="urn:microsoft.com/office/officeart/2005/8/layout/hierarchy2"/>
    <dgm:cxn modelId="{8F5AEC64-3066-F649-A2E1-6344D51BD63D}" type="presOf" srcId="{6B5298ED-0719-194D-B8F9-679E9900F7EE}" destId="{884CC1D8-9026-C745-B0A3-B17D2B9F7D2B}" srcOrd="1" destOrd="0" presId="urn:microsoft.com/office/officeart/2005/8/layout/hierarchy2"/>
    <dgm:cxn modelId="{38F58C65-02F9-3341-A38B-D39C4C7AA8B0}" type="presOf" srcId="{6B5298ED-0719-194D-B8F9-679E9900F7EE}" destId="{4E00BFAB-C9B6-B141-AD0E-8CBC3D060A57}" srcOrd="0" destOrd="0" presId="urn:microsoft.com/office/officeart/2005/8/layout/hierarchy2"/>
    <dgm:cxn modelId="{6823566A-28D4-0741-BBC7-2FDF1DFA4D45}" type="presOf" srcId="{AD28559B-D790-5243-9789-D2E59EEA3637}" destId="{85D0F2EF-B3B5-C94B-8E6F-4727CF871B1A}" srcOrd="0" destOrd="0" presId="urn:microsoft.com/office/officeart/2005/8/layout/hierarchy2"/>
    <dgm:cxn modelId="{B1C9B775-C064-C44C-8BAE-86F7D92718A9}" type="presOf" srcId="{96182616-948A-0A43-A8C1-4C383E521DB7}" destId="{DFABFC8C-5DE5-F642-B1DE-8C06FFFC7717}" srcOrd="1" destOrd="0" presId="urn:microsoft.com/office/officeart/2005/8/layout/hierarchy2"/>
    <dgm:cxn modelId="{3AFBF876-BDC5-F241-A419-AA7DE64D5718}" type="presOf" srcId="{96182616-948A-0A43-A8C1-4C383E521DB7}" destId="{597071A4-42CF-644B-8038-A05DE88352D6}" srcOrd="0" destOrd="0" presId="urn:microsoft.com/office/officeart/2005/8/layout/hierarchy2"/>
    <dgm:cxn modelId="{B94D7A7B-7279-DB41-AFB0-DC52AD155EF3}" srcId="{694F5C4B-C480-0E45-B8CC-8E2427A271EC}" destId="{3DD028ED-91ED-CD4E-ACB8-B100FF464854}" srcOrd="1" destOrd="0" parTransId="{6B5298ED-0719-194D-B8F9-679E9900F7EE}" sibTransId="{DB9965A3-063B-FB44-B5DE-2B7274D49E5D}"/>
    <dgm:cxn modelId="{E0E98A9A-477C-8F44-8F18-FDEC10B06F73}" type="presOf" srcId="{AD28559B-D790-5243-9789-D2E59EEA3637}" destId="{0C55213A-0D60-2B45-8F7E-76793059765C}" srcOrd="1" destOrd="0" presId="urn:microsoft.com/office/officeart/2005/8/layout/hierarchy2"/>
    <dgm:cxn modelId="{C62E06A0-8A1D-EF4E-B2FE-E9A9875648D8}" srcId="{4025B015-C62E-8F46-8A63-4F04F14ACBF8}" destId="{C66C7F92-683C-B64B-84A3-BF10E1E4C861}" srcOrd="0" destOrd="0" parTransId="{06453949-6DFA-4847-AFCD-1DFBCFAF1A79}" sibTransId="{57E7B774-55BD-8C4F-BCEF-4266DD745EB8}"/>
    <dgm:cxn modelId="{FC4EEDAB-C85F-3241-9EDF-B9BB5A51540E}" type="presOf" srcId="{06453949-6DFA-4847-AFCD-1DFBCFAF1A79}" destId="{302CAC21-D43E-2A42-8E74-46BCECEA0280}" srcOrd="1" destOrd="0" presId="urn:microsoft.com/office/officeart/2005/8/layout/hierarchy2"/>
    <dgm:cxn modelId="{36A8D5C1-57F3-4046-A621-D3FF6E6FBB95}" type="presOf" srcId="{834C41A2-04DC-264B-B661-6C4429028498}" destId="{07C00F61-9F3C-B143-8694-88CDB1406FAA}" srcOrd="0" destOrd="0" presId="urn:microsoft.com/office/officeart/2005/8/layout/hierarchy2"/>
    <dgm:cxn modelId="{1FA93BC2-EC54-8344-8034-CF1346D47083}" type="presOf" srcId="{E09D3D44-DB8E-554A-AF30-0018BBE1A95B}" destId="{5DA6C678-150B-8C4D-9AC5-B401ADD2BDDF}" srcOrd="0" destOrd="0" presId="urn:microsoft.com/office/officeart/2005/8/layout/hierarchy2"/>
    <dgm:cxn modelId="{24473DD0-4A5A-2247-9E03-B5FF559DA7B2}" srcId="{E09D3D44-DB8E-554A-AF30-0018BBE1A95B}" destId="{4025B015-C62E-8F46-8A63-4F04F14ACBF8}" srcOrd="1" destOrd="0" parTransId="{CC9EEF3F-6332-D648-BE49-F46C5A888FEC}" sibTransId="{4E1B2BC0-8DE1-2541-ACDF-AF9CCD370579}"/>
    <dgm:cxn modelId="{BEC18CD5-27C7-8A45-8760-2766CAF2E655}" type="presOf" srcId="{D739CBCA-1ED3-2C49-A36C-0915348045EB}" destId="{75382C80-AB0B-BC4C-A5A8-DFA9E8CC3441}" srcOrd="0" destOrd="0" presId="urn:microsoft.com/office/officeart/2005/8/layout/hierarchy2"/>
    <dgm:cxn modelId="{9B4B85DC-316A-794D-9446-42D3FCF005CB}" type="presOf" srcId="{694F5C4B-C480-0E45-B8CC-8E2427A271EC}" destId="{C61BEA08-ADC3-1B41-A128-D63037B7DC09}" srcOrd="0" destOrd="0" presId="urn:microsoft.com/office/officeart/2005/8/layout/hierarchy2"/>
    <dgm:cxn modelId="{040DB1DF-94F3-D848-8945-ACF24B350084}" type="presOf" srcId="{CC9EEF3F-6332-D648-BE49-F46C5A888FEC}" destId="{F4DB6E2D-9108-AC49-AA2F-170D0C33B62C}" srcOrd="0" destOrd="0" presId="urn:microsoft.com/office/officeart/2005/8/layout/hierarchy2"/>
    <dgm:cxn modelId="{C0C3F5C6-293D-8E4C-BBC2-E37260453EAE}" type="presParOf" srcId="{75382C80-AB0B-BC4C-A5A8-DFA9E8CC3441}" destId="{0576D670-A49A-D846-B515-C6EB2794A46D}" srcOrd="0" destOrd="0" presId="urn:microsoft.com/office/officeart/2005/8/layout/hierarchy2"/>
    <dgm:cxn modelId="{C87814EC-B1D5-5344-9D4F-04486FFE1D2F}" type="presParOf" srcId="{0576D670-A49A-D846-B515-C6EB2794A46D}" destId="{5DA6C678-150B-8C4D-9AC5-B401ADD2BDDF}" srcOrd="0" destOrd="0" presId="urn:microsoft.com/office/officeart/2005/8/layout/hierarchy2"/>
    <dgm:cxn modelId="{82AE4565-0C0A-424B-983C-080C27626A4A}" type="presParOf" srcId="{0576D670-A49A-D846-B515-C6EB2794A46D}" destId="{8279C8A1-7F66-2349-9F19-610EA47E7399}" srcOrd="1" destOrd="0" presId="urn:microsoft.com/office/officeart/2005/8/layout/hierarchy2"/>
    <dgm:cxn modelId="{B6FB01F0-9BFE-7D48-9466-F34C471A4440}" type="presParOf" srcId="{8279C8A1-7F66-2349-9F19-610EA47E7399}" destId="{597071A4-42CF-644B-8038-A05DE88352D6}" srcOrd="0" destOrd="0" presId="urn:microsoft.com/office/officeart/2005/8/layout/hierarchy2"/>
    <dgm:cxn modelId="{FD1813DE-AB63-D149-B842-7F79C7C691F9}" type="presParOf" srcId="{597071A4-42CF-644B-8038-A05DE88352D6}" destId="{DFABFC8C-5DE5-F642-B1DE-8C06FFFC7717}" srcOrd="0" destOrd="0" presId="urn:microsoft.com/office/officeart/2005/8/layout/hierarchy2"/>
    <dgm:cxn modelId="{8B4D48D8-A704-934F-B2A8-6A1AE5426F45}" type="presParOf" srcId="{8279C8A1-7F66-2349-9F19-610EA47E7399}" destId="{CC9B2404-6865-5F48-8A89-5AC5F3BD975A}" srcOrd="1" destOrd="0" presId="urn:microsoft.com/office/officeart/2005/8/layout/hierarchy2"/>
    <dgm:cxn modelId="{D464E4DE-8214-8B4B-9BA3-546950421D77}" type="presParOf" srcId="{CC9B2404-6865-5F48-8A89-5AC5F3BD975A}" destId="{C61BEA08-ADC3-1B41-A128-D63037B7DC09}" srcOrd="0" destOrd="0" presId="urn:microsoft.com/office/officeart/2005/8/layout/hierarchy2"/>
    <dgm:cxn modelId="{A5CC40E9-1AD0-6E4E-BEC6-9BCBAE8DD09B}" type="presParOf" srcId="{CC9B2404-6865-5F48-8A89-5AC5F3BD975A}" destId="{4882491D-5650-6740-A639-3B0A3D5333B7}" srcOrd="1" destOrd="0" presId="urn:microsoft.com/office/officeart/2005/8/layout/hierarchy2"/>
    <dgm:cxn modelId="{DD61610F-A778-9841-8409-DE0C305E038E}" type="presParOf" srcId="{4882491D-5650-6740-A639-3B0A3D5333B7}" destId="{85D0F2EF-B3B5-C94B-8E6F-4727CF871B1A}" srcOrd="0" destOrd="0" presId="urn:microsoft.com/office/officeart/2005/8/layout/hierarchy2"/>
    <dgm:cxn modelId="{9015BC82-F8A6-ED43-AA8E-442CDD3DCD00}" type="presParOf" srcId="{85D0F2EF-B3B5-C94B-8E6F-4727CF871B1A}" destId="{0C55213A-0D60-2B45-8F7E-76793059765C}" srcOrd="0" destOrd="0" presId="urn:microsoft.com/office/officeart/2005/8/layout/hierarchy2"/>
    <dgm:cxn modelId="{F91A354A-B527-F942-BCFE-E5EED2350B5A}" type="presParOf" srcId="{4882491D-5650-6740-A639-3B0A3D5333B7}" destId="{8BC31319-108D-D849-8E6B-012FAE1D408A}" srcOrd="1" destOrd="0" presId="urn:microsoft.com/office/officeart/2005/8/layout/hierarchy2"/>
    <dgm:cxn modelId="{ADC52081-DB50-9946-86D1-5BAA607EA1FA}" type="presParOf" srcId="{8BC31319-108D-D849-8E6B-012FAE1D408A}" destId="{07C00F61-9F3C-B143-8694-88CDB1406FAA}" srcOrd="0" destOrd="0" presId="urn:microsoft.com/office/officeart/2005/8/layout/hierarchy2"/>
    <dgm:cxn modelId="{DB9CC492-615C-704A-9167-D61E855BC5FD}" type="presParOf" srcId="{8BC31319-108D-D849-8E6B-012FAE1D408A}" destId="{59C196A2-3034-2346-B863-26588BAC91E4}" srcOrd="1" destOrd="0" presId="urn:microsoft.com/office/officeart/2005/8/layout/hierarchy2"/>
    <dgm:cxn modelId="{4591E66F-575F-3049-A10F-ECD1DC1F7DA5}" type="presParOf" srcId="{4882491D-5650-6740-A639-3B0A3D5333B7}" destId="{4E00BFAB-C9B6-B141-AD0E-8CBC3D060A57}" srcOrd="2" destOrd="0" presId="urn:microsoft.com/office/officeart/2005/8/layout/hierarchy2"/>
    <dgm:cxn modelId="{E9EA4039-D29E-EB43-862A-E1D0A004E39F}" type="presParOf" srcId="{4E00BFAB-C9B6-B141-AD0E-8CBC3D060A57}" destId="{884CC1D8-9026-C745-B0A3-B17D2B9F7D2B}" srcOrd="0" destOrd="0" presId="urn:microsoft.com/office/officeart/2005/8/layout/hierarchy2"/>
    <dgm:cxn modelId="{629B21B0-CE21-394B-AA3C-BC85A21DC9EE}" type="presParOf" srcId="{4882491D-5650-6740-A639-3B0A3D5333B7}" destId="{1451DD99-EC72-DA4E-B26A-C926D93F508C}" srcOrd="3" destOrd="0" presId="urn:microsoft.com/office/officeart/2005/8/layout/hierarchy2"/>
    <dgm:cxn modelId="{37F899D6-CDFD-C748-8E48-18B6221034EE}" type="presParOf" srcId="{1451DD99-EC72-DA4E-B26A-C926D93F508C}" destId="{CAE57E37-AE4B-434D-B403-31A8B29E3A5F}" srcOrd="0" destOrd="0" presId="urn:microsoft.com/office/officeart/2005/8/layout/hierarchy2"/>
    <dgm:cxn modelId="{C1A8DBFC-76E1-E944-A210-C268B68D41BF}" type="presParOf" srcId="{1451DD99-EC72-DA4E-B26A-C926D93F508C}" destId="{50E447A4-77EB-8C41-BA39-ED650F34BE95}" srcOrd="1" destOrd="0" presId="urn:microsoft.com/office/officeart/2005/8/layout/hierarchy2"/>
    <dgm:cxn modelId="{21C308E0-DD06-984D-A549-E8556EBF2A68}" type="presParOf" srcId="{8279C8A1-7F66-2349-9F19-610EA47E7399}" destId="{F4DB6E2D-9108-AC49-AA2F-170D0C33B62C}" srcOrd="2" destOrd="0" presId="urn:microsoft.com/office/officeart/2005/8/layout/hierarchy2"/>
    <dgm:cxn modelId="{7443A14B-A01B-9D44-BCAC-55F32C847AA7}" type="presParOf" srcId="{F4DB6E2D-9108-AC49-AA2F-170D0C33B62C}" destId="{D988D8A2-531F-224A-8CB3-9C9540F3702B}" srcOrd="0" destOrd="0" presId="urn:microsoft.com/office/officeart/2005/8/layout/hierarchy2"/>
    <dgm:cxn modelId="{4FC2F777-C38B-2848-A72F-BBEDED33AAF1}" type="presParOf" srcId="{8279C8A1-7F66-2349-9F19-610EA47E7399}" destId="{F8AF3124-DEC9-1748-BD86-41653CF9991A}" srcOrd="3" destOrd="0" presId="urn:microsoft.com/office/officeart/2005/8/layout/hierarchy2"/>
    <dgm:cxn modelId="{9C36F908-BB6A-2B48-BAEA-CEA095A84A2A}" type="presParOf" srcId="{F8AF3124-DEC9-1748-BD86-41653CF9991A}" destId="{ED836FE5-90DB-A543-B664-AD2384318745}" srcOrd="0" destOrd="0" presId="urn:microsoft.com/office/officeart/2005/8/layout/hierarchy2"/>
    <dgm:cxn modelId="{D5EA91B8-9278-8C47-B13F-03ACFE406565}" type="presParOf" srcId="{F8AF3124-DEC9-1748-BD86-41653CF9991A}" destId="{BA6728BF-4ED1-8C42-87DA-62672000B6CF}" srcOrd="1" destOrd="0" presId="urn:microsoft.com/office/officeart/2005/8/layout/hierarchy2"/>
    <dgm:cxn modelId="{3D50EA17-C515-9A4E-ACAB-690D12EA4153}" type="presParOf" srcId="{BA6728BF-4ED1-8C42-87DA-62672000B6CF}" destId="{5CBE9FDD-B6A8-F645-93CE-473771A19AFC}" srcOrd="0" destOrd="0" presId="urn:microsoft.com/office/officeart/2005/8/layout/hierarchy2"/>
    <dgm:cxn modelId="{7E95D2F0-35EE-5248-961D-D75417D2B2FA}" type="presParOf" srcId="{5CBE9FDD-B6A8-F645-93CE-473771A19AFC}" destId="{302CAC21-D43E-2A42-8E74-46BCECEA0280}" srcOrd="0" destOrd="0" presId="urn:microsoft.com/office/officeart/2005/8/layout/hierarchy2"/>
    <dgm:cxn modelId="{58A754B0-3459-EF4D-969F-360742DAC77A}" type="presParOf" srcId="{BA6728BF-4ED1-8C42-87DA-62672000B6CF}" destId="{F8163FED-9990-864A-A01B-1DC4D4D5A0C9}" srcOrd="1" destOrd="0" presId="urn:microsoft.com/office/officeart/2005/8/layout/hierarchy2"/>
    <dgm:cxn modelId="{1F4DF713-4603-304F-83EB-B383F8608F49}" type="presParOf" srcId="{F8163FED-9990-864A-A01B-1DC4D4D5A0C9}" destId="{265374AB-9D3B-0C4A-9A46-B04F71D32DC1}" srcOrd="0" destOrd="0" presId="urn:microsoft.com/office/officeart/2005/8/layout/hierarchy2"/>
    <dgm:cxn modelId="{363B2CD3-BC21-D949-8B51-2A2E296F54EA}" type="presParOf" srcId="{F8163FED-9990-864A-A01B-1DC4D4D5A0C9}" destId="{8DEF2129-FBFC-4C4C-80F2-9688EE48000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24150F-05F2-4B05-A6EA-437BEA35F55E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55780A-2453-471E-A6EE-E66FFB44B4CA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Una posible línea de investigación a tratar es sobre como los factores de precio y calidad percibidos influencian sobre la decisión de compra de medicamentos de marca en contraste de lo que ya se ha estudiado</a:t>
          </a:r>
        </a:p>
      </dgm:t>
    </dgm:pt>
    <dgm:pt modelId="{442C6BDE-5B76-4F5D-AE95-4C076451429D}" type="parTrans" cxnId="{917FDB04-319E-4778-905C-F642712626BB}">
      <dgm:prSet/>
      <dgm:spPr/>
      <dgm:t>
        <a:bodyPr/>
        <a:lstStyle/>
        <a:p>
          <a:endParaRPr lang="es-EC"/>
        </a:p>
      </dgm:t>
    </dgm:pt>
    <dgm:pt modelId="{CDFB6094-4E87-41A3-9708-839E6A83B3C0}" type="sibTrans" cxnId="{917FDB04-319E-4778-905C-F642712626BB}">
      <dgm:prSet/>
      <dgm:spPr/>
      <dgm:t>
        <a:bodyPr/>
        <a:lstStyle/>
        <a:p>
          <a:endParaRPr lang="es-EC"/>
        </a:p>
      </dgm:t>
    </dgm:pt>
    <dgm:pt modelId="{D6102CE4-EEB9-414F-A537-60E7E205C97C}">
      <dgm:prSet phldrT="[Texto]"/>
      <dgm:spPr/>
      <dgm:t>
        <a:bodyPr/>
        <a:lstStyle/>
        <a:p>
          <a:r>
            <a:rPr lang="es-EC" dirty="0"/>
            <a:t>Se sugiere realizar un análisis profundo del impacto de la pandemia por Covid-19 en la comercialización de medicamentos y como influyo en la decisión de compra de dichos productos.</a:t>
          </a:r>
        </a:p>
      </dgm:t>
    </dgm:pt>
    <dgm:pt modelId="{59AF1066-A4CA-4EE9-8B64-2D73B17F0EB2}" type="parTrans" cxnId="{640BA06D-2B2B-4C2B-8641-9E17FC93A5A3}">
      <dgm:prSet/>
      <dgm:spPr/>
      <dgm:t>
        <a:bodyPr/>
        <a:lstStyle/>
        <a:p>
          <a:endParaRPr lang="es-EC"/>
        </a:p>
      </dgm:t>
    </dgm:pt>
    <dgm:pt modelId="{A4313EC9-0BB8-4442-A610-6DE284414596}" type="sibTrans" cxnId="{640BA06D-2B2B-4C2B-8641-9E17FC93A5A3}">
      <dgm:prSet/>
      <dgm:spPr/>
      <dgm:t>
        <a:bodyPr/>
        <a:lstStyle/>
        <a:p>
          <a:endParaRPr lang="es-EC"/>
        </a:p>
      </dgm:t>
    </dgm:pt>
    <dgm:pt modelId="{8B5E544C-17FE-4FB3-8F19-28332387191A}" type="pres">
      <dgm:prSet presAssocID="{2A24150F-05F2-4B05-A6EA-437BEA35F55E}" presName="Name0" presStyleCnt="0">
        <dgm:presLayoutVars>
          <dgm:dir/>
          <dgm:resizeHandles val="exact"/>
        </dgm:presLayoutVars>
      </dgm:prSet>
      <dgm:spPr/>
    </dgm:pt>
    <dgm:pt modelId="{4D5D23C2-8FE0-40FA-8168-53FFA560B8C3}" type="pres">
      <dgm:prSet presAssocID="{7855780A-2453-471E-A6EE-E66FFB44B4CA}" presName="composite" presStyleCnt="0"/>
      <dgm:spPr/>
    </dgm:pt>
    <dgm:pt modelId="{3A0A618E-B55B-4C79-902D-22A8ED576F44}" type="pres">
      <dgm:prSet presAssocID="{7855780A-2453-471E-A6EE-E66FFB44B4CA}" presName="rect1" presStyleLbl="trAlignAcc1" presStyleIdx="0" presStyleCnt="2">
        <dgm:presLayoutVars>
          <dgm:bulletEnabled val="1"/>
        </dgm:presLayoutVars>
      </dgm:prSet>
      <dgm:spPr/>
    </dgm:pt>
    <dgm:pt modelId="{906215EC-76CF-43D8-B7F8-54B98D503376}" type="pres">
      <dgm:prSet presAssocID="{7855780A-2453-471E-A6EE-E66FFB44B4CA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Volver RTL"/>
        </a:ext>
      </dgm:extLst>
    </dgm:pt>
    <dgm:pt modelId="{46690588-1FFE-48C3-AE5A-A1A01BF9540C}" type="pres">
      <dgm:prSet presAssocID="{CDFB6094-4E87-41A3-9708-839E6A83B3C0}" presName="sibTrans" presStyleCnt="0"/>
      <dgm:spPr/>
    </dgm:pt>
    <dgm:pt modelId="{C4803C21-4C8E-4D28-9658-E015964758E5}" type="pres">
      <dgm:prSet presAssocID="{D6102CE4-EEB9-414F-A537-60E7E205C97C}" presName="composite" presStyleCnt="0"/>
      <dgm:spPr/>
    </dgm:pt>
    <dgm:pt modelId="{BD4A3B25-7DB0-40F2-917E-4D8EFA0BCD96}" type="pres">
      <dgm:prSet presAssocID="{D6102CE4-EEB9-414F-A537-60E7E205C97C}" presName="rect1" presStyleLbl="trAlignAcc1" presStyleIdx="1" presStyleCnt="2">
        <dgm:presLayoutVars>
          <dgm:bulletEnabled val="1"/>
        </dgm:presLayoutVars>
      </dgm:prSet>
      <dgm:spPr/>
    </dgm:pt>
    <dgm:pt modelId="{A125A8EE-861C-43F0-97D3-E487FC3780D4}" type="pres">
      <dgm:prSet presAssocID="{D6102CE4-EEB9-414F-A537-60E7E205C97C}" presName="rect2" presStyleLbl="fgImgPlac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Volver RTL"/>
        </a:ext>
      </dgm:extLst>
    </dgm:pt>
  </dgm:ptLst>
  <dgm:cxnLst>
    <dgm:cxn modelId="{917FDB04-319E-4778-905C-F642712626BB}" srcId="{2A24150F-05F2-4B05-A6EA-437BEA35F55E}" destId="{7855780A-2453-471E-A6EE-E66FFB44B4CA}" srcOrd="0" destOrd="0" parTransId="{442C6BDE-5B76-4F5D-AE95-4C076451429D}" sibTransId="{CDFB6094-4E87-41A3-9708-839E6A83B3C0}"/>
    <dgm:cxn modelId="{640BA06D-2B2B-4C2B-8641-9E17FC93A5A3}" srcId="{2A24150F-05F2-4B05-A6EA-437BEA35F55E}" destId="{D6102CE4-EEB9-414F-A537-60E7E205C97C}" srcOrd="1" destOrd="0" parTransId="{59AF1066-A4CA-4EE9-8B64-2D73B17F0EB2}" sibTransId="{A4313EC9-0BB8-4442-A610-6DE284414596}"/>
    <dgm:cxn modelId="{32FEAF8E-2A7C-464D-8DCD-8F280765CAA2}" type="presOf" srcId="{D6102CE4-EEB9-414F-A537-60E7E205C97C}" destId="{BD4A3B25-7DB0-40F2-917E-4D8EFA0BCD96}" srcOrd="0" destOrd="0" presId="urn:microsoft.com/office/officeart/2008/layout/PictureStrips"/>
    <dgm:cxn modelId="{A6193CA4-6BA2-47B7-AE7E-FBD304018F00}" type="presOf" srcId="{7855780A-2453-471E-A6EE-E66FFB44B4CA}" destId="{3A0A618E-B55B-4C79-902D-22A8ED576F44}" srcOrd="0" destOrd="0" presId="urn:microsoft.com/office/officeart/2008/layout/PictureStrips"/>
    <dgm:cxn modelId="{D71746D9-1215-466B-AA0C-B2CE47312CA1}" type="presOf" srcId="{2A24150F-05F2-4B05-A6EA-437BEA35F55E}" destId="{8B5E544C-17FE-4FB3-8F19-28332387191A}" srcOrd="0" destOrd="0" presId="urn:microsoft.com/office/officeart/2008/layout/PictureStrips"/>
    <dgm:cxn modelId="{7547470B-5BD2-4EF0-BAAF-173857C2331B}" type="presParOf" srcId="{8B5E544C-17FE-4FB3-8F19-28332387191A}" destId="{4D5D23C2-8FE0-40FA-8168-53FFA560B8C3}" srcOrd="0" destOrd="0" presId="urn:microsoft.com/office/officeart/2008/layout/PictureStrips"/>
    <dgm:cxn modelId="{CDB64A33-217A-47DD-BB60-BA6A95D85203}" type="presParOf" srcId="{4D5D23C2-8FE0-40FA-8168-53FFA560B8C3}" destId="{3A0A618E-B55B-4C79-902D-22A8ED576F44}" srcOrd="0" destOrd="0" presId="urn:microsoft.com/office/officeart/2008/layout/PictureStrips"/>
    <dgm:cxn modelId="{2DE0188D-8027-46C0-B01E-3146D37D6697}" type="presParOf" srcId="{4D5D23C2-8FE0-40FA-8168-53FFA560B8C3}" destId="{906215EC-76CF-43D8-B7F8-54B98D503376}" srcOrd="1" destOrd="0" presId="urn:microsoft.com/office/officeart/2008/layout/PictureStrips"/>
    <dgm:cxn modelId="{71B7419C-A23D-46A1-BFAE-1936DA2B36FC}" type="presParOf" srcId="{8B5E544C-17FE-4FB3-8F19-28332387191A}" destId="{46690588-1FFE-48C3-AE5A-A1A01BF9540C}" srcOrd="1" destOrd="0" presId="urn:microsoft.com/office/officeart/2008/layout/PictureStrips"/>
    <dgm:cxn modelId="{C95919F4-CD6D-42EF-BF8C-94EE08515101}" type="presParOf" srcId="{8B5E544C-17FE-4FB3-8F19-28332387191A}" destId="{C4803C21-4C8E-4D28-9658-E015964758E5}" srcOrd="2" destOrd="0" presId="urn:microsoft.com/office/officeart/2008/layout/PictureStrips"/>
    <dgm:cxn modelId="{B97D1E47-D348-4E8F-A4FC-C33B0EED1E14}" type="presParOf" srcId="{C4803C21-4C8E-4D28-9658-E015964758E5}" destId="{BD4A3B25-7DB0-40F2-917E-4D8EFA0BCD96}" srcOrd="0" destOrd="0" presId="urn:microsoft.com/office/officeart/2008/layout/PictureStrips"/>
    <dgm:cxn modelId="{00290525-E119-4336-909F-2117C6848916}" type="presParOf" srcId="{C4803C21-4C8E-4D28-9658-E015964758E5}" destId="{A125A8EE-861C-43F0-97D3-E487FC3780D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6A50F0-B895-48C1-A8E2-96A3848F66D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E8D18CF-2AFF-4FE8-AFB0-5A2281DC7F29}">
      <dgm:prSet phldrT="[Texto]"/>
      <dgm:spPr/>
      <dgm:t>
        <a:bodyPr/>
        <a:lstStyle/>
        <a:p>
          <a:r>
            <a:rPr lang="es-EC" dirty="0"/>
            <a:t>Los estudios futuros podrían abordar la influencia del precio sobre la decisión de compra en productos alternos o de bajo costo, pero similares a los originales producidos por las marcas, en el sector de repuestos automotrices. </a:t>
          </a:r>
        </a:p>
      </dgm:t>
    </dgm:pt>
    <dgm:pt modelId="{1236F272-B381-463C-87A7-E6E1CFC61309}" type="parTrans" cxnId="{E10C809F-DC04-4DEC-A50B-4D2991BE4E9A}">
      <dgm:prSet/>
      <dgm:spPr/>
      <dgm:t>
        <a:bodyPr/>
        <a:lstStyle/>
        <a:p>
          <a:endParaRPr lang="es-EC"/>
        </a:p>
      </dgm:t>
    </dgm:pt>
    <dgm:pt modelId="{DB8D11E7-4DED-4295-AF21-47AA12A5832E}" type="sibTrans" cxnId="{E10C809F-DC04-4DEC-A50B-4D2991BE4E9A}">
      <dgm:prSet/>
      <dgm:spPr/>
      <dgm:t>
        <a:bodyPr/>
        <a:lstStyle/>
        <a:p>
          <a:endParaRPr lang="es-EC"/>
        </a:p>
      </dgm:t>
    </dgm:pt>
    <dgm:pt modelId="{E5FC7C00-0EE7-4146-BCB5-710C21CC7FBE}">
      <dgm:prSet phldrT="[Texto]"/>
      <dgm:spPr/>
      <dgm:t>
        <a:bodyPr/>
        <a:lstStyle/>
        <a:p>
          <a:r>
            <a:rPr lang="es-EC" dirty="0"/>
            <a:t>Otra línea de investigación sugerida es cómo influye la calidad y el precio percibidos en la decisión de compra de servicios ofertados en los sectores como: hotelero, transporte y turístico.</a:t>
          </a:r>
        </a:p>
      </dgm:t>
    </dgm:pt>
    <dgm:pt modelId="{C31155B6-505D-4E21-AD69-0A5E1B137D0C}" type="parTrans" cxnId="{3D4FF670-C04F-4F59-818D-CC23D6347739}">
      <dgm:prSet/>
      <dgm:spPr/>
      <dgm:t>
        <a:bodyPr/>
        <a:lstStyle/>
        <a:p>
          <a:endParaRPr lang="es-EC"/>
        </a:p>
      </dgm:t>
    </dgm:pt>
    <dgm:pt modelId="{EE46EDCF-5AF3-44DC-8466-8873A4ACA7F8}" type="sibTrans" cxnId="{3D4FF670-C04F-4F59-818D-CC23D6347739}">
      <dgm:prSet/>
      <dgm:spPr/>
      <dgm:t>
        <a:bodyPr/>
        <a:lstStyle/>
        <a:p>
          <a:endParaRPr lang="es-EC"/>
        </a:p>
      </dgm:t>
    </dgm:pt>
    <dgm:pt modelId="{9C2D861D-7FB3-432C-91E9-4D64C3FE4E4F}" type="pres">
      <dgm:prSet presAssocID="{806A50F0-B895-48C1-A8E2-96A3848F66DC}" presName="Name0" presStyleCnt="0">
        <dgm:presLayoutVars>
          <dgm:dir/>
          <dgm:resizeHandles val="exact"/>
        </dgm:presLayoutVars>
      </dgm:prSet>
      <dgm:spPr/>
    </dgm:pt>
    <dgm:pt modelId="{CFCE414D-E530-4FD0-AA25-9EE49665425A}" type="pres">
      <dgm:prSet presAssocID="{9E8D18CF-2AFF-4FE8-AFB0-5A2281DC7F29}" presName="composite" presStyleCnt="0"/>
      <dgm:spPr/>
    </dgm:pt>
    <dgm:pt modelId="{67E4C31F-FB2F-48BE-82CF-71705611F273}" type="pres">
      <dgm:prSet presAssocID="{9E8D18CF-2AFF-4FE8-AFB0-5A2281DC7F29}" presName="rect1" presStyleLbl="trAlignAcc1" presStyleIdx="0" presStyleCnt="2">
        <dgm:presLayoutVars>
          <dgm:bulletEnabled val="1"/>
        </dgm:presLayoutVars>
      </dgm:prSet>
      <dgm:spPr/>
    </dgm:pt>
    <dgm:pt modelId="{1C2FA1D7-9B89-46F8-843D-815D02105E9C}" type="pres">
      <dgm:prSet presAssocID="{9E8D18CF-2AFF-4FE8-AFB0-5A2281DC7F29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Volver RTL"/>
        </a:ext>
      </dgm:extLst>
    </dgm:pt>
    <dgm:pt modelId="{BC234345-021F-4C83-BF2A-36DE60111A61}" type="pres">
      <dgm:prSet presAssocID="{DB8D11E7-4DED-4295-AF21-47AA12A5832E}" presName="sibTrans" presStyleCnt="0"/>
      <dgm:spPr/>
    </dgm:pt>
    <dgm:pt modelId="{510FFC6E-EA8D-4897-8C50-E3CB3EC1C337}" type="pres">
      <dgm:prSet presAssocID="{E5FC7C00-0EE7-4146-BCB5-710C21CC7FBE}" presName="composite" presStyleCnt="0"/>
      <dgm:spPr/>
    </dgm:pt>
    <dgm:pt modelId="{812F5B61-4CAE-4DA6-BAEC-3D694BEEC44C}" type="pres">
      <dgm:prSet presAssocID="{E5FC7C00-0EE7-4146-BCB5-710C21CC7FBE}" presName="rect1" presStyleLbl="trAlignAcc1" presStyleIdx="1" presStyleCnt="2">
        <dgm:presLayoutVars>
          <dgm:bulletEnabled val="1"/>
        </dgm:presLayoutVars>
      </dgm:prSet>
      <dgm:spPr/>
    </dgm:pt>
    <dgm:pt modelId="{1BF49A08-9415-4E5D-A345-A11FF43C2974}" type="pres">
      <dgm:prSet presAssocID="{E5FC7C00-0EE7-4146-BCB5-710C21CC7FBE}" presName="rect2" presStyleLbl="fgImgPlac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Volver RTL"/>
        </a:ext>
      </dgm:extLst>
    </dgm:pt>
  </dgm:ptLst>
  <dgm:cxnLst>
    <dgm:cxn modelId="{3D4FF670-C04F-4F59-818D-CC23D6347739}" srcId="{806A50F0-B895-48C1-A8E2-96A3848F66DC}" destId="{E5FC7C00-0EE7-4146-BCB5-710C21CC7FBE}" srcOrd="1" destOrd="0" parTransId="{C31155B6-505D-4E21-AD69-0A5E1B137D0C}" sibTransId="{EE46EDCF-5AF3-44DC-8466-8873A4ACA7F8}"/>
    <dgm:cxn modelId="{44C11756-C555-49B9-B1D0-79AAA6AA46F2}" type="presOf" srcId="{9E8D18CF-2AFF-4FE8-AFB0-5A2281DC7F29}" destId="{67E4C31F-FB2F-48BE-82CF-71705611F273}" srcOrd="0" destOrd="0" presId="urn:microsoft.com/office/officeart/2008/layout/PictureStrips"/>
    <dgm:cxn modelId="{8CE9277F-8734-4684-88BF-FF285AAD8446}" type="presOf" srcId="{806A50F0-B895-48C1-A8E2-96A3848F66DC}" destId="{9C2D861D-7FB3-432C-91E9-4D64C3FE4E4F}" srcOrd="0" destOrd="0" presId="urn:microsoft.com/office/officeart/2008/layout/PictureStrips"/>
    <dgm:cxn modelId="{E10C809F-DC04-4DEC-A50B-4D2991BE4E9A}" srcId="{806A50F0-B895-48C1-A8E2-96A3848F66DC}" destId="{9E8D18CF-2AFF-4FE8-AFB0-5A2281DC7F29}" srcOrd="0" destOrd="0" parTransId="{1236F272-B381-463C-87A7-E6E1CFC61309}" sibTransId="{DB8D11E7-4DED-4295-AF21-47AA12A5832E}"/>
    <dgm:cxn modelId="{4228E1B1-E813-4FED-8220-25B9D490CAEC}" type="presOf" srcId="{E5FC7C00-0EE7-4146-BCB5-710C21CC7FBE}" destId="{812F5B61-4CAE-4DA6-BAEC-3D694BEEC44C}" srcOrd="0" destOrd="0" presId="urn:microsoft.com/office/officeart/2008/layout/PictureStrips"/>
    <dgm:cxn modelId="{68EF35DC-4E18-4D4A-8CED-39608F38FD6E}" type="presParOf" srcId="{9C2D861D-7FB3-432C-91E9-4D64C3FE4E4F}" destId="{CFCE414D-E530-4FD0-AA25-9EE49665425A}" srcOrd="0" destOrd="0" presId="urn:microsoft.com/office/officeart/2008/layout/PictureStrips"/>
    <dgm:cxn modelId="{B451CBD3-71A9-4117-AC4E-7BA6ADDEFEB9}" type="presParOf" srcId="{CFCE414D-E530-4FD0-AA25-9EE49665425A}" destId="{67E4C31F-FB2F-48BE-82CF-71705611F273}" srcOrd="0" destOrd="0" presId="urn:microsoft.com/office/officeart/2008/layout/PictureStrips"/>
    <dgm:cxn modelId="{8295D615-43DD-401C-95E6-21AE52E7B156}" type="presParOf" srcId="{CFCE414D-E530-4FD0-AA25-9EE49665425A}" destId="{1C2FA1D7-9B89-46F8-843D-815D02105E9C}" srcOrd="1" destOrd="0" presId="urn:microsoft.com/office/officeart/2008/layout/PictureStrips"/>
    <dgm:cxn modelId="{A96BB17E-20D5-4B39-850B-15FBD7A066DD}" type="presParOf" srcId="{9C2D861D-7FB3-432C-91E9-4D64C3FE4E4F}" destId="{BC234345-021F-4C83-BF2A-36DE60111A61}" srcOrd="1" destOrd="0" presId="urn:microsoft.com/office/officeart/2008/layout/PictureStrips"/>
    <dgm:cxn modelId="{48094D43-25E3-46C3-A153-74B8396096A1}" type="presParOf" srcId="{9C2D861D-7FB3-432C-91E9-4D64C3FE4E4F}" destId="{510FFC6E-EA8D-4897-8C50-E3CB3EC1C337}" srcOrd="2" destOrd="0" presId="urn:microsoft.com/office/officeart/2008/layout/PictureStrips"/>
    <dgm:cxn modelId="{7BAEF132-44C4-40DA-93AD-3855F488AE67}" type="presParOf" srcId="{510FFC6E-EA8D-4897-8C50-E3CB3EC1C337}" destId="{812F5B61-4CAE-4DA6-BAEC-3D694BEEC44C}" srcOrd="0" destOrd="0" presId="urn:microsoft.com/office/officeart/2008/layout/PictureStrips"/>
    <dgm:cxn modelId="{DA186196-9E45-4465-841C-8F8892F60E49}" type="presParOf" srcId="{510FFC6E-EA8D-4897-8C50-E3CB3EC1C337}" destId="{1BF49A08-9415-4E5D-A345-A11FF43C297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B1BE2-3595-452D-B5EF-6825370AA61C}" type="doc">
      <dgm:prSet loTypeId="urn:microsoft.com/office/officeart/2008/layout/LinedList" loCatId="hierarchy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1595CBDB-95B0-4F02-80BF-F22EB1450A39}">
      <dgm:prSet phldrT="[Texto]" custT="1"/>
      <dgm:spPr/>
      <dgm:t>
        <a:bodyPr/>
        <a:lstStyle/>
        <a:p>
          <a:r>
            <a:rPr lang="es-EC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Específicos</a:t>
          </a:r>
        </a:p>
      </dgm:t>
    </dgm:pt>
    <dgm:pt modelId="{3AD1A37C-7CCD-470A-B4D7-27A7D7DD9D87}" type="parTrans" cxnId="{8CFD136E-B60B-447E-A128-381BFB33738C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09748E-8F38-42A7-97C0-524F4380EF4E}" type="sibTrans" cxnId="{8CFD136E-B60B-447E-A128-381BFB33738C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5D31E-6A5D-42EB-BF93-3E16F1C53D96}">
      <dgm:prSet phldrT="[Texto]" custT="1"/>
      <dgm:spPr/>
      <dgm:t>
        <a:bodyPr/>
        <a:lstStyle/>
        <a:p>
          <a:r>
            <a:rPr lang="es-MX" sz="2000" dirty="0">
              <a:effectLst/>
              <a:latin typeface="Times New Roman" panose="02020603050405020304" pitchFamily="18" charset="0"/>
            </a:rPr>
            <a:t>•Construir un marco teórico, referencial y conceptual sobre precios y decisión de compra en medicamentos genéricos. 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677EDB-EAE2-452F-86EA-860EE6D90EED}" type="parTrans" cxnId="{3920850B-3650-4512-872A-3DCF2B442D4A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C1609-8CBC-4FA6-A213-C4D4DC703EAF}" type="sibTrans" cxnId="{3920850B-3650-4512-872A-3DCF2B442D4A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649C8-F374-401E-A418-E085DBA6D031}">
      <dgm:prSet phldrT="[Texto]" custT="1"/>
      <dgm:spPr/>
      <dgm:t>
        <a:bodyPr/>
        <a:lstStyle/>
        <a:p>
          <a:r>
            <a:rPr lang="es-MX" sz="2000" dirty="0">
              <a:effectLst/>
              <a:latin typeface="Times New Roman" panose="02020603050405020304" pitchFamily="18" charset="0"/>
            </a:rPr>
            <a:t>•Definir la metodología que se aplicará en la investigación, las herramientas de recolección y análisis de información, para medir las variables planteadas.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2EBAA-1E5E-4F31-B88B-EC34C0EA9A42}" type="parTrans" cxnId="{33F50608-6282-46EE-B969-FF40A826B766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BB98F-AC27-417D-A3CC-7745C9236B16}" type="sibTrans" cxnId="{33F50608-6282-46EE-B969-FF40A826B766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510E93-AB77-42AE-AE0E-4559EFFA30F4}">
      <dgm:prSet phldrT="[Texto]" custT="1"/>
      <dgm:spPr/>
      <dgm:t>
        <a:bodyPr/>
        <a:lstStyle/>
        <a:p>
          <a:r>
            <a:rPr lang="es-MX" sz="2000" dirty="0">
              <a:effectLst/>
              <a:latin typeface="Times New Roman" panose="02020603050405020304" pitchFamily="18" charset="0"/>
            </a:rPr>
            <a:t>•Establecer las características y diferencias entre los medicamentos de marca y genéricos y su porcentaje de preferencia en la ciudad de Quito.</a:t>
          </a:r>
        </a:p>
        <a:p>
          <a:endParaRPr lang="es-MX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s-MX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s-MX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s-MX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s-MX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357EF-BD31-45E3-A8A4-8330FEF99090}" type="parTrans" cxnId="{E7DE9F79-202D-4C96-84A0-14679E04BAA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7CCE39-5CCB-4582-8329-FCC720DB5884}" type="sibTrans" cxnId="{E7DE9F79-202D-4C96-84A0-14679E04BAA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4957E-6F62-0647-9723-253282D9FF40}">
      <dgm:prSet phldrT="[Texto]"/>
      <dgm:spPr/>
      <dgm:t>
        <a:bodyPr/>
        <a:lstStyle/>
        <a:p>
          <a:r>
            <a:rPr lang="es-MX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Medir los resultados del análisis de la relación entre la incidencia de los precios y el comportamiento de compra de medicamentos genéricos en el Distrito metropolitano de Quito.</a:t>
          </a:r>
        </a:p>
      </dgm:t>
    </dgm:pt>
    <dgm:pt modelId="{1FDA470D-3627-7A49-B03E-F2ADD291C82C}" type="parTrans" cxnId="{C80E41B6-63DB-EF4F-A56F-CEF1799B4EC7}">
      <dgm:prSet/>
      <dgm:spPr/>
      <dgm:t>
        <a:bodyPr/>
        <a:lstStyle/>
        <a:p>
          <a:endParaRPr lang="es-MX"/>
        </a:p>
      </dgm:t>
    </dgm:pt>
    <dgm:pt modelId="{4A144234-5D56-6248-AD7E-1982C10A6254}" type="sibTrans" cxnId="{C80E41B6-63DB-EF4F-A56F-CEF1799B4EC7}">
      <dgm:prSet/>
      <dgm:spPr/>
      <dgm:t>
        <a:bodyPr/>
        <a:lstStyle/>
        <a:p>
          <a:endParaRPr lang="es-MX"/>
        </a:p>
      </dgm:t>
    </dgm:pt>
    <dgm:pt modelId="{1A9A77BB-C2EE-4413-839A-291C19DE2B90}" type="pres">
      <dgm:prSet presAssocID="{A77B1BE2-3595-452D-B5EF-6825370AA61C}" presName="vert0" presStyleCnt="0">
        <dgm:presLayoutVars>
          <dgm:dir/>
          <dgm:animOne val="branch"/>
          <dgm:animLvl val="lvl"/>
        </dgm:presLayoutVars>
      </dgm:prSet>
      <dgm:spPr/>
    </dgm:pt>
    <dgm:pt modelId="{A1D776B2-C15E-4F35-BB5C-7CE9F5468ECA}" type="pres">
      <dgm:prSet presAssocID="{1595CBDB-95B0-4F02-80BF-F22EB1450A39}" presName="thickLine" presStyleLbl="alignNode1" presStyleIdx="0" presStyleCnt="1"/>
      <dgm:spPr/>
    </dgm:pt>
    <dgm:pt modelId="{F93694FF-223A-4A6C-AB88-25C77A77B66F}" type="pres">
      <dgm:prSet presAssocID="{1595CBDB-95B0-4F02-80BF-F22EB1450A39}" presName="horz1" presStyleCnt="0"/>
      <dgm:spPr/>
    </dgm:pt>
    <dgm:pt modelId="{4C6D4B85-2459-4823-95A8-86584AC9C7C1}" type="pres">
      <dgm:prSet presAssocID="{1595CBDB-95B0-4F02-80BF-F22EB1450A39}" presName="tx1" presStyleLbl="revTx" presStyleIdx="0" presStyleCnt="5"/>
      <dgm:spPr/>
    </dgm:pt>
    <dgm:pt modelId="{14E68479-56E6-4748-A5CC-3D99C3014D73}" type="pres">
      <dgm:prSet presAssocID="{1595CBDB-95B0-4F02-80BF-F22EB1450A39}" presName="vert1" presStyleCnt="0"/>
      <dgm:spPr/>
    </dgm:pt>
    <dgm:pt modelId="{4DB3B2C3-7C9A-4D72-A3C8-136664A0B5BC}" type="pres">
      <dgm:prSet presAssocID="{0A75D31E-6A5D-42EB-BF93-3E16F1C53D96}" presName="vertSpace2a" presStyleCnt="0"/>
      <dgm:spPr/>
    </dgm:pt>
    <dgm:pt modelId="{82709C97-6F0A-4219-A3E5-8C90F7927B30}" type="pres">
      <dgm:prSet presAssocID="{0A75D31E-6A5D-42EB-BF93-3E16F1C53D96}" presName="horz2" presStyleCnt="0"/>
      <dgm:spPr/>
    </dgm:pt>
    <dgm:pt modelId="{E9A7F1B4-544F-4FC9-A25E-38F3585C337B}" type="pres">
      <dgm:prSet presAssocID="{0A75D31E-6A5D-42EB-BF93-3E16F1C53D96}" presName="horzSpace2" presStyleCnt="0"/>
      <dgm:spPr/>
    </dgm:pt>
    <dgm:pt modelId="{EFA0EB8C-8AD6-4DE8-9667-B36EAC8ACFC0}" type="pres">
      <dgm:prSet presAssocID="{0A75D31E-6A5D-42EB-BF93-3E16F1C53D96}" presName="tx2" presStyleLbl="revTx" presStyleIdx="1" presStyleCnt="5"/>
      <dgm:spPr/>
    </dgm:pt>
    <dgm:pt modelId="{A0376FFB-AAEC-4017-90E2-EE2019E9BCF7}" type="pres">
      <dgm:prSet presAssocID="{0A75D31E-6A5D-42EB-BF93-3E16F1C53D96}" presName="vert2" presStyleCnt="0"/>
      <dgm:spPr/>
    </dgm:pt>
    <dgm:pt modelId="{58B469E2-75CB-45EE-8282-DC1E8A1F1435}" type="pres">
      <dgm:prSet presAssocID="{0A75D31E-6A5D-42EB-BF93-3E16F1C53D96}" presName="thinLine2b" presStyleLbl="callout" presStyleIdx="0" presStyleCnt="4"/>
      <dgm:spPr/>
    </dgm:pt>
    <dgm:pt modelId="{FA2D21F4-30B8-4395-A6B5-BE1D863C76CC}" type="pres">
      <dgm:prSet presAssocID="{0A75D31E-6A5D-42EB-BF93-3E16F1C53D96}" presName="vertSpace2b" presStyleCnt="0"/>
      <dgm:spPr/>
    </dgm:pt>
    <dgm:pt modelId="{0B86A88C-D1C8-40F2-B600-77DACC7ACE0C}" type="pres">
      <dgm:prSet presAssocID="{654649C8-F374-401E-A418-E085DBA6D031}" presName="horz2" presStyleCnt="0"/>
      <dgm:spPr/>
    </dgm:pt>
    <dgm:pt modelId="{CA9DE032-B0A6-4AA9-B31F-1AA198461803}" type="pres">
      <dgm:prSet presAssocID="{654649C8-F374-401E-A418-E085DBA6D031}" presName="horzSpace2" presStyleCnt="0"/>
      <dgm:spPr/>
    </dgm:pt>
    <dgm:pt modelId="{1083F50E-E0DD-4E7B-9061-3B9A06BDBFCB}" type="pres">
      <dgm:prSet presAssocID="{654649C8-F374-401E-A418-E085DBA6D031}" presName="tx2" presStyleLbl="revTx" presStyleIdx="2" presStyleCnt="5"/>
      <dgm:spPr/>
    </dgm:pt>
    <dgm:pt modelId="{E86A0562-0C1B-4351-B8EA-CDC16CA3C837}" type="pres">
      <dgm:prSet presAssocID="{654649C8-F374-401E-A418-E085DBA6D031}" presName="vert2" presStyleCnt="0"/>
      <dgm:spPr/>
    </dgm:pt>
    <dgm:pt modelId="{9A7B4C0D-57B9-4A12-8539-3C4AA6520B4C}" type="pres">
      <dgm:prSet presAssocID="{654649C8-F374-401E-A418-E085DBA6D031}" presName="thinLine2b" presStyleLbl="callout" presStyleIdx="1" presStyleCnt="4"/>
      <dgm:spPr/>
    </dgm:pt>
    <dgm:pt modelId="{6C628503-F79C-45E7-BE1A-54800798C173}" type="pres">
      <dgm:prSet presAssocID="{654649C8-F374-401E-A418-E085DBA6D031}" presName="vertSpace2b" presStyleCnt="0"/>
      <dgm:spPr/>
    </dgm:pt>
    <dgm:pt modelId="{A7E0642E-2D2D-476A-9633-C677A74FF878}" type="pres">
      <dgm:prSet presAssocID="{A9510E93-AB77-42AE-AE0E-4559EFFA30F4}" presName="horz2" presStyleCnt="0"/>
      <dgm:spPr/>
    </dgm:pt>
    <dgm:pt modelId="{CCAB0C4F-698C-4DFC-A5CA-56EFA1D92EEC}" type="pres">
      <dgm:prSet presAssocID="{A9510E93-AB77-42AE-AE0E-4559EFFA30F4}" presName="horzSpace2" presStyleCnt="0"/>
      <dgm:spPr/>
    </dgm:pt>
    <dgm:pt modelId="{81731F7B-369E-4D50-B4A5-A8890C4A1918}" type="pres">
      <dgm:prSet presAssocID="{A9510E93-AB77-42AE-AE0E-4559EFFA30F4}" presName="tx2" presStyleLbl="revTx" presStyleIdx="3" presStyleCnt="5"/>
      <dgm:spPr/>
    </dgm:pt>
    <dgm:pt modelId="{5A9EB29C-7A09-420A-9B23-48F090750E23}" type="pres">
      <dgm:prSet presAssocID="{A9510E93-AB77-42AE-AE0E-4559EFFA30F4}" presName="vert2" presStyleCnt="0"/>
      <dgm:spPr/>
    </dgm:pt>
    <dgm:pt modelId="{7D026324-0013-45EF-9CD2-51082C7B5E73}" type="pres">
      <dgm:prSet presAssocID="{A9510E93-AB77-42AE-AE0E-4559EFFA30F4}" presName="thinLine2b" presStyleLbl="callout" presStyleIdx="2" presStyleCnt="4"/>
      <dgm:spPr/>
    </dgm:pt>
    <dgm:pt modelId="{5A4DB0D9-E856-45DE-916F-71BA5FEAC827}" type="pres">
      <dgm:prSet presAssocID="{A9510E93-AB77-42AE-AE0E-4559EFFA30F4}" presName="vertSpace2b" presStyleCnt="0"/>
      <dgm:spPr/>
    </dgm:pt>
    <dgm:pt modelId="{41A92C95-E13A-C949-9040-861F7B8F4ECB}" type="pres">
      <dgm:prSet presAssocID="{6AE4957E-6F62-0647-9723-253282D9FF40}" presName="horz2" presStyleCnt="0"/>
      <dgm:spPr/>
    </dgm:pt>
    <dgm:pt modelId="{CF649037-2755-F049-9B2F-1BF7FFD4195C}" type="pres">
      <dgm:prSet presAssocID="{6AE4957E-6F62-0647-9723-253282D9FF40}" presName="horzSpace2" presStyleCnt="0"/>
      <dgm:spPr/>
    </dgm:pt>
    <dgm:pt modelId="{D8D2A38C-7BBA-3548-9FEA-782BEF396A3F}" type="pres">
      <dgm:prSet presAssocID="{6AE4957E-6F62-0647-9723-253282D9FF40}" presName="tx2" presStyleLbl="revTx" presStyleIdx="4" presStyleCnt="5"/>
      <dgm:spPr/>
    </dgm:pt>
    <dgm:pt modelId="{5EC8CDA3-BBA0-864E-B348-1B57C9118A9E}" type="pres">
      <dgm:prSet presAssocID="{6AE4957E-6F62-0647-9723-253282D9FF40}" presName="vert2" presStyleCnt="0"/>
      <dgm:spPr/>
    </dgm:pt>
    <dgm:pt modelId="{8DAB4855-7610-DD48-932E-48E165F594A9}" type="pres">
      <dgm:prSet presAssocID="{6AE4957E-6F62-0647-9723-253282D9FF40}" presName="thinLine2b" presStyleLbl="callout" presStyleIdx="3" presStyleCnt="4"/>
      <dgm:spPr/>
    </dgm:pt>
    <dgm:pt modelId="{7302DE1E-416B-974B-B1EA-9F5B0DACCA7D}" type="pres">
      <dgm:prSet presAssocID="{6AE4957E-6F62-0647-9723-253282D9FF40}" presName="vertSpace2b" presStyleCnt="0"/>
      <dgm:spPr/>
    </dgm:pt>
  </dgm:ptLst>
  <dgm:cxnLst>
    <dgm:cxn modelId="{33F50608-6282-46EE-B969-FF40A826B766}" srcId="{1595CBDB-95B0-4F02-80BF-F22EB1450A39}" destId="{654649C8-F374-401E-A418-E085DBA6D031}" srcOrd="1" destOrd="0" parTransId="{F0D2EBAA-1E5E-4F31-B88B-EC34C0EA9A42}" sibTransId="{615BB98F-AC27-417D-A3CC-7745C9236B16}"/>
    <dgm:cxn modelId="{3920850B-3650-4512-872A-3DCF2B442D4A}" srcId="{1595CBDB-95B0-4F02-80BF-F22EB1450A39}" destId="{0A75D31E-6A5D-42EB-BF93-3E16F1C53D96}" srcOrd="0" destOrd="0" parTransId="{AD677EDB-EAE2-452F-86EA-860EE6D90EED}" sibTransId="{500C1609-8CBC-4FA6-A213-C4D4DC703EAF}"/>
    <dgm:cxn modelId="{90CC3913-590B-4802-9404-022E8E0A3ED3}" type="presOf" srcId="{654649C8-F374-401E-A418-E085DBA6D031}" destId="{1083F50E-E0DD-4E7B-9061-3B9A06BDBFCB}" srcOrd="0" destOrd="0" presId="urn:microsoft.com/office/officeart/2008/layout/LinedList"/>
    <dgm:cxn modelId="{587ED726-6235-49E5-A902-5E1174C9FDA4}" type="presOf" srcId="{A9510E93-AB77-42AE-AE0E-4559EFFA30F4}" destId="{81731F7B-369E-4D50-B4A5-A8890C4A1918}" srcOrd="0" destOrd="0" presId="urn:microsoft.com/office/officeart/2008/layout/LinedList"/>
    <dgm:cxn modelId="{18072436-62AE-4925-92A6-3EF2B29C36FA}" type="presOf" srcId="{0A75D31E-6A5D-42EB-BF93-3E16F1C53D96}" destId="{EFA0EB8C-8AD6-4DE8-9667-B36EAC8ACFC0}" srcOrd="0" destOrd="0" presId="urn:microsoft.com/office/officeart/2008/layout/LinedList"/>
    <dgm:cxn modelId="{A1F0185F-7162-4FE7-9766-F813F8995479}" type="presOf" srcId="{1595CBDB-95B0-4F02-80BF-F22EB1450A39}" destId="{4C6D4B85-2459-4823-95A8-86584AC9C7C1}" srcOrd="0" destOrd="0" presId="urn:microsoft.com/office/officeart/2008/layout/LinedList"/>
    <dgm:cxn modelId="{8CFD136E-B60B-447E-A128-381BFB33738C}" srcId="{A77B1BE2-3595-452D-B5EF-6825370AA61C}" destId="{1595CBDB-95B0-4F02-80BF-F22EB1450A39}" srcOrd="0" destOrd="0" parTransId="{3AD1A37C-7CCD-470A-B4D7-27A7D7DD9D87}" sibTransId="{2D09748E-8F38-42A7-97C0-524F4380EF4E}"/>
    <dgm:cxn modelId="{3F433A56-97BD-4907-80D1-5E678BED645B}" type="presOf" srcId="{A77B1BE2-3595-452D-B5EF-6825370AA61C}" destId="{1A9A77BB-C2EE-4413-839A-291C19DE2B90}" srcOrd="0" destOrd="0" presId="urn:microsoft.com/office/officeart/2008/layout/LinedList"/>
    <dgm:cxn modelId="{E7DE9F79-202D-4C96-84A0-14679E04BAAB}" srcId="{1595CBDB-95B0-4F02-80BF-F22EB1450A39}" destId="{A9510E93-AB77-42AE-AE0E-4559EFFA30F4}" srcOrd="2" destOrd="0" parTransId="{DD2357EF-BD31-45E3-A8A4-8330FEF99090}" sibTransId="{917CCE39-5CCB-4582-8329-FCC720DB5884}"/>
    <dgm:cxn modelId="{C80E41B6-63DB-EF4F-A56F-CEF1799B4EC7}" srcId="{1595CBDB-95B0-4F02-80BF-F22EB1450A39}" destId="{6AE4957E-6F62-0647-9723-253282D9FF40}" srcOrd="3" destOrd="0" parTransId="{1FDA470D-3627-7A49-B03E-F2ADD291C82C}" sibTransId="{4A144234-5D56-6248-AD7E-1982C10A6254}"/>
    <dgm:cxn modelId="{535426F2-D81B-DC4F-8FC2-B63DE96731C3}" type="presOf" srcId="{6AE4957E-6F62-0647-9723-253282D9FF40}" destId="{D8D2A38C-7BBA-3548-9FEA-782BEF396A3F}" srcOrd="0" destOrd="0" presId="urn:microsoft.com/office/officeart/2008/layout/LinedList"/>
    <dgm:cxn modelId="{FEFE04FB-12D7-4442-815F-48C1DCAE36BE}" type="presParOf" srcId="{1A9A77BB-C2EE-4413-839A-291C19DE2B90}" destId="{A1D776B2-C15E-4F35-BB5C-7CE9F5468ECA}" srcOrd="0" destOrd="0" presId="urn:microsoft.com/office/officeart/2008/layout/LinedList"/>
    <dgm:cxn modelId="{172A7A8D-66F9-4D53-A477-F49C70711C70}" type="presParOf" srcId="{1A9A77BB-C2EE-4413-839A-291C19DE2B90}" destId="{F93694FF-223A-4A6C-AB88-25C77A77B66F}" srcOrd="1" destOrd="0" presId="urn:microsoft.com/office/officeart/2008/layout/LinedList"/>
    <dgm:cxn modelId="{4F0E9403-6854-4768-9026-4E157DC670BB}" type="presParOf" srcId="{F93694FF-223A-4A6C-AB88-25C77A77B66F}" destId="{4C6D4B85-2459-4823-95A8-86584AC9C7C1}" srcOrd="0" destOrd="0" presId="urn:microsoft.com/office/officeart/2008/layout/LinedList"/>
    <dgm:cxn modelId="{4659ACE1-104C-4000-B0C3-523AA8DBF88E}" type="presParOf" srcId="{F93694FF-223A-4A6C-AB88-25C77A77B66F}" destId="{14E68479-56E6-4748-A5CC-3D99C3014D73}" srcOrd="1" destOrd="0" presId="urn:microsoft.com/office/officeart/2008/layout/LinedList"/>
    <dgm:cxn modelId="{1AA29BF5-990B-4D3E-BCAA-B55CB8ECD579}" type="presParOf" srcId="{14E68479-56E6-4748-A5CC-3D99C3014D73}" destId="{4DB3B2C3-7C9A-4D72-A3C8-136664A0B5BC}" srcOrd="0" destOrd="0" presId="urn:microsoft.com/office/officeart/2008/layout/LinedList"/>
    <dgm:cxn modelId="{E44C263B-408F-4979-ACF1-B7044954B516}" type="presParOf" srcId="{14E68479-56E6-4748-A5CC-3D99C3014D73}" destId="{82709C97-6F0A-4219-A3E5-8C90F7927B30}" srcOrd="1" destOrd="0" presId="urn:microsoft.com/office/officeart/2008/layout/LinedList"/>
    <dgm:cxn modelId="{FC581B8E-294A-44B6-B98E-0DC7E0F3AE20}" type="presParOf" srcId="{82709C97-6F0A-4219-A3E5-8C90F7927B30}" destId="{E9A7F1B4-544F-4FC9-A25E-38F3585C337B}" srcOrd="0" destOrd="0" presId="urn:microsoft.com/office/officeart/2008/layout/LinedList"/>
    <dgm:cxn modelId="{20DD5462-F67E-42A7-A6AF-D12A6BE55392}" type="presParOf" srcId="{82709C97-6F0A-4219-A3E5-8C90F7927B30}" destId="{EFA0EB8C-8AD6-4DE8-9667-B36EAC8ACFC0}" srcOrd="1" destOrd="0" presId="urn:microsoft.com/office/officeart/2008/layout/LinedList"/>
    <dgm:cxn modelId="{6341596A-9918-41F7-B57A-7960E0AF5F17}" type="presParOf" srcId="{82709C97-6F0A-4219-A3E5-8C90F7927B30}" destId="{A0376FFB-AAEC-4017-90E2-EE2019E9BCF7}" srcOrd="2" destOrd="0" presId="urn:microsoft.com/office/officeart/2008/layout/LinedList"/>
    <dgm:cxn modelId="{CF7A4A9F-416E-419B-825B-E2DF9D028DF5}" type="presParOf" srcId="{14E68479-56E6-4748-A5CC-3D99C3014D73}" destId="{58B469E2-75CB-45EE-8282-DC1E8A1F1435}" srcOrd="2" destOrd="0" presId="urn:microsoft.com/office/officeart/2008/layout/LinedList"/>
    <dgm:cxn modelId="{2E16E9A7-A786-4FC5-AA20-3CF054BE4180}" type="presParOf" srcId="{14E68479-56E6-4748-A5CC-3D99C3014D73}" destId="{FA2D21F4-30B8-4395-A6B5-BE1D863C76CC}" srcOrd="3" destOrd="0" presId="urn:microsoft.com/office/officeart/2008/layout/LinedList"/>
    <dgm:cxn modelId="{B2AB4A07-CAD6-4887-A5BA-5A67318D2327}" type="presParOf" srcId="{14E68479-56E6-4748-A5CC-3D99C3014D73}" destId="{0B86A88C-D1C8-40F2-B600-77DACC7ACE0C}" srcOrd="4" destOrd="0" presId="urn:microsoft.com/office/officeart/2008/layout/LinedList"/>
    <dgm:cxn modelId="{20687FD0-9ACA-4755-928F-25E38F35DEFE}" type="presParOf" srcId="{0B86A88C-D1C8-40F2-B600-77DACC7ACE0C}" destId="{CA9DE032-B0A6-4AA9-B31F-1AA198461803}" srcOrd="0" destOrd="0" presId="urn:microsoft.com/office/officeart/2008/layout/LinedList"/>
    <dgm:cxn modelId="{6AE75561-76D7-4758-B226-D708C185D386}" type="presParOf" srcId="{0B86A88C-D1C8-40F2-B600-77DACC7ACE0C}" destId="{1083F50E-E0DD-4E7B-9061-3B9A06BDBFCB}" srcOrd="1" destOrd="0" presId="urn:microsoft.com/office/officeart/2008/layout/LinedList"/>
    <dgm:cxn modelId="{A6C2A2C7-F682-4AFF-B94F-345F99033F3E}" type="presParOf" srcId="{0B86A88C-D1C8-40F2-B600-77DACC7ACE0C}" destId="{E86A0562-0C1B-4351-B8EA-CDC16CA3C837}" srcOrd="2" destOrd="0" presId="urn:microsoft.com/office/officeart/2008/layout/LinedList"/>
    <dgm:cxn modelId="{D9F65E61-E7AE-4081-A322-EECC74E68D40}" type="presParOf" srcId="{14E68479-56E6-4748-A5CC-3D99C3014D73}" destId="{9A7B4C0D-57B9-4A12-8539-3C4AA6520B4C}" srcOrd="5" destOrd="0" presId="urn:microsoft.com/office/officeart/2008/layout/LinedList"/>
    <dgm:cxn modelId="{751BED86-7286-46A7-9BF3-5A1998C301DB}" type="presParOf" srcId="{14E68479-56E6-4748-A5CC-3D99C3014D73}" destId="{6C628503-F79C-45E7-BE1A-54800798C173}" srcOrd="6" destOrd="0" presId="urn:microsoft.com/office/officeart/2008/layout/LinedList"/>
    <dgm:cxn modelId="{E2471441-D2CA-4150-AEEA-D2E51D42D592}" type="presParOf" srcId="{14E68479-56E6-4748-A5CC-3D99C3014D73}" destId="{A7E0642E-2D2D-476A-9633-C677A74FF878}" srcOrd="7" destOrd="0" presId="urn:microsoft.com/office/officeart/2008/layout/LinedList"/>
    <dgm:cxn modelId="{E42A05E0-E543-43A6-817F-C8843B2AA8EF}" type="presParOf" srcId="{A7E0642E-2D2D-476A-9633-C677A74FF878}" destId="{CCAB0C4F-698C-4DFC-A5CA-56EFA1D92EEC}" srcOrd="0" destOrd="0" presId="urn:microsoft.com/office/officeart/2008/layout/LinedList"/>
    <dgm:cxn modelId="{4CAE7C53-99C8-4E2E-971A-0476A3ACA289}" type="presParOf" srcId="{A7E0642E-2D2D-476A-9633-C677A74FF878}" destId="{81731F7B-369E-4D50-B4A5-A8890C4A1918}" srcOrd="1" destOrd="0" presId="urn:microsoft.com/office/officeart/2008/layout/LinedList"/>
    <dgm:cxn modelId="{4BEAED77-3C54-497E-B6A5-134E8EBCBE31}" type="presParOf" srcId="{A7E0642E-2D2D-476A-9633-C677A74FF878}" destId="{5A9EB29C-7A09-420A-9B23-48F090750E23}" srcOrd="2" destOrd="0" presId="urn:microsoft.com/office/officeart/2008/layout/LinedList"/>
    <dgm:cxn modelId="{67B2826D-E6D2-4AAA-9CAA-C377BC4D08C2}" type="presParOf" srcId="{14E68479-56E6-4748-A5CC-3D99C3014D73}" destId="{7D026324-0013-45EF-9CD2-51082C7B5E73}" srcOrd="8" destOrd="0" presId="urn:microsoft.com/office/officeart/2008/layout/LinedList"/>
    <dgm:cxn modelId="{C2126B7D-015D-4C4A-9C16-E1A48E2E80D5}" type="presParOf" srcId="{14E68479-56E6-4748-A5CC-3D99C3014D73}" destId="{5A4DB0D9-E856-45DE-916F-71BA5FEAC827}" srcOrd="9" destOrd="0" presId="urn:microsoft.com/office/officeart/2008/layout/LinedList"/>
    <dgm:cxn modelId="{141A40C7-ACFB-9848-9C89-EFDC16C7B80C}" type="presParOf" srcId="{14E68479-56E6-4748-A5CC-3D99C3014D73}" destId="{41A92C95-E13A-C949-9040-861F7B8F4ECB}" srcOrd="10" destOrd="0" presId="urn:microsoft.com/office/officeart/2008/layout/LinedList"/>
    <dgm:cxn modelId="{DFB17C5C-DD6B-9F41-812D-7DF4A83903AF}" type="presParOf" srcId="{41A92C95-E13A-C949-9040-861F7B8F4ECB}" destId="{CF649037-2755-F049-9B2F-1BF7FFD4195C}" srcOrd="0" destOrd="0" presId="urn:microsoft.com/office/officeart/2008/layout/LinedList"/>
    <dgm:cxn modelId="{B701E847-B4D1-0343-9F50-37C40CBAC320}" type="presParOf" srcId="{41A92C95-E13A-C949-9040-861F7B8F4ECB}" destId="{D8D2A38C-7BBA-3548-9FEA-782BEF396A3F}" srcOrd="1" destOrd="0" presId="urn:microsoft.com/office/officeart/2008/layout/LinedList"/>
    <dgm:cxn modelId="{11F8B799-70B8-474C-B54B-2B36745DD9FB}" type="presParOf" srcId="{41A92C95-E13A-C949-9040-861F7B8F4ECB}" destId="{5EC8CDA3-BBA0-864E-B348-1B57C9118A9E}" srcOrd="2" destOrd="0" presId="urn:microsoft.com/office/officeart/2008/layout/LinedList"/>
    <dgm:cxn modelId="{CAE7481A-D633-3640-A705-79999EF91FB8}" type="presParOf" srcId="{14E68479-56E6-4748-A5CC-3D99C3014D73}" destId="{8DAB4855-7610-DD48-932E-48E165F594A9}" srcOrd="11" destOrd="0" presId="urn:microsoft.com/office/officeart/2008/layout/LinedList"/>
    <dgm:cxn modelId="{4EC08651-A502-6740-8EDC-ABC79945EF50}" type="presParOf" srcId="{14E68479-56E6-4748-A5CC-3D99C3014D73}" destId="{7302DE1E-416B-974B-B1EA-9F5B0DACCA7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65339-440F-4DF3-9E19-6C2B23E1C44E}" type="doc">
      <dgm:prSet loTypeId="urn:microsoft.com/office/officeart/2008/layout/LinedList" loCatId="hierarchy" qsTypeId="urn:microsoft.com/office/officeart/2005/8/quickstyle/3d5" qsCatId="3D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9F84D9AA-198D-4D26-B551-BAAA9FD25C5A}">
      <dgm:prSet phldrT="[Texto]" custT="1"/>
      <dgm:spPr/>
      <dgm:t>
        <a:bodyPr/>
        <a:lstStyle/>
        <a:p>
          <a:r>
            <a:rPr lang="es-EC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General</a:t>
          </a:r>
        </a:p>
      </dgm:t>
    </dgm:pt>
    <dgm:pt modelId="{92841491-A686-432D-9D4D-083C47D7F0B5}" type="parTrans" cxnId="{2A4569DB-6498-4949-89A0-D824CEFA264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9066C-9C09-4063-84E5-8C2357E05330}" type="sibTrans" cxnId="{2A4569DB-6498-4949-89A0-D824CEFA264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81F6F-C2B2-45FB-9A23-20268FC179F2}">
      <dgm:prSet phldrT="[Texto]" custT="1"/>
      <dgm:spPr/>
      <dgm:t>
        <a:bodyPr/>
        <a:lstStyle/>
        <a:p>
          <a:r>
            <a:rPr lang="es-MX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Analizar la incidencia del precio en la decisión de compra de medicamentos genéricos en el Distrito Metropolitano de Quito. </a:t>
          </a:r>
          <a:endParaRPr lang="es-EC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E5B286-D94E-4101-B42E-52F69B33AF8D}" type="parTrans" cxnId="{8BDE75F8-2F1E-47FC-8530-1EE4F0B9CEB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957B0-8662-4D5C-91AE-668E17E0EE7C}" type="sibTrans" cxnId="{8BDE75F8-2F1E-47FC-8530-1EE4F0B9CEB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2E6D8-F202-45DD-8AF0-1062C47E3A2D}" type="pres">
      <dgm:prSet presAssocID="{74D65339-440F-4DF3-9E19-6C2B23E1C44E}" presName="vert0" presStyleCnt="0">
        <dgm:presLayoutVars>
          <dgm:dir/>
          <dgm:animOne val="branch"/>
          <dgm:animLvl val="lvl"/>
        </dgm:presLayoutVars>
      </dgm:prSet>
      <dgm:spPr/>
    </dgm:pt>
    <dgm:pt modelId="{6A287EE5-0790-474B-AAEA-1F0C2843EE5C}" type="pres">
      <dgm:prSet presAssocID="{9F84D9AA-198D-4D26-B551-BAAA9FD25C5A}" presName="thickLine" presStyleLbl="alignNode1" presStyleIdx="0" presStyleCnt="1" custLinFactNeighborX="366" custLinFactNeighborY="-8089"/>
      <dgm:spPr/>
    </dgm:pt>
    <dgm:pt modelId="{1AFFDB4C-0737-42F6-A407-5B0AF3D48B9D}" type="pres">
      <dgm:prSet presAssocID="{9F84D9AA-198D-4D26-B551-BAAA9FD25C5A}" presName="horz1" presStyleCnt="0"/>
      <dgm:spPr/>
    </dgm:pt>
    <dgm:pt modelId="{AEBAECF2-5687-4E5C-8D97-F7C7B61D334C}" type="pres">
      <dgm:prSet presAssocID="{9F84D9AA-198D-4D26-B551-BAAA9FD25C5A}" presName="tx1" presStyleLbl="revTx" presStyleIdx="0" presStyleCnt="2" custScaleX="156024"/>
      <dgm:spPr/>
    </dgm:pt>
    <dgm:pt modelId="{3B3E8D50-CA19-4EBF-A895-EBFF75528D34}" type="pres">
      <dgm:prSet presAssocID="{9F84D9AA-198D-4D26-B551-BAAA9FD25C5A}" presName="vert1" presStyleCnt="0"/>
      <dgm:spPr/>
    </dgm:pt>
    <dgm:pt modelId="{F64BA99A-B640-4C6B-BE77-FFC6CC27A25B}" type="pres">
      <dgm:prSet presAssocID="{6E981F6F-C2B2-45FB-9A23-20268FC179F2}" presName="vertSpace2a" presStyleCnt="0"/>
      <dgm:spPr/>
    </dgm:pt>
    <dgm:pt modelId="{578E32E6-F1C5-4BC5-A946-6377FC500DA9}" type="pres">
      <dgm:prSet presAssocID="{6E981F6F-C2B2-45FB-9A23-20268FC179F2}" presName="horz2" presStyleCnt="0"/>
      <dgm:spPr/>
    </dgm:pt>
    <dgm:pt modelId="{4EBCFA85-DCB4-4C56-B865-032FB60B6BB5}" type="pres">
      <dgm:prSet presAssocID="{6E981F6F-C2B2-45FB-9A23-20268FC179F2}" presName="horzSpace2" presStyleCnt="0"/>
      <dgm:spPr/>
    </dgm:pt>
    <dgm:pt modelId="{98F3DA4A-AB8A-4A04-8FD6-D143B7A6D80F}" type="pres">
      <dgm:prSet presAssocID="{6E981F6F-C2B2-45FB-9A23-20268FC179F2}" presName="tx2" presStyleLbl="revTx" presStyleIdx="1" presStyleCnt="2" custScaleY="110215"/>
      <dgm:spPr/>
    </dgm:pt>
    <dgm:pt modelId="{AB5DDF07-EF04-4D3E-80D4-19E0378C636D}" type="pres">
      <dgm:prSet presAssocID="{6E981F6F-C2B2-45FB-9A23-20268FC179F2}" presName="vert2" presStyleCnt="0"/>
      <dgm:spPr/>
    </dgm:pt>
    <dgm:pt modelId="{D7C2D1D0-2CCF-4726-9202-0095021B9266}" type="pres">
      <dgm:prSet presAssocID="{6E981F6F-C2B2-45FB-9A23-20268FC179F2}" presName="thinLine2b" presStyleLbl="callout" presStyleIdx="0" presStyleCnt="1"/>
      <dgm:spPr/>
    </dgm:pt>
    <dgm:pt modelId="{E68A9C26-5143-4425-96FA-ABF3732F8EBF}" type="pres">
      <dgm:prSet presAssocID="{6E981F6F-C2B2-45FB-9A23-20268FC179F2}" presName="vertSpace2b" presStyleCnt="0"/>
      <dgm:spPr/>
    </dgm:pt>
  </dgm:ptLst>
  <dgm:cxnLst>
    <dgm:cxn modelId="{D6571D01-17F3-4C7E-BCBF-774FC83A7560}" type="presOf" srcId="{6E981F6F-C2B2-45FB-9A23-20268FC179F2}" destId="{98F3DA4A-AB8A-4A04-8FD6-D143B7A6D80F}" srcOrd="0" destOrd="0" presId="urn:microsoft.com/office/officeart/2008/layout/LinedList"/>
    <dgm:cxn modelId="{BACB1359-464C-4D41-B57E-A54891A6B1E7}" type="presOf" srcId="{9F84D9AA-198D-4D26-B551-BAAA9FD25C5A}" destId="{AEBAECF2-5687-4E5C-8D97-F7C7B61D334C}" srcOrd="0" destOrd="0" presId="urn:microsoft.com/office/officeart/2008/layout/LinedList"/>
    <dgm:cxn modelId="{2A4569DB-6498-4949-89A0-D824CEFA2641}" srcId="{74D65339-440F-4DF3-9E19-6C2B23E1C44E}" destId="{9F84D9AA-198D-4D26-B551-BAAA9FD25C5A}" srcOrd="0" destOrd="0" parTransId="{92841491-A686-432D-9D4D-083C47D7F0B5}" sibTransId="{D3E9066C-9C09-4063-84E5-8C2357E05330}"/>
    <dgm:cxn modelId="{8BDE75F8-2F1E-47FC-8530-1EE4F0B9CEB1}" srcId="{9F84D9AA-198D-4D26-B551-BAAA9FD25C5A}" destId="{6E981F6F-C2B2-45FB-9A23-20268FC179F2}" srcOrd="0" destOrd="0" parTransId="{8CE5B286-D94E-4101-B42E-52F69B33AF8D}" sibTransId="{0F9957B0-8662-4D5C-91AE-668E17E0EE7C}"/>
    <dgm:cxn modelId="{0F477DFC-9AB8-4F45-854D-CCC397B00F98}" type="presOf" srcId="{74D65339-440F-4DF3-9E19-6C2B23E1C44E}" destId="{7912E6D8-F202-45DD-8AF0-1062C47E3A2D}" srcOrd="0" destOrd="0" presId="urn:microsoft.com/office/officeart/2008/layout/LinedList"/>
    <dgm:cxn modelId="{D00D29E3-4EC8-4C24-A6ED-D5D943357101}" type="presParOf" srcId="{7912E6D8-F202-45DD-8AF0-1062C47E3A2D}" destId="{6A287EE5-0790-474B-AAEA-1F0C2843EE5C}" srcOrd="0" destOrd="0" presId="urn:microsoft.com/office/officeart/2008/layout/LinedList"/>
    <dgm:cxn modelId="{0021666F-E48A-4B4F-92BE-E9B57FD3C24C}" type="presParOf" srcId="{7912E6D8-F202-45DD-8AF0-1062C47E3A2D}" destId="{1AFFDB4C-0737-42F6-A407-5B0AF3D48B9D}" srcOrd="1" destOrd="0" presId="urn:microsoft.com/office/officeart/2008/layout/LinedList"/>
    <dgm:cxn modelId="{89389589-EADF-4FE5-8B75-0B138AC4025A}" type="presParOf" srcId="{1AFFDB4C-0737-42F6-A407-5B0AF3D48B9D}" destId="{AEBAECF2-5687-4E5C-8D97-F7C7B61D334C}" srcOrd="0" destOrd="0" presId="urn:microsoft.com/office/officeart/2008/layout/LinedList"/>
    <dgm:cxn modelId="{81A998D9-8006-4E94-BE73-3F005152A210}" type="presParOf" srcId="{1AFFDB4C-0737-42F6-A407-5B0AF3D48B9D}" destId="{3B3E8D50-CA19-4EBF-A895-EBFF75528D34}" srcOrd="1" destOrd="0" presId="urn:microsoft.com/office/officeart/2008/layout/LinedList"/>
    <dgm:cxn modelId="{776D399A-6467-4F80-80C7-48A06D8D1FF0}" type="presParOf" srcId="{3B3E8D50-CA19-4EBF-A895-EBFF75528D34}" destId="{F64BA99A-B640-4C6B-BE77-FFC6CC27A25B}" srcOrd="0" destOrd="0" presId="urn:microsoft.com/office/officeart/2008/layout/LinedList"/>
    <dgm:cxn modelId="{D1C4AD0B-E520-43E4-BE8D-6A2381D0E6BA}" type="presParOf" srcId="{3B3E8D50-CA19-4EBF-A895-EBFF75528D34}" destId="{578E32E6-F1C5-4BC5-A946-6377FC500DA9}" srcOrd="1" destOrd="0" presId="urn:microsoft.com/office/officeart/2008/layout/LinedList"/>
    <dgm:cxn modelId="{ABD76816-F8AA-464D-A0DA-0C7B6CF27A98}" type="presParOf" srcId="{578E32E6-F1C5-4BC5-A946-6377FC500DA9}" destId="{4EBCFA85-DCB4-4C56-B865-032FB60B6BB5}" srcOrd="0" destOrd="0" presId="urn:microsoft.com/office/officeart/2008/layout/LinedList"/>
    <dgm:cxn modelId="{88C6EC45-BDF6-455F-A284-5122B4014D03}" type="presParOf" srcId="{578E32E6-F1C5-4BC5-A946-6377FC500DA9}" destId="{98F3DA4A-AB8A-4A04-8FD6-D143B7A6D80F}" srcOrd="1" destOrd="0" presId="urn:microsoft.com/office/officeart/2008/layout/LinedList"/>
    <dgm:cxn modelId="{4EE4786E-C3AB-4294-97E7-A7BD9BAF930F}" type="presParOf" srcId="{578E32E6-F1C5-4BC5-A946-6377FC500DA9}" destId="{AB5DDF07-EF04-4D3E-80D4-19E0378C636D}" srcOrd="2" destOrd="0" presId="urn:microsoft.com/office/officeart/2008/layout/LinedList"/>
    <dgm:cxn modelId="{75D761A1-ECAA-4370-96B4-3B1A534A4A79}" type="presParOf" srcId="{3B3E8D50-CA19-4EBF-A895-EBFF75528D34}" destId="{D7C2D1D0-2CCF-4726-9202-0095021B9266}" srcOrd="2" destOrd="0" presId="urn:microsoft.com/office/officeart/2008/layout/LinedList"/>
    <dgm:cxn modelId="{1B796609-46F2-4EF4-8ACB-195FB637B451}" type="presParOf" srcId="{3B3E8D50-CA19-4EBF-A895-EBFF75528D34}" destId="{E68A9C26-5143-4425-96FA-ABF3732F8EB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FFF34-E545-9544-A42C-4F0F0E44A140}" type="doc">
      <dgm:prSet loTypeId="urn:microsoft.com/office/officeart/2005/8/layout/hChevron3" loCatId="" qsTypeId="urn:microsoft.com/office/officeart/2005/8/quickstyle/simple3" qsCatId="simple" csTypeId="urn:microsoft.com/office/officeart/2005/8/colors/accent3_2" csCatId="accent3" phldr="1"/>
      <dgm:spPr/>
    </dgm:pt>
    <dgm:pt modelId="{8096630C-BA94-8544-B320-ADD63820B91D}">
      <dgm:prSet phldrT="[Texto]" custT="1"/>
      <dgm:spPr/>
      <dgm:t>
        <a:bodyPr/>
        <a:lstStyle/>
        <a:p>
          <a:r>
            <a:rPr lang="es-EC" sz="2000" b="1" dirty="0"/>
            <a:t>1. Reconocimiento de la necesidad.</a:t>
          </a:r>
          <a:endParaRPr lang="es-MX" sz="2000" dirty="0"/>
        </a:p>
      </dgm:t>
    </dgm:pt>
    <dgm:pt modelId="{C38D3110-DD12-2B4B-8251-AF6C4C34DE36}" type="parTrans" cxnId="{E07C3598-9411-6C40-AAF4-D2D23CE88E2D}">
      <dgm:prSet/>
      <dgm:spPr/>
      <dgm:t>
        <a:bodyPr/>
        <a:lstStyle/>
        <a:p>
          <a:endParaRPr lang="es-MX" sz="2000"/>
        </a:p>
      </dgm:t>
    </dgm:pt>
    <dgm:pt modelId="{07B8A63F-45A9-1B4E-A6BC-389A236840B3}" type="sibTrans" cxnId="{E07C3598-9411-6C40-AAF4-D2D23CE88E2D}">
      <dgm:prSet/>
      <dgm:spPr/>
      <dgm:t>
        <a:bodyPr/>
        <a:lstStyle/>
        <a:p>
          <a:endParaRPr lang="es-MX" sz="2000"/>
        </a:p>
      </dgm:t>
    </dgm:pt>
    <dgm:pt modelId="{2FA09DC8-A2E6-6848-81E3-89000E80884E}">
      <dgm:prSet phldrT="[Texto]" custT="1"/>
      <dgm:spPr/>
      <dgm:t>
        <a:bodyPr/>
        <a:lstStyle/>
        <a:p>
          <a:r>
            <a:rPr lang="es-EC" sz="2000" b="1" dirty="0"/>
            <a:t>2. Búsqueda de información.</a:t>
          </a:r>
          <a:endParaRPr lang="es-MX" sz="2000" dirty="0"/>
        </a:p>
      </dgm:t>
    </dgm:pt>
    <dgm:pt modelId="{5D349B42-E72E-144C-AC05-ED5163D08344}" type="parTrans" cxnId="{1B53EF8E-7744-A849-A0D9-5DABCE0C33B6}">
      <dgm:prSet/>
      <dgm:spPr/>
      <dgm:t>
        <a:bodyPr/>
        <a:lstStyle/>
        <a:p>
          <a:endParaRPr lang="es-MX" sz="2000"/>
        </a:p>
      </dgm:t>
    </dgm:pt>
    <dgm:pt modelId="{5BDA2709-6F9D-974E-B6B0-4943E0526B0A}" type="sibTrans" cxnId="{1B53EF8E-7744-A849-A0D9-5DABCE0C33B6}">
      <dgm:prSet/>
      <dgm:spPr/>
      <dgm:t>
        <a:bodyPr/>
        <a:lstStyle/>
        <a:p>
          <a:endParaRPr lang="es-MX" sz="2000"/>
        </a:p>
      </dgm:t>
    </dgm:pt>
    <dgm:pt modelId="{386C2266-5522-974C-B7B0-9A05829BA860}">
      <dgm:prSet phldrT="[Texto]" custT="1"/>
      <dgm:spPr/>
      <dgm:t>
        <a:bodyPr/>
        <a:lstStyle/>
        <a:p>
          <a:r>
            <a:rPr lang="es-EC" sz="2000" b="1" dirty="0"/>
            <a:t>5. Comportamiento posterior a la compra.</a:t>
          </a:r>
          <a:endParaRPr lang="es-MX" sz="2000" dirty="0"/>
        </a:p>
      </dgm:t>
    </dgm:pt>
    <dgm:pt modelId="{A5712DDE-FC33-C64C-A68B-B76E1DF03A68}" type="parTrans" cxnId="{D607CADC-25D7-554B-812D-4514456949C7}">
      <dgm:prSet/>
      <dgm:spPr/>
      <dgm:t>
        <a:bodyPr/>
        <a:lstStyle/>
        <a:p>
          <a:endParaRPr lang="es-MX" sz="2000"/>
        </a:p>
      </dgm:t>
    </dgm:pt>
    <dgm:pt modelId="{BC0D2F79-2818-6C4C-B6E3-EA426AD77045}" type="sibTrans" cxnId="{D607CADC-25D7-554B-812D-4514456949C7}">
      <dgm:prSet/>
      <dgm:spPr/>
      <dgm:t>
        <a:bodyPr/>
        <a:lstStyle/>
        <a:p>
          <a:endParaRPr lang="es-MX" sz="2000"/>
        </a:p>
      </dgm:t>
    </dgm:pt>
    <dgm:pt modelId="{77ED8B67-AA5C-D945-9249-EDF683AB2950}">
      <dgm:prSet custT="1"/>
      <dgm:spPr/>
      <dgm:t>
        <a:bodyPr/>
        <a:lstStyle/>
        <a:p>
          <a:r>
            <a:rPr lang="es-EC" sz="2000" b="1"/>
            <a:t>3. Evaluación de alternativas.</a:t>
          </a:r>
          <a:endParaRPr lang="es-EC" sz="2000"/>
        </a:p>
      </dgm:t>
    </dgm:pt>
    <dgm:pt modelId="{BA3FC443-E691-6B44-B5AB-CB5BD90DF23B}" type="parTrans" cxnId="{E82295D7-41B2-B544-B8D7-F1DC80366357}">
      <dgm:prSet/>
      <dgm:spPr/>
      <dgm:t>
        <a:bodyPr/>
        <a:lstStyle/>
        <a:p>
          <a:endParaRPr lang="es-MX" sz="2000"/>
        </a:p>
      </dgm:t>
    </dgm:pt>
    <dgm:pt modelId="{A1897541-AED5-D344-AA05-133C1E480299}" type="sibTrans" cxnId="{E82295D7-41B2-B544-B8D7-F1DC80366357}">
      <dgm:prSet/>
      <dgm:spPr/>
      <dgm:t>
        <a:bodyPr/>
        <a:lstStyle/>
        <a:p>
          <a:endParaRPr lang="es-MX" sz="2000"/>
        </a:p>
      </dgm:t>
    </dgm:pt>
    <dgm:pt modelId="{6AAD4714-1525-0844-BAF4-30BD92F5945F}">
      <dgm:prSet custT="1"/>
      <dgm:spPr/>
      <dgm:t>
        <a:bodyPr/>
        <a:lstStyle/>
        <a:p>
          <a:r>
            <a:rPr lang="es-EC" sz="2000" b="1"/>
            <a:t>4. Decisión de compra.</a:t>
          </a:r>
          <a:endParaRPr lang="es-EC" sz="2000"/>
        </a:p>
      </dgm:t>
    </dgm:pt>
    <dgm:pt modelId="{89F74953-C567-B243-AA48-2BCC6DFAB3D5}" type="parTrans" cxnId="{9389A357-E32D-3641-84BD-07E808C78780}">
      <dgm:prSet/>
      <dgm:spPr/>
      <dgm:t>
        <a:bodyPr/>
        <a:lstStyle/>
        <a:p>
          <a:endParaRPr lang="es-MX" sz="2000"/>
        </a:p>
      </dgm:t>
    </dgm:pt>
    <dgm:pt modelId="{B2947A5E-C334-C640-891A-FEFDF8362A6C}" type="sibTrans" cxnId="{9389A357-E32D-3641-84BD-07E808C78780}">
      <dgm:prSet/>
      <dgm:spPr/>
      <dgm:t>
        <a:bodyPr/>
        <a:lstStyle/>
        <a:p>
          <a:endParaRPr lang="es-MX" sz="2000"/>
        </a:p>
      </dgm:t>
    </dgm:pt>
    <dgm:pt modelId="{44A4B5AC-07C1-C443-A2FA-F081C2F0DE18}" type="pres">
      <dgm:prSet presAssocID="{B6DFFF34-E545-9544-A42C-4F0F0E44A140}" presName="Name0" presStyleCnt="0">
        <dgm:presLayoutVars>
          <dgm:dir/>
          <dgm:resizeHandles val="exact"/>
        </dgm:presLayoutVars>
      </dgm:prSet>
      <dgm:spPr/>
    </dgm:pt>
    <dgm:pt modelId="{F80A3DED-79F4-394B-9B79-7F0C74EFBB3E}" type="pres">
      <dgm:prSet presAssocID="{8096630C-BA94-8544-B320-ADD63820B91D}" presName="parTxOnly" presStyleLbl="node1" presStyleIdx="0" presStyleCnt="5">
        <dgm:presLayoutVars>
          <dgm:bulletEnabled val="1"/>
        </dgm:presLayoutVars>
      </dgm:prSet>
      <dgm:spPr/>
    </dgm:pt>
    <dgm:pt modelId="{CE14CC0D-1890-7745-936C-24BF1722355F}" type="pres">
      <dgm:prSet presAssocID="{07B8A63F-45A9-1B4E-A6BC-389A236840B3}" presName="parSpace" presStyleCnt="0"/>
      <dgm:spPr/>
    </dgm:pt>
    <dgm:pt modelId="{E816ED12-1714-6249-942F-EA9218E04412}" type="pres">
      <dgm:prSet presAssocID="{2FA09DC8-A2E6-6848-81E3-89000E80884E}" presName="parTxOnly" presStyleLbl="node1" presStyleIdx="1" presStyleCnt="5">
        <dgm:presLayoutVars>
          <dgm:bulletEnabled val="1"/>
        </dgm:presLayoutVars>
      </dgm:prSet>
      <dgm:spPr/>
    </dgm:pt>
    <dgm:pt modelId="{985B9116-4C43-CB4D-BF27-E71D30B6A848}" type="pres">
      <dgm:prSet presAssocID="{5BDA2709-6F9D-974E-B6B0-4943E0526B0A}" presName="parSpace" presStyleCnt="0"/>
      <dgm:spPr/>
    </dgm:pt>
    <dgm:pt modelId="{EB5D9DC5-AE35-464C-B4BF-F1B0F9B55E91}" type="pres">
      <dgm:prSet presAssocID="{77ED8B67-AA5C-D945-9249-EDF683AB2950}" presName="parTxOnly" presStyleLbl="node1" presStyleIdx="2" presStyleCnt="5">
        <dgm:presLayoutVars>
          <dgm:bulletEnabled val="1"/>
        </dgm:presLayoutVars>
      </dgm:prSet>
      <dgm:spPr/>
    </dgm:pt>
    <dgm:pt modelId="{CB827AE6-14B0-E642-82B2-A1E47576EF2C}" type="pres">
      <dgm:prSet presAssocID="{A1897541-AED5-D344-AA05-133C1E480299}" presName="parSpace" presStyleCnt="0"/>
      <dgm:spPr/>
    </dgm:pt>
    <dgm:pt modelId="{F6784846-C4A0-5949-BA94-C2C417323B9C}" type="pres">
      <dgm:prSet presAssocID="{6AAD4714-1525-0844-BAF4-30BD92F5945F}" presName="parTxOnly" presStyleLbl="node1" presStyleIdx="3" presStyleCnt="5">
        <dgm:presLayoutVars>
          <dgm:bulletEnabled val="1"/>
        </dgm:presLayoutVars>
      </dgm:prSet>
      <dgm:spPr/>
    </dgm:pt>
    <dgm:pt modelId="{3B214409-305D-2345-9CF1-D302E6065959}" type="pres">
      <dgm:prSet presAssocID="{B2947A5E-C334-C640-891A-FEFDF8362A6C}" presName="parSpace" presStyleCnt="0"/>
      <dgm:spPr/>
    </dgm:pt>
    <dgm:pt modelId="{C3FCABF8-590B-A746-9D0A-1CD41238AD92}" type="pres">
      <dgm:prSet presAssocID="{386C2266-5522-974C-B7B0-9A05829BA860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9C270207-A56A-7C45-AAF5-0A007DF23C64}" type="presOf" srcId="{B6DFFF34-E545-9544-A42C-4F0F0E44A140}" destId="{44A4B5AC-07C1-C443-A2FA-F081C2F0DE18}" srcOrd="0" destOrd="0" presId="urn:microsoft.com/office/officeart/2005/8/layout/hChevron3"/>
    <dgm:cxn modelId="{7FFB9C09-E12A-CB40-9741-89031EFF0F91}" type="presOf" srcId="{2FA09DC8-A2E6-6848-81E3-89000E80884E}" destId="{E816ED12-1714-6249-942F-EA9218E04412}" srcOrd="0" destOrd="0" presId="urn:microsoft.com/office/officeart/2005/8/layout/hChevron3"/>
    <dgm:cxn modelId="{D6AF0927-3571-644E-8085-4F7A0B212CED}" type="presOf" srcId="{8096630C-BA94-8544-B320-ADD63820B91D}" destId="{F80A3DED-79F4-394B-9B79-7F0C74EFBB3E}" srcOrd="0" destOrd="0" presId="urn:microsoft.com/office/officeart/2005/8/layout/hChevron3"/>
    <dgm:cxn modelId="{8B2C963E-4975-D646-B2C7-36866D6C5EF2}" type="presOf" srcId="{6AAD4714-1525-0844-BAF4-30BD92F5945F}" destId="{F6784846-C4A0-5949-BA94-C2C417323B9C}" srcOrd="0" destOrd="0" presId="urn:microsoft.com/office/officeart/2005/8/layout/hChevron3"/>
    <dgm:cxn modelId="{9389A357-E32D-3641-84BD-07E808C78780}" srcId="{B6DFFF34-E545-9544-A42C-4F0F0E44A140}" destId="{6AAD4714-1525-0844-BAF4-30BD92F5945F}" srcOrd="3" destOrd="0" parTransId="{89F74953-C567-B243-AA48-2BCC6DFAB3D5}" sibTransId="{B2947A5E-C334-C640-891A-FEFDF8362A6C}"/>
    <dgm:cxn modelId="{B1623386-C87E-A043-A860-577DFEB9ACD9}" type="presOf" srcId="{77ED8B67-AA5C-D945-9249-EDF683AB2950}" destId="{EB5D9DC5-AE35-464C-B4BF-F1B0F9B55E91}" srcOrd="0" destOrd="0" presId="urn:microsoft.com/office/officeart/2005/8/layout/hChevron3"/>
    <dgm:cxn modelId="{1B53EF8E-7744-A849-A0D9-5DABCE0C33B6}" srcId="{B6DFFF34-E545-9544-A42C-4F0F0E44A140}" destId="{2FA09DC8-A2E6-6848-81E3-89000E80884E}" srcOrd="1" destOrd="0" parTransId="{5D349B42-E72E-144C-AC05-ED5163D08344}" sibTransId="{5BDA2709-6F9D-974E-B6B0-4943E0526B0A}"/>
    <dgm:cxn modelId="{E07C3598-9411-6C40-AAF4-D2D23CE88E2D}" srcId="{B6DFFF34-E545-9544-A42C-4F0F0E44A140}" destId="{8096630C-BA94-8544-B320-ADD63820B91D}" srcOrd="0" destOrd="0" parTransId="{C38D3110-DD12-2B4B-8251-AF6C4C34DE36}" sibTransId="{07B8A63F-45A9-1B4E-A6BC-389A236840B3}"/>
    <dgm:cxn modelId="{E82295D7-41B2-B544-B8D7-F1DC80366357}" srcId="{B6DFFF34-E545-9544-A42C-4F0F0E44A140}" destId="{77ED8B67-AA5C-D945-9249-EDF683AB2950}" srcOrd="2" destOrd="0" parTransId="{BA3FC443-E691-6B44-B5AB-CB5BD90DF23B}" sibTransId="{A1897541-AED5-D344-AA05-133C1E480299}"/>
    <dgm:cxn modelId="{D607CADC-25D7-554B-812D-4514456949C7}" srcId="{B6DFFF34-E545-9544-A42C-4F0F0E44A140}" destId="{386C2266-5522-974C-B7B0-9A05829BA860}" srcOrd="4" destOrd="0" parTransId="{A5712DDE-FC33-C64C-A68B-B76E1DF03A68}" sibTransId="{BC0D2F79-2818-6C4C-B6E3-EA426AD77045}"/>
    <dgm:cxn modelId="{4EC436EA-A791-344E-A3CB-8B432D3E1110}" type="presOf" srcId="{386C2266-5522-974C-B7B0-9A05829BA860}" destId="{C3FCABF8-590B-A746-9D0A-1CD41238AD92}" srcOrd="0" destOrd="0" presId="urn:microsoft.com/office/officeart/2005/8/layout/hChevron3"/>
    <dgm:cxn modelId="{252C1345-E4BA-C045-91A6-257573211654}" type="presParOf" srcId="{44A4B5AC-07C1-C443-A2FA-F081C2F0DE18}" destId="{F80A3DED-79F4-394B-9B79-7F0C74EFBB3E}" srcOrd="0" destOrd="0" presId="urn:microsoft.com/office/officeart/2005/8/layout/hChevron3"/>
    <dgm:cxn modelId="{1B4F319A-E752-0649-A527-6CBCED80764F}" type="presParOf" srcId="{44A4B5AC-07C1-C443-A2FA-F081C2F0DE18}" destId="{CE14CC0D-1890-7745-936C-24BF1722355F}" srcOrd="1" destOrd="0" presId="urn:microsoft.com/office/officeart/2005/8/layout/hChevron3"/>
    <dgm:cxn modelId="{75D5374C-8BA0-0540-8515-8D811DA90692}" type="presParOf" srcId="{44A4B5AC-07C1-C443-A2FA-F081C2F0DE18}" destId="{E816ED12-1714-6249-942F-EA9218E04412}" srcOrd="2" destOrd="0" presId="urn:microsoft.com/office/officeart/2005/8/layout/hChevron3"/>
    <dgm:cxn modelId="{55BFED29-6BB5-3C42-A637-730E40D61BDF}" type="presParOf" srcId="{44A4B5AC-07C1-C443-A2FA-F081C2F0DE18}" destId="{985B9116-4C43-CB4D-BF27-E71D30B6A848}" srcOrd="3" destOrd="0" presId="urn:microsoft.com/office/officeart/2005/8/layout/hChevron3"/>
    <dgm:cxn modelId="{5D5894C3-32A1-E044-A5B4-C619A9105D50}" type="presParOf" srcId="{44A4B5AC-07C1-C443-A2FA-F081C2F0DE18}" destId="{EB5D9DC5-AE35-464C-B4BF-F1B0F9B55E91}" srcOrd="4" destOrd="0" presId="urn:microsoft.com/office/officeart/2005/8/layout/hChevron3"/>
    <dgm:cxn modelId="{46A74115-796B-CE46-AE07-6C5033B13951}" type="presParOf" srcId="{44A4B5AC-07C1-C443-A2FA-F081C2F0DE18}" destId="{CB827AE6-14B0-E642-82B2-A1E47576EF2C}" srcOrd="5" destOrd="0" presId="urn:microsoft.com/office/officeart/2005/8/layout/hChevron3"/>
    <dgm:cxn modelId="{5BBE9F85-57B3-D84D-A006-1A6ABF03939D}" type="presParOf" srcId="{44A4B5AC-07C1-C443-A2FA-F081C2F0DE18}" destId="{F6784846-C4A0-5949-BA94-C2C417323B9C}" srcOrd="6" destOrd="0" presId="urn:microsoft.com/office/officeart/2005/8/layout/hChevron3"/>
    <dgm:cxn modelId="{9B4B1B31-3F42-D144-9637-6112BD8144F1}" type="presParOf" srcId="{44A4B5AC-07C1-C443-A2FA-F081C2F0DE18}" destId="{3B214409-305D-2345-9CF1-D302E6065959}" srcOrd="7" destOrd="0" presId="urn:microsoft.com/office/officeart/2005/8/layout/hChevron3"/>
    <dgm:cxn modelId="{824364F9-021F-594A-B8CB-BE6D2AF22831}" type="presParOf" srcId="{44A4B5AC-07C1-C443-A2FA-F081C2F0DE18}" destId="{C3FCABF8-590B-A746-9D0A-1CD41238AD9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A88EA4-86A6-3641-B82C-BEC77C4C740C}" type="doc">
      <dgm:prSet loTypeId="urn:microsoft.com/office/officeart/2005/8/layout/hProcess7" loCatId="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10A62392-66BE-634F-B506-D3E282A59CDF}">
      <dgm:prSet phldrT="[Texto]"/>
      <dgm:spPr/>
      <dgm:t>
        <a:bodyPr/>
        <a:lstStyle/>
        <a:p>
          <a:r>
            <a:rPr lang="es-ES" dirty="0"/>
            <a:t>Según</a:t>
          </a:r>
          <a:r>
            <a:rPr lang="es-EC" dirty="0"/>
            <a:t> Kotler y Armstrong (2012)</a:t>
          </a:r>
          <a:endParaRPr lang="es-MX" dirty="0"/>
        </a:p>
      </dgm:t>
    </dgm:pt>
    <dgm:pt modelId="{D19F3782-69CB-BA4E-AEAA-2C12722C99A8}" type="parTrans" cxnId="{E21C012F-FC18-D944-904C-99D09F54AAA2}">
      <dgm:prSet/>
      <dgm:spPr/>
      <dgm:t>
        <a:bodyPr/>
        <a:lstStyle/>
        <a:p>
          <a:endParaRPr lang="es-MX"/>
        </a:p>
      </dgm:t>
    </dgm:pt>
    <dgm:pt modelId="{CB3E040C-C25F-B94A-9ED0-5C2C491072C8}" type="sibTrans" cxnId="{E21C012F-FC18-D944-904C-99D09F54AAA2}">
      <dgm:prSet/>
      <dgm:spPr/>
      <dgm:t>
        <a:bodyPr/>
        <a:lstStyle/>
        <a:p>
          <a:endParaRPr lang="es-MX"/>
        </a:p>
      </dgm:t>
    </dgm:pt>
    <dgm:pt modelId="{87C5D38A-8511-4441-AA8A-0EEA2D8DC36F}">
      <dgm:prSet phldrT="[Texto]" custT="1"/>
      <dgm:spPr/>
      <dgm:t>
        <a:bodyPr/>
        <a:lstStyle/>
        <a:p>
          <a:r>
            <a:rPr lang="es-EC" sz="2000" dirty="0"/>
            <a:t>Cantidad</a:t>
          </a:r>
          <a:r>
            <a:rPr lang="es-EC" sz="3600" dirty="0"/>
            <a:t> </a:t>
          </a:r>
          <a:r>
            <a:rPr lang="es-EC" sz="2000" dirty="0"/>
            <a:t>monetaria que el comprador paga al adquirir un servicio o un producto.</a:t>
          </a:r>
          <a:endParaRPr lang="es-MX" sz="2000" dirty="0"/>
        </a:p>
      </dgm:t>
    </dgm:pt>
    <dgm:pt modelId="{30F97959-0C04-5E4C-A0FC-DA24EC978B19}" type="parTrans" cxnId="{F0D3E0C9-A07D-0648-BBAF-1F0F5EA4A7CC}">
      <dgm:prSet/>
      <dgm:spPr/>
      <dgm:t>
        <a:bodyPr/>
        <a:lstStyle/>
        <a:p>
          <a:endParaRPr lang="es-MX"/>
        </a:p>
      </dgm:t>
    </dgm:pt>
    <dgm:pt modelId="{E7E45812-7A1D-7A42-928A-36BD992BEC54}" type="sibTrans" cxnId="{F0D3E0C9-A07D-0648-BBAF-1F0F5EA4A7CC}">
      <dgm:prSet/>
      <dgm:spPr/>
      <dgm:t>
        <a:bodyPr/>
        <a:lstStyle/>
        <a:p>
          <a:endParaRPr lang="es-MX"/>
        </a:p>
      </dgm:t>
    </dgm:pt>
    <dgm:pt modelId="{CBAE63D8-9627-D448-A965-E13FD1EF4F88}">
      <dgm:prSet phldrT="[Texto]"/>
      <dgm:spPr/>
      <dgm:t>
        <a:bodyPr/>
        <a:lstStyle/>
        <a:p>
          <a:r>
            <a:rPr lang="es-EC" dirty="0"/>
            <a:t>López y Ruiz (2001) </a:t>
          </a:r>
          <a:endParaRPr lang="es-MX" dirty="0"/>
        </a:p>
      </dgm:t>
    </dgm:pt>
    <dgm:pt modelId="{CCB86C10-0379-AA42-8C89-6139F98608FE}" type="parTrans" cxnId="{BAE7259E-9B22-2E4F-8DF1-4CD0EB9C7AE3}">
      <dgm:prSet/>
      <dgm:spPr/>
      <dgm:t>
        <a:bodyPr/>
        <a:lstStyle/>
        <a:p>
          <a:endParaRPr lang="es-MX"/>
        </a:p>
      </dgm:t>
    </dgm:pt>
    <dgm:pt modelId="{AAA7B2C7-F4A2-044B-BFCC-6403EE8A4E2E}" type="sibTrans" cxnId="{BAE7259E-9B22-2E4F-8DF1-4CD0EB9C7AE3}">
      <dgm:prSet/>
      <dgm:spPr/>
      <dgm:t>
        <a:bodyPr/>
        <a:lstStyle/>
        <a:p>
          <a:endParaRPr lang="es-MX"/>
        </a:p>
      </dgm:t>
    </dgm:pt>
    <dgm:pt modelId="{0686F242-231B-D641-9181-453EDCC4A389}">
      <dgm:prSet phldrT="[Texto]" custT="1"/>
      <dgm:spPr/>
      <dgm:t>
        <a:bodyPr/>
        <a:lstStyle/>
        <a:p>
          <a:endParaRPr lang="es-EC" sz="2000" dirty="0"/>
        </a:p>
        <a:p>
          <a:r>
            <a:rPr lang="es-EC" sz="2000" dirty="0"/>
            <a:t>Única variable del marketing mix que genera ingresos y se puede modificar al corto plazo.</a:t>
          </a:r>
          <a:endParaRPr lang="es-MX" sz="2000" dirty="0"/>
        </a:p>
      </dgm:t>
    </dgm:pt>
    <dgm:pt modelId="{180495B9-30D4-F64E-AEEC-63F6F1C7B388}" type="parTrans" cxnId="{D91E7B48-399F-3A40-87FE-20EDD6C88110}">
      <dgm:prSet/>
      <dgm:spPr/>
      <dgm:t>
        <a:bodyPr/>
        <a:lstStyle/>
        <a:p>
          <a:endParaRPr lang="es-MX"/>
        </a:p>
      </dgm:t>
    </dgm:pt>
    <dgm:pt modelId="{4973F1B2-1FFA-5844-AFA6-F48370101971}" type="sibTrans" cxnId="{D91E7B48-399F-3A40-87FE-20EDD6C88110}">
      <dgm:prSet/>
      <dgm:spPr/>
      <dgm:t>
        <a:bodyPr/>
        <a:lstStyle/>
        <a:p>
          <a:endParaRPr lang="es-MX"/>
        </a:p>
      </dgm:t>
    </dgm:pt>
    <dgm:pt modelId="{0362389B-D9DB-524C-A08B-98FED5DEE083}" type="pres">
      <dgm:prSet presAssocID="{8AA88EA4-86A6-3641-B82C-BEC77C4C740C}" presName="Name0" presStyleCnt="0">
        <dgm:presLayoutVars>
          <dgm:dir/>
          <dgm:animLvl val="lvl"/>
          <dgm:resizeHandles val="exact"/>
        </dgm:presLayoutVars>
      </dgm:prSet>
      <dgm:spPr/>
    </dgm:pt>
    <dgm:pt modelId="{B48557A1-4182-2245-B40B-CF97703A6851}" type="pres">
      <dgm:prSet presAssocID="{10A62392-66BE-634F-B506-D3E282A59CDF}" presName="compositeNode" presStyleCnt="0">
        <dgm:presLayoutVars>
          <dgm:bulletEnabled val="1"/>
        </dgm:presLayoutVars>
      </dgm:prSet>
      <dgm:spPr/>
    </dgm:pt>
    <dgm:pt modelId="{8E640A5F-2498-2549-9E5D-9E82FF95D5C9}" type="pres">
      <dgm:prSet presAssocID="{10A62392-66BE-634F-B506-D3E282A59CDF}" presName="bgRect" presStyleLbl="node1" presStyleIdx="0" presStyleCnt="2" custScaleY="135816"/>
      <dgm:spPr/>
    </dgm:pt>
    <dgm:pt modelId="{E36E3493-A3EC-5148-8DEB-A72CC4B3480F}" type="pres">
      <dgm:prSet presAssocID="{10A62392-66BE-634F-B506-D3E282A59CDF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34E73D6F-5215-9F49-A5E4-222EAACD5039}" type="pres">
      <dgm:prSet presAssocID="{10A62392-66BE-634F-B506-D3E282A59CDF}" presName="childNode" presStyleLbl="node1" presStyleIdx="0" presStyleCnt="2">
        <dgm:presLayoutVars>
          <dgm:bulletEnabled val="1"/>
        </dgm:presLayoutVars>
      </dgm:prSet>
      <dgm:spPr/>
    </dgm:pt>
    <dgm:pt modelId="{02BFFDD5-5289-3C45-9322-0C61CF8520F1}" type="pres">
      <dgm:prSet presAssocID="{CB3E040C-C25F-B94A-9ED0-5C2C491072C8}" presName="hSp" presStyleCnt="0"/>
      <dgm:spPr/>
    </dgm:pt>
    <dgm:pt modelId="{64C68DC0-34C8-6B4A-8361-D84A850339D1}" type="pres">
      <dgm:prSet presAssocID="{CB3E040C-C25F-B94A-9ED0-5C2C491072C8}" presName="vProcSp" presStyleCnt="0"/>
      <dgm:spPr/>
    </dgm:pt>
    <dgm:pt modelId="{97734072-98DE-474C-8CB0-D3F104E15EE0}" type="pres">
      <dgm:prSet presAssocID="{CB3E040C-C25F-B94A-9ED0-5C2C491072C8}" presName="vSp1" presStyleCnt="0"/>
      <dgm:spPr/>
    </dgm:pt>
    <dgm:pt modelId="{C3C1447A-11C9-0244-9235-1ED099C81519}" type="pres">
      <dgm:prSet presAssocID="{CB3E040C-C25F-B94A-9ED0-5C2C491072C8}" presName="simulatedConn" presStyleLbl="solidFgAcc1" presStyleIdx="0" presStyleCnt="1"/>
      <dgm:spPr/>
    </dgm:pt>
    <dgm:pt modelId="{10C3CC0E-EC90-084B-8044-E04147154CA5}" type="pres">
      <dgm:prSet presAssocID="{CB3E040C-C25F-B94A-9ED0-5C2C491072C8}" presName="vSp2" presStyleCnt="0"/>
      <dgm:spPr/>
    </dgm:pt>
    <dgm:pt modelId="{2792608C-5394-0142-A092-798F398191F1}" type="pres">
      <dgm:prSet presAssocID="{CB3E040C-C25F-B94A-9ED0-5C2C491072C8}" presName="sibTrans" presStyleCnt="0"/>
      <dgm:spPr/>
    </dgm:pt>
    <dgm:pt modelId="{F5B1A1C8-4F51-D34C-AAAA-2D247F4EC5F9}" type="pres">
      <dgm:prSet presAssocID="{CBAE63D8-9627-D448-A965-E13FD1EF4F88}" presName="compositeNode" presStyleCnt="0">
        <dgm:presLayoutVars>
          <dgm:bulletEnabled val="1"/>
        </dgm:presLayoutVars>
      </dgm:prSet>
      <dgm:spPr/>
    </dgm:pt>
    <dgm:pt modelId="{8280C687-84C1-484C-9001-58E1D6F4039A}" type="pres">
      <dgm:prSet presAssocID="{CBAE63D8-9627-D448-A965-E13FD1EF4F88}" presName="bgRect" presStyleLbl="node1" presStyleIdx="1" presStyleCnt="2" custScaleY="135816"/>
      <dgm:spPr/>
    </dgm:pt>
    <dgm:pt modelId="{1241526F-E3C4-DB4D-BC77-AFC5EC186E4D}" type="pres">
      <dgm:prSet presAssocID="{CBAE63D8-9627-D448-A965-E13FD1EF4F88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4FCE4001-EBE8-4144-BBC9-EFE1B9F7EA32}" type="pres">
      <dgm:prSet presAssocID="{CBAE63D8-9627-D448-A965-E13FD1EF4F8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E21C012F-FC18-D944-904C-99D09F54AAA2}" srcId="{8AA88EA4-86A6-3641-B82C-BEC77C4C740C}" destId="{10A62392-66BE-634F-B506-D3E282A59CDF}" srcOrd="0" destOrd="0" parTransId="{D19F3782-69CB-BA4E-AEAA-2C12722C99A8}" sibTransId="{CB3E040C-C25F-B94A-9ED0-5C2C491072C8}"/>
    <dgm:cxn modelId="{3215FB40-9BAB-044A-9BFC-856734E42E09}" type="presOf" srcId="{8AA88EA4-86A6-3641-B82C-BEC77C4C740C}" destId="{0362389B-D9DB-524C-A08B-98FED5DEE083}" srcOrd="0" destOrd="0" presId="urn:microsoft.com/office/officeart/2005/8/layout/hProcess7"/>
    <dgm:cxn modelId="{D91E7B48-399F-3A40-87FE-20EDD6C88110}" srcId="{CBAE63D8-9627-D448-A965-E13FD1EF4F88}" destId="{0686F242-231B-D641-9181-453EDCC4A389}" srcOrd="0" destOrd="0" parTransId="{180495B9-30D4-F64E-AEEC-63F6F1C7B388}" sibTransId="{4973F1B2-1FFA-5844-AFA6-F48370101971}"/>
    <dgm:cxn modelId="{4ED99B93-25CF-A941-A7E3-FC308372F633}" type="presOf" srcId="{10A62392-66BE-634F-B506-D3E282A59CDF}" destId="{8E640A5F-2498-2549-9E5D-9E82FF95D5C9}" srcOrd="0" destOrd="0" presId="urn:microsoft.com/office/officeart/2005/8/layout/hProcess7"/>
    <dgm:cxn modelId="{BAE7259E-9B22-2E4F-8DF1-4CD0EB9C7AE3}" srcId="{8AA88EA4-86A6-3641-B82C-BEC77C4C740C}" destId="{CBAE63D8-9627-D448-A965-E13FD1EF4F88}" srcOrd="1" destOrd="0" parTransId="{CCB86C10-0379-AA42-8C89-6139F98608FE}" sibTransId="{AAA7B2C7-F4A2-044B-BFCC-6403EE8A4E2E}"/>
    <dgm:cxn modelId="{EDB447B3-C30E-1245-A8FF-EFEA1252AC38}" type="presOf" srcId="{10A62392-66BE-634F-B506-D3E282A59CDF}" destId="{E36E3493-A3EC-5148-8DEB-A72CC4B3480F}" srcOrd="1" destOrd="0" presId="urn:microsoft.com/office/officeart/2005/8/layout/hProcess7"/>
    <dgm:cxn modelId="{1DE904B8-3B22-6E4D-8D47-884D13E2BD72}" type="presOf" srcId="{87C5D38A-8511-4441-AA8A-0EEA2D8DC36F}" destId="{34E73D6F-5215-9F49-A5E4-222EAACD5039}" srcOrd="0" destOrd="0" presId="urn:microsoft.com/office/officeart/2005/8/layout/hProcess7"/>
    <dgm:cxn modelId="{CACC65C6-2FE2-A54D-8E0F-AE9FDE551906}" type="presOf" srcId="{CBAE63D8-9627-D448-A965-E13FD1EF4F88}" destId="{1241526F-E3C4-DB4D-BC77-AFC5EC186E4D}" srcOrd="1" destOrd="0" presId="urn:microsoft.com/office/officeart/2005/8/layout/hProcess7"/>
    <dgm:cxn modelId="{F0D3E0C9-A07D-0648-BBAF-1F0F5EA4A7CC}" srcId="{10A62392-66BE-634F-B506-D3E282A59CDF}" destId="{87C5D38A-8511-4441-AA8A-0EEA2D8DC36F}" srcOrd="0" destOrd="0" parTransId="{30F97959-0C04-5E4C-A0FC-DA24EC978B19}" sibTransId="{E7E45812-7A1D-7A42-928A-36BD992BEC54}"/>
    <dgm:cxn modelId="{390E7ACB-0944-154A-8B19-CE807C9064D1}" type="presOf" srcId="{0686F242-231B-D641-9181-453EDCC4A389}" destId="{4FCE4001-EBE8-4144-BBC9-EFE1B9F7EA32}" srcOrd="0" destOrd="0" presId="urn:microsoft.com/office/officeart/2005/8/layout/hProcess7"/>
    <dgm:cxn modelId="{AE0974F6-3F64-5C4F-A4A4-1308DE7387A2}" type="presOf" srcId="{CBAE63D8-9627-D448-A965-E13FD1EF4F88}" destId="{8280C687-84C1-484C-9001-58E1D6F4039A}" srcOrd="0" destOrd="0" presId="urn:microsoft.com/office/officeart/2005/8/layout/hProcess7"/>
    <dgm:cxn modelId="{0D611006-6420-A745-8E32-D95CC1B1C863}" type="presParOf" srcId="{0362389B-D9DB-524C-A08B-98FED5DEE083}" destId="{B48557A1-4182-2245-B40B-CF97703A6851}" srcOrd="0" destOrd="0" presId="urn:microsoft.com/office/officeart/2005/8/layout/hProcess7"/>
    <dgm:cxn modelId="{FB290511-1199-9A4E-9912-E723F7421E53}" type="presParOf" srcId="{B48557A1-4182-2245-B40B-CF97703A6851}" destId="{8E640A5F-2498-2549-9E5D-9E82FF95D5C9}" srcOrd="0" destOrd="0" presId="urn:microsoft.com/office/officeart/2005/8/layout/hProcess7"/>
    <dgm:cxn modelId="{24040CB3-8235-0048-8F52-1311A2ABBB45}" type="presParOf" srcId="{B48557A1-4182-2245-B40B-CF97703A6851}" destId="{E36E3493-A3EC-5148-8DEB-A72CC4B3480F}" srcOrd="1" destOrd="0" presId="urn:microsoft.com/office/officeart/2005/8/layout/hProcess7"/>
    <dgm:cxn modelId="{2DF551A9-604F-8E46-945C-DFB5FF37BE61}" type="presParOf" srcId="{B48557A1-4182-2245-B40B-CF97703A6851}" destId="{34E73D6F-5215-9F49-A5E4-222EAACD5039}" srcOrd="2" destOrd="0" presId="urn:microsoft.com/office/officeart/2005/8/layout/hProcess7"/>
    <dgm:cxn modelId="{41BCD871-E4F8-3D46-9F5F-4FB3CA4963D5}" type="presParOf" srcId="{0362389B-D9DB-524C-A08B-98FED5DEE083}" destId="{02BFFDD5-5289-3C45-9322-0C61CF8520F1}" srcOrd="1" destOrd="0" presId="urn:microsoft.com/office/officeart/2005/8/layout/hProcess7"/>
    <dgm:cxn modelId="{5BC2019C-6FB5-2D4E-B7AA-8DE3F3508601}" type="presParOf" srcId="{0362389B-D9DB-524C-A08B-98FED5DEE083}" destId="{64C68DC0-34C8-6B4A-8361-D84A850339D1}" srcOrd="2" destOrd="0" presId="urn:microsoft.com/office/officeart/2005/8/layout/hProcess7"/>
    <dgm:cxn modelId="{31D2F9BB-D802-254A-8D41-B55D7DDF5E3F}" type="presParOf" srcId="{64C68DC0-34C8-6B4A-8361-D84A850339D1}" destId="{97734072-98DE-474C-8CB0-D3F104E15EE0}" srcOrd="0" destOrd="0" presId="urn:microsoft.com/office/officeart/2005/8/layout/hProcess7"/>
    <dgm:cxn modelId="{FB7D80A7-CD22-0944-9FB1-C2DA4A7E3229}" type="presParOf" srcId="{64C68DC0-34C8-6B4A-8361-D84A850339D1}" destId="{C3C1447A-11C9-0244-9235-1ED099C81519}" srcOrd="1" destOrd="0" presId="urn:microsoft.com/office/officeart/2005/8/layout/hProcess7"/>
    <dgm:cxn modelId="{CF2CC60B-1A9A-6346-B6AF-55E509BDEF96}" type="presParOf" srcId="{64C68DC0-34C8-6B4A-8361-D84A850339D1}" destId="{10C3CC0E-EC90-084B-8044-E04147154CA5}" srcOrd="2" destOrd="0" presId="urn:microsoft.com/office/officeart/2005/8/layout/hProcess7"/>
    <dgm:cxn modelId="{B4E87C8E-9DED-9941-AAE8-86432D60F96F}" type="presParOf" srcId="{0362389B-D9DB-524C-A08B-98FED5DEE083}" destId="{2792608C-5394-0142-A092-798F398191F1}" srcOrd="3" destOrd="0" presId="urn:microsoft.com/office/officeart/2005/8/layout/hProcess7"/>
    <dgm:cxn modelId="{ADB3EE9A-B187-8349-B006-1F0144495200}" type="presParOf" srcId="{0362389B-D9DB-524C-A08B-98FED5DEE083}" destId="{F5B1A1C8-4F51-D34C-AAAA-2D247F4EC5F9}" srcOrd="4" destOrd="0" presId="urn:microsoft.com/office/officeart/2005/8/layout/hProcess7"/>
    <dgm:cxn modelId="{12BF9668-523F-544D-90A8-49B414D51E1E}" type="presParOf" srcId="{F5B1A1C8-4F51-D34C-AAAA-2D247F4EC5F9}" destId="{8280C687-84C1-484C-9001-58E1D6F4039A}" srcOrd="0" destOrd="0" presId="urn:microsoft.com/office/officeart/2005/8/layout/hProcess7"/>
    <dgm:cxn modelId="{D5CA48AF-E50C-7740-A686-D12413885512}" type="presParOf" srcId="{F5B1A1C8-4F51-D34C-AAAA-2D247F4EC5F9}" destId="{1241526F-E3C4-DB4D-BC77-AFC5EC186E4D}" srcOrd="1" destOrd="0" presId="urn:microsoft.com/office/officeart/2005/8/layout/hProcess7"/>
    <dgm:cxn modelId="{71B3B240-C892-F74F-AC9C-08F1B0D248E1}" type="presParOf" srcId="{F5B1A1C8-4F51-D34C-AAAA-2D247F4EC5F9}" destId="{4FCE4001-EBE8-4144-BBC9-EFE1B9F7EA3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A88EA4-86A6-3641-B82C-BEC77C4C740C}" type="doc">
      <dgm:prSet loTypeId="urn:microsoft.com/office/officeart/2005/8/layout/hProcess7" loCatId="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s-MX"/>
        </a:p>
      </dgm:t>
    </dgm:pt>
    <dgm:pt modelId="{10A62392-66BE-634F-B506-D3E282A59CDF}">
      <dgm:prSet phldrT="[Texto]"/>
      <dgm:spPr/>
      <dgm:t>
        <a:bodyPr/>
        <a:lstStyle/>
        <a:p>
          <a:r>
            <a:rPr lang="es-EC" dirty="0"/>
            <a:t>Kotler (2002)</a:t>
          </a:r>
          <a:endParaRPr lang="es-MX" dirty="0"/>
        </a:p>
      </dgm:t>
    </dgm:pt>
    <dgm:pt modelId="{D19F3782-69CB-BA4E-AEAA-2C12722C99A8}" type="parTrans" cxnId="{E21C012F-FC18-D944-904C-99D09F54AAA2}">
      <dgm:prSet/>
      <dgm:spPr/>
      <dgm:t>
        <a:bodyPr/>
        <a:lstStyle/>
        <a:p>
          <a:endParaRPr lang="es-MX"/>
        </a:p>
      </dgm:t>
    </dgm:pt>
    <dgm:pt modelId="{CB3E040C-C25F-B94A-9ED0-5C2C491072C8}" type="sibTrans" cxnId="{E21C012F-FC18-D944-904C-99D09F54AAA2}">
      <dgm:prSet/>
      <dgm:spPr/>
      <dgm:t>
        <a:bodyPr/>
        <a:lstStyle/>
        <a:p>
          <a:endParaRPr lang="es-MX"/>
        </a:p>
      </dgm:t>
    </dgm:pt>
    <dgm:pt modelId="{87C5D38A-8511-4441-AA8A-0EEA2D8DC36F}">
      <dgm:prSet phldrT="[Texto]" custT="1"/>
      <dgm:spPr/>
      <dgm:t>
        <a:bodyPr/>
        <a:lstStyle/>
        <a:p>
          <a:endParaRPr lang="es-EC" sz="2000" dirty="0"/>
        </a:p>
        <a:p>
          <a:r>
            <a:rPr lang="es-EC" sz="2000" dirty="0"/>
            <a:t>La decisión de compra se realiza de manera sistemática al pagar por un bien o servicio</a:t>
          </a:r>
          <a:endParaRPr lang="es-MX" sz="2000" dirty="0"/>
        </a:p>
      </dgm:t>
    </dgm:pt>
    <dgm:pt modelId="{30F97959-0C04-5E4C-A0FC-DA24EC978B19}" type="parTrans" cxnId="{F0D3E0C9-A07D-0648-BBAF-1F0F5EA4A7CC}">
      <dgm:prSet/>
      <dgm:spPr/>
      <dgm:t>
        <a:bodyPr/>
        <a:lstStyle/>
        <a:p>
          <a:endParaRPr lang="es-MX"/>
        </a:p>
      </dgm:t>
    </dgm:pt>
    <dgm:pt modelId="{E7E45812-7A1D-7A42-928A-36BD992BEC54}" type="sibTrans" cxnId="{F0D3E0C9-A07D-0648-BBAF-1F0F5EA4A7CC}">
      <dgm:prSet/>
      <dgm:spPr/>
      <dgm:t>
        <a:bodyPr/>
        <a:lstStyle/>
        <a:p>
          <a:endParaRPr lang="es-MX"/>
        </a:p>
      </dgm:t>
    </dgm:pt>
    <dgm:pt modelId="{CBAE63D8-9627-D448-A965-E13FD1EF4F88}">
      <dgm:prSet phldrT="[Texto]"/>
      <dgm:spPr/>
      <dgm:t>
        <a:bodyPr/>
        <a:lstStyle/>
        <a:p>
          <a:r>
            <a:rPr lang="es-ES" dirty="0"/>
            <a:t>(Cabrerizo, 2014)</a:t>
          </a:r>
          <a:r>
            <a:rPr lang="es-EC" dirty="0"/>
            <a:t> </a:t>
          </a:r>
          <a:endParaRPr lang="es-MX" dirty="0"/>
        </a:p>
      </dgm:t>
    </dgm:pt>
    <dgm:pt modelId="{CCB86C10-0379-AA42-8C89-6139F98608FE}" type="parTrans" cxnId="{BAE7259E-9B22-2E4F-8DF1-4CD0EB9C7AE3}">
      <dgm:prSet/>
      <dgm:spPr/>
      <dgm:t>
        <a:bodyPr/>
        <a:lstStyle/>
        <a:p>
          <a:endParaRPr lang="es-MX"/>
        </a:p>
      </dgm:t>
    </dgm:pt>
    <dgm:pt modelId="{AAA7B2C7-F4A2-044B-BFCC-6403EE8A4E2E}" type="sibTrans" cxnId="{BAE7259E-9B22-2E4F-8DF1-4CD0EB9C7AE3}">
      <dgm:prSet/>
      <dgm:spPr/>
      <dgm:t>
        <a:bodyPr/>
        <a:lstStyle/>
        <a:p>
          <a:endParaRPr lang="es-MX"/>
        </a:p>
      </dgm:t>
    </dgm:pt>
    <dgm:pt modelId="{0686F242-231B-D641-9181-453EDCC4A389}">
      <dgm:prSet phldrT="[Texto]" custT="1"/>
      <dgm:spPr/>
      <dgm:t>
        <a:bodyPr/>
        <a:lstStyle/>
        <a:p>
          <a:r>
            <a:rPr lang="es-EC" sz="2000" dirty="0"/>
            <a:t>¿Qué necesito? ¿Qué características tiene? ¿Dónde puedo conseguirlo? ¿Cómo puedo conseguirlo? ¿Cuánto estoy dispuesto a pagar?</a:t>
          </a:r>
          <a:r>
            <a:rPr lang="es-EC" sz="2000" i="1" dirty="0"/>
            <a:t> </a:t>
          </a:r>
          <a:endParaRPr lang="es-MX" sz="2000" dirty="0"/>
        </a:p>
      </dgm:t>
    </dgm:pt>
    <dgm:pt modelId="{180495B9-30D4-F64E-AEEC-63F6F1C7B388}" type="parTrans" cxnId="{D91E7B48-399F-3A40-87FE-20EDD6C88110}">
      <dgm:prSet/>
      <dgm:spPr/>
      <dgm:t>
        <a:bodyPr/>
        <a:lstStyle/>
        <a:p>
          <a:endParaRPr lang="es-MX"/>
        </a:p>
      </dgm:t>
    </dgm:pt>
    <dgm:pt modelId="{4973F1B2-1FFA-5844-AFA6-F48370101971}" type="sibTrans" cxnId="{D91E7B48-399F-3A40-87FE-20EDD6C88110}">
      <dgm:prSet/>
      <dgm:spPr/>
      <dgm:t>
        <a:bodyPr/>
        <a:lstStyle/>
        <a:p>
          <a:endParaRPr lang="es-MX"/>
        </a:p>
      </dgm:t>
    </dgm:pt>
    <dgm:pt modelId="{0362389B-D9DB-524C-A08B-98FED5DEE083}" type="pres">
      <dgm:prSet presAssocID="{8AA88EA4-86A6-3641-B82C-BEC77C4C740C}" presName="Name0" presStyleCnt="0">
        <dgm:presLayoutVars>
          <dgm:dir/>
          <dgm:animLvl val="lvl"/>
          <dgm:resizeHandles val="exact"/>
        </dgm:presLayoutVars>
      </dgm:prSet>
      <dgm:spPr/>
    </dgm:pt>
    <dgm:pt modelId="{B48557A1-4182-2245-B40B-CF97703A6851}" type="pres">
      <dgm:prSet presAssocID="{10A62392-66BE-634F-B506-D3E282A59CDF}" presName="compositeNode" presStyleCnt="0">
        <dgm:presLayoutVars>
          <dgm:bulletEnabled val="1"/>
        </dgm:presLayoutVars>
      </dgm:prSet>
      <dgm:spPr/>
    </dgm:pt>
    <dgm:pt modelId="{8E640A5F-2498-2549-9E5D-9E82FF95D5C9}" type="pres">
      <dgm:prSet presAssocID="{10A62392-66BE-634F-B506-D3E282A59CDF}" presName="bgRect" presStyleLbl="node1" presStyleIdx="0" presStyleCnt="2" custScaleY="135816"/>
      <dgm:spPr/>
    </dgm:pt>
    <dgm:pt modelId="{E36E3493-A3EC-5148-8DEB-A72CC4B3480F}" type="pres">
      <dgm:prSet presAssocID="{10A62392-66BE-634F-B506-D3E282A59CDF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34E73D6F-5215-9F49-A5E4-222EAACD5039}" type="pres">
      <dgm:prSet presAssocID="{10A62392-66BE-634F-B506-D3E282A59CDF}" presName="childNode" presStyleLbl="node1" presStyleIdx="0" presStyleCnt="2">
        <dgm:presLayoutVars>
          <dgm:bulletEnabled val="1"/>
        </dgm:presLayoutVars>
      </dgm:prSet>
      <dgm:spPr/>
    </dgm:pt>
    <dgm:pt modelId="{02BFFDD5-5289-3C45-9322-0C61CF8520F1}" type="pres">
      <dgm:prSet presAssocID="{CB3E040C-C25F-B94A-9ED0-5C2C491072C8}" presName="hSp" presStyleCnt="0"/>
      <dgm:spPr/>
    </dgm:pt>
    <dgm:pt modelId="{64C68DC0-34C8-6B4A-8361-D84A850339D1}" type="pres">
      <dgm:prSet presAssocID="{CB3E040C-C25F-B94A-9ED0-5C2C491072C8}" presName="vProcSp" presStyleCnt="0"/>
      <dgm:spPr/>
    </dgm:pt>
    <dgm:pt modelId="{97734072-98DE-474C-8CB0-D3F104E15EE0}" type="pres">
      <dgm:prSet presAssocID="{CB3E040C-C25F-B94A-9ED0-5C2C491072C8}" presName="vSp1" presStyleCnt="0"/>
      <dgm:spPr/>
    </dgm:pt>
    <dgm:pt modelId="{C3C1447A-11C9-0244-9235-1ED099C81519}" type="pres">
      <dgm:prSet presAssocID="{CB3E040C-C25F-B94A-9ED0-5C2C491072C8}" presName="simulatedConn" presStyleLbl="solidFgAcc1" presStyleIdx="0" presStyleCnt="1"/>
      <dgm:spPr/>
    </dgm:pt>
    <dgm:pt modelId="{10C3CC0E-EC90-084B-8044-E04147154CA5}" type="pres">
      <dgm:prSet presAssocID="{CB3E040C-C25F-B94A-9ED0-5C2C491072C8}" presName="vSp2" presStyleCnt="0"/>
      <dgm:spPr/>
    </dgm:pt>
    <dgm:pt modelId="{2792608C-5394-0142-A092-798F398191F1}" type="pres">
      <dgm:prSet presAssocID="{CB3E040C-C25F-B94A-9ED0-5C2C491072C8}" presName="sibTrans" presStyleCnt="0"/>
      <dgm:spPr/>
    </dgm:pt>
    <dgm:pt modelId="{F5B1A1C8-4F51-D34C-AAAA-2D247F4EC5F9}" type="pres">
      <dgm:prSet presAssocID="{CBAE63D8-9627-D448-A965-E13FD1EF4F88}" presName="compositeNode" presStyleCnt="0">
        <dgm:presLayoutVars>
          <dgm:bulletEnabled val="1"/>
        </dgm:presLayoutVars>
      </dgm:prSet>
      <dgm:spPr/>
    </dgm:pt>
    <dgm:pt modelId="{8280C687-84C1-484C-9001-58E1D6F4039A}" type="pres">
      <dgm:prSet presAssocID="{CBAE63D8-9627-D448-A965-E13FD1EF4F88}" presName="bgRect" presStyleLbl="node1" presStyleIdx="1" presStyleCnt="2" custScaleY="135816" custLinFactNeighborX="39" custLinFactNeighborY="-4237"/>
      <dgm:spPr/>
    </dgm:pt>
    <dgm:pt modelId="{1241526F-E3C4-DB4D-BC77-AFC5EC186E4D}" type="pres">
      <dgm:prSet presAssocID="{CBAE63D8-9627-D448-A965-E13FD1EF4F88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4FCE4001-EBE8-4144-BBC9-EFE1B9F7EA32}" type="pres">
      <dgm:prSet presAssocID="{CBAE63D8-9627-D448-A965-E13FD1EF4F8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E21C012F-FC18-D944-904C-99D09F54AAA2}" srcId="{8AA88EA4-86A6-3641-B82C-BEC77C4C740C}" destId="{10A62392-66BE-634F-B506-D3E282A59CDF}" srcOrd="0" destOrd="0" parTransId="{D19F3782-69CB-BA4E-AEAA-2C12722C99A8}" sibTransId="{CB3E040C-C25F-B94A-9ED0-5C2C491072C8}"/>
    <dgm:cxn modelId="{3215FB40-9BAB-044A-9BFC-856734E42E09}" type="presOf" srcId="{8AA88EA4-86A6-3641-B82C-BEC77C4C740C}" destId="{0362389B-D9DB-524C-A08B-98FED5DEE083}" srcOrd="0" destOrd="0" presId="urn:microsoft.com/office/officeart/2005/8/layout/hProcess7"/>
    <dgm:cxn modelId="{D91E7B48-399F-3A40-87FE-20EDD6C88110}" srcId="{CBAE63D8-9627-D448-A965-E13FD1EF4F88}" destId="{0686F242-231B-D641-9181-453EDCC4A389}" srcOrd="0" destOrd="0" parTransId="{180495B9-30D4-F64E-AEEC-63F6F1C7B388}" sibTransId="{4973F1B2-1FFA-5844-AFA6-F48370101971}"/>
    <dgm:cxn modelId="{4ED99B93-25CF-A941-A7E3-FC308372F633}" type="presOf" srcId="{10A62392-66BE-634F-B506-D3E282A59CDF}" destId="{8E640A5F-2498-2549-9E5D-9E82FF95D5C9}" srcOrd="0" destOrd="0" presId="urn:microsoft.com/office/officeart/2005/8/layout/hProcess7"/>
    <dgm:cxn modelId="{BAE7259E-9B22-2E4F-8DF1-4CD0EB9C7AE3}" srcId="{8AA88EA4-86A6-3641-B82C-BEC77C4C740C}" destId="{CBAE63D8-9627-D448-A965-E13FD1EF4F88}" srcOrd="1" destOrd="0" parTransId="{CCB86C10-0379-AA42-8C89-6139F98608FE}" sibTransId="{AAA7B2C7-F4A2-044B-BFCC-6403EE8A4E2E}"/>
    <dgm:cxn modelId="{EDB447B3-C30E-1245-A8FF-EFEA1252AC38}" type="presOf" srcId="{10A62392-66BE-634F-B506-D3E282A59CDF}" destId="{E36E3493-A3EC-5148-8DEB-A72CC4B3480F}" srcOrd="1" destOrd="0" presId="urn:microsoft.com/office/officeart/2005/8/layout/hProcess7"/>
    <dgm:cxn modelId="{1DE904B8-3B22-6E4D-8D47-884D13E2BD72}" type="presOf" srcId="{87C5D38A-8511-4441-AA8A-0EEA2D8DC36F}" destId="{34E73D6F-5215-9F49-A5E4-222EAACD5039}" srcOrd="0" destOrd="0" presId="urn:microsoft.com/office/officeart/2005/8/layout/hProcess7"/>
    <dgm:cxn modelId="{CACC65C6-2FE2-A54D-8E0F-AE9FDE551906}" type="presOf" srcId="{CBAE63D8-9627-D448-A965-E13FD1EF4F88}" destId="{1241526F-E3C4-DB4D-BC77-AFC5EC186E4D}" srcOrd="1" destOrd="0" presId="urn:microsoft.com/office/officeart/2005/8/layout/hProcess7"/>
    <dgm:cxn modelId="{F0D3E0C9-A07D-0648-BBAF-1F0F5EA4A7CC}" srcId="{10A62392-66BE-634F-B506-D3E282A59CDF}" destId="{87C5D38A-8511-4441-AA8A-0EEA2D8DC36F}" srcOrd="0" destOrd="0" parTransId="{30F97959-0C04-5E4C-A0FC-DA24EC978B19}" sibTransId="{E7E45812-7A1D-7A42-928A-36BD992BEC54}"/>
    <dgm:cxn modelId="{390E7ACB-0944-154A-8B19-CE807C9064D1}" type="presOf" srcId="{0686F242-231B-D641-9181-453EDCC4A389}" destId="{4FCE4001-EBE8-4144-BBC9-EFE1B9F7EA32}" srcOrd="0" destOrd="0" presId="urn:microsoft.com/office/officeart/2005/8/layout/hProcess7"/>
    <dgm:cxn modelId="{AE0974F6-3F64-5C4F-A4A4-1308DE7387A2}" type="presOf" srcId="{CBAE63D8-9627-D448-A965-E13FD1EF4F88}" destId="{8280C687-84C1-484C-9001-58E1D6F4039A}" srcOrd="0" destOrd="0" presId="urn:microsoft.com/office/officeart/2005/8/layout/hProcess7"/>
    <dgm:cxn modelId="{0D611006-6420-A745-8E32-D95CC1B1C863}" type="presParOf" srcId="{0362389B-D9DB-524C-A08B-98FED5DEE083}" destId="{B48557A1-4182-2245-B40B-CF97703A6851}" srcOrd="0" destOrd="0" presId="urn:microsoft.com/office/officeart/2005/8/layout/hProcess7"/>
    <dgm:cxn modelId="{FB290511-1199-9A4E-9912-E723F7421E53}" type="presParOf" srcId="{B48557A1-4182-2245-B40B-CF97703A6851}" destId="{8E640A5F-2498-2549-9E5D-9E82FF95D5C9}" srcOrd="0" destOrd="0" presId="urn:microsoft.com/office/officeart/2005/8/layout/hProcess7"/>
    <dgm:cxn modelId="{24040CB3-8235-0048-8F52-1311A2ABBB45}" type="presParOf" srcId="{B48557A1-4182-2245-B40B-CF97703A6851}" destId="{E36E3493-A3EC-5148-8DEB-A72CC4B3480F}" srcOrd="1" destOrd="0" presId="urn:microsoft.com/office/officeart/2005/8/layout/hProcess7"/>
    <dgm:cxn modelId="{2DF551A9-604F-8E46-945C-DFB5FF37BE61}" type="presParOf" srcId="{B48557A1-4182-2245-B40B-CF97703A6851}" destId="{34E73D6F-5215-9F49-A5E4-222EAACD5039}" srcOrd="2" destOrd="0" presId="urn:microsoft.com/office/officeart/2005/8/layout/hProcess7"/>
    <dgm:cxn modelId="{41BCD871-E4F8-3D46-9F5F-4FB3CA4963D5}" type="presParOf" srcId="{0362389B-D9DB-524C-A08B-98FED5DEE083}" destId="{02BFFDD5-5289-3C45-9322-0C61CF8520F1}" srcOrd="1" destOrd="0" presId="urn:microsoft.com/office/officeart/2005/8/layout/hProcess7"/>
    <dgm:cxn modelId="{5BC2019C-6FB5-2D4E-B7AA-8DE3F3508601}" type="presParOf" srcId="{0362389B-D9DB-524C-A08B-98FED5DEE083}" destId="{64C68DC0-34C8-6B4A-8361-D84A850339D1}" srcOrd="2" destOrd="0" presId="urn:microsoft.com/office/officeart/2005/8/layout/hProcess7"/>
    <dgm:cxn modelId="{31D2F9BB-D802-254A-8D41-B55D7DDF5E3F}" type="presParOf" srcId="{64C68DC0-34C8-6B4A-8361-D84A850339D1}" destId="{97734072-98DE-474C-8CB0-D3F104E15EE0}" srcOrd="0" destOrd="0" presId="urn:microsoft.com/office/officeart/2005/8/layout/hProcess7"/>
    <dgm:cxn modelId="{FB7D80A7-CD22-0944-9FB1-C2DA4A7E3229}" type="presParOf" srcId="{64C68DC0-34C8-6B4A-8361-D84A850339D1}" destId="{C3C1447A-11C9-0244-9235-1ED099C81519}" srcOrd="1" destOrd="0" presId="urn:microsoft.com/office/officeart/2005/8/layout/hProcess7"/>
    <dgm:cxn modelId="{CF2CC60B-1A9A-6346-B6AF-55E509BDEF96}" type="presParOf" srcId="{64C68DC0-34C8-6B4A-8361-D84A850339D1}" destId="{10C3CC0E-EC90-084B-8044-E04147154CA5}" srcOrd="2" destOrd="0" presId="urn:microsoft.com/office/officeart/2005/8/layout/hProcess7"/>
    <dgm:cxn modelId="{B4E87C8E-9DED-9941-AAE8-86432D60F96F}" type="presParOf" srcId="{0362389B-D9DB-524C-A08B-98FED5DEE083}" destId="{2792608C-5394-0142-A092-798F398191F1}" srcOrd="3" destOrd="0" presId="urn:microsoft.com/office/officeart/2005/8/layout/hProcess7"/>
    <dgm:cxn modelId="{ADB3EE9A-B187-8349-B006-1F0144495200}" type="presParOf" srcId="{0362389B-D9DB-524C-A08B-98FED5DEE083}" destId="{F5B1A1C8-4F51-D34C-AAAA-2D247F4EC5F9}" srcOrd="4" destOrd="0" presId="urn:microsoft.com/office/officeart/2005/8/layout/hProcess7"/>
    <dgm:cxn modelId="{12BF9668-523F-544D-90A8-49B414D51E1E}" type="presParOf" srcId="{F5B1A1C8-4F51-D34C-AAAA-2D247F4EC5F9}" destId="{8280C687-84C1-484C-9001-58E1D6F4039A}" srcOrd="0" destOrd="0" presId="urn:microsoft.com/office/officeart/2005/8/layout/hProcess7"/>
    <dgm:cxn modelId="{D5CA48AF-E50C-7740-A686-D12413885512}" type="presParOf" srcId="{F5B1A1C8-4F51-D34C-AAAA-2D247F4EC5F9}" destId="{1241526F-E3C4-DB4D-BC77-AFC5EC186E4D}" srcOrd="1" destOrd="0" presId="urn:microsoft.com/office/officeart/2005/8/layout/hProcess7"/>
    <dgm:cxn modelId="{71B3B240-C892-F74F-AC9C-08F1B0D248E1}" type="presParOf" srcId="{F5B1A1C8-4F51-D34C-AAAA-2D247F4EC5F9}" destId="{4FCE4001-EBE8-4144-BBC9-EFE1B9F7EA3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AA3188-3E35-4E7B-89CE-974ADB0E6864}" type="doc">
      <dgm:prSet loTypeId="urn:microsoft.com/office/officeart/2005/8/layout/hierarchy2" loCatId="hierarchy" qsTypeId="urn:microsoft.com/office/officeart/2009/2/quickstyle/3d8" qsCatId="3D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D1869642-1ADC-4F6D-92DF-4E41B0AA86D8}">
      <dgm:prSet phldrT="[Texto]" custT="1"/>
      <dgm:spPr/>
      <dgm:t>
        <a:bodyPr/>
        <a:lstStyle/>
        <a:p>
          <a:r>
            <a:rPr lang="es-EC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Medicamento</a:t>
          </a:r>
        </a:p>
      </dgm:t>
    </dgm:pt>
    <dgm:pt modelId="{EECA039A-87B3-4D03-841A-55A2DEA0A96B}" type="parTrans" cxnId="{069B296E-3ADD-40CE-950E-5ABFDD3F0D99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AE099-5B74-4052-8F52-380219EDAC31}" type="sibTrans" cxnId="{069B296E-3ADD-40CE-950E-5ABFDD3F0D99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AD4ECA-A1B7-4216-843F-5DE5626B7383}">
      <dgm:prSet phldrT="[Texto]" custT="1"/>
      <dgm:spPr/>
      <dgm:t>
        <a:bodyPr/>
        <a:lstStyle/>
        <a:p>
          <a:r>
            <a:rPr lang="es-EC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Medicamento </a:t>
          </a:r>
        </a:p>
      </dgm:t>
    </dgm:pt>
    <dgm:pt modelId="{291E181B-5FAA-4F82-AE9D-4BFAA8E2EF69}" type="parTrans" cxnId="{DBC1D6A8-29C3-4806-B4F0-CE544947372F}">
      <dgm:prSet custT="1"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1F39A-1343-40E3-9898-970EF441F2D9}" type="sibTrans" cxnId="{DBC1D6A8-29C3-4806-B4F0-CE544947372F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D5145-7218-4B6D-93C3-51369971EF06}">
      <dgm:prSet phldrT="[Texto]" custT="1"/>
      <dgm:spPr/>
      <dgm:t>
        <a:bodyPr/>
        <a:lstStyle/>
        <a:p>
          <a:r>
            <a:rPr lang="es-MX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Medicamento Genérico</a:t>
          </a:r>
          <a:endParaRPr lang="es-EC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84444-C725-48BD-860E-46241E33EDFE}" type="parTrans" cxnId="{D812DDD0-E734-4A03-B85E-3D3A9CEDD359}">
      <dgm:prSet custT="1"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C2A64D-7148-48FB-B2DC-2979422D60D0}" type="sibTrans" cxnId="{D812DDD0-E734-4A03-B85E-3D3A9CEDD359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EEE5BA-5F69-40D2-B8DD-4E7DFE491DA2}" type="pres">
      <dgm:prSet presAssocID="{F8AA3188-3E35-4E7B-89CE-974ADB0E68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8C7D5C8-2F3A-4063-A35F-A94782299ED7}" type="pres">
      <dgm:prSet presAssocID="{D1869642-1ADC-4F6D-92DF-4E41B0AA86D8}" presName="root1" presStyleCnt="0"/>
      <dgm:spPr/>
    </dgm:pt>
    <dgm:pt modelId="{FC44CAE7-0A64-4877-9657-9712F57344D8}" type="pres">
      <dgm:prSet presAssocID="{D1869642-1ADC-4F6D-92DF-4E41B0AA86D8}" presName="LevelOneTextNode" presStyleLbl="node0" presStyleIdx="0" presStyleCnt="1">
        <dgm:presLayoutVars>
          <dgm:chPref val="3"/>
        </dgm:presLayoutVars>
      </dgm:prSet>
      <dgm:spPr/>
    </dgm:pt>
    <dgm:pt modelId="{A6760F3F-A8F4-488C-9FF0-DD1B5D2C0F19}" type="pres">
      <dgm:prSet presAssocID="{D1869642-1ADC-4F6D-92DF-4E41B0AA86D8}" presName="level2hierChild" presStyleCnt="0"/>
      <dgm:spPr/>
    </dgm:pt>
    <dgm:pt modelId="{D8228ABE-CCE3-4425-A622-E7EDBC1552C2}" type="pres">
      <dgm:prSet presAssocID="{291E181B-5FAA-4F82-AE9D-4BFAA8E2EF69}" presName="conn2-1" presStyleLbl="parChTrans1D2" presStyleIdx="0" presStyleCnt="2"/>
      <dgm:spPr/>
    </dgm:pt>
    <dgm:pt modelId="{93310102-16BE-4417-A748-FF3BF4EA1FAD}" type="pres">
      <dgm:prSet presAssocID="{291E181B-5FAA-4F82-AE9D-4BFAA8E2EF69}" presName="connTx" presStyleLbl="parChTrans1D2" presStyleIdx="0" presStyleCnt="2"/>
      <dgm:spPr/>
    </dgm:pt>
    <dgm:pt modelId="{BCB48621-5024-47C1-BD2B-817D4C837FA3}" type="pres">
      <dgm:prSet presAssocID="{70AD4ECA-A1B7-4216-843F-5DE5626B7383}" presName="root2" presStyleCnt="0"/>
      <dgm:spPr/>
    </dgm:pt>
    <dgm:pt modelId="{068BB6A8-EB60-484B-94B4-941D735CAEC5}" type="pres">
      <dgm:prSet presAssocID="{70AD4ECA-A1B7-4216-843F-5DE5626B7383}" presName="LevelTwoTextNode" presStyleLbl="node2" presStyleIdx="0" presStyleCnt="2">
        <dgm:presLayoutVars>
          <dgm:chPref val="3"/>
        </dgm:presLayoutVars>
      </dgm:prSet>
      <dgm:spPr/>
    </dgm:pt>
    <dgm:pt modelId="{6334EB47-6CCD-430F-8AD7-E40C53BC2190}" type="pres">
      <dgm:prSet presAssocID="{70AD4ECA-A1B7-4216-843F-5DE5626B7383}" presName="level3hierChild" presStyleCnt="0"/>
      <dgm:spPr/>
    </dgm:pt>
    <dgm:pt modelId="{7D4D0BB7-D310-4D92-8221-94DB15C9390E}" type="pres">
      <dgm:prSet presAssocID="{1C284444-C725-48BD-860E-46241E33EDFE}" presName="conn2-1" presStyleLbl="parChTrans1D2" presStyleIdx="1" presStyleCnt="2"/>
      <dgm:spPr/>
    </dgm:pt>
    <dgm:pt modelId="{BADDB434-DB74-4E87-AB67-4A47779E8F50}" type="pres">
      <dgm:prSet presAssocID="{1C284444-C725-48BD-860E-46241E33EDFE}" presName="connTx" presStyleLbl="parChTrans1D2" presStyleIdx="1" presStyleCnt="2"/>
      <dgm:spPr/>
    </dgm:pt>
    <dgm:pt modelId="{1AE2517D-E822-4A73-93C7-A7E84AB112C3}" type="pres">
      <dgm:prSet presAssocID="{9E1D5145-7218-4B6D-93C3-51369971EF06}" presName="root2" presStyleCnt="0"/>
      <dgm:spPr/>
    </dgm:pt>
    <dgm:pt modelId="{0E49F717-0B6D-409B-857E-1B36516385B9}" type="pres">
      <dgm:prSet presAssocID="{9E1D5145-7218-4B6D-93C3-51369971EF06}" presName="LevelTwoTextNode" presStyleLbl="node2" presStyleIdx="1" presStyleCnt="2">
        <dgm:presLayoutVars>
          <dgm:chPref val="3"/>
        </dgm:presLayoutVars>
      </dgm:prSet>
      <dgm:spPr/>
    </dgm:pt>
    <dgm:pt modelId="{738362BF-A967-4779-B118-90606D4E47C0}" type="pres">
      <dgm:prSet presAssocID="{9E1D5145-7218-4B6D-93C3-51369971EF06}" presName="level3hierChild" presStyleCnt="0"/>
      <dgm:spPr/>
    </dgm:pt>
  </dgm:ptLst>
  <dgm:cxnLst>
    <dgm:cxn modelId="{69BE1E1C-61EC-4D40-9322-9F78D859A16D}" type="presOf" srcId="{291E181B-5FAA-4F82-AE9D-4BFAA8E2EF69}" destId="{D8228ABE-CCE3-4425-A622-E7EDBC1552C2}" srcOrd="0" destOrd="0" presId="urn:microsoft.com/office/officeart/2005/8/layout/hierarchy2"/>
    <dgm:cxn modelId="{C4D17926-1DF2-4175-93D8-0E23FAEFEC42}" type="presOf" srcId="{1C284444-C725-48BD-860E-46241E33EDFE}" destId="{BADDB434-DB74-4E87-AB67-4A47779E8F50}" srcOrd="1" destOrd="0" presId="urn:microsoft.com/office/officeart/2005/8/layout/hierarchy2"/>
    <dgm:cxn modelId="{6E870F29-9F0E-4AB2-9548-66FF8EF0CB44}" type="presOf" srcId="{9E1D5145-7218-4B6D-93C3-51369971EF06}" destId="{0E49F717-0B6D-409B-857E-1B36516385B9}" srcOrd="0" destOrd="0" presId="urn:microsoft.com/office/officeart/2005/8/layout/hierarchy2"/>
    <dgm:cxn modelId="{69FD023E-E59A-4BF5-926F-9275A9723793}" type="presOf" srcId="{F8AA3188-3E35-4E7B-89CE-974ADB0E6864}" destId="{01EEE5BA-5F69-40D2-B8DD-4E7DFE491DA2}" srcOrd="0" destOrd="0" presId="urn:microsoft.com/office/officeart/2005/8/layout/hierarchy2"/>
    <dgm:cxn modelId="{03099042-8C02-44CD-B9C6-1BE0579E850E}" type="presOf" srcId="{291E181B-5FAA-4F82-AE9D-4BFAA8E2EF69}" destId="{93310102-16BE-4417-A748-FF3BF4EA1FAD}" srcOrd="1" destOrd="0" presId="urn:microsoft.com/office/officeart/2005/8/layout/hierarchy2"/>
    <dgm:cxn modelId="{069B296E-3ADD-40CE-950E-5ABFDD3F0D99}" srcId="{F8AA3188-3E35-4E7B-89CE-974ADB0E6864}" destId="{D1869642-1ADC-4F6D-92DF-4E41B0AA86D8}" srcOrd="0" destOrd="0" parTransId="{EECA039A-87B3-4D03-841A-55A2DEA0A96B}" sibTransId="{E83AE099-5B74-4052-8F52-380219EDAC31}"/>
    <dgm:cxn modelId="{26F6A476-2ECF-4617-997A-40BC4B4B36A7}" type="presOf" srcId="{70AD4ECA-A1B7-4216-843F-5DE5626B7383}" destId="{068BB6A8-EB60-484B-94B4-941D735CAEC5}" srcOrd="0" destOrd="0" presId="urn:microsoft.com/office/officeart/2005/8/layout/hierarchy2"/>
    <dgm:cxn modelId="{DBC1D6A8-29C3-4806-B4F0-CE544947372F}" srcId="{D1869642-1ADC-4F6D-92DF-4E41B0AA86D8}" destId="{70AD4ECA-A1B7-4216-843F-5DE5626B7383}" srcOrd="0" destOrd="0" parTransId="{291E181B-5FAA-4F82-AE9D-4BFAA8E2EF69}" sibTransId="{9391F39A-1343-40E3-9898-970EF441F2D9}"/>
    <dgm:cxn modelId="{C85C80B9-1999-4DBD-99C6-13EB31D9F866}" type="presOf" srcId="{D1869642-1ADC-4F6D-92DF-4E41B0AA86D8}" destId="{FC44CAE7-0A64-4877-9657-9712F57344D8}" srcOrd="0" destOrd="0" presId="urn:microsoft.com/office/officeart/2005/8/layout/hierarchy2"/>
    <dgm:cxn modelId="{8A8DC3CD-F686-4626-9788-2C12ED3C7368}" type="presOf" srcId="{1C284444-C725-48BD-860E-46241E33EDFE}" destId="{7D4D0BB7-D310-4D92-8221-94DB15C9390E}" srcOrd="0" destOrd="0" presId="urn:microsoft.com/office/officeart/2005/8/layout/hierarchy2"/>
    <dgm:cxn modelId="{D812DDD0-E734-4A03-B85E-3D3A9CEDD359}" srcId="{D1869642-1ADC-4F6D-92DF-4E41B0AA86D8}" destId="{9E1D5145-7218-4B6D-93C3-51369971EF06}" srcOrd="1" destOrd="0" parTransId="{1C284444-C725-48BD-860E-46241E33EDFE}" sibTransId="{D6C2A64D-7148-48FB-B2DC-2979422D60D0}"/>
    <dgm:cxn modelId="{BF20DD7A-F605-490B-B1DA-B59F468FDD15}" type="presParOf" srcId="{01EEE5BA-5F69-40D2-B8DD-4E7DFE491DA2}" destId="{58C7D5C8-2F3A-4063-A35F-A94782299ED7}" srcOrd="0" destOrd="0" presId="urn:microsoft.com/office/officeart/2005/8/layout/hierarchy2"/>
    <dgm:cxn modelId="{2AC017EC-FFEF-4752-B3A3-DD47E426E31C}" type="presParOf" srcId="{58C7D5C8-2F3A-4063-A35F-A94782299ED7}" destId="{FC44CAE7-0A64-4877-9657-9712F57344D8}" srcOrd="0" destOrd="0" presId="urn:microsoft.com/office/officeart/2005/8/layout/hierarchy2"/>
    <dgm:cxn modelId="{EFA9C692-4524-4DD0-A2D3-7E74199407A9}" type="presParOf" srcId="{58C7D5C8-2F3A-4063-A35F-A94782299ED7}" destId="{A6760F3F-A8F4-488C-9FF0-DD1B5D2C0F19}" srcOrd="1" destOrd="0" presId="urn:microsoft.com/office/officeart/2005/8/layout/hierarchy2"/>
    <dgm:cxn modelId="{239B4F75-133E-4A94-9FE0-451DBEEDD04C}" type="presParOf" srcId="{A6760F3F-A8F4-488C-9FF0-DD1B5D2C0F19}" destId="{D8228ABE-CCE3-4425-A622-E7EDBC1552C2}" srcOrd="0" destOrd="0" presId="urn:microsoft.com/office/officeart/2005/8/layout/hierarchy2"/>
    <dgm:cxn modelId="{1AE02A49-4841-4C87-B812-C7D2C218EE62}" type="presParOf" srcId="{D8228ABE-CCE3-4425-A622-E7EDBC1552C2}" destId="{93310102-16BE-4417-A748-FF3BF4EA1FAD}" srcOrd="0" destOrd="0" presId="urn:microsoft.com/office/officeart/2005/8/layout/hierarchy2"/>
    <dgm:cxn modelId="{91B7FCAC-3564-4002-91F9-CEEC5713F76D}" type="presParOf" srcId="{A6760F3F-A8F4-488C-9FF0-DD1B5D2C0F19}" destId="{BCB48621-5024-47C1-BD2B-817D4C837FA3}" srcOrd="1" destOrd="0" presId="urn:microsoft.com/office/officeart/2005/8/layout/hierarchy2"/>
    <dgm:cxn modelId="{524FE420-1301-4794-A890-CBF9DBCE62E7}" type="presParOf" srcId="{BCB48621-5024-47C1-BD2B-817D4C837FA3}" destId="{068BB6A8-EB60-484B-94B4-941D735CAEC5}" srcOrd="0" destOrd="0" presId="urn:microsoft.com/office/officeart/2005/8/layout/hierarchy2"/>
    <dgm:cxn modelId="{4371D003-F384-4D5D-89EE-88AB84A5445B}" type="presParOf" srcId="{BCB48621-5024-47C1-BD2B-817D4C837FA3}" destId="{6334EB47-6CCD-430F-8AD7-E40C53BC2190}" srcOrd="1" destOrd="0" presId="urn:microsoft.com/office/officeart/2005/8/layout/hierarchy2"/>
    <dgm:cxn modelId="{E8CB7A61-15C3-43FD-85EB-7C60F125070E}" type="presParOf" srcId="{A6760F3F-A8F4-488C-9FF0-DD1B5D2C0F19}" destId="{7D4D0BB7-D310-4D92-8221-94DB15C9390E}" srcOrd="2" destOrd="0" presId="urn:microsoft.com/office/officeart/2005/8/layout/hierarchy2"/>
    <dgm:cxn modelId="{A2412A08-CB83-4011-830C-49DDF7491467}" type="presParOf" srcId="{7D4D0BB7-D310-4D92-8221-94DB15C9390E}" destId="{BADDB434-DB74-4E87-AB67-4A47779E8F50}" srcOrd="0" destOrd="0" presId="urn:microsoft.com/office/officeart/2005/8/layout/hierarchy2"/>
    <dgm:cxn modelId="{569C88A4-B9DB-4987-BAAA-EE3C48D5AD9B}" type="presParOf" srcId="{A6760F3F-A8F4-488C-9FF0-DD1B5D2C0F19}" destId="{1AE2517D-E822-4A73-93C7-A7E84AB112C3}" srcOrd="3" destOrd="0" presId="urn:microsoft.com/office/officeart/2005/8/layout/hierarchy2"/>
    <dgm:cxn modelId="{BEE07EA1-3C25-4CD0-AAB4-BB034D9CEFC7}" type="presParOf" srcId="{1AE2517D-E822-4A73-93C7-A7E84AB112C3}" destId="{0E49F717-0B6D-409B-857E-1B36516385B9}" srcOrd="0" destOrd="0" presId="urn:microsoft.com/office/officeart/2005/8/layout/hierarchy2"/>
    <dgm:cxn modelId="{EFAFB98E-689F-4ED0-A48C-B2AC2D85B536}" type="presParOf" srcId="{1AE2517D-E822-4A73-93C7-A7E84AB112C3}" destId="{738362BF-A967-4779-B118-90606D4E47C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0D98D9-C6B2-4263-8BBA-FDBDF51AF442}" type="doc">
      <dgm:prSet loTypeId="urn:microsoft.com/office/officeart/2009/3/layout/StepUpProcess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24D2F7D-4A66-48FC-BB6F-29675AB71CCB}">
      <dgm:prSet phldrT="[Texto]" custT="1"/>
      <dgm:spPr/>
      <dgm:t>
        <a:bodyPr/>
        <a:lstStyle/>
        <a:p>
          <a:r>
            <a:rPr lang="es-E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Información </a:t>
          </a:r>
        </a:p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Fuentes de datos secundarios.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4A094-6F0D-4454-888A-FE134D3B1555}" type="parTrans" cxnId="{101964E4-A973-46FD-A241-134AACCE8D74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BBA3C2-FD21-432A-8164-48FB67029BDF}" type="sibTrans" cxnId="{101964E4-A973-46FD-A241-134AACCE8D74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06AEFD-F92E-4E16-B1E5-32373635C3BD}">
      <dgm:prSet phldrT="[Texto]" custT="1"/>
      <dgm:spPr/>
      <dgm:t>
        <a:bodyPr/>
        <a:lstStyle/>
        <a:p>
          <a:r>
            <a:rPr lang="es-E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Instrumento</a:t>
          </a:r>
        </a:p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Encuesta. 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1012E-663E-425A-A9EB-1C445BAF3AFB}" type="parTrans" cxnId="{78FA6CF6-DDFF-413D-87CE-B601E69ED5B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478C9-3D98-4916-8E1B-38B1BD669DCE}" type="sibTrans" cxnId="{78FA6CF6-DDFF-413D-87CE-B601E69ED5B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6F321-DCAF-4DCB-BB09-3662B49FD8A7}">
      <dgm:prSet phldrT="[Texto]" custT="1"/>
      <dgm:spPr/>
      <dgm:t>
        <a:bodyPr/>
        <a:lstStyle/>
        <a:p>
          <a:r>
            <a:rPr lang="es-E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Análisis de datos</a:t>
          </a:r>
        </a:p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SPSS versión 26</a:t>
          </a:r>
        </a:p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Minitab 19</a:t>
          </a:r>
        </a:p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Excel 2019</a:t>
          </a:r>
        </a:p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GeoGebra.</a:t>
          </a:r>
          <a:endParaRPr lang="es-E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0EB3E5-EA7A-4E03-9412-E9E5557D6223}" type="parTrans" cxnId="{57E8D91B-57B4-47DF-AEFC-D2AE1358782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10099-58A9-4B18-B237-57C009421253}" type="sibTrans" cxnId="{57E8D91B-57B4-47DF-AEFC-D2AE1358782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9BD72-6824-4966-B3D1-C3348C9AAD6F}" type="pres">
      <dgm:prSet presAssocID="{0F0D98D9-C6B2-4263-8BBA-FDBDF51AF442}" presName="rootnode" presStyleCnt="0">
        <dgm:presLayoutVars>
          <dgm:chMax/>
          <dgm:chPref/>
          <dgm:dir/>
          <dgm:animLvl val="lvl"/>
        </dgm:presLayoutVars>
      </dgm:prSet>
      <dgm:spPr/>
    </dgm:pt>
    <dgm:pt modelId="{753E2F61-075C-41E4-824F-A4BE21DF0755}" type="pres">
      <dgm:prSet presAssocID="{D24D2F7D-4A66-48FC-BB6F-29675AB71CCB}" presName="composite" presStyleCnt="0"/>
      <dgm:spPr/>
    </dgm:pt>
    <dgm:pt modelId="{2B2DF40C-7324-4B55-9699-338833895C0D}" type="pres">
      <dgm:prSet presAssocID="{D24D2F7D-4A66-48FC-BB6F-29675AB71CCB}" presName="LShape" presStyleLbl="alignNode1" presStyleIdx="0" presStyleCnt="5"/>
      <dgm:spPr/>
    </dgm:pt>
    <dgm:pt modelId="{0D233EA2-862B-45BD-87C7-D0F8515A6BC1}" type="pres">
      <dgm:prSet presAssocID="{D24D2F7D-4A66-48FC-BB6F-29675AB71CC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E08BFCD-FA1A-4F6C-92CF-6C5439AFEEEF}" type="pres">
      <dgm:prSet presAssocID="{D24D2F7D-4A66-48FC-BB6F-29675AB71CCB}" presName="Triangle" presStyleLbl="alignNode1" presStyleIdx="1" presStyleCnt="5"/>
      <dgm:spPr/>
    </dgm:pt>
    <dgm:pt modelId="{9DBC0388-0996-4AA7-B817-8DBE73CC53AD}" type="pres">
      <dgm:prSet presAssocID="{0BBBA3C2-FD21-432A-8164-48FB67029BDF}" presName="sibTrans" presStyleCnt="0"/>
      <dgm:spPr/>
    </dgm:pt>
    <dgm:pt modelId="{177A04FC-45E4-4C27-8E59-891A95C664E9}" type="pres">
      <dgm:prSet presAssocID="{0BBBA3C2-FD21-432A-8164-48FB67029BDF}" presName="space" presStyleCnt="0"/>
      <dgm:spPr/>
    </dgm:pt>
    <dgm:pt modelId="{70EB6F75-5DEB-49D6-BBAD-70B7B141596C}" type="pres">
      <dgm:prSet presAssocID="{6406AEFD-F92E-4E16-B1E5-32373635C3BD}" presName="composite" presStyleCnt="0"/>
      <dgm:spPr/>
    </dgm:pt>
    <dgm:pt modelId="{C06293B8-E1A1-44BE-8C90-CD34D286767F}" type="pres">
      <dgm:prSet presAssocID="{6406AEFD-F92E-4E16-B1E5-32373635C3BD}" presName="LShape" presStyleLbl="alignNode1" presStyleIdx="2" presStyleCnt="5"/>
      <dgm:spPr/>
    </dgm:pt>
    <dgm:pt modelId="{91DDE550-AEA3-4EE5-839D-762CE101927E}" type="pres">
      <dgm:prSet presAssocID="{6406AEFD-F92E-4E16-B1E5-32373635C3B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1B5FC64-4EB4-4205-B515-A2726017BCE4}" type="pres">
      <dgm:prSet presAssocID="{6406AEFD-F92E-4E16-B1E5-32373635C3BD}" presName="Triangle" presStyleLbl="alignNode1" presStyleIdx="3" presStyleCnt="5"/>
      <dgm:spPr/>
    </dgm:pt>
    <dgm:pt modelId="{7906BC5A-EA75-4481-82F1-8DEC1CDF1923}" type="pres">
      <dgm:prSet presAssocID="{FE2478C9-3D98-4916-8E1B-38B1BD669DCE}" presName="sibTrans" presStyleCnt="0"/>
      <dgm:spPr/>
    </dgm:pt>
    <dgm:pt modelId="{F3D6C3E9-84E0-4777-B40F-ACAE22711983}" type="pres">
      <dgm:prSet presAssocID="{FE2478C9-3D98-4916-8E1B-38B1BD669DCE}" presName="space" presStyleCnt="0"/>
      <dgm:spPr/>
    </dgm:pt>
    <dgm:pt modelId="{3226AADC-5858-49B1-9651-97E54F61497D}" type="pres">
      <dgm:prSet presAssocID="{6C56F321-DCAF-4DCB-BB09-3662B49FD8A7}" presName="composite" presStyleCnt="0"/>
      <dgm:spPr/>
    </dgm:pt>
    <dgm:pt modelId="{799A7F66-06FE-4E63-862F-B376CCBAFF82}" type="pres">
      <dgm:prSet presAssocID="{6C56F321-DCAF-4DCB-BB09-3662B49FD8A7}" presName="LShape" presStyleLbl="alignNode1" presStyleIdx="4" presStyleCnt="5"/>
      <dgm:spPr/>
    </dgm:pt>
    <dgm:pt modelId="{A0B67B23-6BAE-4234-A303-67B255A6E848}" type="pres">
      <dgm:prSet presAssocID="{6C56F321-DCAF-4DCB-BB09-3662B49FD8A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7E8D91B-57B4-47DF-AEFC-D2AE1358782C}" srcId="{0F0D98D9-C6B2-4263-8BBA-FDBDF51AF442}" destId="{6C56F321-DCAF-4DCB-BB09-3662B49FD8A7}" srcOrd="2" destOrd="0" parTransId="{370EB3E5-EA7A-4E03-9412-E9E5557D6223}" sibTransId="{00A10099-58A9-4B18-B237-57C009421253}"/>
    <dgm:cxn modelId="{A4E45F3A-EA1F-438A-95B7-28A0949D9C66}" type="presOf" srcId="{6406AEFD-F92E-4E16-B1E5-32373635C3BD}" destId="{91DDE550-AEA3-4EE5-839D-762CE101927E}" srcOrd="0" destOrd="0" presId="urn:microsoft.com/office/officeart/2009/3/layout/StepUpProcess"/>
    <dgm:cxn modelId="{DE34627A-0C6B-4154-9CC6-6936987803B3}" type="presOf" srcId="{D24D2F7D-4A66-48FC-BB6F-29675AB71CCB}" destId="{0D233EA2-862B-45BD-87C7-D0F8515A6BC1}" srcOrd="0" destOrd="0" presId="urn:microsoft.com/office/officeart/2009/3/layout/StepUpProcess"/>
    <dgm:cxn modelId="{6D477D88-9485-4A34-BE41-40C3744461C0}" type="presOf" srcId="{6C56F321-DCAF-4DCB-BB09-3662B49FD8A7}" destId="{A0B67B23-6BAE-4234-A303-67B255A6E848}" srcOrd="0" destOrd="0" presId="urn:microsoft.com/office/officeart/2009/3/layout/StepUpProcess"/>
    <dgm:cxn modelId="{3DB43EA2-E848-4CDC-ABC2-6ED6A7B716A2}" type="presOf" srcId="{0F0D98D9-C6B2-4263-8BBA-FDBDF51AF442}" destId="{AFC9BD72-6824-4966-B3D1-C3348C9AAD6F}" srcOrd="0" destOrd="0" presId="urn:microsoft.com/office/officeart/2009/3/layout/StepUpProcess"/>
    <dgm:cxn modelId="{101964E4-A973-46FD-A241-134AACCE8D74}" srcId="{0F0D98D9-C6B2-4263-8BBA-FDBDF51AF442}" destId="{D24D2F7D-4A66-48FC-BB6F-29675AB71CCB}" srcOrd="0" destOrd="0" parTransId="{EE34A094-6F0D-4454-888A-FE134D3B1555}" sibTransId="{0BBBA3C2-FD21-432A-8164-48FB67029BDF}"/>
    <dgm:cxn modelId="{78FA6CF6-DDFF-413D-87CE-B601E69ED5B0}" srcId="{0F0D98D9-C6B2-4263-8BBA-FDBDF51AF442}" destId="{6406AEFD-F92E-4E16-B1E5-32373635C3BD}" srcOrd="1" destOrd="0" parTransId="{CA21012E-663E-425A-A9EB-1C445BAF3AFB}" sibTransId="{FE2478C9-3D98-4916-8E1B-38B1BD669DCE}"/>
    <dgm:cxn modelId="{905E6679-07F6-4532-A0FB-4F16494DEE9E}" type="presParOf" srcId="{AFC9BD72-6824-4966-B3D1-C3348C9AAD6F}" destId="{753E2F61-075C-41E4-824F-A4BE21DF0755}" srcOrd="0" destOrd="0" presId="urn:microsoft.com/office/officeart/2009/3/layout/StepUpProcess"/>
    <dgm:cxn modelId="{CF05187F-296D-4EA2-91A1-10C394D7160B}" type="presParOf" srcId="{753E2F61-075C-41E4-824F-A4BE21DF0755}" destId="{2B2DF40C-7324-4B55-9699-338833895C0D}" srcOrd="0" destOrd="0" presId="urn:microsoft.com/office/officeart/2009/3/layout/StepUpProcess"/>
    <dgm:cxn modelId="{463056AC-B2E8-4A46-BFB4-72AEA4B875BE}" type="presParOf" srcId="{753E2F61-075C-41E4-824F-A4BE21DF0755}" destId="{0D233EA2-862B-45BD-87C7-D0F8515A6BC1}" srcOrd="1" destOrd="0" presId="urn:microsoft.com/office/officeart/2009/3/layout/StepUpProcess"/>
    <dgm:cxn modelId="{E4BA0FEA-E84D-4F63-B414-F0112F02FF5C}" type="presParOf" srcId="{753E2F61-075C-41E4-824F-A4BE21DF0755}" destId="{9E08BFCD-FA1A-4F6C-92CF-6C5439AFEEEF}" srcOrd="2" destOrd="0" presId="urn:microsoft.com/office/officeart/2009/3/layout/StepUpProcess"/>
    <dgm:cxn modelId="{514ECF7B-B8E1-4751-85D1-9389FAB6F9C7}" type="presParOf" srcId="{AFC9BD72-6824-4966-B3D1-C3348C9AAD6F}" destId="{9DBC0388-0996-4AA7-B817-8DBE73CC53AD}" srcOrd="1" destOrd="0" presId="urn:microsoft.com/office/officeart/2009/3/layout/StepUpProcess"/>
    <dgm:cxn modelId="{CC9D04DE-852B-4B1C-856F-65C8F57FEF01}" type="presParOf" srcId="{9DBC0388-0996-4AA7-B817-8DBE73CC53AD}" destId="{177A04FC-45E4-4C27-8E59-891A95C664E9}" srcOrd="0" destOrd="0" presId="urn:microsoft.com/office/officeart/2009/3/layout/StepUpProcess"/>
    <dgm:cxn modelId="{7764321C-B67A-422E-8208-633805D80C2C}" type="presParOf" srcId="{AFC9BD72-6824-4966-B3D1-C3348C9AAD6F}" destId="{70EB6F75-5DEB-49D6-BBAD-70B7B141596C}" srcOrd="2" destOrd="0" presId="urn:microsoft.com/office/officeart/2009/3/layout/StepUpProcess"/>
    <dgm:cxn modelId="{F70A30EB-195B-4815-AC09-17FC27C2DB34}" type="presParOf" srcId="{70EB6F75-5DEB-49D6-BBAD-70B7B141596C}" destId="{C06293B8-E1A1-44BE-8C90-CD34D286767F}" srcOrd="0" destOrd="0" presId="urn:microsoft.com/office/officeart/2009/3/layout/StepUpProcess"/>
    <dgm:cxn modelId="{8A8963B0-B8B0-459D-80EC-D6E8E5623C46}" type="presParOf" srcId="{70EB6F75-5DEB-49D6-BBAD-70B7B141596C}" destId="{91DDE550-AEA3-4EE5-839D-762CE101927E}" srcOrd="1" destOrd="0" presId="urn:microsoft.com/office/officeart/2009/3/layout/StepUpProcess"/>
    <dgm:cxn modelId="{0F03C550-8961-4A91-8F03-1FD65E25F279}" type="presParOf" srcId="{70EB6F75-5DEB-49D6-BBAD-70B7B141596C}" destId="{D1B5FC64-4EB4-4205-B515-A2726017BCE4}" srcOrd="2" destOrd="0" presId="urn:microsoft.com/office/officeart/2009/3/layout/StepUpProcess"/>
    <dgm:cxn modelId="{91B17834-D0DC-4350-AA1F-8B9099B06F64}" type="presParOf" srcId="{AFC9BD72-6824-4966-B3D1-C3348C9AAD6F}" destId="{7906BC5A-EA75-4481-82F1-8DEC1CDF1923}" srcOrd="3" destOrd="0" presId="urn:microsoft.com/office/officeart/2009/3/layout/StepUpProcess"/>
    <dgm:cxn modelId="{B69462E5-6761-4C7E-A904-E44BBECCB738}" type="presParOf" srcId="{7906BC5A-EA75-4481-82F1-8DEC1CDF1923}" destId="{F3D6C3E9-84E0-4777-B40F-ACAE22711983}" srcOrd="0" destOrd="0" presId="urn:microsoft.com/office/officeart/2009/3/layout/StepUpProcess"/>
    <dgm:cxn modelId="{B9438F0E-A58E-4891-A35F-37B0243BAA11}" type="presParOf" srcId="{AFC9BD72-6824-4966-B3D1-C3348C9AAD6F}" destId="{3226AADC-5858-49B1-9651-97E54F61497D}" srcOrd="4" destOrd="0" presId="urn:microsoft.com/office/officeart/2009/3/layout/StepUpProcess"/>
    <dgm:cxn modelId="{B85B6E01-D489-413D-8CC4-CAA92972115F}" type="presParOf" srcId="{3226AADC-5858-49B1-9651-97E54F61497D}" destId="{799A7F66-06FE-4E63-862F-B376CCBAFF82}" srcOrd="0" destOrd="0" presId="urn:microsoft.com/office/officeart/2009/3/layout/StepUpProcess"/>
    <dgm:cxn modelId="{06C1CEEF-F6A2-48BB-B581-06D1EF3A1195}" type="presParOf" srcId="{3226AADC-5858-49B1-9651-97E54F61497D}" destId="{A0B67B23-6BAE-4234-A303-67B255A6E84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45504C-358E-407F-B055-6528DA1D4D77}" type="doc">
      <dgm:prSet loTypeId="urn:microsoft.com/office/officeart/2005/8/layout/hierarchy2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D2CC1564-6B0F-454D-B86D-7E0BF137EA58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Criterios de evaluación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B086C-4DCA-492F-8244-A4C5D0FB5D1C}" type="parTrans" cxnId="{554BB4A9-D06F-41B6-B028-2E291ED5CB31}">
      <dgm:prSet/>
      <dgm:spPr/>
      <dgm:t>
        <a:bodyPr/>
        <a:lstStyle/>
        <a:p>
          <a:endParaRPr lang="es-EC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5CCA2-DD32-4D76-969A-B84D6B6D82D2}" type="sibTrans" cxnId="{554BB4A9-D06F-41B6-B028-2E291ED5CB31}">
      <dgm:prSet/>
      <dgm:spPr/>
      <dgm:t>
        <a:bodyPr/>
        <a:lstStyle/>
        <a:p>
          <a:endParaRPr lang="es-EC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8B2FD-6229-4F91-82D3-504252BB98C5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Representatividad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97364-B341-48CC-B64B-3899D0E5D10C}" type="parTrans" cxnId="{4EA3F22C-57AD-4922-8AB9-AA420DE32E2D}">
      <dgm:prSet custT="1"/>
      <dgm:spPr/>
      <dgm:t>
        <a:bodyPr/>
        <a:lstStyle/>
        <a:p>
          <a:endParaRPr lang="es-EC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B2063-2F01-4458-A468-FF2114C33338}" type="sibTrans" cxnId="{4EA3F22C-57AD-4922-8AB9-AA420DE32E2D}">
      <dgm:prSet/>
      <dgm:spPr/>
      <dgm:t>
        <a:bodyPr/>
        <a:lstStyle/>
        <a:p>
          <a:endParaRPr lang="es-EC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AF617D-0E64-4A24-A795-13580B940D96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Comprensión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128C7E-EA55-4BEF-B459-10BA11A075DD}" type="parTrans" cxnId="{CAD6A2BD-8699-45E5-8D63-34C873769407}">
      <dgm:prSet custT="1"/>
      <dgm:spPr/>
      <dgm:t>
        <a:bodyPr/>
        <a:lstStyle/>
        <a:p>
          <a:endParaRPr lang="es-EC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E4F13-CB3B-4042-8226-B87DB897FC47}" type="sibTrans" cxnId="{CAD6A2BD-8699-45E5-8D63-34C873769407}">
      <dgm:prSet/>
      <dgm:spPr/>
      <dgm:t>
        <a:bodyPr/>
        <a:lstStyle/>
        <a:p>
          <a:endParaRPr lang="es-EC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23BBC-9A3A-4A84-B7DB-5282E7D9629B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Claridad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91C12-91FB-4EF2-ADC6-9DB089261C47}" type="parTrans" cxnId="{F823E9EF-E2D9-40AA-B4BD-CEB682C37AC2}">
      <dgm:prSet custT="1"/>
      <dgm:spPr/>
      <dgm:t>
        <a:bodyPr/>
        <a:lstStyle/>
        <a:p>
          <a:endParaRPr lang="es-EC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9F7DBF-E88B-40D4-9318-EB0AA4FEC420}" type="sibTrans" cxnId="{F823E9EF-E2D9-40AA-B4BD-CEB682C37AC2}">
      <dgm:prSet/>
      <dgm:spPr/>
      <dgm:t>
        <a:bodyPr/>
        <a:lstStyle/>
        <a:p>
          <a:endParaRPr lang="es-EC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187E7-BC3C-4A80-BB7B-7181FA976EC3}" type="pres">
      <dgm:prSet presAssocID="{CA45504C-358E-407F-B055-6528DA1D4D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9970156-6E06-4368-AF0B-AB2B5D90CC91}" type="pres">
      <dgm:prSet presAssocID="{D2CC1564-6B0F-454D-B86D-7E0BF137EA58}" presName="root1" presStyleCnt="0"/>
      <dgm:spPr/>
    </dgm:pt>
    <dgm:pt modelId="{54F643F2-4882-42A9-8057-ECC694CEA6C4}" type="pres">
      <dgm:prSet presAssocID="{D2CC1564-6B0F-454D-B86D-7E0BF137EA58}" presName="LevelOneTextNode" presStyleLbl="node0" presStyleIdx="0" presStyleCnt="1">
        <dgm:presLayoutVars>
          <dgm:chPref val="3"/>
        </dgm:presLayoutVars>
      </dgm:prSet>
      <dgm:spPr/>
    </dgm:pt>
    <dgm:pt modelId="{BE53B737-581C-44FA-B138-FD56A55C78E8}" type="pres">
      <dgm:prSet presAssocID="{D2CC1564-6B0F-454D-B86D-7E0BF137EA58}" presName="level2hierChild" presStyleCnt="0"/>
      <dgm:spPr/>
    </dgm:pt>
    <dgm:pt modelId="{6E266C83-EE10-467C-9CE9-6306BA1F843E}" type="pres">
      <dgm:prSet presAssocID="{F5B97364-B341-48CC-B64B-3899D0E5D10C}" presName="conn2-1" presStyleLbl="parChTrans1D2" presStyleIdx="0" presStyleCnt="3"/>
      <dgm:spPr/>
    </dgm:pt>
    <dgm:pt modelId="{7E2EE587-A823-4E97-979A-39CA8AF7977F}" type="pres">
      <dgm:prSet presAssocID="{F5B97364-B341-48CC-B64B-3899D0E5D10C}" presName="connTx" presStyleLbl="parChTrans1D2" presStyleIdx="0" presStyleCnt="3"/>
      <dgm:spPr/>
    </dgm:pt>
    <dgm:pt modelId="{F69234A0-A540-4D12-AB3B-30EF1B8B0F79}" type="pres">
      <dgm:prSet presAssocID="{4018B2FD-6229-4F91-82D3-504252BB98C5}" presName="root2" presStyleCnt="0"/>
      <dgm:spPr/>
    </dgm:pt>
    <dgm:pt modelId="{C4EDE60C-F378-48AB-A0DF-D1272BBD70E8}" type="pres">
      <dgm:prSet presAssocID="{4018B2FD-6229-4F91-82D3-504252BB98C5}" presName="LevelTwoTextNode" presStyleLbl="node2" presStyleIdx="0" presStyleCnt="3">
        <dgm:presLayoutVars>
          <dgm:chPref val="3"/>
        </dgm:presLayoutVars>
      </dgm:prSet>
      <dgm:spPr/>
    </dgm:pt>
    <dgm:pt modelId="{880078B3-1679-4A30-B773-0CE8DD7031BD}" type="pres">
      <dgm:prSet presAssocID="{4018B2FD-6229-4F91-82D3-504252BB98C5}" presName="level3hierChild" presStyleCnt="0"/>
      <dgm:spPr/>
    </dgm:pt>
    <dgm:pt modelId="{F0339413-DD6E-4601-8B64-8EF93B58B824}" type="pres">
      <dgm:prSet presAssocID="{BF128C7E-EA55-4BEF-B459-10BA11A075DD}" presName="conn2-1" presStyleLbl="parChTrans1D2" presStyleIdx="1" presStyleCnt="3"/>
      <dgm:spPr/>
    </dgm:pt>
    <dgm:pt modelId="{180B7C6D-D8D4-4F94-964E-A19BDDF966AB}" type="pres">
      <dgm:prSet presAssocID="{BF128C7E-EA55-4BEF-B459-10BA11A075DD}" presName="connTx" presStyleLbl="parChTrans1D2" presStyleIdx="1" presStyleCnt="3"/>
      <dgm:spPr/>
    </dgm:pt>
    <dgm:pt modelId="{592FEE2F-32E8-4ADB-BF62-52BD547A6BAB}" type="pres">
      <dgm:prSet presAssocID="{0BAF617D-0E64-4A24-A795-13580B940D96}" presName="root2" presStyleCnt="0"/>
      <dgm:spPr/>
    </dgm:pt>
    <dgm:pt modelId="{A6FDE089-64D7-4C07-A2A7-16FC4C96C8D8}" type="pres">
      <dgm:prSet presAssocID="{0BAF617D-0E64-4A24-A795-13580B940D96}" presName="LevelTwoTextNode" presStyleLbl="node2" presStyleIdx="1" presStyleCnt="3">
        <dgm:presLayoutVars>
          <dgm:chPref val="3"/>
        </dgm:presLayoutVars>
      </dgm:prSet>
      <dgm:spPr/>
    </dgm:pt>
    <dgm:pt modelId="{E2B203CF-10D3-420F-91C2-5BA300AD1118}" type="pres">
      <dgm:prSet presAssocID="{0BAF617D-0E64-4A24-A795-13580B940D96}" presName="level3hierChild" presStyleCnt="0"/>
      <dgm:spPr/>
    </dgm:pt>
    <dgm:pt modelId="{47EB4B0C-03A8-482D-808F-646C7E0FCCB2}" type="pres">
      <dgm:prSet presAssocID="{2B991C12-91FB-4EF2-ADC6-9DB089261C47}" presName="conn2-1" presStyleLbl="parChTrans1D2" presStyleIdx="2" presStyleCnt="3"/>
      <dgm:spPr/>
    </dgm:pt>
    <dgm:pt modelId="{1BCABFC7-5E58-49FA-B42D-F7A834FA58A6}" type="pres">
      <dgm:prSet presAssocID="{2B991C12-91FB-4EF2-ADC6-9DB089261C47}" presName="connTx" presStyleLbl="parChTrans1D2" presStyleIdx="2" presStyleCnt="3"/>
      <dgm:spPr/>
    </dgm:pt>
    <dgm:pt modelId="{B9BC44E4-F5D4-4BA7-B80A-C3E7D54E025A}" type="pres">
      <dgm:prSet presAssocID="{22423BBC-9A3A-4A84-B7DB-5282E7D9629B}" presName="root2" presStyleCnt="0"/>
      <dgm:spPr/>
    </dgm:pt>
    <dgm:pt modelId="{3D1222F2-AFDB-49C1-8877-E5B9E954B7C1}" type="pres">
      <dgm:prSet presAssocID="{22423BBC-9A3A-4A84-B7DB-5282E7D9629B}" presName="LevelTwoTextNode" presStyleLbl="node2" presStyleIdx="2" presStyleCnt="3">
        <dgm:presLayoutVars>
          <dgm:chPref val="3"/>
        </dgm:presLayoutVars>
      </dgm:prSet>
      <dgm:spPr/>
    </dgm:pt>
    <dgm:pt modelId="{0C7F2048-065B-40A0-9024-5ACF5AB6DF91}" type="pres">
      <dgm:prSet presAssocID="{22423BBC-9A3A-4A84-B7DB-5282E7D9629B}" presName="level3hierChild" presStyleCnt="0"/>
      <dgm:spPr/>
    </dgm:pt>
  </dgm:ptLst>
  <dgm:cxnLst>
    <dgm:cxn modelId="{CDC3941B-4FC4-43B9-9741-944DA140B306}" type="presOf" srcId="{BF128C7E-EA55-4BEF-B459-10BA11A075DD}" destId="{F0339413-DD6E-4601-8B64-8EF93B58B824}" srcOrd="0" destOrd="0" presId="urn:microsoft.com/office/officeart/2005/8/layout/hierarchy2"/>
    <dgm:cxn modelId="{33579B1D-5FD4-41A7-BFFD-D2D22935F0A8}" type="presOf" srcId="{0BAF617D-0E64-4A24-A795-13580B940D96}" destId="{A6FDE089-64D7-4C07-A2A7-16FC4C96C8D8}" srcOrd="0" destOrd="0" presId="urn:microsoft.com/office/officeart/2005/8/layout/hierarchy2"/>
    <dgm:cxn modelId="{9D3EE823-1C52-4936-9BFA-E83764AC1FD9}" type="presOf" srcId="{F5B97364-B341-48CC-B64B-3899D0E5D10C}" destId="{7E2EE587-A823-4E97-979A-39CA8AF7977F}" srcOrd="1" destOrd="0" presId="urn:microsoft.com/office/officeart/2005/8/layout/hierarchy2"/>
    <dgm:cxn modelId="{4EA3F22C-57AD-4922-8AB9-AA420DE32E2D}" srcId="{D2CC1564-6B0F-454D-B86D-7E0BF137EA58}" destId="{4018B2FD-6229-4F91-82D3-504252BB98C5}" srcOrd="0" destOrd="0" parTransId="{F5B97364-B341-48CC-B64B-3899D0E5D10C}" sibTransId="{F37B2063-2F01-4458-A468-FF2114C33338}"/>
    <dgm:cxn modelId="{ED639B69-ACB4-49EF-AE5B-E7BA213BD0AE}" type="presOf" srcId="{22423BBC-9A3A-4A84-B7DB-5282E7D9629B}" destId="{3D1222F2-AFDB-49C1-8877-E5B9E954B7C1}" srcOrd="0" destOrd="0" presId="urn:microsoft.com/office/officeart/2005/8/layout/hierarchy2"/>
    <dgm:cxn modelId="{024BA47E-31A3-4117-ADE2-AE5D4B10BBC3}" type="presOf" srcId="{2B991C12-91FB-4EF2-ADC6-9DB089261C47}" destId="{1BCABFC7-5E58-49FA-B42D-F7A834FA58A6}" srcOrd="1" destOrd="0" presId="urn:microsoft.com/office/officeart/2005/8/layout/hierarchy2"/>
    <dgm:cxn modelId="{2018B086-1BAA-461C-98A9-62CFDA079F48}" type="presOf" srcId="{BF128C7E-EA55-4BEF-B459-10BA11A075DD}" destId="{180B7C6D-D8D4-4F94-964E-A19BDDF966AB}" srcOrd="1" destOrd="0" presId="urn:microsoft.com/office/officeart/2005/8/layout/hierarchy2"/>
    <dgm:cxn modelId="{554BB4A9-D06F-41B6-B028-2E291ED5CB31}" srcId="{CA45504C-358E-407F-B055-6528DA1D4D77}" destId="{D2CC1564-6B0F-454D-B86D-7E0BF137EA58}" srcOrd="0" destOrd="0" parTransId="{784B086C-4DCA-492F-8244-A4C5D0FB5D1C}" sibTransId="{4A85CCA2-DD32-4D76-969A-B84D6B6D82D2}"/>
    <dgm:cxn modelId="{B1C0AEB0-6753-442C-BB77-4B6F28C9E11E}" type="presOf" srcId="{CA45504C-358E-407F-B055-6528DA1D4D77}" destId="{B6C187E7-BC3C-4A80-BB7B-7181FA976EC3}" srcOrd="0" destOrd="0" presId="urn:microsoft.com/office/officeart/2005/8/layout/hierarchy2"/>
    <dgm:cxn modelId="{CAD6A2BD-8699-45E5-8D63-34C873769407}" srcId="{D2CC1564-6B0F-454D-B86D-7E0BF137EA58}" destId="{0BAF617D-0E64-4A24-A795-13580B940D96}" srcOrd="1" destOrd="0" parTransId="{BF128C7E-EA55-4BEF-B459-10BA11A075DD}" sibTransId="{271E4F13-CB3B-4042-8226-B87DB897FC47}"/>
    <dgm:cxn modelId="{15F7E6BD-3706-43C3-81C5-D7771E2F437E}" type="presOf" srcId="{2B991C12-91FB-4EF2-ADC6-9DB089261C47}" destId="{47EB4B0C-03A8-482D-808F-646C7E0FCCB2}" srcOrd="0" destOrd="0" presId="urn:microsoft.com/office/officeart/2005/8/layout/hierarchy2"/>
    <dgm:cxn modelId="{4A987CC5-0197-4860-B82C-702F1775EB1A}" type="presOf" srcId="{D2CC1564-6B0F-454D-B86D-7E0BF137EA58}" destId="{54F643F2-4882-42A9-8057-ECC694CEA6C4}" srcOrd="0" destOrd="0" presId="urn:microsoft.com/office/officeart/2005/8/layout/hierarchy2"/>
    <dgm:cxn modelId="{233170E6-BE6F-48F1-823A-3DCB50B0660C}" type="presOf" srcId="{4018B2FD-6229-4F91-82D3-504252BB98C5}" destId="{C4EDE60C-F378-48AB-A0DF-D1272BBD70E8}" srcOrd="0" destOrd="0" presId="urn:microsoft.com/office/officeart/2005/8/layout/hierarchy2"/>
    <dgm:cxn modelId="{F823E9EF-E2D9-40AA-B4BD-CEB682C37AC2}" srcId="{D2CC1564-6B0F-454D-B86D-7E0BF137EA58}" destId="{22423BBC-9A3A-4A84-B7DB-5282E7D9629B}" srcOrd="2" destOrd="0" parTransId="{2B991C12-91FB-4EF2-ADC6-9DB089261C47}" sibTransId="{A69F7DBF-E88B-40D4-9318-EB0AA4FEC420}"/>
    <dgm:cxn modelId="{E13CCCFF-8E04-4406-927D-F2ECAEBA6B53}" type="presOf" srcId="{F5B97364-B341-48CC-B64B-3899D0E5D10C}" destId="{6E266C83-EE10-467C-9CE9-6306BA1F843E}" srcOrd="0" destOrd="0" presId="urn:microsoft.com/office/officeart/2005/8/layout/hierarchy2"/>
    <dgm:cxn modelId="{A351327E-38F4-4881-A0DF-0776D7C04BC6}" type="presParOf" srcId="{B6C187E7-BC3C-4A80-BB7B-7181FA976EC3}" destId="{C9970156-6E06-4368-AF0B-AB2B5D90CC91}" srcOrd="0" destOrd="0" presId="urn:microsoft.com/office/officeart/2005/8/layout/hierarchy2"/>
    <dgm:cxn modelId="{3B670603-F9AF-47D2-8590-097C4B1099C7}" type="presParOf" srcId="{C9970156-6E06-4368-AF0B-AB2B5D90CC91}" destId="{54F643F2-4882-42A9-8057-ECC694CEA6C4}" srcOrd="0" destOrd="0" presId="urn:microsoft.com/office/officeart/2005/8/layout/hierarchy2"/>
    <dgm:cxn modelId="{1659119E-020F-440C-AC36-311AEBF11700}" type="presParOf" srcId="{C9970156-6E06-4368-AF0B-AB2B5D90CC91}" destId="{BE53B737-581C-44FA-B138-FD56A55C78E8}" srcOrd="1" destOrd="0" presId="urn:microsoft.com/office/officeart/2005/8/layout/hierarchy2"/>
    <dgm:cxn modelId="{48BA9A83-B319-468F-88BC-612BEC7C92F0}" type="presParOf" srcId="{BE53B737-581C-44FA-B138-FD56A55C78E8}" destId="{6E266C83-EE10-467C-9CE9-6306BA1F843E}" srcOrd="0" destOrd="0" presId="urn:microsoft.com/office/officeart/2005/8/layout/hierarchy2"/>
    <dgm:cxn modelId="{80F7D365-4191-46EB-ABC1-61393507E766}" type="presParOf" srcId="{6E266C83-EE10-467C-9CE9-6306BA1F843E}" destId="{7E2EE587-A823-4E97-979A-39CA8AF7977F}" srcOrd="0" destOrd="0" presId="urn:microsoft.com/office/officeart/2005/8/layout/hierarchy2"/>
    <dgm:cxn modelId="{89C21186-2A2F-4ACE-9906-504193B1FE7C}" type="presParOf" srcId="{BE53B737-581C-44FA-B138-FD56A55C78E8}" destId="{F69234A0-A540-4D12-AB3B-30EF1B8B0F79}" srcOrd="1" destOrd="0" presId="urn:microsoft.com/office/officeart/2005/8/layout/hierarchy2"/>
    <dgm:cxn modelId="{856A20C2-631C-49C2-B460-18D0A3683F18}" type="presParOf" srcId="{F69234A0-A540-4D12-AB3B-30EF1B8B0F79}" destId="{C4EDE60C-F378-48AB-A0DF-D1272BBD70E8}" srcOrd="0" destOrd="0" presId="urn:microsoft.com/office/officeart/2005/8/layout/hierarchy2"/>
    <dgm:cxn modelId="{C95CA91B-F30D-435E-B40C-2D5C4E5AB3F4}" type="presParOf" srcId="{F69234A0-A540-4D12-AB3B-30EF1B8B0F79}" destId="{880078B3-1679-4A30-B773-0CE8DD7031BD}" srcOrd="1" destOrd="0" presId="urn:microsoft.com/office/officeart/2005/8/layout/hierarchy2"/>
    <dgm:cxn modelId="{88B960A6-449A-42D7-9389-1BC22DA630EE}" type="presParOf" srcId="{BE53B737-581C-44FA-B138-FD56A55C78E8}" destId="{F0339413-DD6E-4601-8B64-8EF93B58B824}" srcOrd="2" destOrd="0" presId="urn:microsoft.com/office/officeart/2005/8/layout/hierarchy2"/>
    <dgm:cxn modelId="{590561E9-CB8B-49E3-9914-F151CFA49DCA}" type="presParOf" srcId="{F0339413-DD6E-4601-8B64-8EF93B58B824}" destId="{180B7C6D-D8D4-4F94-964E-A19BDDF966AB}" srcOrd="0" destOrd="0" presId="urn:microsoft.com/office/officeart/2005/8/layout/hierarchy2"/>
    <dgm:cxn modelId="{19715AE7-F90F-42B8-A663-BB49BC87BD23}" type="presParOf" srcId="{BE53B737-581C-44FA-B138-FD56A55C78E8}" destId="{592FEE2F-32E8-4ADB-BF62-52BD547A6BAB}" srcOrd="3" destOrd="0" presId="urn:microsoft.com/office/officeart/2005/8/layout/hierarchy2"/>
    <dgm:cxn modelId="{FDBA6813-3711-438B-8A5E-51860796E62C}" type="presParOf" srcId="{592FEE2F-32E8-4ADB-BF62-52BD547A6BAB}" destId="{A6FDE089-64D7-4C07-A2A7-16FC4C96C8D8}" srcOrd="0" destOrd="0" presId="urn:microsoft.com/office/officeart/2005/8/layout/hierarchy2"/>
    <dgm:cxn modelId="{EBD3565A-7CDE-436A-8E62-1CD7BF6F7F1E}" type="presParOf" srcId="{592FEE2F-32E8-4ADB-BF62-52BD547A6BAB}" destId="{E2B203CF-10D3-420F-91C2-5BA300AD1118}" srcOrd="1" destOrd="0" presId="urn:microsoft.com/office/officeart/2005/8/layout/hierarchy2"/>
    <dgm:cxn modelId="{D49D8613-1C15-4C00-819F-4A4CB4F2378C}" type="presParOf" srcId="{BE53B737-581C-44FA-B138-FD56A55C78E8}" destId="{47EB4B0C-03A8-482D-808F-646C7E0FCCB2}" srcOrd="4" destOrd="0" presId="urn:microsoft.com/office/officeart/2005/8/layout/hierarchy2"/>
    <dgm:cxn modelId="{D9AA9FB6-CE49-4F9E-99DB-CF8F9D978462}" type="presParOf" srcId="{47EB4B0C-03A8-482D-808F-646C7E0FCCB2}" destId="{1BCABFC7-5E58-49FA-B42D-F7A834FA58A6}" srcOrd="0" destOrd="0" presId="urn:microsoft.com/office/officeart/2005/8/layout/hierarchy2"/>
    <dgm:cxn modelId="{48301744-8F34-4194-940B-D9F780ACDB37}" type="presParOf" srcId="{BE53B737-581C-44FA-B138-FD56A55C78E8}" destId="{B9BC44E4-F5D4-4BA7-B80A-C3E7D54E025A}" srcOrd="5" destOrd="0" presId="urn:microsoft.com/office/officeart/2005/8/layout/hierarchy2"/>
    <dgm:cxn modelId="{A0E1ECE2-16EA-4406-84E1-02E0176A9D85}" type="presParOf" srcId="{B9BC44E4-F5D4-4BA7-B80A-C3E7D54E025A}" destId="{3D1222F2-AFDB-49C1-8877-E5B9E954B7C1}" srcOrd="0" destOrd="0" presId="urn:microsoft.com/office/officeart/2005/8/layout/hierarchy2"/>
    <dgm:cxn modelId="{9008C96C-2286-4596-9881-7033E4CAAC8A}" type="presParOf" srcId="{B9BC44E4-F5D4-4BA7-B80A-C3E7D54E025A}" destId="{0C7F2048-065B-40A0-9024-5ACF5AB6DF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60118-B1D2-CA49-AAF5-87A865F89297}">
      <dsp:nvSpPr>
        <dsp:cNvPr id="0" name=""/>
        <dsp:cNvSpPr/>
      </dsp:nvSpPr>
      <dsp:spPr>
        <a:xfrm>
          <a:off x="0" y="962232"/>
          <a:ext cx="10760541" cy="8127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3C595-8D75-E848-B30F-928E5175D036}">
      <dsp:nvSpPr>
        <dsp:cNvPr id="0" name=""/>
        <dsp:cNvSpPr/>
      </dsp:nvSpPr>
      <dsp:spPr>
        <a:xfrm>
          <a:off x="305349" y="166900"/>
          <a:ext cx="7525022" cy="15649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706" tIns="0" rIns="2847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En Ecuador la calidad y el precio de los medicamentos son factores fundamentales en la compra de fármacos por parte de los pacientes que han utilizado las medicinas originales, también conocidos como fármacos comerciales o de marca y los medicamentos genéricos.</a:t>
          </a:r>
          <a:endParaRPr lang="es-MX" sz="1800" kern="1200" dirty="0"/>
        </a:p>
      </dsp:txBody>
      <dsp:txXfrm>
        <a:off x="381741" y="243292"/>
        <a:ext cx="7372238" cy="1412120"/>
      </dsp:txXfrm>
    </dsp:sp>
    <dsp:sp modelId="{CA13705A-264B-D146-A782-5C67307C2FB5}">
      <dsp:nvSpPr>
        <dsp:cNvPr id="0" name=""/>
        <dsp:cNvSpPr/>
      </dsp:nvSpPr>
      <dsp:spPr>
        <a:xfrm>
          <a:off x="0" y="2539739"/>
          <a:ext cx="10760541" cy="7959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B860C-34AD-B644-B782-02A8171982A9}">
      <dsp:nvSpPr>
        <dsp:cNvPr id="0" name=""/>
        <dsp:cNvSpPr/>
      </dsp:nvSpPr>
      <dsp:spPr>
        <a:xfrm>
          <a:off x="2031584" y="1960044"/>
          <a:ext cx="7525022" cy="13322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706" tIns="0" rIns="2847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Las reglas de decisión de compra de los consumidores, así como su esfuerzo cognitivo y de búsqueda de información, pueden modificarse en función de la situación de compra y uso del producto. </a:t>
          </a:r>
          <a:endParaRPr lang="es-MX" sz="1800" kern="1200" dirty="0"/>
        </a:p>
      </dsp:txBody>
      <dsp:txXfrm>
        <a:off x="2096618" y="2025078"/>
        <a:ext cx="7394954" cy="1202150"/>
      </dsp:txXfrm>
    </dsp:sp>
    <dsp:sp modelId="{E5E7E909-DE9B-424D-84E1-B5131125604C}">
      <dsp:nvSpPr>
        <dsp:cNvPr id="0" name=""/>
        <dsp:cNvSpPr/>
      </dsp:nvSpPr>
      <dsp:spPr>
        <a:xfrm flipV="1">
          <a:off x="0" y="4266778"/>
          <a:ext cx="10760541" cy="1334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195F6-85B8-EE4D-9731-E442FA7EC0D8}">
      <dsp:nvSpPr>
        <dsp:cNvPr id="0" name=""/>
        <dsp:cNvSpPr/>
      </dsp:nvSpPr>
      <dsp:spPr>
        <a:xfrm>
          <a:off x="3235518" y="3410134"/>
          <a:ext cx="7525022" cy="18285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706" tIns="0" rIns="2847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Motivo por el cual se pretende analizar la interacción del precio y la decisión de compra para ver como este afecta en la adquisición de medicamentos genéricos en el Distrito Metropolitano de Quito, y el impacto que ha tenido la pandemia del Covid-19 en dicho sector.</a:t>
          </a:r>
          <a:endParaRPr lang="es-MX" sz="1800" kern="1200" dirty="0"/>
        </a:p>
      </dsp:txBody>
      <dsp:txXfrm>
        <a:off x="3324779" y="3499395"/>
        <a:ext cx="7346500" cy="1650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E9397-CD02-4C95-A970-80254D378F34}">
      <dsp:nvSpPr>
        <dsp:cNvPr id="0" name=""/>
        <dsp:cNvSpPr/>
      </dsp:nvSpPr>
      <dsp:spPr>
        <a:xfrm rot="5400000">
          <a:off x="157180" y="381493"/>
          <a:ext cx="471749" cy="78498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82AFE-682B-42E6-A357-906C4CA21B1F}">
      <dsp:nvSpPr>
        <dsp:cNvPr id="0" name=""/>
        <dsp:cNvSpPr/>
      </dsp:nvSpPr>
      <dsp:spPr>
        <a:xfrm>
          <a:off x="78433" y="616034"/>
          <a:ext cx="708685" cy="62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s-EC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33" y="616034"/>
        <a:ext cx="708685" cy="621204"/>
      </dsp:txXfrm>
    </dsp:sp>
    <dsp:sp modelId="{2000BDAF-022B-4FE6-A149-7715DA446920}">
      <dsp:nvSpPr>
        <dsp:cNvPr id="0" name=""/>
        <dsp:cNvSpPr/>
      </dsp:nvSpPr>
      <dsp:spPr>
        <a:xfrm>
          <a:off x="653404" y="323702"/>
          <a:ext cx="133714" cy="13371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D1306-4833-435D-BE6D-54352BAC2000}">
      <dsp:nvSpPr>
        <dsp:cNvPr id="0" name=""/>
        <dsp:cNvSpPr/>
      </dsp:nvSpPr>
      <dsp:spPr>
        <a:xfrm rot="5400000">
          <a:off x="1024749" y="166813"/>
          <a:ext cx="471749" cy="7849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E7B78-A870-4C1A-AD85-7931705EA2F1}">
      <dsp:nvSpPr>
        <dsp:cNvPr id="0" name=""/>
        <dsp:cNvSpPr/>
      </dsp:nvSpPr>
      <dsp:spPr>
        <a:xfrm>
          <a:off x="946002" y="401353"/>
          <a:ext cx="708685" cy="62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s-EC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002" y="401353"/>
        <a:ext cx="708685" cy="621204"/>
      </dsp:txXfrm>
    </dsp:sp>
    <dsp:sp modelId="{3F55F806-33F8-4C75-AA27-98F7ADA61D84}">
      <dsp:nvSpPr>
        <dsp:cNvPr id="0" name=""/>
        <dsp:cNvSpPr/>
      </dsp:nvSpPr>
      <dsp:spPr>
        <a:xfrm>
          <a:off x="1520973" y="109021"/>
          <a:ext cx="133714" cy="13371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54E88-DF4F-44CA-8523-8CED6BBC33A6}">
      <dsp:nvSpPr>
        <dsp:cNvPr id="0" name=""/>
        <dsp:cNvSpPr/>
      </dsp:nvSpPr>
      <dsp:spPr>
        <a:xfrm rot="5400000">
          <a:off x="1892318" y="-47867"/>
          <a:ext cx="471749" cy="78498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775ED-92E5-4925-9DA9-A031177383C6}">
      <dsp:nvSpPr>
        <dsp:cNvPr id="0" name=""/>
        <dsp:cNvSpPr/>
      </dsp:nvSpPr>
      <dsp:spPr>
        <a:xfrm>
          <a:off x="1813571" y="186672"/>
          <a:ext cx="708685" cy="62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s-EC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3571" y="186672"/>
        <a:ext cx="708685" cy="6212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8A195-F0E5-4030-8C17-5CC9A0EB3C0A}">
      <dsp:nvSpPr>
        <dsp:cNvPr id="0" name=""/>
        <dsp:cNvSpPr/>
      </dsp:nvSpPr>
      <dsp:spPr>
        <a:xfrm>
          <a:off x="2314443" y="2067240"/>
          <a:ext cx="1266572" cy="439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18"/>
              </a:lnTo>
              <a:lnTo>
                <a:pt x="1266572" y="219818"/>
              </a:lnTo>
              <a:lnTo>
                <a:pt x="1266572" y="43963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ACE01-0C18-4E07-BAD9-EFAB71D4B7B9}">
      <dsp:nvSpPr>
        <dsp:cNvPr id="0" name=""/>
        <dsp:cNvSpPr/>
      </dsp:nvSpPr>
      <dsp:spPr>
        <a:xfrm>
          <a:off x="1047870" y="2067240"/>
          <a:ext cx="1266572" cy="439636"/>
        </a:xfrm>
        <a:custGeom>
          <a:avLst/>
          <a:gdLst/>
          <a:ahLst/>
          <a:cxnLst/>
          <a:rect l="0" t="0" r="0" b="0"/>
          <a:pathLst>
            <a:path>
              <a:moveTo>
                <a:pt x="1266572" y="0"/>
              </a:moveTo>
              <a:lnTo>
                <a:pt x="1266572" y="219818"/>
              </a:lnTo>
              <a:lnTo>
                <a:pt x="0" y="219818"/>
              </a:lnTo>
              <a:lnTo>
                <a:pt x="0" y="43963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3BFC4-CF46-44FC-99D2-0326536F9F17}">
      <dsp:nvSpPr>
        <dsp:cNvPr id="0" name=""/>
        <dsp:cNvSpPr/>
      </dsp:nvSpPr>
      <dsp:spPr>
        <a:xfrm>
          <a:off x="1267688" y="1020486"/>
          <a:ext cx="2093509" cy="1046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Encuesta piloto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7688" y="1020486"/>
        <a:ext cx="2093509" cy="1046754"/>
      </dsp:txXfrm>
    </dsp:sp>
    <dsp:sp modelId="{DE6A0D64-3FB3-4A9A-8600-31473244496E}">
      <dsp:nvSpPr>
        <dsp:cNvPr id="0" name=""/>
        <dsp:cNvSpPr/>
      </dsp:nvSpPr>
      <dsp:spPr>
        <a:xfrm>
          <a:off x="1115" y="2506877"/>
          <a:ext cx="2093509" cy="1046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 encuestados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" y="2506877"/>
        <a:ext cx="2093509" cy="1046754"/>
      </dsp:txXfrm>
    </dsp:sp>
    <dsp:sp modelId="{DD6D8E65-0D9B-4BC3-87EA-4709869AEC29}">
      <dsp:nvSpPr>
        <dsp:cNvPr id="0" name=""/>
        <dsp:cNvSpPr/>
      </dsp:nvSpPr>
      <dsp:spPr>
        <a:xfrm>
          <a:off x="2534261" y="2506877"/>
          <a:ext cx="2093509" cy="1046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Pertenecientes a la muestra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4261" y="2506877"/>
        <a:ext cx="2093509" cy="10467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F356-3F56-41AF-81D0-E5E927FA99EA}">
      <dsp:nvSpPr>
        <dsp:cNvPr id="0" name=""/>
        <dsp:cNvSpPr/>
      </dsp:nvSpPr>
      <dsp:spPr>
        <a:xfrm>
          <a:off x="5701936" y="3033488"/>
          <a:ext cx="4465791" cy="516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51"/>
              </a:lnTo>
              <a:lnTo>
                <a:pt x="4465791" y="258351"/>
              </a:lnTo>
              <a:lnTo>
                <a:pt x="4465791" y="51670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F4F06-1CCF-4191-8220-0958D1569534}">
      <dsp:nvSpPr>
        <dsp:cNvPr id="0" name=""/>
        <dsp:cNvSpPr/>
      </dsp:nvSpPr>
      <dsp:spPr>
        <a:xfrm>
          <a:off x="5701936" y="3033488"/>
          <a:ext cx="1488597" cy="516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51"/>
              </a:lnTo>
              <a:lnTo>
                <a:pt x="1488597" y="258351"/>
              </a:lnTo>
              <a:lnTo>
                <a:pt x="1488597" y="51670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A2022-F7B2-4AE6-959D-BE71C12FA78B}">
      <dsp:nvSpPr>
        <dsp:cNvPr id="0" name=""/>
        <dsp:cNvSpPr/>
      </dsp:nvSpPr>
      <dsp:spPr>
        <a:xfrm>
          <a:off x="4213339" y="3033488"/>
          <a:ext cx="1488597" cy="516703"/>
        </a:xfrm>
        <a:custGeom>
          <a:avLst/>
          <a:gdLst/>
          <a:ahLst/>
          <a:cxnLst/>
          <a:rect l="0" t="0" r="0" b="0"/>
          <a:pathLst>
            <a:path>
              <a:moveTo>
                <a:pt x="1488597" y="0"/>
              </a:moveTo>
              <a:lnTo>
                <a:pt x="1488597" y="258351"/>
              </a:lnTo>
              <a:lnTo>
                <a:pt x="0" y="258351"/>
              </a:lnTo>
              <a:lnTo>
                <a:pt x="0" y="51670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C2AED-3A9D-41BE-B9DB-9DF414DF2250}">
      <dsp:nvSpPr>
        <dsp:cNvPr id="0" name=""/>
        <dsp:cNvSpPr/>
      </dsp:nvSpPr>
      <dsp:spPr>
        <a:xfrm>
          <a:off x="1236144" y="3033488"/>
          <a:ext cx="4465791" cy="516703"/>
        </a:xfrm>
        <a:custGeom>
          <a:avLst/>
          <a:gdLst/>
          <a:ahLst/>
          <a:cxnLst/>
          <a:rect l="0" t="0" r="0" b="0"/>
          <a:pathLst>
            <a:path>
              <a:moveTo>
                <a:pt x="4465791" y="0"/>
              </a:moveTo>
              <a:lnTo>
                <a:pt x="4465791" y="258351"/>
              </a:lnTo>
              <a:lnTo>
                <a:pt x="0" y="258351"/>
              </a:lnTo>
              <a:lnTo>
                <a:pt x="0" y="51670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B1189-5F47-4236-B26B-E1DA8E27141A}">
      <dsp:nvSpPr>
        <dsp:cNvPr id="0" name=""/>
        <dsp:cNvSpPr/>
      </dsp:nvSpPr>
      <dsp:spPr>
        <a:xfrm>
          <a:off x="4471690" y="1803243"/>
          <a:ext cx="2460491" cy="1230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Población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1690" y="1803243"/>
        <a:ext cx="2460491" cy="1230245"/>
      </dsp:txXfrm>
    </dsp:sp>
    <dsp:sp modelId="{8B8C2948-4819-4A59-B38B-FC05B119F3EE}">
      <dsp:nvSpPr>
        <dsp:cNvPr id="0" name=""/>
        <dsp:cNvSpPr/>
      </dsp:nvSpPr>
      <dsp:spPr>
        <a:xfrm>
          <a:off x="5898" y="3550192"/>
          <a:ext cx="2460491" cy="1230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Proyección del </a:t>
          </a: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INEC 2.781.641 habitantes</a:t>
          </a:r>
        </a:p>
      </dsp:txBody>
      <dsp:txXfrm>
        <a:off x="5898" y="3550192"/>
        <a:ext cx="2460491" cy="1230245"/>
      </dsp:txXfrm>
    </dsp:sp>
    <dsp:sp modelId="{A6C4624D-C40A-4E47-878B-C56A0FE81FA9}">
      <dsp:nvSpPr>
        <dsp:cNvPr id="0" name=""/>
        <dsp:cNvSpPr/>
      </dsp:nvSpPr>
      <dsp:spPr>
        <a:xfrm>
          <a:off x="2983093" y="3550192"/>
          <a:ext cx="2460491" cy="1230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63,6% pertenecen a la Población Económicamente Activa (PEA) </a:t>
          </a:r>
        </a:p>
      </dsp:txBody>
      <dsp:txXfrm>
        <a:off x="2983093" y="3550192"/>
        <a:ext cx="2460491" cy="1230245"/>
      </dsp:txXfrm>
    </dsp:sp>
    <dsp:sp modelId="{C1C81EA5-A2C4-4AF5-ABF1-071587A49F2E}">
      <dsp:nvSpPr>
        <dsp:cNvPr id="0" name=""/>
        <dsp:cNvSpPr/>
      </dsp:nvSpPr>
      <dsp:spPr>
        <a:xfrm>
          <a:off x="5960288" y="3550192"/>
          <a:ext cx="2460491" cy="1230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1769124 personas del DMQ pertenecientes al PEA 2020</a:t>
          </a:r>
        </a:p>
      </dsp:txBody>
      <dsp:txXfrm>
        <a:off x="5960288" y="3550192"/>
        <a:ext cx="2460491" cy="1230245"/>
      </dsp:txXfrm>
    </dsp:sp>
    <dsp:sp modelId="{867D0537-A845-4DE2-997A-EBF97E19A07B}">
      <dsp:nvSpPr>
        <dsp:cNvPr id="0" name=""/>
        <dsp:cNvSpPr/>
      </dsp:nvSpPr>
      <dsp:spPr>
        <a:xfrm>
          <a:off x="8937482" y="3550192"/>
          <a:ext cx="2460491" cy="1230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ENEMDU mayo/junio-2020 se realizó mediante llamadas telefónicas</a:t>
          </a:r>
        </a:p>
      </dsp:txBody>
      <dsp:txXfrm>
        <a:off x="8937482" y="3550192"/>
        <a:ext cx="2460491" cy="12302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0E04B-5F0C-764C-8CB4-7ED701203029}">
      <dsp:nvSpPr>
        <dsp:cNvPr id="0" name=""/>
        <dsp:cNvSpPr/>
      </dsp:nvSpPr>
      <dsp:spPr>
        <a:xfrm>
          <a:off x="697495" y="6579"/>
          <a:ext cx="1459569" cy="1459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/>
            <a:t>1918-1919: gripe española o H1N1</a:t>
          </a:r>
          <a:endParaRPr lang="es-MX" sz="1400" kern="1200" dirty="0"/>
        </a:p>
      </dsp:txBody>
      <dsp:txXfrm>
        <a:off x="911244" y="220328"/>
        <a:ext cx="1032071" cy="1032071"/>
      </dsp:txXfrm>
    </dsp:sp>
    <dsp:sp modelId="{443D11AB-F766-7742-83D1-B942CB242559}">
      <dsp:nvSpPr>
        <dsp:cNvPr id="0" name=""/>
        <dsp:cNvSpPr/>
      </dsp:nvSpPr>
      <dsp:spPr>
        <a:xfrm rot="10800000">
          <a:off x="1171855" y="1593861"/>
          <a:ext cx="510849" cy="270750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DF453-8248-244D-AB69-5605E74FA2E1}">
      <dsp:nvSpPr>
        <dsp:cNvPr id="0" name=""/>
        <dsp:cNvSpPr/>
      </dsp:nvSpPr>
      <dsp:spPr>
        <a:xfrm>
          <a:off x="536643" y="1976998"/>
          <a:ext cx="1781272" cy="1464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/>
            <a:t>1957-1958: gripe asiática o H2N2.</a:t>
          </a:r>
          <a:endParaRPr lang="es-MX" sz="1400" kern="1200" dirty="0"/>
        </a:p>
      </dsp:txBody>
      <dsp:txXfrm>
        <a:off x="797504" y="2191494"/>
        <a:ext cx="1259550" cy="1035678"/>
      </dsp:txXfrm>
    </dsp:sp>
    <dsp:sp modelId="{AB909B16-223A-624B-9F12-134FE646EFDF}">
      <dsp:nvSpPr>
        <dsp:cNvPr id="0" name=""/>
        <dsp:cNvSpPr/>
      </dsp:nvSpPr>
      <dsp:spPr>
        <a:xfrm rot="10800000">
          <a:off x="1171855" y="3569380"/>
          <a:ext cx="510849" cy="270750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F49B0-FE67-8445-A198-2B1E9242710B}">
      <dsp:nvSpPr>
        <dsp:cNvPr id="0" name=""/>
        <dsp:cNvSpPr/>
      </dsp:nvSpPr>
      <dsp:spPr>
        <a:xfrm>
          <a:off x="536643" y="3952517"/>
          <a:ext cx="1781272" cy="1464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/>
            <a:t>1968-1970: gripe de Hong Kong o H3N2.</a:t>
          </a:r>
          <a:endParaRPr lang="es-MX" sz="1400" kern="1200" dirty="0"/>
        </a:p>
      </dsp:txBody>
      <dsp:txXfrm>
        <a:off x="797504" y="4167013"/>
        <a:ext cx="1259550" cy="1035678"/>
      </dsp:txXfrm>
    </dsp:sp>
    <dsp:sp modelId="{564BAB0D-3A03-3143-8B9D-7F0BE1F98EDB}">
      <dsp:nvSpPr>
        <dsp:cNvPr id="0" name=""/>
        <dsp:cNvSpPr/>
      </dsp:nvSpPr>
      <dsp:spPr>
        <a:xfrm rot="5400000">
          <a:off x="2435046" y="4549477"/>
          <a:ext cx="510849" cy="270750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BB929-1AC1-CC4E-A535-1ABDED7511C4}">
      <dsp:nvSpPr>
        <dsp:cNvPr id="0" name=""/>
        <dsp:cNvSpPr/>
      </dsp:nvSpPr>
      <dsp:spPr>
        <a:xfrm>
          <a:off x="3047700" y="3952517"/>
          <a:ext cx="1781272" cy="1464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/>
            <a:t>2009-2010: gripe porcina / H1N1.</a:t>
          </a:r>
          <a:endParaRPr lang="es-MX" sz="1400" kern="1200" dirty="0"/>
        </a:p>
      </dsp:txBody>
      <dsp:txXfrm>
        <a:off x="3308561" y="4167013"/>
        <a:ext cx="1259550" cy="1035678"/>
      </dsp:txXfrm>
    </dsp:sp>
    <dsp:sp modelId="{025BCD15-D956-E94A-B7A5-FFEFC04005EE}">
      <dsp:nvSpPr>
        <dsp:cNvPr id="0" name=""/>
        <dsp:cNvSpPr/>
      </dsp:nvSpPr>
      <dsp:spPr>
        <a:xfrm>
          <a:off x="3682912" y="3554055"/>
          <a:ext cx="510849" cy="270750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0B26F-C4B3-1047-A537-9880B613439D}">
      <dsp:nvSpPr>
        <dsp:cNvPr id="0" name=""/>
        <dsp:cNvSpPr/>
      </dsp:nvSpPr>
      <dsp:spPr>
        <a:xfrm>
          <a:off x="3047700" y="1976998"/>
          <a:ext cx="1781272" cy="1464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/>
            <a:t>2002: 2003: síndrome respiratorio agudo severo (SARS).</a:t>
          </a:r>
          <a:endParaRPr lang="es-MX" sz="1400" kern="1200" dirty="0"/>
        </a:p>
      </dsp:txBody>
      <dsp:txXfrm>
        <a:off x="3308561" y="2191494"/>
        <a:ext cx="1259550" cy="1035678"/>
      </dsp:txXfrm>
    </dsp:sp>
    <dsp:sp modelId="{FDAC9B42-F060-F04B-9BE2-038ECED4A1AF}">
      <dsp:nvSpPr>
        <dsp:cNvPr id="0" name=""/>
        <dsp:cNvSpPr/>
      </dsp:nvSpPr>
      <dsp:spPr>
        <a:xfrm>
          <a:off x="3682912" y="1578536"/>
          <a:ext cx="510849" cy="270750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97B52-3960-DB48-975F-AEBDB6AB3F3A}">
      <dsp:nvSpPr>
        <dsp:cNvPr id="0" name=""/>
        <dsp:cNvSpPr/>
      </dsp:nvSpPr>
      <dsp:spPr>
        <a:xfrm>
          <a:off x="3047700" y="1479"/>
          <a:ext cx="1781272" cy="1464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/>
            <a:t>1981-Actualidad: VIH</a:t>
          </a:r>
          <a:endParaRPr lang="es-MX" sz="1400" kern="1200" dirty="0"/>
        </a:p>
      </dsp:txBody>
      <dsp:txXfrm>
        <a:off x="3308561" y="215975"/>
        <a:ext cx="1259550" cy="1035678"/>
      </dsp:txXfrm>
    </dsp:sp>
    <dsp:sp modelId="{15423F27-BE55-4747-A335-B4F5ACB3FE42}">
      <dsp:nvSpPr>
        <dsp:cNvPr id="0" name=""/>
        <dsp:cNvSpPr/>
      </dsp:nvSpPr>
      <dsp:spPr>
        <a:xfrm rot="5400000">
          <a:off x="4946103" y="598439"/>
          <a:ext cx="510849" cy="270750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CCA1E-9E18-2946-B3FB-F306510FCC11}">
      <dsp:nvSpPr>
        <dsp:cNvPr id="0" name=""/>
        <dsp:cNvSpPr/>
      </dsp:nvSpPr>
      <dsp:spPr>
        <a:xfrm>
          <a:off x="5558757" y="1479"/>
          <a:ext cx="1781272" cy="1464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/>
            <a:t>2015-Actualidad: síndrome respiratorio de Medio Oriente (MERS).</a:t>
          </a:r>
          <a:endParaRPr lang="es-MX" sz="1400" kern="1200" dirty="0"/>
        </a:p>
      </dsp:txBody>
      <dsp:txXfrm>
        <a:off x="5819618" y="215975"/>
        <a:ext cx="1259550" cy="1035678"/>
      </dsp:txXfrm>
    </dsp:sp>
    <dsp:sp modelId="{251C8B27-7596-6F4A-9EE1-874423FFF3BE}">
      <dsp:nvSpPr>
        <dsp:cNvPr id="0" name=""/>
        <dsp:cNvSpPr/>
      </dsp:nvSpPr>
      <dsp:spPr>
        <a:xfrm rot="10800000">
          <a:off x="6193969" y="1593861"/>
          <a:ext cx="510849" cy="270750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206EB-096F-D442-88E3-B534BE36CF33}">
      <dsp:nvSpPr>
        <dsp:cNvPr id="0" name=""/>
        <dsp:cNvSpPr/>
      </dsp:nvSpPr>
      <dsp:spPr>
        <a:xfrm>
          <a:off x="5719609" y="1976998"/>
          <a:ext cx="1459569" cy="1459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/>
            <a:t>2019-Actualidad: COVID-19.</a:t>
          </a:r>
          <a:endParaRPr lang="es-MX" sz="1400" kern="1200" dirty="0"/>
        </a:p>
      </dsp:txBody>
      <dsp:txXfrm>
        <a:off x="5933358" y="2190747"/>
        <a:ext cx="1032071" cy="10320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6C678-150B-8C4D-9AC5-B401ADD2BDDF}">
      <dsp:nvSpPr>
        <dsp:cNvPr id="0" name=""/>
        <dsp:cNvSpPr/>
      </dsp:nvSpPr>
      <dsp:spPr>
        <a:xfrm>
          <a:off x="9846" y="1088984"/>
          <a:ext cx="2146086" cy="4315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isometricRightUp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COVID-19 en el sector de los medicamentos </a:t>
          </a:r>
          <a:endParaRPr lang="es-MX" sz="2800" kern="1200" dirty="0"/>
        </a:p>
      </dsp:txBody>
      <dsp:txXfrm>
        <a:off x="72703" y="1151841"/>
        <a:ext cx="2020372" cy="4190127"/>
      </dsp:txXfrm>
    </dsp:sp>
    <dsp:sp modelId="{597071A4-42CF-644B-8038-A05DE88352D6}">
      <dsp:nvSpPr>
        <dsp:cNvPr id="0" name=""/>
        <dsp:cNvSpPr/>
      </dsp:nvSpPr>
      <dsp:spPr>
        <a:xfrm rot="18770822">
          <a:off x="1859370" y="2542008"/>
          <a:ext cx="1853767" cy="50663"/>
        </a:xfrm>
        <a:custGeom>
          <a:avLst/>
          <a:gdLst/>
          <a:ahLst/>
          <a:cxnLst/>
          <a:rect l="0" t="0" r="0" b="0"/>
          <a:pathLst>
            <a:path>
              <a:moveTo>
                <a:pt x="0" y="25331"/>
              </a:moveTo>
              <a:lnTo>
                <a:pt x="1853767" y="25331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2739910" y="2520996"/>
        <a:ext cx="92688" cy="92688"/>
      </dsp:txXfrm>
    </dsp:sp>
    <dsp:sp modelId="{C61BEA08-ADC3-1B41-A128-D63037B7DC09}">
      <dsp:nvSpPr>
        <dsp:cNvPr id="0" name=""/>
        <dsp:cNvSpPr/>
      </dsp:nvSpPr>
      <dsp:spPr>
        <a:xfrm>
          <a:off x="3416575" y="1099873"/>
          <a:ext cx="3151606" cy="1575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Medicamentos a nivel mundial </a:t>
          </a:r>
          <a:endParaRPr lang="es-MX" sz="2000" kern="1200" dirty="0"/>
        </a:p>
      </dsp:txBody>
      <dsp:txXfrm>
        <a:off x="3462729" y="1146027"/>
        <a:ext cx="3059298" cy="1483495"/>
      </dsp:txXfrm>
    </dsp:sp>
    <dsp:sp modelId="{85D0F2EF-B3B5-C94B-8E6F-4727CF871B1A}">
      <dsp:nvSpPr>
        <dsp:cNvPr id="0" name=""/>
        <dsp:cNvSpPr/>
      </dsp:nvSpPr>
      <dsp:spPr>
        <a:xfrm rot="19457599">
          <a:off x="6422260" y="1409400"/>
          <a:ext cx="1552486" cy="50663"/>
        </a:xfrm>
        <a:custGeom>
          <a:avLst/>
          <a:gdLst/>
          <a:ahLst/>
          <a:cxnLst/>
          <a:rect l="0" t="0" r="0" b="0"/>
          <a:pathLst>
            <a:path>
              <a:moveTo>
                <a:pt x="0" y="25331"/>
              </a:moveTo>
              <a:lnTo>
                <a:pt x="1552486" y="2533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7159691" y="1395919"/>
        <a:ext cx="77624" cy="77624"/>
      </dsp:txXfrm>
    </dsp:sp>
    <dsp:sp modelId="{07C00F61-9F3C-B143-8694-88CDB1406FAA}">
      <dsp:nvSpPr>
        <dsp:cNvPr id="0" name=""/>
        <dsp:cNvSpPr/>
      </dsp:nvSpPr>
      <dsp:spPr>
        <a:xfrm>
          <a:off x="7828824" y="193786"/>
          <a:ext cx="3151606" cy="1575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La disponibilidad de los medicamentos genéricos, dependió de la demanda de ciertos fármacos </a:t>
          </a:r>
          <a:endParaRPr lang="es-MX" sz="1600" kern="1200" dirty="0"/>
        </a:p>
      </dsp:txBody>
      <dsp:txXfrm>
        <a:off x="7874978" y="239940"/>
        <a:ext cx="3059298" cy="1483495"/>
      </dsp:txXfrm>
    </dsp:sp>
    <dsp:sp modelId="{4E00BFAB-C9B6-B141-AD0E-8CBC3D060A57}">
      <dsp:nvSpPr>
        <dsp:cNvPr id="0" name=""/>
        <dsp:cNvSpPr/>
      </dsp:nvSpPr>
      <dsp:spPr>
        <a:xfrm rot="2142401">
          <a:off x="6422260" y="2315486"/>
          <a:ext cx="1552486" cy="50663"/>
        </a:xfrm>
        <a:custGeom>
          <a:avLst/>
          <a:gdLst/>
          <a:ahLst/>
          <a:cxnLst/>
          <a:rect l="0" t="0" r="0" b="0"/>
          <a:pathLst>
            <a:path>
              <a:moveTo>
                <a:pt x="0" y="25331"/>
              </a:moveTo>
              <a:lnTo>
                <a:pt x="1552486" y="2533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7159691" y="2302006"/>
        <a:ext cx="77624" cy="77624"/>
      </dsp:txXfrm>
    </dsp:sp>
    <dsp:sp modelId="{CAE57E37-AE4B-434D-B403-31A8B29E3A5F}">
      <dsp:nvSpPr>
        <dsp:cNvPr id="0" name=""/>
        <dsp:cNvSpPr/>
      </dsp:nvSpPr>
      <dsp:spPr>
        <a:xfrm>
          <a:off x="7828824" y="2005960"/>
          <a:ext cx="3151606" cy="1575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Se determinó que se existen factores que influyen en la decisión de compra de un medicamento genérico o de marca: culturales, sociales, personales, psicológicos (Huayta, 2020). </a:t>
          </a:r>
        </a:p>
      </dsp:txBody>
      <dsp:txXfrm>
        <a:off x="7874978" y="2052114"/>
        <a:ext cx="3059298" cy="1483495"/>
      </dsp:txXfrm>
    </dsp:sp>
    <dsp:sp modelId="{F4DB6E2D-9108-AC49-AA2F-170D0C33B62C}">
      <dsp:nvSpPr>
        <dsp:cNvPr id="0" name=""/>
        <dsp:cNvSpPr/>
      </dsp:nvSpPr>
      <dsp:spPr>
        <a:xfrm rot="2829178">
          <a:off x="1859370" y="3901138"/>
          <a:ext cx="1853767" cy="50663"/>
        </a:xfrm>
        <a:custGeom>
          <a:avLst/>
          <a:gdLst/>
          <a:ahLst/>
          <a:cxnLst/>
          <a:rect l="0" t="0" r="0" b="0"/>
          <a:pathLst>
            <a:path>
              <a:moveTo>
                <a:pt x="0" y="25331"/>
              </a:moveTo>
              <a:lnTo>
                <a:pt x="1853767" y="25331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2739910" y="3880126"/>
        <a:ext cx="92688" cy="92688"/>
      </dsp:txXfrm>
    </dsp:sp>
    <dsp:sp modelId="{ED836FE5-90DB-A543-B664-AD2384318745}">
      <dsp:nvSpPr>
        <dsp:cNvPr id="0" name=""/>
        <dsp:cNvSpPr/>
      </dsp:nvSpPr>
      <dsp:spPr>
        <a:xfrm>
          <a:off x="3416575" y="3818134"/>
          <a:ext cx="3151606" cy="1575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En el Ecuador </a:t>
          </a:r>
          <a:endParaRPr lang="es-MX" sz="2000" kern="1200" dirty="0"/>
        </a:p>
      </dsp:txBody>
      <dsp:txXfrm>
        <a:off x="3462729" y="3864288"/>
        <a:ext cx="3059298" cy="1483495"/>
      </dsp:txXfrm>
    </dsp:sp>
    <dsp:sp modelId="{5CBE9FDD-B6A8-F645-93CE-473771A19AFC}">
      <dsp:nvSpPr>
        <dsp:cNvPr id="0" name=""/>
        <dsp:cNvSpPr/>
      </dsp:nvSpPr>
      <dsp:spPr>
        <a:xfrm>
          <a:off x="6568182" y="4580704"/>
          <a:ext cx="1260642" cy="50663"/>
        </a:xfrm>
        <a:custGeom>
          <a:avLst/>
          <a:gdLst/>
          <a:ahLst/>
          <a:cxnLst/>
          <a:rect l="0" t="0" r="0" b="0"/>
          <a:pathLst>
            <a:path>
              <a:moveTo>
                <a:pt x="0" y="25331"/>
              </a:moveTo>
              <a:lnTo>
                <a:pt x="1260642" y="2533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7166987" y="4574519"/>
        <a:ext cx="63032" cy="63032"/>
      </dsp:txXfrm>
    </dsp:sp>
    <dsp:sp modelId="{265374AB-9D3B-0C4A-9A46-B04F71D32DC1}">
      <dsp:nvSpPr>
        <dsp:cNvPr id="0" name=""/>
        <dsp:cNvSpPr/>
      </dsp:nvSpPr>
      <dsp:spPr>
        <a:xfrm>
          <a:off x="7828824" y="3818134"/>
          <a:ext cx="3151606" cy="1575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Insatisfacción, algunos medicamentos en época de pandemia tuvieron precios más elevados a lo habitual, aumento de demanda, aceptacion de ecuatorianos y apego genericos (Huayta, 2020). </a:t>
          </a:r>
          <a:endParaRPr lang="es-MX" sz="1600" kern="1200" dirty="0"/>
        </a:p>
      </dsp:txBody>
      <dsp:txXfrm>
        <a:off x="7874978" y="3864288"/>
        <a:ext cx="3059298" cy="14834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A618E-B55B-4C79-902D-22A8ED576F44}">
      <dsp:nvSpPr>
        <dsp:cNvPr id="0" name=""/>
        <dsp:cNvSpPr/>
      </dsp:nvSpPr>
      <dsp:spPr>
        <a:xfrm>
          <a:off x="204570" y="420254"/>
          <a:ext cx="4909690" cy="15342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218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Una posible línea de investigación a tratar es sobre como los factores de precio y calidad percibidos influencian sobre la decisión de compra de medicamentos de marca en contraste de lo que ya se ha estudiado</a:t>
          </a:r>
        </a:p>
      </dsp:txBody>
      <dsp:txXfrm>
        <a:off x="204570" y="420254"/>
        <a:ext cx="4909690" cy="1534278"/>
      </dsp:txXfrm>
    </dsp:sp>
    <dsp:sp modelId="{906215EC-76CF-43D8-B7F8-54B98D503376}">
      <dsp:nvSpPr>
        <dsp:cNvPr id="0" name=""/>
        <dsp:cNvSpPr/>
      </dsp:nvSpPr>
      <dsp:spPr>
        <a:xfrm>
          <a:off x="0" y="198636"/>
          <a:ext cx="1073994" cy="16109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4A3B25-7DB0-40F2-917E-4D8EFA0BCD96}">
      <dsp:nvSpPr>
        <dsp:cNvPr id="0" name=""/>
        <dsp:cNvSpPr/>
      </dsp:nvSpPr>
      <dsp:spPr>
        <a:xfrm>
          <a:off x="204570" y="2610491"/>
          <a:ext cx="4909690" cy="15342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218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Se sugiere realizar un análisis profundo del impacto de la pandemia por Covid-19 en la comercialización de medicamentos y como influyo en la decisión de compra de dichos productos.</a:t>
          </a:r>
        </a:p>
      </dsp:txBody>
      <dsp:txXfrm>
        <a:off x="204570" y="2610491"/>
        <a:ext cx="4909690" cy="1534278"/>
      </dsp:txXfrm>
    </dsp:sp>
    <dsp:sp modelId="{A125A8EE-861C-43F0-97D3-E487FC3780D4}">
      <dsp:nvSpPr>
        <dsp:cNvPr id="0" name=""/>
        <dsp:cNvSpPr/>
      </dsp:nvSpPr>
      <dsp:spPr>
        <a:xfrm>
          <a:off x="0" y="2388873"/>
          <a:ext cx="1073994" cy="16109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4C31F-FB2F-48BE-82CF-71705611F273}">
      <dsp:nvSpPr>
        <dsp:cNvPr id="0" name=""/>
        <dsp:cNvSpPr/>
      </dsp:nvSpPr>
      <dsp:spPr>
        <a:xfrm>
          <a:off x="689387" y="304633"/>
          <a:ext cx="5017243" cy="15678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983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Los estudios futuros podrían abordar la influencia del precio sobre la decisión de compra en productos alternos o de bajo costo, pero similares a los originales producidos por las marcas, en el sector de repuestos automotrices. </a:t>
          </a:r>
        </a:p>
      </dsp:txBody>
      <dsp:txXfrm>
        <a:off x="689387" y="304633"/>
        <a:ext cx="5017243" cy="1567888"/>
      </dsp:txXfrm>
    </dsp:sp>
    <dsp:sp modelId="{1C2FA1D7-9B89-46F8-843D-815D02105E9C}">
      <dsp:nvSpPr>
        <dsp:cNvPr id="0" name=""/>
        <dsp:cNvSpPr/>
      </dsp:nvSpPr>
      <dsp:spPr>
        <a:xfrm>
          <a:off x="480335" y="78161"/>
          <a:ext cx="1097522" cy="16462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F5B61-4CAE-4DA6-BAEC-3D694BEEC44C}">
      <dsp:nvSpPr>
        <dsp:cNvPr id="0" name=""/>
        <dsp:cNvSpPr/>
      </dsp:nvSpPr>
      <dsp:spPr>
        <a:xfrm>
          <a:off x="689387" y="2278431"/>
          <a:ext cx="5017243" cy="15678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983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Otra línea de investigación sugerida es cómo influye la calidad y el precio percibidos en la decisión de compra de servicios ofertados en los sectores como: hotelero, transporte y turístico.</a:t>
          </a:r>
        </a:p>
      </dsp:txBody>
      <dsp:txXfrm>
        <a:off x="689387" y="2278431"/>
        <a:ext cx="5017243" cy="1567888"/>
      </dsp:txXfrm>
    </dsp:sp>
    <dsp:sp modelId="{1BF49A08-9415-4E5D-A345-A11FF43C2974}">
      <dsp:nvSpPr>
        <dsp:cNvPr id="0" name=""/>
        <dsp:cNvSpPr/>
      </dsp:nvSpPr>
      <dsp:spPr>
        <a:xfrm>
          <a:off x="480335" y="2051958"/>
          <a:ext cx="1097522" cy="16462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776B2-C15E-4F35-BB5C-7CE9F5468ECA}">
      <dsp:nvSpPr>
        <dsp:cNvPr id="0" name=""/>
        <dsp:cNvSpPr/>
      </dsp:nvSpPr>
      <dsp:spPr>
        <a:xfrm>
          <a:off x="0" y="2507"/>
          <a:ext cx="754272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6D4B85-2459-4823-95A8-86584AC9C7C1}">
      <dsp:nvSpPr>
        <dsp:cNvPr id="0" name=""/>
        <dsp:cNvSpPr/>
      </dsp:nvSpPr>
      <dsp:spPr>
        <a:xfrm>
          <a:off x="0" y="2507"/>
          <a:ext cx="1508545" cy="5130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Específicos</a:t>
          </a:r>
        </a:p>
      </dsp:txBody>
      <dsp:txXfrm>
        <a:off x="0" y="2507"/>
        <a:ext cx="1508545" cy="5130444"/>
      </dsp:txXfrm>
    </dsp:sp>
    <dsp:sp modelId="{EFA0EB8C-8AD6-4DE8-9667-B36EAC8ACFC0}">
      <dsp:nvSpPr>
        <dsp:cNvPr id="0" name=""/>
        <dsp:cNvSpPr/>
      </dsp:nvSpPr>
      <dsp:spPr>
        <a:xfrm>
          <a:off x="1621686" y="62817"/>
          <a:ext cx="5921039" cy="120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effectLst/>
              <a:latin typeface="Times New Roman" panose="02020603050405020304" pitchFamily="18" charset="0"/>
            </a:rPr>
            <a:t>•Construir un marco teórico, referencial y conceptual sobre precios y decisión de compra en medicamentos genéricos. 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1686" y="62817"/>
        <a:ext cx="5921039" cy="1206205"/>
      </dsp:txXfrm>
    </dsp:sp>
    <dsp:sp modelId="{58B469E2-75CB-45EE-8282-DC1E8A1F1435}">
      <dsp:nvSpPr>
        <dsp:cNvPr id="0" name=""/>
        <dsp:cNvSpPr/>
      </dsp:nvSpPr>
      <dsp:spPr>
        <a:xfrm>
          <a:off x="1508545" y="1269023"/>
          <a:ext cx="60341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3F50E-E0DD-4E7B-9061-3B9A06BDBFCB}">
      <dsp:nvSpPr>
        <dsp:cNvPr id="0" name=""/>
        <dsp:cNvSpPr/>
      </dsp:nvSpPr>
      <dsp:spPr>
        <a:xfrm>
          <a:off x="1621686" y="1329333"/>
          <a:ext cx="5921039" cy="120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effectLst/>
              <a:latin typeface="Times New Roman" panose="02020603050405020304" pitchFamily="18" charset="0"/>
            </a:rPr>
            <a:t>•Definir la metodología que se aplicará en la investigación, las herramientas de recolección y análisis de información, para medir las variables planteadas.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1686" y="1329333"/>
        <a:ext cx="5921039" cy="1206205"/>
      </dsp:txXfrm>
    </dsp:sp>
    <dsp:sp modelId="{9A7B4C0D-57B9-4A12-8539-3C4AA6520B4C}">
      <dsp:nvSpPr>
        <dsp:cNvPr id="0" name=""/>
        <dsp:cNvSpPr/>
      </dsp:nvSpPr>
      <dsp:spPr>
        <a:xfrm>
          <a:off x="1508545" y="2535539"/>
          <a:ext cx="60341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31F7B-369E-4D50-B4A5-A8890C4A1918}">
      <dsp:nvSpPr>
        <dsp:cNvPr id="0" name=""/>
        <dsp:cNvSpPr/>
      </dsp:nvSpPr>
      <dsp:spPr>
        <a:xfrm>
          <a:off x="1621686" y="2595849"/>
          <a:ext cx="5921039" cy="120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effectLst/>
              <a:latin typeface="Times New Roman" panose="02020603050405020304" pitchFamily="18" charset="0"/>
            </a:rPr>
            <a:t>•Establecer las características y diferencias entre los medicamentos de marca y genéricos y su porcentaje de preferencia en la ciudad de Quito.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1686" y="2595849"/>
        <a:ext cx="5921039" cy="1206205"/>
      </dsp:txXfrm>
    </dsp:sp>
    <dsp:sp modelId="{7D026324-0013-45EF-9CD2-51082C7B5E73}">
      <dsp:nvSpPr>
        <dsp:cNvPr id="0" name=""/>
        <dsp:cNvSpPr/>
      </dsp:nvSpPr>
      <dsp:spPr>
        <a:xfrm>
          <a:off x="1508545" y="3802055"/>
          <a:ext cx="60341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2A38C-7BBA-3548-9FEA-782BEF396A3F}">
      <dsp:nvSpPr>
        <dsp:cNvPr id="0" name=""/>
        <dsp:cNvSpPr/>
      </dsp:nvSpPr>
      <dsp:spPr>
        <a:xfrm>
          <a:off x="1621686" y="3862365"/>
          <a:ext cx="5921039" cy="120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Medir los resultados del análisis de la relación entre la incidencia de los precios y el comportamiento de compra de medicamentos genéricos en el Distrito metropolitano de Quito.</a:t>
          </a:r>
        </a:p>
      </dsp:txBody>
      <dsp:txXfrm>
        <a:off x="1621686" y="3862365"/>
        <a:ext cx="5921039" cy="1206205"/>
      </dsp:txXfrm>
    </dsp:sp>
    <dsp:sp modelId="{8DAB4855-7610-DD48-932E-48E165F594A9}">
      <dsp:nvSpPr>
        <dsp:cNvPr id="0" name=""/>
        <dsp:cNvSpPr/>
      </dsp:nvSpPr>
      <dsp:spPr>
        <a:xfrm>
          <a:off x="1508545" y="5068571"/>
          <a:ext cx="60341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87EE5-0790-474B-AAEA-1F0C2843EE5C}">
      <dsp:nvSpPr>
        <dsp:cNvPr id="0" name=""/>
        <dsp:cNvSpPr/>
      </dsp:nvSpPr>
      <dsp:spPr>
        <a:xfrm>
          <a:off x="0" y="0"/>
          <a:ext cx="46569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AECF2-5687-4E5C-8D97-F7C7B61D334C}">
      <dsp:nvSpPr>
        <dsp:cNvPr id="0" name=""/>
        <dsp:cNvSpPr/>
      </dsp:nvSpPr>
      <dsp:spPr>
        <a:xfrm>
          <a:off x="0" y="0"/>
          <a:ext cx="1305603" cy="495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General</a:t>
          </a:r>
        </a:p>
      </dsp:txBody>
      <dsp:txXfrm>
        <a:off x="0" y="0"/>
        <a:ext cx="1305603" cy="4955054"/>
      </dsp:txXfrm>
    </dsp:sp>
    <dsp:sp modelId="{98F3DA4A-AB8A-4A04-8FD6-D143B7A6D80F}">
      <dsp:nvSpPr>
        <dsp:cNvPr id="0" name=""/>
        <dsp:cNvSpPr/>
      </dsp:nvSpPr>
      <dsp:spPr>
        <a:xfrm>
          <a:off x="1368363" y="205896"/>
          <a:ext cx="3284427" cy="4538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Analizar la incidencia del precio en la decisión de compra de medicamentos genéricos en el Distrito Metropolitano de Quito. </a:t>
          </a:r>
          <a:endParaRPr lang="es-EC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8363" y="205896"/>
        <a:ext cx="3284427" cy="4538567"/>
      </dsp:txXfrm>
    </dsp:sp>
    <dsp:sp modelId="{D7C2D1D0-2CCF-4726-9202-0095021B9266}">
      <dsp:nvSpPr>
        <dsp:cNvPr id="0" name=""/>
        <dsp:cNvSpPr/>
      </dsp:nvSpPr>
      <dsp:spPr>
        <a:xfrm>
          <a:off x="1305603" y="4744463"/>
          <a:ext cx="334718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A3DED-79F4-394B-9B79-7F0C74EFBB3E}">
      <dsp:nvSpPr>
        <dsp:cNvPr id="0" name=""/>
        <dsp:cNvSpPr/>
      </dsp:nvSpPr>
      <dsp:spPr>
        <a:xfrm>
          <a:off x="1451" y="2318767"/>
          <a:ext cx="2829988" cy="113199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1. Reconocimiento de la necesidad.</a:t>
          </a:r>
          <a:endParaRPr lang="es-MX" sz="2000" kern="1200" dirty="0"/>
        </a:p>
      </dsp:txBody>
      <dsp:txXfrm>
        <a:off x="1451" y="2318767"/>
        <a:ext cx="2546989" cy="1131995"/>
      </dsp:txXfrm>
    </dsp:sp>
    <dsp:sp modelId="{E816ED12-1714-6249-942F-EA9218E04412}">
      <dsp:nvSpPr>
        <dsp:cNvPr id="0" name=""/>
        <dsp:cNvSpPr/>
      </dsp:nvSpPr>
      <dsp:spPr>
        <a:xfrm>
          <a:off x="2265442" y="2318767"/>
          <a:ext cx="2829988" cy="113199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2. Búsqueda de información.</a:t>
          </a:r>
          <a:endParaRPr lang="es-MX" sz="2000" kern="1200" dirty="0"/>
        </a:p>
      </dsp:txBody>
      <dsp:txXfrm>
        <a:off x="2831440" y="2318767"/>
        <a:ext cx="1697993" cy="1131995"/>
      </dsp:txXfrm>
    </dsp:sp>
    <dsp:sp modelId="{EB5D9DC5-AE35-464C-B4BF-F1B0F9B55E91}">
      <dsp:nvSpPr>
        <dsp:cNvPr id="0" name=""/>
        <dsp:cNvSpPr/>
      </dsp:nvSpPr>
      <dsp:spPr>
        <a:xfrm>
          <a:off x="4529433" y="2318767"/>
          <a:ext cx="2829988" cy="113199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/>
            <a:t>3. Evaluación de alternativas.</a:t>
          </a:r>
          <a:endParaRPr lang="es-EC" sz="2000" kern="1200"/>
        </a:p>
      </dsp:txBody>
      <dsp:txXfrm>
        <a:off x="5095431" y="2318767"/>
        <a:ext cx="1697993" cy="1131995"/>
      </dsp:txXfrm>
    </dsp:sp>
    <dsp:sp modelId="{F6784846-C4A0-5949-BA94-C2C417323B9C}">
      <dsp:nvSpPr>
        <dsp:cNvPr id="0" name=""/>
        <dsp:cNvSpPr/>
      </dsp:nvSpPr>
      <dsp:spPr>
        <a:xfrm>
          <a:off x="6793424" y="2318767"/>
          <a:ext cx="2829988" cy="113199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/>
            <a:t>4. Decisión de compra.</a:t>
          </a:r>
          <a:endParaRPr lang="es-EC" sz="2000" kern="1200"/>
        </a:p>
      </dsp:txBody>
      <dsp:txXfrm>
        <a:off x="7359422" y="2318767"/>
        <a:ext cx="1697993" cy="1131995"/>
      </dsp:txXfrm>
    </dsp:sp>
    <dsp:sp modelId="{C3FCABF8-590B-A746-9D0A-1CD41238AD92}">
      <dsp:nvSpPr>
        <dsp:cNvPr id="0" name=""/>
        <dsp:cNvSpPr/>
      </dsp:nvSpPr>
      <dsp:spPr>
        <a:xfrm>
          <a:off x="9057415" y="2318767"/>
          <a:ext cx="2829988" cy="113199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5. Comportamiento posterior a la compra.</a:t>
          </a:r>
          <a:endParaRPr lang="es-MX" sz="2000" kern="1200" dirty="0"/>
        </a:p>
      </dsp:txBody>
      <dsp:txXfrm>
        <a:off x="9623413" y="2318767"/>
        <a:ext cx="1697993" cy="1131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40A5F-2498-2549-9E5D-9E82FF95D5C9}">
      <dsp:nvSpPr>
        <dsp:cNvPr id="0" name=""/>
        <dsp:cNvSpPr/>
      </dsp:nvSpPr>
      <dsp:spPr>
        <a:xfrm>
          <a:off x="1022" y="-357825"/>
          <a:ext cx="2603483" cy="271378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Según</a:t>
          </a:r>
          <a:r>
            <a:rPr lang="es-EC" sz="1600" kern="1200" dirty="0"/>
            <a:t> Kotler y Armstrong (2012)</a:t>
          </a:r>
          <a:endParaRPr lang="es-MX" sz="1600" kern="1200" dirty="0"/>
        </a:p>
      </dsp:txBody>
      <dsp:txXfrm rot="16200000">
        <a:off x="-851281" y="494477"/>
        <a:ext cx="2225304" cy="520696"/>
      </dsp:txXfrm>
    </dsp:sp>
    <dsp:sp modelId="{34E73D6F-5215-9F49-A5E4-222EAACD5039}">
      <dsp:nvSpPr>
        <dsp:cNvPr id="0" name=""/>
        <dsp:cNvSpPr/>
      </dsp:nvSpPr>
      <dsp:spPr>
        <a:xfrm>
          <a:off x="521718" y="-357825"/>
          <a:ext cx="1939595" cy="271378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Cantidad</a:t>
          </a:r>
          <a:r>
            <a:rPr lang="es-EC" sz="3600" kern="1200" dirty="0"/>
            <a:t> </a:t>
          </a:r>
          <a:r>
            <a:rPr lang="es-EC" sz="2000" kern="1200" dirty="0"/>
            <a:t>monetaria que el comprador paga al adquirir un servicio o un producto.</a:t>
          </a:r>
          <a:endParaRPr lang="es-MX" sz="2000" kern="1200" dirty="0"/>
        </a:p>
      </dsp:txBody>
      <dsp:txXfrm>
        <a:off x="521718" y="-357825"/>
        <a:ext cx="1939595" cy="2713785"/>
      </dsp:txXfrm>
    </dsp:sp>
    <dsp:sp modelId="{8280C687-84C1-484C-9001-58E1D6F4039A}">
      <dsp:nvSpPr>
        <dsp:cNvPr id="0" name=""/>
        <dsp:cNvSpPr/>
      </dsp:nvSpPr>
      <dsp:spPr>
        <a:xfrm>
          <a:off x="2695627" y="-357825"/>
          <a:ext cx="2603483" cy="271378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López y Ruiz (2001) </a:t>
          </a:r>
          <a:endParaRPr lang="es-MX" sz="1600" kern="1200" dirty="0"/>
        </a:p>
      </dsp:txBody>
      <dsp:txXfrm rot="16200000">
        <a:off x="1843323" y="494477"/>
        <a:ext cx="2225304" cy="520696"/>
      </dsp:txXfrm>
    </dsp:sp>
    <dsp:sp modelId="{C3C1447A-11C9-0244-9235-1ED099C81519}">
      <dsp:nvSpPr>
        <dsp:cNvPr id="0" name=""/>
        <dsp:cNvSpPr/>
      </dsp:nvSpPr>
      <dsp:spPr>
        <a:xfrm rot="5400000">
          <a:off x="2561907" y="1158845"/>
          <a:ext cx="293474" cy="390522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FCE4001-EBE8-4144-BBC9-EFE1B9F7EA32}">
      <dsp:nvSpPr>
        <dsp:cNvPr id="0" name=""/>
        <dsp:cNvSpPr/>
      </dsp:nvSpPr>
      <dsp:spPr>
        <a:xfrm>
          <a:off x="3216324" y="-357825"/>
          <a:ext cx="1939595" cy="271378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Única variable del marketing mix que genera ingresos y se puede modificar al corto plazo.</a:t>
          </a:r>
          <a:endParaRPr lang="es-MX" sz="2000" kern="1200" dirty="0"/>
        </a:p>
      </dsp:txBody>
      <dsp:txXfrm>
        <a:off x="3216324" y="-357825"/>
        <a:ext cx="1939595" cy="2713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40A5F-2498-2549-9E5D-9E82FF95D5C9}">
      <dsp:nvSpPr>
        <dsp:cNvPr id="0" name=""/>
        <dsp:cNvSpPr/>
      </dsp:nvSpPr>
      <dsp:spPr>
        <a:xfrm>
          <a:off x="1146" y="-357825"/>
          <a:ext cx="2919561" cy="271378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Kotler (2002)</a:t>
          </a:r>
          <a:endParaRPr lang="es-MX" sz="2300" kern="1200" dirty="0"/>
        </a:p>
      </dsp:txBody>
      <dsp:txXfrm rot="16200000">
        <a:off x="-819549" y="462869"/>
        <a:ext cx="2225303" cy="583912"/>
      </dsp:txXfrm>
    </dsp:sp>
    <dsp:sp modelId="{34E73D6F-5215-9F49-A5E4-222EAACD5039}">
      <dsp:nvSpPr>
        <dsp:cNvPr id="0" name=""/>
        <dsp:cNvSpPr/>
      </dsp:nvSpPr>
      <dsp:spPr>
        <a:xfrm>
          <a:off x="585058" y="-357825"/>
          <a:ext cx="2175073" cy="271378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La decisión de compra se realiza de manera sistemática al pagar por un bien o servicio</a:t>
          </a:r>
          <a:endParaRPr lang="es-MX" sz="2000" kern="1200" dirty="0"/>
        </a:p>
      </dsp:txBody>
      <dsp:txXfrm>
        <a:off x="585058" y="-357825"/>
        <a:ext cx="2175073" cy="2713784"/>
      </dsp:txXfrm>
    </dsp:sp>
    <dsp:sp modelId="{8280C687-84C1-484C-9001-58E1D6F4039A}">
      <dsp:nvSpPr>
        <dsp:cNvPr id="0" name=""/>
        <dsp:cNvSpPr/>
      </dsp:nvSpPr>
      <dsp:spPr>
        <a:xfrm>
          <a:off x="3024030" y="-357825"/>
          <a:ext cx="2919561" cy="271378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6">
                <a:shade val="80000"/>
                <a:hueOff val="-21476"/>
                <a:satOff val="316"/>
                <a:lumOff val="210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-21476"/>
                <a:satOff val="316"/>
                <a:lumOff val="210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-21476"/>
                <a:satOff val="316"/>
                <a:lumOff val="2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(Cabrerizo, 2014)</a:t>
          </a:r>
          <a:r>
            <a:rPr lang="es-EC" sz="2300" kern="1200" dirty="0"/>
            <a:t> </a:t>
          </a:r>
          <a:endParaRPr lang="es-MX" sz="2300" kern="1200" dirty="0"/>
        </a:p>
      </dsp:txBody>
      <dsp:txXfrm rot="16200000">
        <a:off x="2203335" y="462869"/>
        <a:ext cx="2225303" cy="583912"/>
      </dsp:txXfrm>
    </dsp:sp>
    <dsp:sp modelId="{C3C1447A-11C9-0244-9235-1ED099C81519}">
      <dsp:nvSpPr>
        <dsp:cNvPr id="0" name=""/>
        <dsp:cNvSpPr/>
      </dsp:nvSpPr>
      <dsp:spPr>
        <a:xfrm rot="5400000">
          <a:off x="2890568" y="1137288"/>
          <a:ext cx="293842" cy="437934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FCE4001-EBE8-4144-BBC9-EFE1B9F7EA32}">
      <dsp:nvSpPr>
        <dsp:cNvPr id="0" name=""/>
        <dsp:cNvSpPr/>
      </dsp:nvSpPr>
      <dsp:spPr>
        <a:xfrm>
          <a:off x="3607943" y="-357825"/>
          <a:ext cx="2175073" cy="271378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¿Qué necesito? ¿Qué características tiene? ¿Dónde puedo conseguirlo? ¿Cómo puedo conseguirlo? ¿Cuánto estoy dispuesto a pagar?</a:t>
          </a:r>
          <a:r>
            <a:rPr lang="es-EC" sz="2000" i="1" kern="1200" dirty="0"/>
            <a:t> </a:t>
          </a:r>
          <a:endParaRPr lang="es-MX" sz="2000" kern="1200" dirty="0"/>
        </a:p>
      </dsp:txBody>
      <dsp:txXfrm>
        <a:off x="3607943" y="-357825"/>
        <a:ext cx="2175073" cy="27137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4CAE7-0A64-4877-9657-9712F57344D8}">
      <dsp:nvSpPr>
        <dsp:cNvPr id="0" name=""/>
        <dsp:cNvSpPr/>
      </dsp:nvSpPr>
      <dsp:spPr>
        <a:xfrm>
          <a:off x="2127" y="1682467"/>
          <a:ext cx="3129053" cy="1564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Medicamento</a:t>
          </a:r>
        </a:p>
      </dsp:txBody>
      <dsp:txXfrm>
        <a:off x="47950" y="1728290"/>
        <a:ext cx="3037407" cy="1472880"/>
      </dsp:txXfrm>
    </dsp:sp>
    <dsp:sp modelId="{D8228ABE-CCE3-4425-A622-E7EDBC1552C2}">
      <dsp:nvSpPr>
        <dsp:cNvPr id="0" name=""/>
        <dsp:cNvSpPr/>
      </dsp:nvSpPr>
      <dsp:spPr>
        <a:xfrm rot="19457599">
          <a:off x="2986303" y="1986365"/>
          <a:ext cx="1541376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1541376" y="2856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8457" y="1976395"/>
        <a:ext cx="77068" cy="77068"/>
      </dsp:txXfrm>
    </dsp:sp>
    <dsp:sp modelId="{068BB6A8-EB60-484B-94B4-941D735CAEC5}">
      <dsp:nvSpPr>
        <dsp:cNvPr id="0" name=""/>
        <dsp:cNvSpPr/>
      </dsp:nvSpPr>
      <dsp:spPr>
        <a:xfrm>
          <a:off x="4382802" y="782864"/>
          <a:ext cx="3129053" cy="1564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Medicamento </a:t>
          </a:r>
        </a:p>
      </dsp:txBody>
      <dsp:txXfrm>
        <a:off x="4428625" y="828687"/>
        <a:ext cx="3037407" cy="1472880"/>
      </dsp:txXfrm>
    </dsp:sp>
    <dsp:sp modelId="{7D4D0BB7-D310-4D92-8221-94DB15C9390E}">
      <dsp:nvSpPr>
        <dsp:cNvPr id="0" name=""/>
        <dsp:cNvSpPr/>
      </dsp:nvSpPr>
      <dsp:spPr>
        <a:xfrm rot="2142401">
          <a:off x="2986303" y="2885967"/>
          <a:ext cx="1541376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1541376" y="2856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8457" y="2875997"/>
        <a:ext cx="77068" cy="77068"/>
      </dsp:txXfrm>
    </dsp:sp>
    <dsp:sp modelId="{0E49F717-0B6D-409B-857E-1B36516385B9}">
      <dsp:nvSpPr>
        <dsp:cNvPr id="0" name=""/>
        <dsp:cNvSpPr/>
      </dsp:nvSpPr>
      <dsp:spPr>
        <a:xfrm>
          <a:off x="4382802" y="2582070"/>
          <a:ext cx="3129053" cy="1564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Medicamento Genérico</a:t>
          </a:r>
          <a:endParaRPr lang="es-EC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8625" y="2627893"/>
        <a:ext cx="3037407" cy="1472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DF40C-7324-4B55-9699-338833895C0D}">
      <dsp:nvSpPr>
        <dsp:cNvPr id="0" name=""/>
        <dsp:cNvSpPr/>
      </dsp:nvSpPr>
      <dsp:spPr>
        <a:xfrm rot="5400000">
          <a:off x="506569" y="1456534"/>
          <a:ext cx="1519806" cy="252892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33EA2-862B-45BD-87C7-D0F8515A6BC1}">
      <dsp:nvSpPr>
        <dsp:cNvPr id="0" name=""/>
        <dsp:cNvSpPr/>
      </dsp:nvSpPr>
      <dsp:spPr>
        <a:xfrm>
          <a:off x="252876" y="2212137"/>
          <a:ext cx="2283126" cy="200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Información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Fuentes de datos secundarios.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876" y="2212137"/>
        <a:ext cx="2283126" cy="2001294"/>
      </dsp:txXfrm>
    </dsp:sp>
    <dsp:sp modelId="{9E08BFCD-FA1A-4F6C-92CF-6C5439AFEEEF}">
      <dsp:nvSpPr>
        <dsp:cNvPr id="0" name=""/>
        <dsp:cNvSpPr/>
      </dsp:nvSpPr>
      <dsp:spPr>
        <a:xfrm>
          <a:off x="2105224" y="1270352"/>
          <a:ext cx="430778" cy="430778"/>
        </a:xfrm>
        <a:prstGeom prst="triangle">
          <a:avLst>
            <a:gd name="adj" fmla="val 100000"/>
          </a:avLst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6350" cap="flat" cmpd="sng" algn="ctr">
          <a:solidFill>
            <a:schemeClr val="accent5">
              <a:hueOff val="1502676"/>
              <a:satOff val="-6595"/>
              <a:lumOff val="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293B8-E1A1-44BE-8C90-CD34D286767F}">
      <dsp:nvSpPr>
        <dsp:cNvPr id="0" name=""/>
        <dsp:cNvSpPr/>
      </dsp:nvSpPr>
      <dsp:spPr>
        <a:xfrm rot="5400000">
          <a:off x="3301562" y="764910"/>
          <a:ext cx="1519806" cy="252892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635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DE550-AEA3-4EE5-839D-762CE101927E}">
      <dsp:nvSpPr>
        <dsp:cNvPr id="0" name=""/>
        <dsp:cNvSpPr/>
      </dsp:nvSpPr>
      <dsp:spPr>
        <a:xfrm>
          <a:off x="3047869" y="1520514"/>
          <a:ext cx="2283126" cy="200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Instrumento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Encuesta. 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7869" y="1520514"/>
        <a:ext cx="2283126" cy="2001294"/>
      </dsp:txXfrm>
    </dsp:sp>
    <dsp:sp modelId="{D1B5FC64-4EB4-4205-B515-A2726017BCE4}">
      <dsp:nvSpPr>
        <dsp:cNvPr id="0" name=""/>
        <dsp:cNvSpPr/>
      </dsp:nvSpPr>
      <dsp:spPr>
        <a:xfrm>
          <a:off x="4900217" y="578728"/>
          <a:ext cx="430778" cy="430778"/>
        </a:xfrm>
        <a:prstGeom prst="triangle">
          <a:avLst>
            <a:gd name="adj" fmla="val 100000"/>
          </a:avLst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6350" cap="flat" cmpd="sng" algn="ctr">
          <a:solidFill>
            <a:schemeClr val="accent5">
              <a:hueOff val="4508027"/>
              <a:satOff val="-19785"/>
              <a:lumOff val="588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A7F66-06FE-4E63-862F-B376CCBAFF82}">
      <dsp:nvSpPr>
        <dsp:cNvPr id="0" name=""/>
        <dsp:cNvSpPr/>
      </dsp:nvSpPr>
      <dsp:spPr>
        <a:xfrm rot="5400000">
          <a:off x="6096555" y="73286"/>
          <a:ext cx="1519806" cy="252892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635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67B23-6BAE-4234-A303-67B255A6E848}">
      <dsp:nvSpPr>
        <dsp:cNvPr id="0" name=""/>
        <dsp:cNvSpPr/>
      </dsp:nvSpPr>
      <dsp:spPr>
        <a:xfrm>
          <a:off x="5842862" y="828890"/>
          <a:ext cx="2283126" cy="200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Análisis de datos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SPSS versión 26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Minitab 19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Excel 2019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GeoGebra.</a:t>
          </a:r>
          <a:endParaRPr lang="es-E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2862" y="828890"/>
        <a:ext cx="2283126" cy="20012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643F2-4882-42A9-8057-ECC694CEA6C4}">
      <dsp:nvSpPr>
        <dsp:cNvPr id="0" name=""/>
        <dsp:cNvSpPr/>
      </dsp:nvSpPr>
      <dsp:spPr>
        <a:xfrm>
          <a:off x="3387" y="1158694"/>
          <a:ext cx="1718652" cy="85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Criterios de evaluación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6" y="1183863"/>
        <a:ext cx="1668314" cy="808988"/>
      </dsp:txXfrm>
    </dsp:sp>
    <dsp:sp modelId="{6E266C83-EE10-467C-9CE9-6306BA1F843E}">
      <dsp:nvSpPr>
        <dsp:cNvPr id="0" name=""/>
        <dsp:cNvSpPr/>
      </dsp:nvSpPr>
      <dsp:spPr>
        <a:xfrm rot="18289469">
          <a:off x="1463858" y="1069899"/>
          <a:ext cx="120382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203824" y="243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5675" y="1064149"/>
        <a:ext cx="60191" cy="60191"/>
      </dsp:txXfrm>
    </dsp:sp>
    <dsp:sp modelId="{C4EDE60C-F378-48AB-A0DF-D1272BBD70E8}">
      <dsp:nvSpPr>
        <dsp:cNvPr id="0" name=""/>
        <dsp:cNvSpPr/>
      </dsp:nvSpPr>
      <dsp:spPr>
        <a:xfrm>
          <a:off x="2409501" y="170469"/>
          <a:ext cx="1718652" cy="85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Representatividad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4670" y="195638"/>
        <a:ext cx="1668314" cy="808988"/>
      </dsp:txXfrm>
    </dsp:sp>
    <dsp:sp modelId="{F0339413-DD6E-4601-8B64-8EF93B58B824}">
      <dsp:nvSpPr>
        <dsp:cNvPr id="0" name=""/>
        <dsp:cNvSpPr/>
      </dsp:nvSpPr>
      <dsp:spPr>
        <a:xfrm>
          <a:off x="1722040" y="1564012"/>
          <a:ext cx="687461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687461" y="243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8584" y="1571171"/>
        <a:ext cx="34373" cy="34373"/>
      </dsp:txXfrm>
    </dsp:sp>
    <dsp:sp modelId="{A6FDE089-64D7-4C07-A2A7-16FC4C96C8D8}">
      <dsp:nvSpPr>
        <dsp:cNvPr id="0" name=""/>
        <dsp:cNvSpPr/>
      </dsp:nvSpPr>
      <dsp:spPr>
        <a:xfrm>
          <a:off x="2409501" y="1158694"/>
          <a:ext cx="1718652" cy="85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Comprensión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4670" y="1183863"/>
        <a:ext cx="1668314" cy="808988"/>
      </dsp:txXfrm>
    </dsp:sp>
    <dsp:sp modelId="{47EB4B0C-03A8-482D-808F-646C7E0FCCB2}">
      <dsp:nvSpPr>
        <dsp:cNvPr id="0" name=""/>
        <dsp:cNvSpPr/>
      </dsp:nvSpPr>
      <dsp:spPr>
        <a:xfrm rot="3310531">
          <a:off x="1463858" y="2058125"/>
          <a:ext cx="120382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203824" y="243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5675" y="2052375"/>
        <a:ext cx="60191" cy="60191"/>
      </dsp:txXfrm>
    </dsp:sp>
    <dsp:sp modelId="{3D1222F2-AFDB-49C1-8877-E5B9E954B7C1}">
      <dsp:nvSpPr>
        <dsp:cNvPr id="0" name=""/>
        <dsp:cNvSpPr/>
      </dsp:nvSpPr>
      <dsp:spPr>
        <a:xfrm>
          <a:off x="2409501" y="2146920"/>
          <a:ext cx="1718652" cy="85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Claridad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4670" y="2172089"/>
        <a:ext cx="1668314" cy="808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B58CA-6C2D-4746-AB11-D9E0461E1729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F3F8C-FA7B-4329-B3C3-860B033A6F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935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2B8AD-E270-2749-9626-7E2D5F17EF9B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780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2B8AD-E270-2749-9626-7E2D5F17EF9B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250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2B8AD-E270-2749-9626-7E2D5F17EF9B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434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2B8AD-E270-2749-9626-7E2D5F17EF9B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216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2B8AD-E270-2749-9626-7E2D5F17EF9B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072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3073-5A1F-4192-9E99-D3D40E0D3518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77F-C1EE-4E63-821B-253E1A3AEC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125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3073-5A1F-4192-9E99-D3D40E0D3518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77F-C1EE-4E63-821B-253E1A3AEC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972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3073-5A1F-4192-9E99-D3D40E0D3518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77F-C1EE-4E63-821B-253E1A3AEC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157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3073-5A1F-4192-9E99-D3D40E0D3518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77F-C1EE-4E63-821B-253E1A3AEC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720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3073-5A1F-4192-9E99-D3D40E0D3518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77F-C1EE-4E63-821B-253E1A3AEC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356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3073-5A1F-4192-9E99-D3D40E0D3518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77F-C1EE-4E63-821B-253E1A3AEC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498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3073-5A1F-4192-9E99-D3D40E0D3518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77F-C1EE-4E63-821B-253E1A3AEC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979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3073-5A1F-4192-9E99-D3D40E0D3518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77F-C1EE-4E63-821B-253E1A3AEC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27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3073-5A1F-4192-9E99-D3D40E0D3518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77F-C1EE-4E63-821B-253E1A3AEC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637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3073-5A1F-4192-9E99-D3D40E0D3518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77F-C1EE-4E63-821B-253E1A3AEC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191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3073-5A1F-4192-9E99-D3D40E0D3518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77F-C1EE-4E63-821B-253E1A3AEC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074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3073-5A1F-4192-9E99-D3D40E0D3518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977F-C1EE-4E63-821B-253E1A3AEC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63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3.xml"/><Relationship Id="rId5" Type="http://schemas.openxmlformats.org/officeDocument/2006/relationships/slide" Target="slide12.xml"/><Relationship Id="rId10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2A14FEC-411C-4B47-B675-CBED5884233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t="4376" r="30474"/>
          <a:stretch/>
        </p:blipFill>
        <p:spPr bwMode="auto">
          <a:xfrm>
            <a:off x="728395" y="2076074"/>
            <a:ext cx="11463605" cy="4781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6324" y="129988"/>
            <a:ext cx="4965067" cy="908049"/>
          </a:xfrm>
          <a:prstGeom prst="rect">
            <a:avLst/>
          </a:prstGeom>
          <a:noFill/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642095" y="1103018"/>
            <a:ext cx="9144000" cy="11202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DEL COMERCIO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MERCADOTECNIA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</a:p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INCIDENCIA DEL PRECIO EN LA DECISIÓN DE COMPRA DE MEDICAMENTOS GENÉRICOS EN EL DISTRITO METROPOLITANO DE QUITO.</a:t>
            </a: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AUTORES: 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BASTIDAS GUERRERO, JHONNY DANIEL</a:t>
            </a:r>
          </a:p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CHIMBA BOLAÑOS, EDISON JOEL</a:t>
            </a:r>
          </a:p>
          <a:p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</a:t>
            </a:r>
          </a:p>
          <a:p>
            <a:pPr marL="0" indent="0" algn="ctr">
              <a:buNone/>
            </a:pP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ING. CRESPO ALBÁN, GUIDO GONZALO</a:t>
            </a:r>
          </a:p>
          <a:p>
            <a:pPr marL="0" indent="0" algn="ctr">
              <a:buNone/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70C2E5-1708-4E7A-AAA5-713E4C8FE92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76" r="89184"/>
          <a:stretch/>
        </p:blipFill>
        <p:spPr bwMode="auto">
          <a:xfrm>
            <a:off x="-106017" y="0"/>
            <a:ext cx="1127331" cy="6861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Resultado de imagen para mercadotecnia espe logo">
            <a:extLst>
              <a:ext uri="{FF2B5EF4-FFF2-40B4-BE49-F238E27FC236}">
                <a16:creationId xmlns:a16="http://schemas.microsoft.com/office/drawing/2014/main" id="{522597C7-CA93-4082-BD47-9832C7C70B0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610" y="242586"/>
            <a:ext cx="1261582" cy="120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42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AE17903-FA56-4B90-91A1-ECC8B92B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0"/>
            <a:ext cx="10515600" cy="1325563"/>
          </a:xfrm>
        </p:spPr>
        <p:txBody>
          <a:bodyPr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I: Marco conceptual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E8F285-2BEC-4583-8C6C-F8296F8D5F97}"/>
              </a:ext>
            </a:extLst>
          </p:cNvPr>
          <p:cNvSpPr/>
          <p:nvPr/>
        </p:nvSpPr>
        <p:spPr>
          <a:xfrm>
            <a:off x="648333" y="1060172"/>
            <a:ext cx="3146638" cy="66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CBAB386-960F-4B76-BA57-CDA73985A168}"/>
              </a:ext>
            </a:extLst>
          </p:cNvPr>
          <p:cNvSpPr/>
          <p:nvPr/>
        </p:nvSpPr>
        <p:spPr>
          <a:xfrm>
            <a:off x="3794970" y="1060173"/>
            <a:ext cx="3334699" cy="662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BEC0D2-0CC5-4507-BB91-D56A5D198A35}"/>
              </a:ext>
            </a:extLst>
          </p:cNvPr>
          <p:cNvGraphicFramePr/>
          <p:nvPr/>
        </p:nvGraphicFramePr>
        <p:xfrm>
          <a:off x="883048" y="1060171"/>
          <a:ext cx="7513983" cy="492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E06574F-D3D9-4945-AF87-9D2D18D9473E}"/>
              </a:ext>
            </a:extLst>
          </p:cNvPr>
          <p:cNvCxnSpPr/>
          <p:nvPr/>
        </p:nvCxnSpPr>
        <p:spPr>
          <a:xfrm>
            <a:off x="6990095" y="2814323"/>
            <a:ext cx="49033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AEA8580-04F7-445C-8E11-B84C1E14DFEA}"/>
              </a:ext>
            </a:extLst>
          </p:cNvPr>
          <p:cNvSpPr/>
          <p:nvPr/>
        </p:nvSpPr>
        <p:spPr>
          <a:xfrm>
            <a:off x="7331827" y="1392138"/>
            <a:ext cx="3697357" cy="2120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Principio activo o fármaco que se debe formular para dar una administración adecuada, es un producto farmacéutico que se lo usa para prevención, diagnóstico o tratamiento para una enfermedad o patología  (Arias, 1999) 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67FAB28-149F-41C0-BF3B-559B650BA69A}"/>
              </a:ext>
            </a:extLst>
          </p:cNvPr>
          <p:cNvCxnSpPr/>
          <p:nvPr/>
        </p:nvCxnSpPr>
        <p:spPr>
          <a:xfrm>
            <a:off x="7092641" y="4067191"/>
            <a:ext cx="49033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CF0AD36-9555-4E9B-A400-EC7847849200}"/>
              </a:ext>
            </a:extLst>
          </p:cNvPr>
          <p:cNvSpPr/>
          <p:nvPr/>
        </p:nvSpPr>
        <p:spPr>
          <a:xfrm>
            <a:off x="7384129" y="3680131"/>
            <a:ext cx="3697357" cy="19713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Tiene la misma forma farmacéutica con igual composición tanto cualitativa como cuantitativa con otro de referencia, gracias a tener la misma eficacia terapéutica (González, De la Puente y Tarragona, 2005) </a:t>
            </a:r>
          </a:p>
        </p:txBody>
      </p:sp>
    </p:spTree>
    <p:extLst>
      <p:ext uri="{BB962C8B-B14F-4D97-AF65-F5344CB8AC3E}">
        <p14:creationId xmlns:p14="http://schemas.microsoft.com/office/powerpoint/2010/main" val="73119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53" y="-60799"/>
            <a:ext cx="10515600" cy="1325563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II: Marco metodológico </a:t>
            </a:r>
          </a:p>
        </p:txBody>
      </p:sp>
      <p:grpSp>
        <p:nvGrpSpPr>
          <p:cNvPr id="28" name="Shape 313">
            <a:extLst>
              <a:ext uri="{FF2B5EF4-FFF2-40B4-BE49-F238E27FC236}">
                <a16:creationId xmlns:a16="http://schemas.microsoft.com/office/drawing/2014/main" id="{64EBBB0E-6C25-4617-B3D8-3306BAFF58FF}"/>
              </a:ext>
            </a:extLst>
          </p:cNvPr>
          <p:cNvGrpSpPr/>
          <p:nvPr/>
        </p:nvGrpSpPr>
        <p:grpSpPr>
          <a:xfrm>
            <a:off x="160865" y="1983900"/>
            <a:ext cx="4091024" cy="1392121"/>
            <a:chOff x="-642243" y="1011589"/>
            <a:chExt cx="3896870" cy="924600"/>
          </a:xfrm>
        </p:grpSpPr>
        <p:cxnSp>
          <p:nvCxnSpPr>
            <p:cNvPr id="29" name="Shape 314">
              <a:extLst>
                <a:ext uri="{FF2B5EF4-FFF2-40B4-BE49-F238E27FC236}">
                  <a16:creationId xmlns:a16="http://schemas.microsoft.com/office/drawing/2014/main" id="{CF6041E4-E8FC-461E-89C7-549E8B82E828}"/>
                </a:ext>
              </a:extLst>
            </p:cNvPr>
            <p:cNvCxnSpPr/>
            <p:nvPr/>
          </p:nvCxnSpPr>
          <p:spPr>
            <a:xfrm rot="10800000">
              <a:off x="2029427" y="1410227"/>
              <a:ext cx="1225200" cy="0"/>
            </a:xfrm>
            <a:prstGeom prst="straightConnector1">
              <a:avLst/>
            </a:prstGeom>
            <a:ln>
              <a:headEnd type="none" w="sm" len="sm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Shape 315">
              <a:extLst>
                <a:ext uri="{FF2B5EF4-FFF2-40B4-BE49-F238E27FC236}">
                  <a16:creationId xmlns:a16="http://schemas.microsoft.com/office/drawing/2014/main" id="{288A6501-82A6-44B3-99C3-8F7CB9CDD6EE}"/>
                </a:ext>
              </a:extLst>
            </p:cNvPr>
            <p:cNvSpPr txBox="1"/>
            <p:nvPr/>
          </p:nvSpPr>
          <p:spPr>
            <a:xfrm>
              <a:off x="-642243" y="1011589"/>
              <a:ext cx="2543907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000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Enfoque de investigación</a:t>
              </a:r>
              <a:endParaRPr sz="2000" b="1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  <a:p>
              <a:pPr marL="0" lvl="0" indent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x-none" sz="2000" dirty="0"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Enfoque cua</a:t>
              </a:r>
              <a:r>
                <a:rPr lang="es-EC" sz="2000" dirty="0"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litativo</a:t>
              </a:r>
              <a:endParaRPr sz="20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endParaRPr>
            </a:p>
          </p:txBody>
        </p:sp>
      </p:grpSp>
      <p:grpSp>
        <p:nvGrpSpPr>
          <p:cNvPr id="31" name="Shape 316">
            <a:extLst>
              <a:ext uri="{FF2B5EF4-FFF2-40B4-BE49-F238E27FC236}">
                <a16:creationId xmlns:a16="http://schemas.microsoft.com/office/drawing/2014/main" id="{F6777F19-82AF-40B4-BCA1-26E5543BC2C9}"/>
              </a:ext>
            </a:extLst>
          </p:cNvPr>
          <p:cNvGrpSpPr/>
          <p:nvPr/>
        </p:nvGrpSpPr>
        <p:grpSpPr>
          <a:xfrm>
            <a:off x="238539" y="4440330"/>
            <a:ext cx="3948450" cy="969454"/>
            <a:chOff x="-1085634" y="2447520"/>
            <a:chExt cx="3761062" cy="924600"/>
          </a:xfrm>
        </p:grpSpPr>
        <p:cxnSp>
          <p:nvCxnSpPr>
            <p:cNvPr id="32" name="Shape 317">
              <a:extLst>
                <a:ext uri="{FF2B5EF4-FFF2-40B4-BE49-F238E27FC236}">
                  <a16:creationId xmlns:a16="http://schemas.microsoft.com/office/drawing/2014/main" id="{1A765440-3C99-40C0-9A8F-D3C12CBA8B90}"/>
                </a:ext>
              </a:extLst>
            </p:cNvPr>
            <p:cNvCxnSpPr/>
            <p:nvPr/>
          </p:nvCxnSpPr>
          <p:spPr>
            <a:xfrm rot="10800000">
              <a:off x="1745428" y="2891808"/>
              <a:ext cx="930000" cy="0"/>
            </a:xfrm>
            <a:prstGeom prst="straightConnector1">
              <a:avLst/>
            </a:prstGeom>
            <a:ln>
              <a:headEnd type="none" w="sm" len="sm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Shape 318">
              <a:extLst>
                <a:ext uri="{FF2B5EF4-FFF2-40B4-BE49-F238E27FC236}">
                  <a16:creationId xmlns:a16="http://schemas.microsoft.com/office/drawing/2014/main" id="{CDFB822B-C11A-4901-A5E3-0F5760E05E95}"/>
                </a:ext>
              </a:extLst>
            </p:cNvPr>
            <p:cNvSpPr txBox="1"/>
            <p:nvPr/>
          </p:nvSpPr>
          <p:spPr>
            <a:xfrm>
              <a:off x="-1085634" y="2447520"/>
              <a:ext cx="2521504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000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Tipo</a:t>
              </a:r>
              <a:r>
                <a:rPr lang="x-none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de Investigación</a:t>
              </a:r>
              <a:endParaRPr b="1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dirty="0"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No experimental</a:t>
              </a:r>
              <a:r>
                <a:rPr lang="es-EC" dirty="0"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 correlacional.</a:t>
              </a:r>
              <a:endParaRPr b="1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" name="Shape 322">
            <a:extLst>
              <a:ext uri="{FF2B5EF4-FFF2-40B4-BE49-F238E27FC236}">
                <a16:creationId xmlns:a16="http://schemas.microsoft.com/office/drawing/2014/main" id="{076B733D-F8A4-4DC6-BFA0-0F7390B3CA09}"/>
              </a:ext>
            </a:extLst>
          </p:cNvPr>
          <p:cNvGrpSpPr/>
          <p:nvPr/>
        </p:nvGrpSpPr>
        <p:grpSpPr>
          <a:xfrm>
            <a:off x="5588651" y="1474909"/>
            <a:ext cx="5799413" cy="969454"/>
            <a:chOff x="4246060" y="1344129"/>
            <a:chExt cx="4320650" cy="924600"/>
          </a:xfrm>
        </p:grpSpPr>
        <p:sp>
          <p:nvSpPr>
            <p:cNvPr id="38" name="Shape 323">
              <a:extLst>
                <a:ext uri="{FF2B5EF4-FFF2-40B4-BE49-F238E27FC236}">
                  <a16:creationId xmlns:a16="http://schemas.microsoft.com/office/drawing/2014/main" id="{8C5A588D-85D2-426B-A618-0DEF6C7901A7}"/>
                </a:ext>
              </a:extLst>
            </p:cNvPr>
            <p:cNvSpPr txBox="1"/>
            <p:nvPr/>
          </p:nvSpPr>
          <p:spPr>
            <a:xfrm>
              <a:off x="5625816" y="1344129"/>
              <a:ext cx="2940894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000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Fuentes de información</a:t>
              </a:r>
              <a:endParaRPr sz="2000" b="1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000" dirty="0"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Investigación de campo con la aplicación de encuestas</a:t>
              </a:r>
              <a:r>
                <a:rPr lang="es-EC" sz="2000" dirty="0"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.</a:t>
              </a:r>
              <a:endParaRPr sz="24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endParaRPr>
            </a:p>
          </p:txBody>
        </p:sp>
        <p:cxnSp>
          <p:nvCxnSpPr>
            <p:cNvPr id="39" name="Shape 324">
              <a:extLst>
                <a:ext uri="{FF2B5EF4-FFF2-40B4-BE49-F238E27FC236}">
                  <a16:creationId xmlns:a16="http://schemas.microsoft.com/office/drawing/2014/main" id="{D3B02C64-E2FF-424D-B3FE-A68C183F045A}"/>
                </a:ext>
              </a:extLst>
            </p:cNvPr>
            <p:cNvCxnSpPr/>
            <p:nvPr/>
          </p:nvCxnSpPr>
          <p:spPr>
            <a:xfrm>
              <a:off x="4246060" y="2112674"/>
              <a:ext cx="1286700" cy="0"/>
            </a:xfrm>
            <a:prstGeom prst="straightConnector1">
              <a:avLst/>
            </a:prstGeom>
            <a:ln>
              <a:headEnd type="none" w="sm" len="sm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0" name="Shape 325">
            <a:extLst>
              <a:ext uri="{FF2B5EF4-FFF2-40B4-BE49-F238E27FC236}">
                <a16:creationId xmlns:a16="http://schemas.microsoft.com/office/drawing/2014/main" id="{CE24E9DE-3AF7-4AC9-960B-B02E926ABB34}"/>
              </a:ext>
            </a:extLst>
          </p:cNvPr>
          <p:cNvGrpSpPr/>
          <p:nvPr/>
        </p:nvGrpSpPr>
        <p:grpSpPr>
          <a:xfrm>
            <a:off x="6692141" y="4141861"/>
            <a:ext cx="4595376" cy="969454"/>
            <a:chOff x="5329669" y="2007528"/>
            <a:chExt cx="4377287" cy="924600"/>
          </a:xfrm>
        </p:grpSpPr>
        <p:cxnSp>
          <p:nvCxnSpPr>
            <p:cNvPr id="41" name="Shape 326">
              <a:extLst>
                <a:ext uri="{FF2B5EF4-FFF2-40B4-BE49-F238E27FC236}">
                  <a16:creationId xmlns:a16="http://schemas.microsoft.com/office/drawing/2014/main" id="{4233F5C6-B4F9-4D65-98FF-6C103DC3EE64}"/>
                </a:ext>
              </a:extLst>
            </p:cNvPr>
            <p:cNvCxnSpPr/>
            <p:nvPr/>
          </p:nvCxnSpPr>
          <p:spPr>
            <a:xfrm>
              <a:off x="5329669" y="2122929"/>
              <a:ext cx="886200" cy="0"/>
            </a:xfrm>
            <a:prstGeom prst="straightConnector1">
              <a:avLst/>
            </a:prstGeom>
            <a:ln>
              <a:headEnd type="none" w="sm" len="sm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2" name="Shape 327">
              <a:extLst>
                <a:ext uri="{FF2B5EF4-FFF2-40B4-BE49-F238E27FC236}">
                  <a16:creationId xmlns:a16="http://schemas.microsoft.com/office/drawing/2014/main" id="{04E59DF1-F0C4-413D-981C-F36A81CC5700}"/>
                </a:ext>
              </a:extLst>
            </p:cNvPr>
            <p:cNvSpPr txBox="1"/>
            <p:nvPr/>
          </p:nvSpPr>
          <p:spPr>
            <a:xfrm>
              <a:off x="6454704" y="2007528"/>
              <a:ext cx="3252252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000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Unidad de análisis</a:t>
              </a:r>
              <a:endParaRPr sz="2000" b="1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  <a:p>
              <a:pPr lvl="0">
                <a:spcAft>
                  <a:spcPts val="1600"/>
                </a:spcAft>
              </a:pPr>
              <a:r>
                <a:rPr lang="es-EC" sz="2000" dirty="0"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Habitantes del DMQ que pertenezcan a la población Económicamente Activa y que compren medicamentos genéricos.</a:t>
              </a:r>
              <a:endParaRPr sz="2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endParaRPr>
            </a:p>
          </p:txBody>
        </p:sp>
      </p:grpSp>
      <p:grpSp>
        <p:nvGrpSpPr>
          <p:cNvPr id="43" name="Shape 328">
            <a:extLst>
              <a:ext uri="{FF2B5EF4-FFF2-40B4-BE49-F238E27FC236}">
                <a16:creationId xmlns:a16="http://schemas.microsoft.com/office/drawing/2014/main" id="{814721E9-7C09-4B8A-8BEC-4A034ED96874}"/>
              </a:ext>
            </a:extLst>
          </p:cNvPr>
          <p:cNvGrpSpPr/>
          <p:nvPr/>
        </p:nvGrpSpPr>
        <p:grpSpPr>
          <a:xfrm>
            <a:off x="3563972" y="1910158"/>
            <a:ext cx="3427016" cy="3499626"/>
            <a:chOff x="3183402" y="1176205"/>
            <a:chExt cx="2799192" cy="2820700"/>
          </a:xfrm>
        </p:grpSpPr>
        <p:sp>
          <p:nvSpPr>
            <p:cNvPr id="44" name="Shape 329">
              <a:extLst>
                <a:ext uri="{FF2B5EF4-FFF2-40B4-BE49-F238E27FC236}">
                  <a16:creationId xmlns:a16="http://schemas.microsoft.com/office/drawing/2014/main" id="{FC643F6D-BF84-4D5A-8D93-27254AF84CCF}"/>
                </a:ext>
              </a:extLst>
            </p:cNvPr>
            <p:cNvSpPr/>
            <p:nvPr/>
          </p:nvSpPr>
          <p:spPr>
            <a:xfrm rot="-4980021">
              <a:off x="3204123" y="1186472"/>
              <a:ext cx="2771960" cy="2771960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330">
              <a:extLst>
                <a:ext uri="{FF2B5EF4-FFF2-40B4-BE49-F238E27FC236}">
                  <a16:creationId xmlns:a16="http://schemas.microsoft.com/office/drawing/2014/main" id="{5EF3CEEB-01C4-4A7E-AF49-945ECB69AF26}"/>
                </a:ext>
              </a:extLst>
            </p:cNvPr>
            <p:cNvSpPr/>
            <p:nvPr/>
          </p:nvSpPr>
          <p:spPr>
            <a:xfrm rot="7920309">
              <a:off x="3183402" y="1183149"/>
              <a:ext cx="2777207" cy="277720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331">
              <a:extLst>
                <a:ext uri="{FF2B5EF4-FFF2-40B4-BE49-F238E27FC236}">
                  <a16:creationId xmlns:a16="http://schemas.microsoft.com/office/drawing/2014/main" id="{4576923E-8D42-405E-823A-1935AA9A2FDA}"/>
                </a:ext>
              </a:extLst>
            </p:cNvPr>
            <p:cNvSpPr/>
            <p:nvPr/>
          </p:nvSpPr>
          <p:spPr>
            <a:xfrm rot="3600063">
              <a:off x="3205106" y="1219417"/>
              <a:ext cx="2777488" cy="2777488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332">
              <a:extLst>
                <a:ext uri="{FF2B5EF4-FFF2-40B4-BE49-F238E27FC236}">
                  <a16:creationId xmlns:a16="http://schemas.microsoft.com/office/drawing/2014/main" id="{D0FF32E3-C5AA-40C1-94B9-6F1157519E01}"/>
                </a:ext>
              </a:extLst>
            </p:cNvPr>
            <p:cNvSpPr/>
            <p:nvPr/>
          </p:nvSpPr>
          <p:spPr>
            <a:xfrm rot="4024705">
              <a:off x="5326681" y="1940898"/>
              <a:ext cx="578477" cy="57914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333">
              <a:extLst>
                <a:ext uri="{FF2B5EF4-FFF2-40B4-BE49-F238E27FC236}">
                  <a16:creationId xmlns:a16="http://schemas.microsoft.com/office/drawing/2014/main" id="{2E041E34-0117-48B4-A7B4-8073E1D0DB63}"/>
                </a:ext>
              </a:extLst>
            </p:cNvPr>
            <p:cNvSpPr/>
            <p:nvPr/>
          </p:nvSpPr>
          <p:spPr>
            <a:xfrm rot="-9359762">
              <a:off x="3193941" y="1176205"/>
              <a:ext cx="2777287" cy="277728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334">
              <a:extLst>
                <a:ext uri="{FF2B5EF4-FFF2-40B4-BE49-F238E27FC236}">
                  <a16:creationId xmlns:a16="http://schemas.microsoft.com/office/drawing/2014/main" id="{E2CEF4F4-61C5-419D-9DD4-EC8F2929F583}"/>
                </a:ext>
              </a:extLst>
            </p:cNvPr>
            <p:cNvSpPr/>
            <p:nvPr/>
          </p:nvSpPr>
          <p:spPr>
            <a:xfrm rot="-8936366">
              <a:off x="3659126" y="3173505"/>
              <a:ext cx="578551" cy="578963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335">
              <a:extLst>
                <a:ext uri="{FF2B5EF4-FFF2-40B4-BE49-F238E27FC236}">
                  <a16:creationId xmlns:a16="http://schemas.microsoft.com/office/drawing/2014/main" id="{FD14DF1C-2662-4149-A8CB-C7B4EA06AF57}"/>
                </a:ext>
              </a:extLst>
            </p:cNvPr>
            <p:cNvSpPr/>
            <p:nvPr/>
          </p:nvSpPr>
          <p:spPr>
            <a:xfrm rot="1824498">
              <a:off x="3659375" y="3173497"/>
              <a:ext cx="578475" cy="57888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336">
              <a:extLst>
                <a:ext uri="{FF2B5EF4-FFF2-40B4-BE49-F238E27FC236}">
                  <a16:creationId xmlns:a16="http://schemas.microsoft.com/office/drawing/2014/main" id="{4B1D13E7-D386-4639-BC9B-BB46FE7BB1FF}"/>
                </a:ext>
              </a:extLst>
            </p:cNvPr>
            <p:cNvSpPr/>
            <p:nvPr/>
          </p:nvSpPr>
          <p:spPr>
            <a:xfrm rot="-600092">
              <a:off x="3198852" y="1195456"/>
              <a:ext cx="2777611" cy="2777611"/>
            </a:xfrm>
            <a:prstGeom prst="blockArc">
              <a:avLst>
                <a:gd name="adj1" fmla="val 12513247"/>
                <a:gd name="adj2" fmla="val 16867657"/>
                <a:gd name="adj3" fmla="val 208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337">
              <a:extLst>
                <a:ext uri="{FF2B5EF4-FFF2-40B4-BE49-F238E27FC236}">
                  <a16:creationId xmlns:a16="http://schemas.microsoft.com/office/drawing/2014/main" id="{DFFF4669-61DC-41A0-BEB4-FAF6187B6C1B}"/>
                </a:ext>
              </a:extLst>
            </p:cNvPr>
            <p:cNvSpPr/>
            <p:nvPr/>
          </p:nvSpPr>
          <p:spPr>
            <a:xfrm rot="-176551">
              <a:off x="4312105" y="1195442"/>
              <a:ext cx="578563" cy="579162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338">
              <a:extLst>
                <a:ext uri="{FF2B5EF4-FFF2-40B4-BE49-F238E27FC236}">
                  <a16:creationId xmlns:a16="http://schemas.microsoft.com/office/drawing/2014/main" id="{AD506A48-45B4-4459-8DD7-8D74D1443DAB}"/>
                </a:ext>
              </a:extLst>
            </p:cNvPr>
            <p:cNvSpPr/>
            <p:nvPr/>
          </p:nvSpPr>
          <p:spPr>
            <a:xfrm rot="10584085">
              <a:off x="4312215" y="1200936"/>
              <a:ext cx="578340" cy="578939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339">
              <a:extLst>
                <a:ext uri="{FF2B5EF4-FFF2-40B4-BE49-F238E27FC236}">
                  <a16:creationId xmlns:a16="http://schemas.microsoft.com/office/drawing/2014/main" id="{25C33C5E-D22B-4503-9398-04A03D8D13F4}"/>
                </a:ext>
              </a:extLst>
            </p:cNvPr>
            <p:cNvSpPr/>
            <p:nvPr/>
          </p:nvSpPr>
          <p:spPr>
            <a:xfrm rot="8344778">
              <a:off x="4940929" y="3162886"/>
              <a:ext cx="578465" cy="578888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340">
              <a:extLst>
                <a:ext uri="{FF2B5EF4-FFF2-40B4-BE49-F238E27FC236}">
                  <a16:creationId xmlns:a16="http://schemas.microsoft.com/office/drawing/2014/main" id="{9A47C170-EB68-4E24-AB14-693F8DF1F77C}"/>
                </a:ext>
              </a:extLst>
            </p:cNvPr>
            <p:cNvSpPr/>
            <p:nvPr/>
          </p:nvSpPr>
          <p:spPr>
            <a:xfrm rot="-2495643">
              <a:off x="4941000" y="3162728"/>
              <a:ext cx="578445" cy="579093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341">
              <a:extLst>
                <a:ext uri="{FF2B5EF4-FFF2-40B4-BE49-F238E27FC236}">
                  <a16:creationId xmlns:a16="http://schemas.microsoft.com/office/drawing/2014/main" id="{18BF5B09-E42A-471D-B5F4-8039D6D48FDD}"/>
                </a:ext>
              </a:extLst>
            </p:cNvPr>
            <p:cNvSpPr/>
            <p:nvPr/>
          </p:nvSpPr>
          <p:spPr>
            <a:xfrm rot="6204541">
              <a:off x="3257468" y="1938977"/>
              <a:ext cx="578264" cy="578917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342">
              <a:extLst>
                <a:ext uri="{FF2B5EF4-FFF2-40B4-BE49-F238E27FC236}">
                  <a16:creationId xmlns:a16="http://schemas.microsoft.com/office/drawing/2014/main" id="{D0C28D35-2310-442B-B8A9-7C13AF003158}"/>
                </a:ext>
              </a:extLst>
            </p:cNvPr>
            <p:cNvSpPr/>
            <p:nvPr/>
          </p:nvSpPr>
          <p:spPr>
            <a:xfrm rot="14783973">
              <a:off x="5326676" y="1942692"/>
              <a:ext cx="578485" cy="57903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343">
              <a:extLst>
                <a:ext uri="{FF2B5EF4-FFF2-40B4-BE49-F238E27FC236}">
                  <a16:creationId xmlns:a16="http://schemas.microsoft.com/office/drawing/2014/main" id="{5D514BB6-A5E9-4F13-8A82-95D36F36F07C}"/>
                </a:ext>
              </a:extLst>
            </p:cNvPr>
            <p:cNvSpPr/>
            <p:nvPr/>
          </p:nvSpPr>
          <p:spPr>
            <a:xfrm rot="-4556960">
              <a:off x="3257335" y="1939059"/>
              <a:ext cx="578302" cy="57895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Shape 344">
            <a:extLst>
              <a:ext uri="{FF2B5EF4-FFF2-40B4-BE49-F238E27FC236}">
                <a16:creationId xmlns:a16="http://schemas.microsoft.com/office/drawing/2014/main" id="{40C25487-0335-4566-BF18-24B0B3559397}"/>
              </a:ext>
            </a:extLst>
          </p:cNvPr>
          <p:cNvSpPr/>
          <p:nvPr/>
        </p:nvSpPr>
        <p:spPr>
          <a:xfrm>
            <a:off x="5966084" y="2378966"/>
            <a:ext cx="259831" cy="25982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345">
            <a:extLst>
              <a:ext uri="{FF2B5EF4-FFF2-40B4-BE49-F238E27FC236}">
                <a16:creationId xmlns:a16="http://schemas.microsoft.com/office/drawing/2014/main" id="{FB093CBB-0CCD-4BCE-9DA6-27286A6BF20C}"/>
              </a:ext>
            </a:extLst>
          </p:cNvPr>
          <p:cNvSpPr/>
          <p:nvPr/>
        </p:nvSpPr>
        <p:spPr>
          <a:xfrm>
            <a:off x="6531627" y="3577207"/>
            <a:ext cx="259831" cy="25982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346">
            <a:extLst>
              <a:ext uri="{FF2B5EF4-FFF2-40B4-BE49-F238E27FC236}">
                <a16:creationId xmlns:a16="http://schemas.microsoft.com/office/drawing/2014/main" id="{F7975DAD-5B78-4F14-8D17-7D2AC9E54179}"/>
              </a:ext>
            </a:extLst>
          </p:cNvPr>
          <p:cNvSpPr/>
          <p:nvPr/>
        </p:nvSpPr>
        <p:spPr>
          <a:xfrm>
            <a:off x="5229815" y="4906171"/>
            <a:ext cx="259831" cy="25982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347">
            <a:extLst>
              <a:ext uri="{FF2B5EF4-FFF2-40B4-BE49-F238E27FC236}">
                <a16:creationId xmlns:a16="http://schemas.microsoft.com/office/drawing/2014/main" id="{BF715FB2-642B-42BB-AE69-FF2024AD07C6}"/>
              </a:ext>
            </a:extLst>
          </p:cNvPr>
          <p:cNvSpPr/>
          <p:nvPr/>
        </p:nvSpPr>
        <p:spPr>
          <a:xfrm>
            <a:off x="3966549" y="3992988"/>
            <a:ext cx="259831" cy="25982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348">
            <a:extLst>
              <a:ext uri="{FF2B5EF4-FFF2-40B4-BE49-F238E27FC236}">
                <a16:creationId xmlns:a16="http://schemas.microsoft.com/office/drawing/2014/main" id="{C5B4E985-6EE8-41C3-B433-248CEC70F157}"/>
              </a:ext>
            </a:extLst>
          </p:cNvPr>
          <p:cNvSpPr/>
          <p:nvPr/>
        </p:nvSpPr>
        <p:spPr>
          <a:xfrm>
            <a:off x="4233132" y="2527816"/>
            <a:ext cx="259831" cy="25982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42F739B9-81B9-416D-9058-82C5324D4FA0}"/>
              </a:ext>
            </a:extLst>
          </p:cNvPr>
          <p:cNvSpPr/>
          <p:nvPr/>
        </p:nvSpPr>
        <p:spPr>
          <a:xfrm>
            <a:off x="648333" y="1060172"/>
            <a:ext cx="3146638" cy="66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C0E7A9B7-0D21-4F9A-8191-01DCD60F9F52}"/>
              </a:ext>
            </a:extLst>
          </p:cNvPr>
          <p:cNvSpPr/>
          <p:nvPr/>
        </p:nvSpPr>
        <p:spPr>
          <a:xfrm>
            <a:off x="3794970" y="1060173"/>
            <a:ext cx="3334699" cy="662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42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11CCDD70-8FD7-3C4C-9C63-991DE038D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30" y="1345221"/>
            <a:ext cx="8229904" cy="446530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105" y="-49480"/>
            <a:ext cx="10515600" cy="1325563"/>
          </a:xfrm>
        </p:spPr>
        <p:txBody>
          <a:bodyPr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relación entre variables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8D67A6-FD56-4493-B9B1-905FE149E09D}"/>
              </a:ext>
            </a:extLst>
          </p:cNvPr>
          <p:cNvSpPr txBox="1"/>
          <p:nvPr/>
        </p:nvSpPr>
        <p:spPr>
          <a:xfrm>
            <a:off x="1675130" y="5768436"/>
            <a:ext cx="8672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Nota. 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Adaptado de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investigación de 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Chang y </a:t>
            </a:r>
            <a:r>
              <a:rPr lang="es-EC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Wildt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(1994).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del estudio de 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(Ferreira, Pereira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Veiga, C. R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s-EC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Kudlawicz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Scalercio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Ramires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Pontarolo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Carvalho y Pereira da Veiga, C., 2017).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803F423-A9C0-4B15-996D-BBD5A7004BA6}"/>
              </a:ext>
            </a:extLst>
          </p:cNvPr>
          <p:cNvSpPr/>
          <p:nvPr/>
        </p:nvSpPr>
        <p:spPr>
          <a:xfrm>
            <a:off x="5393632" y="2792035"/>
            <a:ext cx="530087" cy="450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556E61D-BDDD-4F91-B494-080221947DCA}"/>
              </a:ext>
            </a:extLst>
          </p:cNvPr>
          <p:cNvSpPr/>
          <p:nvPr/>
        </p:nvSpPr>
        <p:spPr>
          <a:xfrm>
            <a:off x="5393633" y="3264687"/>
            <a:ext cx="530087" cy="450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4FE71FF-5436-4667-862D-6B602FAB2A14}"/>
              </a:ext>
            </a:extLst>
          </p:cNvPr>
          <p:cNvSpPr/>
          <p:nvPr/>
        </p:nvSpPr>
        <p:spPr>
          <a:xfrm>
            <a:off x="5434120" y="4044933"/>
            <a:ext cx="530087" cy="450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3D84192-3C4D-4B60-A134-807361F4D5B0}"/>
              </a:ext>
            </a:extLst>
          </p:cNvPr>
          <p:cNvSpPr/>
          <p:nvPr/>
        </p:nvSpPr>
        <p:spPr>
          <a:xfrm>
            <a:off x="5393634" y="4572451"/>
            <a:ext cx="530087" cy="450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H4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F941FBB-9C9E-4FE5-B60B-159A7670C1B8}"/>
              </a:ext>
            </a:extLst>
          </p:cNvPr>
          <p:cNvSpPr/>
          <p:nvPr/>
        </p:nvSpPr>
        <p:spPr>
          <a:xfrm>
            <a:off x="648333" y="1060172"/>
            <a:ext cx="3146638" cy="66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71E2329-4A39-479E-9658-72BBD80EB726}"/>
              </a:ext>
            </a:extLst>
          </p:cNvPr>
          <p:cNvSpPr/>
          <p:nvPr/>
        </p:nvSpPr>
        <p:spPr>
          <a:xfrm>
            <a:off x="3794970" y="1060173"/>
            <a:ext cx="3334699" cy="662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29B8384-3A73-44B8-9FA7-9744BF66EF4E}"/>
              </a:ext>
            </a:extLst>
          </p:cNvPr>
          <p:cNvSpPr/>
          <p:nvPr/>
        </p:nvSpPr>
        <p:spPr>
          <a:xfrm>
            <a:off x="648333" y="1048618"/>
            <a:ext cx="3146638" cy="66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DC213D6-8447-45C3-A728-D242C17AF84F}"/>
              </a:ext>
            </a:extLst>
          </p:cNvPr>
          <p:cNvSpPr/>
          <p:nvPr/>
        </p:nvSpPr>
        <p:spPr>
          <a:xfrm>
            <a:off x="3794970" y="1048619"/>
            <a:ext cx="3334699" cy="662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243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0C1B0F49-502E-4AAC-B9E5-FFBCF72D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38" y="177556"/>
            <a:ext cx="10515600" cy="555123"/>
          </a:xfrm>
        </p:spPr>
        <p:txBody>
          <a:bodyPr>
            <a:normAutofit fontScale="90000"/>
          </a:bodyPr>
          <a:lstStyle/>
          <a:p>
            <a:r>
              <a:rPr lang="es-EC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Hipótesis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29FF42C-0535-450B-AB52-66A00C67204B}"/>
              </a:ext>
            </a:extLst>
          </p:cNvPr>
          <p:cNvGrpSpPr/>
          <p:nvPr/>
        </p:nvGrpSpPr>
        <p:grpSpPr>
          <a:xfrm>
            <a:off x="2463703" y="-1377292"/>
            <a:ext cx="7819880" cy="7750331"/>
            <a:chOff x="3119366" y="-2550394"/>
            <a:chExt cx="7819880" cy="7750331"/>
          </a:xfrm>
        </p:grpSpPr>
        <p:grpSp>
          <p:nvGrpSpPr>
            <p:cNvPr id="6" name="Google Shape;337;p30">
              <a:extLst>
                <a:ext uri="{FF2B5EF4-FFF2-40B4-BE49-F238E27FC236}">
                  <a16:creationId xmlns:a16="http://schemas.microsoft.com/office/drawing/2014/main" id="{0B95017A-37C0-406B-9475-963763BEA0D9}"/>
                </a:ext>
              </a:extLst>
            </p:cNvPr>
            <p:cNvGrpSpPr/>
            <p:nvPr/>
          </p:nvGrpSpPr>
          <p:grpSpPr>
            <a:xfrm rot="2717095">
              <a:off x="2377691" y="-307806"/>
              <a:ext cx="7750331" cy="3265155"/>
              <a:chOff x="875862" y="1843254"/>
              <a:chExt cx="3040276" cy="1590199"/>
            </a:xfrm>
            <a:solidFill>
              <a:schemeClr val="accent2">
                <a:lumMod val="75000"/>
                <a:alpha val="62000"/>
              </a:schemeClr>
            </a:solidFill>
          </p:grpSpPr>
          <p:sp>
            <p:nvSpPr>
              <p:cNvPr id="7" name="Google Shape;338;p30">
                <a:extLst>
                  <a:ext uri="{FF2B5EF4-FFF2-40B4-BE49-F238E27FC236}">
                    <a16:creationId xmlns:a16="http://schemas.microsoft.com/office/drawing/2014/main" id="{47FC2EE6-4D13-48A7-A4A2-394D7F879CFC}"/>
                  </a:ext>
                </a:extLst>
              </p:cNvPr>
              <p:cNvSpPr/>
              <p:nvPr/>
            </p:nvSpPr>
            <p:spPr>
              <a:xfrm rot="2700000">
                <a:off x="2160903" y="628072"/>
                <a:ext cx="470193" cy="3040276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8" name="Google Shape;339;p30">
                <a:extLst>
                  <a:ext uri="{FF2B5EF4-FFF2-40B4-BE49-F238E27FC236}">
                    <a16:creationId xmlns:a16="http://schemas.microsoft.com/office/drawing/2014/main" id="{4D9F214F-0B8B-4039-BE16-2CE401D6C2DA}"/>
                  </a:ext>
                </a:extLst>
              </p:cNvPr>
              <p:cNvSpPr/>
              <p:nvPr/>
            </p:nvSpPr>
            <p:spPr>
              <a:xfrm rot="18882905">
                <a:off x="1311346" y="3100485"/>
                <a:ext cx="355139" cy="310797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Poppins"/>
                    <a:ea typeface="Poppins"/>
                    <a:cs typeface="Poppins"/>
                    <a:sym typeface="Poppins"/>
                  </a:rPr>
                  <a:t>H1</a:t>
                </a:r>
                <a:endParaRPr sz="1200" b="1" dirty="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" name="Google Shape;340;p30">
                <a:extLst>
                  <a:ext uri="{FF2B5EF4-FFF2-40B4-BE49-F238E27FC236}">
                    <a16:creationId xmlns:a16="http://schemas.microsoft.com/office/drawing/2014/main" id="{CD3B3B01-0104-4268-98A4-6F93ADA2AC89}"/>
                  </a:ext>
                </a:extLst>
              </p:cNvPr>
              <p:cNvSpPr txBox="1"/>
              <p:nvPr/>
            </p:nvSpPr>
            <p:spPr>
              <a:xfrm rot="18900000">
                <a:off x="1296963" y="1843254"/>
                <a:ext cx="2332604" cy="39329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s-EC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El precio percibido influye de forma positiva en la calidad percibida en la decisión de compra</a:t>
                </a:r>
                <a:endParaRPr lang="es-EC" dirty="0"/>
              </a:p>
            </p:txBody>
          </p:sp>
        </p:grp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6B6B2BB0-184F-4D54-99E9-AC6BCA266439}"/>
                </a:ext>
              </a:extLst>
            </p:cNvPr>
            <p:cNvGrpSpPr/>
            <p:nvPr/>
          </p:nvGrpSpPr>
          <p:grpSpPr>
            <a:xfrm>
              <a:off x="3183274" y="1299182"/>
              <a:ext cx="7755971" cy="1087628"/>
              <a:chOff x="3183274" y="1299182"/>
              <a:chExt cx="7755971" cy="1087628"/>
            </a:xfrm>
          </p:grpSpPr>
          <p:sp>
            <p:nvSpPr>
              <p:cNvPr id="26" name="Google Shape;338;p30">
                <a:extLst>
                  <a:ext uri="{FF2B5EF4-FFF2-40B4-BE49-F238E27FC236}">
                    <a16:creationId xmlns:a16="http://schemas.microsoft.com/office/drawing/2014/main" id="{A581AAFF-96D3-47A2-88FA-605B16DFBD77}"/>
                  </a:ext>
                </a:extLst>
              </p:cNvPr>
              <p:cNvSpPr/>
              <p:nvPr/>
            </p:nvSpPr>
            <p:spPr>
              <a:xfrm>
                <a:off x="3183274" y="1386901"/>
                <a:ext cx="7755971" cy="962371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29" name="Google Shape;339;p30">
                <a:extLst>
                  <a:ext uri="{FF2B5EF4-FFF2-40B4-BE49-F238E27FC236}">
                    <a16:creationId xmlns:a16="http://schemas.microsoft.com/office/drawing/2014/main" id="{25F73C35-E1B0-4673-8650-FE1D2974D69B}"/>
                  </a:ext>
                </a:extLst>
              </p:cNvPr>
              <p:cNvSpPr/>
              <p:nvPr/>
            </p:nvSpPr>
            <p:spPr>
              <a:xfrm>
                <a:off x="3387642" y="1514817"/>
                <a:ext cx="733502" cy="682758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Poppins"/>
                    <a:ea typeface="Poppins"/>
                    <a:cs typeface="Poppins"/>
                    <a:sym typeface="Poppins"/>
                  </a:rPr>
                  <a:t>H2</a:t>
                </a:r>
                <a:endParaRPr sz="1200" b="1" dirty="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" name="Google Shape;340;p30">
                <a:extLst>
                  <a:ext uri="{FF2B5EF4-FFF2-40B4-BE49-F238E27FC236}">
                    <a16:creationId xmlns:a16="http://schemas.microsoft.com/office/drawing/2014/main" id="{92CA416A-CE1D-41E3-B6F9-CAB7532466AD}"/>
                  </a:ext>
                </a:extLst>
              </p:cNvPr>
              <p:cNvSpPr txBox="1"/>
              <p:nvPr/>
            </p:nvSpPr>
            <p:spPr>
              <a:xfrm rot="17095">
                <a:off x="4328176" y="1299182"/>
                <a:ext cx="6464326" cy="1087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None/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El precio percibido influye de forma positiva en la experiencia del cliente en la decisión de compra.</a:t>
                </a:r>
                <a:endParaRPr lang="es-EC" dirty="0"/>
              </a:p>
            </p:txBody>
          </p:sp>
        </p:grpSp>
        <p:sp>
          <p:nvSpPr>
            <p:cNvPr id="33" name="Google Shape;338;p30">
              <a:extLst>
                <a:ext uri="{FF2B5EF4-FFF2-40B4-BE49-F238E27FC236}">
                  <a16:creationId xmlns:a16="http://schemas.microsoft.com/office/drawing/2014/main" id="{7548474E-C12C-4ED1-8E74-120865B10A79}"/>
                </a:ext>
              </a:extLst>
            </p:cNvPr>
            <p:cNvSpPr/>
            <p:nvPr/>
          </p:nvSpPr>
          <p:spPr>
            <a:xfrm>
              <a:off x="3119366" y="2605478"/>
              <a:ext cx="7755972" cy="1031078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" name="Google Shape;340;p30">
              <a:extLst>
                <a:ext uri="{FF2B5EF4-FFF2-40B4-BE49-F238E27FC236}">
                  <a16:creationId xmlns:a16="http://schemas.microsoft.com/office/drawing/2014/main" id="{28A67341-FA21-4AFA-9ECA-C4AB44E64096}"/>
                </a:ext>
              </a:extLst>
            </p:cNvPr>
            <p:cNvSpPr txBox="1"/>
            <p:nvPr/>
          </p:nvSpPr>
          <p:spPr>
            <a:xfrm rot="17095">
              <a:off x="4336858" y="2758356"/>
              <a:ext cx="5882817" cy="884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-E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La Diferencia de precios influye de forma positiva en la experiencia del cliente en la decisión de compra.</a:t>
              </a:r>
              <a:endParaRPr lang="es-EC" dirty="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" name="Google Shape;338;p30">
              <a:extLst>
                <a:ext uri="{FF2B5EF4-FFF2-40B4-BE49-F238E27FC236}">
                  <a16:creationId xmlns:a16="http://schemas.microsoft.com/office/drawing/2014/main" id="{B4D0B4EB-EBD4-40DC-A28C-00320C76ED51}"/>
                </a:ext>
              </a:extLst>
            </p:cNvPr>
            <p:cNvSpPr/>
            <p:nvPr/>
          </p:nvSpPr>
          <p:spPr>
            <a:xfrm>
              <a:off x="3183274" y="3902730"/>
              <a:ext cx="7755972" cy="96237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1" name="Google Shape;339;p30">
              <a:extLst>
                <a:ext uri="{FF2B5EF4-FFF2-40B4-BE49-F238E27FC236}">
                  <a16:creationId xmlns:a16="http://schemas.microsoft.com/office/drawing/2014/main" id="{597EF9D1-1BA0-4473-8729-57D15D87C964}"/>
                </a:ext>
              </a:extLst>
            </p:cNvPr>
            <p:cNvSpPr/>
            <p:nvPr/>
          </p:nvSpPr>
          <p:spPr>
            <a:xfrm>
              <a:off x="3360279" y="2743734"/>
              <a:ext cx="733502" cy="735048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Poppins"/>
                  <a:ea typeface="Poppins"/>
                  <a:cs typeface="Poppins"/>
                  <a:sym typeface="Poppins"/>
                </a:rPr>
                <a:t>H3</a:t>
              </a:r>
              <a:endParaRPr sz="1200" b="1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" name="Google Shape;339;p30">
              <a:extLst>
                <a:ext uri="{FF2B5EF4-FFF2-40B4-BE49-F238E27FC236}">
                  <a16:creationId xmlns:a16="http://schemas.microsoft.com/office/drawing/2014/main" id="{5F1A9144-8328-4FB4-A984-E281B0E09EBA}"/>
                </a:ext>
              </a:extLst>
            </p:cNvPr>
            <p:cNvSpPr/>
            <p:nvPr/>
          </p:nvSpPr>
          <p:spPr>
            <a:xfrm>
              <a:off x="3360279" y="4016391"/>
              <a:ext cx="733502" cy="735048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Poppins"/>
                  <a:ea typeface="Poppins"/>
                  <a:cs typeface="Poppins"/>
                  <a:sym typeface="Poppins"/>
                </a:rPr>
                <a:t>H4</a:t>
              </a:r>
              <a:endParaRPr sz="1200" b="1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" name="Google Shape;340;p30">
              <a:extLst>
                <a:ext uri="{FF2B5EF4-FFF2-40B4-BE49-F238E27FC236}">
                  <a16:creationId xmlns:a16="http://schemas.microsoft.com/office/drawing/2014/main" id="{EC58F64D-36A8-4D3A-96BE-C7DA38835BFF}"/>
                </a:ext>
              </a:extLst>
            </p:cNvPr>
            <p:cNvSpPr txBox="1"/>
            <p:nvPr/>
          </p:nvSpPr>
          <p:spPr>
            <a:xfrm rot="17095">
              <a:off x="4527487" y="4001425"/>
              <a:ext cx="6065703" cy="884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buNone/>
              </a:pPr>
              <a:r>
                <a: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La Diferencia de precios influye de forma positiva en la recomendación de médicos y farmacéuticos en la decisión de compra.</a:t>
              </a:r>
              <a:endParaRPr lang="es-EC" dirty="0"/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4A67EE20-F74B-4202-8D46-23BC1F00B81B}"/>
              </a:ext>
            </a:extLst>
          </p:cNvPr>
          <p:cNvSpPr/>
          <p:nvPr/>
        </p:nvSpPr>
        <p:spPr>
          <a:xfrm>
            <a:off x="137766" y="912808"/>
            <a:ext cx="155346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4F5EF2C-BDA8-486E-9072-68F1432E59C1}"/>
              </a:ext>
            </a:extLst>
          </p:cNvPr>
          <p:cNvSpPr/>
          <p:nvPr/>
        </p:nvSpPr>
        <p:spPr>
          <a:xfrm>
            <a:off x="1638094" y="912808"/>
            <a:ext cx="1422619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453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685" y="385221"/>
            <a:ext cx="10515600" cy="1325563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Recolección de datos </a:t>
            </a:r>
          </a:p>
        </p:txBody>
      </p:sp>
      <p:grpSp>
        <p:nvGrpSpPr>
          <p:cNvPr id="10" name="Google Shape;248;p22">
            <a:extLst>
              <a:ext uri="{FF2B5EF4-FFF2-40B4-BE49-F238E27FC236}">
                <a16:creationId xmlns:a16="http://schemas.microsoft.com/office/drawing/2014/main" id="{53A05CDD-0E57-48E0-A15E-839F0FEC8034}"/>
              </a:ext>
            </a:extLst>
          </p:cNvPr>
          <p:cNvGrpSpPr/>
          <p:nvPr/>
        </p:nvGrpSpPr>
        <p:grpSpPr>
          <a:xfrm>
            <a:off x="685784" y="5210387"/>
            <a:ext cx="1220856" cy="988868"/>
            <a:chOff x="5247525" y="3007275"/>
            <a:chExt cx="517575" cy="384825"/>
          </a:xfrm>
        </p:grpSpPr>
        <p:sp>
          <p:nvSpPr>
            <p:cNvPr id="11" name="Google Shape;249;p22">
              <a:extLst>
                <a:ext uri="{FF2B5EF4-FFF2-40B4-BE49-F238E27FC236}">
                  <a16:creationId xmlns:a16="http://schemas.microsoft.com/office/drawing/2014/main" id="{A0DEABCB-FF00-4D5F-AD59-8831E30734D4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0;p22">
              <a:extLst>
                <a:ext uri="{FF2B5EF4-FFF2-40B4-BE49-F238E27FC236}">
                  <a16:creationId xmlns:a16="http://schemas.microsoft.com/office/drawing/2014/main" id="{AA59A3E1-2A02-48FC-90C3-091595E1B0BD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96ADE4-0D77-42E4-8F1D-3C357F4C7C27}"/>
              </a:ext>
            </a:extLst>
          </p:cNvPr>
          <p:cNvSpPr/>
          <p:nvPr/>
        </p:nvSpPr>
        <p:spPr>
          <a:xfrm>
            <a:off x="315685" y="1373242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93C1407-F20A-461F-9DC7-255FA17A84E0}"/>
              </a:ext>
            </a:extLst>
          </p:cNvPr>
          <p:cNvSpPr/>
          <p:nvPr/>
        </p:nvSpPr>
        <p:spPr>
          <a:xfrm>
            <a:off x="2732952" y="1373242"/>
            <a:ext cx="2561737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E9E79F7-0D45-4C0D-BD2B-7079689C0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540617"/>
              </p:ext>
            </p:extLst>
          </p:nvPr>
        </p:nvGraphicFramePr>
        <p:xfrm>
          <a:off x="2202838" y="1932788"/>
          <a:ext cx="8128000" cy="479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Gráfico 15" descr="Libros">
            <a:extLst>
              <a:ext uri="{FF2B5EF4-FFF2-40B4-BE49-F238E27FC236}">
                <a16:creationId xmlns:a16="http://schemas.microsoft.com/office/drawing/2014/main" id="{D8C8DC55-50D0-406E-9FB1-7F5C9FA4878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32952" y="2859977"/>
            <a:ext cx="914400" cy="914400"/>
          </a:xfrm>
          <a:prstGeom prst="rect">
            <a:avLst/>
          </a:prstGeom>
        </p:spPr>
      </p:pic>
      <p:pic>
        <p:nvPicPr>
          <p:cNvPr id="18" name="Gráfico 17" descr="Portapapeles">
            <a:extLst>
              <a:ext uri="{FF2B5EF4-FFF2-40B4-BE49-F238E27FC236}">
                <a16:creationId xmlns:a16="http://schemas.microsoft.com/office/drawing/2014/main" id="{60853104-0A9E-415C-8DA4-65F0507D436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09638" y="2189249"/>
            <a:ext cx="914400" cy="914400"/>
          </a:xfrm>
          <a:prstGeom prst="rect">
            <a:avLst/>
          </a:prstGeom>
        </p:spPr>
      </p:pic>
      <p:pic>
        <p:nvPicPr>
          <p:cNvPr id="20" name="Gráfico 19" descr="Portátil">
            <a:extLst>
              <a:ext uri="{FF2B5EF4-FFF2-40B4-BE49-F238E27FC236}">
                <a16:creationId xmlns:a16="http://schemas.microsoft.com/office/drawing/2014/main" id="{CF06D3FD-E1B8-4D20-BBF8-63054692E7B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97810" y="15623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2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933" y="-112094"/>
            <a:ext cx="10515600" cy="1325563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Validez de contenido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FC684D8-529C-4991-A93F-080F647E36C9}"/>
              </a:ext>
            </a:extLst>
          </p:cNvPr>
          <p:cNvSpPr txBox="1"/>
          <p:nvPr/>
        </p:nvSpPr>
        <p:spPr>
          <a:xfrm>
            <a:off x="425829" y="5810980"/>
            <a:ext cx="6096000" cy="32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s-EC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Nota. </a:t>
            </a:r>
            <a:r>
              <a:rPr lang="es-EC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C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atos demográficos </a:t>
            </a:r>
            <a:r>
              <a:rPr lang="es-EC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los </a:t>
            </a:r>
            <a:r>
              <a:rPr lang="es-EC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expertos que participaron en la validación. </a:t>
            </a:r>
            <a:endParaRPr lang="es-EC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C1A3DCB-67B5-4058-8935-B01F1EB5BD5A}"/>
              </a:ext>
            </a:extLst>
          </p:cNvPr>
          <p:cNvSpPr/>
          <p:nvPr/>
        </p:nvSpPr>
        <p:spPr>
          <a:xfrm>
            <a:off x="124303" y="1007027"/>
            <a:ext cx="3146638" cy="66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CC05EC85-1878-4442-B7AB-5B7DD7061BC7}"/>
              </a:ext>
            </a:extLst>
          </p:cNvPr>
          <p:cNvSpPr/>
          <p:nvPr/>
        </p:nvSpPr>
        <p:spPr>
          <a:xfrm>
            <a:off x="3270940" y="1007028"/>
            <a:ext cx="3334699" cy="662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11675F4-F445-4184-9100-367B4D649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19775"/>
              </p:ext>
            </p:extLst>
          </p:nvPr>
        </p:nvGraphicFramePr>
        <p:xfrm>
          <a:off x="335985" y="1423928"/>
          <a:ext cx="6766564" cy="417659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42726">
                  <a:extLst>
                    <a:ext uri="{9D8B030D-6E8A-4147-A177-3AD203B41FA5}">
                      <a16:colId xmlns:a16="http://schemas.microsoft.com/office/drawing/2014/main" val="4068641261"/>
                    </a:ext>
                  </a:extLst>
                </a:gridCol>
                <a:gridCol w="1128815">
                  <a:extLst>
                    <a:ext uri="{9D8B030D-6E8A-4147-A177-3AD203B41FA5}">
                      <a16:colId xmlns:a16="http://schemas.microsoft.com/office/drawing/2014/main" val="4008391040"/>
                    </a:ext>
                  </a:extLst>
                </a:gridCol>
                <a:gridCol w="1811311">
                  <a:extLst>
                    <a:ext uri="{9D8B030D-6E8A-4147-A177-3AD203B41FA5}">
                      <a16:colId xmlns:a16="http://schemas.microsoft.com/office/drawing/2014/main" val="2602061235"/>
                    </a:ext>
                  </a:extLst>
                </a:gridCol>
                <a:gridCol w="2583712">
                  <a:extLst>
                    <a:ext uri="{9D8B030D-6E8A-4147-A177-3AD203B41FA5}">
                      <a16:colId xmlns:a16="http://schemas.microsoft.com/office/drawing/2014/main" val="3900237526"/>
                    </a:ext>
                  </a:extLst>
                </a:gridCol>
              </a:tblGrid>
              <a:tr h="372974">
                <a:tc>
                  <a:txBody>
                    <a:bodyPr/>
                    <a:lstStyle/>
                    <a:p>
                      <a:pPr marL="0" indent="180975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 Experto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Género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85725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Nivel de estudios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Ocupación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8503599"/>
                  </a:ext>
                </a:extLst>
              </a:tr>
              <a:tr h="363146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85725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Femenino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Ingeniería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Analista de Mercado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1133999"/>
                  </a:ext>
                </a:extLst>
              </a:tr>
              <a:tr h="433290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85725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Masculino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Ingeniería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731116"/>
                  </a:ext>
                </a:extLst>
              </a:tr>
              <a:tr h="477587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85725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Femenino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Ingeniería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6088" indent="317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Analista Departamento de ventas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048004"/>
                  </a:ext>
                </a:extLst>
              </a:tr>
              <a:tr h="433290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85725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Masculino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Ingeniería 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Jefe de Marketing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8281417"/>
                  </a:ext>
                </a:extLst>
              </a:tr>
              <a:tr h="433290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85725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Masculino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Licenciatura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Gerente General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201741"/>
                  </a:ext>
                </a:extLst>
              </a:tr>
              <a:tr h="363146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85725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Femenino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Ingeniería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Consultora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8320997"/>
                  </a:ext>
                </a:extLst>
              </a:tr>
              <a:tr h="433290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85725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Masculino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Ingeniería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Gerente General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583258"/>
                  </a:ext>
                </a:extLst>
              </a:tr>
              <a:tr h="433290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85725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Masculino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Maestría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Analista Financiero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1877533"/>
                  </a:ext>
                </a:extLst>
              </a:tr>
              <a:tr h="433290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85725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Masculino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Ingeniería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</a:t>
                      </a:r>
                    </a:p>
                  </a:txBody>
                  <a:tcPr marL="57861" marR="57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2674725"/>
                  </a:ext>
                </a:extLst>
              </a:tr>
            </a:tbl>
          </a:graphicData>
        </a:graphic>
      </p:graphicFrame>
      <p:graphicFrame>
        <p:nvGraphicFramePr>
          <p:cNvPr id="40" name="Diagrama 39">
            <a:extLst>
              <a:ext uri="{FF2B5EF4-FFF2-40B4-BE49-F238E27FC236}">
                <a16:creationId xmlns:a16="http://schemas.microsoft.com/office/drawing/2014/main" id="{143C4308-410B-43FB-956E-44A670C4E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737777"/>
              </p:ext>
            </p:extLst>
          </p:nvPr>
        </p:nvGraphicFramePr>
        <p:xfrm>
          <a:off x="7649331" y="1423929"/>
          <a:ext cx="4131542" cy="317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1" name="Diagrama 60">
            <a:extLst>
              <a:ext uri="{FF2B5EF4-FFF2-40B4-BE49-F238E27FC236}">
                <a16:creationId xmlns:a16="http://schemas.microsoft.com/office/drawing/2014/main" id="{D82B4A14-F090-426E-BEC7-CFA32C07B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288206"/>
              </p:ext>
            </p:extLst>
          </p:nvPr>
        </p:nvGraphicFramePr>
        <p:xfrm>
          <a:off x="8595047" y="5434071"/>
          <a:ext cx="2522822" cy="1345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8435C1DC-EE5D-4EB1-9B35-E0451D514795}"/>
              </a:ext>
            </a:extLst>
          </p:cNvPr>
          <p:cNvSpPr/>
          <p:nvPr/>
        </p:nvSpPr>
        <p:spPr>
          <a:xfrm>
            <a:off x="8474303" y="4954413"/>
            <a:ext cx="2764311" cy="372500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Escala </a:t>
            </a:r>
          </a:p>
        </p:txBody>
      </p:sp>
    </p:spTree>
    <p:extLst>
      <p:ext uri="{BB962C8B-B14F-4D97-AF65-F5344CB8AC3E}">
        <p14:creationId xmlns:p14="http://schemas.microsoft.com/office/powerpoint/2010/main" val="170548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933" y="-112094"/>
            <a:ext cx="10515600" cy="1325563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Validez de contenido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C1A3DCB-67B5-4058-8935-B01F1EB5BD5A}"/>
              </a:ext>
            </a:extLst>
          </p:cNvPr>
          <p:cNvSpPr/>
          <p:nvPr/>
        </p:nvSpPr>
        <p:spPr>
          <a:xfrm>
            <a:off x="124303" y="1007027"/>
            <a:ext cx="3146638" cy="66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CC05EC85-1878-4442-B7AB-5B7DD7061BC7}"/>
              </a:ext>
            </a:extLst>
          </p:cNvPr>
          <p:cNvSpPr/>
          <p:nvPr/>
        </p:nvSpPr>
        <p:spPr>
          <a:xfrm>
            <a:off x="3270940" y="1007028"/>
            <a:ext cx="3334699" cy="662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B00DA52-EC82-4D35-80F4-4794E1072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56180"/>
              </p:ext>
            </p:extLst>
          </p:nvPr>
        </p:nvGraphicFramePr>
        <p:xfrm>
          <a:off x="987136" y="1618351"/>
          <a:ext cx="10016837" cy="42206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973">
                  <a:extLst>
                    <a:ext uri="{9D8B030D-6E8A-4147-A177-3AD203B41FA5}">
                      <a16:colId xmlns:a16="http://schemas.microsoft.com/office/drawing/2014/main" val="2116595508"/>
                    </a:ext>
                  </a:extLst>
                </a:gridCol>
                <a:gridCol w="7523018">
                  <a:extLst>
                    <a:ext uri="{9D8B030D-6E8A-4147-A177-3AD203B41FA5}">
                      <a16:colId xmlns:a16="http://schemas.microsoft.com/office/drawing/2014/main" val="1378437875"/>
                    </a:ext>
                  </a:extLst>
                </a:gridCol>
                <a:gridCol w="1776846">
                  <a:extLst>
                    <a:ext uri="{9D8B030D-6E8A-4147-A177-3AD203B41FA5}">
                      <a16:colId xmlns:a16="http://schemas.microsoft.com/office/drawing/2014/main" val="2400927084"/>
                    </a:ext>
                  </a:extLst>
                </a:gridCol>
              </a:tblGrid>
              <a:tr h="36237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EC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Pregunta</a:t>
                      </a:r>
                      <a:endParaRPr lang="es-EC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 de Cronbach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2370491"/>
                  </a:ext>
                </a:extLst>
              </a:tr>
              <a:tr h="422761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 medicamentos de genéricos le generan confianza por su buena calidad.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0,69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684050"/>
                  </a:ext>
                </a:extLst>
              </a:tr>
              <a:tr h="422761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419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Cree que los medicamentos genéricos poseen una calidad menor al de los de marca.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-0,214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1458164"/>
                  </a:ext>
                </a:extLst>
              </a:tr>
              <a:tr h="68773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419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Estima que los componentes de los medicamentos genéricos y de marca son diferentes y esto afecta su calidad.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1699179"/>
                  </a:ext>
                </a:extLst>
              </a:tr>
              <a:tr h="60682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419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Piensa usted que los medicamentos genéricos solo son adecuados para tratar enfermedades leves.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23939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419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Consideraría usted tratar una enfermedad grave con medicamentos genéricos.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5399154"/>
                  </a:ext>
                </a:extLst>
              </a:tr>
              <a:tr h="44127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419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Elegiría adquirir un medicamento genérico sobre el de marca, por la recomendación de la persona que atiende la farmacia.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5888021"/>
                  </a:ext>
                </a:extLst>
              </a:tr>
              <a:tr h="44127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419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momento de adquirir medicamentos se deja guiar por quien despacha la receta accediendo a comprar un medicamento similar..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0,66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4208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229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933" y="-112094"/>
            <a:ext cx="10515600" cy="1325563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Validez de confiabilidad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C1A3DCB-67B5-4058-8935-B01F1EB5BD5A}"/>
              </a:ext>
            </a:extLst>
          </p:cNvPr>
          <p:cNvSpPr/>
          <p:nvPr/>
        </p:nvSpPr>
        <p:spPr>
          <a:xfrm>
            <a:off x="124303" y="1007027"/>
            <a:ext cx="3146638" cy="66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CC05EC85-1878-4442-B7AB-5B7DD7061BC7}"/>
              </a:ext>
            </a:extLst>
          </p:cNvPr>
          <p:cNvSpPr/>
          <p:nvPr/>
        </p:nvSpPr>
        <p:spPr>
          <a:xfrm>
            <a:off x="3270940" y="1007028"/>
            <a:ext cx="3334699" cy="662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35A067D-1546-45C7-91E8-A33256500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347055"/>
              </p:ext>
            </p:extLst>
          </p:nvPr>
        </p:nvGraphicFramePr>
        <p:xfrm>
          <a:off x="357069" y="1718900"/>
          <a:ext cx="6116467" cy="413207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93109">
                  <a:extLst>
                    <a:ext uri="{9D8B030D-6E8A-4147-A177-3AD203B41FA5}">
                      <a16:colId xmlns:a16="http://schemas.microsoft.com/office/drawing/2014/main" val="3000575341"/>
                    </a:ext>
                  </a:extLst>
                </a:gridCol>
                <a:gridCol w="2392982">
                  <a:extLst>
                    <a:ext uri="{9D8B030D-6E8A-4147-A177-3AD203B41FA5}">
                      <a16:colId xmlns:a16="http://schemas.microsoft.com/office/drawing/2014/main" val="632765208"/>
                    </a:ext>
                  </a:extLst>
                </a:gridCol>
                <a:gridCol w="1730376">
                  <a:extLst>
                    <a:ext uri="{9D8B030D-6E8A-4147-A177-3AD203B41FA5}">
                      <a16:colId xmlns:a16="http://schemas.microsoft.com/office/drawing/2014/main" val="2500581755"/>
                    </a:ext>
                  </a:extLst>
                </a:gridCol>
              </a:tblGrid>
              <a:tr h="4323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Dimensión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Alfa de Cronbach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144703"/>
                  </a:ext>
                </a:extLst>
              </a:tr>
              <a:tr h="298865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</a:t>
                      </a:r>
                      <a:endParaRPr lang="es-EC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 Percibido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0,805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26041841"/>
                  </a:ext>
                </a:extLst>
              </a:tr>
              <a:tr h="2988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Diferencia de Precios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0,855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93739"/>
                  </a:ext>
                </a:extLst>
              </a:tr>
              <a:tr h="2988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973965"/>
                  </a:ext>
                </a:extLst>
              </a:tr>
              <a:tr h="298865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Decisión de Compra</a:t>
                      </a:r>
                      <a:endParaRPr lang="es-EC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percibida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0,727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251679"/>
                  </a:ext>
                </a:extLst>
              </a:tr>
              <a:tr h="2988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Experiencia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0,719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844891"/>
                  </a:ext>
                </a:extLst>
              </a:tr>
              <a:tr h="7647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Recomendación de médicos y farmacéuticos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0,728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1579421"/>
                  </a:ext>
                </a:extLst>
              </a:tr>
              <a:tr h="2988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0,870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11109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5E00682-9070-4197-938D-0D2878E1E5D0}"/>
              </a:ext>
            </a:extLst>
          </p:cNvPr>
          <p:cNvSpPr txBox="1"/>
          <p:nvPr/>
        </p:nvSpPr>
        <p:spPr>
          <a:xfrm>
            <a:off x="357069" y="6395896"/>
            <a:ext cx="6094268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Nota. 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Alpha de Cronbach del instrumento por dimensiones y global.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246A357-CD6B-4878-86F9-56D689E331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398084"/>
              </p:ext>
            </p:extLst>
          </p:nvPr>
        </p:nvGraphicFramePr>
        <p:xfrm>
          <a:off x="7206044" y="1141941"/>
          <a:ext cx="4628887" cy="4574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101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90E90A-FB32-4D8C-A119-7300F5CABADF}"/>
              </a:ext>
            </a:extLst>
          </p:cNvPr>
          <p:cNvSpPr txBox="1">
            <a:spLocks/>
          </p:cNvSpPr>
          <p:nvPr/>
        </p:nvSpPr>
        <p:spPr>
          <a:xfrm>
            <a:off x="212941" y="229310"/>
            <a:ext cx="9144000" cy="558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18CEC00-7B9E-4CD9-80A5-C1C824007674}"/>
              </a:ext>
            </a:extLst>
          </p:cNvPr>
          <p:cNvSpPr/>
          <p:nvPr/>
        </p:nvSpPr>
        <p:spPr>
          <a:xfrm>
            <a:off x="212941" y="787829"/>
            <a:ext cx="32173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2C127B7-2A42-4239-A256-B855FA5C0C47}"/>
              </a:ext>
            </a:extLst>
          </p:cNvPr>
          <p:cNvSpPr/>
          <p:nvPr/>
        </p:nvSpPr>
        <p:spPr>
          <a:xfrm>
            <a:off x="3030266" y="787829"/>
            <a:ext cx="2561737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55B6619-AFA4-45BE-AE02-031DEC5E7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357910"/>
              </p:ext>
            </p:extLst>
          </p:nvPr>
        </p:nvGraphicFramePr>
        <p:xfrm>
          <a:off x="212941" y="-130921"/>
          <a:ext cx="11403873" cy="658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45BF41C-359C-4CB7-9283-10824499AA19}"/>
              </a:ext>
            </a:extLst>
          </p:cNvPr>
          <p:cNvSpPr txBox="1"/>
          <p:nvPr/>
        </p:nvSpPr>
        <p:spPr>
          <a:xfrm>
            <a:off x="547014" y="6114719"/>
            <a:ext cx="6096000" cy="33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s-EC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Nota. </a:t>
            </a:r>
            <a:r>
              <a:rPr lang="es-EC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C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atos proporcionados por el Banco Central del Ecuador (2019)</a:t>
            </a: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4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90E90A-FB32-4D8C-A119-7300F5CABADF}"/>
              </a:ext>
            </a:extLst>
          </p:cNvPr>
          <p:cNvSpPr txBox="1">
            <a:spLocks/>
          </p:cNvSpPr>
          <p:nvPr/>
        </p:nvSpPr>
        <p:spPr>
          <a:xfrm>
            <a:off x="212941" y="229310"/>
            <a:ext cx="9144000" cy="558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Muestra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18CEC00-7B9E-4CD9-80A5-C1C824007674}"/>
              </a:ext>
            </a:extLst>
          </p:cNvPr>
          <p:cNvSpPr/>
          <p:nvPr/>
        </p:nvSpPr>
        <p:spPr>
          <a:xfrm>
            <a:off x="212941" y="787829"/>
            <a:ext cx="32173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2C127B7-2A42-4239-A256-B855FA5C0C47}"/>
              </a:ext>
            </a:extLst>
          </p:cNvPr>
          <p:cNvSpPr/>
          <p:nvPr/>
        </p:nvSpPr>
        <p:spPr>
          <a:xfrm>
            <a:off x="3030266" y="787829"/>
            <a:ext cx="2561737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29150AE-E7C2-4F0C-A362-1F51772CE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43159"/>
              </p:ext>
            </p:extLst>
          </p:nvPr>
        </p:nvGraphicFramePr>
        <p:xfrm>
          <a:off x="3722826" y="1775264"/>
          <a:ext cx="7484012" cy="3379407"/>
        </p:xfrm>
        <a:graphic>
          <a:graphicData uri="http://schemas.openxmlformats.org/drawingml/2006/table">
            <a:tbl>
              <a:tblPr firstRow="1" firstCol="1" bandRow="1"/>
              <a:tblGrid>
                <a:gridCol w="1803179">
                  <a:extLst>
                    <a:ext uri="{9D8B030D-6E8A-4147-A177-3AD203B41FA5}">
                      <a16:colId xmlns:a16="http://schemas.microsoft.com/office/drawing/2014/main" val="2608430420"/>
                    </a:ext>
                  </a:extLst>
                </a:gridCol>
                <a:gridCol w="4201443">
                  <a:extLst>
                    <a:ext uri="{9D8B030D-6E8A-4147-A177-3AD203B41FA5}">
                      <a16:colId xmlns:a16="http://schemas.microsoft.com/office/drawing/2014/main" val="2341054616"/>
                    </a:ext>
                  </a:extLst>
                </a:gridCol>
                <a:gridCol w="1479390">
                  <a:extLst>
                    <a:ext uri="{9D8B030D-6E8A-4147-A177-3AD203B41FA5}">
                      <a16:colId xmlns:a16="http://schemas.microsoft.com/office/drawing/2014/main" val="901924659"/>
                    </a:ext>
                  </a:extLst>
                </a:gridCol>
              </a:tblGrid>
              <a:tr h="546068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Nomenclatura 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Significado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Valor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3703751"/>
                  </a:ext>
                </a:extLst>
              </a:tr>
              <a:tr h="294936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7833320"/>
                  </a:ext>
                </a:extLst>
              </a:tr>
              <a:tr h="294936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Tamaño de la población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1769124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81647"/>
                  </a:ext>
                </a:extLst>
              </a:tr>
              <a:tr h="294936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confianza.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5280810"/>
                  </a:ext>
                </a:extLst>
              </a:tr>
              <a:tr h="75585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Proporción aproximada del fenómeno en estudio en la población de referencia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9129851"/>
                  </a:ext>
                </a:extLst>
              </a:tr>
              <a:tr h="789709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Proporción de la población de referencia que no presenta el fenómeno en estudio (1 -p).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1642976"/>
                  </a:ext>
                </a:extLst>
              </a:tr>
              <a:tr h="294936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precisión absoluta.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345871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43D186F-5720-4B78-9C23-999F59537CFB}"/>
              </a:ext>
            </a:extLst>
          </p:cNvPr>
          <p:cNvSpPr txBox="1"/>
          <p:nvPr/>
        </p:nvSpPr>
        <p:spPr>
          <a:xfrm>
            <a:off x="3722826" y="5289894"/>
            <a:ext cx="6096000" cy="33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s-EC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Nota. </a:t>
            </a:r>
            <a:r>
              <a:rPr lang="es-EC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Nomenclatura desarrollada en base a  (Aguilar, 2005).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4A48E36-6E20-466F-99C3-4F11E1D5E6A4}"/>
              </a:ext>
            </a:extLst>
          </p:cNvPr>
          <p:cNvGrpSpPr/>
          <p:nvPr/>
        </p:nvGrpSpPr>
        <p:grpSpPr>
          <a:xfrm>
            <a:off x="340654" y="1775264"/>
            <a:ext cx="3275847" cy="3125584"/>
            <a:chOff x="212941" y="1829149"/>
            <a:chExt cx="3275847" cy="3125584"/>
          </a:xfrm>
        </p:grpSpPr>
        <p:grpSp>
          <p:nvGrpSpPr>
            <p:cNvPr id="11" name="Shape 389">
              <a:extLst>
                <a:ext uri="{FF2B5EF4-FFF2-40B4-BE49-F238E27FC236}">
                  <a16:creationId xmlns:a16="http://schemas.microsoft.com/office/drawing/2014/main" id="{5538092C-475D-46D3-BC39-C1D6AE14D9F0}"/>
                </a:ext>
              </a:extLst>
            </p:cNvPr>
            <p:cNvGrpSpPr/>
            <p:nvPr/>
          </p:nvGrpSpPr>
          <p:grpSpPr>
            <a:xfrm>
              <a:off x="212941" y="1829149"/>
              <a:ext cx="3275847" cy="3125584"/>
              <a:chOff x="1118224" y="283725"/>
              <a:chExt cx="2286648" cy="4076400"/>
            </a:xfrm>
          </p:grpSpPr>
          <p:sp>
            <p:nvSpPr>
              <p:cNvPr id="12" name="Shape 390">
                <a:extLst>
                  <a:ext uri="{FF2B5EF4-FFF2-40B4-BE49-F238E27FC236}">
                    <a16:creationId xmlns:a16="http://schemas.microsoft.com/office/drawing/2014/main" id="{1BABBC05-8D0B-4505-A1BF-56E9B102C628}"/>
                  </a:ext>
                </a:extLst>
              </p:cNvPr>
              <p:cNvSpPr/>
              <p:nvPr/>
            </p:nvSpPr>
            <p:spPr>
              <a:xfrm>
                <a:off x="1118224" y="283725"/>
                <a:ext cx="2090826" cy="4076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391">
                <a:extLst>
                  <a:ext uri="{FF2B5EF4-FFF2-40B4-BE49-F238E27FC236}">
                    <a16:creationId xmlns:a16="http://schemas.microsoft.com/office/drawing/2014/main" id="{DFDDD1C3-4FA5-4F8E-8AC5-8924E66E1ED3}"/>
                  </a:ext>
                </a:extLst>
              </p:cNvPr>
              <p:cNvSpPr/>
              <p:nvPr/>
            </p:nvSpPr>
            <p:spPr>
              <a:xfrm>
                <a:off x="1180345" y="364584"/>
                <a:ext cx="1966584" cy="2439986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EC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Shape 393">
                <a:extLst>
                  <a:ext uri="{FF2B5EF4-FFF2-40B4-BE49-F238E27FC236}">
                    <a16:creationId xmlns:a16="http://schemas.microsoft.com/office/drawing/2014/main" id="{72ADA276-7360-448A-8631-7D1B1DEED6BB}"/>
                  </a:ext>
                </a:extLst>
              </p:cNvPr>
              <p:cNvSpPr/>
              <p:nvPr/>
            </p:nvSpPr>
            <p:spPr>
              <a:xfrm rot="5400000">
                <a:off x="1829371" y="2894891"/>
                <a:ext cx="608100" cy="278100"/>
              </a:xfrm>
              <a:prstGeom prst="rightArrow">
                <a:avLst>
                  <a:gd name="adj1" fmla="val 34239"/>
                  <a:gd name="adj2" fmla="val 5703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394">
                <a:extLst>
                  <a:ext uri="{FF2B5EF4-FFF2-40B4-BE49-F238E27FC236}">
                    <a16:creationId xmlns:a16="http://schemas.microsoft.com/office/drawing/2014/main" id="{9F749644-5A10-4CEA-8601-D9DF8A0AAA54}"/>
                  </a:ext>
                </a:extLst>
              </p:cNvPr>
              <p:cNvSpPr/>
              <p:nvPr/>
            </p:nvSpPr>
            <p:spPr>
              <a:xfrm>
                <a:off x="1281590" y="3170837"/>
                <a:ext cx="2123282" cy="1085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39700"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</a:pPr>
                <a:r>
                  <a:rPr lang="x-none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3</a:t>
                </a:r>
                <a:r>
                  <a:rPr lang="es-EC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85</a:t>
                </a:r>
                <a:r>
                  <a:rPr lang="x-none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 </a:t>
                </a:r>
                <a:r>
                  <a:rPr lang="es-E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personas</a:t>
                </a:r>
                <a:endParaRPr sz="2800" dirty="0">
                  <a:solidFill>
                    <a:srgbClr val="FFFFFF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351AD7C-8A30-4576-ACB9-E9079A12F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87" y="2409768"/>
              <a:ext cx="2745620" cy="982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06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mera feria para la defensa en Sangolquí | Últimas Noticias">
            <a:extLst>
              <a:ext uri="{FF2B5EF4-FFF2-40B4-BE49-F238E27FC236}">
                <a16:creationId xmlns:a16="http://schemas.microsoft.com/office/drawing/2014/main" id="{8D2760A9-5C26-47A1-B627-B0A756AE2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7000" pressure="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50254" y="1600675"/>
            <a:ext cx="180304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I: Marco teórico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0254" y="3013917"/>
            <a:ext cx="180304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II: Marco Metodológico</a:t>
            </a:r>
          </a:p>
        </p:txBody>
      </p:sp>
      <p:sp>
        <p:nvSpPr>
          <p:cNvPr id="10" name="CuadroTexto 9">
            <a:hlinkClick r:id="rId5" action="ppaction://hlinksldjump"/>
          </p:cNvPr>
          <p:cNvSpPr txBox="1"/>
          <p:nvPr/>
        </p:nvSpPr>
        <p:spPr>
          <a:xfrm>
            <a:off x="2498498" y="3126436"/>
            <a:ext cx="2351796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de la investigación</a:t>
            </a:r>
          </a:p>
        </p:txBody>
      </p:sp>
      <p:sp>
        <p:nvSpPr>
          <p:cNvPr id="11" name="CuadroTexto 10">
            <a:hlinkClick r:id="" action="ppaction://noaction"/>
          </p:cNvPr>
          <p:cNvSpPr txBox="1"/>
          <p:nvPr/>
        </p:nvSpPr>
        <p:spPr>
          <a:xfrm>
            <a:off x="2498498" y="3823491"/>
            <a:ext cx="2351796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</a:p>
        </p:txBody>
      </p:sp>
      <p:sp>
        <p:nvSpPr>
          <p:cNvPr id="12" name="CuadroTexto 11">
            <a:hlinkClick r:id="" action="ppaction://noaction"/>
          </p:cNvPr>
          <p:cNvSpPr txBox="1"/>
          <p:nvPr/>
        </p:nvSpPr>
        <p:spPr>
          <a:xfrm>
            <a:off x="2498498" y="4166203"/>
            <a:ext cx="2351796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Recolección de datos</a:t>
            </a:r>
          </a:p>
        </p:txBody>
      </p:sp>
      <p:sp>
        <p:nvSpPr>
          <p:cNvPr id="13" name="CuadroTexto 12">
            <a:hlinkClick r:id="" action="ppaction://noaction"/>
          </p:cNvPr>
          <p:cNvSpPr txBox="1"/>
          <p:nvPr/>
        </p:nvSpPr>
        <p:spPr>
          <a:xfrm>
            <a:off x="2498498" y="4525990"/>
            <a:ext cx="2351796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Validez</a:t>
            </a:r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contenido</a:t>
            </a:r>
          </a:p>
        </p:txBody>
      </p:sp>
      <p:sp>
        <p:nvSpPr>
          <p:cNvPr id="14" name="CuadroTexto 13">
            <a:hlinkClick r:id="rId6" action="ppaction://hlinksldjump"/>
          </p:cNvPr>
          <p:cNvSpPr txBox="1"/>
          <p:nvPr/>
        </p:nvSpPr>
        <p:spPr>
          <a:xfrm>
            <a:off x="2498498" y="1476725"/>
            <a:ext cx="2761399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Teorías de soporte</a:t>
            </a:r>
            <a:endParaRPr lang="es-EC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50254" y="5862136"/>
            <a:ext cx="1803044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Resultados</a:t>
            </a:r>
          </a:p>
        </p:txBody>
      </p:sp>
      <p:sp>
        <p:nvSpPr>
          <p:cNvPr id="16" name="CuadroTexto 15">
            <a:hlinkClick r:id="" action="ppaction://noaction"/>
          </p:cNvPr>
          <p:cNvSpPr txBox="1"/>
          <p:nvPr/>
        </p:nvSpPr>
        <p:spPr>
          <a:xfrm>
            <a:off x="2498498" y="5228976"/>
            <a:ext cx="2351796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Población y muestra</a:t>
            </a:r>
          </a:p>
        </p:txBody>
      </p:sp>
      <p:sp>
        <p:nvSpPr>
          <p:cNvPr id="17" name="CuadroTexto 16">
            <a:hlinkClick r:id="" action="ppaction://noaction"/>
          </p:cNvPr>
          <p:cNvSpPr txBox="1"/>
          <p:nvPr/>
        </p:nvSpPr>
        <p:spPr>
          <a:xfrm>
            <a:off x="2498498" y="5876287"/>
            <a:ext cx="2021982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univariado</a:t>
            </a:r>
          </a:p>
        </p:txBody>
      </p:sp>
      <p:sp>
        <p:nvSpPr>
          <p:cNvPr id="18" name="CuadroTexto 17">
            <a:hlinkClick r:id="" action="ppaction://noaction"/>
          </p:cNvPr>
          <p:cNvSpPr txBox="1"/>
          <p:nvPr/>
        </p:nvSpPr>
        <p:spPr>
          <a:xfrm>
            <a:off x="2498500" y="6228166"/>
            <a:ext cx="2021982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bivariado</a:t>
            </a:r>
          </a:p>
        </p:txBody>
      </p:sp>
      <p:sp>
        <p:nvSpPr>
          <p:cNvPr id="19" name="CuadroTexto 18">
            <a:hlinkClick r:id="rId7" action="ppaction://hlinksldjump"/>
          </p:cNvPr>
          <p:cNvSpPr txBox="1"/>
          <p:nvPr/>
        </p:nvSpPr>
        <p:spPr>
          <a:xfrm>
            <a:off x="2498498" y="2208717"/>
            <a:ext cx="2761398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conceptual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007988" y="311457"/>
            <a:ext cx="2021988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IV: Propuesta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50254" y="411491"/>
            <a:ext cx="1803044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Introductorio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007988" y="2925902"/>
            <a:ext cx="2021988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V: Discusión</a:t>
            </a:r>
          </a:p>
        </p:txBody>
      </p:sp>
      <p:sp>
        <p:nvSpPr>
          <p:cNvPr id="24" name="CuadroTexto 23">
            <a:hlinkClick r:id="" action="ppaction://noaction"/>
          </p:cNvPr>
          <p:cNvSpPr txBox="1"/>
          <p:nvPr/>
        </p:nvSpPr>
        <p:spPr>
          <a:xfrm>
            <a:off x="9051702" y="2856727"/>
            <a:ext cx="1953298" cy="30777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25" name="CuadroTexto 24">
            <a:hlinkClick r:id="" action="ppaction://noaction"/>
          </p:cNvPr>
          <p:cNvSpPr txBox="1"/>
          <p:nvPr/>
        </p:nvSpPr>
        <p:spPr>
          <a:xfrm>
            <a:off x="9051702" y="3304436"/>
            <a:ext cx="1953298" cy="30777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sp>
        <p:nvSpPr>
          <p:cNvPr id="29" name="CuadroTexto 28">
            <a:hlinkClick r:id="" action="ppaction://noaction"/>
          </p:cNvPr>
          <p:cNvSpPr txBox="1"/>
          <p:nvPr/>
        </p:nvSpPr>
        <p:spPr>
          <a:xfrm>
            <a:off x="9054701" y="3754503"/>
            <a:ext cx="1953298" cy="30777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Líneas de investigación</a:t>
            </a:r>
          </a:p>
        </p:txBody>
      </p:sp>
      <p:sp>
        <p:nvSpPr>
          <p:cNvPr id="28" name="CuadroTexto 27">
            <a:hlinkClick r:id="rId8" action="ppaction://hlinksldjump"/>
          </p:cNvPr>
          <p:cNvSpPr txBox="1"/>
          <p:nvPr/>
        </p:nvSpPr>
        <p:spPr>
          <a:xfrm>
            <a:off x="2498497" y="2783770"/>
            <a:ext cx="2629087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contextual o situacional</a:t>
            </a:r>
          </a:p>
        </p:txBody>
      </p:sp>
      <p:sp>
        <p:nvSpPr>
          <p:cNvPr id="30" name="CuadroTexto 29">
            <a:hlinkClick r:id="" action="ppaction://noaction"/>
          </p:cNvPr>
          <p:cNvSpPr txBox="1"/>
          <p:nvPr/>
        </p:nvSpPr>
        <p:spPr>
          <a:xfrm>
            <a:off x="2498498" y="4889444"/>
            <a:ext cx="2351796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EC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lidez </a:t>
            </a:r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confiabilidad</a:t>
            </a:r>
          </a:p>
        </p:txBody>
      </p:sp>
      <p:sp>
        <p:nvSpPr>
          <p:cNvPr id="31" name="CuadroTexto 30">
            <a:hlinkClick r:id="" action="ppaction://noaction"/>
          </p:cNvPr>
          <p:cNvSpPr txBox="1"/>
          <p:nvPr/>
        </p:nvSpPr>
        <p:spPr>
          <a:xfrm>
            <a:off x="8991887" y="4877111"/>
            <a:ext cx="1953298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6828E52-CF3C-45A8-86A9-F8960CD0A8CB}"/>
              </a:ext>
            </a:extLst>
          </p:cNvPr>
          <p:cNvSpPr txBox="1"/>
          <p:nvPr/>
        </p:nvSpPr>
        <p:spPr>
          <a:xfrm>
            <a:off x="150254" y="1603976"/>
            <a:ext cx="1803044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I: Marco teórico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8F3CA06-5D39-4426-84DD-1F0E7C7C27EE}"/>
              </a:ext>
            </a:extLst>
          </p:cNvPr>
          <p:cNvSpPr txBox="1"/>
          <p:nvPr/>
        </p:nvSpPr>
        <p:spPr>
          <a:xfrm>
            <a:off x="150254" y="3017218"/>
            <a:ext cx="1803044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II: Marco Metodológico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1311355-E6DC-427E-9866-E8923425D175}"/>
              </a:ext>
            </a:extLst>
          </p:cNvPr>
          <p:cNvSpPr txBox="1"/>
          <p:nvPr/>
        </p:nvSpPr>
        <p:spPr>
          <a:xfrm>
            <a:off x="150254" y="414792"/>
            <a:ext cx="1803044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Introductorio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D3168B1-466A-4733-B23F-134BD5BE0048}"/>
              </a:ext>
            </a:extLst>
          </p:cNvPr>
          <p:cNvSpPr txBox="1"/>
          <p:nvPr/>
        </p:nvSpPr>
        <p:spPr>
          <a:xfrm>
            <a:off x="6007988" y="257602"/>
            <a:ext cx="2021988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IV: Propuesta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B0AD98A-7890-4D8B-AE5B-B3AF450D0FAC}"/>
              </a:ext>
            </a:extLst>
          </p:cNvPr>
          <p:cNvSpPr txBox="1"/>
          <p:nvPr/>
        </p:nvSpPr>
        <p:spPr>
          <a:xfrm>
            <a:off x="6007988" y="2872047"/>
            <a:ext cx="2021988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V: Discusión</a:t>
            </a:r>
          </a:p>
        </p:txBody>
      </p:sp>
      <p:sp>
        <p:nvSpPr>
          <p:cNvPr id="39" name="CuadroTexto 38">
            <a:hlinkClick r:id="rId9" action="ppaction://hlinksldjump"/>
            <a:extLst>
              <a:ext uri="{FF2B5EF4-FFF2-40B4-BE49-F238E27FC236}">
                <a16:creationId xmlns:a16="http://schemas.microsoft.com/office/drawing/2014/main" id="{6C029854-1C09-44A9-A1D2-AB5A52E9BD0A}"/>
              </a:ext>
            </a:extLst>
          </p:cNvPr>
          <p:cNvSpPr txBox="1"/>
          <p:nvPr/>
        </p:nvSpPr>
        <p:spPr>
          <a:xfrm>
            <a:off x="2498499" y="751114"/>
            <a:ext cx="2351796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0D7FD60-8442-452A-A9DC-9D078E221774}"/>
              </a:ext>
            </a:extLst>
          </p:cNvPr>
          <p:cNvSpPr txBox="1"/>
          <p:nvPr/>
        </p:nvSpPr>
        <p:spPr>
          <a:xfrm>
            <a:off x="150254" y="1597374"/>
            <a:ext cx="180304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I: Marco teórico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D14DB1C-B64A-4698-A0E4-F713D6405443}"/>
              </a:ext>
            </a:extLst>
          </p:cNvPr>
          <p:cNvSpPr txBox="1"/>
          <p:nvPr/>
        </p:nvSpPr>
        <p:spPr>
          <a:xfrm>
            <a:off x="150254" y="3010616"/>
            <a:ext cx="180304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II: Marco Metodológico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5439FE-61F2-4993-89FD-705599B7E90B}"/>
              </a:ext>
            </a:extLst>
          </p:cNvPr>
          <p:cNvSpPr txBox="1"/>
          <p:nvPr/>
        </p:nvSpPr>
        <p:spPr>
          <a:xfrm>
            <a:off x="150254" y="5858835"/>
            <a:ext cx="180304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Resultados</a:t>
            </a:r>
          </a:p>
        </p:txBody>
      </p:sp>
      <p:sp>
        <p:nvSpPr>
          <p:cNvPr id="52" name="CuadroTexto 51">
            <a:hlinkClick r:id="rId10" action="ppaction://hlinksldjump"/>
            <a:extLst>
              <a:ext uri="{FF2B5EF4-FFF2-40B4-BE49-F238E27FC236}">
                <a16:creationId xmlns:a16="http://schemas.microsoft.com/office/drawing/2014/main" id="{2191EA4A-D11D-4D09-8B09-38CA52DB5F53}"/>
              </a:ext>
            </a:extLst>
          </p:cNvPr>
          <p:cNvSpPr txBox="1"/>
          <p:nvPr/>
        </p:nvSpPr>
        <p:spPr>
          <a:xfrm>
            <a:off x="2498498" y="1842855"/>
            <a:ext cx="2761398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 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88059DD-F346-4B2E-9706-ABF3E286DFFD}"/>
              </a:ext>
            </a:extLst>
          </p:cNvPr>
          <p:cNvSpPr txBox="1"/>
          <p:nvPr/>
        </p:nvSpPr>
        <p:spPr>
          <a:xfrm>
            <a:off x="6007988" y="308156"/>
            <a:ext cx="2021988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IV: Propuesta</a:t>
            </a:r>
          </a:p>
        </p:txBody>
      </p:sp>
      <p:sp>
        <p:nvSpPr>
          <p:cNvPr id="54" name="CuadroTexto 53">
            <a:hlinkClick r:id="" action="ppaction://noaction"/>
            <a:extLst>
              <a:ext uri="{FF2B5EF4-FFF2-40B4-BE49-F238E27FC236}">
                <a16:creationId xmlns:a16="http://schemas.microsoft.com/office/drawing/2014/main" id="{80B063CA-18A6-471E-9669-1574ADBEB297}"/>
              </a:ext>
            </a:extLst>
          </p:cNvPr>
          <p:cNvSpPr txBox="1"/>
          <p:nvPr/>
        </p:nvSpPr>
        <p:spPr>
          <a:xfrm>
            <a:off x="8991887" y="199086"/>
            <a:ext cx="3032964" cy="5232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Incidencia post </a:t>
            </a:r>
            <a:r>
              <a:rPr lang="es-EC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en el mundo y en Ecuador 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B8255E49-7786-4E37-BA3C-F59C36FFAFC6}"/>
              </a:ext>
            </a:extLst>
          </p:cNvPr>
          <p:cNvSpPr txBox="1"/>
          <p:nvPr/>
        </p:nvSpPr>
        <p:spPr>
          <a:xfrm>
            <a:off x="150254" y="408190"/>
            <a:ext cx="1803044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Introductorio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5E9F7E5-C7D6-47DA-AECB-DE63B255BBEB}"/>
              </a:ext>
            </a:extLst>
          </p:cNvPr>
          <p:cNvSpPr txBox="1"/>
          <p:nvPr/>
        </p:nvSpPr>
        <p:spPr>
          <a:xfrm>
            <a:off x="6007988" y="2922601"/>
            <a:ext cx="2021988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V: Discusión</a:t>
            </a:r>
          </a:p>
        </p:txBody>
      </p:sp>
      <p:sp>
        <p:nvSpPr>
          <p:cNvPr id="59" name="CuadroTexto 58">
            <a:hlinkClick r:id="" action="ppaction://noaction"/>
            <a:extLst>
              <a:ext uri="{FF2B5EF4-FFF2-40B4-BE49-F238E27FC236}">
                <a16:creationId xmlns:a16="http://schemas.microsoft.com/office/drawing/2014/main" id="{CF667B19-5308-4EDB-B8BA-93F6A712B22F}"/>
              </a:ext>
            </a:extLst>
          </p:cNvPr>
          <p:cNvSpPr txBox="1"/>
          <p:nvPr/>
        </p:nvSpPr>
        <p:spPr>
          <a:xfrm>
            <a:off x="8991887" y="1660381"/>
            <a:ext cx="3032964" cy="5232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Proyecciones de ventas en Ecuador y Quito</a:t>
            </a:r>
          </a:p>
        </p:txBody>
      </p:sp>
      <p:sp>
        <p:nvSpPr>
          <p:cNvPr id="60" name="CuadroTexto 59">
            <a:hlinkClick r:id="" action="ppaction://noaction"/>
            <a:extLst>
              <a:ext uri="{FF2B5EF4-FFF2-40B4-BE49-F238E27FC236}">
                <a16:creationId xmlns:a16="http://schemas.microsoft.com/office/drawing/2014/main" id="{33F34C46-1365-4136-9698-BE92B03692E2}"/>
              </a:ext>
            </a:extLst>
          </p:cNvPr>
          <p:cNvSpPr txBox="1"/>
          <p:nvPr/>
        </p:nvSpPr>
        <p:spPr>
          <a:xfrm>
            <a:off x="9008782" y="823282"/>
            <a:ext cx="3032964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univariado </a:t>
            </a:r>
          </a:p>
        </p:txBody>
      </p:sp>
      <p:sp>
        <p:nvSpPr>
          <p:cNvPr id="64" name="CuadroTexto 63">
            <a:hlinkClick r:id="" action="ppaction://noaction"/>
            <a:extLst>
              <a:ext uri="{FF2B5EF4-FFF2-40B4-BE49-F238E27FC236}">
                <a16:creationId xmlns:a16="http://schemas.microsoft.com/office/drawing/2014/main" id="{EA82FBC2-C643-4A0A-9363-F0D2C2637AEC}"/>
              </a:ext>
            </a:extLst>
          </p:cNvPr>
          <p:cNvSpPr txBox="1"/>
          <p:nvPr/>
        </p:nvSpPr>
        <p:spPr>
          <a:xfrm>
            <a:off x="8991887" y="4873810"/>
            <a:ext cx="1953298" cy="30777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</a:p>
        </p:txBody>
      </p:sp>
      <p:sp>
        <p:nvSpPr>
          <p:cNvPr id="65" name="CuadroTexto 64">
            <a:hlinkClick r:id="" action="ppaction://noaction"/>
            <a:extLst>
              <a:ext uri="{FF2B5EF4-FFF2-40B4-BE49-F238E27FC236}">
                <a16:creationId xmlns:a16="http://schemas.microsoft.com/office/drawing/2014/main" id="{15C398F5-D7AD-4EDA-86C7-BF9B46642B5B}"/>
              </a:ext>
            </a:extLst>
          </p:cNvPr>
          <p:cNvSpPr txBox="1"/>
          <p:nvPr/>
        </p:nvSpPr>
        <p:spPr>
          <a:xfrm>
            <a:off x="9051702" y="2482408"/>
            <a:ext cx="1953298" cy="30777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780C9C5-AC7C-4B95-A7D8-903775C0C8DA}"/>
              </a:ext>
            </a:extLst>
          </p:cNvPr>
          <p:cNvSpPr txBox="1"/>
          <p:nvPr/>
        </p:nvSpPr>
        <p:spPr>
          <a:xfrm>
            <a:off x="150254" y="1600675"/>
            <a:ext cx="180304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I: Marco teórico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24CAFC8D-B4D7-45B7-99FF-14562BB3070A}"/>
              </a:ext>
            </a:extLst>
          </p:cNvPr>
          <p:cNvSpPr txBox="1"/>
          <p:nvPr/>
        </p:nvSpPr>
        <p:spPr>
          <a:xfrm>
            <a:off x="150254" y="3013917"/>
            <a:ext cx="180304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II: Marco metodológico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0C47D26E-ABD9-490F-9232-02E1BA6AF183}"/>
              </a:ext>
            </a:extLst>
          </p:cNvPr>
          <p:cNvSpPr txBox="1"/>
          <p:nvPr/>
        </p:nvSpPr>
        <p:spPr>
          <a:xfrm>
            <a:off x="150254" y="411491"/>
            <a:ext cx="180304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Introductorio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FC7CBC37-FC66-4D81-8073-5D4B4E5D96AD}"/>
              </a:ext>
            </a:extLst>
          </p:cNvPr>
          <p:cNvSpPr txBox="1"/>
          <p:nvPr/>
        </p:nvSpPr>
        <p:spPr>
          <a:xfrm>
            <a:off x="6007988" y="254301"/>
            <a:ext cx="202198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IV: Incidencia Post Covid-19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8886EF5-48E2-4FB4-AEEF-E0C1D01450DF}"/>
              </a:ext>
            </a:extLst>
          </p:cNvPr>
          <p:cNvSpPr txBox="1"/>
          <p:nvPr/>
        </p:nvSpPr>
        <p:spPr>
          <a:xfrm>
            <a:off x="6007988" y="2868746"/>
            <a:ext cx="202198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V: Discusión</a:t>
            </a:r>
          </a:p>
        </p:txBody>
      </p:sp>
      <p:sp>
        <p:nvSpPr>
          <p:cNvPr id="71" name="CuadroTexto 70">
            <a:hlinkClick r:id="rId11" action="ppaction://hlinksldjump"/>
            <a:extLst>
              <a:ext uri="{FF2B5EF4-FFF2-40B4-BE49-F238E27FC236}">
                <a16:creationId xmlns:a16="http://schemas.microsoft.com/office/drawing/2014/main" id="{E6E3C772-7324-4906-8358-57DAFEAFBDB6}"/>
              </a:ext>
            </a:extLst>
          </p:cNvPr>
          <p:cNvSpPr txBox="1"/>
          <p:nvPr/>
        </p:nvSpPr>
        <p:spPr>
          <a:xfrm>
            <a:off x="2498498" y="352975"/>
            <a:ext cx="2351796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 </a:t>
            </a:r>
          </a:p>
        </p:txBody>
      </p:sp>
      <p:sp>
        <p:nvSpPr>
          <p:cNvPr id="73" name="CuadroTexto 72">
            <a:hlinkClick r:id="" action="ppaction://noaction"/>
            <a:extLst>
              <a:ext uri="{FF2B5EF4-FFF2-40B4-BE49-F238E27FC236}">
                <a16:creationId xmlns:a16="http://schemas.microsoft.com/office/drawing/2014/main" id="{0170826F-509A-4431-ADA2-A879D72C2114}"/>
              </a:ext>
            </a:extLst>
          </p:cNvPr>
          <p:cNvSpPr txBox="1"/>
          <p:nvPr/>
        </p:nvSpPr>
        <p:spPr>
          <a:xfrm>
            <a:off x="9008782" y="1251628"/>
            <a:ext cx="3032964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bivariado </a:t>
            </a:r>
          </a:p>
        </p:txBody>
      </p:sp>
      <p:sp>
        <p:nvSpPr>
          <p:cNvPr id="49" name="CuadroTexto 48">
            <a:hlinkClick r:id="rId5" action="ppaction://hlinksldjump"/>
            <a:extLst>
              <a:ext uri="{FF2B5EF4-FFF2-40B4-BE49-F238E27FC236}">
                <a16:creationId xmlns:a16="http://schemas.microsoft.com/office/drawing/2014/main" id="{9FB5FBFF-CD9E-F44C-A553-0658E10C7C23}"/>
              </a:ext>
            </a:extLst>
          </p:cNvPr>
          <p:cNvSpPr txBox="1"/>
          <p:nvPr/>
        </p:nvSpPr>
        <p:spPr>
          <a:xfrm>
            <a:off x="2498498" y="3476190"/>
            <a:ext cx="2351796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448170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169718" y="1210786"/>
            <a:ext cx="10515600" cy="66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univariado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C15A73-4F90-4A3C-A780-05C6BDDC8EEB}"/>
              </a:ext>
            </a:extLst>
          </p:cNvPr>
          <p:cNvSpPr txBox="1"/>
          <p:nvPr/>
        </p:nvSpPr>
        <p:spPr>
          <a:xfrm>
            <a:off x="169718" y="33842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Resultados </a:t>
            </a:r>
            <a:endParaRPr lang="es-EC" sz="36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0C91F68-D711-4C9C-8698-BE897EE3ADE7}"/>
              </a:ext>
            </a:extLst>
          </p:cNvPr>
          <p:cNvSpPr/>
          <p:nvPr/>
        </p:nvSpPr>
        <p:spPr>
          <a:xfrm>
            <a:off x="169718" y="943314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2A27228-8F8F-4E40-8B4A-FEC1530375C2}"/>
              </a:ext>
            </a:extLst>
          </p:cNvPr>
          <p:cNvSpPr/>
          <p:nvPr/>
        </p:nvSpPr>
        <p:spPr>
          <a:xfrm>
            <a:off x="2586985" y="943314"/>
            <a:ext cx="2607867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862B15A-AA6B-460A-B714-3269B88AD75B}"/>
              </a:ext>
            </a:extLst>
          </p:cNvPr>
          <p:cNvSpPr txBox="1"/>
          <p:nvPr/>
        </p:nvSpPr>
        <p:spPr>
          <a:xfrm>
            <a:off x="169718" y="1921869"/>
            <a:ext cx="3546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Género</a:t>
            </a:r>
            <a:r>
              <a:rPr lang="es-EC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los encuestados</a:t>
            </a:r>
            <a:endParaRPr lang="es-EC" sz="1050" b="1" i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6DE5C0E-097C-490F-8E32-393F64B20692}"/>
              </a:ext>
            </a:extLst>
          </p:cNvPr>
          <p:cNvSpPr txBox="1"/>
          <p:nvPr/>
        </p:nvSpPr>
        <p:spPr>
          <a:xfrm>
            <a:off x="7176364" y="1878320"/>
            <a:ext cx="3546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C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dad de los encuestados </a:t>
            </a:r>
            <a:endParaRPr lang="es-EC" sz="1050" b="1" i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B42E69-D29F-4182-98D1-D8291EBC1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t="6026" r="14170"/>
          <a:stretch/>
        </p:blipFill>
        <p:spPr bwMode="auto">
          <a:xfrm>
            <a:off x="169718" y="2684572"/>
            <a:ext cx="4852579" cy="3500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9F33130-1045-4101-85F0-095D5C0B91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3397" y="2549583"/>
            <a:ext cx="6583237" cy="3635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6791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A862B15A-AA6B-460A-B714-3269B88AD75B}"/>
              </a:ext>
            </a:extLst>
          </p:cNvPr>
          <p:cNvSpPr txBox="1"/>
          <p:nvPr/>
        </p:nvSpPr>
        <p:spPr>
          <a:xfrm>
            <a:off x="583118" y="1315583"/>
            <a:ext cx="3546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Porque motivos usted adquiere medicamentos genéricos y no de marca</a:t>
            </a:r>
            <a:endParaRPr lang="es-EC" sz="1400" b="1" i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6DE5C0E-097C-490F-8E32-393F64B20692}"/>
              </a:ext>
            </a:extLst>
          </p:cNvPr>
          <p:cNvSpPr txBox="1"/>
          <p:nvPr/>
        </p:nvSpPr>
        <p:spPr>
          <a:xfrm>
            <a:off x="6096000" y="1315583"/>
            <a:ext cx="4303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Cuál cree que es la razón por la cual los medicamentos genéricos y de marca tengan precios diferentes</a:t>
            </a:r>
            <a:endParaRPr lang="es-EC" sz="900" b="1" i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287F05E-A4F3-4078-8229-8B4312E65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6042" r="10077"/>
          <a:stretch/>
        </p:blipFill>
        <p:spPr bwMode="auto">
          <a:xfrm>
            <a:off x="332113" y="2320289"/>
            <a:ext cx="5763887" cy="39349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8078376-4EF0-4B35-8C6D-572819941575}"/>
              </a:ext>
            </a:extLst>
          </p:cNvPr>
          <p:cNvSpPr txBox="1">
            <a:spLocks/>
          </p:cNvSpPr>
          <p:nvPr/>
        </p:nvSpPr>
        <p:spPr>
          <a:xfrm>
            <a:off x="325581" y="392469"/>
            <a:ext cx="10515600" cy="66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univariado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09F974B-4536-4F02-B5C5-3190A33D2F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r="6149"/>
          <a:stretch/>
        </p:blipFill>
        <p:spPr bwMode="auto">
          <a:xfrm>
            <a:off x="6096000" y="2320289"/>
            <a:ext cx="5832764" cy="3740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9013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741" y="201052"/>
            <a:ext cx="10515600" cy="904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univariado (Precio)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E4EAE1D-AB16-49BE-A1BE-D424F7B95976}"/>
              </a:ext>
            </a:extLst>
          </p:cNvPr>
          <p:cNvSpPr/>
          <p:nvPr/>
        </p:nvSpPr>
        <p:spPr>
          <a:xfrm>
            <a:off x="325025" y="752717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58C6E87-B910-4D76-A7B5-D71DE4C39A31}"/>
              </a:ext>
            </a:extLst>
          </p:cNvPr>
          <p:cNvSpPr/>
          <p:nvPr/>
        </p:nvSpPr>
        <p:spPr>
          <a:xfrm>
            <a:off x="2742292" y="752717"/>
            <a:ext cx="467892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C11D661-930A-4AB2-9030-989CB0CE068C}"/>
              </a:ext>
            </a:extLst>
          </p:cNvPr>
          <p:cNvSpPr txBox="1"/>
          <p:nvPr/>
        </p:nvSpPr>
        <p:spPr>
          <a:xfrm>
            <a:off x="736910" y="1320321"/>
            <a:ext cx="3546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Precio percibido</a:t>
            </a:r>
            <a:endParaRPr lang="es-EC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4B218ED-503F-4A21-BC7D-B42D105999CC}"/>
              </a:ext>
            </a:extLst>
          </p:cNvPr>
          <p:cNvSpPr txBox="1"/>
          <p:nvPr/>
        </p:nvSpPr>
        <p:spPr>
          <a:xfrm>
            <a:off x="560545" y="1800756"/>
            <a:ext cx="4207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 que mientras mayor sea el precio del medicamento, este será más efectivo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28688F-B72B-4083-981F-C2FE0EA95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t="6687"/>
          <a:stretch/>
        </p:blipFill>
        <p:spPr bwMode="auto">
          <a:xfrm>
            <a:off x="222069" y="2859848"/>
            <a:ext cx="5569208" cy="3348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F334BE-5B09-4F63-904B-2D3B019CEF35}"/>
              </a:ext>
            </a:extLst>
          </p:cNvPr>
          <p:cNvSpPr txBox="1"/>
          <p:nvPr/>
        </p:nvSpPr>
        <p:spPr>
          <a:xfrm>
            <a:off x="7057303" y="1281526"/>
            <a:ext cx="3546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es-EC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ferencia</a:t>
            </a: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precios </a:t>
            </a:r>
            <a:endParaRPr lang="es-EC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0D9027-328F-4840-B161-98FD01E9369B}"/>
              </a:ext>
            </a:extLst>
          </p:cNvPr>
          <p:cNvSpPr txBox="1"/>
          <p:nvPr/>
        </p:nvSpPr>
        <p:spPr>
          <a:xfrm>
            <a:off x="6781968" y="1800757"/>
            <a:ext cx="40973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 diferencia de precios entre medicamentos genéricos y de marca, afecta la percepción que tiene a cerca de cada uno de ellos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DC18D59-5403-4A6E-A38B-F051534A11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/>
          <a:stretch/>
        </p:blipFill>
        <p:spPr bwMode="auto">
          <a:xfrm>
            <a:off x="5956662" y="2859848"/>
            <a:ext cx="5995852" cy="3559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3943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741" y="201052"/>
            <a:ext cx="10515600" cy="904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univariado (Decisión de compra)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E4EAE1D-AB16-49BE-A1BE-D424F7B95976}"/>
              </a:ext>
            </a:extLst>
          </p:cNvPr>
          <p:cNvSpPr/>
          <p:nvPr/>
        </p:nvSpPr>
        <p:spPr>
          <a:xfrm>
            <a:off x="325025" y="752717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58C6E87-B910-4D76-A7B5-D71DE4C39A31}"/>
              </a:ext>
            </a:extLst>
          </p:cNvPr>
          <p:cNvSpPr/>
          <p:nvPr/>
        </p:nvSpPr>
        <p:spPr>
          <a:xfrm>
            <a:off x="2742292" y="752717"/>
            <a:ext cx="467892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C11D661-930A-4AB2-9030-989CB0CE068C}"/>
              </a:ext>
            </a:extLst>
          </p:cNvPr>
          <p:cNvSpPr txBox="1"/>
          <p:nvPr/>
        </p:nvSpPr>
        <p:spPr>
          <a:xfrm>
            <a:off x="0" y="1363936"/>
            <a:ext cx="3546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Calidad</a:t>
            </a:r>
            <a:r>
              <a:rPr lang="es-EC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percibida</a:t>
            </a:r>
            <a:endParaRPr lang="es-EC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4B218ED-503F-4A21-BC7D-B42D105999CC}"/>
              </a:ext>
            </a:extLst>
          </p:cNvPr>
          <p:cNvSpPr txBox="1"/>
          <p:nvPr/>
        </p:nvSpPr>
        <p:spPr>
          <a:xfrm>
            <a:off x="0" y="1786218"/>
            <a:ext cx="3899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i="1" dirty="0">
                <a:solidFill>
                  <a:srgbClr val="0102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Opina usted que los medicamentos genéricos en general tienen la misma calidad que los de marca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F334BE-5B09-4F63-904B-2D3B019CEF35}"/>
              </a:ext>
            </a:extLst>
          </p:cNvPr>
          <p:cNvSpPr txBox="1"/>
          <p:nvPr/>
        </p:nvSpPr>
        <p:spPr>
          <a:xfrm>
            <a:off x="4013047" y="1447776"/>
            <a:ext cx="3546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Experiencia</a:t>
            </a: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C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0D9027-328F-4840-B161-98FD01E9369B}"/>
              </a:ext>
            </a:extLst>
          </p:cNvPr>
          <p:cNvSpPr txBox="1"/>
          <p:nvPr/>
        </p:nvSpPr>
        <p:spPr>
          <a:xfrm>
            <a:off x="4013047" y="1786218"/>
            <a:ext cx="3899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Recomendaría el consumo de medicamentos genéricos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AF1368F-272D-4122-986C-5EE64A66F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6463" r="987"/>
          <a:stretch/>
        </p:blipFill>
        <p:spPr bwMode="auto">
          <a:xfrm>
            <a:off x="52304" y="2702674"/>
            <a:ext cx="3960743" cy="2444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F910238-E901-4DBD-8960-212548C967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t="6626"/>
          <a:stretch/>
        </p:blipFill>
        <p:spPr bwMode="auto">
          <a:xfrm>
            <a:off x="3853542" y="2678545"/>
            <a:ext cx="4058875" cy="2468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D9B23A2-F1FB-4CAD-9663-A950D8618F45}"/>
              </a:ext>
            </a:extLst>
          </p:cNvPr>
          <p:cNvSpPr txBox="1"/>
          <p:nvPr/>
        </p:nvSpPr>
        <p:spPr>
          <a:xfrm>
            <a:off x="8205476" y="1363935"/>
            <a:ext cx="3546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Recomendación de médicos y farmacéuticos</a:t>
            </a: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C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BAF2EB-1D13-4867-B3C0-08CAD5CCEEB3}"/>
              </a:ext>
            </a:extLst>
          </p:cNvPr>
          <p:cNvSpPr txBox="1"/>
          <p:nvPr/>
        </p:nvSpPr>
        <p:spPr>
          <a:xfrm>
            <a:off x="8122911" y="1797541"/>
            <a:ext cx="38993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Considera usted que la recomendación del doctor brinda confianza al momento de comprar medicamentos genéricos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D97836-7310-434D-962C-F5C64E4625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/>
          <a:stretch/>
        </p:blipFill>
        <p:spPr bwMode="auto">
          <a:xfrm>
            <a:off x="8122911" y="2702673"/>
            <a:ext cx="4095187" cy="2444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2976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048" y="10665"/>
            <a:ext cx="10515600" cy="1325563"/>
          </a:xfrm>
        </p:spPr>
        <p:txBody>
          <a:bodyPr>
            <a:normAutofit/>
          </a:bodyPr>
          <a:lstStyle/>
          <a:p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bivariado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091" y="1147419"/>
            <a:ext cx="10515600" cy="160832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s-EC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Dimensiones: Precio percibido y calidad percibida</a:t>
            </a:r>
            <a:endParaRPr lang="es-EC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es-EC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Hipótesis 1. 	</a:t>
            </a:r>
            <a:endParaRPr lang="es-EC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C" sz="16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s-EC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s-EC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precio percibido no influye sobre la calidad percibida en la decisión de compra</a:t>
            </a:r>
            <a:r>
              <a:rPr lang="es-EC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C" sz="16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s-EC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s-EC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precio percibido influye sobre la calidad percibida en la decisión de compra. </a:t>
            </a:r>
          </a:p>
          <a:p>
            <a:pPr marL="0" indent="0">
              <a:buNone/>
            </a:pPr>
            <a:endParaRPr lang="es-MX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2C54755-E315-4794-959D-B8FD46670230}"/>
              </a:ext>
            </a:extLst>
          </p:cNvPr>
          <p:cNvSpPr/>
          <p:nvPr/>
        </p:nvSpPr>
        <p:spPr>
          <a:xfrm>
            <a:off x="168498" y="966577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A81F5D0-67C5-4C67-9A2D-3837903D96E9}"/>
              </a:ext>
            </a:extLst>
          </p:cNvPr>
          <p:cNvSpPr/>
          <p:nvPr/>
        </p:nvSpPr>
        <p:spPr>
          <a:xfrm>
            <a:off x="2585766" y="966577"/>
            <a:ext cx="324519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B99A3D7-D9D2-4770-9970-0F695D35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58" y="2890871"/>
            <a:ext cx="6211200" cy="38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1CC73A-6F66-4691-A77D-EE6EAD28B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6" y="397846"/>
            <a:ext cx="5793450" cy="35476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32D555-3064-4593-BDBF-EA63F3E7B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37" y="939802"/>
            <a:ext cx="3821445" cy="24637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FD8B38-4DA3-493C-949A-A1F924804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6" y="4448846"/>
            <a:ext cx="3305636" cy="17528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26B024C-8A0A-4872-A8C1-6C6065D041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41" y="3945465"/>
            <a:ext cx="2838846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54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96DE11E-1631-484E-8F4C-CBD9B3C04B54}"/>
              </a:ext>
            </a:extLst>
          </p:cNvPr>
          <p:cNvSpPr/>
          <p:nvPr/>
        </p:nvSpPr>
        <p:spPr>
          <a:xfrm>
            <a:off x="233834" y="1099095"/>
            <a:ext cx="5730548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Regla de decisión: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Grados de libertad: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0,05 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 crítico: 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26,2962, este valor es obtenido en la tabla Chi Cuadrado (véase el Apéndice A) utilizando los grados de libertad 16 y la significancia α = 0,05.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X</a:t>
            </a:r>
            <a:r>
              <a:rPr lang="es-EC" sz="1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26,2962 se rechaza la hipótesis nula y se acepta la hipótesis alternativa. </a:t>
            </a:r>
          </a:p>
          <a:p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X</a:t>
            </a:r>
            <a:r>
              <a:rPr lang="es-EC" sz="1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26,2962 se acepta la hipótesis nula y se rechaza la hipótesis alternativa.</a:t>
            </a:r>
          </a:p>
          <a:p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 p &lt; α: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p &lt; α se rechaza la hipótesis nula y se acepta la hipótesis alternativa. </a:t>
            </a:r>
          </a:p>
          <a:p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p </a:t>
            </a:r>
            <a:r>
              <a:rPr lang="es-EC" sz="1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α se acepta la hipótesis nula y se rechaza la hipótesis alternativa.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6FEAFD-633C-49DE-9EDB-7EC01556B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81" y="1989160"/>
            <a:ext cx="5548076" cy="266212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1254878-4DCF-435F-B955-FD9A62432A25}"/>
              </a:ext>
            </a:extLst>
          </p:cNvPr>
          <p:cNvSpPr txBox="1"/>
          <p:nvPr/>
        </p:nvSpPr>
        <p:spPr>
          <a:xfrm>
            <a:off x="6819608" y="1459513"/>
            <a:ext cx="47021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Representación gráfica prueba chi cuadrado Ppp1vs DCcp1</a:t>
            </a:r>
          </a:p>
        </p:txBody>
      </p:sp>
    </p:spTree>
    <p:extLst>
      <p:ext uri="{BB962C8B-B14F-4D97-AF65-F5344CB8AC3E}">
        <p14:creationId xmlns:p14="http://schemas.microsoft.com/office/powerpoint/2010/main" val="231474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741" y="201052"/>
            <a:ext cx="10515600" cy="904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bivariado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(Resumen de hipótesis)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E4EAE1D-AB16-49BE-A1BE-D424F7B95976}"/>
              </a:ext>
            </a:extLst>
          </p:cNvPr>
          <p:cNvSpPr/>
          <p:nvPr/>
        </p:nvSpPr>
        <p:spPr>
          <a:xfrm>
            <a:off x="325025" y="752717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58C6E87-B910-4D76-A7B5-D71DE4C39A31}"/>
              </a:ext>
            </a:extLst>
          </p:cNvPr>
          <p:cNvSpPr/>
          <p:nvPr/>
        </p:nvSpPr>
        <p:spPr>
          <a:xfrm>
            <a:off x="2742292" y="752717"/>
            <a:ext cx="467892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D974C4-C0B0-4044-A670-B03626F11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29" y="1105180"/>
            <a:ext cx="7724542" cy="519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99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41D3D7-0537-468F-AE40-9FF92AD89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09" y="872708"/>
            <a:ext cx="7961782" cy="51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85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881" y="-154134"/>
            <a:ext cx="11684133" cy="1197727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Incidencia de la pandemia por Covid-19 en la compra de medicamentos genéricos en el Distrito Metropolitano de Quito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curvada hacia arriba 6">
            <a:hlinkClick r:id="rId2" action="ppaction://hlinksldjump"/>
          </p:cNvPr>
          <p:cNvSpPr/>
          <p:nvPr/>
        </p:nvSpPr>
        <p:spPr>
          <a:xfrm>
            <a:off x="11544300" y="6373039"/>
            <a:ext cx="477982" cy="33948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5F80703-9E52-498F-8BF3-CABDBCC428BB}"/>
              </a:ext>
            </a:extLst>
          </p:cNvPr>
          <p:cNvSpPr/>
          <p:nvPr/>
        </p:nvSpPr>
        <p:spPr>
          <a:xfrm>
            <a:off x="337333" y="845620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86754DD-B47A-4D21-B21A-9F1BF3DE21FF}"/>
              </a:ext>
            </a:extLst>
          </p:cNvPr>
          <p:cNvSpPr/>
          <p:nvPr/>
        </p:nvSpPr>
        <p:spPr>
          <a:xfrm>
            <a:off x="2743756" y="845620"/>
            <a:ext cx="324519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1F25CA0-462F-A24C-AC71-56ECF9AE9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741593"/>
              </p:ext>
            </p:extLst>
          </p:nvPr>
        </p:nvGraphicFramePr>
        <p:xfrm>
          <a:off x="4620126" y="1161681"/>
          <a:ext cx="78766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995F96D-5D5C-BC4D-90D3-D72000F5C5BA}"/>
              </a:ext>
            </a:extLst>
          </p:cNvPr>
          <p:cNvSpPr txBox="1"/>
          <p:nvPr/>
        </p:nvSpPr>
        <p:spPr>
          <a:xfrm>
            <a:off x="609600" y="1732547"/>
            <a:ext cx="3224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pandemia actual de Covid19 causada por una cepa resultante de una mutación de un virus parte de la familia de los coronavirus SARSCoV2 </a:t>
            </a:r>
          </a:p>
        </p:txBody>
      </p:sp>
    </p:spTree>
    <p:extLst>
      <p:ext uri="{BB962C8B-B14F-4D97-AF65-F5344CB8AC3E}">
        <p14:creationId xmlns:p14="http://schemas.microsoft.com/office/powerpoint/2010/main" val="355840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FF9C1-5F39-B542-B49A-75A22D3A6685}"/>
              </a:ext>
            </a:extLst>
          </p:cNvPr>
          <p:cNvSpPr txBox="1">
            <a:spLocks/>
          </p:cNvSpPr>
          <p:nvPr/>
        </p:nvSpPr>
        <p:spPr>
          <a:xfrm>
            <a:off x="519859" y="226702"/>
            <a:ext cx="4454900" cy="58309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Planteamiento del problema </a:t>
            </a:r>
            <a:endParaRPr lang="es-EC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303042A-1CFC-A743-A68D-4F9C4CD79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271259"/>
              </p:ext>
            </p:extLst>
          </p:nvPr>
        </p:nvGraphicFramePr>
        <p:xfrm>
          <a:off x="715729" y="1119272"/>
          <a:ext cx="10760541" cy="523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521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E8C44-7F89-FB47-AB0F-AFC46621E6C4}"/>
              </a:ext>
            </a:extLst>
          </p:cNvPr>
          <p:cNvSpPr txBox="1">
            <a:spLocks/>
          </p:cNvSpPr>
          <p:nvPr/>
        </p:nvSpPr>
        <p:spPr>
          <a:xfrm>
            <a:off x="253933" y="292475"/>
            <a:ext cx="11684133" cy="11977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Incidencia de COVID-19 en el sector de los medicamentos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A36276-9215-8F45-8D62-C398A11FBBF8}"/>
              </a:ext>
            </a:extLst>
          </p:cNvPr>
          <p:cNvSpPr/>
          <p:nvPr/>
        </p:nvSpPr>
        <p:spPr>
          <a:xfrm>
            <a:off x="337333" y="1262712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7D6FEE0-ADD4-EA4A-9111-A6635D3E1F1C}"/>
              </a:ext>
            </a:extLst>
          </p:cNvPr>
          <p:cNvSpPr/>
          <p:nvPr/>
        </p:nvSpPr>
        <p:spPr>
          <a:xfrm>
            <a:off x="2745209" y="1266431"/>
            <a:ext cx="324519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E7E3F0E-6437-5249-9923-D32E4D445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39356"/>
              </p:ext>
            </p:extLst>
          </p:nvPr>
        </p:nvGraphicFramePr>
        <p:xfrm>
          <a:off x="540083" y="966912"/>
          <a:ext cx="10990278" cy="559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311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207406" y="213258"/>
            <a:ext cx="4129067" cy="742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univariado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862B15A-AA6B-460A-B714-3269B88AD75B}"/>
              </a:ext>
            </a:extLst>
          </p:cNvPr>
          <p:cNvSpPr txBox="1"/>
          <p:nvPr/>
        </p:nvSpPr>
        <p:spPr>
          <a:xfrm>
            <a:off x="207406" y="1129606"/>
            <a:ext cx="3546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Género</a:t>
            </a:r>
            <a:r>
              <a:rPr lang="es-EC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los encuestados</a:t>
            </a:r>
            <a:endParaRPr lang="es-EC" sz="1050" b="1" i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6DE5C0E-097C-490F-8E32-393F64B20692}"/>
              </a:ext>
            </a:extLst>
          </p:cNvPr>
          <p:cNvSpPr txBox="1"/>
          <p:nvPr/>
        </p:nvSpPr>
        <p:spPr>
          <a:xfrm>
            <a:off x="7120946" y="1129606"/>
            <a:ext cx="3546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C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dad de los encuestados </a:t>
            </a:r>
            <a:endParaRPr lang="es-EC" sz="1050" b="1" i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2764"/>
          <a:stretch/>
        </p:blipFill>
        <p:spPr bwMode="auto">
          <a:xfrm>
            <a:off x="207406" y="1936646"/>
            <a:ext cx="5182012" cy="385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53" y="1756537"/>
            <a:ext cx="6325437" cy="4173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431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A862B15A-AA6B-460A-B714-3269B88AD75B}"/>
              </a:ext>
            </a:extLst>
          </p:cNvPr>
          <p:cNvSpPr txBox="1"/>
          <p:nvPr/>
        </p:nvSpPr>
        <p:spPr>
          <a:xfrm>
            <a:off x="583118" y="1315583"/>
            <a:ext cx="3546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Cargo empresarial</a:t>
            </a:r>
            <a:endParaRPr lang="es-EC" sz="1400" b="1" i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6DE5C0E-097C-490F-8E32-393F64B20692}"/>
              </a:ext>
            </a:extLst>
          </p:cNvPr>
          <p:cNvSpPr txBox="1"/>
          <p:nvPr/>
        </p:nvSpPr>
        <p:spPr>
          <a:xfrm>
            <a:off x="6846687" y="1245711"/>
            <a:ext cx="45518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Cuál cree usted que ha sido el impacto que han sufrido las ventas de medicamentos genéricos, debido a la pandemia por covid-19</a:t>
            </a:r>
            <a:endParaRPr lang="es-EC" sz="900" b="1" i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8078376-4EF0-4B35-8C6D-572819941575}"/>
              </a:ext>
            </a:extLst>
          </p:cNvPr>
          <p:cNvSpPr txBox="1">
            <a:spLocks/>
          </p:cNvSpPr>
          <p:nvPr/>
        </p:nvSpPr>
        <p:spPr>
          <a:xfrm>
            <a:off x="325581" y="392469"/>
            <a:ext cx="10515600" cy="66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univariado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6100"/>
          <a:stretch/>
        </p:blipFill>
        <p:spPr bwMode="auto">
          <a:xfrm>
            <a:off x="364643" y="2320288"/>
            <a:ext cx="5828339" cy="3512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r="7739"/>
          <a:stretch/>
        </p:blipFill>
        <p:spPr bwMode="auto">
          <a:xfrm>
            <a:off x="6366163" y="2320287"/>
            <a:ext cx="5512882" cy="3512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2655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741" y="201052"/>
            <a:ext cx="10515600" cy="904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univariado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4B218ED-503F-4A21-BC7D-B42D105999CC}"/>
              </a:ext>
            </a:extLst>
          </p:cNvPr>
          <p:cNvSpPr txBox="1"/>
          <p:nvPr/>
        </p:nvSpPr>
        <p:spPr>
          <a:xfrm>
            <a:off x="461889" y="1118701"/>
            <a:ext cx="4595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Cuál cree usted que ha sido el efecto de la pandemia covid-19, en los precios de venta de medicamentos genéricos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0D9027-328F-4840-B161-98FD01E9369B}"/>
              </a:ext>
            </a:extLst>
          </p:cNvPr>
          <p:cNvSpPr txBox="1"/>
          <p:nvPr/>
        </p:nvSpPr>
        <p:spPr>
          <a:xfrm>
            <a:off x="6754259" y="1226423"/>
            <a:ext cx="4097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Cuál considera usted que ha sido el medicamento genérico más vendido durante la pandemia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r="8754"/>
          <a:stretch/>
        </p:blipFill>
        <p:spPr bwMode="auto">
          <a:xfrm>
            <a:off x="392616" y="2369791"/>
            <a:ext cx="5537623" cy="3408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/>
          <a:stretch/>
        </p:blipFill>
        <p:spPr bwMode="auto">
          <a:xfrm>
            <a:off x="6068291" y="2369791"/>
            <a:ext cx="5805054" cy="3518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4739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14B218ED-503F-4A21-BC7D-B42D105999CC}"/>
              </a:ext>
            </a:extLst>
          </p:cNvPr>
          <p:cNvSpPr txBox="1"/>
          <p:nvPr/>
        </p:nvSpPr>
        <p:spPr>
          <a:xfrm>
            <a:off x="461889" y="1883600"/>
            <a:ext cx="4595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Usted cree que el precio percibido de los medicamentos genéricos, se ha visto afectado por la actual pandemia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4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0D9027-328F-4840-B161-98FD01E9369B}"/>
              </a:ext>
            </a:extLst>
          </p:cNvPr>
          <p:cNvSpPr txBox="1"/>
          <p:nvPr/>
        </p:nvSpPr>
        <p:spPr>
          <a:xfrm>
            <a:off x="6418201" y="1883600"/>
            <a:ext cx="49528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Considera que la diferencia de precios entre medicamentos genéricos y de marca, ha sido un factor determinante al elegir comprar fármacos genéricos, durante la emergencia sanitaria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/>
          <a:stretch/>
        </p:blipFill>
        <p:spPr bwMode="auto">
          <a:xfrm>
            <a:off x="142741" y="2984892"/>
            <a:ext cx="5925550" cy="3518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/>
          <a:stretch/>
        </p:blipFill>
        <p:spPr bwMode="auto">
          <a:xfrm>
            <a:off x="6068291" y="3076371"/>
            <a:ext cx="5957455" cy="351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641505" y="408327"/>
            <a:ext cx="10515600" cy="904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univariado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(Precio)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C11D661-930A-4AB2-9030-989CB0CE068C}"/>
              </a:ext>
            </a:extLst>
          </p:cNvPr>
          <p:cNvSpPr txBox="1"/>
          <p:nvPr/>
        </p:nvSpPr>
        <p:spPr>
          <a:xfrm>
            <a:off x="641505" y="1297405"/>
            <a:ext cx="3546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Precio percibido</a:t>
            </a:r>
            <a:endParaRPr lang="es-EC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0F334BE-5B09-4F63-904B-2D3B019CEF35}"/>
              </a:ext>
            </a:extLst>
          </p:cNvPr>
          <p:cNvSpPr txBox="1"/>
          <p:nvPr/>
        </p:nvSpPr>
        <p:spPr>
          <a:xfrm>
            <a:off x="7121296" y="1376195"/>
            <a:ext cx="3546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es-EC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ferencia</a:t>
            </a: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precios </a:t>
            </a:r>
            <a:endParaRPr lang="es-EC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2C54755-E315-4794-959D-B8FD46670230}"/>
              </a:ext>
            </a:extLst>
          </p:cNvPr>
          <p:cNvSpPr/>
          <p:nvPr/>
        </p:nvSpPr>
        <p:spPr>
          <a:xfrm>
            <a:off x="148283" y="905323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A81F5D0-67C5-4C67-9A2D-3837903D96E9}"/>
              </a:ext>
            </a:extLst>
          </p:cNvPr>
          <p:cNvSpPr/>
          <p:nvPr/>
        </p:nvSpPr>
        <p:spPr>
          <a:xfrm>
            <a:off x="2565551" y="905323"/>
            <a:ext cx="324519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2725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741" y="201052"/>
            <a:ext cx="10515600" cy="904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univariado (Decisión de compra)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E4EAE1D-AB16-49BE-A1BE-D424F7B95976}"/>
              </a:ext>
            </a:extLst>
          </p:cNvPr>
          <p:cNvSpPr/>
          <p:nvPr/>
        </p:nvSpPr>
        <p:spPr>
          <a:xfrm>
            <a:off x="325025" y="752717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58C6E87-B910-4D76-A7B5-D71DE4C39A31}"/>
              </a:ext>
            </a:extLst>
          </p:cNvPr>
          <p:cNvSpPr/>
          <p:nvPr/>
        </p:nvSpPr>
        <p:spPr>
          <a:xfrm>
            <a:off x="2742292" y="752717"/>
            <a:ext cx="467892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C11D661-930A-4AB2-9030-989CB0CE068C}"/>
              </a:ext>
            </a:extLst>
          </p:cNvPr>
          <p:cNvSpPr txBox="1"/>
          <p:nvPr/>
        </p:nvSpPr>
        <p:spPr>
          <a:xfrm>
            <a:off x="0" y="1363936"/>
            <a:ext cx="3546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Calidad</a:t>
            </a:r>
            <a:r>
              <a:rPr lang="es-EC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percibida</a:t>
            </a:r>
            <a:endParaRPr lang="es-EC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4B218ED-503F-4A21-BC7D-B42D105999CC}"/>
              </a:ext>
            </a:extLst>
          </p:cNvPr>
          <p:cNvSpPr txBox="1"/>
          <p:nvPr/>
        </p:nvSpPr>
        <p:spPr>
          <a:xfrm>
            <a:off x="0" y="1786218"/>
            <a:ext cx="38993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solidFill>
                  <a:srgbClr val="0102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Cree usted que la pandemia por covid-19, ha influido en la calidad percibida de los medicamentos genéricos</a:t>
            </a:r>
            <a:r>
              <a:rPr lang="es-EC" sz="1400" i="1" dirty="0">
                <a:solidFill>
                  <a:srgbClr val="0102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F334BE-5B09-4F63-904B-2D3B019CEF35}"/>
              </a:ext>
            </a:extLst>
          </p:cNvPr>
          <p:cNvSpPr txBox="1"/>
          <p:nvPr/>
        </p:nvSpPr>
        <p:spPr>
          <a:xfrm>
            <a:off x="4013047" y="1447776"/>
            <a:ext cx="3546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Experiencia</a:t>
            </a: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C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0D9027-328F-4840-B161-98FD01E9369B}"/>
              </a:ext>
            </a:extLst>
          </p:cNvPr>
          <p:cNvSpPr txBox="1"/>
          <p:nvPr/>
        </p:nvSpPr>
        <p:spPr>
          <a:xfrm>
            <a:off x="4013047" y="1786218"/>
            <a:ext cx="38993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 que la experiencia de compra de los consumidores en farmacias, se ha visto afectada por las normas de distanciamiento y bioseguridad implementadas por el covid-19. 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9B23A2-F1FB-4CAD-9663-A950D8618F45}"/>
              </a:ext>
            </a:extLst>
          </p:cNvPr>
          <p:cNvSpPr txBox="1"/>
          <p:nvPr/>
        </p:nvSpPr>
        <p:spPr>
          <a:xfrm>
            <a:off x="8205476" y="1363935"/>
            <a:ext cx="3546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Recomendación de médicos y farmacéuticos</a:t>
            </a: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C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BAF2EB-1D13-4867-B3C0-08CAD5CCEEB3}"/>
              </a:ext>
            </a:extLst>
          </p:cNvPr>
          <p:cNvSpPr txBox="1"/>
          <p:nvPr/>
        </p:nvSpPr>
        <p:spPr>
          <a:xfrm>
            <a:off x="8122911" y="1797541"/>
            <a:ext cx="38993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Consi</a:t>
            </a:r>
            <a:r>
              <a:rPr lang="es-ES" sz="1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dera</a:t>
            </a:r>
            <a:r>
              <a:rPr lang="es-ES" sz="1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usted que la recomendación de médicos y farmacéuticos al prescribir medicamentos genéricos, ha cambiado porque buscan </a:t>
            </a:r>
            <a:r>
              <a:rPr lang="es-ES" sz="1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preveer</a:t>
            </a:r>
            <a:r>
              <a:rPr lang="es-ES" sz="1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posibles síntomas derivados del covid-19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/>
          <a:stretch/>
        </p:blipFill>
        <p:spPr bwMode="auto">
          <a:xfrm>
            <a:off x="77448" y="3129040"/>
            <a:ext cx="4031673" cy="25526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7"/>
          <a:stretch/>
        </p:blipFill>
        <p:spPr bwMode="auto">
          <a:xfrm>
            <a:off x="3828002" y="3272428"/>
            <a:ext cx="4294909" cy="25526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/>
          <a:stretch/>
        </p:blipFill>
        <p:spPr bwMode="auto">
          <a:xfrm>
            <a:off x="7930120" y="3272428"/>
            <a:ext cx="4284952" cy="2563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5718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4920" y="121324"/>
            <a:ext cx="3048097" cy="726628"/>
          </a:xfrm>
        </p:spPr>
        <p:txBody>
          <a:bodyPr>
            <a:normAutofit/>
          </a:bodyPr>
          <a:lstStyle/>
          <a:p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bivariado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353" y="995019"/>
            <a:ext cx="11734800" cy="160832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Dimensiones: Precio percibido y decisión de compra</a:t>
            </a:r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Hipótesis 1.</a:t>
            </a:r>
          </a:p>
          <a:p>
            <a: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C" sz="16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s-EC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pandemia por Covid-19 no influye en el precio y la decisión de compra de medicamentos genéricos en el Distrito Metropolitano de Quito.</a:t>
            </a:r>
          </a:p>
          <a:p>
            <a: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C" sz="16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s-EC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pandemia por Covid-19 influye en el precio y la decisión de compra de medicamentos genéricos en el Distrito Metropolitano de Quito.</a:t>
            </a:r>
            <a:endParaRPr lang="es-EC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2C54755-E315-4794-959D-B8FD46670230}"/>
              </a:ext>
            </a:extLst>
          </p:cNvPr>
          <p:cNvSpPr/>
          <p:nvPr/>
        </p:nvSpPr>
        <p:spPr>
          <a:xfrm>
            <a:off x="206013" y="802233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A81F5D0-67C5-4C67-9A2D-3837903D96E9}"/>
              </a:ext>
            </a:extLst>
          </p:cNvPr>
          <p:cNvSpPr/>
          <p:nvPr/>
        </p:nvSpPr>
        <p:spPr>
          <a:xfrm>
            <a:off x="2623281" y="802233"/>
            <a:ext cx="324519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39991" t="36079" r="15925" b="14110"/>
          <a:stretch/>
        </p:blipFill>
        <p:spPr>
          <a:xfrm>
            <a:off x="2963067" y="3027465"/>
            <a:ext cx="5626751" cy="357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18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9565" t="28504" r="15606" b="17519"/>
          <a:stretch/>
        </p:blipFill>
        <p:spPr>
          <a:xfrm>
            <a:off x="328382" y="197383"/>
            <a:ext cx="5832763" cy="39485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9991" t="40625" r="28491" b="26799"/>
          <a:stretch/>
        </p:blipFill>
        <p:spPr>
          <a:xfrm>
            <a:off x="6808591" y="651164"/>
            <a:ext cx="4482427" cy="26046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9246" t="57860" r="38606" b="15056"/>
          <a:stretch/>
        </p:blipFill>
        <p:spPr>
          <a:xfrm>
            <a:off x="6913417" y="3602183"/>
            <a:ext cx="3667673" cy="25215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9718" t="27178" r="35473" b="47821"/>
          <a:stretch/>
        </p:blipFill>
        <p:spPr>
          <a:xfrm>
            <a:off x="829333" y="4281055"/>
            <a:ext cx="3659540" cy="20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96DE11E-1631-484E-8F4C-CBD9B3C04B54}"/>
              </a:ext>
            </a:extLst>
          </p:cNvPr>
          <p:cNvSpPr/>
          <p:nvPr/>
        </p:nvSpPr>
        <p:spPr>
          <a:xfrm>
            <a:off x="233834" y="1099095"/>
            <a:ext cx="5730548" cy="4493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Regla de decisión: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Grados de libertad: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0,05 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 crítico: 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26,2962, este valor es obtenido en la tabla Chi Cuadrado (véase el Apéndice A) utilizando los grados de libertad 16 y la significancia α = 0,05.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X</a:t>
            </a:r>
            <a:r>
              <a:rPr lang="es-EC" sz="1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26,2962 se rechaza la hipótesis nula y se acepta la hipótesis alternativa. </a:t>
            </a:r>
          </a:p>
          <a:p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X</a:t>
            </a:r>
            <a:r>
              <a:rPr lang="es-EC" sz="1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26,2962 se acepta la hipótesis nula y se rechaza la hipótesis alternativa.</a:t>
            </a:r>
          </a:p>
          <a:p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 p &lt; α:</a:t>
            </a:r>
            <a:endPara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p &lt; α se rechaza la hipótesis nula y se acepta la hipótesis alternativa. </a:t>
            </a:r>
          </a:p>
          <a:p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p </a:t>
            </a:r>
            <a:r>
              <a:rPr lang="es-EC" sz="1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α se acepta la hipótesis nula y se rechaza la hipótesis alternativa.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254878-4DCF-435F-B955-FD9A62432A25}"/>
              </a:ext>
            </a:extLst>
          </p:cNvPr>
          <p:cNvSpPr txBox="1"/>
          <p:nvPr/>
        </p:nvSpPr>
        <p:spPr>
          <a:xfrm>
            <a:off x="6708771" y="1584204"/>
            <a:ext cx="47021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1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Representación gráfica prueba </a:t>
            </a:r>
            <a:r>
              <a:rPr lang="es-ES" sz="1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</a:t>
            </a:r>
            <a:r>
              <a:rPr lang="es-ES" sz="1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cuadrado </a:t>
            </a:r>
            <a:r>
              <a:rPr lang="es-ES" sz="1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Ppp</a:t>
            </a:r>
            <a:r>
              <a:rPr lang="es-ES" sz="1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vs </a:t>
            </a:r>
            <a:r>
              <a:rPr lang="es-ES" sz="1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DCr</a:t>
            </a:r>
            <a:r>
              <a:rPr lang="es-EC" sz="14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07" y="2323233"/>
            <a:ext cx="5945602" cy="303847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7597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741" y="201052"/>
            <a:ext cx="10515600" cy="904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Resumen de hipótesis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E4EAE1D-AB16-49BE-A1BE-D424F7B95976}"/>
              </a:ext>
            </a:extLst>
          </p:cNvPr>
          <p:cNvSpPr/>
          <p:nvPr/>
        </p:nvSpPr>
        <p:spPr>
          <a:xfrm>
            <a:off x="325025" y="752717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58C6E87-B910-4D76-A7B5-D71DE4C39A31}"/>
              </a:ext>
            </a:extLst>
          </p:cNvPr>
          <p:cNvSpPr/>
          <p:nvPr/>
        </p:nvSpPr>
        <p:spPr>
          <a:xfrm>
            <a:off x="2742292" y="752717"/>
            <a:ext cx="467892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301" t="33618" r="26255" b="33617"/>
          <a:stretch/>
        </p:blipFill>
        <p:spPr>
          <a:xfrm>
            <a:off x="846887" y="1656845"/>
            <a:ext cx="9107307" cy="38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691" y="187345"/>
            <a:ext cx="10515600" cy="1325563"/>
          </a:xfrm>
        </p:spPr>
        <p:txBody>
          <a:bodyPr>
            <a:normAutofit/>
          </a:bodyPr>
          <a:lstStyle/>
          <a:p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2734982"/>
              </p:ext>
            </p:extLst>
          </p:nvPr>
        </p:nvGraphicFramePr>
        <p:xfrm>
          <a:off x="3816496" y="1093890"/>
          <a:ext cx="7542726" cy="5135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9260060"/>
              </p:ext>
            </p:extLst>
          </p:nvPr>
        </p:nvGraphicFramePr>
        <p:xfrm>
          <a:off x="418626" y="1417983"/>
          <a:ext cx="4656956" cy="495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E43CD6E5-9CF6-4B86-83C3-0B25EC564F62}"/>
              </a:ext>
            </a:extLst>
          </p:cNvPr>
          <p:cNvSpPr/>
          <p:nvPr/>
        </p:nvSpPr>
        <p:spPr>
          <a:xfrm>
            <a:off x="0" y="0"/>
            <a:ext cx="303143" cy="6858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9326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836" y="257549"/>
            <a:ext cx="10515600" cy="683746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V: Discusión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6888024-09E6-4BD9-B8FE-59484E165892}"/>
              </a:ext>
            </a:extLst>
          </p:cNvPr>
          <p:cNvSpPr/>
          <p:nvPr/>
        </p:nvSpPr>
        <p:spPr>
          <a:xfrm>
            <a:off x="327524" y="918435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6381475-3257-44C3-BDA3-2902ED601575}"/>
              </a:ext>
            </a:extLst>
          </p:cNvPr>
          <p:cNvSpPr/>
          <p:nvPr/>
        </p:nvSpPr>
        <p:spPr>
          <a:xfrm>
            <a:off x="2744792" y="918435"/>
            <a:ext cx="324519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6719930-6551-4D63-AC09-DC54B367F57B}"/>
              </a:ext>
            </a:extLst>
          </p:cNvPr>
          <p:cNvSpPr txBox="1"/>
          <p:nvPr/>
        </p:nvSpPr>
        <p:spPr>
          <a:xfrm>
            <a:off x="1179577" y="1432911"/>
            <a:ext cx="106225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 y Li (2020) en su investigación plantean que el precio es percibido de forma diferente por los diversos clientes, por ello varía de acuerdo al tipo consumidor, pues los consumidores informados sobre el precio compran a los vendedores con los precios más bajos.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644C397-0796-4F93-A361-FB8494B02098}"/>
              </a:ext>
            </a:extLst>
          </p:cNvPr>
          <p:cNvSpPr txBox="1"/>
          <p:nvPr/>
        </p:nvSpPr>
        <p:spPr>
          <a:xfrm>
            <a:off x="1179577" y="4070865"/>
            <a:ext cx="106225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percepción de calidad delos medicamentos se debe a que los genéricos o de marca disponibles en el mercado ecuatoriano están mediados por las regulaciones estatales que exigen una estandarización de calidad de los productos comercializados supervisadas por la Agencia de Regulación y Control Sanitario (ARCSA) Ortiz, Prado, Galarza, León, y Ponce (2014) 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E9F136D-3194-4E1C-9FCD-21F65F035A8C}"/>
              </a:ext>
            </a:extLst>
          </p:cNvPr>
          <p:cNvSpPr txBox="1"/>
          <p:nvPr/>
        </p:nvSpPr>
        <p:spPr>
          <a:xfrm>
            <a:off x="1179577" y="2812770"/>
            <a:ext cx="106225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precio es un elemento fundamental en la percepción de valor de un producto farmacéutico, y se convierte en un elemento significativo en la decisión de compra para personas de escasos recursos económicos, porque buscan ahorrar dinero en todos los ámbitos (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Ferreira et al., 2017).</a:t>
            </a: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2CF1716-173C-4A1D-B9B5-313060A51456}"/>
              </a:ext>
            </a:extLst>
          </p:cNvPr>
          <p:cNvSpPr txBox="1"/>
          <p:nvPr/>
        </p:nvSpPr>
        <p:spPr>
          <a:xfrm>
            <a:off x="1232306" y="5732422"/>
            <a:ext cx="106225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cliente prefiere los medicamentos genéricos porque estos les permiten realizar un ahorro en el tratamiento, y estiman que los fármacos genéricos y los de marca, producen los mismos resultados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s-EC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Heikkilä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s-EC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Mäntyselkä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&amp; </a:t>
            </a:r>
            <a:r>
              <a:rPr lang="es-EC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Ahonen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2011).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31892ED6-70D2-4903-B65D-9E263F3F86D8}"/>
              </a:ext>
            </a:extLst>
          </p:cNvPr>
          <p:cNvSpPr/>
          <p:nvPr/>
        </p:nvSpPr>
        <p:spPr>
          <a:xfrm>
            <a:off x="562631" y="1602181"/>
            <a:ext cx="576243" cy="58479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325FF6F3-FD20-4EB9-ABBD-414CC4D7C95E}"/>
              </a:ext>
            </a:extLst>
          </p:cNvPr>
          <p:cNvSpPr/>
          <p:nvPr/>
        </p:nvSpPr>
        <p:spPr>
          <a:xfrm>
            <a:off x="529968" y="2978185"/>
            <a:ext cx="576243" cy="58479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0387563F-75A3-4138-A50A-F1FCBFAFE7E3}"/>
              </a:ext>
            </a:extLst>
          </p:cNvPr>
          <p:cNvSpPr/>
          <p:nvPr/>
        </p:nvSpPr>
        <p:spPr>
          <a:xfrm>
            <a:off x="562630" y="4378635"/>
            <a:ext cx="576243" cy="58479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801A3322-8701-4AA8-8377-2E81673BF9E7}"/>
              </a:ext>
            </a:extLst>
          </p:cNvPr>
          <p:cNvSpPr/>
          <p:nvPr/>
        </p:nvSpPr>
        <p:spPr>
          <a:xfrm>
            <a:off x="529967" y="5732422"/>
            <a:ext cx="576243" cy="58479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3252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0C1B0F49-502E-4AAC-B9E5-FFBCF72D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66" y="259969"/>
            <a:ext cx="10515600" cy="555123"/>
          </a:xfrm>
        </p:spPr>
        <p:txBody>
          <a:bodyPr>
            <a:normAutofit fontScale="90000"/>
          </a:bodyPr>
          <a:lstStyle/>
          <a:p>
            <a:r>
              <a:rPr lang="es-E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  <a:endParaRPr lang="es-EC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4A67EE20-F74B-4202-8D46-23BC1F00B81B}"/>
              </a:ext>
            </a:extLst>
          </p:cNvPr>
          <p:cNvSpPr/>
          <p:nvPr/>
        </p:nvSpPr>
        <p:spPr>
          <a:xfrm>
            <a:off x="137766" y="912808"/>
            <a:ext cx="155346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4F5EF2C-BDA8-486E-9072-68F1432E59C1}"/>
              </a:ext>
            </a:extLst>
          </p:cNvPr>
          <p:cNvSpPr/>
          <p:nvPr/>
        </p:nvSpPr>
        <p:spPr>
          <a:xfrm>
            <a:off x="1638094" y="912808"/>
            <a:ext cx="1422619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Google Shape;340;p30">
            <a:extLst>
              <a:ext uri="{FF2B5EF4-FFF2-40B4-BE49-F238E27FC236}">
                <a16:creationId xmlns:a16="http://schemas.microsoft.com/office/drawing/2014/main" id="{5D76EF71-0C3F-4FE4-A0F8-0ED042F4FAA8}"/>
              </a:ext>
            </a:extLst>
          </p:cNvPr>
          <p:cNvSpPr txBox="1"/>
          <p:nvPr/>
        </p:nvSpPr>
        <p:spPr>
          <a:xfrm rot="4109">
            <a:off x="2398094" y="1388934"/>
            <a:ext cx="7011754" cy="104119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 la presente investigación se comprobó que el precio incide de forma positiva en la decisión de compra de medicamentos genéricos en el Distrito Metropolitano de Quito</a:t>
            </a:r>
            <a:endParaRPr lang="es-EC" dirty="0"/>
          </a:p>
        </p:txBody>
      </p:sp>
      <p:sp>
        <p:nvSpPr>
          <p:cNvPr id="22" name="Google Shape;339;p30">
            <a:extLst>
              <a:ext uri="{FF2B5EF4-FFF2-40B4-BE49-F238E27FC236}">
                <a16:creationId xmlns:a16="http://schemas.microsoft.com/office/drawing/2014/main" id="{3EFCB0DB-C83A-4682-99BB-5BA6FE036970}"/>
              </a:ext>
            </a:extLst>
          </p:cNvPr>
          <p:cNvSpPr/>
          <p:nvPr/>
        </p:nvSpPr>
        <p:spPr>
          <a:xfrm rot="21587014">
            <a:off x="1842880" y="1608012"/>
            <a:ext cx="366757" cy="369081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340;p30">
            <a:extLst>
              <a:ext uri="{FF2B5EF4-FFF2-40B4-BE49-F238E27FC236}">
                <a16:creationId xmlns:a16="http://schemas.microsoft.com/office/drawing/2014/main" id="{92CA416A-CE1D-41E3-B6F9-CAB7532466AD}"/>
              </a:ext>
            </a:extLst>
          </p:cNvPr>
          <p:cNvSpPr txBox="1"/>
          <p:nvPr/>
        </p:nvSpPr>
        <p:spPr>
          <a:xfrm rot="4109">
            <a:off x="2398399" y="2756640"/>
            <a:ext cx="7012057" cy="1087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precio tiene influencia positiva en la calidad, debido a que los consumidores poseen un alto nivel de conocimiento sobre estos medicamentos y perciben de buena manera la relación calidad precio que poseen estos productos.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340;p30">
            <a:extLst>
              <a:ext uri="{FF2B5EF4-FFF2-40B4-BE49-F238E27FC236}">
                <a16:creationId xmlns:a16="http://schemas.microsoft.com/office/drawing/2014/main" id="{28A67341-FA21-4AFA-9ECA-C4AB44E64096}"/>
              </a:ext>
            </a:extLst>
          </p:cNvPr>
          <p:cNvSpPr txBox="1"/>
          <p:nvPr/>
        </p:nvSpPr>
        <p:spPr>
          <a:xfrm rot="4109">
            <a:off x="2398161" y="4390521"/>
            <a:ext cx="7012316" cy="108280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 una influencia positiva del precio percibido en la experiencia del cliente, esto se debe a que los consumidores sienten satisfacción por el valor que les proporcionan los medicamentos genéricos, al cumplir con sus expectativas y ser efectivos.</a:t>
            </a:r>
          </a:p>
        </p:txBody>
      </p:sp>
      <p:sp>
        <p:nvSpPr>
          <p:cNvPr id="38" name="Google Shape;339;p30">
            <a:extLst>
              <a:ext uri="{FF2B5EF4-FFF2-40B4-BE49-F238E27FC236}">
                <a16:creationId xmlns:a16="http://schemas.microsoft.com/office/drawing/2014/main" id="{D7D906B2-5FBE-402F-9F91-4F7263A3CAC2}"/>
              </a:ext>
            </a:extLst>
          </p:cNvPr>
          <p:cNvSpPr/>
          <p:nvPr/>
        </p:nvSpPr>
        <p:spPr>
          <a:xfrm rot="21587014">
            <a:off x="1842880" y="3007811"/>
            <a:ext cx="366757" cy="369081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" name="Google Shape;339;p30">
            <a:extLst>
              <a:ext uri="{FF2B5EF4-FFF2-40B4-BE49-F238E27FC236}">
                <a16:creationId xmlns:a16="http://schemas.microsoft.com/office/drawing/2014/main" id="{11BEB8C7-06BF-4D18-BD66-D04041AD65A3}"/>
              </a:ext>
            </a:extLst>
          </p:cNvPr>
          <p:cNvSpPr/>
          <p:nvPr/>
        </p:nvSpPr>
        <p:spPr>
          <a:xfrm rot="21587014">
            <a:off x="1842880" y="4648142"/>
            <a:ext cx="366757" cy="369081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03564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40;p30">
            <a:extLst>
              <a:ext uri="{FF2B5EF4-FFF2-40B4-BE49-F238E27FC236}">
                <a16:creationId xmlns:a16="http://schemas.microsoft.com/office/drawing/2014/main" id="{5D76EF71-0C3F-4FE4-A0F8-0ED042F4FAA8}"/>
              </a:ext>
            </a:extLst>
          </p:cNvPr>
          <p:cNvSpPr txBox="1"/>
          <p:nvPr/>
        </p:nvSpPr>
        <p:spPr>
          <a:xfrm rot="4109">
            <a:off x="2398134" y="1031779"/>
            <a:ext cx="7342285" cy="104119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diferencia de precios influye positivamente en la experiencia del cliente, debido a que pueden acceder a tratamientos completos sin costos elevados. Los consumidores ahorran dinero, pero mantienen la seguridad de que los medicamentos son efectivos para tratar su enfermedad.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39;p30">
            <a:extLst>
              <a:ext uri="{FF2B5EF4-FFF2-40B4-BE49-F238E27FC236}">
                <a16:creationId xmlns:a16="http://schemas.microsoft.com/office/drawing/2014/main" id="{3EFCB0DB-C83A-4682-99BB-5BA6FE036970}"/>
              </a:ext>
            </a:extLst>
          </p:cNvPr>
          <p:cNvSpPr/>
          <p:nvPr/>
        </p:nvSpPr>
        <p:spPr>
          <a:xfrm rot="21587014">
            <a:off x="1838319" y="1367481"/>
            <a:ext cx="366757" cy="369081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340;p30">
            <a:extLst>
              <a:ext uri="{FF2B5EF4-FFF2-40B4-BE49-F238E27FC236}">
                <a16:creationId xmlns:a16="http://schemas.microsoft.com/office/drawing/2014/main" id="{92CA416A-CE1D-41E3-B6F9-CAB7532466AD}"/>
              </a:ext>
            </a:extLst>
          </p:cNvPr>
          <p:cNvSpPr txBox="1"/>
          <p:nvPr/>
        </p:nvSpPr>
        <p:spPr>
          <a:xfrm rot="4109">
            <a:off x="2398161" y="2648891"/>
            <a:ext cx="7342229" cy="1087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diferencia de precios se relaciona con la recomendación de médicos y farmacéuticos,</a:t>
            </a:r>
            <a:r>
              <a:rPr lang="es-EC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 se debe a que su bajo precio ayuda a mantener la sostenibilidad del sistema sanitario, a tal medida que es responsabilidad de los doctores recetar genéricos.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340;p30">
            <a:extLst>
              <a:ext uri="{FF2B5EF4-FFF2-40B4-BE49-F238E27FC236}">
                <a16:creationId xmlns:a16="http://schemas.microsoft.com/office/drawing/2014/main" id="{28A67341-FA21-4AFA-9ECA-C4AB44E64096}"/>
              </a:ext>
            </a:extLst>
          </p:cNvPr>
          <p:cNvSpPr txBox="1"/>
          <p:nvPr/>
        </p:nvSpPr>
        <p:spPr>
          <a:xfrm rot="4109">
            <a:off x="2397874" y="4390718"/>
            <a:ext cx="7341540" cy="15637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pandemia por Covid-19 afecto a las variables de estudio, debido a que los precios de algunos medicamentos genéricos subieron y se vio afectada su disponibilidad en las farmacias por la gran demanda existente, pero su a pesar de ello la diferencia de precios con los de marca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hicieron que las personas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prefirieran adquirir genéricos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39;p30">
            <a:extLst>
              <a:ext uri="{FF2B5EF4-FFF2-40B4-BE49-F238E27FC236}">
                <a16:creationId xmlns:a16="http://schemas.microsoft.com/office/drawing/2014/main" id="{D7D906B2-5FBE-402F-9F91-4F7263A3CAC2}"/>
              </a:ext>
            </a:extLst>
          </p:cNvPr>
          <p:cNvSpPr/>
          <p:nvPr/>
        </p:nvSpPr>
        <p:spPr>
          <a:xfrm rot="21587014">
            <a:off x="1842880" y="3007811"/>
            <a:ext cx="366757" cy="369081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" name="Google Shape;339;p30">
            <a:extLst>
              <a:ext uri="{FF2B5EF4-FFF2-40B4-BE49-F238E27FC236}">
                <a16:creationId xmlns:a16="http://schemas.microsoft.com/office/drawing/2014/main" id="{11BEB8C7-06BF-4D18-BD66-D04041AD65A3}"/>
              </a:ext>
            </a:extLst>
          </p:cNvPr>
          <p:cNvSpPr/>
          <p:nvPr/>
        </p:nvSpPr>
        <p:spPr>
          <a:xfrm rot="21587014">
            <a:off x="1842880" y="4648142"/>
            <a:ext cx="366757" cy="369081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98340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0C1B0F49-502E-4AAC-B9E5-FFBCF72D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66" y="259969"/>
            <a:ext cx="10515600" cy="555123"/>
          </a:xfrm>
        </p:spPr>
        <p:txBody>
          <a:bodyPr>
            <a:normAutofit fontScale="90000"/>
          </a:bodyPr>
          <a:lstStyle/>
          <a:p>
            <a:r>
              <a:rPr lang="es-E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4A67EE20-F74B-4202-8D46-23BC1F00B81B}"/>
              </a:ext>
            </a:extLst>
          </p:cNvPr>
          <p:cNvSpPr/>
          <p:nvPr/>
        </p:nvSpPr>
        <p:spPr>
          <a:xfrm>
            <a:off x="137766" y="912808"/>
            <a:ext cx="155346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4F5EF2C-BDA8-486E-9072-68F1432E59C1}"/>
              </a:ext>
            </a:extLst>
          </p:cNvPr>
          <p:cNvSpPr/>
          <p:nvPr/>
        </p:nvSpPr>
        <p:spPr>
          <a:xfrm>
            <a:off x="1638094" y="912808"/>
            <a:ext cx="1422619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Google Shape;340;p30">
            <a:extLst>
              <a:ext uri="{FF2B5EF4-FFF2-40B4-BE49-F238E27FC236}">
                <a16:creationId xmlns:a16="http://schemas.microsoft.com/office/drawing/2014/main" id="{5D76EF71-0C3F-4FE4-A0F8-0ED042F4FAA8}"/>
              </a:ext>
            </a:extLst>
          </p:cNvPr>
          <p:cNvSpPr txBox="1"/>
          <p:nvPr/>
        </p:nvSpPr>
        <p:spPr>
          <a:xfrm rot="4109">
            <a:off x="2430671" y="1574355"/>
            <a:ext cx="7330658" cy="145318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onsiderar el análisis de las dimensiones del precio tratadas en esta investigación: precio percibido y diferencias de precios, debido a que influyen en la decisión de compra y esto permitirá generar estrategias que mejoren la comercialización de medicamentos genéricos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39;p30">
            <a:extLst>
              <a:ext uri="{FF2B5EF4-FFF2-40B4-BE49-F238E27FC236}">
                <a16:creationId xmlns:a16="http://schemas.microsoft.com/office/drawing/2014/main" id="{3EFCB0DB-C83A-4682-99BB-5BA6FE036970}"/>
              </a:ext>
            </a:extLst>
          </p:cNvPr>
          <p:cNvSpPr/>
          <p:nvPr/>
        </p:nvSpPr>
        <p:spPr>
          <a:xfrm rot="21587014">
            <a:off x="1842879" y="1931175"/>
            <a:ext cx="366757" cy="369081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340;p30">
            <a:extLst>
              <a:ext uri="{FF2B5EF4-FFF2-40B4-BE49-F238E27FC236}">
                <a16:creationId xmlns:a16="http://schemas.microsoft.com/office/drawing/2014/main" id="{92CA416A-CE1D-41E3-B6F9-CAB7532466AD}"/>
              </a:ext>
            </a:extLst>
          </p:cNvPr>
          <p:cNvSpPr txBox="1"/>
          <p:nvPr/>
        </p:nvSpPr>
        <p:spPr>
          <a:xfrm rot="4109">
            <a:off x="2429733" y="3631800"/>
            <a:ext cx="7331815" cy="1087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recomienda, generar estrategias de comunicación que informen a los clientes a cerca de las normas de calidad que cumplen estos medicamentos, lo que garantizan su eficacia y seguridad, para aumentar la calidad percibida por los clientes.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39;p30">
            <a:extLst>
              <a:ext uri="{FF2B5EF4-FFF2-40B4-BE49-F238E27FC236}">
                <a16:creationId xmlns:a16="http://schemas.microsoft.com/office/drawing/2014/main" id="{D7D906B2-5FBE-402F-9F91-4F7263A3CAC2}"/>
              </a:ext>
            </a:extLst>
          </p:cNvPr>
          <p:cNvSpPr/>
          <p:nvPr/>
        </p:nvSpPr>
        <p:spPr>
          <a:xfrm rot="21587014">
            <a:off x="1842879" y="3805842"/>
            <a:ext cx="366757" cy="369081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24533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40;p30">
            <a:extLst>
              <a:ext uri="{FF2B5EF4-FFF2-40B4-BE49-F238E27FC236}">
                <a16:creationId xmlns:a16="http://schemas.microsoft.com/office/drawing/2014/main" id="{5D76EF71-0C3F-4FE4-A0F8-0ED042F4FAA8}"/>
              </a:ext>
            </a:extLst>
          </p:cNvPr>
          <p:cNvSpPr txBox="1"/>
          <p:nvPr/>
        </p:nvSpPr>
        <p:spPr>
          <a:xfrm rot="4109">
            <a:off x="2397897" y="1031778"/>
            <a:ext cx="7342222" cy="143985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que las empresas busquen mejorar la experiencia del cliente a través de del precio, por ello se sugiere que manifiesten a sus consumidores, el valor que les proporcionan los medicamentos genéricos, debido a que su principal beneficio es que son efectivos al tratar diversas enfermedades y su precio de compra es bajo frente a los medicamentos de marca.</a:t>
            </a:r>
          </a:p>
        </p:txBody>
      </p:sp>
      <p:sp>
        <p:nvSpPr>
          <p:cNvPr id="22" name="Google Shape;339;p30">
            <a:extLst>
              <a:ext uri="{FF2B5EF4-FFF2-40B4-BE49-F238E27FC236}">
                <a16:creationId xmlns:a16="http://schemas.microsoft.com/office/drawing/2014/main" id="{3EFCB0DB-C83A-4682-99BB-5BA6FE036970}"/>
              </a:ext>
            </a:extLst>
          </p:cNvPr>
          <p:cNvSpPr/>
          <p:nvPr/>
        </p:nvSpPr>
        <p:spPr>
          <a:xfrm rot="21587014">
            <a:off x="1842880" y="1567166"/>
            <a:ext cx="366757" cy="369081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340;p30">
            <a:extLst>
              <a:ext uri="{FF2B5EF4-FFF2-40B4-BE49-F238E27FC236}">
                <a16:creationId xmlns:a16="http://schemas.microsoft.com/office/drawing/2014/main" id="{92CA416A-CE1D-41E3-B6F9-CAB7532466AD}"/>
              </a:ext>
            </a:extLst>
          </p:cNvPr>
          <p:cNvSpPr txBox="1"/>
          <p:nvPr/>
        </p:nvSpPr>
        <p:spPr>
          <a:xfrm rot="4109">
            <a:off x="2397887" y="3262611"/>
            <a:ext cx="7342229" cy="14441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pandemia por Covid-19 ha aumentado la demanda de medicamentos, lo cual representa una gran oportunidad para la comercialización de medicamentos genéricos, por lo que se recomienda aumentar su disponibilidad en los puntos de venta.</a:t>
            </a:r>
          </a:p>
        </p:txBody>
      </p:sp>
      <p:sp>
        <p:nvSpPr>
          <p:cNvPr id="38" name="Google Shape;339;p30">
            <a:extLst>
              <a:ext uri="{FF2B5EF4-FFF2-40B4-BE49-F238E27FC236}">
                <a16:creationId xmlns:a16="http://schemas.microsoft.com/office/drawing/2014/main" id="{D7D906B2-5FBE-402F-9F91-4F7263A3CAC2}"/>
              </a:ext>
            </a:extLst>
          </p:cNvPr>
          <p:cNvSpPr/>
          <p:nvPr/>
        </p:nvSpPr>
        <p:spPr>
          <a:xfrm rot="21587014">
            <a:off x="1842880" y="3614924"/>
            <a:ext cx="366757" cy="369081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304602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Futuras líneas de investigación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DCDBF86-EC32-4F08-B282-6E049C36F935}"/>
              </a:ext>
            </a:extLst>
          </p:cNvPr>
          <p:cNvSpPr/>
          <p:nvPr/>
        </p:nvSpPr>
        <p:spPr>
          <a:xfrm>
            <a:off x="838200" y="1137623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0B78961-9152-40CA-A2DF-BD1107A6CA96}"/>
              </a:ext>
            </a:extLst>
          </p:cNvPr>
          <p:cNvSpPr/>
          <p:nvPr/>
        </p:nvSpPr>
        <p:spPr>
          <a:xfrm>
            <a:off x="3255467" y="1137623"/>
            <a:ext cx="4564037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0D02CEA-75BC-4265-871A-EFF4C4315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680366"/>
              </p:ext>
            </p:extLst>
          </p:nvPr>
        </p:nvGraphicFramePr>
        <p:xfrm>
          <a:off x="423224" y="1501312"/>
          <a:ext cx="5114261" cy="434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9C8DBF7-7003-4972-AE04-85118AAA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786264"/>
              </p:ext>
            </p:extLst>
          </p:nvPr>
        </p:nvGraphicFramePr>
        <p:xfrm>
          <a:off x="5689601" y="1795896"/>
          <a:ext cx="6186967" cy="3924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49722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F8502D0A-DE9B-48DF-83B3-58B2BF0FCFF8}"/>
              </a:ext>
            </a:extLst>
          </p:cNvPr>
          <p:cNvSpPr txBox="1"/>
          <p:nvPr/>
        </p:nvSpPr>
        <p:spPr>
          <a:xfrm>
            <a:off x="645968" y="1613118"/>
            <a:ext cx="10900064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1500" b="1" dirty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</a:p>
          <a:p>
            <a:pPr algn="ctr"/>
            <a:r>
              <a:rPr lang="es-EC" sz="11500" b="1" dirty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" sz="11500" b="1" dirty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su atención</a:t>
            </a:r>
            <a:endParaRPr lang="es-EC" sz="11500" b="1" dirty="0">
              <a:ln w="22225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51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9500"/>
            <a:ext cx="10515600" cy="786782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3197" y="969096"/>
            <a:ext cx="10515600" cy="5412385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</a:pPr>
            <a:endParaRPr lang="es-E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</a:pPr>
            <a:endParaRPr lang="es-E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419D31C-E9F1-4EB1-BB07-74438E40EB50}"/>
              </a:ext>
            </a:extLst>
          </p:cNvPr>
          <p:cNvSpPr/>
          <p:nvPr/>
        </p:nvSpPr>
        <p:spPr>
          <a:xfrm>
            <a:off x="838200" y="1137623"/>
            <a:ext cx="241726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D7E6BFE-5D07-44B2-A9B6-11799E2439E2}"/>
              </a:ext>
            </a:extLst>
          </p:cNvPr>
          <p:cNvSpPr/>
          <p:nvPr/>
        </p:nvSpPr>
        <p:spPr>
          <a:xfrm>
            <a:off x="3255468" y="1137623"/>
            <a:ext cx="138279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23F3D0-CBC8-4DE0-B84B-7C53B3A8ADF0}"/>
              </a:ext>
            </a:extLst>
          </p:cNvPr>
          <p:cNvSpPr txBox="1"/>
          <p:nvPr/>
        </p:nvSpPr>
        <p:spPr>
          <a:xfrm>
            <a:off x="743197" y="1159260"/>
            <a:ext cx="10936185" cy="562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Aguilar, S. (2005). Fórmulas para el cálculo de la muestra en investigaciones de salud. </a:t>
            </a:r>
            <a:r>
              <a:rPr lang="es-EC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Salud en Tabasco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333-338.</a:t>
            </a:r>
          </a:p>
          <a:p>
            <a:pPr marL="457200" indent="-457200">
              <a:lnSpc>
                <a:spcPct val="200000"/>
              </a:lnSpc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Álvarez, B. (2007). </a:t>
            </a:r>
            <a:r>
              <a:rPr lang="es-EC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investigación de promoción de ventas en España.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Madrid, España: </a:t>
            </a:r>
            <a:r>
              <a:rPr lang="es-EC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Netbiblio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200000"/>
              </a:lnSpc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Arias, C. A. (2006). Enfoques teóricos sobre la, percepción que tienen las personas. </a:t>
            </a:r>
            <a:r>
              <a:rPr lang="es-EC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Dialnet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9-22. Obtenido de file:///C:/Users/jazga/Downloads/Dialnet-EnfoquesTeoricosSobreLaPercepcionQueTienenLasPerso-4907017.pdf</a:t>
            </a:r>
          </a:p>
          <a:p>
            <a:pPr marL="457200" indent="-457200">
              <a:lnSpc>
                <a:spcPct val="200000"/>
              </a:lnSpc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Arias, T. (1999). </a:t>
            </a:r>
            <a:r>
              <a:rPr lang="es-EC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Glosario de Medicamentos: Desarrollo, Evaluación y Uso.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Washington D.C.: Organización Panamericana de la Salud.</a:t>
            </a:r>
          </a:p>
          <a:p>
            <a:pPr marL="457200" indent="-457200">
              <a:lnSpc>
                <a:spcPct val="200000"/>
              </a:lnSpc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Banco Central del Ecuador. (2020). </a:t>
            </a:r>
            <a:r>
              <a:rPr lang="es-EC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ÍNDICE DE PRECIOS AL CONSUMIDOR, PRODUCTOR Y MERCADO LABORAL Boletín correspondiente a diciembre de 2020.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Quito.</a:t>
            </a: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Burgos, J. M. (2014).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Historia de la Psicología.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Madrid: Palabra. Recuperado el 20 de 05 de 2018, de https://urlzs.com/qwoSG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Cabrerizo, M. (2014). </a:t>
            </a:r>
            <a:r>
              <a:rPr lang="es-EC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proceso de decisión de compra del consumidor.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Madrid: EDITEX.</a:t>
            </a:r>
          </a:p>
          <a:p>
            <a:pPr marL="457200" indent="-457200">
              <a:lnSpc>
                <a:spcPct val="200000"/>
              </a:lnSpc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Castro, S., &amp; </a:t>
            </a:r>
            <a:r>
              <a:rPr lang="es-EC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Rosemberg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(2002). PRECIOS PSICOLÓGICOS. </a:t>
            </a:r>
            <a:r>
              <a:rPr lang="es-EC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Quipukamayoc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83-92. Obtenido de http://sisbib.unmsm.edu.pe/bibvirtual/publicaciones/quipukamayoc/2000/primer/precios_psico.htm#3</a:t>
            </a: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Chang, T., &amp;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Wildt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(1994). Price,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Purchase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Intention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Empirical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Precio, información del producto e intención de compra: un estudio empírico.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the Academy of Marketing Science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16 - 27.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doi:https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://doi.org/10.1177/0092070394221002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53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B87AE86-D134-4F7C-B6FF-FFFA0678C249}"/>
              </a:ext>
            </a:extLst>
          </p:cNvPr>
          <p:cNvSpPr txBox="1"/>
          <p:nvPr/>
        </p:nvSpPr>
        <p:spPr>
          <a:xfrm>
            <a:off x="729096" y="183977"/>
            <a:ext cx="10900062" cy="6490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Díaz de Flores, L. (2002). Análisis de los conceptos del modelo de adaptación de Callista Roy.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Aquichán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19-23. Recuperado el 8 de Mayo de 2018, de http://www.scielo.org.co/scielo.php?script=sci_arttext&amp;pid=S1657-59972002000100004&amp;lng=en&amp;tlng=es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Evans , J., &amp; Lindsay, W. (2008).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y control de la calidad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septima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edición.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Mexico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CENGAGE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Fernandes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A., Coutinho, J. V., &amp; Valle, M. G. (2011).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Aceitação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medicamento genérico em diferentes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níveis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escolaridade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renda familiar do Distrito Federal / Aceptación de medicamentos genéricos en diferentes niveles de educación e ingresos familiares en el Distrito Federal.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Cenarium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1-21. Obtenido de http://www.unieuro.edu.br/sitenovo/revistas/downloads/farmacia/cenarium_04_01.pdf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Ferreira, V. L., Pereira da Veiga, C. R.,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Kudlawicz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-Franco , C.,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Scalercio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P.,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Ramires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Y.,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Pontarolo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. . . Pereira da Veiga, C. (2017).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Generic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drugs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times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crisis: Are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changes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consumer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Medicamentos genéricos en tiempos de crisis económica: ¿Hay cambios en la intención de compra del.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Elsevier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1-7.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Gómez, M., &amp;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Rozano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(2012).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Consumer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Dynamics in a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Nonmature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Generic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Drugs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Causal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Explaining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Intention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Purchase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Dinámica del consumidor en un mercado de medicamentos genéricos no maduros: un modelo causal que explica la intención de compra en España.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207-215.</a:t>
            </a: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González, G., De la Puente, C., &amp; Tarragona, S. (2005).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Medicamentos: salud, política y economía.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Buenos Aires: ISALUD.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Guerrero, C.,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Martinez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Viedma-de Jesús, M., &amp; Casado, L. A. (2020).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processing of price during purchase decision making: Are there neural differences among prosocial and non-prosocial consumers?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Pre-proof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1-22.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982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E8426C-4ADF-4334-9F4B-1F3FEDBDEFF7}"/>
              </a:ext>
            </a:extLst>
          </p:cNvPr>
          <p:cNvSpPr txBox="1"/>
          <p:nvPr/>
        </p:nvSpPr>
        <p:spPr>
          <a:xfrm>
            <a:off x="713509" y="0"/>
            <a:ext cx="11118273" cy="6920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Gutiérres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D. (2014).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Elelmentos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identidad demarca vs elementos de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lovemarks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Caracas : UCAB.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Heikkilä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Mäntyselkä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P., &amp;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Ahonen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(2011). Price, familiarity, and availability determine the choice of drug - a population-based survey five years after generic substitution was introduced in Finland.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BMC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Pharmacology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11-20.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Huayta, L. (2020). DISPONIBILIDAD DE LOS MEDICAMENTOS ESENCIALES GENÉRICOS UTILIZADOS EN EL CONTEXTO DE LA PANDEMIA DEL COVID-19 EN FARMACIAS Y BOTICAS.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PROFESIONAL DE FARMACIA Y BIOQUIMICA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29-30.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Huilcapi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M., Castro, G., &amp; Jácome, G. (2017). Motivación: Las teorías y su relación en el ámbito empresarial.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Dominio de las Ciencias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311 - 333.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Iñesta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(2007).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Genéricos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medidas para el aumento de su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prescripción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uso en el Sistema Nacional de Salud.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Recuperado el 16 de 10 de 2020, de Actasanitaria.com: https://www.actasanitaria.com/fileset/doc_41742_FICHERO_NOTICIA_52740.pdf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Klimovsky, E. A. (2000). Modelos básicos de las teorías de los precios.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Cuadernos de Economía, XIX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(32), 77-103.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Kotler, P. (2002).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marketing. Conceptos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escenciales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México: Pearson Educación.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Kotler, P., &amp; Armstrong, G. (2012).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Marketing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Decimocuarta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ed.). 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México, México: Pearson.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López, B., &amp; Ruiz, P. (2001).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esencia del marketing.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Barcelona: UPC.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Marshall, A. (1957).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Principios de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Economomía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Un tratado de introducción.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Madrid, España: Aguilar.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Maslow, A. (1943).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Teoría sobre la motivación humana.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New York. </a:t>
            </a: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Ortiz, E., Galarza, C., Cornejo, F., &amp; Ponce , J. (2014). Acceso a medicamentos y situación del mercado farmacéutico en Ecuador.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Opinion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57 - 62.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2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870" y="10504"/>
            <a:ext cx="10515600" cy="1325563"/>
          </a:xfrm>
        </p:spPr>
        <p:txBody>
          <a:bodyPr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I: Teorías de soporte </a:t>
            </a:r>
          </a:p>
        </p:txBody>
      </p:sp>
      <p:sp>
        <p:nvSpPr>
          <p:cNvPr id="35" name="Shape 165">
            <a:extLst>
              <a:ext uri="{FF2B5EF4-FFF2-40B4-BE49-F238E27FC236}">
                <a16:creationId xmlns:a16="http://schemas.microsoft.com/office/drawing/2014/main" id="{B1543611-417F-473C-858D-88C45E7B7987}"/>
              </a:ext>
            </a:extLst>
          </p:cNvPr>
          <p:cNvSpPr/>
          <p:nvPr/>
        </p:nvSpPr>
        <p:spPr>
          <a:xfrm>
            <a:off x="2758453" y="3479770"/>
            <a:ext cx="2650220" cy="120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s-EC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Decisiones de compra </a:t>
            </a:r>
            <a:endParaRPr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9" name="Shape 169">
            <a:extLst>
              <a:ext uri="{FF2B5EF4-FFF2-40B4-BE49-F238E27FC236}">
                <a16:creationId xmlns:a16="http://schemas.microsoft.com/office/drawing/2014/main" id="{51BB597B-0ED9-40CD-90DB-E06A3B9912F9}"/>
              </a:ext>
            </a:extLst>
          </p:cNvPr>
          <p:cNvGrpSpPr/>
          <p:nvPr/>
        </p:nvGrpSpPr>
        <p:grpSpPr>
          <a:xfrm>
            <a:off x="613186" y="1212659"/>
            <a:ext cx="11409095" cy="2670745"/>
            <a:chOff x="1593000" y="2322563"/>
            <a:chExt cx="6295790" cy="645011"/>
          </a:xfrm>
        </p:grpSpPr>
        <p:sp>
          <p:nvSpPr>
            <p:cNvPr id="40" name="Shape 170">
              <a:extLst>
                <a:ext uri="{FF2B5EF4-FFF2-40B4-BE49-F238E27FC236}">
                  <a16:creationId xmlns:a16="http://schemas.microsoft.com/office/drawing/2014/main" id="{20AE17ED-F5AD-48E4-92AF-1505B5E3747D}"/>
                </a:ext>
              </a:extLst>
            </p:cNvPr>
            <p:cNvSpPr/>
            <p:nvPr/>
          </p:nvSpPr>
          <p:spPr>
            <a:xfrm>
              <a:off x="3946833" y="2322563"/>
              <a:ext cx="3907898" cy="6435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i="0" u="none" strike="noStrike" kern="0" normalizeH="0" baseline="0" noProof="0">
                <a:solidFill>
                  <a:srgbClr val="000000"/>
                </a:solidFill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Shape 171">
              <a:extLst>
                <a:ext uri="{FF2B5EF4-FFF2-40B4-BE49-F238E27FC236}">
                  <a16:creationId xmlns:a16="http://schemas.microsoft.com/office/drawing/2014/main" id="{DF691481-B5B9-45C5-8C56-C089F47AD652}"/>
                </a:ext>
              </a:extLst>
            </p:cNvPr>
            <p:cNvSpPr/>
            <p:nvPr/>
          </p:nvSpPr>
          <p:spPr>
            <a:xfrm flipH="1">
              <a:off x="2198398" y="2324974"/>
              <a:ext cx="1844400" cy="642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i="0" u="none" strike="noStrike" kern="0" normalizeH="0" baseline="0" noProof="0" dirty="0">
                <a:solidFill>
                  <a:srgbClr val="000000"/>
                </a:solidFill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Shape 172">
              <a:extLst>
                <a:ext uri="{FF2B5EF4-FFF2-40B4-BE49-F238E27FC236}">
                  <a16:creationId xmlns:a16="http://schemas.microsoft.com/office/drawing/2014/main" id="{3DFD5812-FCBF-43FB-9063-8AE16685BB57}"/>
                </a:ext>
              </a:extLst>
            </p:cNvPr>
            <p:cNvSpPr/>
            <p:nvPr/>
          </p:nvSpPr>
          <p:spPr>
            <a:xfrm rot="16200000">
              <a:off x="3593443" y="1917961"/>
              <a:ext cx="642522" cy="1456704"/>
            </a:xfrm>
            <a:prstGeom prst="flowChartOffpage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i="0" u="none" strike="noStrike" kern="0" normalizeH="0" baseline="0" noProof="0">
                <a:solidFill>
                  <a:srgbClr val="000000"/>
                </a:solidFill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Shape 173">
              <a:extLst>
                <a:ext uri="{FF2B5EF4-FFF2-40B4-BE49-F238E27FC236}">
                  <a16:creationId xmlns:a16="http://schemas.microsoft.com/office/drawing/2014/main" id="{6888C67F-C3B9-4302-B818-C9515673D8BB}"/>
                </a:ext>
              </a:extLst>
            </p:cNvPr>
            <p:cNvSpPr/>
            <p:nvPr/>
          </p:nvSpPr>
          <p:spPr>
            <a:xfrm>
              <a:off x="2416522" y="2370896"/>
              <a:ext cx="1940700" cy="491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s-EC" sz="3200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Precio</a:t>
              </a:r>
              <a:r>
                <a:rPr kumimoji="0" lang="es-EC" sz="3200" b="1" i="0" u="none" strike="noStrike" kern="0" normalizeH="0" baseline="0" noProof="0" dirty="0">
                  <a:solidFill>
                    <a:srgbClr val="FFFFFF"/>
                  </a:solidFill>
                  <a:uLnTx/>
                  <a:uFillTx/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 </a:t>
              </a:r>
              <a:endParaRPr kumimoji="0" sz="3200" b="1" i="0" u="none" strike="noStrike" kern="0" normalizeH="0" baseline="0" noProof="0" dirty="0">
                <a:solidFill>
                  <a:srgbClr val="FFFFFF"/>
                </a:solidFill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endParaRPr>
            </a:p>
          </p:txBody>
        </p:sp>
        <p:sp>
          <p:nvSpPr>
            <p:cNvPr id="44" name="Shape 174">
              <a:extLst>
                <a:ext uri="{FF2B5EF4-FFF2-40B4-BE49-F238E27FC236}">
                  <a16:creationId xmlns:a16="http://schemas.microsoft.com/office/drawing/2014/main" id="{6E7A4375-48B7-4959-B0DE-CD22A6BE36A3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i="0" u="none" strike="noStrike" kern="0" normalizeH="0" baseline="0" noProof="0">
                <a:solidFill>
                  <a:srgbClr val="000000"/>
                </a:solidFill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Shape 175">
              <a:extLst>
                <a:ext uri="{FF2B5EF4-FFF2-40B4-BE49-F238E27FC236}">
                  <a16:creationId xmlns:a16="http://schemas.microsoft.com/office/drawing/2014/main" id="{0F291786-F03D-44B9-A7A7-5E109204AA5F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600" i="0" u="none" strike="noStrike" kern="0" normalizeH="0" baseline="0" noProof="0">
                <a:solidFill>
                  <a:srgbClr val="FFFFFF"/>
                </a:solidFill>
                <a:uLnTx/>
                <a:uFillTx/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6" name="Shape 176">
              <a:extLst>
                <a:ext uri="{FF2B5EF4-FFF2-40B4-BE49-F238E27FC236}">
                  <a16:creationId xmlns:a16="http://schemas.microsoft.com/office/drawing/2014/main" id="{9C8F636D-EE81-474B-8F48-957F8A263430}"/>
                </a:ext>
              </a:extLst>
            </p:cNvPr>
            <p:cNvSpPr/>
            <p:nvPr/>
          </p:nvSpPr>
          <p:spPr>
            <a:xfrm>
              <a:off x="4508550" y="2359318"/>
              <a:ext cx="3380240" cy="566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8450">
                <a:lnSpc>
                  <a:spcPct val="115000"/>
                </a:lnSpc>
                <a:buClr>
                  <a:srgbClr val="434343"/>
                </a:buClr>
                <a:buSzPts val="1100"/>
                <a:buFont typeface="Lato"/>
                <a:buChar char="●"/>
                <a:defRPr/>
              </a:pPr>
              <a:r>
                <a:rPr lang="es-EC" b="1" kern="0" dirty="0">
                  <a:solidFill>
                    <a:srgbClr val="1A1A1A"/>
                  </a:solidFill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Teoría económica </a:t>
              </a:r>
              <a:r>
                <a:rPr lang="es-EC" kern="0" dirty="0">
                  <a:solidFill>
                    <a:srgbClr val="1A1A1A"/>
                  </a:solidFill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(Marshall, 1957; </a:t>
              </a:r>
              <a:r>
                <a:rPr lang="es-EC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Evans y Lindsay 2008; Klimovsky, 2000 </a:t>
              </a:r>
              <a:r>
                <a:rPr lang="es-EC" kern="0" dirty="0">
                  <a:solidFill>
                    <a:srgbClr val="1A1A1A"/>
                  </a:solidFill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).</a:t>
              </a:r>
              <a:endParaRPr kumimoji="0" i="0" u="none" strike="noStrike" kern="0" normalizeH="0" baseline="0" noProof="0" dirty="0">
                <a:solidFill>
                  <a:srgbClr val="1A1A1A"/>
                </a:solidFill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endParaRPr>
            </a:p>
            <a:p>
              <a:pPr marL="457200" lvl="0" indent="-298450">
                <a:lnSpc>
                  <a:spcPct val="115000"/>
                </a:lnSpc>
                <a:buClr>
                  <a:srgbClr val="434343"/>
                </a:buClr>
                <a:buSzPts val="1100"/>
                <a:buFont typeface="Lato"/>
                <a:buChar char="●"/>
                <a:defRPr/>
              </a:pPr>
              <a:r>
                <a:rPr lang="es-EC" b="1" kern="0" dirty="0">
                  <a:solidFill>
                    <a:srgbClr val="1A1A1A"/>
                  </a:solidFill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Teoría del nivel de adaptación </a:t>
              </a:r>
              <a:r>
                <a:rPr kumimoji="0" lang="es-EC" i="0" u="none" strike="noStrike" kern="0" normalizeH="0" baseline="0" noProof="0" dirty="0">
                  <a:solidFill>
                    <a:srgbClr val="1A1A1A"/>
                  </a:solidFill>
                  <a:uLnTx/>
                  <a:uFillTx/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(</a:t>
              </a:r>
              <a:r>
                <a:rPr lang="es-EC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Helson, 1964; Díaz de Flores, 2002; Theodosiou y Katsikeas, 2001; Castro y Rosemberg, 2002</a:t>
              </a:r>
              <a:r>
                <a:rPr lang="es-EC" kern="0" dirty="0">
                  <a:solidFill>
                    <a:srgbClr val="1A1A1A"/>
                  </a:solidFill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)</a:t>
              </a:r>
              <a:r>
                <a:rPr kumimoji="0" lang="es-EC" i="0" u="none" strike="noStrike" kern="0" normalizeH="0" baseline="0" noProof="0" dirty="0">
                  <a:solidFill>
                    <a:srgbClr val="1A1A1A"/>
                  </a:solidFill>
                  <a:uLnTx/>
                  <a:uFillTx/>
                  <a:latin typeface="Times New Roman" panose="02020603050405020304" pitchFamily="18" charset="0"/>
                  <a:ea typeface="Lato"/>
                  <a:cs typeface="Times New Roman" panose="02020603050405020304" pitchFamily="18" charset="0"/>
                  <a:sym typeface="Lato"/>
                </a:rPr>
                <a:t>. </a:t>
              </a:r>
              <a:endParaRPr kumimoji="0" lang="es-EC" i="0" u="none" strike="noStrike" kern="0" normalizeH="0" baseline="0" noProof="0" dirty="0">
                <a:solidFill>
                  <a:srgbClr val="1A1A1A"/>
                </a:solidFill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  <a:p>
              <a:pPr marL="457200" lvl="0" indent="-298450">
                <a:lnSpc>
                  <a:spcPct val="115000"/>
                </a:lnSpc>
                <a:buClr>
                  <a:srgbClr val="434343"/>
                </a:buClr>
                <a:buSzPts val="1100"/>
                <a:buFont typeface="Lato"/>
                <a:buChar char="●"/>
                <a:defRPr/>
              </a:pPr>
              <a:r>
                <a:rPr lang="es-EC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Teoría del contraste-Asimilación </a:t>
              </a:r>
              <a:r>
                <a:rPr kumimoji="0" lang="es-EC" i="0" u="none" strike="noStrike" kern="0" normalizeH="0" baseline="0" noProof="0" dirty="0">
                  <a:solidFill>
                    <a:srgbClr val="1A1A1A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(</a:t>
              </a:r>
              <a:r>
                <a:rPr lang="es-EC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Sherif, 1965; Rosa y Rondán, 2013;  Álvarez, 2007; Castro y Rosemberg, 2002) </a:t>
              </a:r>
              <a:endParaRPr kumimoji="0" i="0" u="none" strike="noStrike" kern="0" normalizeH="0" baseline="0" noProof="0" dirty="0">
                <a:solidFill>
                  <a:srgbClr val="595959">
                    <a:lumMod val="75000"/>
                  </a:srgbClr>
                </a:solidFill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endParaRPr>
            </a:p>
          </p:txBody>
        </p:sp>
      </p:grpSp>
      <p:sp>
        <p:nvSpPr>
          <p:cNvPr id="47" name="Shape 177">
            <a:extLst>
              <a:ext uri="{FF2B5EF4-FFF2-40B4-BE49-F238E27FC236}">
                <a16:creationId xmlns:a16="http://schemas.microsoft.com/office/drawing/2014/main" id="{6284A47E-B719-4374-B048-DEFA4F7FA89C}"/>
              </a:ext>
            </a:extLst>
          </p:cNvPr>
          <p:cNvSpPr/>
          <p:nvPr/>
        </p:nvSpPr>
        <p:spPr>
          <a:xfrm>
            <a:off x="1085241" y="2398824"/>
            <a:ext cx="309000" cy="309000"/>
          </a:xfrm>
          <a:prstGeom prst="ellipse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Shape 162">
            <a:extLst>
              <a:ext uri="{FF2B5EF4-FFF2-40B4-BE49-F238E27FC236}">
                <a16:creationId xmlns:a16="http://schemas.microsoft.com/office/drawing/2014/main" id="{6478F80C-DC40-4C0A-BB61-511880234A7E}"/>
              </a:ext>
            </a:extLst>
          </p:cNvPr>
          <p:cNvSpPr/>
          <p:nvPr/>
        </p:nvSpPr>
        <p:spPr>
          <a:xfrm>
            <a:off x="4358754" y="4024527"/>
            <a:ext cx="7601806" cy="25714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Shape 163">
            <a:extLst>
              <a:ext uri="{FF2B5EF4-FFF2-40B4-BE49-F238E27FC236}">
                <a16:creationId xmlns:a16="http://schemas.microsoft.com/office/drawing/2014/main" id="{701C35CB-3D74-48D1-87AC-ED53B14794F6}"/>
              </a:ext>
            </a:extLst>
          </p:cNvPr>
          <p:cNvSpPr/>
          <p:nvPr/>
        </p:nvSpPr>
        <p:spPr>
          <a:xfrm flipH="1">
            <a:off x="1711333" y="4040247"/>
            <a:ext cx="2803011" cy="25650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Shape 167">
            <a:extLst>
              <a:ext uri="{FF2B5EF4-FFF2-40B4-BE49-F238E27FC236}">
                <a16:creationId xmlns:a16="http://schemas.microsoft.com/office/drawing/2014/main" id="{303472DF-C608-4B70-9C5D-3CDD8E5883B8}"/>
              </a:ext>
            </a:extLst>
          </p:cNvPr>
          <p:cNvSpPr/>
          <p:nvPr/>
        </p:nvSpPr>
        <p:spPr>
          <a:xfrm>
            <a:off x="613186" y="4024527"/>
            <a:ext cx="1263785" cy="25650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56" name="Shape 168">
            <a:extLst>
              <a:ext uri="{FF2B5EF4-FFF2-40B4-BE49-F238E27FC236}">
                <a16:creationId xmlns:a16="http://schemas.microsoft.com/office/drawing/2014/main" id="{C3A42659-D228-4696-94C1-EAE1C68E7F88}"/>
              </a:ext>
            </a:extLst>
          </p:cNvPr>
          <p:cNvSpPr/>
          <p:nvPr/>
        </p:nvSpPr>
        <p:spPr>
          <a:xfrm>
            <a:off x="5622450" y="4999893"/>
            <a:ext cx="6306895" cy="1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298450">
              <a:lnSpc>
                <a:spcPct val="115000"/>
              </a:lnSpc>
              <a:buClr>
                <a:srgbClr val="434343"/>
              </a:buClr>
              <a:buSzPts val="1100"/>
              <a:buFont typeface="Lato"/>
              <a:buChar char="●"/>
            </a:pPr>
            <a:r>
              <a:rPr lang="es-MX" b="1" kern="0" dirty="0">
                <a:solidFill>
                  <a:srgbClr val="1A1A1A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Teoría de la motivación </a:t>
            </a:r>
            <a:r>
              <a:rPr lang="es-MX" kern="0" dirty="0">
                <a:solidFill>
                  <a:srgbClr val="1A1A1A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(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Maslow, 1943;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Huilcapi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Castro, y Jácome, 2017;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Sergueyevna &amp; Mosher, 2013  </a:t>
            </a:r>
            <a:r>
              <a:rPr lang="es-MX" kern="0" dirty="0">
                <a:solidFill>
                  <a:srgbClr val="1A1A1A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).</a:t>
            </a:r>
          </a:p>
          <a:p>
            <a:pPr marL="457200" indent="-298450">
              <a:lnSpc>
                <a:spcPct val="115000"/>
              </a:lnSpc>
              <a:buClr>
                <a:srgbClr val="434343"/>
              </a:buClr>
              <a:buSzPts val="1100"/>
              <a:buFont typeface="Lato"/>
              <a:buChar char="●"/>
            </a:pPr>
            <a:r>
              <a:rPr lang="es-EC" b="1" kern="0" dirty="0">
                <a:solidFill>
                  <a:srgbClr val="1A1A1A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Teoría del aprendizaje </a:t>
            </a:r>
            <a:r>
              <a:rPr lang="es-EC" kern="0" dirty="0">
                <a:solidFill>
                  <a:srgbClr val="1A1A1A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(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Sergueyevna y Mosher, 2013;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Kanuk, 2010 </a:t>
            </a:r>
            <a:r>
              <a:rPr lang="es-EC" kern="0" dirty="0">
                <a:solidFill>
                  <a:srgbClr val="1A1A1A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).</a:t>
            </a:r>
          </a:p>
          <a:p>
            <a:pPr marL="457200" indent="-298450">
              <a:lnSpc>
                <a:spcPct val="115000"/>
              </a:lnSpc>
              <a:buClr>
                <a:srgbClr val="434343"/>
              </a:buClr>
              <a:buSzPts val="1100"/>
              <a:buFont typeface="Lato"/>
              <a:buChar char="●"/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Teoría de la percepción </a:t>
            </a:r>
            <a:r>
              <a:rPr lang="es-EC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Burgos, 2014; Arias, 2006; Festinger 1957;  </a:t>
            </a:r>
            <a:r>
              <a:rPr lang="es-EC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298450">
              <a:lnSpc>
                <a:spcPct val="115000"/>
              </a:lnSpc>
              <a:buClr>
                <a:srgbClr val="434343"/>
              </a:buClr>
              <a:buSzPts val="1100"/>
              <a:buFont typeface="Lato"/>
              <a:buChar char="●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Teoría de la cultura del consumidor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(Zamora, 2007; Rodriguez, 2013.)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98450">
              <a:lnSpc>
                <a:spcPct val="115000"/>
              </a:lnSpc>
              <a:buClr>
                <a:srgbClr val="434343"/>
              </a:buClr>
              <a:buSzPts val="1100"/>
              <a:buFont typeface="Lato"/>
              <a:buChar char="●"/>
            </a:pPr>
            <a:endParaRPr sz="2800" kern="0" dirty="0">
              <a:solidFill>
                <a:srgbClr val="1A1A1A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58" name="Shape 173">
            <a:extLst>
              <a:ext uri="{FF2B5EF4-FFF2-40B4-BE49-F238E27FC236}">
                <a16:creationId xmlns:a16="http://schemas.microsoft.com/office/drawing/2014/main" id="{78EBD9F9-C294-4978-83FF-E812941A4CE2}"/>
              </a:ext>
            </a:extLst>
          </p:cNvPr>
          <p:cNvSpPr/>
          <p:nvPr/>
        </p:nvSpPr>
        <p:spPr>
          <a:xfrm>
            <a:off x="2120320" y="4144618"/>
            <a:ext cx="4065256" cy="1690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Decisión de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compra 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0" name="Shape 172">
            <a:extLst>
              <a:ext uri="{FF2B5EF4-FFF2-40B4-BE49-F238E27FC236}">
                <a16:creationId xmlns:a16="http://schemas.microsoft.com/office/drawing/2014/main" id="{B989D9B5-790D-4986-B954-5F7F3057EB3A}"/>
              </a:ext>
            </a:extLst>
          </p:cNvPr>
          <p:cNvSpPr/>
          <p:nvPr/>
        </p:nvSpPr>
        <p:spPr>
          <a:xfrm rot="16200000">
            <a:off x="3869938" y="4558724"/>
            <a:ext cx="2549280" cy="1512328"/>
          </a:xfrm>
          <a:prstGeom prst="flowChartOffpage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i="0" u="none" strike="noStrike" kern="0" normalizeH="0" baseline="0" noProof="0">
              <a:solidFill>
                <a:srgbClr val="000000"/>
              </a:solidFill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Shape 177">
            <a:extLst>
              <a:ext uri="{FF2B5EF4-FFF2-40B4-BE49-F238E27FC236}">
                <a16:creationId xmlns:a16="http://schemas.microsoft.com/office/drawing/2014/main" id="{955CE8DE-AA35-4911-A669-E69176139E91}"/>
              </a:ext>
            </a:extLst>
          </p:cNvPr>
          <p:cNvSpPr/>
          <p:nvPr/>
        </p:nvSpPr>
        <p:spPr>
          <a:xfrm>
            <a:off x="1083132" y="4603187"/>
            <a:ext cx="309000" cy="309000"/>
          </a:xfrm>
          <a:prstGeom prst="ellipse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068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897ADB-77A3-45D8-A560-7A47F035ED03}"/>
              </a:ext>
            </a:extLst>
          </p:cNvPr>
          <p:cNvSpPr txBox="1"/>
          <p:nvPr/>
        </p:nvSpPr>
        <p:spPr>
          <a:xfrm>
            <a:off x="685799" y="183977"/>
            <a:ext cx="11242964" cy="6490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Ovejero, A. (1975).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TEORIA DE LA DISONANCIA COGNOSCITIVA.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Madrid: Instituto de Estudios Políticos.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Rodriguez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(2013). Consumo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simbolico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Una perspectiva socio cultural en la comprensión del comportamiento del consumidor.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Iberoamericana de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psicologia:ciencia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Rosa, I., &amp; Rondán, F. (2013).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Gestión de precios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(Sexta ed.). Madrid: ESIC Editorial.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Schiffman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L., &amp;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Kanuk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(2010).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Comportamiento del Consumidor Decima edición.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México: PEARSON EDUCACIÓN.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Sergueyevna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N., &amp;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Mosher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(2013).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MOTIVATIONAL THEORIES FROM THE PERSPECTIVE/ Teorías motivacionales desde la perspectiva de comportamiento.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Managua: UNAN.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Theodosiou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Katsikeas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S. (2001).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influencing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degree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pricing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standardization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multinational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corporations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Factores que influyen en el grado de estandarización de la estrategia internacional de precios de las corporaciones multinacionales.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Marketing, 9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(3), 1-18.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Villama, E., González, D.,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Armadac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E.,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Ruanoa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Herreroa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Á.-S. (20 de 08 de 2015).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Calidad asistencial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Recuperado el 15 de 10 de 2020, de El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Sevier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http://dx.doi.org/10.1016/j.cali.2015.08.002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Wang, W., &amp; Li, F. (2020). What determines online transaction price dispersion?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largest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online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China/ ¿Qué determina la dispersión del precio de las transacciones en línea? Evidencia de la plataforma en línea más grande de China.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ELSEVIER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1-21.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Zamora, J. (2007).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Introducion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consumer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culture </a:t>
            </a:r>
            <a:r>
              <a:rPr lang="es-ES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Mexico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Instituto de Filosofía.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4BC9D00C-347B-4631-A9A2-EAA5F7A7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10" y="0"/>
            <a:ext cx="10515600" cy="1060174"/>
          </a:xfrm>
        </p:spPr>
        <p:txBody>
          <a:bodyPr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I: Marco referencial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7178B16-BF93-411D-B54D-D2870DF0FD2E}"/>
              </a:ext>
            </a:extLst>
          </p:cNvPr>
          <p:cNvSpPr/>
          <p:nvPr/>
        </p:nvSpPr>
        <p:spPr>
          <a:xfrm>
            <a:off x="0" y="0"/>
            <a:ext cx="303143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Shape 183">
            <a:extLst>
              <a:ext uri="{FF2B5EF4-FFF2-40B4-BE49-F238E27FC236}">
                <a16:creationId xmlns:a16="http://schemas.microsoft.com/office/drawing/2014/main" id="{A9F75A2A-40A3-4B5F-B25E-1F92B1543D75}"/>
              </a:ext>
            </a:extLst>
          </p:cNvPr>
          <p:cNvSpPr txBox="1">
            <a:spLocks/>
          </p:cNvSpPr>
          <p:nvPr/>
        </p:nvSpPr>
        <p:spPr>
          <a:xfrm>
            <a:off x="840729" y="1019204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lang="es-EC" sz="3600" b="0" kern="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</a:t>
            </a:r>
            <a:r>
              <a:rPr kumimoji="0" lang="es-EC" sz="36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F67C943-80E2-4F82-AE0F-963B1F2F2866}"/>
              </a:ext>
            </a:extLst>
          </p:cNvPr>
          <p:cNvSpPr/>
          <p:nvPr/>
        </p:nvSpPr>
        <p:spPr>
          <a:xfrm>
            <a:off x="648333" y="1060172"/>
            <a:ext cx="3146638" cy="66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3D01829-81BF-44CB-8ED4-48C5DA4170F4}"/>
              </a:ext>
            </a:extLst>
          </p:cNvPr>
          <p:cNvSpPr/>
          <p:nvPr/>
        </p:nvSpPr>
        <p:spPr>
          <a:xfrm>
            <a:off x="3794970" y="1060173"/>
            <a:ext cx="3334699" cy="662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Shape 243">
            <a:extLst>
              <a:ext uri="{FF2B5EF4-FFF2-40B4-BE49-F238E27FC236}">
                <a16:creationId xmlns:a16="http://schemas.microsoft.com/office/drawing/2014/main" id="{8E8B9EDF-726D-422C-9936-0DB7EB094D6B}"/>
              </a:ext>
            </a:extLst>
          </p:cNvPr>
          <p:cNvSpPr/>
          <p:nvPr/>
        </p:nvSpPr>
        <p:spPr>
          <a:xfrm>
            <a:off x="4651253" y="3952703"/>
            <a:ext cx="2713090" cy="979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250">
            <a:extLst>
              <a:ext uri="{FF2B5EF4-FFF2-40B4-BE49-F238E27FC236}">
                <a16:creationId xmlns:a16="http://schemas.microsoft.com/office/drawing/2014/main" id="{9C78FEEC-5C99-47BA-AA19-80B79A3DBA60}"/>
              </a:ext>
            </a:extLst>
          </p:cNvPr>
          <p:cNvSpPr/>
          <p:nvPr/>
        </p:nvSpPr>
        <p:spPr>
          <a:xfrm>
            <a:off x="6148789" y="3956612"/>
            <a:ext cx="1381640" cy="959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257">
            <a:extLst>
              <a:ext uri="{FF2B5EF4-FFF2-40B4-BE49-F238E27FC236}">
                <a16:creationId xmlns:a16="http://schemas.microsoft.com/office/drawing/2014/main" id="{7F9844AF-E2C3-496B-A8E5-3426DC22C813}"/>
              </a:ext>
            </a:extLst>
          </p:cNvPr>
          <p:cNvSpPr/>
          <p:nvPr/>
        </p:nvSpPr>
        <p:spPr>
          <a:xfrm>
            <a:off x="364622" y="3953539"/>
            <a:ext cx="3511468" cy="9377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Shape 258">
            <a:extLst>
              <a:ext uri="{FF2B5EF4-FFF2-40B4-BE49-F238E27FC236}">
                <a16:creationId xmlns:a16="http://schemas.microsoft.com/office/drawing/2014/main" id="{2B869DD8-BEF3-4AC9-AF8D-E1D5ED545643}"/>
              </a:ext>
            </a:extLst>
          </p:cNvPr>
          <p:cNvGrpSpPr/>
          <p:nvPr/>
        </p:nvGrpSpPr>
        <p:grpSpPr>
          <a:xfrm rot="10800000">
            <a:off x="1575979" y="3683064"/>
            <a:ext cx="1159329" cy="786598"/>
            <a:chOff x="495991" y="2800065"/>
            <a:chExt cx="871200" cy="786598"/>
          </a:xfrm>
        </p:grpSpPr>
        <p:sp>
          <p:nvSpPr>
            <p:cNvPr id="42" name="Shape 259">
              <a:extLst>
                <a:ext uri="{FF2B5EF4-FFF2-40B4-BE49-F238E27FC236}">
                  <a16:creationId xmlns:a16="http://schemas.microsoft.com/office/drawing/2014/main" id="{EF8A78CD-DD02-4F63-9A6C-3559E6E1DB7C}"/>
                </a:ext>
              </a:extLst>
            </p:cNvPr>
            <p:cNvSpPr txBox="1"/>
            <p:nvPr/>
          </p:nvSpPr>
          <p:spPr>
            <a:xfrm>
              <a:off x="495991" y="3215263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3" name="Shape 260">
              <a:extLst>
                <a:ext uri="{FF2B5EF4-FFF2-40B4-BE49-F238E27FC236}">
                  <a16:creationId xmlns:a16="http://schemas.microsoft.com/office/drawing/2014/main" id="{527D9224-1543-4CE2-BCC0-5ADA1A80FC4B}"/>
                </a:ext>
              </a:extLst>
            </p:cNvPr>
            <p:cNvGrpSpPr/>
            <p:nvPr/>
          </p:nvGrpSpPr>
          <p:grpSpPr>
            <a:xfrm>
              <a:off x="881025" y="2800065"/>
              <a:ext cx="92400" cy="411825"/>
              <a:chOff x="845575" y="2563700"/>
              <a:chExt cx="92400" cy="411825"/>
            </a:xfrm>
          </p:grpSpPr>
          <p:cxnSp>
            <p:nvCxnSpPr>
              <p:cNvPr id="45" name="Shape 261">
                <a:extLst>
                  <a:ext uri="{FF2B5EF4-FFF2-40B4-BE49-F238E27FC236}">
                    <a16:creationId xmlns:a16="http://schemas.microsoft.com/office/drawing/2014/main" id="{18092F38-20A5-4631-A1C8-61FD92EEBB56}"/>
                  </a:ext>
                </a:extLst>
              </p:cNvPr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6" name="Shape 262">
                <a:extLst>
                  <a:ext uri="{FF2B5EF4-FFF2-40B4-BE49-F238E27FC236}">
                    <a16:creationId xmlns:a16="http://schemas.microsoft.com/office/drawing/2014/main" id="{52CE19EB-8482-4837-BB10-7D7276551446}"/>
                  </a:ext>
                </a:extLst>
              </p:cNvPr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Shape 264">
            <a:extLst>
              <a:ext uri="{FF2B5EF4-FFF2-40B4-BE49-F238E27FC236}">
                <a16:creationId xmlns:a16="http://schemas.microsoft.com/office/drawing/2014/main" id="{928EDFAF-592F-4C74-97E3-301B8673EF1B}"/>
              </a:ext>
            </a:extLst>
          </p:cNvPr>
          <p:cNvSpPr/>
          <p:nvPr/>
        </p:nvSpPr>
        <p:spPr>
          <a:xfrm>
            <a:off x="2161454" y="3954169"/>
            <a:ext cx="2520640" cy="998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265">
            <a:extLst>
              <a:ext uri="{FF2B5EF4-FFF2-40B4-BE49-F238E27FC236}">
                <a16:creationId xmlns:a16="http://schemas.microsoft.com/office/drawing/2014/main" id="{88C037B0-08B7-4D98-8163-1806FB3BAA84}"/>
              </a:ext>
            </a:extLst>
          </p:cNvPr>
          <p:cNvSpPr txBox="1"/>
          <p:nvPr/>
        </p:nvSpPr>
        <p:spPr>
          <a:xfrm>
            <a:off x="1644094" y="3629028"/>
            <a:ext cx="992453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x-none" sz="1200" b="1">
                <a:latin typeface="Roboto"/>
                <a:ea typeface="Roboto"/>
                <a:cs typeface="Roboto"/>
                <a:sym typeface="Roboto"/>
              </a:rPr>
              <a:t>201</a:t>
            </a:r>
            <a:r>
              <a:rPr lang="es-ES" sz="1200" b="1" dirty="0">
                <a:latin typeface="Roboto"/>
                <a:ea typeface="Roboto"/>
                <a:cs typeface="Roboto"/>
                <a:sym typeface="Roboto"/>
              </a:rPr>
              <a:t>1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CCB938F-FEDC-43F6-A5F8-3F314E9F6447}"/>
              </a:ext>
            </a:extLst>
          </p:cNvPr>
          <p:cNvSpPr/>
          <p:nvPr/>
        </p:nvSpPr>
        <p:spPr>
          <a:xfrm>
            <a:off x="833299" y="4947785"/>
            <a:ext cx="2773963" cy="124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El precio es el factor más importante al momento de realizar una compra, e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cliente no posee ninguna experiencia con el producto  ((Heikkilä, Mäntyselkä, &amp; Ahonen, 2011)).</a:t>
            </a:r>
          </a:p>
        </p:txBody>
      </p:sp>
      <p:sp>
        <p:nvSpPr>
          <p:cNvPr id="77" name="Shape 250">
            <a:extLst>
              <a:ext uri="{FF2B5EF4-FFF2-40B4-BE49-F238E27FC236}">
                <a16:creationId xmlns:a16="http://schemas.microsoft.com/office/drawing/2014/main" id="{9746FFAC-4E21-41B2-9053-B914C4B9576A}"/>
              </a:ext>
            </a:extLst>
          </p:cNvPr>
          <p:cNvSpPr/>
          <p:nvPr/>
        </p:nvSpPr>
        <p:spPr>
          <a:xfrm>
            <a:off x="7507413" y="3952509"/>
            <a:ext cx="2106256" cy="1000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Shape 258">
            <a:extLst>
              <a:ext uri="{FF2B5EF4-FFF2-40B4-BE49-F238E27FC236}">
                <a16:creationId xmlns:a16="http://schemas.microsoft.com/office/drawing/2014/main" id="{A8AB396A-648D-4990-A892-96D66F39F780}"/>
              </a:ext>
            </a:extLst>
          </p:cNvPr>
          <p:cNvGrpSpPr/>
          <p:nvPr/>
        </p:nvGrpSpPr>
        <p:grpSpPr>
          <a:xfrm>
            <a:off x="4103840" y="2590543"/>
            <a:ext cx="3426589" cy="1781877"/>
            <a:chOff x="501745" y="1857800"/>
            <a:chExt cx="2574977" cy="1781877"/>
          </a:xfrm>
        </p:grpSpPr>
        <p:sp>
          <p:nvSpPr>
            <p:cNvPr id="79" name="Shape 259">
              <a:extLst>
                <a:ext uri="{FF2B5EF4-FFF2-40B4-BE49-F238E27FC236}">
                  <a16:creationId xmlns:a16="http://schemas.microsoft.com/office/drawing/2014/main" id="{9436940E-94C7-4300-AE67-E316F30492DA}"/>
                </a:ext>
              </a:extLst>
            </p:cNvPr>
            <p:cNvSpPr txBox="1"/>
            <p:nvPr/>
          </p:nvSpPr>
          <p:spPr>
            <a:xfrm>
              <a:off x="501745" y="3268277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x-none" sz="1200" b="1">
                  <a:latin typeface="Roboto"/>
                  <a:ea typeface="Roboto"/>
                  <a:cs typeface="Roboto"/>
                  <a:sym typeface="Roboto"/>
                </a:rPr>
                <a:t>201</a:t>
              </a:r>
              <a:r>
                <a:rPr lang="es-EC" sz="1200" b="1" dirty="0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0" name="Shape 260">
              <a:extLst>
                <a:ext uri="{FF2B5EF4-FFF2-40B4-BE49-F238E27FC236}">
                  <a16:creationId xmlns:a16="http://schemas.microsoft.com/office/drawing/2014/main" id="{7CA48F5C-113F-4A7D-8796-DA8EBF00EE97}"/>
                </a:ext>
              </a:extLst>
            </p:cNvPr>
            <p:cNvGrpSpPr/>
            <p:nvPr/>
          </p:nvGrpSpPr>
          <p:grpSpPr>
            <a:xfrm>
              <a:off x="881025" y="2800065"/>
              <a:ext cx="92400" cy="411825"/>
              <a:chOff x="845575" y="2563700"/>
              <a:chExt cx="92400" cy="411825"/>
            </a:xfrm>
          </p:grpSpPr>
          <p:cxnSp>
            <p:nvCxnSpPr>
              <p:cNvPr id="82" name="Shape 261">
                <a:extLst>
                  <a:ext uri="{FF2B5EF4-FFF2-40B4-BE49-F238E27FC236}">
                    <a16:creationId xmlns:a16="http://schemas.microsoft.com/office/drawing/2014/main" id="{1215A124-F885-4C2A-AAB5-34C7A86FC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3" name="Shape 262">
                <a:extLst>
                  <a:ext uri="{FF2B5EF4-FFF2-40B4-BE49-F238E27FC236}">
                    <a16:creationId xmlns:a16="http://schemas.microsoft.com/office/drawing/2014/main" id="{28D5B6C5-F99E-44D5-92BA-BBBF2B1C1222}"/>
                  </a:ext>
                </a:extLst>
              </p:cNvPr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" name="Shape 263">
              <a:extLst>
                <a:ext uri="{FF2B5EF4-FFF2-40B4-BE49-F238E27FC236}">
                  <a16:creationId xmlns:a16="http://schemas.microsoft.com/office/drawing/2014/main" id="{8D459395-1961-472F-964A-C836A939952C}"/>
                </a:ext>
              </a:extLst>
            </p:cNvPr>
            <p:cNvSpPr txBox="1"/>
            <p:nvPr/>
          </p:nvSpPr>
          <p:spPr>
            <a:xfrm>
              <a:off x="823122" y="1857800"/>
              <a:ext cx="22536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" name="Shape 251">
            <a:extLst>
              <a:ext uri="{FF2B5EF4-FFF2-40B4-BE49-F238E27FC236}">
                <a16:creationId xmlns:a16="http://schemas.microsoft.com/office/drawing/2014/main" id="{710178F9-C561-4256-90DA-09EB81BDCE0E}"/>
              </a:ext>
            </a:extLst>
          </p:cNvPr>
          <p:cNvGrpSpPr/>
          <p:nvPr/>
        </p:nvGrpSpPr>
        <p:grpSpPr>
          <a:xfrm>
            <a:off x="7011185" y="3650744"/>
            <a:ext cx="992455" cy="801396"/>
            <a:chOff x="6435810" y="2689896"/>
            <a:chExt cx="745800" cy="801396"/>
          </a:xfrm>
        </p:grpSpPr>
        <p:grpSp>
          <p:nvGrpSpPr>
            <p:cNvPr id="86" name="Shape 252">
              <a:extLst>
                <a:ext uri="{FF2B5EF4-FFF2-40B4-BE49-F238E27FC236}">
                  <a16:creationId xmlns:a16="http://schemas.microsoft.com/office/drawing/2014/main" id="{5ED645B4-BE7A-4C2A-843B-7AADC62B80E6}"/>
                </a:ext>
              </a:extLst>
            </p:cNvPr>
            <p:cNvGrpSpPr/>
            <p:nvPr/>
          </p:nvGrpSpPr>
          <p:grpSpPr>
            <a:xfrm rot="10800000">
              <a:off x="6760035" y="3079467"/>
              <a:ext cx="92400" cy="411825"/>
              <a:chOff x="2070100" y="2563700"/>
              <a:chExt cx="92400" cy="411825"/>
            </a:xfrm>
          </p:grpSpPr>
          <p:cxnSp>
            <p:nvCxnSpPr>
              <p:cNvPr id="88" name="Shape 253">
                <a:extLst>
                  <a:ext uri="{FF2B5EF4-FFF2-40B4-BE49-F238E27FC236}">
                    <a16:creationId xmlns:a16="http://schemas.microsoft.com/office/drawing/2014/main" id="{303D6DC9-E616-4AF1-801D-E710E8B3BCC3}"/>
                  </a:ext>
                </a:extLst>
              </p:cNvPr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9" name="Shape 254">
                <a:extLst>
                  <a:ext uri="{FF2B5EF4-FFF2-40B4-BE49-F238E27FC236}">
                    <a16:creationId xmlns:a16="http://schemas.microsoft.com/office/drawing/2014/main" id="{A6069893-8090-4181-A937-9CB5172B9EC6}"/>
                  </a:ext>
                </a:extLst>
              </p:cNvPr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Shape 255">
              <a:extLst>
                <a:ext uri="{FF2B5EF4-FFF2-40B4-BE49-F238E27FC236}">
                  <a16:creationId xmlns:a16="http://schemas.microsoft.com/office/drawing/2014/main" id="{BDAA6906-A90D-46D1-86D4-91DCA2AF7812}"/>
                </a:ext>
              </a:extLst>
            </p:cNvPr>
            <p:cNvSpPr txBox="1"/>
            <p:nvPr/>
          </p:nvSpPr>
          <p:spPr>
            <a:xfrm>
              <a:off x="6435810" y="26898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x-none" sz="1200" b="1">
                  <a:latin typeface="Roboto"/>
                  <a:ea typeface="Roboto"/>
                  <a:cs typeface="Roboto"/>
                  <a:sym typeface="Roboto"/>
                </a:rPr>
                <a:t>20</a:t>
              </a:r>
              <a:r>
                <a:rPr lang="es-ES" sz="1200" b="1" dirty="0">
                  <a:latin typeface="Roboto"/>
                  <a:ea typeface="Roboto"/>
                  <a:cs typeface="Roboto"/>
                  <a:sym typeface="Roboto"/>
                </a:rPr>
                <a:t>13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6" name="Shape 250">
            <a:extLst>
              <a:ext uri="{FF2B5EF4-FFF2-40B4-BE49-F238E27FC236}">
                <a16:creationId xmlns:a16="http://schemas.microsoft.com/office/drawing/2014/main" id="{B0CAC1B2-104A-405E-B79C-14105EB1406B}"/>
              </a:ext>
            </a:extLst>
          </p:cNvPr>
          <p:cNvSpPr/>
          <p:nvPr/>
        </p:nvSpPr>
        <p:spPr>
          <a:xfrm>
            <a:off x="9082353" y="3956612"/>
            <a:ext cx="2106256" cy="924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250">
            <a:extLst>
              <a:ext uri="{FF2B5EF4-FFF2-40B4-BE49-F238E27FC236}">
                <a16:creationId xmlns:a16="http://schemas.microsoft.com/office/drawing/2014/main" id="{E00AF7C7-F1E9-4A01-AEB5-5BD15E7118DB}"/>
              </a:ext>
            </a:extLst>
          </p:cNvPr>
          <p:cNvSpPr/>
          <p:nvPr/>
        </p:nvSpPr>
        <p:spPr>
          <a:xfrm>
            <a:off x="10293911" y="3955843"/>
            <a:ext cx="1843846" cy="1105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0DB20EDB-C9DE-4F7F-B640-B6A1394D605F}"/>
              </a:ext>
            </a:extLst>
          </p:cNvPr>
          <p:cNvSpPr/>
          <p:nvPr/>
        </p:nvSpPr>
        <p:spPr>
          <a:xfrm>
            <a:off x="8911965" y="2058303"/>
            <a:ext cx="2575538" cy="124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precio es percibido de acuerdo al tipo de consumidor, vendedores crean estrategias para los diferentes tipos de consumidores (Wang y Li, 2020) 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C5DCD908-6A37-0A47-8C06-B6A06DF6A098}"/>
              </a:ext>
            </a:extLst>
          </p:cNvPr>
          <p:cNvSpPr/>
          <p:nvPr/>
        </p:nvSpPr>
        <p:spPr>
          <a:xfrm>
            <a:off x="3201600" y="1605294"/>
            <a:ext cx="2998924" cy="178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industria farmacéutica de medicamentos genéricos no inverte en investigación y desarrollo, obteniendo un medicamento a menor costo, reduciendo el precio de venta (Gutiérrez, 2011) 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603349A-1D76-9643-BE14-E09C8115A768}"/>
              </a:ext>
            </a:extLst>
          </p:cNvPr>
          <p:cNvSpPr/>
          <p:nvPr/>
        </p:nvSpPr>
        <p:spPr>
          <a:xfrm>
            <a:off x="5965791" y="4656269"/>
            <a:ext cx="3076652" cy="1392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influyen en el precio, principalmente demografica, economica, el precio aspecto más importante.(Rosa y Rondán, 2013) </a:t>
            </a:r>
          </a:p>
        </p:txBody>
      </p:sp>
      <p:grpSp>
        <p:nvGrpSpPr>
          <p:cNvPr id="63" name="Shape 258">
            <a:extLst>
              <a:ext uri="{FF2B5EF4-FFF2-40B4-BE49-F238E27FC236}">
                <a16:creationId xmlns:a16="http://schemas.microsoft.com/office/drawing/2014/main" id="{B2D8BFF8-44C9-2641-88B8-3F2281370E44}"/>
              </a:ext>
            </a:extLst>
          </p:cNvPr>
          <p:cNvGrpSpPr/>
          <p:nvPr/>
        </p:nvGrpSpPr>
        <p:grpSpPr>
          <a:xfrm>
            <a:off x="9727713" y="2590467"/>
            <a:ext cx="3426589" cy="1781877"/>
            <a:chOff x="501745" y="1857800"/>
            <a:chExt cx="2574977" cy="1781877"/>
          </a:xfrm>
        </p:grpSpPr>
        <p:sp>
          <p:nvSpPr>
            <p:cNvPr id="64" name="Shape 259">
              <a:extLst>
                <a:ext uri="{FF2B5EF4-FFF2-40B4-BE49-F238E27FC236}">
                  <a16:creationId xmlns:a16="http://schemas.microsoft.com/office/drawing/2014/main" id="{530404A0-1138-4F4C-9256-4CBA7A0C31B1}"/>
                </a:ext>
              </a:extLst>
            </p:cNvPr>
            <p:cNvSpPr txBox="1"/>
            <p:nvPr/>
          </p:nvSpPr>
          <p:spPr>
            <a:xfrm>
              <a:off x="501745" y="3268277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x-none" sz="1200" b="1">
                  <a:latin typeface="Roboto"/>
                  <a:ea typeface="Roboto"/>
                  <a:cs typeface="Roboto"/>
                  <a:sym typeface="Roboto"/>
                </a:rPr>
                <a:t>20</a:t>
              </a:r>
              <a:r>
                <a:rPr lang="es-ES" sz="1200" b="1" dirty="0"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5" name="Shape 260">
              <a:extLst>
                <a:ext uri="{FF2B5EF4-FFF2-40B4-BE49-F238E27FC236}">
                  <a16:creationId xmlns:a16="http://schemas.microsoft.com/office/drawing/2014/main" id="{014A4C05-BDAD-A643-A2D7-A383D5A6F626}"/>
                </a:ext>
              </a:extLst>
            </p:cNvPr>
            <p:cNvGrpSpPr/>
            <p:nvPr/>
          </p:nvGrpSpPr>
          <p:grpSpPr>
            <a:xfrm>
              <a:off x="881025" y="2800065"/>
              <a:ext cx="92400" cy="411825"/>
              <a:chOff x="845575" y="2563700"/>
              <a:chExt cx="92400" cy="411825"/>
            </a:xfrm>
          </p:grpSpPr>
          <p:cxnSp>
            <p:nvCxnSpPr>
              <p:cNvPr id="105" name="Shape 261">
                <a:extLst>
                  <a:ext uri="{FF2B5EF4-FFF2-40B4-BE49-F238E27FC236}">
                    <a16:creationId xmlns:a16="http://schemas.microsoft.com/office/drawing/2014/main" id="{E04A1AC2-5A9E-214E-AE66-42BF82B065E3}"/>
                  </a:ext>
                </a:extLst>
              </p:cNvPr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06" name="Shape 262">
                <a:extLst>
                  <a:ext uri="{FF2B5EF4-FFF2-40B4-BE49-F238E27FC236}">
                    <a16:creationId xmlns:a16="http://schemas.microsoft.com/office/drawing/2014/main" id="{5D7CB77B-36FE-454D-A6D5-CE3D0503CC0B}"/>
                  </a:ext>
                </a:extLst>
              </p:cNvPr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" name="Shape 263">
              <a:extLst>
                <a:ext uri="{FF2B5EF4-FFF2-40B4-BE49-F238E27FC236}">
                  <a16:creationId xmlns:a16="http://schemas.microsoft.com/office/drawing/2014/main" id="{612C08F0-A7F3-2D45-8B3A-4ABBAEE989EA}"/>
                </a:ext>
              </a:extLst>
            </p:cNvPr>
            <p:cNvSpPr txBox="1"/>
            <p:nvPr/>
          </p:nvSpPr>
          <p:spPr>
            <a:xfrm>
              <a:off x="823122" y="1857800"/>
              <a:ext cx="22536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35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AE17903-FA56-4B90-91A1-ECC8B92B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1" y="-265392"/>
            <a:ext cx="10515600" cy="1325563"/>
          </a:xfrm>
        </p:spPr>
        <p:txBody>
          <a:bodyPr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I: Marco referencial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E8F285-2BEC-4583-8C6C-F8296F8D5F97}"/>
              </a:ext>
            </a:extLst>
          </p:cNvPr>
          <p:cNvSpPr/>
          <p:nvPr/>
        </p:nvSpPr>
        <p:spPr>
          <a:xfrm>
            <a:off x="648332" y="773394"/>
            <a:ext cx="3146638" cy="66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CBAB386-960F-4B76-BA57-CDA73985A168}"/>
              </a:ext>
            </a:extLst>
          </p:cNvPr>
          <p:cNvSpPr/>
          <p:nvPr/>
        </p:nvSpPr>
        <p:spPr>
          <a:xfrm>
            <a:off x="3794970" y="773394"/>
            <a:ext cx="3334699" cy="662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Shape 183">
            <a:extLst>
              <a:ext uri="{FF2B5EF4-FFF2-40B4-BE49-F238E27FC236}">
                <a16:creationId xmlns:a16="http://schemas.microsoft.com/office/drawing/2014/main" id="{AFA24E85-EBFF-4D5D-B729-51EA98F06D2D}"/>
              </a:ext>
            </a:extLst>
          </p:cNvPr>
          <p:cNvSpPr txBox="1">
            <a:spLocks/>
          </p:cNvSpPr>
          <p:nvPr/>
        </p:nvSpPr>
        <p:spPr>
          <a:xfrm>
            <a:off x="648332" y="82233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lang="es-EC" sz="3600" b="0" kern="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Decisión de compra</a:t>
            </a:r>
            <a:r>
              <a:rPr kumimoji="0" lang="es-EC" sz="36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3E103CB-990C-4330-9E95-D7A8C24F14E5}"/>
              </a:ext>
            </a:extLst>
          </p:cNvPr>
          <p:cNvSpPr/>
          <p:nvPr/>
        </p:nvSpPr>
        <p:spPr>
          <a:xfrm>
            <a:off x="192203" y="5016663"/>
            <a:ext cx="993914" cy="913355"/>
          </a:xfrm>
          <a:prstGeom prst="ellipse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57DBC0E-9BDD-4BAA-82B1-F1A0E281FFCB}"/>
              </a:ext>
            </a:extLst>
          </p:cNvPr>
          <p:cNvSpPr/>
          <p:nvPr/>
        </p:nvSpPr>
        <p:spPr>
          <a:xfrm>
            <a:off x="3526698" y="1755864"/>
            <a:ext cx="993914" cy="913355"/>
          </a:xfrm>
          <a:prstGeom prst="ellipse">
            <a:avLst/>
          </a:prstGeom>
          <a:solidFill>
            <a:schemeClr val="accent2">
              <a:lumMod val="75000"/>
              <a:alpha val="7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EA56832-3BF7-4227-8811-9A415499D374}"/>
              </a:ext>
            </a:extLst>
          </p:cNvPr>
          <p:cNvSpPr/>
          <p:nvPr/>
        </p:nvSpPr>
        <p:spPr>
          <a:xfrm>
            <a:off x="9546358" y="900857"/>
            <a:ext cx="993914" cy="913355"/>
          </a:xfrm>
          <a:prstGeom prst="ellipse">
            <a:avLst/>
          </a:prstGeom>
          <a:solidFill>
            <a:schemeClr val="accent6">
              <a:lumMod val="75000"/>
              <a:alpha val="6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2012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87018CDE-A303-47D1-BDBC-4878101029B3}"/>
              </a:ext>
            </a:extLst>
          </p:cNvPr>
          <p:cNvCxnSpPr>
            <a:stCxn id="12" idx="7"/>
            <a:endCxn id="22" idx="3"/>
          </p:cNvCxnSpPr>
          <p:nvPr/>
        </p:nvCxnSpPr>
        <p:spPr>
          <a:xfrm flipV="1">
            <a:off x="1040562" y="2535461"/>
            <a:ext cx="2631691" cy="261496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3BAFC25-CF58-4CBA-9DDA-8CE8C5CA229F}"/>
              </a:ext>
            </a:extLst>
          </p:cNvPr>
          <p:cNvCxnSpPr>
            <a:stCxn id="22" idx="7"/>
            <a:endCxn id="23" idx="2"/>
          </p:cNvCxnSpPr>
          <p:nvPr/>
        </p:nvCxnSpPr>
        <p:spPr>
          <a:xfrm flipV="1">
            <a:off x="4375057" y="1357535"/>
            <a:ext cx="5171301" cy="5320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Rectángulo 65">
            <a:extLst>
              <a:ext uri="{FF2B5EF4-FFF2-40B4-BE49-F238E27FC236}">
                <a16:creationId xmlns:a16="http://schemas.microsoft.com/office/drawing/2014/main" id="{C1DE1E0E-990C-42E8-8DCC-E76690356710}"/>
              </a:ext>
            </a:extLst>
          </p:cNvPr>
          <p:cNvSpPr/>
          <p:nvPr/>
        </p:nvSpPr>
        <p:spPr>
          <a:xfrm>
            <a:off x="8152358" y="2182480"/>
            <a:ext cx="3781914" cy="124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riesgo percibido ante la eficiencia del fármaco determina en gran medida si la compra se efectúa o no, lo cual indica que la inseguridad del consumidor sobre la compra (Gómez y Rozano 2012).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37486E89-0971-460C-BBF1-D4CADDA6F90C}"/>
              </a:ext>
            </a:extLst>
          </p:cNvPr>
          <p:cNvSpPr/>
          <p:nvPr/>
        </p:nvSpPr>
        <p:spPr>
          <a:xfrm>
            <a:off x="1654605" y="5171250"/>
            <a:ext cx="3391528" cy="913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imagen También actúa como un decisor de compra al momento de elegir un medicamento, transmite una percepción de calidad (</a:t>
            </a:r>
            <a:r>
              <a:rPr lang="es-E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Iñesta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2007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029D570-D955-124A-AE78-82437F3C615D}"/>
              </a:ext>
            </a:extLst>
          </p:cNvPr>
          <p:cNvSpPr/>
          <p:nvPr/>
        </p:nvSpPr>
        <p:spPr>
          <a:xfrm>
            <a:off x="4039643" y="2988919"/>
            <a:ext cx="3781914" cy="124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decisión de compra depende de los pacientes, gran cantidad de personas que no tienen preferencias por los fármacos , pero se ven influenciados por la prescripción médica de su doctor  (Gómez y Rozano 2012).</a:t>
            </a:r>
          </a:p>
        </p:txBody>
      </p:sp>
    </p:spTree>
    <p:extLst>
      <p:ext uri="{BB962C8B-B14F-4D97-AF65-F5344CB8AC3E}">
        <p14:creationId xmlns:p14="http://schemas.microsoft.com/office/powerpoint/2010/main" val="51709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AE17903-FA56-4B90-91A1-ECC8B92B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0"/>
            <a:ext cx="10515600" cy="1325563"/>
          </a:xfrm>
        </p:spPr>
        <p:txBody>
          <a:bodyPr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I: Marco referencial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E8F285-2BEC-4583-8C6C-F8296F8D5F97}"/>
              </a:ext>
            </a:extLst>
          </p:cNvPr>
          <p:cNvSpPr/>
          <p:nvPr/>
        </p:nvSpPr>
        <p:spPr>
          <a:xfrm>
            <a:off x="648333" y="1060172"/>
            <a:ext cx="3146638" cy="66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CBAB386-960F-4B76-BA57-CDA73985A168}"/>
              </a:ext>
            </a:extLst>
          </p:cNvPr>
          <p:cNvSpPr/>
          <p:nvPr/>
        </p:nvSpPr>
        <p:spPr>
          <a:xfrm>
            <a:off x="3794970" y="1060173"/>
            <a:ext cx="3334699" cy="662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Shape 183">
            <a:extLst>
              <a:ext uri="{FF2B5EF4-FFF2-40B4-BE49-F238E27FC236}">
                <a16:creationId xmlns:a16="http://schemas.microsoft.com/office/drawing/2014/main" id="{AFA24E85-EBFF-4D5D-B729-51EA98F06D2D}"/>
              </a:ext>
            </a:extLst>
          </p:cNvPr>
          <p:cNvSpPr txBox="1">
            <a:spLocks/>
          </p:cNvSpPr>
          <p:nvPr/>
        </p:nvSpPr>
        <p:spPr>
          <a:xfrm>
            <a:off x="648333" y="112643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s-EC" sz="36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Valor percibido y decisión de compra  </a:t>
            </a:r>
          </a:p>
        </p:txBody>
      </p:sp>
      <p:grpSp>
        <p:nvGrpSpPr>
          <p:cNvPr id="14" name="Shape 216">
            <a:extLst>
              <a:ext uri="{FF2B5EF4-FFF2-40B4-BE49-F238E27FC236}">
                <a16:creationId xmlns:a16="http://schemas.microsoft.com/office/drawing/2014/main" id="{D641206F-525A-49EA-947B-9D8CA88E5B05}"/>
              </a:ext>
            </a:extLst>
          </p:cNvPr>
          <p:cNvGrpSpPr/>
          <p:nvPr/>
        </p:nvGrpSpPr>
        <p:grpSpPr>
          <a:xfrm>
            <a:off x="1043035" y="2209166"/>
            <a:ext cx="2668127" cy="2439658"/>
            <a:chOff x="1083025" y="1574025"/>
            <a:chExt cx="1834900" cy="1567400"/>
          </a:xfrm>
        </p:grpSpPr>
        <p:sp>
          <p:nvSpPr>
            <p:cNvPr id="15" name="Shape 217">
              <a:extLst>
                <a:ext uri="{FF2B5EF4-FFF2-40B4-BE49-F238E27FC236}">
                  <a16:creationId xmlns:a16="http://schemas.microsoft.com/office/drawing/2014/main" id="{E84D18DA-2871-4BF4-8172-552B5BAA927C}"/>
                </a:ext>
              </a:extLst>
            </p:cNvPr>
            <p:cNvSpPr txBox="1"/>
            <p:nvPr/>
          </p:nvSpPr>
          <p:spPr>
            <a:xfrm>
              <a:off x="1481589" y="1574025"/>
              <a:ext cx="746985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x-none" b="1">
                  <a:solidFill>
                    <a:schemeClr val="accent6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201</a:t>
              </a:r>
              <a:r>
                <a:rPr lang="es-EC" b="1" dirty="0">
                  <a:solidFill>
                    <a:schemeClr val="accent6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dirty="0">
                <a:solidFill>
                  <a:schemeClr val="accent6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" name="Shape 218">
              <a:extLst>
                <a:ext uri="{FF2B5EF4-FFF2-40B4-BE49-F238E27FC236}">
                  <a16:creationId xmlns:a16="http://schemas.microsoft.com/office/drawing/2014/main" id="{1E9533BA-D393-4733-861A-41659C441829}"/>
                </a:ext>
              </a:extLst>
            </p:cNvPr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" name="Shape 220">
              <a:extLst>
                <a:ext uri="{FF2B5EF4-FFF2-40B4-BE49-F238E27FC236}">
                  <a16:creationId xmlns:a16="http://schemas.microsoft.com/office/drawing/2014/main" id="{7C2298E7-B962-4BCC-877F-CEA6DF42BC99}"/>
                </a:ext>
              </a:extLst>
            </p:cNvPr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Shape 221">
              <a:extLst>
                <a:ext uri="{FF2B5EF4-FFF2-40B4-BE49-F238E27FC236}">
                  <a16:creationId xmlns:a16="http://schemas.microsoft.com/office/drawing/2014/main" id="{443EDA38-4E18-4AB7-A2B8-A9C33B736145}"/>
                </a:ext>
              </a:extLst>
            </p:cNvPr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/>
                <a:t>  </a:t>
              </a:r>
              <a:endParaRPr/>
            </a:p>
          </p:txBody>
        </p:sp>
        <p:sp>
          <p:nvSpPr>
            <p:cNvPr id="20" name="Shape 222">
              <a:extLst>
                <a:ext uri="{FF2B5EF4-FFF2-40B4-BE49-F238E27FC236}">
                  <a16:creationId xmlns:a16="http://schemas.microsoft.com/office/drawing/2014/main" id="{A71EC7F3-0BDC-41CD-987D-1CB066B9732A}"/>
                </a:ext>
              </a:extLst>
            </p:cNvPr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223">
            <a:extLst>
              <a:ext uri="{FF2B5EF4-FFF2-40B4-BE49-F238E27FC236}">
                <a16:creationId xmlns:a16="http://schemas.microsoft.com/office/drawing/2014/main" id="{E8DDC914-0E4A-4CD0-953B-3DAD46FCA3E4}"/>
              </a:ext>
            </a:extLst>
          </p:cNvPr>
          <p:cNvGrpSpPr/>
          <p:nvPr/>
        </p:nvGrpSpPr>
        <p:grpSpPr>
          <a:xfrm>
            <a:off x="3811278" y="2200692"/>
            <a:ext cx="2614244" cy="2439658"/>
            <a:chOff x="1083025" y="1574025"/>
            <a:chExt cx="1834900" cy="1567400"/>
          </a:xfrm>
        </p:grpSpPr>
        <p:sp>
          <p:nvSpPr>
            <p:cNvPr id="22" name="Shape 224">
              <a:extLst>
                <a:ext uri="{FF2B5EF4-FFF2-40B4-BE49-F238E27FC236}">
                  <a16:creationId xmlns:a16="http://schemas.microsoft.com/office/drawing/2014/main" id="{6A86F073-A968-4B00-8ECC-E7DEC7047F18}"/>
                </a:ext>
              </a:extLst>
            </p:cNvPr>
            <p:cNvSpPr txBox="1"/>
            <p:nvPr/>
          </p:nvSpPr>
          <p:spPr>
            <a:xfrm>
              <a:off x="1462769" y="1574025"/>
              <a:ext cx="765805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x-none" b="1">
                  <a:solidFill>
                    <a:schemeClr val="accent2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r>
                <a:rPr lang="es-EC" b="1" dirty="0">
                  <a:solidFill>
                    <a:schemeClr val="accent2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15</a:t>
              </a:r>
              <a:endParaRPr b="1" dirty="0">
                <a:solidFill>
                  <a:schemeClr val="accent2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Shape 225">
              <a:extLst>
                <a:ext uri="{FF2B5EF4-FFF2-40B4-BE49-F238E27FC236}">
                  <a16:creationId xmlns:a16="http://schemas.microsoft.com/office/drawing/2014/main" id="{B19F2DFC-A41C-4665-B3D3-BA009AE1C5B7}"/>
                </a:ext>
              </a:extLst>
            </p:cNvPr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5" name="Shape 227">
              <a:extLst>
                <a:ext uri="{FF2B5EF4-FFF2-40B4-BE49-F238E27FC236}">
                  <a16:creationId xmlns:a16="http://schemas.microsoft.com/office/drawing/2014/main" id="{393E66C8-67C4-492A-966E-155454E140ED}"/>
                </a:ext>
              </a:extLst>
            </p:cNvPr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Shape 228">
              <a:extLst>
                <a:ext uri="{FF2B5EF4-FFF2-40B4-BE49-F238E27FC236}">
                  <a16:creationId xmlns:a16="http://schemas.microsoft.com/office/drawing/2014/main" id="{CFC6B12D-E490-4B60-88A0-0BFC921BD554}"/>
                </a:ext>
              </a:extLst>
            </p:cNvPr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/>
                <a:t>  </a:t>
              </a:r>
              <a:endParaRPr/>
            </a:p>
          </p:txBody>
        </p:sp>
        <p:sp>
          <p:nvSpPr>
            <p:cNvPr id="27" name="Shape 229">
              <a:extLst>
                <a:ext uri="{FF2B5EF4-FFF2-40B4-BE49-F238E27FC236}">
                  <a16:creationId xmlns:a16="http://schemas.microsoft.com/office/drawing/2014/main" id="{F2513E28-A3F3-46E1-893A-986524486EA3}"/>
                </a:ext>
              </a:extLst>
            </p:cNvPr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Shape 230">
            <a:extLst>
              <a:ext uri="{FF2B5EF4-FFF2-40B4-BE49-F238E27FC236}">
                <a16:creationId xmlns:a16="http://schemas.microsoft.com/office/drawing/2014/main" id="{E40EA9AB-0E49-4F35-A037-1AF8A4936457}"/>
              </a:ext>
            </a:extLst>
          </p:cNvPr>
          <p:cNvGrpSpPr/>
          <p:nvPr/>
        </p:nvGrpSpPr>
        <p:grpSpPr>
          <a:xfrm>
            <a:off x="6509963" y="2177102"/>
            <a:ext cx="2388407" cy="2439658"/>
            <a:chOff x="1083025" y="1574025"/>
            <a:chExt cx="1834900" cy="1567400"/>
          </a:xfrm>
        </p:grpSpPr>
        <p:sp>
          <p:nvSpPr>
            <p:cNvPr id="29" name="Shape 231">
              <a:extLst>
                <a:ext uri="{FF2B5EF4-FFF2-40B4-BE49-F238E27FC236}">
                  <a16:creationId xmlns:a16="http://schemas.microsoft.com/office/drawing/2014/main" id="{7792B729-0FDB-4FD7-BA83-233302E1A056}"/>
                </a:ext>
              </a:extLst>
            </p:cNvPr>
            <p:cNvSpPr txBox="1"/>
            <p:nvPr/>
          </p:nvSpPr>
          <p:spPr>
            <a:xfrm>
              <a:off x="1401204" y="1574025"/>
              <a:ext cx="827371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x-none" b="1" dirty="0">
                  <a:solidFill>
                    <a:schemeClr val="accent6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201</a:t>
              </a:r>
              <a:r>
                <a:rPr lang="es-EC" b="1" dirty="0">
                  <a:solidFill>
                    <a:schemeClr val="accent6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b="1" dirty="0">
                <a:solidFill>
                  <a:schemeClr val="accent6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" name="Shape 232">
              <a:extLst>
                <a:ext uri="{FF2B5EF4-FFF2-40B4-BE49-F238E27FC236}">
                  <a16:creationId xmlns:a16="http://schemas.microsoft.com/office/drawing/2014/main" id="{E52294B6-8E33-4EF7-9F63-5CF41DF54FF3}"/>
                </a:ext>
              </a:extLst>
            </p:cNvPr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2" name="Shape 234">
              <a:extLst>
                <a:ext uri="{FF2B5EF4-FFF2-40B4-BE49-F238E27FC236}">
                  <a16:creationId xmlns:a16="http://schemas.microsoft.com/office/drawing/2014/main" id="{5EB9E735-901B-4CD7-BC98-6C52C1B8DBA2}"/>
                </a:ext>
              </a:extLst>
            </p:cNvPr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" name="Shape 235">
              <a:extLst>
                <a:ext uri="{FF2B5EF4-FFF2-40B4-BE49-F238E27FC236}">
                  <a16:creationId xmlns:a16="http://schemas.microsoft.com/office/drawing/2014/main" id="{A9F45868-4903-4D8D-A9AE-08B09F3460AB}"/>
                </a:ext>
              </a:extLst>
            </p:cNvPr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/>
                <a:t>  </a:t>
              </a:r>
              <a:endParaRPr/>
            </a:p>
          </p:txBody>
        </p:sp>
        <p:sp>
          <p:nvSpPr>
            <p:cNvPr id="34" name="Shape 236">
              <a:extLst>
                <a:ext uri="{FF2B5EF4-FFF2-40B4-BE49-F238E27FC236}">
                  <a16:creationId xmlns:a16="http://schemas.microsoft.com/office/drawing/2014/main" id="{3646D521-0341-4698-AE9C-BFB8D5DD98E0}"/>
                </a:ext>
              </a:extLst>
            </p:cNvPr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Shape 223">
            <a:extLst>
              <a:ext uri="{FF2B5EF4-FFF2-40B4-BE49-F238E27FC236}">
                <a16:creationId xmlns:a16="http://schemas.microsoft.com/office/drawing/2014/main" id="{FA83D8F6-9054-4F75-B2E4-F128DD5E531F}"/>
              </a:ext>
            </a:extLst>
          </p:cNvPr>
          <p:cNvGrpSpPr/>
          <p:nvPr/>
        </p:nvGrpSpPr>
        <p:grpSpPr>
          <a:xfrm>
            <a:off x="8973609" y="2143084"/>
            <a:ext cx="2510057" cy="2439658"/>
            <a:chOff x="1083025" y="1574025"/>
            <a:chExt cx="1834900" cy="1567400"/>
          </a:xfrm>
        </p:grpSpPr>
        <p:sp>
          <p:nvSpPr>
            <p:cNvPr id="36" name="Shape 224">
              <a:extLst>
                <a:ext uri="{FF2B5EF4-FFF2-40B4-BE49-F238E27FC236}">
                  <a16:creationId xmlns:a16="http://schemas.microsoft.com/office/drawing/2014/main" id="{F111281D-338A-47C4-898D-0B62FF058AFD}"/>
                </a:ext>
              </a:extLst>
            </p:cNvPr>
            <p:cNvSpPr txBox="1"/>
            <p:nvPr/>
          </p:nvSpPr>
          <p:spPr>
            <a:xfrm>
              <a:off x="1276254" y="1574025"/>
              <a:ext cx="952321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x-none" b="1">
                  <a:solidFill>
                    <a:schemeClr val="accent2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r>
                <a:rPr lang="es-ES" b="1" dirty="0">
                  <a:solidFill>
                    <a:schemeClr val="accent2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 b="1" dirty="0">
                <a:solidFill>
                  <a:schemeClr val="accent2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Shape 225">
              <a:extLst>
                <a:ext uri="{FF2B5EF4-FFF2-40B4-BE49-F238E27FC236}">
                  <a16:creationId xmlns:a16="http://schemas.microsoft.com/office/drawing/2014/main" id="{2F8E9E51-43E8-4D26-99CD-ED3D323270CC}"/>
                </a:ext>
              </a:extLst>
            </p:cNvPr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9" name="Shape 227">
              <a:extLst>
                <a:ext uri="{FF2B5EF4-FFF2-40B4-BE49-F238E27FC236}">
                  <a16:creationId xmlns:a16="http://schemas.microsoft.com/office/drawing/2014/main" id="{96E5C12B-D19F-418F-913C-7A3617A16082}"/>
                </a:ext>
              </a:extLst>
            </p:cNvPr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" name="Shape 228">
              <a:extLst>
                <a:ext uri="{FF2B5EF4-FFF2-40B4-BE49-F238E27FC236}">
                  <a16:creationId xmlns:a16="http://schemas.microsoft.com/office/drawing/2014/main" id="{0B08CE95-E31E-4BFD-A788-014DD10981E7}"/>
                </a:ext>
              </a:extLst>
            </p:cNvPr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/>
                <a:t>  </a:t>
              </a:r>
              <a:endParaRPr/>
            </a:p>
          </p:txBody>
        </p:sp>
        <p:sp>
          <p:nvSpPr>
            <p:cNvPr id="41" name="Shape 229">
              <a:extLst>
                <a:ext uri="{FF2B5EF4-FFF2-40B4-BE49-F238E27FC236}">
                  <a16:creationId xmlns:a16="http://schemas.microsoft.com/office/drawing/2014/main" id="{9F7756D6-B73A-447D-A1E1-87A04478CD84}"/>
                </a:ext>
              </a:extLst>
            </p:cNvPr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Rectángulo 62">
            <a:extLst>
              <a:ext uri="{FF2B5EF4-FFF2-40B4-BE49-F238E27FC236}">
                <a16:creationId xmlns:a16="http://schemas.microsoft.com/office/drawing/2014/main" id="{8BD21AF2-2C4D-4CAE-8DC5-7D40C5606C18}"/>
              </a:ext>
            </a:extLst>
          </p:cNvPr>
          <p:cNvSpPr/>
          <p:nvPr/>
        </p:nvSpPr>
        <p:spPr>
          <a:xfrm>
            <a:off x="867607" y="4782772"/>
            <a:ext cx="2667982" cy="124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Dependiendo el país los consumidores por lo general poseen alto nivel de conocimiento sobre medicamentos y su diferencia de precios tambien influenciados por recomendaciones   (Fernandes, Coutinho, &amp; Valle, 2011 ).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5F279DA1-1CD9-4124-AFCA-DCE2A78F5758}"/>
              </a:ext>
            </a:extLst>
          </p:cNvPr>
          <p:cNvSpPr/>
          <p:nvPr/>
        </p:nvSpPr>
        <p:spPr>
          <a:xfrm>
            <a:off x="4014143" y="4582742"/>
            <a:ext cx="2081857" cy="1271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 como un factor de importancia, papel fundamental al disminuir el gasto farmacéutico  (</a:t>
            </a:r>
            <a:r>
              <a:rPr lang="es-E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Villama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González, </a:t>
            </a:r>
            <a:r>
              <a:rPr lang="es-E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Armadac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Ruanoa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s-E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Herreroa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44F20518-B5C6-4679-92D8-DE1BC1DE3C19}"/>
              </a:ext>
            </a:extLst>
          </p:cNvPr>
          <p:cNvSpPr/>
          <p:nvPr/>
        </p:nvSpPr>
        <p:spPr>
          <a:xfrm>
            <a:off x="6354454" y="4847756"/>
            <a:ext cx="2509920" cy="913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Precio, elemento fundamental en la percepción de valor de un producto farmacéutico, (Ferreira, Pereira da Veiga, C. R, Kudlawicz, Scalercio, Ramires, Pontarolo, Carvalho y Pereira da Veiga, C., 2017 ).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40ED7F7A-3040-4A30-BF11-0478DDC5C132}"/>
              </a:ext>
            </a:extLst>
          </p:cNvPr>
          <p:cNvSpPr/>
          <p:nvPr/>
        </p:nvSpPr>
        <p:spPr>
          <a:xfrm>
            <a:off x="9059380" y="4564159"/>
            <a:ext cx="2507689" cy="124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decisión de compra depende del tipo de consumidor, la percepción del precio es distinta en los diferentes tipos de clientes (</a:t>
            </a:r>
            <a:r>
              <a:rPr lang="es-ES" dirty="0">
                <a:solidFill>
                  <a:schemeClr val="tx1"/>
                </a:solidFill>
              </a:rPr>
              <a:t>Guerrero, </a:t>
            </a:r>
            <a:r>
              <a:rPr lang="es-ES" dirty="0" err="1">
                <a:solidFill>
                  <a:schemeClr val="tx1"/>
                </a:solidFill>
              </a:rPr>
              <a:t>Martinez</a:t>
            </a:r>
            <a:r>
              <a:rPr lang="es-ES" dirty="0">
                <a:solidFill>
                  <a:schemeClr val="tx1"/>
                </a:solidFill>
              </a:rPr>
              <a:t>, Viedma-de Jesús, &amp; Casado, 2020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3250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B22FBD9-C76E-8741-8E4B-A191AC25D821}"/>
              </a:ext>
            </a:extLst>
          </p:cNvPr>
          <p:cNvGraphicFramePr/>
          <p:nvPr/>
        </p:nvGraphicFramePr>
        <p:xfrm>
          <a:off x="303144" y="2772303"/>
          <a:ext cx="11888856" cy="576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1AE17903-FA56-4B90-91A1-ECC8B92B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0"/>
            <a:ext cx="10515600" cy="1325563"/>
          </a:xfrm>
        </p:spPr>
        <p:txBody>
          <a:bodyPr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I: Marco conceptual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E8F285-2BEC-4583-8C6C-F8296F8D5F97}"/>
              </a:ext>
            </a:extLst>
          </p:cNvPr>
          <p:cNvSpPr/>
          <p:nvPr/>
        </p:nvSpPr>
        <p:spPr>
          <a:xfrm>
            <a:off x="648333" y="1060172"/>
            <a:ext cx="3146638" cy="66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CBAB386-960F-4B76-BA57-CDA73985A168}"/>
              </a:ext>
            </a:extLst>
          </p:cNvPr>
          <p:cNvSpPr/>
          <p:nvPr/>
        </p:nvSpPr>
        <p:spPr>
          <a:xfrm>
            <a:off x="3794970" y="1060173"/>
            <a:ext cx="3334699" cy="662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647279C-D4F6-F546-9730-5443015279E9}"/>
              </a:ext>
            </a:extLst>
          </p:cNvPr>
          <p:cNvGraphicFramePr/>
          <p:nvPr/>
        </p:nvGraphicFramePr>
        <p:xfrm>
          <a:off x="152400" y="2048933"/>
          <a:ext cx="5300133" cy="1998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89C59F76-B418-AE46-B106-07F7A1732F76}"/>
              </a:ext>
            </a:extLst>
          </p:cNvPr>
          <p:cNvGraphicFramePr/>
          <p:nvPr/>
        </p:nvGraphicFramePr>
        <p:xfrm>
          <a:off x="6096000" y="2048934"/>
          <a:ext cx="5943600" cy="199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id="{B99DFA65-7571-3F40-8C76-B558B68114C5}"/>
              </a:ext>
            </a:extLst>
          </p:cNvPr>
          <p:cNvSpPr txBox="1">
            <a:spLocks/>
          </p:cNvSpPr>
          <p:nvPr/>
        </p:nvSpPr>
        <p:spPr>
          <a:xfrm>
            <a:off x="2305172" y="723370"/>
            <a:ext cx="16312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Precio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7F5A2F4-3431-5043-9A51-C69ABBA8D666}"/>
              </a:ext>
            </a:extLst>
          </p:cNvPr>
          <p:cNvSpPr txBox="1">
            <a:spLocks/>
          </p:cNvSpPr>
          <p:nvPr/>
        </p:nvSpPr>
        <p:spPr>
          <a:xfrm>
            <a:off x="7605304" y="723370"/>
            <a:ext cx="29437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Decisión de compra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FED7243-96DD-4045-AB48-D7685F919906}"/>
              </a:ext>
            </a:extLst>
          </p:cNvPr>
          <p:cNvSpPr txBox="1">
            <a:spLocks/>
          </p:cNvSpPr>
          <p:nvPr/>
        </p:nvSpPr>
        <p:spPr>
          <a:xfrm>
            <a:off x="177041" y="4107655"/>
            <a:ext cx="72719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 para la decisión de compra del consumidor</a:t>
            </a:r>
          </a:p>
        </p:txBody>
      </p:sp>
    </p:spTree>
    <p:extLst>
      <p:ext uri="{BB962C8B-B14F-4D97-AF65-F5344CB8AC3E}">
        <p14:creationId xmlns:p14="http://schemas.microsoft.com/office/powerpoint/2010/main" val="328782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4980</Words>
  <Application>Microsoft Office PowerPoint</Application>
  <PresentationFormat>Panorámica</PresentationFormat>
  <Paragraphs>476</Paragraphs>
  <Slides>50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2" baseType="lpstr">
      <vt:lpstr>Arial</vt:lpstr>
      <vt:lpstr>Calibri</vt:lpstr>
      <vt:lpstr>Calibri Light</vt:lpstr>
      <vt:lpstr>Courier New</vt:lpstr>
      <vt:lpstr>Lato</vt:lpstr>
      <vt:lpstr>Poppins</vt:lpstr>
      <vt:lpstr>Poppins Light</vt:lpstr>
      <vt:lpstr>Raleway</vt:lpstr>
      <vt:lpstr>Roboto</vt:lpstr>
      <vt:lpstr>Roboto Thin</vt:lpstr>
      <vt:lpstr>Times New Roman</vt:lpstr>
      <vt:lpstr>Office Theme</vt:lpstr>
      <vt:lpstr>Presentación de PowerPoint</vt:lpstr>
      <vt:lpstr>Presentación de PowerPoint</vt:lpstr>
      <vt:lpstr>Presentación de PowerPoint</vt:lpstr>
      <vt:lpstr>Objetivos</vt:lpstr>
      <vt:lpstr>Capitulo I: Teorías de soporte </vt:lpstr>
      <vt:lpstr>Capitulo I: Marco referencial </vt:lpstr>
      <vt:lpstr>Capitulo I: Marco referencial  </vt:lpstr>
      <vt:lpstr>Capitulo I: Marco referencial  </vt:lpstr>
      <vt:lpstr>Capitulo I: Marco conceptual  </vt:lpstr>
      <vt:lpstr>Capitulo I: Marco conceptual  </vt:lpstr>
      <vt:lpstr>Capitulo II: Marco metodológico </vt:lpstr>
      <vt:lpstr>Modelo de relación entre variables</vt:lpstr>
      <vt:lpstr>Hipótesis </vt:lpstr>
      <vt:lpstr>Recolección de datos </vt:lpstr>
      <vt:lpstr>Validez de contenido </vt:lpstr>
      <vt:lpstr>Validez de contenido </vt:lpstr>
      <vt:lpstr>Validez de confiabilidad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bivariado </vt:lpstr>
      <vt:lpstr>Presentación de PowerPoint</vt:lpstr>
      <vt:lpstr>Presentación de PowerPoint</vt:lpstr>
      <vt:lpstr>Presentación de PowerPoint</vt:lpstr>
      <vt:lpstr>Presentación de PowerPoint</vt:lpstr>
      <vt:lpstr>CAPITULO IV: Incidencia de la pandemia por Covid-19 en la compra de medicamentos genéricos en el Distrito Metropolitano de Quito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bivariado </vt:lpstr>
      <vt:lpstr>Presentación de PowerPoint</vt:lpstr>
      <vt:lpstr>Presentación de PowerPoint</vt:lpstr>
      <vt:lpstr>Presentación de PowerPoint</vt:lpstr>
      <vt:lpstr>Capitulo V: Discusión </vt:lpstr>
      <vt:lpstr>Conclusiones </vt:lpstr>
      <vt:lpstr>Presentación de PowerPoint</vt:lpstr>
      <vt:lpstr>Recomendaciones</vt:lpstr>
      <vt:lpstr>Presentación de PowerPoint</vt:lpstr>
      <vt:lpstr>Futuras líneas de investigación </vt:lpstr>
      <vt:lpstr>Presentación de PowerPoint</vt:lpstr>
      <vt:lpstr>Referencias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35</cp:revision>
  <dcterms:created xsi:type="dcterms:W3CDTF">2022-01-21T16:32:27Z</dcterms:created>
  <dcterms:modified xsi:type="dcterms:W3CDTF">2022-02-15T13:15:47Z</dcterms:modified>
</cp:coreProperties>
</file>