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32" r:id="rId1"/>
  </p:sldMasterIdLst>
  <p:notesMasterIdLst>
    <p:notesMasterId r:id="rId20"/>
  </p:notesMasterIdLst>
  <p:sldIdLst>
    <p:sldId id="256" r:id="rId2"/>
    <p:sldId id="257" r:id="rId3"/>
    <p:sldId id="258" r:id="rId4"/>
    <p:sldId id="297" r:id="rId5"/>
    <p:sldId id="261" r:id="rId6"/>
    <p:sldId id="265" r:id="rId7"/>
    <p:sldId id="293" r:id="rId8"/>
    <p:sldId id="294" r:id="rId9"/>
    <p:sldId id="285" r:id="rId10"/>
    <p:sldId id="275" r:id="rId11"/>
    <p:sldId id="276" r:id="rId12"/>
    <p:sldId id="299" r:id="rId13"/>
    <p:sldId id="291" r:id="rId14"/>
    <p:sldId id="292" r:id="rId15"/>
    <p:sldId id="295" r:id="rId16"/>
    <p:sldId id="277" r:id="rId17"/>
    <p:sldId id="278" r:id="rId18"/>
    <p:sldId id="283"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5BFF84E-554B-4F7D-82B2-4EBCCC2300A2}">
          <p14:sldIdLst>
            <p14:sldId id="256"/>
            <p14:sldId id="257"/>
            <p14:sldId id="258"/>
            <p14:sldId id="297"/>
            <p14:sldId id="261"/>
            <p14:sldId id="265"/>
            <p14:sldId id="293"/>
            <p14:sldId id="294"/>
            <p14:sldId id="285"/>
            <p14:sldId id="275"/>
          </p14:sldIdLst>
        </p14:section>
        <p14:section name="Sección sin título" id="{E0677DF2-4CDC-43E9-BE41-F3E8CB272E5F}">
          <p14:sldIdLst>
            <p14:sldId id="276"/>
            <p14:sldId id="299"/>
            <p14:sldId id="291"/>
            <p14:sldId id="292"/>
            <p14:sldId id="295"/>
            <p14:sldId id="277"/>
            <p14:sldId id="278"/>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FE3"/>
    <a:srgbClr val="2590D9"/>
    <a:srgbClr val="79D1DD"/>
    <a:srgbClr val="72D6B0"/>
    <a:srgbClr val="E1E6DA"/>
    <a:srgbClr val="E7EBE1"/>
    <a:srgbClr val="F8C891"/>
    <a:srgbClr val="003399"/>
    <a:srgbClr val="73AD6B"/>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832593801001809"/>
          <c:y val="7.3333333333333334E-2"/>
          <c:w val="0.6947983652616454"/>
          <c:h val="0.85333333333333339"/>
        </c:manualLayout>
      </c:layout>
      <c:bar3DChart>
        <c:barDir val="bar"/>
        <c:grouping val="clustered"/>
        <c:varyColors val="0"/>
        <c:ser>
          <c:idx val="0"/>
          <c:order val="0"/>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Hoja1!$A$3:$A$9</c:f>
              <c:strCache>
                <c:ptCount val="7"/>
                <c:pt idx="0">
                  <c:v>Abrahám Calazacón  </c:v>
                </c:pt>
                <c:pt idx="1">
                  <c:v>Bombolí</c:v>
                </c:pt>
                <c:pt idx="2">
                  <c:v>Chiguilpe</c:v>
                </c:pt>
                <c:pt idx="3">
                  <c:v>Río Toachi</c:v>
                </c:pt>
                <c:pt idx="4">
                  <c:v>Río verde</c:v>
                </c:pt>
                <c:pt idx="5">
                  <c:v>Santo Domingo </c:v>
                </c:pt>
                <c:pt idx="6">
                  <c:v>Zaracay</c:v>
                </c:pt>
              </c:strCache>
            </c:strRef>
          </c:cat>
          <c:val>
            <c:numRef>
              <c:f>Hoja1!$B$3:$B$9</c:f>
              <c:numCache>
                <c:formatCode>General</c:formatCode>
                <c:ptCount val="7"/>
                <c:pt idx="0">
                  <c:v>728</c:v>
                </c:pt>
                <c:pt idx="1">
                  <c:v>26</c:v>
                </c:pt>
                <c:pt idx="2">
                  <c:v>19</c:v>
                </c:pt>
                <c:pt idx="3">
                  <c:v>20</c:v>
                </c:pt>
                <c:pt idx="4">
                  <c:v>19</c:v>
                </c:pt>
                <c:pt idx="5">
                  <c:v>1111</c:v>
                </c:pt>
                <c:pt idx="6">
                  <c:v>31</c:v>
                </c:pt>
              </c:numCache>
            </c:numRef>
          </c:val>
          <c:extLst>
            <c:ext xmlns:c16="http://schemas.microsoft.com/office/drawing/2014/chart" uri="{C3380CC4-5D6E-409C-BE32-E72D297353CC}">
              <c16:uniqueId val="{00000000-B406-4A6D-B1A2-CB9CAFFC69D6}"/>
            </c:ext>
          </c:extLst>
        </c:ser>
        <c:dLbls>
          <c:showLegendKey val="0"/>
          <c:showVal val="1"/>
          <c:showCatName val="0"/>
          <c:showSerName val="0"/>
          <c:showPercent val="0"/>
          <c:showBubbleSize val="0"/>
        </c:dLbls>
        <c:gapWidth val="150"/>
        <c:shape val="box"/>
        <c:axId val="1115373472"/>
        <c:axId val="1115389544"/>
        <c:axId val="0"/>
      </c:bar3DChart>
      <c:catAx>
        <c:axId val="111537347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1115389544"/>
        <c:crosses val="autoZero"/>
        <c:auto val="1"/>
        <c:lblAlgn val="ctr"/>
        <c:lblOffset val="100"/>
        <c:noMultiLvlLbl val="0"/>
      </c:catAx>
      <c:valAx>
        <c:axId val="111538954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111537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sz="1200" dirty="0"/>
              <a:t>Innovación en procesos</a:t>
            </a:r>
          </a:p>
        </c:rich>
      </c:tx>
      <c:layout>
        <c:manualLayout>
          <c:xMode val="edge"/>
          <c:yMode val="edge"/>
          <c:x val="0.32612624818856689"/>
          <c:y val="2.284517804848214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2907129033113285"/>
          <c:y val="0.25091445427728615"/>
          <c:w val="0.84399268273284023"/>
          <c:h val="0.49496527535827933"/>
        </c:manualLayout>
      </c:layout>
      <c:barChart>
        <c:barDir val="col"/>
        <c:grouping val="clustered"/>
        <c:varyColors val="0"/>
        <c:ser>
          <c:idx val="0"/>
          <c:order val="0"/>
          <c:tx>
            <c:strRef>
              <c:f>Hoja2!$C$16</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CE539360-AEAB-45FB-B515-864375C6BD51}"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B9-4370-97CF-EB578A1587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Hoja2!$D$15</c:f>
              <c:strCache>
                <c:ptCount val="1"/>
                <c:pt idx="0">
                  <c:v>Porcentaje válido</c:v>
                </c:pt>
              </c:strCache>
            </c:strRef>
          </c:cat>
          <c:val>
            <c:numRef>
              <c:f>Hoja2!$D$16</c:f>
              <c:numCache>
                <c:formatCode>###0.00</c:formatCode>
                <c:ptCount val="1"/>
                <c:pt idx="0">
                  <c:v>24.615384615384617</c:v>
                </c:pt>
              </c:numCache>
            </c:numRef>
          </c:val>
          <c:extLst>
            <c:ext xmlns:c16="http://schemas.microsoft.com/office/drawing/2014/chart" uri="{C3380CC4-5D6E-409C-BE32-E72D297353CC}">
              <c16:uniqueId val="{00000001-52B9-4370-97CF-EB578A15879E}"/>
            </c:ext>
          </c:extLst>
        </c:ser>
        <c:ser>
          <c:idx val="1"/>
          <c:order val="1"/>
          <c:tx>
            <c:strRef>
              <c:f>Hoja2!$C$17</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711B3020-4F97-47BC-82F5-B2BA24E11DAB}"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B9-4370-97CF-EB578A1587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Hoja2!$D$15</c:f>
              <c:strCache>
                <c:ptCount val="1"/>
                <c:pt idx="0">
                  <c:v>Porcentaje válido</c:v>
                </c:pt>
              </c:strCache>
            </c:strRef>
          </c:cat>
          <c:val>
            <c:numRef>
              <c:f>Hoja2!$D$17</c:f>
              <c:numCache>
                <c:formatCode>###0.00</c:formatCode>
                <c:ptCount val="1"/>
                <c:pt idx="0">
                  <c:v>36.923076923076927</c:v>
                </c:pt>
              </c:numCache>
            </c:numRef>
          </c:val>
          <c:extLst>
            <c:ext xmlns:c16="http://schemas.microsoft.com/office/drawing/2014/chart" uri="{C3380CC4-5D6E-409C-BE32-E72D297353CC}">
              <c16:uniqueId val="{00000003-52B9-4370-97CF-EB578A15879E}"/>
            </c:ext>
          </c:extLst>
        </c:ser>
        <c:ser>
          <c:idx val="2"/>
          <c:order val="2"/>
          <c:tx>
            <c:strRef>
              <c:f>Hoja2!$C$18</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16D4AA99-B88F-44B2-9FF2-E2F49697588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2B9-4370-97CF-EB578A1587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Hoja2!$D$15</c:f>
              <c:strCache>
                <c:ptCount val="1"/>
                <c:pt idx="0">
                  <c:v>Porcentaje válido</c:v>
                </c:pt>
              </c:strCache>
            </c:strRef>
          </c:cat>
          <c:val>
            <c:numRef>
              <c:f>Hoja2!$D$18</c:f>
              <c:numCache>
                <c:formatCode>###0.00</c:formatCode>
                <c:ptCount val="1"/>
                <c:pt idx="0">
                  <c:v>38.461538461538467</c:v>
                </c:pt>
              </c:numCache>
            </c:numRef>
          </c:val>
          <c:extLst>
            <c:ext xmlns:c16="http://schemas.microsoft.com/office/drawing/2014/chart" uri="{C3380CC4-5D6E-409C-BE32-E72D297353CC}">
              <c16:uniqueId val="{00000005-52B9-4370-97CF-EB578A15879E}"/>
            </c:ext>
          </c:extLst>
        </c:ser>
        <c:dLbls>
          <c:dLblPos val="outEnd"/>
          <c:showLegendKey val="0"/>
          <c:showVal val="1"/>
          <c:showCatName val="0"/>
          <c:showSerName val="0"/>
          <c:showPercent val="0"/>
          <c:showBubbleSize val="0"/>
        </c:dLbls>
        <c:gapWidth val="100"/>
        <c:overlap val="-24"/>
        <c:axId val="582545840"/>
        <c:axId val="582543544"/>
      </c:barChart>
      <c:catAx>
        <c:axId val="5825458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82543544"/>
        <c:crosses val="autoZero"/>
        <c:auto val="1"/>
        <c:lblAlgn val="ctr"/>
        <c:lblOffset val="100"/>
        <c:noMultiLvlLbl val="0"/>
      </c:catAx>
      <c:valAx>
        <c:axId val="582543544"/>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82545840"/>
        <c:crosses val="autoZero"/>
        <c:crossBetween val="between"/>
      </c:valAx>
      <c:spPr>
        <a:noFill/>
        <a:ln>
          <a:noFill/>
        </a:ln>
        <a:effectLst/>
      </c:spPr>
    </c:plotArea>
    <c:legend>
      <c:legendPos val="b"/>
      <c:layout>
        <c:manualLayout>
          <c:xMode val="edge"/>
          <c:yMode val="edge"/>
          <c:x val="0.2507288575091603"/>
          <c:y val="0.86663806604325688"/>
          <c:w val="0.51894574322580234"/>
          <c:h val="0.133361933956743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sz="1200" dirty="0"/>
              <a:t>Innovación en el mercado</a:t>
            </a:r>
          </a:p>
        </c:rich>
      </c:tx>
      <c:layout>
        <c:manualLayout>
          <c:xMode val="edge"/>
          <c:yMode val="edge"/>
          <c:x val="0.29740394071440623"/>
          <c:y val="2.873336971385183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Hoja2!$C$32</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60034027-2BEA-461E-8489-1090081BB7AE}"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99-4EF1-B83B-CBA79EADC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Hoja2!$D$31</c:f>
              <c:strCache>
                <c:ptCount val="1"/>
                <c:pt idx="0">
                  <c:v>Porcentaje válido</c:v>
                </c:pt>
              </c:strCache>
            </c:strRef>
          </c:cat>
          <c:val>
            <c:numRef>
              <c:f>Hoja2!$D$32</c:f>
              <c:numCache>
                <c:formatCode>###0.00</c:formatCode>
                <c:ptCount val="1"/>
                <c:pt idx="0">
                  <c:v>24.615384615384617</c:v>
                </c:pt>
              </c:numCache>
            </c:numRef>
          </c:val>
          <c:extLst>
            <c:ext xmlns:c16="http://schemas.microsoft.com/office/drawing/2014/chart" uri="{C3380CC4-5D6E-409C-BE32-E72D297353CC}">
              <c16:uniqueId val="{00000001-4899-4EF1-B83B-CBA79EADCE6D}"/>
            </c:ext>
          </c:extLst>
        </c:ser>
        <c:ser>
          <c:idx val="1"/>
          <c:order val="1"/>
          <c:tx>
            <c:strRef>
              <c:f>Hoja2!$C$33</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9F002B11-4845-4665-9886-53D35DB4B7A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99-4EF1-B83B-CBA79EADC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Hoja2!$D$31</c:f>
              <c:strCache>
                <c:ptCount val="1"/>
                <c:pt idx="0">
                  <c:v>Porcentaje válido</c:v>
                </c:pt>
              </c:strCache>
            </c:strRef>
          </c:cat>
          <c:val>
            <c:numRef>
              <c:f>Hoja2!$D$33</c:f>
              <c:numCache>
                <c:formatCode>###0.00</c:formatCode>
                <c:ptCount val="1"/>
                <c:pt idx="0">
                  <c:v>49.230769230769234</c:v>
                </c:pt>
              </c:numCache>
            </c:numRef>
          </c:val>
          <c:extLst>
            <c:ext xmlns:c16="http://schemas.microsoft.com/office/drawing/2014/chart" uri="{C3380CC4-5D6E-409C-BE32-E72D297353CC}">
              <c16:uniqueId val="{00000003-4899-4EF1-B83B-CBA79EADCE6D}"/>
            </c:ext>
          </c:extLst>
        </c:ser>
        <c:ser>
          <c:idx val="2"/>
          <c:order val="2"/>
          <c:tx>
            <c:strRef>
              <c:f>Hoja2!$C$34</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588A95E7-2A15-49FC-8933-C61F765C4B24}"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99-4EF1-B83B-CBA79EADC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Hoja2!$D$31</c:f>
              <c:strCache>
                <c:ptCount val="1"/>
                <c:pt idx="0">
                  <c:v>Porcentaje válido</c:v>
                </c:pt>
              </c:strCache>
            </c:strRef>
          </c:cat>
          <c:val>
            <c:numRef>
              <c:f>Hoja2!$D$34</c:f>
              <c:numCache>
                <c:formatCode>###0.00</c:formatCode>
                <c:ptCount val="1"/>
                <c:pt idx="0">
                  <c:v>26.153846153846157</c:v>
                </c:pt>
              </c:numCache>
            </c:numRef>
          </c:val>
          <c:extLst>
            <c:ext xmlns:c16="http://schemas.microsoft.com/office/drawing/2014/chart" uri="{C3380CC4-5D6E-409C-BE32-E72D297353CC}">
              <c16:uniqueId val="{00000005-4899-4EF1-B83B-CBA79EADCE6D}"/>
            </c:ext>
          </c:extLst>
        </c:ser>
        <c:dLbls>
          <c:dLblPos val="outEnd"/>
          <c:showLegendKey val="0"/>
          <c:showVal val="1"/>
          <c:showCatName val="0"/>
          <c:showSerName val="0"/>
          <c:showPercent val="0"/>
          <c:showBubbleSize val="0"/>
        </c:dLbls>
        <c:gapWidth val="100"/>
        <c:overlap val="-24"/>
        <c:axId val="707105040"/>
        <c:axId val="707105368"/>
      </c:barChart>
      <c:catAx>
        <c:axId val="7071050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707105368"/>
        <c:crosses val="autoZero"/>
        <c:auto val="1"/>
        <c:lblAlgn val="ctr"/>
        <c:lblOffset val="100"/>
        <c:noMultiLvlLbl val="0"/>
      </c:catAx>
      <c:valAx>
        <c:axId val="707105368"/>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707105040"/>
        <c:crosses val="autoZero"/>
        <c:crossBetween val="between"/>
      </c:valAx>
      <c:spPr>
        <a:noFill/>
        <a:ln>
          <a:noFill/>
        </a:ln>
        <a:effectLst/>
      </c:spPr>
    </c:plotArea>
    <c:legend>
      <c:legendPos val="b"/>
      <c:layout>
        <c:manualLayout>
          <c:xMode val="edge"/>
          <c:yMode val="edge"/>
          <c:x val="0.27365400757940478"/>
          <c:y val="0.86574914405238124"/>
          <c:w val="0.49841709974611875"/>
          <c:h val="0.134250855947618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sz="1200" dirty="0"/>
              <a:t>Innovación en la gestión </a:t>
            </a:r>
          </a:p>
        </c:rich>
      </c:tx>
      <c:layout>
        <c:manualLayout>
          <c:xMode val="edge"/>
          <c:yMode val="edge"/>
          <c:x val="0.27090156649261193"/>
          <c:y val="2.473391954605742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453186273832455"/>
          <c:y val="0.21236008510181528"/>
          <c:w val="0.82309361087083288"/>
          <c:h val="0.49170385062587474"/>
        </c:manualLayout>
      </c:layout>
      <c:barChart>
        <c:barDir val="col"/>
        <c:grouping val="clustered"/>
        <c:varyColors val="0"/>
        <c:ser>
          <c:idx val="0"/>
          <c:order val="0"/>
          <c:tx>
            <c:strRef>
              <c:f>Hoja2!$C$4</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63AADD1D-926F-4CF9-A556-7793C2A25D2B}"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F5-4124-B618-113E3FE76A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Hoja2!$D$3</c:f>
              <c:strCache>
                <c:ptCount val="1"/>
                <c:pt idx="0">
                  <c:v>Porcentaje valido</c:v>
                </c:pt>
              </c:strCache>
            </c:strRef>
          </c:cat>
          <c:val>
            <c:numRef>
              <c:f>Hoja2!$D$4</c:f>
              <c:numCache>
                <c:formatCode>_(* #,##0.00_);_(* \(#,##0.00\);_(* "-"??_);_(@_)</c:formatCode>
                <c:ptCount val="1"/>
                <c:pt idx="0">
                  <c:v>16.923076923076923</c:v>
                </c:pt>
              </c:numCache>
            </c:numRef>
          </c:val>
          <c:extLst>
            <c:ext xmlns:c16="http://schemas.microsoft.com/office/drawing/2014/chart" uri="{C3380CC4-5D6E-409C-BE32-E72D297353CC}">
              <c16:uniqueId val="{00000001-C4F5-4124-B618-113E3FE76A8A}"/>
            </c:ext>
          </c:extLst>
        </c:ser>
        <c:ser>
          <c:idx val="1"/>
          <c:order val="1"/>
          <c:tx>
            <c:strRef>
              <c:f>Hoja2!$C$5</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2495EEDD-8318-44DB-B84E-CBEAC2F057C0}"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F5-4124-B618-113E3FE76A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Hoja2!$D$3</c:f>
              <c:strCache>
                <c:ptCount val="1"/>
                <c:pt idx="0">
                  <c:v>Porcentaje valido</c:v>
                </c:pt>
              </c:strCache>
            </c:strRef>
          </c:cat>
          <c:val>
            <c:numRef>
              <c:f>Hoja2!$D$5</c:f>
              <c:numCache>
                <c:formatCode>_(* #,##0.00_);_(* \(#,##0.00\);_(* "-"??_);_(@_)</c:formatCode>
                <c:ptCount val="1"/>
                <c:pt idx="0">
                  <c:v>46.153846153846153</c:v>
                </c:pt>
              </c:numCache>
            </c:numRef>
          </c:val>
          <c:extLst>
            <c:ext xmlns:c16="http://schemas.microsoft.com/office/drawing/2014/chart" uri="{C3380CC4-5D6E-409C-BE32-E72D297353CC}">
              <c16:uniqueId val="{00000003-C4F5-4124-B618-113E3FE76A8A}"/>
            </c:ext>
          </c:extLst>
        </c:ser>
        <c:ser>
          <c:idx val="2"/>
          <c:order val="2"/>
          <c:tx>
            <c:strRef>
              <c:f>Hoja2!$C$6</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B513E610-71C7-4B3D-8ECC-17004CE1685A}"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4F5-4124-B618-113E3FE76A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Hoja2!$D$3</c:f>
              <c:strCache>
                <c:ptCount val="1"/>
                <c:pt idx="0">
                  <c:v>Porcentaje valido</c:v>
                </c:pt>
              </c:strCache>
            </c:strRef>
          </c:cat>
          <c:val>
            <c:numRef>
              <c:f>Hoja2!$D$6</c:f>
              <c:numCache>
                <c:formatCode>_(* #,##0.00_);_(* \(#,##0.00\);_(* "-"??_);_(@_)</c:formatCode>
                <c:ptCount val="1"/>
                <c:pt idx="0">
                  <c:v>36.923076923076927</c:v>
                </c:pt>
              </c:numCache>
            </c:numRef>
          </c:val>
          <c:extLst>
            <c:ext xmlns:c16="http://schemas.microsoft.com/office/drawing/2014/chart" uri="{C3380CC4-5D6E-409C-BE32-E72D297353CC}">
              <c16:uniqueId val="{00000005-C4F5-4124-B618-113E3FE76A8A}"/>
            </c:ext>
          </c:extLst>
        </c:ser>
        <c:dLbls>
          <c:dLblPos val="outEnd"/>
          <c:showLegendKey val="0"/>
          <c:showVal val="1"/>
          <c:showCatName val="0"/>
          <c:showSerName val="0"/>
          <c:showPercent val="0"/>
          <c:showBubbleSize val="0"/>
        </c:dLbls>
        <c:gapWidth val="100"/>
        <c:overlap val="-24"/>
        <c:axId val="707128328"/>
        <c:axId val="707128000"/>
      </c:barChart>
      <c:catAx>
        <c:axId val="7071283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707128000"/>
        <c:crosses val="autoZero"/>
        <c:auto val="1"/>
        <c:lblAlgn val="ctr"/>
        <c:lblOffset val="100"/>
        <c:noMultiLvlLbl val="0"/>
      </c:catAx>
      <c:valAx>
        <c:axId val="707128000"/>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707128328"/>
        <c:crosses val="autoZero"/>
        <c:crossBetween val="between"/>
      </c:valAx>
      <c:spPr>
        <a:noFill/>
        <a:ln>
          <a:noFill/>
        </a:ln>
        <a:effectLst/>
      </c:spPr>
    </c:plotArea>
    <c:legend>
      <c:legendPos val="b"/>
      <c:layout>
        <c:manualLayout>
          <c:xMode val="edge"/>
          <c:yMode val="edge"/>
          <c:x val="0.31221086545939336"/>
          <c:y val="0.87933788090982612"/>
          <c:w val="0.46023552938562384"/>
          <c:h val="0.112850401376435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sz="1200" dirty="0"/>
              <a:t>Planeación estratégica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301442844506315"/>
          <c:y val="0.20904977375565609"/>
          <c:w val="0.82934006177404618"/>
          <c:h val="0.51298108098478645"/>
        </c:manualLayout>
      </c:layout>
      <c:barChart>
        <c:barDir val="col"/>
        <c:grouping val="clustered"/>
        <c:varyColors val="0"/>
        <c:ser>
          <c:idx val="0"/>
          <c:order val="0"/>
          <c:tx>
            <c:strRef>
              <c:f>Hoja2!$C$46</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AD4F6853-B2F8-4A4B-B3E2-DC72EC264FD3}"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60-4D50-8B38-398598A876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Hoja2!$D$45</c:f>
              <c:strCache>
                <c:ptCount val="1"/>
                <c:pt idx="0">
                  <c:v>Porcentaje válido</c:v>
                </c:pt>
              </c:strCache>
            </c:strRef>
          </c:cat>
          <c:val>
            <c:numRef>
              <c:f>Hoja2!$D$46</c:f>
              <c:numCache>
                <c:formatCode>###0.00</c:formatCode>
                <c:ptCount val="1"/>
                <c:pt idx="0">
                  <c:v>7.6923076923076925</c:v>
                </c:pt>
              </c:numCache>
            </c:numRef>
          </c:val>
          <c:extLst>
            <c:ext xmlns:c16="http://schemas.microsoft.com/office/drawing/2014/chart" uri="{C3380CC4-5D6E-409C-BE32-E72D297353CC}">
              <c16:uniqueId val="{00000001-4560-4D50-8B38-398598A87623}"/>
            </c:ext>
          </c:extLst>
        </c:ser>
        <c:ser>
          <c:idx val="1"/>
          <c:order val="1"/>
          <c:tx>
            <c:strRef>
              <c:f>Hoja2!$C$47</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6D94A693-E416-45D0-A644-AB6787401275}"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60-4D50-8B38-398598A876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Hoja2!$D$45</c:f>
              <c:strCache>
                <c:ptCount val="1"/>
                <c:pt idx="0">
                  <c:v>Porcentaje válido</c:v>
                </c:pt>
              </c:strCache>
            </c:strRef>
          </c:cat>
          <c:val>
            <c:numRef>
              <c:f>Hoja2!$D$47</c:f>
              <c:numCache>
                <c:formatCode>###0.00</c:formatCode>
                <c:ptCount val="1"/>
                <c:pt idx="0">
                  <c:v>26.153846153846157</c:v>
                </c:pt>
              </c:numCache>
            </c:numRef>
          </c:val>
          <c:extLst>
            <c:ext xmlns:c16="http://schemas.microsoft.com/office/drawing/2014/chart" uri="{C3380CC4-5D6E-409C-BE32-E72D297353CC}">
              <c16:uniqueId val="{00000003-4560-4D50-8B38-398598A87623}"/>
            </c:ext>
          </c:extLst>
        </c:ser>
        <c:ser>
          <c:idx val="2"/>
          <c:order val="2"/>
          <c:tx>
            <c:strRef>
              <c:f>Hoja2!$C$48</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18A85656-4E76-46D8-83EA-CAB651F5C5B8}"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560-4D50-8B38-398598A876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Hoja2!$D$45</c:f>
              <c:strCache>
                <c:ptCount val="1"/>
                <c:pt idx="0">
                  <c:v>Porcentaje válido</c:v>
                </c:pt>
              </c:strCache>
            </c:strRef>
          </c:cat>
          <c:val>
            <c:numRef>
              <c:f>Hoja2!$D$48</c:f>
              <c:numCache>
                <c:formatCode>###0.00</c:formatCode>
                <c:ptCount val="1"/>
                <c:pt idx="0">
                  <c:v>66.153846153846146</c:v>
                </c:pt>
              </c:numCache>
            </c:numRef>
          </c:val>
          <c:extLst>
            <c:ext xmlns:c16="http://schemas.microsoft.com/office/drawing/2014/chart" uri="{C3380CC4-5D6E-409C-BE32-E72D297353CC}">
              <c16:uniqueId val="{00000005-4560-4D50-8B38-398598A87623}"/>
            </c:ext>
          </c:extLst>
        </c:ser>
        <c:dLbls>
          <c:dLblPos val="outEnd"/>
          <c:showLegendKey val="0"/>
          <c:showVal val="1"/>
          <c:showCatName val="0"/>
          <c:showSerName val="0"/>
          <c:showPercent val="0"/>
          <c:showBubbleSize val="0"/>
        </c:dLbls>
        <c:gapWidth val="100"/>
        <c:overlap val="-24"/>
        <c:axId val="708183744"/>
        <c:axId val="708184400"/>
      </c:barChart>
      <c:catAx>
        <c:axId val="7081837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s-EC"/>
          </a:p>
        </c:txPr>
        <c:crossAx val="708184400"/>
        <c:crosses val="autoZero"/>
        <c:auto val="1"/>
        <c:lblAlgn val="ctr"/>
        <c:lblOffset val="100"/>
        <c:noMultiLvlLbl val="0"/>
      </c:catAx>
      <c:valAx>
        <c:axId val="70818440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70818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EC" sz="1200" dirty="0"/>
              <a:t>Capital intelectual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Hoja2!$C$57</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layout>
                <c:manualLayout>
                  <c:x val="-3.4428397272392094E-17"/>
                  <c:y val="-1.6877637130801686E-2"/>
                </c:manualLayout>
              </c:layout>
              <c:tx>
                <c:rich>
                  <a:bodyPr/>
                  <a:lstStyle/>
                  <a:p>
                    <a:fld id="{10DCA00E-0B5E-4BFA-81D9-9FB93E04B6DA}"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2-4B11-9DA3-5C1E1307F2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Hoja2!$D$56</c:f>
              <c:strCache>
                <c:ptCount val="1"/>
                <c:pt idx="0">
                  <c:v>Porcentaje válido</c:v>
                </c:pt>
              </c:strCache>
            </c:strRef>
          </c:cat>
          <c:val>
            <c:numRef>
              <c:f>Hoja2!$D$57</c:f>
              <c:numCache>
                <c:formatCode>###0.00</c:formatCode>
                <c:ptCount val="1"/>
                <c:pt idx="0">
                  <c:v>10.76923076923077</c:v>
                </c:pt>
              </c:numCache>
            </c:numRef>
          </c:val>
          <c:extLst>
            <c:ext xmlns:c16="http://schemas.microsoft.com/office/drawing/2014/chart" uri="{C3380CC4-5D6E-409C-BE32-E72D297353CC}">
              <c16:uniqueId val="{00000001-EBF2-4B11-9DA3-5C1E1307F245}"/>
            </c:ext>
          </c:extLst>
        </c:ser>
        <c:ser>
          <c:idx val="1"/>
          <c:order val="1"/>
          <c:tx>
            <c:strRef>
              <c:f>Hoja2!$C$58</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3E3DEE68-939A-461A-9185-E3897926AEC7}"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F2-4B11-9DA3-5C1E1307F2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Hoja2!$D$56</c:f>
              <c:strCache>
                <c:ptCount val="1"/>
                <c:pt idx="0">
                  <c:v>Porcentaje válido</c:v>
                </c:pt>
              </c:strCache>
            </c:strRef>
          </c:cat>
          <c:val>
            <c:numRef>
              <c:f>Hoja2!$D$58</c:f>
              <c:numCache>
                <c:formatCode>###0.00</c:formatCode>
                <c:ptCount val="1"/>
                <c:pt idx="0">
                  <c:v>38.461538461538467</c:v>
                </c:pt>
              </c:numCache>
            </c:numRef>
          </c:val>
          <c:extLst>
            <c:ext xmlns:c16="http://schemas.microsoft.com/office/drawing/2014/chart" uri="{C3380CC4-5D6E-409C-BE32-E72D297353CC}">
              <c16:uniqueId val="{00000003-EBF2-4B11-9DA3-5C1E1307F245}"/>
            </c:ext>
          </c:extLst>
        </c:ser>
        <c:ser>
          <c:idx val="2"/>
          <c:order val="2"/>
          <c:tx>
            <c:strRef>
              <c:f>Hoja2!$C$59</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0B0CA2FC-ACD2-4353-9FB4-1ADA910F6F40}"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F2-4B11-9DA3-5C1E1307F2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Hoja2!$D$56</c:f>
              <c:strCache>
                <c:ptCount val="1"/>
                <c:pt idx="0">
                  <c:v>Porcentaje válido</c:v>
                </c:pt>
              </c:strCache>
            </c:strRef>
          </c:cat>
          <c:val>
            <c:numRef>
              <c:f>Hoja2!$D$59</c:f>
              <c:numCache>
                <c:formatCode>###0.00</c:formatCode>
                <c:ptCount val="1"/>
                <c:pt idx="0">
                  <c:v>50.769230769230766</c:v>
                </c:pt>
              </c:numCache>
            </c:numRef>
          </c:val>
          <c:extLst>
            <c:ext xmlns:c16="http://schemas.microsoft.com/office/drawing/2014/chart" uri="{C3380CC4-5D6E-409C-BE32-E72D297353CC}">
              <c16:uniqueId val="{00000005-EBF2-4B11-9DA3-5C1E1307F245}"/>
            </c:ext>
          </c:extLst>
        </c:ser>
        <c:dLbls>
          <c:dLblPos val="outEnd"/>
          <c:showLegendKey val="0"/>
          <c:showVal val="1"/>
          <c:showCatName val="0"/>
          <c:showSerName val="0"/>
          <c:showPercent val="0"/>
          <c:showBubbleSize val="0"/>
        </c:dLbls>
        <c:gapWidth val="100"/>
        <c:overlap val="-24"/>
        <c:axId val="654557448"/>
        <c:axId val="654547608"/>
      </c:barChart>
      <c:catAx>
        <c:axId val="6545574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654547608"/>
        <c:crosses val="autoZero"/>
        <c:auto val="1"/>
        <c:lblAlgn val="ctr"/>
        <c:lblOffset val="100"/>
        <c:noMultiLvlLbl val="0"/>
      </c:catAx>
      <c:valAx>
        <c:axId val="654547608"/>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65455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sz="1200" dirty="0"/>
              <a:t>Producción y operaciones </a:t>
            </a:r>
          </a:p>
        </c:rich>
      </c:tx>
      <c:layout>
        <c:manualLayout>
          <c:xMode val="edge"/>
          <c:yMode val="edge"/>
          <c:x val="0.24513550631752426"/>
          <c:y val="5.8977719528178242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Hoja2!$C$69</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AA39F5EB-93E1-4541-B3DE-1832E20DBEC1}"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4F-4B1A-AC21-A78B82145B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Hoja2!$D$68</c:f>
              <c:strCache>
                <c:ptCount val="1"/>
                <c:pt idx="0">
                  <c:v>Porcentaje válido</c:v>
                </c:pt>
              </c:strCache>
            </c:strRef>
          </c:cat>
          <c:val>
            <c:numRef>
              <c:f>Hoja2!$D$69</c:f>
              <c:numCache>
                <c:formatCode>###0.00</c:formatCode>
                <c:ptCount val="1"/>
                <c:pt idx="0">
                  <c:v>13.846153846153847</c:v>
                </c:pt>
              </c:numCache>
            </c:numRef>
          </c:val>
          <c:extLst>
            <c:ext xmlns:c16="http://schemas.microsoft.com/office/drawing/2014/chart" uri="{C3380CC4-5D6E-409C-BE32-E72D297353CC}">
              <c16:uniqueId val="{00000001-214F-4B1A-AC21-A78B82145B21}"/>
            </c:ext>
          </c:extLst>
        </c:ser>
        <c:ser>
          <c:idx val="1"/>
          <c:order val="1"/>
          <c:tx>
            <c:strRef>
              <c:f>Hoja2!$C$70</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A5D0EAD6-0717-4E21-AF14-D508FC325945}"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4F-4B1A-AC21-A78B82145B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Hoja2!$D$68</c:f>
              <c:strCache>
                <c:ptCount val="1"/>
                <c:pt idx="0">
                  <c:v>Porcentaje válido</c:v>
                </c:pt>
              </c:strCache>
            </c:strRef>
          </c:cat>
          <c:val>
            <c:numRef>
              <c:f>Hoja2!$D$70</c:f>
              <c:numCache>
                <c:formatCode>###0.00</c:formatCode>
                <c:ptCount val="1"/>
                <c:pt idx="0">
                  <c:v>38.461538461538467</c:v>
                </c:pt>
              </c:numCache>
            </c:numRef>
          </c:val>
          <c:extLst>
            <c:ext xmlns:c16="http://schemas.microsoft.com/office/drawing/2014/chart" uri="{C3380CC4-5D6E-409C-BE32-E72D297353CC}">
              <c16:uniqueId val="{00000003-214F-4B1A-AC21-A78B82145B21}"/>
            </c:ext>
          </c:extLst>
        </c:ser>
        <c:ser>
          <c:idx val="2"/>
          <c:order val="2"/>
          <c:tx>
            <c:strRef>
              <c:f>Hoja2!$C$71</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6ECC9D0B-81CC-4746-85B9-3474125A3EA1}"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4F-4B1A-AC21-A78B82145B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Hoja2!$D$68</c:f>
              <c:strCache>
                <c:ptCount val="1"/>
                <c:pt idx="0">
                  <c:v>Porcentaje válido</c:v>
                </c:pt>
              </c:strCache>
            </c:strRef>
          </c:cat>
          <c:val>
            <c:numRef>
              <c:f>Hoja2!$D$71</c:f>
              <c:numCache>
                <c:formatCode>###0.00</c:formatCode>
                <c:ptCount val="1"/>
                <c:pt idx="0">
                  <c:v>47.692307692307693</c:v>
                </c:pt>
              </c:numCache>
            </c:numRef>
          </c:val>
          <c:extLst>
            <c:ext xmlns:c16="http://schemas.microsoft.com/office/drawing/2014/chart" uri="{C3380CC4-5D6E-409C-BE32-E72D297353CC}">
              <c16:uniqueId val="{00000005-214F-4B1A-AC21-A78B82145B21}"/>
            </c:ext>
          </c:extLst>
        </c:ser>
        <c:dLbls>
          <c:dLblPos val="outEnd"/>
          <c:showLegendKey val="0"/>
          <c:showVal val="1"/>
          <c:showCatName val="0"/>
          <c:showSerName val="0"/>
          <c:showPercent val="0"/>
          <c:showBubbleSize val="0"/>
        </c:dLbls>
        <c:gapWidth val="100"/>
        <c:overlap val="-24"/>
        <c:axId val="654582376"/>
        <c:axId val="654587952"/>
      </c:barChart>
      <c:catAx>
        <c:axId val="6545823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654587952"/>
        <c:crosses val="autoZero"/>
        <c:auto val="1"/>
        <c:lblAlgn val="ctr"/>
        <c:lblOffset val="100"/>
        <c:noMultiLvlLbl val="0"/>
      </c:catAx>
      <c:valAx>
        <c:axId val="65458795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654582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sz="1200" dirty="0"/>
              <a:t>Aseguramiento de la calidad</a:t>
            </a:r>
          </a:p>
        </c:rich>
      </c:tx>
      <c:layout>
        <c:manualLayout>
          <c:xMode val="edge"/>
          <c:yMode val="edge"/>
          <c:x val="0.22290726159230095"/>
          <c:y val="0.04"/>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2345990084572764"/>
          <c:y val="0.24726666666666669"/>
          <c:w val="0.82839195100612428"/>
          <c:h val="0.44557742782152232"/>
        </c:manualLayout>
      </c:layout>
      <c:barChart>
        <c:barDir val="col"/>
        <c:grouping val="clustered"/>
        <c:varyColors val="0"/>
        <c:ser>
          <c:idx val="0"/>
          <c:order val="0"/>
          <c:tx>
            <c:strRef>
              <c:f>Hoja2!$C$80</c:f>
              <c:strCache>
                <c:ptCount val="1"/>
                <c:pt idx="0">
                  <c:v>bajo</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6A6F6273-E53E-4313-91B1-70A7E14D12C0}"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2F-43BA-BAD9-12418F1E5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Hoja2!$D$79</c:f>
              <c:strCache>
                <c:ptCount val="1"/>
                <c:pt idx="0">
                  <c:v>Porcentaje válido</c:v>
                </c:pt>
              </c:strCache>
            </c:strRef>
          </c:cat>
          <c:val>
            <c:numRef>
              <c:f>Hoja2!$D$80</c:f>
              <c:numCache>
                <c:formatCode>###0.00</c:formatCode>
                <c:ptCount val="1"/>
                <c:pt idx="0">
                  <c:v>4.6153846153846159</c:v>
                </c:pt>
              </c:numCache>
            </c:numRef>
          </c:val>
          <c:extLst>
            <c:ext xmlns:c16="http://schemas.microsoft.com/office/drawing/2014/chart" uri="{C3380CC4-5D6E-409C-BE32-E72D297353CC}">
              <c16:uniqueId val="{00000001-A12F-43BA-BAD9-12418F1E5899}"/>
            </c:ext>
          </c:extLst>
        </c:ser>
        <c:ser>
          <c:idx val="1"/>
          <c:order val="1"/>
          <c:tx>
            <c:strRef>
              <c:f>Hoja2!$C$81</c:f>
              <c:strCache>
                <c:ptCount val="1"/>
                <c:pt idx="0">
                  <c:v>medio</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F95EC5F8-6063-4ECB-B9E4-CE5E929923B4}"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2F-43BA-BAD9-12418F1E5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Hoja2!$D$79</c:f>
              <c:strCache>
                <c:ptCount val="1"/>
                <c:pt idx="0">
                  <c:v>Porcentaje válido</c:v>
                </c:pt>
              </c:strCache>
            </c:strRef>
          </c:cat>
          <c:val>
            <c:numRef>
              <c:f>Hoja2!$D$81</c:f>
              <c:numCache>
                <c:formatCode>###0.00</c:formatCode>
                <c:ptCount val="1"/>
                <c:pt idx="0">
                  <c:v>35.384615384615387</c:v>
                </c:pt>
              </c:numCache>
            </c:numRef>
          </c:val>
          <c:extLst>
            <c:ext xmlns:c16="http://schemas.microsoft.com/office/drawing/2014/chart" uri="{C3380CC4-5D6E-409C-BE32-E72D297353CC}">
              <c16:uniqueId val="{00000003-A12F-43BA-BAD9-12418F1E5899}"/>
            </c:ext>
          </c:extLst>
        </c:ser>
        <c:ser>
          <c:idx val="2"/>
          <c:order val="2"/>
          <c:tx>
            <c:strRef>
              <c:f>Hoja2!$C$82</c:f>
              <c:strCache>
                <c:ptCount val="1"/>
                <c:pt idx="0">
                  <c:v>alto</c:v>
                </c:pt>
              </c:strCache>
            </c:strRef>
          </c:tx>
          <c:spPr>
            <a:solidFill>
              <a:srgbClr val="2590D9"/>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tx>
                <c:rich>
                  <a:bodyPr/>
                  <a:lstStyle/>
                  <a:p>
                    <a:fld id="{AA8CA3CF-27DB-4E82-9A8D-C6BC17CB68C8}"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12F-43BA-BAD9-12418F1E5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Hoja2!$D$79</c:f>
              <c:strCache>
                <c:ptCount val="1"/>
                <c:pt idx="0">
                  <c:v>Porcentaje válido</c:v>
                </c:pt>
              </c:strCache>
            </c:strRef>
          </c:cat>
          <c:val>
            <c:numRef>
              <c:f>Hoja2!$D$82</c:f>
              <c:numCache>
                <c:formatCode>###0.00</c:formatCode>
                <c:ptCount val="1"/>
                <c:pt idx="0">
                  <c:v>60</c:v>
                </c:pt>
              </c:numCache>
            </c:numRef>
          </c:val>
          <c:extLst>
            <c:ext xmlns:c16="http://schemas.microsoft.com/office/drawing/2014/chart" uri="{C3380CC4-5D6E-409C-BE32-E72D297353CC}">
              <c16:uniqueId val="{00000005-A12F-43BA-BAD9-12418F1E5899}"/>
            </c:ext>
          </c:extLst>
        </c:ser>
        <c:dLbls>
          <c:dLblPos val="outEnd"/>
          <c:showLegendKey val="0"/>
          <c:showVal val="1"/>
          <c:showCatName val="0"/>
          <c:showSerName val="0"/>
          <c:showPercent val="0"/>
          <c:showBubbleSize val="0"/>
        </c:dLbls>
        <c:gapWidth val="100"/>
        <c:overlap val="-24"/>
        <c:axId val="707134888"/>
        <c:axId val="707135216"/>
      </c:barChart>
      <c:catAx>
        <c:axId val="7071348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707135216"/>
        <c:crosses val="autoZero"/>
        <c:auto val="1"/>
        <c:lblAlgn val="ctr"/>
        <c:lblOffset val="100"/>
        <c:noMultiLvlLbl val="0"/>
      </c:catAx>
      <c:valAx>
        <c:axId val="707135216"/>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707134888"/>
        <c:crosses val="autoZero"/>
        <c:crossBetween val="between"/>
      </c:valAx>
      <c:spPr>
        <a:noFill/>
        <a:ln>
          <a:noFill/>
        </a:ln>
        <a:effectLst/>
      </c:spPr>
    </c:plotArea>
    <c:legend>
      <c:legendPos val="b"/>
      <c:layout>
        <c:manualLayout>
          <c:xMode val="edge"/>
          <c:yMode val="edge"/>
          <c:x val="0.3287500729075532"/>
          <c:y val="0.81043832020997364"/>
          <c:w val="0.45177509832121215"/>
          <c:h val="0.116741777961929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2"/>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8E166-34DC-44CE-B31E-E64B525AAD6F}" type="doc">
      <dgm:prSet loTypeId="urn:microsoft.com/office/officeart/2005/8/layout/hProcess9" loCatId="process" qsTypeId="urn:microsoft.com/office/officeart/2005/8/quickstyle/3d3" qsCatId="3D" csTypeId="urn:microsoft.com/office/officeart/2005/8/colors/colorful2" csCatId="colorful" phldr="1"/>
      <dgm:spPr/>
    </dgm:pt>
    <dgm:pt modelId="{5FFEBCE2-992B-43EE-B1CD-33BEB69CDAA4}">
      <dgm:prSet phldrT="[Texto]" custT="1"/>
      <dgm:spPr>
        <a:solidFill>
          <a:schemeClr val="bg1">
            <a:lumMod val="65000"/>
          </a:schemeClr>
        </a:solidFill>
      </dgm:spPr>
      <dgm:t>
        <a:bodyPr/>
        <a:lstStyle/>
        <a:p>
          <a:r>
            <a:rPr lang="es-EC" sz="2800" b="1" dirty="0">
              <a:solidFill>
                <a:schemeClr val="tx2">
                  <a:lumMod val="95000"/>
                  <a:lumOff val="5000"/>
                </a:schemeClr>
              </a:solidFill>
              <a:latin typeface="Calibri" panose="020F0502020204030204" pitchFamily="34" charset="0"/>
              <a:cs typeface="Calibri" panose="020F0502020204030204" pitchFamily="34" charset="0"/>
            </a:rPr>
            <a:t>Introducción</a:t>
          </a:r>
          <a:endParaRPr lang="es-MX" sz="2800" b="1" dirty="0">
            <a:solidFill>
              <a:schemeClr val="tx2">
                <a:lumMod val="95000"/>
                <a:lumOff val="5000"/>
              </a:schemeClr>
            </a:solidFill>
            <a:latin typeface="Calibri" panose="020F0502020204030204" pitchFamily="34" charset="0"/>
            <a:cs typeface="Calibri" panose="020F0502020204030204" pitchFamily="34" charset="0"/>
          </a:endParaRPr>
        </a:p>
      </dgm:t>
    </dgm:pt>
    <dgm:pt modelId="{9FE074A3-FCF7-4403-87BA-A3587F2B32FD}" type="parTrans" cxnId="{4D17E0C6-EF23-49C8-B650-00C2DCF0A0A7}">
      <dgm:prSet/>
      <dgm:spPr/>
      <dgm:t>
        <a:bodyPr/>
        <a:lstStyle/>
        <a:p>
          <a:endParaRPr lang="es-MX"/>
        </a:p>
      </dgm:t>
    </dgm:pt>
    <dgm:pt modelId="{A64534BE-E16B-41FE-9BAA-0A9DEF5389A8}" type="sibTrans" cxnId="{4D17E0C6-EF23-49C8-B650-00C2DCF0A0A7}">
      <dgm:prSet/>
      <dgm:spPr/>
      <dgm:t>
        <a:bodyPr/>
        <a:lstStyle/>
        <a:p>
          <a:endParaRPr lang="es-MX"/>
        </a:p>
      </dgm:t>
    </dgm:pt>
    <dgm:pt modelId="{EC7A919C-D51E-4DCE-8C4A-8672C3211E4B}">
      <dgm:prSet phldrT="[Texto]" custT="1"/>
      <dgm:spPr>
        <a:solidFill>
          <a:schemeClr val="accent1">
            <a:lumMod val="60000"/>
            <a:lumOff val="40000"/>
          </a:schemeClr>
        </a:solidFill>
      </dgm:spPr>
      <dgm:t>
        <a:bodyPr/>
        <a:lstStyle/>
        <a:p>
          <a:r>
            <a:rPr lang="es-EC" sz="2800" b="1" dirty="0">
              <a:solidFill>
                <a:schemeClr val="tx2">
                  <a:lumMod val="95000"/>
                  <a:lumOff val="5000"/>
                </a:schemeClr>
              </a:solidFill>
              <a:latin typeface="Calibri" panose="020F0502020204030204" pitchFamily="34" charset="0"/>
              <a:cs typeface="Calibri" panose="020F0502020204030204" pitchFamily="34" charset="0"/>
            </a:rPr>
            <a:t>Planteamiento del problema</a:t>
          </a:r>
          <a:endParaRPr lang="es-MX" sz="2800" b="1" dirty="0">
            <a:solidFill>
              <a:schemeClr val="tx2">
                <a:lumMod val="95000"/>
                <a:lumOff val="5000"/>
              </a:schemeClr>
            </a:solidFill>
            <a:latin typeface="Calibri" panose="020F0502020204030204" pitchFamily="34" charset="0"/>
            <a:cs typeface="Calibri" panose="020F0502020204030204" pitchFamily="34" charset="0"/>
          </a:endParaRPr>
        </a:p>
      </dgm:t>
    </dgm:pt>
    <dgm:pt modelId="{6F4553E1-790D-430D-BDAB-04DF73183884}" type="parTrans" cxnId="{398FF6B4-2F68-430C-9AAD-7146E8031C6F}">
      <dgm:prSet/>
      <dgm:spPr/>
      <dgm:t>
        <a:bodyPr/>
        <a:lstStyle/>
        <a:p>
          <a:endParaRPr lang="es-MX"/>
        </a:p>
      </dgm:t>
    </dgm:pt>
    <dgm:pt modelId="{705C9B56-F336-4426-B650-AA77C34405B7}" type="sibTrans" cxnId="{398FF6B4-2F68-430C-9AAD-7146E8031C6F}">
      <dgm:prSet/>
      <dgm:spPr/>
      <dgm:t>
        <a:bodyPr/>
        <a:lstStyle/>
        <a:p>
          <a:endParaRPr lang="es-MX"/>
        </a:p>
      </dgm:t>
    </dgm:pt>
    <dgm:pt modelId="{36DB322F-10D5-4724-A5C2-A1696AA33DBB}">
      <dgm:prSet phldrT="[Texto]" custT="1"/>
      <dgm:spPr>
        <a:solidFill>
          <a:schemeClr val="accent2">
            <a:lumMod val="60000"/>
            <a:lumOff val="40000"/>
          </a:schemeClr>
        </a:solidFill>
      </dgm:spPr>
      <dgm:t>
        <a:bodyPr/>
        <a:lstStyle/>
        <a:p>
          <a:r>
            <a:rPr lang="es-MX" sz="2800" b="1" dirty="0">
              <a:solidFill>
                <a:schemeClr val="tx2">
                  <a:lumMod val="95000"/>
                  <a:lumOff val="5000"/>
                </a:schemeClr>
              </a:solidFill>
              <a:latin typeface="Calibri" panose="020F0502020204030204" pitchFamily="34" charset="0"/>
              <a:cs typeface="Calibri" panose="020F0502020204030204" pitchFamily="34" charset="0"/>
            </a:rPr>
            <a:t>Justificación</a:t>
          </a:r>
        </a:p>
      </dgm:t>
    </dgm:pt>
    <dgm:pt modelId="{2731F269-BF26-43EE-A260-F71AAD6BE830}" type="parTrans" cxnId="{9784FC17-6AE2-4BD1-A1D7-9C3E1584334E}">
      <dgm:prSet/>
      <dgm:spPr/>
      <dgm:t>
        <a:bodyPr/>
        <a:lstStyle/>
        <a:p>
          <a:endParaRPr lang="es-MX"/>
        </a:p>
      </dgm:t>
    </dgm:pt>
    <dgm:pt modelId="{FDF3E406-D211-40FC-909C-7CFE2EB18C5B}" type="sibTrans" cxnId="{9784FC17-6AE2-4BD1-A1D7-9C3E1584334E}">
      <dgm:prSet/>
      <dgm:spPr/>
      <dgm:t>
        <a:bodyPr/>
        <a:lstStyle/>
        <a:p>
          <a:endParaRPr lang="es-MX"/>
        </a:p>
      </dgm:t>
    </dgm:pt>
    <dgm:pt modelId="{67735F5A-0E5B-4F48-BA09-0B0FE9B5567D}" type="pres">
      <dgm:prSet presAssocID="{9318E166-34DC-44CE-B31E-E64B525AAD6F}" presName="CompostProcess" presStyleCnt="0">
        <dgm:presLayoutVars>
          <dgm:dir/>
          <dgm:resizeHandles val="exact"/>
        </dgm:presLayoutVars>
      </dgm:prSet>
      <dgm:spPr/>
    </dgm:pt>
    <dgm:pt modelId="{2664ABEC-D599-4FD2-8457-63E93BB60DE1}" type="pres">
      <dgm:prSet presAssocID="{9318E166-34DC-44CE-B31E-E64B525AAD6F}" presName="arrow" presStyleLbl="bgShp" presStyleIdx="0" presStyleCnt="1"/>
      <dgm:spPr>
        <a:solidFill>
          <a:srgbClr val="79D1DD"/>
        </a:solidFill>
      </dgm:spPr>
    </dgm:pt>
    <dgm:pt modelId="{40E359B7-76A1-47ED-8247-222E01E994B3}" type="pres">
      <dgm:prSet presAssocID="{9318E166-34DC-44CE-B31E-E64B525AAD6F}" presName="linearProcess" presStyleCnt="0"/>
      <dgm:spPr/>
    </dgm:pt>
    <dgm:pt modelId="{B48F846E-41FE-4C05-9D05-D0041A29BEAC}" type="pres">
      <dgm:prSet presAssocID="{5FFEBCE2-992B-43EE-B1CD-33BEB69CDAA4}" presName="textNode" presStyleLbl="node1" presStyleIdx="0" presStyleCnt="3">
        <dgm:presLayoutVars>
          <dgm:bulletEnabled val="1"/>
        </dgm:presLayoutVars>
      </dgm:prSet>
      <dgm:spPr/>
    </dgm:pt>
    <dgm:pt modelId="{3FC3EBF2-5880-4236-AD16-057F69FB9ECE}" type="pres">
      <dgm:prSet presAssocID="{A64534BE-E16B-41FE-9BAA-0A9DEF5389A8}" presName="sibTrans" presStyleCnt="0"/>
      <dgm:spPr/>
    </dgm:pt>
    <dgm:pt modelId="{8DDE540B-0A97-442D-8FDE-D6A478DB46E6}" type="pres">
      <dgm:prSet presAssocID="{EC7A919C-D51E-4DCE-8C4A-8672C3211E4B}" presName="textNode" presStyleLbl="node1" presStyleIdx="1" presStyleCnt="3">
        <dgm:presLayoutVars>
          <dgm:bulletEnabled val="1"/>
        </dgm:presLayoutVars>
      </dgm:prSet>
      <dgm:spPr/>
    </dgm:pt>
    <dgm:pt modelId="{201C10AD-B6AD-44C5-A13B-00B39B640C53}" type="pres">
      <dgm:prSet presAssocID="{705C9B56-F336-4426-B650-AA77C34405B7}" presName="sibTrans" presStyleCnt="0"/>
      <dgm:spPr/>
    </dgm:pt>
    <dgm:pt modelId="{1D6C0472-718A-4A4E-A6EF-5BEE1DE45930}" type="pres">
      <dgm:prSet presAssocID="{36DB322F-10D5-4724-A5C2-A1696AA33DBB}" presName="textNode" presStyleLbl="node1" presStyleIdx="2" presStyleCnt="3">
        <dgm:presLayoutVars>
          <dgm:bulletEnabled val="1"/>
        </dgm:presLayoutVars>
      </dgm:prSet>
      <dgm:spPr/>
    </dgm:pt>
  </dgm:ptLst>
  <dgm:cxnLst>
    <dgm:cxn modelId="{839C1A0C-8E1F-4E62-94E0-9A25FF96E7D7}" type="presOf" srcId="{5FFEBCE2-992B-43EE-B1CD-33BEB69CDAA4}" destId="{B48F846E-41FE-4C05-9D05-D0041A29BEAC}" srcOrd="0" destOrd="0" presId="urn:microsoft.com/office/officeart/2005/8/layout/hProcess9"/>
    <dgm:cxn modelId="{9784FC17-6AE2-4BD1-A1D7-9C3E1584334E}" srcId="{9318E166-34DC-44CE-B31E-E64B525AAD6F}" destId="{36DB322F-10D5-4724-A5C2-A1696AA33DBB}" srcOrd="2" destOrd="0" parTransId="{2731F269-BF26-43EE-A260-F71AAD6BE830}" sibTransId="{FDF3E406-D211-40FC-909C-7CFE2EB18C5B}"/>
    <dgm:cxn modelId="{011FC821-B174-4A6D-826C-3E92F6975349}" type="presOf" srcId="{36DB322F-10D5-4724-A5C2-A1696AA33DBB}" destId="{1D6C0472-718A-4A4E-A6EF-5BEE1DE45930}" srcOrd="0" destOrd="0" presId="urn:microsoft.com/office/officeart/2005/8/layout/hProcess9"/>
    <dgm:cxn modelId="{DFE69536-28FA-40DA-8DAC-297BC25EC681}" type="presOf" srcId="{9318E166-34DC-44CE-B31E-E64B525AAD6F}" destId="{67735F5A-0E5B-4F48-BA09-0B0FE9B5567D}" srcOrd="0" destOrd="0" presId="urn:microsoft.com/office/officeart/2005/8/layout/hProcess9"/>
    <dgm:cxn modelId="{398FF6B4-2F68-430C-9AAD-7146E8031C6F}" srcId="{9318E166-34DC-44CE-B31E-E64B525AAD6F}" destId="{EC7A919C-D51E-4DCE-8C4A-8672C3211E4B}" srcOrd="1" destOrd="0" parTransId="{6F4553E1-790D-430D-BDAB-04DF73183884}" sibTransId="{705C9B56-F336-4426-B650-AA77C34405B7}"/>
    <dgm:cxn modelId="{4D17E0C6-EF23-49C8-B650-00C2DCF0A0A7}" srcId="{9318E166-34DC-44CE-B31E-E64B525AAD6F}" destId="{5FFEBCE2-992B-43EE-B1CD-33BEB69CDAA4}" srcOrd="0" destOrd="0" parTransId="{9FE074A3-FCF7-4403-87BA-A3587F2B32FD}" sibTransId="{A64534BE-E16B-41FE-9BAA-0A9DEF5389A8}"/>
    <dgm:cxn modelId="{6441E2E0-E6B6-46B9-8CFA-CB28231E859F}" type="presOf" srcId="{EC7A919C-D51E-4DCE-8C4A-8672C3211E4B}" destId="{8DDE540B-0A97-442D-8FDE-D6A478DB46E6}" srcOrd="0" destOrd="0" presId="urn:microsoft.com/office/officeart/2005/8/layout/hProcess9"/>
    <dgm:cxn modelId="{C32FEBB6-B948-453E-B95C-1F9FC17C66C3}" type="presParOf" srcId="{67735F5A-0E5B-4F48-BA09-0B0FE9B5567D}" destId="{2664ABEC-D599-4FD2-8457-63E93BB60DE1}" srcOrd="0" destOrd="0" presId="urn:microsoft.com/office/officeart/2005/8/layout/hProcess9"/>
    <dgm:cxn modelId="{B476DF8A-B011-486C-82E6-11671267B7FD}" type="presParOf" srcId="{67735F5A-0E5B-4F48-BA09-0B0FE9B5567D}" destId="{40E359B7-76A1-47ED-8247-222E01E994B3}" srcOrd="1" destOrd="0" presId="urn:microsoft.com/office/officeart/2005/8/layout/hProcess9"/>
    <dgm:cxn modelId="{93E88120-B2C9-491F-8B03-E4DC15662221}" type="presParOf" srcId="{40E359B7-76A1-47ED-8247-222E01E994B3}" destId="{B48F846E-41FE-4C05-9D05-D0041A29BEAC}" srcOrd="0" destOrd="0" presId="urn:microsoft.com/office/officeart/2005/8/layout/hProcess9"/>
    <dgm:cxn modelId="{6162356E-96FF-4D27-A95E-F378ED56D079}" type="presParOf" srcId="{40E359B7-76A1-47ED-8247-222E01E994B3}" destId="{3FC3EBF2-5880-4236-AD16-057F69FB9ECE}" srcOrd="1" destOrd="0" presId="urn:microsoft.com/office/officeart/2005/8/layout/hProcess9"/>
    <dgm:cxn modelId="{37A66E75-8DB9-4660-83F6-F74D239EDCD9}" type="presParOf" srcId="{40E359B7-76A1-47ED-8247-222E01E994B3}" destId="{8DDE540B-0A97-442D-8FDE-D6A478DB46E6}" srcOrd="2" destOrd="0" presId="urn:microsoft.com/office/officeart/2005/8/layout/hProcess9"/>
    <dgm:cxn modelId="{D66A11DF-5E8E-4356-ABD0-204E128357F3}" type="presParOf" srcId="{40E359B7-76A1-47ED-8247-222E01E994B3}" destId="{201C10AD-B6AD-44C5-A13B-00B39B640C53}" srcOrd="3" destOrd="0" presId="urn:microsoft.com/office/officeart/2005/8/layout/hProcess9"/>
    <dgm:cxn modelId="{B4BD2D7E-D147-4143-9CF2-B823AF7D2729}" type="presParOf" srcId="{40E359B7-76A1-47ED-8247-222E01E994B3}" destId="{1D6C0472-718A-4A4E-A6EF-5BEE1DE4593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16FBB-EEC2-41F6-9E37-A7356ED08EA0}" type="doc">
      <dgm:prSet loTypeId="urn:microsoft.com/office/officeart/2011/layout/InterconnectedBlockProcess" loCatId="process" qsTypeId="urn:microsoft.com/office/officeart/2005/8/quickstyle/simple3" qsCatId="simple" csTypeId="urn:microsoft.com/office/officeart/2005/8/colors/accent1_2" csCatId="accent1" phldr="1"/>
      <dgm:spPr/>
      <dgm:t>
        <a:bodyPr/>
        <a:lstStyle/>
        <a:p>
          <a:endParaRPr lang="es-ES_tradnl"/>
        </a:p>
      </dgm:t>
    </dgm:pt>
    <dgm:pt modelId="{266D161C-E3BA-40D5-8973-7877B42EBBE7}">
      <dgm:prSet phldrT="[Texto]" custT="1"/>
      <dgm:spPr/>
      <dgm:t>
        <a:bodyPr/>
        <a:lstStyle/>
        <a:p>
          <a:r>
            <a:rPr lang="es-EC" sz="1800" b="1" dirty="0">
              <a:solidFill>
                <a:schemeClr val="tx2"/>
              </a:solidFill>
              <a:latin typeface="Calibri" panose="020F0502020204030204" pitchFamily="34" charset="0"/>
              <a:cs typeface="Calibri" panose="020F0502020204030204" pitchFamily="34" charset="0"/>
            </a:rPr>
            <a:t>OBJETIVO GENERAL</a:t>
          </a:r>
          <a:endParaRPr lang="es-ES_tradnl" sz="1800" b="1" dirty="0">
            <a:solidFill>
              <a:schemeClr val="tx2"/>
            </a:solidFill>
            <a:latin typeface="Calibri" panose="020F0502020204030204" pitchFamily="34" charset="0"/>
            <a:cs typeface="Calibri" panose="020F0502020204030204" pitchFamily="34" charset="0"/>
          </a:endParaRPr>
        </a:p>
      </dgm:t>
    </dgm:pt>
    <dgm:pt modelId="{339161FF-C96A-49AD-966A-B619594D0CB0}" type="parTrans" cxnId="{230D7468-801D-4700-9EA0-5ABD73A58323}">
      <dgm:prSet/>
      <dgm:spPr/>
      <dgm:t>
        <a:bodyPr/>
        <a:lstStyle/>
        <a:p>
          <a:endParaRPr lang="es-ES_tradnl" sz="1600" b="1">
            <a:latin typeface="Book Antiqua" pitchFamily="18" charset="0"/>
          </a:endParaRPr>
        </a:p>
      </dgm:t>
    </dgm:pt>
    <dgm:pt modelId="{AD49B59C-9F38-4E9B-9372-6E54D985E2F2}" type="sibTrans" cxnId="{230D7468-801D-4700-9EA0-5ABD73A58323}">
      <dgm:prSet/>
      <dgm:spPr/>
      <dgm:t>
        <a:bodyPr/>
        <a:lstStyle/>
        <a:p>
          <a:endParaRPr lang="es-ES_tradnl" sz="1600" b="1">
            <a:latin typeface="Book Antiqua" pitchFamily="18" charset="0"/>
          </a:endParaRPr>
        </a:p>
      </dgm:t>
    </dgm:pt>
    <dgm:pt modelId="{1E53692E-0783-4A62-A6CB-5DE20826867A}">
      <dgm:prSet phldrT="[Texto]" custT="1"/>
      <dgm:spPr/>
      <dgm:t>
        <a:bodyPr/>
        <a:lstStyle/>
        <a:p>
          <a:endParaRPr lang="es-EC" sz="1400" dirty="0">
            <a:latin typeface="Times New Roman" panose="02020603050405020304" pitchFamily="18" charset="0"/>
            <a:cs typeface="Times New Roman" panose="02020603050405020304" pitchFamily="18" charset="0"/>
          </a:endParaRPr>
        </a:p>
        <a:p>
          <a:r>
            <a:rPr lang="es-EC" sz="1400" dirty="0">
              <a:solidFill>
                <a:schemeClr val="tx2"/>
              </a:solidFill>
              <a:latin typeface="Calibri" panose="020F0502020204030204" pitchFamily="34" charset="0"/>
              <a:cs typeface="Calibri" panose="020F0502020204030204" pitchFamily="34" charset="0"/>
            </a:rPr>
            <a:t>Determinar la incidencia de los factores de innovación para la competitividad sistémica empresarial en Santo Domingo de los Tsáchilas, en el análisis de aspectos endógenos y exógenos, que permita a los emprendedores optimizar su gestión y dar sostenibilidad a sus negocios</a:t>
          </a:r>
          <a:endParaRPr lang="es-ES_tradnl" sz="1400" b="0" dirty="0">
            <a:solidFill>
              <a:schemeClr val="tx2"/>
            </a:solidFill>
            <a:latin typeface="Calibri" panose="020F0502020204030204" pitchFamily="34" charset="0"/>
            <a:cs typeface="Calibri" panose="020F0502020204030204" pitchFamily="34" charset="0"/>
          </a:endParaRPr>
        </a:p>
      </dgm:t>
    </dgm:pt>
    <dgm:pt modelId="{CB404B20-0737-4AD7-B496-A816C3BD0665}" type="parTrans" cxnId="{16DB0180-C59C-40F4-B790-71ED0050C4AC}">
      <dgm:prSet/>
      <dgm:spPr/>
      <dgm:t>
        <a:bodyPr/>
        <a:lstStyle/>
        <a:p>
          <a:endParaRPr lang="es-ES_tradnl" sz="1600" b="1">
            <a:latin typeface="Book Antiqua" pitchFamily="18" charset="0"/>
          </a:endParaRPr>
        </a:p>
      </dgm:t>
    </dgm:pt>
    <dgm:pt modelId="{85AA361F-5189-4AA9-A19B-9629578AA190}" type="sibTrans" cxnId="{16DB0180-C59C-40F4-B790-71ED0050C4AC}">
      <dgm:prSet/>
      <dgm:spPr/>
      <dgm:t>
        <a:bodyPr/>
        <a:lstStyle/>
        <a:p>
          <a:endParaRPr lang="es-ES_tradnl" sz="1600" b="1">
            <a:latin typeface="Book Antiqua" pitchFamily="18" charset="0"/>
          </a:endParaRPr>
        </a:p>
      </dgm:t>
    </dgm:pt>
    <dgm:pt modelId="{7927873F-456F-4094-B81B-A4EA66D9AB0F}">
      <dgm:prSet phldrT="[Texto]" custT="1"/>
      <dgm:spPr/>
      <dgm:t>
        <a:bodyPr/>
        <a:lstStyle/>
        <a:p>
          <a:r>
            <a:rPr lang="es-EC" sz="1800" b="1" dirty="0">
              <a:solidFill>
                <a:schemeClr val="tx2"/>
              </a:solidFill>
              <a:latin typeface="Calibri" panose="020F0502020204030204" pitchFamily="34" charset="0"/>
              <a:cs typeface="Calibri" panose="020F0502020204030204" pitchFamily="34" charset="0"/>
            </a:rPr>
            <a:t>OBJETIVO ESPECÍFICO</a:t>
          </a:r>
          <a:endParaRPr lang="es-ES_tradnl" sz="1800" b="1" dirty="0">
            <a:solidFill>
              <a:schemeClr val="tx2"/>
            </a:solidFill>
            <a:latin typeface="Calibri" panose="020F0502020204030204" pitchFamily="34" charset="0"/>
            <a:cs typeface="Calibri" panose="020F0502020204030204" pitchFamily="34" charset="0"/>
          </a:endParaRPr>
        </a:p>
      </dgm:t>
    </dgm:pt>
    <dgm:pt modelId="{6B774272-9CB2-4F38-9588-D088DFBBC7C9}" type="parTrans" cxnId="{FD1216E3-DDE3-4049-A917-CF20C4FA68D4}">
      <dgm:prSet/>
      <dgm:spPr/>
      <dgm:t>
        <a:bodyPr/>
        <a:lstStyle/>
        <a:p>
          <a:endParaRPr lang="es-ES_tradnl" sz="1600" b="1">
            <a:latin typeface="Book Antiqua" pitchFamily="18" charset="0"/>
          </a:endParaRPr>
        </a:p>
      </dgm:t>
    </dgm:pt>
    <dgm:pt modelId="{4961DDB6-CD47-4764-AB5A-29EF21ADE8F0}" type="sibTrans" cxnId="{FD1216E3-DDE3-4049-A917-CF20C4FA68D4}">
      <dgm:prSet/>
      <dgm:spPr/>
      <dgm:t>
        <a:bodyPr/>
        <a:lstStyle/>
        <a:p>
          <a:endParaRPr lang="es-ES_tradnl" sz="1600" b="1">
            <a:latin typeface="Book Antiqua" pitchFamily="18" charset="0"/>
          </a:endParaRPr>
        </a:p>
      </dgm:t>
    </dgm:pt>
    <dgm:pt modelId="{9CC10E4F-9E0E-411F-99A5-1C69D34C22C5}">
      <dgm:prSet phldrT="[Texto]" custT="1"/>
      <dgm:spPr/>
      <dgm:t>
        <a:bodyPr/>
        <a:lstStyle/>
        <a:p>
          <a:endParaRPr lang="es-EC" sz="1400" dirty="0">
            <a:solidFill>
              <a:schemeClr val="tx2"/>
            </a:solidFill>
            <a:latin typeface="Times New Roman" panose="02020603050405020304" pitchFamily="18" charset="0"/>
            <a:cs typeface="Times New Roman" panose="02020603050405020304" pitchFamily="18" charset="0"/>
          </a:endParaRPr>
        </a:p>
        <a:p>
          <a:r>
            <a:rPr lang="es-ES" sz="1400" dirty="0">
              <a:solidFill>
                <a:schemeClr val="tx2"/>
              </a:solidFill>
              <a:latin typeface="Calibri" panose="020F0502020204030204" pitchFamily="34" charset="0"/>
              <a:cs typeface="Calibri" panose="020F0502020204030204" pitchFamily="34" charset="0"/>
            </a:rPr>
            <a:t>Establecer un marco científico sobre teorías de innovación y competitividad sistémica empresarial para soporte de la investigación del sector comercio de Santo Domingo de los Tsáchilas</a:t>
          </a:r>
          <a:r>
            <a:rPr lang="es-ES" sz="1600" dirty="0">
              <a:latin typeface="Calibri" panose="020F0502020204030204" pitchFamily="34" charset="0"/>
              <a:cs typeface="Calibri" panose="020F0502020204030204" pitchFamily="34" charset="0"/>
            </a:rPr>
            <a:t>.</a:t>
          </a:r>
          <a:endParaRPr lang="es-ES_tradnl" sz="2000" b="1" dirty="0">
            <a:latin typeface="Calibri" panose="020F0502020204030204" pitchFamily="34" charset="0"/>
            <a:cs typeface="Calibri" panose="020F0502020204030204" pitchFamily="34" charset="0"/>
          </a:endParaRPr>
        </a:p>
      </dgm:t>
    </dgm:pt>
    <dgm:pt modelId="{91BFAF48-C6E1-47EA-9B5C-95E8CC7E6BA3}" type="parTrans" cxnId="{81471EC5-6AE4-417B-A4CF-9F8167EFE828}">
      <dgm:prSet/>
      <dgm:spPr/>
      <dgm:t>
        <a:bodyPr/>
        <a:lstStyle/>
        <a:p>
          <a:endParaRPr lang="es-ES_tradnl" sz="1600" b="1">
            <a:latin typeface="Book Antiqua" pitchFamily="18" charset="0"/>
          </a:endParaRPr>
        </a:p>
      </dgm:t>
    </dgm:pt>
    <dgm:pt modelId="{6F723F4D-2862-478D-9877-C8AE7E99701C}" type="sibTrans" cxnId="{81471EC5-6AE4-417B-A4CF-9F8167EFE828}">
      <dgm:prSet/>
      <dgm:spPr/>
      <dgm:t>
        <a:bodyPr/>
        <a:lstStyle/>
        <a:p>
          <a:endParaRPr lang="es-ES_tradnl" sz="1600" b="1">
            <a:latin typeface="Book Antiqua" pitchFamily="18" charset="0"/>
          </a:endParaRPr>
        </a:p>
      </dgm:t>
    </dgm:pt>
    <dgm:pt modelId="{CDFC14E5-22C7-4A9B-B336-CB398282D994}">
      <dgm:prSet phldrT="[Texto]" custT="1"/>
      <dgm:spPr/>
      <dgm:t>
        <a:bodyPr/>
        <a:lstStyle/>
        <a:p>
          <a:r>
            <a:rPr lang="es-EC" sz="1800" b="1" dirty="0">
              <a:solidFill>
                <a:schemeClr val="tx2"/>
              </a:solidFill>
              <a:latin typeface="Calibri" panose="020F0502020204030204" pitchFamily="34" charset="0"/>
              <a:cs typeface="Calibri" panose="020F0502020204030204" pitchFamily="34" charset="0"/>
            </a:rPr>
            <a:t>OBJETIVO ESPECÍFICO</a:t>
          </a:r>
          <a:endParaRPr lang="es-ES_tradnl" sz="1800" b="1" dirty="0">
            <a:solidFill>
              <a:schemeClr val="tx2"/>
            </a:solidFill>
            <a:latin typeface="Calibri" panose="020F0502020204030204" pitchFamily="34" charset="0"/>
            <a:cs typeface="Calibri" panose="020F0502020204030204" pitchFamily="34" charset="0"/>
          </a:endParaRPr>
        </a:p>
      </dgm:t>
    </dgm:pt>
    <dgm:pt modelId="{CC1E8B87-7521-4AA0-81BC-A847B393325D}" type="parTrans" cxnId="{B4AB1B5B-B61A-4BAB-9A10-A99BD860E5F3}">
      <dgm:prSet/>
      <dgm:spPr/>
      <dgm:t>
        <a:bodyPr/>
        <a:lstStyle/>
        <a:p>
          <a:endParaRPr lang="es-ES_tradnl" sz="1600" b="1">
            <a:latin typeface="Book Antiqua" pitchFamily="18" charset="0"/>
          </a:endParaRPr>
        </a:p>
      </dgm:t>
    </dgm:pt>
    <dgm:pt modelId="{77878031-F4EB-49B8-A897-59B5EFC0809A}" type="sibTrans" cxnId="{B4AB1B5B-B61A-4BAB-9A10-A99BD860E5F3}">
      <dgm:prSet/>
      <dgm:spPr/>
      <dgm:t>
        <a:bodyPr/>
        <a:lstStyle/>
        <a:p>
          <a:endParaRPr lang="es-ES_tradnl" sz="1600" b="1">
            <a:latin typeface="Book Antiqua" pitchFamily="18" charset="0"/>
          </a:endParaRPr>
        </a:p>
      </dgm:t>
    </dgm:pt>
    <dgm:pt modelId="{BCADBD43-650A-42B3-950B-4B21E5840224}">
      <dgm:prSet phldrT="[Texto]" custT="1"/>
      <dgm:spPr/>
      <dgm:t>
        <a:bodyPr/>
        <a:lstStyle/>
        <a:p>
          <a:endParaRPr lang="es-ES" sz="1600" dirty="0">
            <a:solidFill>
              <a:schemeClr val="tx2"/>
            </a:solidFill>
            <a:latin typeface="Times New Roman" panose="02020603050405020304" pitchFamily="18" charset="0"/>
            <a:cs typeface="Times New Roman" panose="02020603050405020304" pitchFamily="18" charset="0"/>
          </a:endParaRPr>
        </a:p>
        <a:p>
          <a:r>
            <a:rPr lang="es-ES" sz="1600" dirty="0">
              <a:solidFill>
                <a:schemeClr val="tx2"/>
              </a:solidFill>
              <a:latin typeface="Times New Roman" panose="02020603050405020304" pitchFamily="18" charset="0"/>
              <a:cs typeface="Times New Roman" panose="02020603050405020304" pitchFamily="18" charset="0"/>
            </a:rPr>
            <a:t>	</a:t>
          </a:r>
          <a:r>
            <a:rPr lang="es-ES" sz="1400" dirty="0">
              <a:solidFill>
                <a:schemeClr val="tx2"/>
              </a:solidFill>
              <a:latin typeface="Calibri" panose="020F0502020204030204" pitchFamily="34" charset="0"/>
              <a:cs typeface="Calibri" panose="020F0502020204030204" pitchFamily="34" charset="0"/>
            </a:rPr>
            <a:t>Diagnosticar la situación actual de la innovación y la competitividad sistémica empresarial del sector comercio de Santo Domingo de los Tsáchilas</a:t>
          </a:r>
          <a:r>
            <a:rPr lang="es-ES" sz="1400" dirty="0">
              <a:latin typeface="Calibri" panose="020F0502020204030204" pitchFamily="34" charset="0"/>
              <a:cs typeface="Calibri" panose="020F0502020204030204" pitchFamily="34" charset="0"/>
            </a:rPr>
            <a:t>.</a:t>
          </a:r>
          <a:r>
            <a:rPr lang="es-EC" sz="1400" dirty="0">
              <a:latin typeface="Calibri" panose="020F0502020204030204" pitchFamily="34" charset="0"/>
              <a:cs typeface="Calibri" panose="020F0502020204030204" pitchFamily="34" charset="0"/>
            </a:rPr>
            <a:t>.</a:t>
          </a:r>
          <a:endParaRPr lang="es-EC" sz="1600" b="1" dirty="0">
            <a:latin typeface="Calibri" panose="020F0502020204030204" pitchFamily="34" charset="0"/>
            <a:cs typeface="Calibri" panose="020F0502020204030204" pitchFamily="34" charset="0"/>
          </a:endParaRPr>
        </a:p>
      </dgm:t>
    </dgm:pt>
    <dgm:pt modelId="{44BF5A3D-A597-4922-9A59-E7661AE9CCAA}" type="parTrans" cxnId="{CB6A21A0-A39D-4971-BB22-F79489FD909D}">
      <dgm:prSet/>
      <dgm:spPr/>
      <dgm:t>
        <a:bodyPr/>
        <a:lstStyle/>
        <a:p>
          <a:endParaRPr lang="es-ES_tradnl" sz="1600" b="1">
            <a:latin typeface="Book Antiqua" pitchFamily="18" charset="0"/>
          </a:endParaRPr>
        </a:p>
      </dgm:t>
    </dgm:pt>
    <dgm:pt modelId="{93D9F5D7-C768-41B4-B359-47FA686BD988}" type="sibTrans" cxnId="{CB6A21A0-A39D-4971-BB22-F79489FD909D}">
      <dgm:prSet/>
      <dgm:spPr/>
      <dgm:t>
        <a:bodyPr/>
        <a:lstStyle/>
        <a:p>
          <a:endParaRPr lang="es-ES_tradnl" sz="1600" b="1">
            <a:latin typeface="Book Antiqua" pitchFamily="18" charset="0"/>
          </a:endParaRPr>
        </a:p>
      </dgm:t>
    </dgm:pt>
    <dgm:pt modelId="{DA1E4412-EAA9-4B88-9BA6-DAE00F2851F3}">
      <dgm:prSet custT="1"/>
      <dgm:spPr/>
      <dgm:t>
        <a:bodyPr/>
        <a:lstStyle/>
        <a:p>
          <a:r>
            <a:rPr lang="es-EC" sz="1800" b="1" dirty="0">
              <a:solidFill>
                <a:schemeClr val="tx2"/>
              </a:solidFill>
              <a:latin typeface="Calibri" panose="020F0502020204030204" pitchFamily="34" charset="0"/>
              <a:cs typeface="Calibri" panose="020F0502020204030204" pitchFamily="34" charset="0"/>
            </a:rPr>
            <a:t>OBJETIVO ESPECÍFICO</a:t>
          </a:r>
        </a:p>
      </dgm:t>
    </dgm:pt>
    <dgm:pt modelId="{05D2FC2D-0E32-4E95-9302-44F528FE1698}" type="parTrans" cxnId="{F3FF8323-37E5-4AF5-80A3-0A3EE3062638}">
      <dgm:prSet/>
      <dgm:spPr/>
      <dgm:t>
        <a:bodyPr/>
        <a:lstStyle/>
        <a:p>
          <a:endParaRPr lang="es-EC"/>
        </a:p>
      </dgm:t>
    </dgm:pt>
    <dgm:pt modelId="{FAC70489-5F42-4B56-9B2A-DBB7CD8E778F}" type="sibTrans" cxnId="{F3FF8323-37E5-4AF5-80A3-0A3EE3062638}">
      <dgm:prSet/>
      <dgm:spPr/>
      <dgm:t>
        <a:bodyPr/>
        <a:lstStyle/>
        <a:p>
          <a:endParaRPr lang="es-EC"/>
        </a:p>
      </dgm:t>
    </dgm:pt>
    <dgm:pt modelId="{FB38DE58-0054-4950-AE84-A6DE9C292112}">
      <dgm:prSet custT="1"/>
      <dgm:spPr/>
      <dgm:t>
        <a:bodyPr/>
        <a:lstStyle/>
        <a:p>
          <a:endParaRPr lang="es-ES" sz="1400" b="0" dirty="0">
            <a:solidFill>
              <a:schemeClr val="tx2"/>
            </a:solidFill>
            <a:latin typeface="Times New Roman" panose="02020603050405020304" pitchFamily="18" charset="0"/>
            <a:cs typeface="Times New Roman" panose="02020603050405020304" pitchFamily="18" charset="0"/>
          </a:endParaRPr>
        </a:p>
        <a:p>
          <a:r>
            <a:rPr lang="es-ES" sz="1400" b="0" dirty="0">
              <a:solidFill>
                <a:schemeClr val="tx2"/>
              </a:solidFill>
              <a:latin typeface="Calibri" panose="020F0502020204030204" pitchFamily="34" charset="0"/>
              <a:cs typeface="Calibri" panose="020F0502020204030204" pitchFamily="34" charset="0"/>
            </a:rPr>
            <a:t>Explicar de qué manera inciden los factores endógenos y exógenos de la innovación para la competitividad sistémica empresarial en Santo Domingo de los Tsáchilas, y señalar las oportunidades de mejora relacionadas al sector comercio</a:t>
          </a:r>
          <a:r>
            <a:rPr lang="es-ES" sz="1400" b="0" dirty="0">
              <a:latin typeface="Calibri" panose="020F0502020204030204" pitchFamily="34" charset="0"/>
              <a:cs typeface="Calibri" panose="020F0502020204030204" pitchFamily="34" charset="0"/>
            </a:rPr>
            <a:t>. </a:t>
          </a:r>
          <a:endParaRPr lang="es-EC" sz="1400" b="0" dirty="0">
            <a:latin typeface="Calibri" panose="020F0502020204030204" pitchFamily="34" charset="0"/>
            <a:cs typeface="Calibri" panose="020F0502020204030204" pitchFamily="34" charset="0"/>
          </a:endParaRPr>
        </a:p>
      </dgm:t>
    </dgm:pt>
    <dgm:pt modelId="{B705726F-A64B-4F89-BE21-D396E45E29C8}" type="parTrans" cxnId="{93474C6E-6B8B-49C1-8177-5C4B1AA40BCB}">
      <dgm:prSet/>
      <dgm:spPr/>
      <dgm:t>
        <a:bodyPr/>
        <a:lstStyle/>
        <a:p>
          <a:endParaRPr lang="es-EC"/>
        </a:p>
      </dgm:t>
    </dgm:pt>
    <dgm:pt modelId="{600437B3-CD3B-4430-9F16-231A6212F08C}" type="sibTrans" cxnId="{93474C6E-6B8B-49C1-8177-5C4B1AA40BCB}">
      <dgm:prSet/>
      <dgm:spPr/>
      <dgm:t>
        <a:bodyPr/>
        <a:lstStyle/>
        <a:p>
          <a:endParaRPr lang="es-EC"/>
        </a:p>
      </dgm:t>
    </dgm:pt>
    <dgm:pt modelId="{36A7CB3C-51DD-475C-B756-B344595F677C}" type="pres">
      <dgm:prSet presAssocID="{42016FBB-EEC2-41F6-9E37-A7356ED08EA0}" presName="Name0" presStyleCnt="0">
        <dgm:presLayoutVars>
          <dgm:chMax val="7"/>
          <dgm:chPref val="5"/>
          <dgm:dir/>
          <dgm:animOne val="branch"/>
          <dgm:animLvl val="lvl"/>
        </dgm:presLayoutVars>
      </dgm:prSet>
      <dgm:spPr/>
    </dgm:pt>
    <dgm:pt modelId="{2952BE8B-8941-4AA6-ACD5-14A4094DAE63}" type="pres">
      <dgm:prSet presAssocID="{DA1E4412-EAA9-4B88-9BA6-DAE00F2851F3}" presName="ChildAccent4" presStyleCnt="0"/>
      <dgm:spPr/>
    </dgm:pt>
    <dgm:pt modelId="{A5BFC7C0-5E1D-4B15-8D04-B9648ADF9CD6}" type="pres">
      <dgm:prSet presAssocID="{DA1E4412-EAA9-4B88-9BA6-DAE00F2851F3}" presName="ChildAccent" presStyleLbl="alignImgPlace1" presStyleIdx="0" presStyleCnt="4" custScaleY="98457"/>
      <dgm:spPr/>
    </dgm:pt>
    <dgm:pt modelId="{90E0BB01-5C17-48BC-83AE-92C76E620B7D}" type="pres">
      <dgm:prSet presAssocID="{DA1E4412-EAA9-4B88-9BA6-DAE00F2851F3}" presName="Child4" presStyleLbl="revTx" presStyleIdx="0" presStyleCnt="0">
        <dgm:presLayoutVars>
          <dgm:chMax val="0"/>
          <dgm:chPref val="0"/>
          <dgm:bulletEnabled val="1"/>
        </dgm:presLayoutVars>
      </dgm:prSet>
      <dgm:spPr/>
    </dgm:pt>
    <dgm:pt modelId="{70FE4867-74F3-4C8A-BAD2-B017E5179E0C}" type="pres">
      <dgm:prSet presAssocID="{DA1E4412-EAA9-4B88-9BA6-DAE00F2851F3}" presName="Parent4" presStyleLbl="node1" presStyleIdx="0" presStyleCnt="4">
        <dgm:presLayoutVars>
          <dgm:chMax val="2"/>
          <dgm:chPref val="1"/>
          <dgm:bulletEnabled val="1"/>
        </dgm:presLayoutVars>
      </dgm:prSet>
      <dgm:spPr/>
    </dgm:pt>
    <dgm:pt modelId="{381F0722-68DE-458F-B99B-ABEB1D81CCF7}" type="pres">
      <dgm:prSet presAssocID="{CDFC14E5-22C7-4A9B-B336-CB398282D994}" presName="ChildAccent3" presStyleCnt="0"/>
      <dgm:spPr/>
    </dgm:pt>
    <dgm:pt modelId="{5F811682-7775-4088-983A-DED57A28974B}" type="pres">
      <dgm:prSet presAssocID="{CDFC14E5-22C7-4A9B-B336-CB398282D994}" presName="ChildAccent" presStyleLbl="alignImgPlace1" presStyleIdx="1" presStyleCnt="4"/>
      <dgm:spPr/>
    </dgm:pt>
    <dgm:pt modelId="{0145AB0F-DBA0-456B-BB95-749463DD3557}" type="pres">
      <dgm:prSet presAssocID="{CDFC14E5-22C7-4A9B-B336-CB398282D994}" presName="Child3" presStyleLbl="revTx" presStyleIdx="0" presStyleCnt="0">
        <dgm:presLayoutVars>
          <dgm:chMax val="0"/>
          <dgm:chPref val="0"/>
          <dgm:bulletEnabled val="1"/>
        </dgm:presLayoutVars>
      </dgm:prSet>
      <dgm:spPr/>
    </dgm:pt>
    <dgm:pt modelId="{5451841F-13A8-422A-A028-CE058F04C493}" type="pres">
      <dgm:prSet presAssocID="{CDFC14E5-22C7-4A9B-B336-CB398282D994}" presName="Parent3" presStyleLbl="node1" presStyleIdx="1" presStyleCnt="4">
        <dgm:presLayoutVars>
          <dgm:chMax val="2"/>
          <dgm:chPref val="1"/>
          <dgm:bulletEnabled val="1"/>
        </dgm:presLayoutVars>
      </dgm:prSet>
      <dgm:spPr/>
    </dgm:pt>
    <dgm:pt modelId="{FD083B59-713E-4AE4-BBE9-9148473F5D51}" type="pres">
      <dgm:prSet presAssocID="{7927873F-456F-4094-B81B-A4EA66D9AB0F}" presName="ChildAccent2" presStyleCnt="0"/>
      <dgm:spPr/>
    </dgm:pt>
    <dgm:pt modelId="{0EDFA220-1286-4EFA-AFDA-57A5F9B382F5}" type="pres">
      <dgm:prSet presAssocID="{7927873F-456F-4094-B81B-A4EA66D9AB0F}" presName="ChildAccent" presStyleLbl="alignImgPlace1" presStyleIdx="2" presStyleCnt="4"/>
      <dgm:spPr/>
    </dgm:pt>
    <dgm:pt modelId="{9EBBCC5F-5C18-4023-B91E-385590A234EA}" type="pres">
      <dgm:prSet presAssocID="{7927873F-456F-4094-B81B-A4EA66D9AB0F}" presName="Child2" presStyleLbl="revTx" presStyleIdx="0" presStyleCnt="0">
        <dgm:presLayoutVars>
          <dgm:chMax val="0"/>
          <dgm:chPref val="0"/>
          <dgm:bulletEnabled val="1"/>
        </dgm:presLayoutVars>
      </dgm:prSet>
      <dgm:spPr/>
    </dgm:pt>
    <dgm:pt modelId="{A4AFB907-8499-42BA-9C5D-F09F22AA4AAC}" type="pres">
      <dgm:prSet presAssocID="{7927873F-456F-4094-B81B-A4EA66D9AB0F}" presName="Parent2" presStyleLbl="node1" presStyleIdx="2" presStyleCnt="4">
        <dgm:presLayoutVars>
          <dgm:chMax val="2"/>
          <dgm:chPref val="1"/>
          <dgm:bulletEnabled val="1"/>
        </dgm:presLayoutVars>
      </dgm:prSet>
      <dgm:spPr/>
    </dgm:pt>
    <dgm:pt modelId="{297B1CC2-C5C3-4E1C-A980-0F31EF72105E}" type="pres">
      <dgm:prSet presAssocID="{266D161C-E3BA-40D5-8973-7877B42EBBE7}" presName="ChildAccent1" presStyleCnt="0"/>
      <dgm:spPr/>
    </dgm:pt>
    <dgm:pt modelId="{6C918396-94FF-4D42-B213-40ED7FFEFF5A}" type="pres">
      <dgm:prSet presAssocID="{266D161C-E3BA-40D5-8973-7877B42EBBE7}" presName="ChildAccent" presStyleLbl="alignImgPlace1" presStyleIdx="3" presStyleCnt="4"/>
      <dgm:spPr/>
    </dgm:pt>
    <dgm:pt modelId="{117F85A4-1913-4E2D-8627-31194C2C7AC9}" type="pres">
      <dgm:prSet presAssocID="{266D161C-E3BA-40D5-8973-7877B42EBBE7}" presName="Child1" presStyleLbl="revTx" presStyleIdx="0" presStyleCnt="0">
        <dgm:presLayoutVars>
          <dgm:chMax val="0"/>
          <dgm:chPref val="0"/>
          <dgm:bulletEnabled val="1"/>
        </dgm:presLayoutVars>
      </dgm:prSet>
      <dgm:spPr/>
    </dgm:pt>
    <dgm:pt modelId="{EB0A0D94-0935-4233-9180-05FCBC2CC4AF}" type="pres">
      <dgm:prSet presAssocID="{266D161C-E3BA-40D5-8973-7877B42EBBE7}" presName="Parent1" presStyleLbl="node1" presStyleIdx="3" presStyleCnt="4">
        <dgm:presLayoutVars>
          <dgm:chMax val="2"/>
          <dgm:chPref val="1"/>
          <dgm:bulletEnabled val="1"/>
        </dgm:presLayoutVars>
      </dgm:prSet>
      <dgm:spPr/>
    </dgm:pt>
  </dgm:ptLst>
  <dgm:cxnLst>
    <dgm:cxn modelId="{660F3B1A-FC67-44BC-B88C-B6F32ACA26A1}" type="presOf" srcId="{1E53692E-0783-4A62-A6CB-5DE20826867A}" destId="{6C918396-94FF-4D42-B213-40ED7FFEFF5A}" srcOrd="0" destOrd="0" presId="urn:microsoft.com/office/officeart/2011/layout/InterconnectedBlockProcess"/>
    <dgm:cxn modelId="{ECB97A1B-EE74-49E2-87EF-EBF2A970C47A}" type="presOf" srcId="{FB38DE58-0054-4950-AE84-A6DE9C292112}" destId="{90E0BB01-5C17-48BC-83AE-92C76E620B7D}" srcOrd="1" destOrd="0" presId="urn:microsoft.com/office/officeart/2011/layout/InterconnectedBlockProcess"/>
    <dgm:cxn modelId="{F3FF8323-37E5-4AF5-80A3-0A3EE3062638}" srcId="{42016FBB-EEC2-41F6-9E37-A7356ED08EA0}" destId="{DA1E4412-EAA9-4B88-9BA6-DAE00F2851F3}" srcOrd="3" destOrd="0" parTransId="{05D2FC2D-0E32-4E95-9302-44F528FE1698}" sibTransId="{FAC70489-5F42-4B56-9B2A-DBB7CD8E778F}"/>
    <dgm:cxn modelId="{D6B9902B-F15B-4AF3-8B05-58FE29F3AD43}" type="presOf" srcId="{DA1E4412-EAA9-4B88-9BA6-DAE00F2851F3}" destId="{70FE4867-74F3-4C8A-BAD2-B017E5179E0C}" srcOrd="0" destOrd="0" presId="urn:microsoft.com/office/officeart/2011/layout/InterconnectedBlockProcess"/>
    <dgm:cxn modelId="{B4AB1B5B-B61A-4BAB-9A10-A99BD860E5F3}" srcId="{42016FBB-EEC2-41F6-9E37-A7356ED08EA0}" destId="{CDFC14E5-22C7-4A9B-B336-CB398282D994}" srcOrd="2" destOrd="0" parTransId="{CC1E8B87-7521-4AA0-81BC-A847B393325D}" sibTransId="{77878031-F4EB-49B8-A897-59B5EFC0809A}"/>
    <dgm:cxn modelId="{3264B342-B9EE-4BB5-9E4C-07DB0291EC59}" type="presOf" srcId="{9CC10E4F-9E0E-411F-99A5-1C69D34C22C5}" destId="{0EDFA220-1286-4EFA-AFDA-57A5F9B382F5}" srcOrd="0" destOrd="0" presId="urn:microsoft.com/office/officeart/2011/layout/InterconnectedBlockProcess"/>
    <dgm:cxn modelId="{230D7468-801D-4700-9EA0-5ABD73A58323}" srcId="{42016FBB-EEC2-41F6-9E37-A7356ED08EA0}" destId="{266D161C-E3BA-40D5-8973-7877B42EBBE7}" srcOrd="0" destOrd="0" parTransId="{339161FF-C96A-49AD-966A-B619594D0CB0}" sibTransId="{AD49B59C-9F38-4E9B-9372-6E54D985E2F2}"/>
    <dgm:cxn modelId="{93474C6E-6B8B-49C1-8177-5C4B1AA40BCB}" srcId="{DA1E4412-EAA9-4B88-9BA6-DAE00F2851F3}" destId="{FB38DE58-0054-4950-AE84-A6DE9C292112}" srcOrd="0" destOrd="0" parTransId="{B705726F-A64B-4F89-BE21-D396E45E29C8}" sibTransId="{600437B3-CD3B-4430-9F16-231A6212F08C}"/>
    <dgm:cxn modelId="{D6465F71-B435-46BB-9B4C-BB923B09111B}" type="presOf" srcId="{FB38DE58-0054-4950-AE84-A6DE9C292112}" destId="{A5BFC7C0-5E1D-4B15-8D04-B9648ADF9CD6}" srcOrd="0" destOrd="0" presId="urn:microsoft.com/office/officeart/2011/layout/InterconnectedBlockProcess"/>
    <dgm:cxn modelId="{1773C353-06FC-49FB-A9D4-19922882D912}" type="presOf" srcId="{1E53692E-0783-4A62-A6CB-5DE20826867A}" destId="{117F85A4-1913-4E2D-8627-31194C2C7AC9}" srcOrd="1" destOrd="0" presId="urn:microsoft.com/office/officeart/2011/layout/InterconnectedBlockProcess"/>
    <dgm:cxn modelId="{16DB0180-C59C-40F4-B790-71ED0050C4AC}" srcId="{266D161C-E3BA-40D5-8973-7877B42EBBE7}" destId="{1E53692E-0783-4A62-A6CB-5DE20826867A}" srcOrd="0" destOrd="0" parTransId="{CB404B20-0737-4AD7-B496-A816C3BD0665}" sibTransId="{85AA361F-5189-4AA9-A19B-9629578AA190}"/>
    <dgm:cxn modelId="{8570D382-EB34-4A1F-929C-C5C53E143F9D}" type="presOf" srcId="{7927873F-456F-4094-B81B-A4EA66D9AB0F}" destId="{A4AFB907-8499-42BA-9C5D-F09F22AA4AAC}" srcOrd="0" destOrd="0" presId="urn:microsoft.com/office/officeart/2011/layout/InterconnectedBlockProcess"/>
    <dgm:cxn modelId="{4DB5F48C-40C7-4323-8E7A-9E4302ECCA10}" type="presOf" srcId="{BCADBD43-650A-42B3-950B-4B21E5840224}" destId="{5F811682-7775-4088-983A-DED57A28974B}" srcOrd="0" destOrd="0" presId="urn:microsoft.com/office/officeart/2011/layout/InterconnectedBlockProcess"/>
    <dgm:cxn modelId="{BCB2D291-D445-4629-A678-676AB2BF6325}" type="presOf" srcId="{CDFC14E5-22C7-4A9B-B336-CB398282D994}" destId="{5451841F-13A8-422A-A028-CE058F04C493}" srcOrd="0" destOrd="0" presId="urn:microsoft.com/office/officeart/2011/layout/InterconnectedBlockProcess"/>
    <dgm:cxn modelId="{CB6A21A0-A39D-4971-BB22-F79489FD909D}" srcId="{CDFC14E5-22C7-4A9B-B336-CB398282D994}" destId="{BCADBD43-650A-42B3-950B-4B21E5840224}" srcOrd="0" destOrd="0" parTransId="{44BF5A3D-A597-4922-9A59-E7661AE9CCAA}" sibTransId="{93D9F5D7-C768-41B4-B359-47FA686BD988}"/>
    <dgm:cxn modelId="{CABD0CC1-15A9-4A0B-8919-9CBEA405E472}" type="presOf" srcId="{266D161C-E3BA-40D5-8973-7877B42EBBE7}" destId="{EB0A0D94-0935-4233-9180-05FCBC2CC4AF}" srcOrd="0" destOrd="0" presId="urn:microsoft.com/office/officeart/2011/layout/InterconnectedBlockProcess"/>
    <dgm:cxn modelId="{81471EC5-6AE4-417B-A4CF-9F8167EFE828}" srcId="{7927873F-456F-4094-B81B-A4EA66D9AB0F}" destId="{9CC10E4F-9E0E-411F-99A5-1C69D34C22C5}" srcOrd="0" destOrd="0" parTransId="{91BFAF48-C6E1-47EA-9B5C-95E8CC7E6BA3}" sibTransId="{6F723F4D-2862-478D-9877-C8AE7E99701C}"/>
    <dgm:cxn modelId="{8670B0D2-FF75-409C-8319-7ECE13EA954B}" type="presOf" srcId="{42016FBB-EEC2-41F6-9E37-A7356ED08EA0}" destId="{36A7CB3C-51DD-475C-B756-B344595F677C}" srcOrd="0" destOrd="0" presId="urn:microsoft.com/office/officeart/2011/layout/InterconnectedBlockProcess"/>
    <dgm:cxn modelId="{FD1216E3-DDE3-4049-A917-CF20C4FA68D4}" srcId="{42016FBB-EEC2-41F6-9E37-A7356ED08EA0}" destId="{7927873F-456F-4094-B81B-A4EA66D9AB0F}" srcOrd="1" destOrd="0" parTransId="{6B774272-9CB2-4F38-9588-D088DFBBC7C9}" sibTransId="{4961DDB6-CD47-4764-AB5A-29EF21ADE8F0}"/>
    <dgm:cxn modelId="{5B8279EE-A91D-47BE-BB86-80FA8DE776C0}" type="presOf" srcId="{BCADBD43-650A-42B3-950B-4B21E5840224}" destId="{0145AB0F-DBA0-456B-BB95-749463DD3557}" srcOrd="1" destOrd="0" presId="urn:microsoft.com/office/officeart/2011/layout/InterconnectedBlockProcess"/>
    <dgm:cxn modelId="{5DCA3FF9-0A48-45C7-B9D5-9F6C47831E41}" type="presOf" srcId="{9CC10E4F-9E0E-411F-99A5-1C69D34C22C5}" destId="{9EBBCC5F-5C18-4023-B91E-385590A234EA}" srcOrd="1" destOrd="0" presId="urn:microsoft.com/office/officeart/2011/layout/InterconnectedBlockProcess"/>
    <dgm:cxn modelId="{DB1115D7-56F6-472F-8344-E74A1757A35D}" type="presParOf" srcId="{36A7CB3C-51DD-475C-B756-B344595F677C}" destId="{2952BE8B-8941-4AA6-ACD5-14A4094DAE63}" srcOrd="0" destOrd="0" presId="urn:microsoft.com/office/officeart/2011/layout/InterconnectedBlockProcess"/>
    <dgm:cxn modelId="{220D0AC2-E592-4CFB-B346-1DD5462B95DB}" type="presParOf" srcId="{2952BE8B-8941-4AA6-ACD5-14A4094DAE63}" destId="{A5BFC7C0-5E1D-4B15-8D04-B9648ADF9CD6}" srcOrd="0" destOrd="0" presId="urn:microsoft.com/office/officeart/2011/layout/InterconnectedBlockProcess"/>
    <dgm:cxn modelId="{2F1E7EBA-B9DE-4DA3-A7AD-037446C1F5FA}" type="presParOf" srcId="{36A7CB3C-51DD-475C-B756-B344595F677C}" destId="{90E0BB01-5C17-48BC-83AE-92C76E620B7D}" srcOrd="1" destOrd="0" presId="urn:microsoft.com/office/officeart/2011/layout/InterconnectedBlockProcess"/>
    <dgm:cxn modelId="{98C18693-1B8E-4786-A293-02040A1FD642}" type="presParOf" srcId="{36A7CB3C-51DD-475C-B756-B344595F677C}" destId="{70FE4867-74F3-4C8A-BAD2-B017E5179E0C}" srcOrd="2" destOrd="0" presId="urn:microsoft.com/office/officeart/2011/layout/InterconnectedBlockProcess"/>
    <dgm:cxn modelId="{217C2C45-2FD4-461B-B69E-8390E4B41C5F}" type="presParOf" srcId="{36A7CB3C-51DD-475C-B756-B344595F677C}" destId="{381F0722-68DE-458F-B99B-ABEB1D81CCF7}" srcOrd="3" destOrd="0" presId="urn:microsoft.com/office/officeart/2011/layout/InterconnectedBlockProcess"/>
    <dgm:cxn modelId="{2D662D28-42CF-4480-AF6A-B1CE408E80A5}" type="presParOf" srcId="{381F0722-68DE-458F-B99B-ABEB1D81CCF7}" destId="{5F811682-7775-4088-983A-DED57A28974B}" srcOrd="0" destOrd="0" presId="urn:microsoft.com/office/officeart/2011/layout/InterconnectedBlockProcess"/>
    <dgm:cxn modelId="{A1AF75DE-164C-487E-A78F-3F68DFE9E7CC}" type="presParOf" srcId="{36A7CB3C-51DD-475C-B756-B344595F677C}" destId="{0145AB0F-DBA0-456B-BB95-749463DD3557}" srcOrd="4" destOrd="0" presId="urn:microsoft.com/office/officeart/2011/layout/InterconnectedBlockProcess"/>
    <dgm:cxn modelId="{D200513C-A30C-44D8-B3CE-5412BDE6104E}" type="presParOf" srcId="{36A7CB3C-51DD-475C-B756-B344595F677C}" destId="{5451841F-13A8-422A-A028-CE058F04C493}" srcOrd="5" destOrd="0" presId="urn:microsoft.com/office/officeart/2011/layout/InterconnectedBlockProcess"/>
    <dgm:cxn modelId="{74E88049-54BB-4689-8C06-019A3C17434F}" type="presParOf" srcId="{36A7CB3C-51DD-475C-B756-B344595F677C}" destId="{FD083B59-713E-4AE4-BBE9-9148473F5D51}" srcOrd="6" destOrd="0" presId="urn:microsoft.com/office/officeart/2011/layout/InterconnectedBlockProcess"/>
    <dgm:cxn modelId="{C04922DA-B606-4B32-B90A-7C4DEC2055F2}" type="presParOf" srcId="{FD083B59-713E-4AE4-BBE9-9148473F5D51}" destId="{0EDFA220-1286-4EFA-AFDA-57A5F9B382F5}" srcOrd="0" destOrd="0" presId="urn:microsoft.com/office/officeart/2011/layout/InterconnectedBlockProcess"/>
    <dgm:cxn modelId="{2C231CB6-D82C-4D7B-993D-53A458A848BD}" type="presParOf" srcId="{36A7CB3C-51DD-475C-B756-B344595F677C}" destId="{9EBBCC5F-5C18-4023-B91E-385590A234EA}" srcOrd="7" destOrd="0" presId="urn:microsoft.com/office/officeart/2011/layout/InterconnectedBlockProcess"/>
    <dgm:cxn modelId="{79E2B157-9301-4D7B-8B7E-C74C9EACE4C2}" type="presParOf" srcId="{36A7CB3C-51DD-475C-B756-B344595F677C}" destId="{A4AFB907-8499-42BA-9C5D-F09F22AA4AAC}" srcOrd="8" destOrd="0" presId="urn:microsoft.com/office/officeart/2011/layout/InterconnectedBlockProcess"/>
    <dgm:cxn modelId="{45ABFF26-C010-484D-8A83-6DEA0A384941}" type="presParOf" srcId="{36A7CB3C-51DD-475C-B756-B344595F677C}" destId="{297B1CC2-C5C3-4E1C-A980-0F31EF72105E}" srcOrd="9" destOrd="0" presId="urn:microsoft.com/office/officeart/2011/layout/InterconnectedBlockProcess"/>
    <dgm:cxn modelId="{C4185C32-CC65-4517-BA80-0C2D5A5AE760}" type="presParOf" srcId="{297B1CC2-C5C3-4E1C-A980-0F31EF72105E}" destId="{6C918396-94FF-4D42-B213-40ED7FFEFF5A}" srcOrd="0" destOrd="0" presId="urn:microsoft.com/office/officeart/2011/layout/InterconnectedBlockProcess"/>
    <dgm:cxn modelId="{B9E7BDD3-C87E-4A46-808E-FD98C898E700}" type="presParOf" srcId="{36A7CB3C-51DD-475C-B756-B344595F677C}" destId="{117F85A4-1913-4E2D-8627-31194C2C7AC9}" srcOrd="10" destOrd="0" presId="urn:microsoft.com/office/officeart/2011/layout/InterconnectedBlockProcess"/>
    <dgm:cxn modelId="{5CF3854A-56AA-46A1-8928-8B072DBA7230}" type="presParOf" srcId="{36A7CB3C-51DD-475C-B756-B344595F677C}" destId="{EB0A0D94-0935-4233-9180-05FCBC2CC4AF}" srcOrd="11" destOrd="0" presId="urn:microsoft.com/office/officeart/2011/layout/InterconnectedBlockProcess"/>
  </dgm:cxnLst>
  <dgm:bg>
    <a:solidFill>
      <a:schemeClr val="bg2">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A1A98-4FFB-46F3-B002-EE901C4A1624}"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s-EC"/>
        </a:p>
      </dgm:t>
    </dgm:pt>
    <dgm:pt modelId="{AD076C2E-9760-4045-9011-B4B41506860A}">
      <dgm:prSet phldrT="[Texto]" custT="1"/>
      <dgm:spPr>
        <a:solidFill>
          <a:srgbClr val="00B0F0"/>
        </a:solidFill>
      </dgm:spPr>
      <dgm:t>
        <a:bodyPr/>
        <a:lstStyle/>
        <a:p>
          <a:r>
            <a:rPr lang="es-EC" sz="1800" b="1" dirty="0">
              <a:solidFill>
                <a:schemeClr val="tx2">
                  <a:lumMod val="95000"/>
                  <a:lumOff val="5000"/>
                </a:schemeClr>
              </a:solidFill>
              <a:latin typeface="Calibri" panose="020F0502020204030204" pitchFamily="34" charset="0"/>
              <a:cs typeface="Calibri" panose="020F0502020204030204" pitchFamily="34" charset="0"/>
            </a:rPr>
            <a:t>ENFOQUE Y TIPOLOGÍA DE LA INVESTIGACIÓN</a:t>
          </a:r>
        </a:p>
      </dgm:t>
    </dgm:pt>
    <dgm:pt modelId="{4C305A77-269A-43E5-BE27-26C1E41FC64F}" type="parTrans" cxnId="{5E3D8C7F-4C8C-41ED-8AE7-C292A89705CE}">
      <dgm:prSet/>
      <dgm:spPr/>
      <dgm:t>
        <a:bodyPr/>
        <a:lstStyle/>
        <a:p>
          <a:endParaRPr lang="es-EC"/>
        </a:p>
      </dgm:t>
    </dgm:pt>
    <dgm:pt modelId="{0530D570-5D54-4A72-A487-757C8A575647}" type="sibTrans" cxnId="{5E3D8C7F-4C8C-41ED-8AE7-C292A89705CE}">
      <dgm:prSet/>
      <dgm:spPr/>
      <dgm:t>
        <a:bodyPr/>
        <a:lstStyle/>
        <a:p>
          <a:endParaRPr lang="es-EC"/>
        </a:p>
      </dgm:t>
    </dgm:pt>
    <dgm:pt modelId="{CFED67A2-D889-453B-8572-BB072F2F18C7}" type="pres">
      <dgm:prSet presAssocID="{D62A1A98-4FFB-46F3-B002-EE901C4A1624}" presName="Name0" presStyleCnt="0">
        <dgm:presLayoutVars>
          <dgm:chMax val="5"/>
          <dgm:chPref val="5"/>
          <dgm:dir/>
          <dgm:animLvl val="lvl"/>
        </dgm:presLayoutVars>
      </dgm:prSet>
      <dgm:spPr/>
    </dgm:pt>
    <dgm:pt modelId="{CB69D5E5-24F4-4C5B-A3E8-5535DEC7B00B}" type="pres">
      <dgm:prSet presAssocID="{AD076C2E-9760-4045-9011-B4B41506860A}" presName="parentText1" presStyleLbl="node1" presStyleIdx="0" presStyleCnt="1" custScaleX="61110" custScaleY="89662" custLinFactY="-68055" custLinFactNeighborX="-17746" custLinFactNeighborY="-100000">
        <dgm:presLayoutVars>
          <dgm:chMax/>
          <dgm:chPref val="3"/>
          <dgm:bulletEnabled val="1"/>
        </dgm:presLayoutVars>
      </dgm:prSet>
      <dgm:spPr/>
    </dgm:pt>
  </dgm:ptLst>
  <dgm:cxnLst>
    <dgm:cxn modelId="{9C43F569-942E-43B0-ABBC-64942F7ED90A}" type="presOf" srcId="{D62A1A98-4FFB-46F3-B002-EE901C4A1624}" destId="{CFED67A2-D889-453B-8572-BB072F2F18C7}" srcOrd="0" destOrd="0" presId="urn:microsoft.com/office/officeart/2009/3/layout/IncreasingArrowsProcess"/>
    <dgm:cxn modelId="{5E3D8C7F-4C8C-41ED-8AE7-C292A89705CE}" srcId="{D62A1A98-4FFB-46F3-B002-EE901C4A1624}" destId="{AD076C2E-9760-4045-9011-B4B41506860A}" srcOrd="0" destOrd="0" parTransId="{4C305A77-269A-43E5-BE27-26C1E41FC64F}" sibTransId="{0530D570-5D54-4A72-A487-757C8A575647}"/>
    <dgm:cxn modelId="{36E5D0AC-2FF0-42A5-8D2E-22F16FC90533}" type="presOf" srcId="{AD076C2E-9760-4045-9011-B4B41506860A}" destId="{CB69D5E5-24F4-4C5B-A3E8-5535DEC7B00B}" srcOrd="0" destOrd="0" presId="urn:microsoft.com/office/officeart/2009/3/layout/IncreasingArrowsProcess"/>
    <dgm:cxn modelId="{8E121570-1CE8-41D9-B8AC-63AA54383094}" type="presParOf" srcId="{CFED67A2-D889-453B-8572-BB072F2F18C7}" destId="{CB69D5E5-24F4-4C5B-A3E8-5535DEC7B00B}" srcOrd="0" destOrd="0" presId="urn:microsoft.com/office/officeart/2009/3/layout/IncreasingArrowsProcess"/>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5C7F24-A73D-4FC4-BC1B-E8E2067C6414}" type="doc">
      <dgm:prSet loTypeId="urn:microsoft.com/office/officeart/2005/8/layout/radial1" loCatId="cycle" qsTypeId="urn:microsoft.com/office/officeart/2005/8/quickstyle/3d3" qsCatId="3D" csTypeId="urn:microsoft.com/office/officeart/2005/8/colors/accent1_2" csCatId="accent1" phldr="1"/>
      <dgm:spPr/>
      <dgm:t>
        <a:bodyPr/>
        <a:lstStyle/>
        <a:p>
          <a:endParaRPr lang="es-MX"/>
        </a:p>
      </dgm:t>
    </dgm:pt>
    <dgm:pt modelId="{9C153759-88B8-4822-9A53-B7653D57ABA8}">
      <dgm:prSet>
        <dgm:style>
          <a:lnRef idx="1">
            <a:schemeClr val="dk1"/>
          </a:lnRef>
          <a:fillRef idx="2">
            <a:schemeClr val="dk1"/>
          </a:fillRef>
          <a:effectRef idx="1">
            <a:schemeClr val="dk1"/>
          </a:effectRef>
          <a:fontRef idx="minor">
            <a:schemeClr val="dk1"/>
          </a:fontRef>
        </dgm:style>
      </dgm:prSet>
      <dgm:spPr>
        <a:solidFill>
          <a:srgbClr val="00B0F0"/>
        </a:solidFill>
        <a:ln>
          <a:noFill/>
        </a:ln>
        <a:effectLst>
          <a:outerShdw blurRad="190500" dist="228600" dir="2700000" algn="ctr">
            <a:srgbClr val="000000">
              <a:alpha val="30000"/>
            </a:srgbClr>
          </a:outerShdw>
        </a:effectLst>
        <a:scene3d>
          <a:camera prst="orthographicFront">
            <a:rot lat="0" lon="0" rev="0"/>
          </a:camera>
          <a:lightRig rig="contrasting" dir="t">
            <a:rot lat="0" lon="0" rev="1200000"/>
          </a:lightRig>
        </a:scene3d>
        <a:sp3d>
          <a:bevelT/>
        </a:sp3d>
      </dgm:spPr>
      <dgm:t>
        <a:bodyPr/>
        <a:lstStyle/>
        <a:p>
          <a:pPr rtl="0"/>
          <a:r>
            <a:rPr lang="es-EC" b="1" dirty="0">
              <a:solidFill>
                <a:schemeClr val="tx2"/>
              </a:solidFill>
              <a:latin typeface="Calibri" panose="020F0502020204030204" pitchFamily="34" charset="0"/>
              <a:cs typeface="Calibri" panose="020F0502020204030204" pitchFamily="34" charset="0"/>
            </a:rPr>
            <a:t>Análisis e interpretación de resultados </a:t>
          </a:r>
          <a:endParaRPr lang="es-MX" b="1" dirty="0">
            <a:solidFill>
              <a:schemeClr val="tx2"/>
            </a:solidFill>
            <a:latin typeface="Calibri" panose="020F0502020204030204" pitchFamily="34" charset="0"/>
            <a:cs typeface="Calibri" panose="020F0502020204030204" pitchFamily="34" charset="0"/>
          </a:endParaRPr>
        </a:p>
      </dgm:t>
    </dgm:pt>
    <dgm:pt modelId="{6270D0BA-03CD-4972-996E-0D3E52C9FEB4}" type="parTrans" cxnId="{6D2252A5-43BC-428A-B576-7F30B4F41A2A}">
      <dgm:prSet/>
      <dgm:spPr/>
      <dgm:t>
        <a:bodyPr/>
        <a:lstStyle/>
        <a:p>
          <a:endParaRPr lang="es-MX" b="1"/>
        </a:p>
      </dgm:t>
    </dgm:pt>
    <dgm:pt modelId="{26F4FEFD-3B48-421B-A8BB-0EA2CEEEE561}" type="sibTrans" cxnId="{6D2252A5-43BC-428A-B576-7F30B4F41A2A}">
      <dgm:prSet/>
      <dgm:spPr/>
      <dgm:t>
        <a:bodyPr/>
        <a:lstStyle/>
        <a:p>
          <a:endParaRPr lang="es-MX" b="1"/>
        </a:p>
      </dgm:t>
    </dgm:pt>
    <dgm:pt modelId="{5C7B85C4-D930-421B-ACD1-15A1712DFD41}">
      <dgm:prSet custT="1"/>
      <dgm:spPr>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s-MX" sz="1400" b="1" dirty="0">
              <a:solidFill>
                <a:schemeClr val="tx2"/>
              </a:solidFill>
              <a:latin typeface="Calibri" panose="020F0502020204030204" pitchFamily="34" charset="0"/>
              <a:cs typeface="Calibri" panose="020F0502020204030204" pitchFamily="34" charset="0"/>
            </a:rPr>
            <a:t>Análisis descriptivo de los datos </a:t>
          </a:r>
        </a:p>
      </dgm:t>
    </dgm:pt>
    <dgm:pt modelId="{AC6EBA9E-EAFF-4B54-A158-6917BE9E886C}" type="parTrans" cxnId="{0201C915-DDEC-412C-9F8C-8D149147B6DF}">
      <dgm:prSet/>
      <dgm:spPr/>
      <dgm:t>
        <a:bodyPr/>
        <a:lstStyle/>
        <a:p>
          <a:endParaRPr lang="es-MX" b="1"/>
        </a:p>
      </dgm:t>
    </dgm:pt>
    <dgm:pt modelId="{9C82DB7A-E557-40D4-B7E4-69F03A10BB76}" type="sibTrans" cxnId="{0201C915-DDEC-412C-9F8C-8D149147B6DF}">
      <dgm:prSet/>
      <dgm:spPr/>
      <dgm:t>
        <a:bodyPr/>
        <a:lstStyle/>
        <a:p>
          <a:endParaRPr lang="es-MX" b="1"/>
        </a:p>
      </dgm:t>
    </dgm:pt>
    <dgm:pt modelId="{CFA311A5-639E-461A-9658-A10DA9328CD6}">
      <dgm:prSe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contrasting" dir="t">
            <a:rot lat="0" lon="0" rev="1200000"/>
          </a:lightRig>
        </a:scene3d>
        <a:sp3d>
          <a:bevelT/>
        </a:sp3d>
      </dgm:spPr>
      <dgm:t>
        <a:bodyPr/>
        <a:lstStyle/>
        <a:p>
          <a:pPr rtl="0"/>
          <a:r>
            <a:rPr lang="es-EC" sz="1400" b="1" i="0" dirty="0">
              <a:solidFill>
                <a:schemeClr val="tx2"/>
              </a:solidFill>
              <a:latin typeface="Calibri" panose="020F0502020204030204" pitchFamily="34" charset="0"/>
              <a:cs typeface="Calibri" panose="020F0502020204030204" pitchFamily="34" charset="0"/>
            </a:rPr>
            <a:t>Prueba de validez coeficiente Alfa de Cronbach </a:t>
          </a:r>
        </a:p>
      </dgm:t>
    </dgm:pt>
    <dgm:pt modelId="{72E01F00-911D-445C-91AE-8764D883F692}" type="parTrans" cxnId="{E437479B-4B7B-481D-84FF-E66D2EA3BFED}">
      <dgm:prSet/>
      <dgm:spPr/>
      <dgm:t>
        <a:bodyPr/>
        <a:lstStyle/>
        <a:p>
          <a:endParaRPr lang="es-MX" b="1"/>
        </a:p>
      </dgm:t>
    </dgm:pt>
    <dgm:pt modelId="{C0BFF2BE-1C85-4875-B3A8-6CC3489EBD24}" type="sibTrans" cxnId="{E437479B-4B7B-481D-84FF-E66D2EA3BFED}">
      <dgm:prSet/>
      <dgm:spPr/>
      <dgm:t>
        <a:bodyPr/>
        <a:lstStyle/>
        <a:p>
          <a:endParaRPr lang="es-MX" b="1"/>
        </a:p>
      </dgm:t>
    </dgm:pt>
    <dgm:pt modelId="{496958B6-4164-48D4-818A-686F97D92F25}">
      <dgm:prSet custT="1"/>
      <dgm:spPr>
        <a:solidFill>
          <a:srgbClr val="658FE3"/>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s-MX" sz="1400" b="1" dirty="0">
              <a:solidFill>
                <a:schemeClr val="tx2"/>
              </a:solidFill>
              <a:latin typeface="Calibri" panose="020F0502020204030204" pitchFamily="34" charset="0"/>
              <a:cs typeface="Calibri" panose="020F0502020204030204" pitchFamily="34" charset="0"/>
            </a:rPr>
            <a:t>Análisis Univariado</a:t>
          </a:r>
        </a:p>
      </dgm:t>
    </dgm:pt>
    <dgm:pt modelId="{B31C9679-51F5-4BF7-B6B4-A3626104F586}" type="parTrans" cxnId="{8DBC3AA7-6F93-4713-822E-3ED929F2D39C}">
      <dgm:prSet/>
      <dgm:spPr/>
      <dgm:t>
        <a:bodyPr/>
        <a:lstStyle/>
        <a:p>
          <a:endParaRPr lang="es-MX" b="1"/>
        </a:p>
      </dgm:t>
    </dgm:pt>
    <dgm:pt modelId="{7CA6923C-5ED0-4F60-A333-A58DF308431E}" type="sibTrans" cxnId="{8DBC3AA7-6F93-4713-822E-3ED929F2D39C}">
      <dgm:prSet/>
      <dgm:spPr/>
      <dgm:t>
        <a:bodyPr/>
        <a:lstStyle/>
        <a:p>
          <a:endParaRPr lang="es-MX" b="1"/>
        </a:p>
      </dgm:t>
    </dgm:pt>
    <dgm:pt modelId="{5ED1EFEC-EE5D-4CFF-9120-708A8D216D8F}">
      <dgm:prSet custT="1">
        <dgm:style>
          <a:lnRef idx="1">
            <a:schemeClr val="accent4"/>
          </a:lnRef>
          <a:fillRef idx="2">
            <a:schemeClr val="accent4"/>
          </a:fillRef>
          <a:effectRef idx="1">
            <a:schemeClr val="accent4"/>
          </a:effectRef>
          <a:fontRef idx="minor">
            <a:schemeClr val="dk1"/>
          </a:fontRef>
        </dgm:style>
      </dgm:prSet>
      <dgm:spPr>
        <a:solidFill>
          <a:srgbClr val="79D1DD"/>
        </a:solidFill>
        <a:scene3d>
          <a:camera prst="orthographicFront">
            <a:rot lat="0" lon="0" rev="0"/>
          </a:camera>
          <a:lightRig rig="contrasting" dir="t">
            <a:rot lat="0" lon="0" rev="1200000"/>
          </a:lightRig>
        </a:scene3d>
        <a:sp3d>
          <a:bevelT/>
        </a:sp3d>
      </dgm:spPr>
      <dgm:t>
        <a:bodyPr/>
        <a:lstStyle/>
        <a:p>
          <a:pPr rtl="0"/>
          <a:r>
            <a:rPr lang="es-MX" sz="1400" b="1" dirty="0">
              <a:solidFill>
                <a:schemeClr val="tx2"/>
              </a:solidFill>
              <a:latin typeface="Calibri" panose="020F0502020204030204" pitchFamily="34" charset="0"/>
              <a:cs typeface="Calibri" panose="020F0502020204030204" pitchFamily="34" charset="0"/>
            </a:rPr>
            <a:t>Análisis Bivariado</a:t>
          </a:r>
        </a:p>
      </dgm:t>
    </dgm:pt>
    <dgm:pt modelId="{242B4630-B054-4660-BB93-FFBB21D3A369}" type="parTrans" cxnId="{2248332F-DA4B-47BE-80BA-77A7868D75C9}">
      <dgm:prSet/>
      <dgm:spPr/>
      <dgm:t>
        <a:bodyPr/>
        <a:lstStyle/>
        <a:p>
          <a:endParaRPr lang="es-MX" b="1"/>
        </a:p>
      </dgm:t>
    </dgm:pt>
    <dgm:pt modelId="{58CEAA79-18DF-4863-B2CD-B9B138CAB1B0}" type="sibTrans" cxnId="{2248332F-DA4B-47BE-80BA-77A7868D75C9}">
      <dgm:prSet/>
      <dgm:spPr/>
      <dgm:t>
        <a:bodyPr/>
        <a:lstStyle/>
        <a:p>
          <a:endParaRPr lang="es-MX" b="1"/>
        </a:p>
      </dgm:t>
    </dgm:pt>
    <dgm:pt modelId="{44671046-51A9-4A9D-BC1B-6E9C5DC18425}" type="pres">
      <dgm:prSet presAssocID="{AE5C7F24-A73D-4FC4-BC1B-E8E2067C6414}" presName="cycle" presStyleCnt="0">
        <dgm:presLayoutVars>
          <dgm:chMax val="1"/>
          <dgm:dir/>
          <dgm:animLvl val="ctr"/>
          <dgm:resizeHandles val="exact"/>
        </dgm:presLayoutVars>
      </dgm:prSet>
      <dgm:spPr/>
    </dgm:pt>
    <dgm:pt modelId="{07AA731D-735F-4FCF-A617-81F4277E403A}" type="pres">
      <dgm:prSet presAssocID="{9C153759-88B8-4822-9A53-B7653D57ABA8}" presName="centerShape" presStyleLbl="node0" presStyleIdx="0" presStyleCnt="1" custScaleX="109402" custScaleY="108618"/>
      <dgm:spPr>
        <a:prstGeom prst="heptagon">
          <a:avLst/>
        </a:prstGeom>
      </dgm:spPr>
    </dgm:pt>
    <dgm:pt modelId="{2F46BB8A-01EC-4857-980B-0A9C53C32F23}" type="pres">
      <dgm:prSet presAssocID="{AC6EBA9E-EAFF-4B54-A158-6917BE9E886C}" presName="Name9" presStyleLbl="parChTrans1D2" presStyleIdx="0" presStyleCnt="4"/>
      <dgm:spPr/>
    </dgm:pt>
    <dgm:pt modelId="{59E0BF75-2E91-41B7-A786-7EDE6FC42778}" type="pres">
      <dgm:prSet presAssocID="{AC6EBA9E-EAFF-4B54-A158-6917BE9E886C}" presName="connTx" presStyleLbl="parChTrans1D2" presStyleIdx="0" presStyleCnt="4"/>
      <dgm:spPr/>
    </dgm:pt>
    <dgm:pt modelId="{4DECA739-7D1A-468C-A5FC-6E6667457007}" type="pres">
      <dgm:prSet presAssocID="{5C7B85C4-D930-421B-ACD1-15A1712DFD41}" presName="node" presStyleLbl="node1" presStyleIdx="0" presStyleCnt="4" custScaleX="113555">
        <dgm:presLayoutVars>
          <dgm:bulletEnabled val="1"/>
        </dgm:presLayoutVars>
      </dgm:prSet>
      <dgm:spPr>
        <a:prstGeom prst="heptagon">
          <a:avLst/>
        </a:prstGeom>
      </dgm:spPr>
    </dgm:pt>
    <dgm:pt modelId="{67BE8C8C-6376-4103-81BD-834ABA2E23E6}" type="pres">
      <dgm:prSet presAssocID="{72E01F00-911D-445C-91AE-8764D883F692}" presName="Name9" presStyleLbl="parChTrans1D2" presStyleIdx="1" presStyleCnt="4"/>
      <dgm:spPr/>
    </dgm:pt>
    <dgm:pt modelId="{9C1A03D3-AB07-46FA-A30E-1DA9F1033EC1}" type="pres">
      <dgm:prSet presAssocID="{72E01F00-911D-445C-91AE-8764D883F692}" presName="connTx" presStyleLbl="parChTrans1D2" presStyleIdx="1" presStyleCnt="4"/>
      <dgm:spPr/>
    </dgm:pt>
    <dgm:pt modelId="{7DB68F70-673D-4D35-881D-7974F27690DA}" type="pres">
      <dgm:prSet presAssocID="{CFA311A5-639E-461A-9658-A10DA9328CD6}" presName="node" presStyleLbl="node1" presStyleIdx="1" presStyleCnt="4" custScaleX="117925" custRadScaleRad="101966" custRadScaleInc="-3813">
        <dgm:presLayoutVars>
          <dgm:bulletEnabled val="1"/>
        </dgm:presLayoutVars>
      </dgm:prSet>
      <dgm:spPr>
        <a:prstGeom prst="heptagon">
          <a:avLst/>
        </a:prstGeom>
      </dgm:spPr>
    </dgm:pt>
    <dgm:pt modelId="{C6D0A9F7-B8F4-4BC6-B753-B3B85C86DC4D}" type="pres">
      <dgm:prSet presAssocID="{B31C9679-51F5-4BF7-B6B4-A3626104F586}" presName="Name9" presStyleLbl="parChTrans1D2" presStyleIdx="2" presStyleCnt="4"/>
      <dgm:spPr/>
    </dgm:pt>
    <dgm:pt modelId="{E2D1A5B9-0C2B-46F9-A19C-FF58EC665952}" type="pres">
      <dgm:prSet presAssocID="{B31C9679-51F5-4BF7-B6B4-A3626104F586}" presName="connTx" presStyleLbl="parChTrans1D2" presStyleIdx="2" presStyleCnt="4"/>
      <dgm:spPr/>
    </dgm:pt>
    <dgm:pt modelId="{22EB4647-B37D-4CE3-9380-DC67CBC43DA6}" type="pres">
      <dgm:prSet presAssocID="{496958B6-4164-48D4-818A-686F97D92F25}" presName="node" presStyleLbl="node1" presStyleIdx="2" presStyleCnt="4" custScaleX="115363">
        <dgm:presLayoutVars>
          <dgm:bulletEnabled val="1"/>
        </dgm:presLayoutVars>
      </dgm:prSet>
      <dgm:spPr>
        <a:prstGeom prst="heptagon">
          <a:avLst/>
        </a:prstGeom>
      </dgm:spPr>
    </dgm:pt>
    <dgm:pt modelId="{A8B50C3E-1A73-4CBA-8B3A-F69FD79F80AA}" type="pres">
      <dgm:prSet presAssocID="{242B4630-B054-4660-BB93-FFBB21D3A369}" presName="Name9" presStyleLbl="parChTrans1D2" presStyleIdx="3" presStyleCnt="4"/>
      <dgm:spPr/>
    </dgm:pt>
    <dgm:pt modelId="{AF52E652-F992-48A9-9909-28F2EE128292}" type="pres">
      <dgm:prSet presAssocID="{242B4630-B054-4660-BB93-FFBB21D3A369}" presName="connTx" presStyleLbl="parChTrans1D2" presStyleIdx="3" presStyleCnt="4"/>
      <dgm:spPr/>
    </dgm:pt>
    <dgm:pt modelId="{AE55FA7A-893B-4865-983C-F52B8DAF7657}" type="pres">
      <dgm:prSet presAssocID="{5ED1EFEC-EE5D-4CFF-9120-708A8D216D8F}" presName="node" presStyleLbl="node1" presStyleIdx="3" presStyleCnt="4">
        <dgm:presLayoutVars>
          <dgm:bulletEnabled val="1"/>
        </dgm:presLayoutVars>
      </dgm:prSet>
      <dgm:spPr>
        <a:prstGeom prst="heptagon">
          <a:avLst/>
        </a:prstGeom>
      </dgm:spPr>
    </dgm:pt>
  </dgm:ptLst>
  <dgm:cxnLst>
    <dgm:cxn modelId="{964EBA08-1E5F-46AE-897B-8D7DD58ADC04}" type="presOf" srcId="{AC6EBA9E-EAFF-4B54-A158-6917BE9E886C}" destId="{59E0BF75-2E91-41B7-A786-7EDE6FC42778}" srcOrd="1" destOrd="0" presId="urn:microsoft.com/office/officeart/2005/8/layout/radial1"/>
    <dgm:cxn modelId="{0201C915-DDEC-412C-9F8C-8D149147B6DF}" srcId="{9C153759-88B8-4822-9A53-B7653D57ABA8}" destId="{5C7B85C4-D930-421B-ACD1-15A1712DFD41}" srcOrd="0" destOrd="0" parTransId="{AC6EBA9E-EAFF-4B54-A158-6917BE9E886C}" sibTransId="{9C82DB7A-E557-40D4-B7E4-69F03A10BB76}"/>
    <dgm:cxn modelId="{F9A2B517-F6E8-4B4F-BA77-93D5856BB7C6}" type="presOf" srcId="{AC6EBA9E-EAFF-4B54-A158-6917BE9E886C}" destId="{2F46BB8A-01EC-4857-980B-0A9C53C32F23}" srcOrd="0" destOrd="0" presId="urn:microsoft.com/office/officeart/2005/8/layout/radial1"/>
    <dgm:cxn modelId="{1DE80A1A-8D56-42E9-A023-A161A3C959D1}" type="presOf" srcId="{72E01F00-911D-445C-91AE-8764D883F692}" destId="{67BE8C8C-6376-4103-81BD-834ABA2E23E6}" srcOrd="0" destOrd="0" presId="urn:microsoft.com/office/officeart/2005/8/layout/radial1"/>
    <dgm:cxn modelId="{64C31829-541E-465C-A041-659097DA1E61}" type="presOf" srcId="{B31C9679-51F5-4BF7-B6B4-A3626104F586}" destId="{C6D0A9F7-B8F4-4BC6-B753-B3B85C86DC4D}" srcOrd="0" destOrd="0" presId="urn:microsoft.com/office/officeart/2005/8/layout/radial1"/>
    <dgm:cxn modelId="{2248332F-DA4B-47BE-80BA-77A7868D75C9}" srcId="{9C153759-88B8-4822-9A53-B7653D57ABA8}" destId="{5ED1EFEC-EE5D-4CFF-9120-708A8D216D8F}" srcOrd="3" destOrd="0" parTransId="{242B4630-B054-4660-BB93-FFBB21D3A369}" sibTransId="{58CEAA79-18DF-4863-B2CD-B9B138CAB1B0}"/>
    <dgm:cxn modelId="{14E4BA39-DC88-431D-9B87-9FE5EC43F7A7}" type="presOf" srcId="{5C7B85C4-D930-421B-ACD1-15A1712DFD41}" destId="{4DECA739-7D1A-468C-A5FC-6E6667457007}" srcOrd="0" destOrd="0" presId="urn:microsoft.com/office/officeart/2005/8/layout/radial1"/>
    <dgm:cxn modelId="{EB226E3C-A15C-4E4C-9C2D-799665525522}" type="presOf" srcId="{242B4630-B054-4660-BB93-FFBB21D3A369}" destId="{A8B50C3E-1A73-4CBA-8B3A-F69FD79F80AA}" srcOrd="0" destOrd="0" presId="urn:microsoft.com/office/officeart/2005/8/layout/radial1"/>
    <dgm:cxn modelId="{4665AD64-9B77-4460-9394-F45A16C4EDDB}" type="presOf" srcId="{72E01F00-911D-445C-91AE-8764D883F692}" destId="{9C1A03D3-AB07-46FA-A30E-1DA9F1033EC1}" srcOrd="1" destOrd="0" presId="urn:microsoft.com/office/officeart/2005/8/layout/radial1"/>
    <dgm:cxn modelId="{8933974E-814F-4D6F-8C38-949A2DC84E86}" type="presOf" srcId="{242B4630-B054-4660-BB93-FFBB21D3A369}" destId="{AF52E652-F992-48A9-9909-28F2EE128292}" srcOrd="1" destOrd="0" presId="urn:microsoft.com/office/officeart/2005/8/layout/radial1"/>
    <dgm:cxn modelId="{FEC48370-D355-4EFE-A24C-1098DE4C7862}" type="presOf" srcId="{AE5C7F24-A73D-4FC4-BC1B-E8E2067C6414}" destId="{44671046-51A9-4A9D-BC1B-6E9C5DC18425}" srcOrd="0" destOrd="0" presId="urn:microsoft.com/office/officeart/2005/8/layout/radial1"/>
    <dgm:cxn modelId="{25FFB183-3033-4DC7-B1BD-9C1F40CD1DAD}" type="presOf" srcId="{9C153759-88B8-4822-9A53-B7653D57ABA8}" destId="{07AA731D-735F-4FCF-A617-81F4277E403A}" srcOrd="0" destOrd="0" presId="urn:microsoft.com/office/officeart/2005/8/layout/radial1"/>
    <dgm:cxn modelId="{6B4B8F9A-A2C9-4D08-B078-84FA3329AFB7}" type="presOf" srcId="{496958B6-4164-48D4-818A-686F97D92F25}" destId="{22EB4647-B37D-4CE3-9380-DC67CBC43DA6}" srcOrd="0" destOrd="0" presId="urn:microsoft.com/office/officeart/2005/8/layout/radial1"/>
    <dgm:cxn modelId="{E437479B-4B7B-481D-84FF-E66D2EA3BFED}" srcId="{9C153759-88B8-4822-9A53-B7653D57ABA8}" destId="{CFA311A5-639E-461A-9658-A10DA9328CD6}" srcOrd="1" destOrd="0" parTransId="{72E01F00-911D-445C-91AE-8764D883F692}" sibTransId="{C0BFF2BE-1C85-4875-B3A8-6CC3489EBD24}"/>
    <dgm:cxn modelId="{6D2252A5-43BC-428A-B576-7F30B4F41A2A}" srcId="{AE5C7F24-A73D-4FC4-BC1B-E8E2067C6414}" destId="{9C153759-88B8-4822-9A53-B7653D57ABA8}" srcOrd="0" destOrd="0" parTransId="{6270D0BA-03CD-4972-996E-0D3E52C9FEB4}" sibTransId="{26F4FEFD-3B48-421B-A8BB-0EA2CEEEE561}"/>
    <dgm:cxn modelId="{8DBC3AA7-6F93-4713-822E-3ED929F2D39C}" srcId="{9C153759-88B8-4822-9A53-B7653D57ABA8}" destId="{496958B6-4164-48D4-818A-686F97D92F25}" srcOrd="2" destOrd="0" parTransId="{B31C9679-51F5-4BF7-B6B4-A3626104F586}" sibTransId="{7CA6923C-5ED0-4F60-A333-A58DF308431E}"/>
    <dgm:cxn modelId="{141833B5-DDB2-475B-8BBB-57701C05D716}" type="presOf" srcId="{5ED1EFEC-EE5D-4CFF-9120-708A8D216D8F}" destId="{AE55FA7A-893B-4865-983C-F52B8DAF7657}" srcOrd="0" destOrd="0" presId="urn:microsoft.com/office/officeart/2005/8/layout/radial1"/>
    <dgm:cxn modelId="{4B8B12CB-8CF4-454E-9327-ECCE120BEB16}" type="presOf" srcId="{B31C9679-51F5-4BF7-B6B4-A3626104F586}" destId="{E2D1A5B9-0C2B-46F9-A19C-FF58EC665952}" srcOrd="1" destOrd="0" presId="urn:microsoft.com/office/officeart/2005/8/layout/radial1"/>
    <dgm:cxn modelId="{53A66AE4-3733-4ADC-BC8C-30018D84C82E}" type="presOf" srcId="{CFA311A5-639E-461A-9658-A10DA9328CD6}" destId="{7DB68F70-673D-4D35-881D-7974F27690DA}" srcOrd="0" destOrd="0" presId="urn:microsoft.com/office/officeart/2005/8/layout/radial1"/>
    <dgm:cxn modelId="{6018344F-297E-4908-B44C-488B580D1A19}" type="presParOf" srcId="{44671046-51A9-4A9D-BC1B-6E9C5DC18425}" destId="{07AA731D-735F-4FCF-A617-81F4277E403A}" srcOrd="0" destOrd="0" presId="urn:microsoft.com/office/officeart/2005/8/layout/radial1"/>
    <dgm:cxn modelId="{45B17804-5F08-4A9A-9269-AE90D781F72E}" type="presParOf" srcId="{44671046-51A9-4A9D-BC1B-6E9C5DC18425}" destId="{2F46BB8A-01EC-4857-980B-0A9C53C32F23}" srcOrd="1" destOrd="0" presId="urn:microsoft.com/office/officeart/2005/8/layout/radial1"/>
    <dgm:cxn modelId="{CF852676-F9BA-4D35-8100-CEB802A24DC8}" type="presParOf" srcId="{2F46BB8A-01EC-4857-980B-0A9C53C32F23}" destId="{59E0BF75-2E91-41B7-A786-7EDE6FC42778}" srcOrd="0" destOrd="0" presId="urn:microsoft.com/office/officeart/2005/8/layout/radial1"/>
    <dgm:cxn modelId="{C5E6F395-B044-41AD-B83E-41290152E1CE}" type="presParOf" srcId="{44671046-51A9-4A9D-BC1B-6E9C5DC18425}" destId="{4DECA739-7D1A-468C-A5FC-6E6667457007}" srcOrd="2" destOrd="0" presId="urn:microsoft.com/office/officeart/2005/8/layout/radial1"/>
    <dgm:cxn modelId="{149A515E-F9C4-4131-AAE3-77BBAFE84BC1}" type="presParOf" srcId="{44671046-51A9-4A9D-BC1B-6E9C5DC18425}" destId="{67BE8C8C-6376-4103-81BD-834ABA2E23E6}" srcOrd="3" destOrd="0" presId="urn:microsoft.com/office/officeart/2005/8/layout/radial1"/>
    <dgm:cxn modelId="{1EE26908-CAD9-4FCC-9A1D-8611B5BB76A2}" type="presParOf" srcId="{67BE8C8C-6376-4103-81BD-834ABA2E23E6}" destId="{9C1A03D3-AB07-46FA-A30E-1DA9F1033EC1}" srcOrd="0" destOrd="0" presId="urn:microsoft.com/office/officeart/2005/8/layout/radial1"/>
    <dgm:cxn modelId="{B40DCF5E-1537-423F-8E07-6DE417A32EC7}" type="presParOf" srcId="{44671046-51A9-4A9D-BC1B-6E9C5DC18425}" destId="{7DB68F70-673D-4D35-881D-7974F27690DA}" srcOrd="4" destOrd="0" presId="urn:microsoft.com/office/officeart/2005/8/layout/radial1"/>
    <dgm:cxn modelId="{9C274AB6-4812-4EF5-A740-6BAECEEE2177}" type="presParOf" srcId="{44671046-51A9-4A9D-BC1B-6E9C5DC18425}" destId="{C6D0A9F7-B8F4-4BC6-B753-B3B85C86DC4D}" srcOrd="5" destOrd="0" presId="urn:microsoft.com/office/officeart/2005/8/layout/radial1"/>
    <dgm:cxn modelId="{67294EE5-9C43-4AA0-A7E0-4D31D501681C}" type="presParOf" srcId="{C6D0A9F7-B8F4-4BC6-B753-B3B85C86DC4D}" destId="{E2D1A5B9-0C2B-46F9-A19C-FF58EC665952}" srcOrd="0" destOrd="0" presId="urn:microsoft.com/office/officeart/2005/8/layout/radial1"/>
    <dgm:cxn modelId="{29EAE252-BB09-4CEE-9DFC-7FFC5A9D4FEF}" type="presParOf" srcId="{44671046-51A9-4A9D-BC1B-6E9C5DC18425}" destId="{22EB4647-B37D-4CE3-9380-DC67CBC43DA6}" srcOrd="6" destOrd="0" presId="urn:microsoft.com/office/officeart/2005/8/layout/radial1"/>
    <dgm:cxn modelId="{B98625C9-D902-4B81-BB2C-40C260262375}" type="presParOf" srcId="{44671046-51A9-4A9D-BC1B-6E9C5DC18425}" destId="{A8B50C3E-1A73-4CBA-8B3A-F69FD79F80AA}" srcOrd="7" destOrd="0" presId="urn:microsoft.com/office/officeart/2005/8/layout/radial1"/>
    <dgm:cxn modelId="{B0C468C1-00D5-4334-A8B8-E30F59EE8F32}" type="presParOf" srcId="{A8B50C3E-1A73-4CBA-8B3A-F69FD79F80AA}" destId="{AF52E652-F992-48A9-9909-28F2EE128292}" srcOrd="0" destOrd="0" presId="urn:microsoft.com/office/officeart/2005/8/layout/radial1"/>
    <dgm:cxn modelId="{747E5C18-333D-41D1-B079-1041A60A40E3}" type="presParOf" srcId="{44671046-51A9-4A9D-BC1B-6E9C5DC18425}" destId="{AE55FA7A-893B-4865-983C-F52B8DAF7657}"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4ABEC-D599-4FD2-8457-63E93BB60DE1}">
      <dsp:nvSpPr>
        <dsp:cNvPr id="0" name=""/>
        <dsp:cNvSpPr/>
      </dsp:nvSpPr>
      <dsp:spPr>
        <a:xfrm>
          <a:off x="685799" y="0"/>
          <a:ext cx="7772400" cy="5616624"/>
        </a:xfrm>
        <a:prstGeom prst="rightArrow">
          <a:avLst/>
        </a:prstGeom>
        <a:solidFill>
          <a:srgbClr val="79D1DD"/>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8F846E-41FE-4C05-9D05-D0041A29BEAC}">
      <dsp:nvSpPr>
        <dsp:cNvPr id="0" name=""/>
        <dsp:cNvSpPr/>
      </dsp:nvSpPr>
      <dsp:spPr>
        <a:xfrm>
          <a:off x="0" y="1684987"/>
          <a:ext cx="2743200" cy="2246649"/>
        </a:xfrm>
        <a:prstGeom prst="roundRect">
          <a:avLst/>
        </a:prstGeom>
        <a:solidFill>
          <a:schemeClr val="bg1">
            <a:lumMod val="65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1" kern="1200" dirty="0">
              <a:solidFill>
                <a:schemeClr val="tx2">
                  <a:lumMod val="95000"/>
                  <a:lumOff val="5000"/>
                </a:schemeClr>
              </a:solidFill>
              <a:latin typeface="Calibri" panose="020F0502020204030204" pitchFamily="34" charset="0"/>
              <a:cs typeface="Calibri" panose="020F0502020204030204" pitchFamily="34" charset="0"/>
            </a:rPr>
            <a:t>Introducción</a:t>
          </a:r>
          <a:endParaRPr lang="es-MX" sz="2800" b="1" kern="1200" dirty="0">
            <a:solidFill>
              <a:schemeClr val="tx2">
                <a:lumMod val="95000"/>
                <a:lumOff val="5000"/>
              </a:schemeClr>
            </a:solidFill>
            <a:latin typeface="Calibri" panose="020F0502020204030204" pitchFamily="34" charset="0"/>
            <a:cs typeface="Calibri" panose="020F0502020204030204" pitchFamily="34" charset="0"/>
          </a:endParaRPr>
        </a:p>
      </dsp:txBody>
      <dsp:txXfrm>
        <a:off x="109672" y="1794659"/>
        <a:ext cx="2523856" cy="2027305"/>
      </dsp:txXfrm>
    </dsp:sp>
    <dsp:sp modelId="{8DDE540B-0A97-442D-8FDE-D6A478DB46E6}">
      <dsp:nvSpPr>
        <dsp:cNvPr id="0" name=""/>
        <dsp:cNvSpPr/>
      </dsp:nvSpPr>
      <dsp:spPr>
        <a:xfrm>
          <a:off x="3200400" y="1684987"/>
          <a:ext cx="2743200" cy="2246649"/>
        </a:xfrm>
        <a:prstGeom prst="roundRect">
          <a:avLst/>
        </a:prstGeom>
        <a:solidFill>
          <a:schemeClr val="accent1">
            <a:lumMod val="60000"/>
            <a:lumOff val="40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1" kern="1200" dirty="0">
              <a:solidFill>
                <a:schemeClr val="tx2">
                  <a:lumMod val="95000"/>
                  <a:lumOff val="5000"/>
                </a:schemeClr>
              </a:solidFill>
              <a:latin typeface="Calibri" panose="020F0502020204030204" pitchFamily="34" charset="0"/>
              <a:cs typeface="Calibri" panose="020F0502020204030204" pitchFamily="34" charset="0"/>
            </a:rPr>
            <a:t>Planteamiento del problema</a:t>
          </a:r>
          <a:endParaRPr lang="es-MX" sz="2800" b="1" kern="1200" dirty="0">
            <a:solidFill>
              <a:schemeClr val="tx2">
                <a:lumMod val="95000"/>
                <a:lumOff val="5000"/>
              </a:schemeClr>
            </a:solidFill>
            <a:latin typeface="Calibri" panose="020F0502020204030204" pitchFamily="34" charset="0"/>
            <a:cs typeface="Calibri" panose="020F0502020204030204" pitchFamily="34" charset="0"/>
          </a:endParaRPr>
        </a:p>
      </dsp:txBody>
      <dsp:txXfrm>
        <a:off x="3310072" y="1794659"/>
        <a:ext cx="2523856" cy="2027305"/>
      </dsp:txXfrm>
    </dsp:sp>
    <dsp:sp modelId="{1D6C0472-718A-4A4E-A6EF-5BEE1DE45930}">
      <dsp:nvSpPr>
        <dsp:cNvPr id="0" name=""/>
        <dsp:cNvSpPr/>
      </dsp:nvSpPr>
      <dsp:spPr>
        <a:xfrm>
          <a:off x="6400800" y="1684987"/>
          <a:ext cx="2743200" cy="2246649"/>
        </a:xfrm>
        <a:prstGeom prst="roundRect">
          <a:avLst/>
        </a:prstGeom>
        <a:solidFill>
          <a:schemeClr val="accent2">
            <a:lumMod val="60000"/>
            <a:lumOff val="40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chemeClr val="tx2">
                  <a:lumMod val="95000"/>
                  <a:lumOff val="5000"/>
                </a:schemeClr>
              </a:solidFill>
              <a:latin typeface="Calibri" panose="020F0502020204030204" pitchFamily="34" charset="0"/>
              <a:cs typeface="Calibri" panose="020F0502020204030204" pitchFamily="34" charset="0"/>
            </a:rPr>
            <a:t>Justificación</a:t>
          </a:r>
        </a:p>
      </dsp:txBody>
      <dsp:txXfrm>
        <a:off x="6510472" y="1794659"/>
        <a:ext cx="2523856" cy="2027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FC7C0-5E1D-4B15-8D04-B9648ADF9CD6}">
      <dsp:nvSpPr>
        <dsp:cNvPr id="0" name=""/>
        <dsp:cNvSpPr/>
      </dsp:nvSpPr>
      <dsp:spPr>
        <a:xfrm>
          <a:off x="6335687" y="1129665"/>
          <a:ext cx="1937263" cy="4541174"/>
        </a:xfrm>
        <a:prstGeom prst="wedgeRectCallout">
          <a:avLst>
            <a:gd name="adj1" fmla="val 0"/>
            <a:gd name="adj2" fmla="val 0"/>
          </a:avLst>
        </a:prstGeom>
        <a:solidFill>
          <a:schemeClr val="accent1">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endParaRPr lang="es-ES" sz="1400" b="0" kern="1200" dirty="0">
            <a:solidFill>
              <a:schemeClr val="tx2"/>
            </a:solidFill>
            <a:latin typeface="Times New Roman" panose="02020603050405020304" pitchFamily="18" charset="0"/>
            <a:cs typeface="Times New Roman" panose="02020603050405020304" pitchFamily="18" charset="0"/>
          </a:endParaRPr>
        </a:p>
        <a:p>
          <a:pPr marL="0" lvl="0" indent="0" algn="r" defTabSz="622300">
            <a:lnSpc>
              <a:spcPct val="90000"/>
            </a:lnSpc>
            <a:spcBef>
              <a:spcPct val="0"/>
            </a:spcBef>
            <a:spcAft>
              <a:spcPct val="35000"/>
            </a:spcAft>
            <a:buNone/>
          </a:pPr>
          <a:r>
            <a:rPr lang="es-ES" sz="1400" b="0" kern="1200" dirty="0">
              <a:solidFill>
                <a:schemeClr val="tx2"/>
              </a:solidFill>
              <a:latin typeface="Calibri" panose="020F0502020204030204" pitchFamily="34" charset="0"/>
              <a:cs typeface="Calibri" panose="020F0502020204030204" pitchFamily="34" charset="0"/>
            </a:rPr>
            <a:t>Explicar de qué manera inciden los factores endógenos y exógenos de la innovación para la competitividad sistémica empresarial en Santo Domingo de los Tsáchilas, y señalar las oportunidades de mejora relacionadas al sector comercio</a:t>
          </a:r>
          <a:r>
            <a:rPr lang="es-ES" sz="1400" b="0" kern="1200" dirty="0">
              <a:latin typeface="Calibri" panose="020F0502020204030204" pitchFamily="34" charset="0"/>
              <a:cs typeface="Calibri" panose="020F0502020204030204" pitchFamily="34" charset="0"/>
            </a:rPr>
            <a:t>. </a:t>
          </a:r>
          <a:endParaRPr lang="es-EC" sz="1400" b="0" kern="1200" dirty="0">
            <a:latin typeface="Calibri" panose="020F0502020204030204" pitchFamily="34" charset="0"/>
            <a:cs typeface="Calibri" panose="020F0502020204030204" pitchFamily="34" charset="0"/>
          </a:endParaRPr>
        </a:p>
      </dsp:txBody>
      <dsp:txXfrm>
        <a:off x="6581332" y="1129665"/>
        <a:ext cx="1691618" cy="4541174"/>
      </dsp:txXfrm>
    </dsp:sp>
    <dsp:sp modelId="{70FE4867-74F3-4C8A-BAD2-B017E5179E0C}">
      <dsp:nvSpPr>
        <dsp:cNvPr id="0" name=""/>
        <dsp:cNvSpPr/>
      </dsp:nvSpPr>
      <dsp:spPr>
        <a:xfrm>
          <a:off x="6335687" y="17792"/>
          <a:ext cx="1937263" cy="107628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2"/>
              </a:solidFill>
              <a:latin typeface="Calibri" panose="020F0502020204030204" pitchFamily="34" charset="0"/>
              <a:cs typeface="Calibri" panose="020F0502020204030204" pitchFamily="34" charset="0"/>
            </a:rPr>
            <a:t>OBJETIVO ESPECÍFICO</a:t>
          </a:r>
        </a:p>
      </dsp:txBody>
      <dsp:txXfrm>
        <a:off x="6335687" y="17792"/>
        <a:ext cx="1937263" cy="1076289"/>
      </dsp:txXfrm>
    </dsp:sp>
    <dsp:sp modelId="{5F811682-7775-4088-983A-DED57A28974B}">
      <dsp:nvSpPr>
        <dsp:cNvPr id="0" name=""/>
        <dsp:cNvSpPr/>
      </dsp:nvSpPr>
      <dsp:spPr>
        <a:xfrm>
          <a:off x="4398423" y="1094081"/>
          <a:ext cx="1937263" cy="4305156"/>
        </a:xfrm>
        <a:prstGeom prst="wedgeRectCallout">
          <a:avLst>
            <a:gd name="adj1" fmla="val 62500"/>
            <a:gd name="adj2" fmla="val 20830"/>
          </a:avLst>
        </a:prstGeom>
        <a:solidFill>
          <a:schemeClr val="accent1">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endParaRPr lang="es-ES" sz="1600" kern="1200" dirty="0">
            <a:solidFill>
              <a:schemeClr val="tx2"/>
            </a:solidFill>
            <a:latin typeface="Times New Roman" panose="02020603050405020304" pitchFamily="18" charset="0"/>
            <a:cs typeface="Times New Roman" panose="02020603050405020304" pitchFamily="18" charset="0"/>
          </a:endParaRPr>
        </a:p>
        <a:p>
          <a:pPr marL="0" lvl="0" indent="0" algn="r" defTabSz="711200">
            <a:lnSpc>
              <a:spcPct val="90000"/>
            </a:lnSpc>
            <a:spcBef>
              <a:spcPct val="0"/>
            </a:spcBef>
            <a:spcAft>
              <a:spcPct val="35000"/>
            </a:spcAft>
            <a:buNone/>
          </a:pPr>
          <a:r>
            <a:rPr lang="es-ES" sz="1600" kern="1200" dirty="0">
              <a:solidFill>
                <a:schemeClr val="tx2"/>
              </a:solidFill>
              <a:latin typeface="Times New Roman" panose="02020603050405020304" pitchFamily="18" charset="0"/>
              <a:cs typeface="Times New Roman" panose="02020603050405020304" pitchFamily="18" charset="0"/>
            </a:rPr>
            <a:t>	</a:t>
          </a:r>
          <a:r>
            <a:rPr lang="es-ES" sz="1400" kern="1200" dirty="0">
              <a:solidFill>
                <a:schemeClr val="tx2"/>
              </a:solidFill>
              <a:latin typeface="Calibri" panose="020F0502020204030204" pitchFamily="34" charset="0"/>
              <a:cs typeface="Calibri" panose="020F0502020204030204" pitchFamily="34" charset="0"/>
            </a:rPr>
            <a:t>Diagnosticar la situación actual de la innovación y la competitividad sistémica empresarial del sector comercio de Santo Domingo de los Tsáchilas</a:t>
          </a:r>
          <a:r>
            <a:rPr lang="es-ES" sz="1400" kern="1200" dirty="0">
              <a:latin typeface="Calibri" panose="020F0502020204030204" pitchFamily="34" charset="0"/>
              <a:cs typeface="Calibri" panose="020F0502020204030204" pitchFamily="34" charset="0"/>
            </a:rPr>
            <a:t>.</a:t>
          </a:r>
          <a:r>
            <a:rPr lang="es-EC" sz="1400" kern="1200" dirty="0">
              <a:latin typeface="Calibri" panose="020F0502020204030204" pitchFamily="34" charset="0"/>
              <a:cs typeface="Calibri" panose="020F0502020204030204" pitchFamily="34" charset="0"/>
            </a:rPr>
            <a:t>.</a:t>
          </a:r>
          <a:endParaRPr lang="es-EC" sz="1600" b="1" kern="1200" dirty="0">
            <a:latin typeface="Calibri" panose="020F0502020204030204" pitchFamily="34" charset="0"/>
            <a:cs typeface="Calibri" panose="020F0502020204030204" pitchFamily="34" charset="0"/>
          </a:endParaRPr>
        </a:p>
      </dsp:txBody>
      <dsp:txXfrm>
        <a:off x="4644069" y="1094081"/>
        <a:ext cx="1691618" cy="4305156"/>
      </dsp:txXfrm>
    </dsp:sp>
    <dsp:sp modelId="{5451841F-13A8-422A-A028-CE058F04C493}">
      <dsp:nvSpPr>
        <dsp:cNvPr id="0" name=""/>
        <dsp:cNvSpPr/>
      </dsp:nvSpPr>
      <dsp:spPr>
        <a:xfrm>
          <a:off x="4398423" y="174229"/>
          <a:ext cx="1937263" cy="922696"/>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2"/>
              </a:solidFill>
              <a:latin typeface="Calibri" panose="020F0502020204030204" pitchFamily="34" charset="0"/>
              <a:cs typeface="Calibri" panose="020F0502020204030204" pitchFamily="34" charset="0"/>
            </a:rPr>
            <a:t>OBJETIVO ESPECÍFICO</a:t>
          </a:r>
          <a:endParaRPr lang="es-ES_tradnl" sz="1800" b="1" kern="1200" dirty="0">
            <a:solidFill>
              <a:schemeClr val="tx2"/>
            </a:solidFill>
            <a:latin typeface="Calibri" panose="020F0502020204030204" pitchFamily="34" charset="0"/>
            <a:cs typeface="Calibri" panose="020F0502020204030204" pitchFamily="34" charset="0"/>
          </a:endParaRPr>
        </a:p>
      </dsp:txBody>
      <dsp:txXfrm>
        <a:off x="4398423" y="174229"/>
        <a:ext cx="1937263" cy="922696"/>
      </dsp:txXfrm>
    </dsp:sp>
    <dsp:sp modelId="{0EDFA220-1286-4EFA-AFDA-57A5F9B382F5}">
      <dsp:nvSpPr>
        <dsp:cNvPr id="0" name=""/>
        <dsp:cNvSpPr/>
      </dsp:nvSpPr>
      <dsp:spPr>
        <a:xfrm>
          <a:off x="2461160" y="1094081"/>
          <a:ext cx="1937263" cy="3997401"/>
        </a:xfrm>
        <a:prstGeom prst="wedgeRectCallout">
          <a:avLst>
            <a:gd name="adj1" fmla="val 62500"/>
            <a:gd name="adj2" fmla="val 20830"/>
          </a:avLst>
        </a:prstGeom>
        <a:solidFill>
          <a:schemeClr val="accent1">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endParaRPr lang="es-EC" sz="1400" kern="1200" dirty="0">
            <a:solidFill>
              <a:schemeClr val="tx2"/>
            </a:solidFill>
            <a:latin typeface="Times New Roman" panose="02020603050405020304" pitchFamily="18" charset="0"/>
            <a:cs typeface="Times New Roman" panose="02020603050405020304" pitchFamily="18" charset="0"/>
          </a:endParaRPr>
        </a:p>
        <a:p>
          <a:pPr marL="0" lvl="0" indent="0" algn="r" defTabSz="622300">
            <a:lnSpc>
              <a:spcPct val="90000"/>
            </a:lnSpc>
            <a:spcBef>
              <a:spcPct val="0"/>
            </a:spcBef>
            <a:spcAft>
              <a:spcPct val="35000"/>
            </a:spcAft>
            <a:buNone/>
          </a:pPr>
          <a:r>
            <a:rPr lang="es-ES" sz="1400" kern="1200" dirty="0">
              <a:solidFill>
                <a:schemeClr val="tx2"/>
              </a:solidFill>
              <a:latin typeface="Calibri" panose="020F0502020204030204" pitchFamily="34" charset="0"/>
              <a:cs typeface="Calibri" panose="020F0502020204030204" pitchFamily="34" charset="0"/>
            </a:rPr>
            <a:t>Establecer un marco científico sobre teorías de innovación y competitividad sistémica empresarial para soporte de la investigación del sector comercio de Santo Domingo de los Tsáchilas</a:t>
          </a:r>
          <a:r>
            <a:rPr lang="es-ES" sz="1600" kern="1200" dirty="0">
              <a:latin typeface="Calibri" panose="020F0502020204030204" pitchFamily="34" charset="0"/>
              <a:cs typeface="Calibri" panose="020F0502020204030204" pitchFamily="34" charset="0"/>
            </a:rPr>
            <a:t>.</a:t>
          </a:r>
          <a:endParaRPr lang="es-ES_tradnl" sz="2000" b="1" kern="1200" dirty="0">
            <a:latin typeface="Calibri" panose="020F0502020204030204" pitchFamily="34" charset="0"/>
            <a:cs typeface="Calibri" panose="020F0502020204030204" pitchFamily="34" charset="0"/>
          </a:endParaRPr>
        </a:p>
      </dsp:txBody>
      <dsp:txXfrm>
        <a:off x="2706805" y="1094081"/>
        <a:ext cx="1691618" cy="3997401"/>
      </dsp:txXfrm>
    </dsp:sp>
    <dsp:sp modelId="{A4AFB907-8499-42BA-9C5D-F09F22AA4AAC}">
      <dsp:nvSpPr>
        <dsp:cNvPr id="0" name=""/>
        <dsp:cNvSpPr/>
      </dsp:nvSpPr>
      <dsp:spPr>
        <a:xfrm>
          <a:off x="2461160" y="325547"/>
          <a:ext cx="1937263" cy="768534"/>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2"/>
              </a:solidFill>
              <a:latin typeface="Calibri" panose="020F0502020204030204" pitchFamily="34" charset="0"/>
              <a:cs typeface="Calibri" panose="020F0502020204030204" pitchFamily="34" charset="0"/>
            </a:rPr>
            <a:t>OBJETIVO ESPECÍFICO</a:t>
          </a:r>
          <a:endParaRPr lang="es-ES_tradnl" sz="1800" b="1" kern="1200" dirty="0">
            <a:solidFill>
              <a:schemeClr val="tx2"/>
            </a:solidFill>
            <a:latin typeface="Calibri" panose="020F0502020204030204" pitchFamily="34" charset="0"/>
            <a:cs typeface="Calibri" panose="020F0502020204030204" pitchFamily="34" charset="0"/>
          </a:endParaRPr>
        </a:p>
      </dsp:txBody>
      <dsp:txXfrm>
        <a:off x="2461160" y="325547"/>
        <a:ext cx="1937263" cy="768534"/>
      </dsp:txXfrm>
    </dsp:sp>
    <dsp:sp modelId="{6C918396-94FF-4D42-B213-40ED7FFEFF5A}">
      <dsp:nvSpPr>
        <dsp:cNvPr id="0" name=""/>
        <dsp:cNvSpPr/>
      </dsp:nvSpPr>
      <dsp:spPr>
        <a:xfrm>
          <a:off x="523896" y="1094081"/>
          <a:ext cx="1937263" cy="3689646"/>
        </a:xfrm>
        <a:prstGeom prst="wedgeRectCallout">
          <a:avLst>
            <a:gd name="adj1" fmla="val 62500"/>
            <a:gd name="adj2" fmla="val 20830"/>
          </a:avLst>
        </a:prstGeom>
        <a:solidFill>
          <a:schemeClr val="accent1">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endParaRPr lang="es-EC" sz="1400" kern="1200" dirty="0">
            <a:latin typeface="Times New Roman" panose="02020603050405020304" pitchFamily="18" charset="0"/>
            <a:cs typeface="Times New Roman" panose="02020603050405020304" pitchFamily="18" charset="0"/>
          </a:endParaRPr>
        </a:p>
        <a:p>
          <a:pPr marL="0" lvl="0" indent="0" algn="r" defTabSz="622300">
            <a:lnSpc>
              <a:spcPct val="90000"/>
            </a:lnSpc>
            <a:spcBef>
              <a:spcPct val="0"/>
            </a:spcBef>
            <a:spcAft>
              <a:spcPct val="35000"/>
            </a:spcAft>
            <a:buNone/>
          </a:pPr>
          <a:r>
            <a:rPr lang="es-EC" sz="1400" kern="1200" dirty="0">
              <a:solidFill>
                <a:schemeClr val="tx2"/>
              </a:solidFill>
              <a:latin typeface="Calibri" panose="020F0502020204030204" pitchFamily="34" charset="0"/>
              <a:cs typeface="Calibri" panose="020F0502020204030204" pitchFamily="34" charset="0"/>
            </a:rPr>
            <a:t>Determinar la incidencia de los factores de innovación para la competitividad sistémica empresarial en Santo Domingo de los Tsáchilas, en el análisis de aspectos endógenos y exógenos, que permita a los emprendedores optimizar su gestión y dar sostenibilidad a sus negocios</a:t>
          </a:r>
          <a:endParaRPr lang="es-ES_tradnl" sz="1400" b="0" kern="1200" dirty="0">
            <a:solidFill>
              <a:schemeClr val="tx2"/>
            </a:solidFill>
            <a:latin typeface="Calibri" panose="020F0502020204030204" pitchFamily="34" charset="0"/>
            <a:cs typeface="Calibri" panose="020F0502020204030204" pitchFamily="34" charset="0"/>
          </a:endParaRPr>
        </a:p>
      </dsp:txBody>
      <dsp:txXfrm>
        <a:off x="769541" y="1094081"/>
        <a:ext cx="1691618" cy="3689646"/>
      </dsp:txXfrm>
    </dsp:sp>
    <dsp:sp modelId="{EB0A0D94-0935-4233-9180-05FCBC2CC4AF}">
      <dsp:nvSpPr>
        <dsp:cNvPr id="0" name=""/>
        <dsp:cNvSpPr/>
      </dsp:nvSpPr>
      <dsp:spPr>
        <a:xfrm>
          <a:off x="523896" y="479140"/>
          <a:ext cx="1937263" cy="614941"/>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2"/>
              </a:solidFill>
              <a:latin typeface="Calibri" panose="020F0502020204030204" pitchFamily="34" charset="0"/>
              <a:cs typeface="Calibri" panose="020F0502020204030204" pitchFamily="34" charset="0"/>
            </a:rPr>
            <a:t>OBJETIVO GENERAL</a:t>
          </a:r>
          <a:endParaRPr lang="es-ES_tradnl" sz="1800" b="1" kern="1200" dirty="0">
            <a:solidFill>
              <a:schemeClr val="tx2"/>
            </a:solidFill>
            <a:latin typeface="Calibri" panose="020F0502020204030204" pitchFamily="34" charset="0"/>
            <a:cs typeface="Calibri" panose="020F0502020204030204" pitchFamily="34" charset="0"/>
          </a:endParaRPr>
        </a:p>
      </dsp:txBody>
      <dsp:txXfrm>
        <a:off x="523896" y="479140"/>
        <a:ext cx="1937263" cy="614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9D5E5-24F4-4C5B-A3E8-5535DEC7B00B}">
      <dsp:nvSpPr>
        <dsp:cNvPr id="0" name=""/>
        <dsp:cNvSpPr/>
      </dsp:nvSpPr>
      <dsp:spPr>
        <a:xfrm>
          <a:off x="155815" y="0"/>
          <a:ext cx="5604417" cy="1197595"/>
        </a:xfrm>
        <a:prstGeom prst="rightArrow">
          <a:avLst>
            <a:gd name="adj1" fmla="val 50000"/>
            <a:gd name="adj2" fmla="val 50000"/>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212039"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tx2">
                  <a:lumMod val="95000"/>
                  <a:lumOff val="5000"/>
                </a:schemeClr>
              </a:solidFill>
              <a:latin typeface="Calibri" panose="020F0502020204030204" pitchFamily="34" charset="0"/>
              <a:cs typeface="Calibri" panose="020F0502020204030204" pitchFamily="34" charset="0"/>
            </a:rPr>
            <a:t>ENFOQUE Y TIPOLOGÍA DE LA INVESTIGACIÓN</a:t>
          </a:r>
        </a:p>
      </dsp:txBody>
      <dsp:txXfrm>
        <a:off x="155815" y="299399"/>
        <a:ext cx="5305018" cy="598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A731D-735F-4FCF-A617-81F4277E403A}">
      <dsp:nvSpPr>
        <dsp:cNvPr id="0" name=""/>
        <dsp:cNvSpPr/>
      </dsp:nvSpPr>
      <dsp:spPr>
        <a:xfrm>
          <a:off x="2095211" y="1766780"/>
          <a:ext cx="1517876" cy="1506998"/>
        </a:xfrm>
        <a:prstGeom prst="heptagon">
          <a:avLst/>
        </a:prstGeom>
        <a:solidFill>
          <a:srgbClr val="00B0F0"/>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200000"/>
          </a:lightRig>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s-EC" sz="1500" b="1" kern="1200" dirty="0">
              <a:solidFill>
                <a:schemeClr val="tx2"/>
              </a:solidFill>
              <a:latin typeface="Calibri" panose="020F0502020204030204" pitchFamily="34" charset="0"/>
              <a:cs typeface="Calibri" panose="020F0502020204030204" pitchFamily="34" charset="0"/>
            </a:rPr>
            <a:t>Análisis e interpretación de resultados </a:t>
          </a:r>
          <a:endParaRPr lang="es-MX" sz="1500" b="1" kern="1200" dirty="0">
            <a:solidFill>
              <a:schemeClr val="tx2"/>
            </a:solidFill>
            <a:latin typeface="Calibri" panose="020F0502020204030204" pitchFamily="34" charset="0"/>
            <a:cs typeface="Calibri" panose="020F0502020204030204" pitchFamily="34" charset="0"/>
          </a:endParaRPr>
        </a:p>
      </dsp:txBody>
      <dsp:txXfrm>
        <a:off x="2245527" y="2065261"/>
        <a:ext cx="1217244" cy="910036"/>
      </dsp:txXfrm>
    </dsp:sp>
    <dsp:sp modelId="{2F46BB8A-01EC-4857-980B-0A9C53C32F23}">
      <dsp:nvSpPr>
        <dsp:cNvPr id="0" name=""/>
        <dsp:cNvSpPr/>
      </dsp:nvSpPr>
      <dsp:spPr>
        <a:xfrm rot="16200000">
          <a:off x="2674798" y="1566020"/>
          <a:ext cx="358701" cy="42817"/>
        </a:xfrm>
        <a:custGeom>
          <a:avLst/>
          <a:gdLst/>
          <a:ahLst/>
          <a:cxnLst/>
          <a:rect l="0" t="0" r="0" b="0"/>
          <a:pathLst>
            <a:path>
              <a:moveTo>
                <a:pt x="0" y="21408"/>
              </a:moveTo>
              <a:lnTo>
                <a:pt x="358701" y="2140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p>
      </dsp:txBody>
      <dsp:txXfrm>
        <a:off x="2845182" y="1578461"/>
        <a:ext cx="17935" cy="17935"/>
      </dsp:txXfrm>
    </dsp:sp>
    <dsp:sp modelId="{4DECA739-7D1A-468C-A5FC-6E6667457007}">
      <dsp:nvSpPr>
        <dsp:cNvPr id="0" name=""/>
        <dsp:cNvSpPr/>
      </dsp:nvSpPr>
      <dsp:spPr>
        <a:xfrm>
          <a:off x="2066401" y="20648"/>
          <a:ext cx="1575496" cy="1387429"/>
        </a:xfrm>
        <a:prstGeom prst="heptagon">
          <a:avLst/>
        </a:prstGeom>
        <a:solidFill>
          <a:schemeClr val="accent2">
            <a:lumMod val="60000"/>
            <a:lumOff val="40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MX" sz="1400" b="1" kern="1200" dirty="0">
              <a:solidFill>
                <a:schemeClr val="tx2"/>
              </a:solidFill>
              <a:latin typeface="Calibri" panose="020F0502020204030204" pitchFamily="34" charset="0"/>
              <a:cs typeface="Calibri" panose="020F0502020204030204" pitchFamily="34" charset="0"/>
            </a:rPr>
            <a:t>Análisis descriptivo de los datos </a:t>
          </a:r>
        </a:p>
      </dsp:txBody>
      <dsp:txXfrm>
        <a:off x="2222423" y="295446"/>
        <a:ext cx="1263452" cy="837833"/>
      </dsp:txXfrm>
    </dsp:sp>
    <dsp:sp modelId="{67BE8C8C-6376-4103-81BD-834ABA2E23E6}">
      <dsp:nvSpPr>
        <dsp:cNvPr id="0" name=""/>
        <dsp:cNvSpPr/>
      </dsp:nvSpPr>
      <dsp:spPr>
        <a:xfrm rot="21497049">
          <a:off x="3612683" y="2472185"/>
          <a:ext cx="264567" cy="42817"/>
        </a:xfrm>
        <a:custGeom>
          <a:avLst/>
          <a:gdLst/>
          <a:ahLst/>
          <a:cxnLst/>
          <a:rect l="0" t="0" r="0" b="0"/>
          <a:pathLst>
            <a:path>
              <a:moveTo>
                <a:pt x="0" y="21408"/>
              </a:moveTo>
              <a:lnTo>
                <a:pt x="264567" y="2140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p>
      </dsp:txBody>
      <dsp:txXfrm>
        <a:off x="3738352" y="2486979"/>
        <a:ext cx="13228" cy="13228"/>
      </dsp:txXfrm>
    </dsp:sp>
    <dsp:sp modelId="{7DB68F70-673D-4D35-881D-7974F27690DA}">
      <dsp:nvSpPr>
        <dsp:cNvPr id="0" name=""/>
        <dsp:cNvSpPr/>
      </dsp:nvSpPr>
      <dsp:spPr>
        <a:xfrm>
          <a:off x="3876681" y="1771427"/>
          <a:ext cx="1636126" cy="1387429"/>
        </a:xfrm>
        <a:prstGeom prst="heptagon">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a:bevelT/>
        </a:sp3d>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EC" sz="1400" b="1" i="0" kern="1200" dirty="0">
              <a:solidFill>
                <a:schemeClr val="tx2"/>
              </a:solidFill>
              <a:latin typeface="Calibri" panose="020F0502020204030204" pitchFamily="34" charset="0"/>
              <a:cs typeface="Calibri" panose="020F0502020204030204" pitchFamily="34" charset="0"/>
            </a:rPr>
            <a:t>Prueba de validez coeficiente Alfa de Cronbach </a:t>
          </a:r>
        </a:p>
      </dsp:txBody>
      <dsp:txXfrm>
        <a:off x="4038708" y="2046225"/>
        <a:ext cx="1312072" cy="837833"/>
      </dsp:txXfrm>
    </dsp:sp>
    <dsp:sp modelId="{C6D0A9F7-B8F4-4BC6-B753-B3B85C86DC4D}">
      <dsp:nvSpPr>
        <dsp:cNvPr id="0" name=""/>
        <dsp:cNvSpPr/>
      </dsp:nvSpPr>
      <dsp:spPr>
        <a:xfrm rot="5400000">
          <a:off x="2674798" y="3431721"/>
          <a:ext cx="358701" cy="42817"/>
        </a:xfrm>
        <a:custGeom>
          <a:avLst/>
          <a:gdLst/>
          <a:ahLst/>
          <a:cxnLst/>
          <a:rect l="0" t="0" r="0" b="0"/>
          <a:pathLst>
            <a:path>
              <a:moveTo>
                <a:pt x="0" y="21408"/>
              </a:moveTo>
              <a:lnTo>
                <a:pt x="358701" y="2140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p>
      </dsp:txBody>
      <dsp:txXfrm>
        <a:off x="2845182" y="3444162"/>
        <a:ext cx="17935" cy="17935"/>
      </dsp:txXfrm>
    </dsp:sp>
    <dsp:sp modelId="{22EB4647-B37D-4CE3-9380-DC67CBC43DA6}">
      <dsp:nvSpPr>
        <dsp:cNvPr id="0" name=""/>
        <dsp:cNvSpPr/>
      </dsp:nvSpPr>
      <dsp:spPr>
        <a:xfrm>
          <a:off x="2053859" y="3632480"/>
          <a:ext cx="1600580" cy="1387429"/>
        </a:xfrm>
        <a:prstGeom prst="heptagon">
          <a:avLst/>
        </a:prstGeom>
        <a:solidFill>
          <a:srgbClr val="658FE3"/>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MX" sz="1400" b="1" kern="1200" dirty="0">
              <a:solidFill>
                <a:schemeClr val="tx2"/>
              </a:solidFill>
              <a:latin typeface="Calibri" panose="020F0502020204030204" pitchFamily="34" charset="0"/>
              <a:cs typeface="Calibri" panose="020F0502020204030204" pitchFamily="34" charset="0"/>
            </a:rPr>
            <a:t>Análisis Univariado</a:t>
          </a:r>
        </a:p>
      </dsp:txBody>
      <dsp:txXfrm>
        <a:off x="2212366" y="3907278"/>
        <a:ext cx="1283566" cy="837833"/>
      </dsp:txXfrm>
    </dsp:sp>
    <dsp:sp modelId="{A8B50C3E-1A73-4CBA-8B3A-F69FD79F80AA}">
      <dsp:nvSpPr>
        <dsp:cNvPr id="0" name=""/>
        <dsp:cNvSpPr/>
      </dsp:nvSpPr>
      <dsp:spPr>
        <a:xfrm rot="10800000">
          <a:off x="1741948" y="2498870"/>
          <a:ext cx="353263" cy="42817"/>
        </a:xfrm>
        <a:custGeom>
          <a:avLst/>
          <a:gdLst/>
          <a:ahLst/>
          <a:cxnLst/>
          <a:rect l="0" t="0" r="0" b="0"/>
          <a:pathLst>
            <a:path>
              <a:moveTo>
                <a:pt x="0" y="21408"/>
              </a:moveTo>
              <a:lnTo>
                <a:pt x="353263" y="2140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p>
      </dsp:txBody>
      <dsp:txXfrm rot="10800000">
        <a:off x="1909748" y="2511447"/>
        <a:ext cx="17663" cy="17663"/>
      </dsp:txXfrm>
    </dsp:sp>
    <dsp:sp modelId="{AE55FA7A-893B-4865-983C-F52B8DAF7657}">
      <dsp:nvSpPr>
        <dsp:cNvPr id="0" name=""/>
        <dsp:cNvSpPr/>
      </dsp:nvSpPr>
      <dsp:spPr>
        <a:xfrm>
          <a:off x="354518" y="1826564"/>
          <a:ext cx="1387429" cy="1387429"/>
        </a:xfrm>
        <a:prstGeom prst="heptagon">
          <a:avLst/>
        </a:prstGeom>
        <a:solidFill>
          <a:srgbClr val="79D1DD"/>
        </a:soli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a:bevelT/>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MX" sz="1400" b="1" kern="1200" dirty="0">
              <a:solidFill>
                <a:schemeClr val="tx2"/>
              </a:solidFill>
              <a:latin typeface="Calibri" panose="020F0502020204030204" pitchFamily="34" charset="0"/>
              <a:cs typeface="Calibri" panose="020F0502020204030204" pitchFamily="34" charset="0"/>
            </a:rPr>
            <a:t>Análisis Bivariado</a:t>
          </a:r>
        </a:p>
      </dsp:txBody>
      <dsp:txXfrm>
        <a:off x="491916" y="2101362"/>
        <a:ext cx="1112633" cy="8378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Proceso de bloques interconectados"/>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CAEC1-193E-4BCF-84B6-F2B86ECCE8F5}" type="datetimeFigureOut">
              <a:rPr lang="es-EC" smtClean="0"/>
              <a:t>10/3/2022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81517-35DE-4708-9B8F-90E7CCA64F06}" type="slidenum">
              <a:rPr lang="es-EC" smtClean="0"/>
              <a:t>‹Nº›</a:t>
            </a:fld>
            <a:endParaRPr lang="es-EC"/>
          </a:p>
        </p:txBody>
      </p:sp>
    </p:spTree>
    <p:extLst>
      <p:ext uri="{BB962C8B-B14F-4D97-AF65-F5344CB8AC3E}">
        <p14:creationId xmlns:p14="http://schemas.microsoft.com/office/powerpoint/2010/main" val="121905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1581517-35DE-4708-9B8F-90E7CCA64F06}" type="slidenum">
              <a:rPr lang="es-EC" smtClean="0"/>
              <a:t>1</a:t>
            </a:fld>
            <a:endParaRPr lang="es-EC"/>
          </a:p>
        </p:txBody>
      </p:sp>
    </p:spTree>
    <p:extLst>
      <p:ext uri="{BB962C8B-B14F-4D97-AF65-F5344CB8AC3E}">
        <p14:creationId xmlns:p14="http://schemas.microsoft.com/office/powerpoint/2010/main" val="113309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2" name="1 Marcador de pie de página"/>
          <p:cNvSpPr>
            <a:spLocks noGrp="1"/>
          </p:cNvSpPr>
          <p:nvPr>
            <p:ph type="ftr" sz="quarter" idx="11"/>
          </p:nvPr>
        </p:nvSpPr>
        <p:spPr/>
        <p:txBody>
          <a:bodyPr/>
          <a:lstStyle/>
          <a:p>
            <a:endParaRPr lang="es-ES_tradnl"/>
          </a:p>
        </p:txBody>
      </p:sp>
      <p:sp>
        <p:nvSpPr>
          <p:cNvPr id="15" name="14 Marcador de número de diapositiva"/>
          <p:cNvSpPr>
            <a:spLocks noGrp="1"/>
          </p:cNvSpPr>
          <p:nvPr>
            <p:ph type="sldNum" sz="quarter" idx="12"/>
          </p:nvPr>
        </p:nvSpPr>
        <p:spPr>
          <a:xfrm>
            <a:off x="8229600" y="6473952"/>
            <a:ext cx="758952" cy="246888"/>
          </a:xfrm>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19" name="18 Marcador de pie de página"/>
          <p:cNvSpPr>
            <a:spLocks noGrp="1"/>
          </p:cNvSpPr>
          <p:nvPr>
            <p:ph type="ftr" sz="quarter" idx="11"/>
          </p:nvPr>
        </p:nvSpPr>
        <p:spPr>
          <a:xfrm>
            <a:off x="3581400" y="76200"/>
            <a:ext cx="2895600" cy="288925"/>
          </a:xfrm>
        </p:spPr>
        <p:txBody>
          <a:bodyPr/>
          <a:lstStyle/>
          <a:p>
            <a:endParaRPr lang="es-ES_tradnl"/>
          </a:p>
        </p:txBody>
      </p:sp>
      <p:sp>
        <p:nvSpPr>
          <p:cNvPr id="16" name="15 Marcador de número de diapositiva"/>
          <p:cNvSpPr>
            <a:spLocks noGrp="1"/>
          </p:cNvSpPr>
          <p:nvPr>
            <p:ph type="sldNum" sz="quarter" idx="12"/>
          </p:nvPr>
        </p:nvSpPr>
        <p:spPr>
          <a:xfrm>
            <a:off x="8229600" y="6473952"/>
            <a:ext cx="758952" cy="246888"/>
          </a:xfrm>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9" name="18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11" name="10 Marcador de pie de página"/>
          <p:cNvSpPr>
            <a:spLocks noGrp="1"/>
          </p:cNvSpPr>
          <p:nvPr>
            <p:ph type="ftr" sz="quarter" idx="11"/>
          </p:nvPr>
        </p:nvSpPr>
        <p:spPr/>
        <p:txBody>
          <a:bodyPr/>
          <a:lstStyle/>
          <a:p>
            <a:endParaRPr lang="es-ES_tradnl"/>
          </a:p>
        </p:txBody>
      </p:sp>
      <p:sp>
        <p:nvSpPr>
          <p:cNvPr id="16" name="15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10" name="9 Marcador de pie de página"/>
          <p:cNvSpPr>
            <a:spLocks noGrp="1"/>
          </p:cNvSpPr>
          <p:nvPr>
            <p:ph type="ftr" sz="quarter" idx="11"/>
          </p:nvPr>
        </p:nvSpPr>
        <p:spPr/>
        <p:txBody>
          <a:bodyPr/>
          <a:lstStyle/>
          <a:p>
            <a:endParaRPr lang="es-ES_tradnl"/>
          </a:p>
        </p:txBody>
      </p:sp>
      <p:sp>
        <p:nvSpPr>
          <p:cNvPr id="31" name="30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a:xfrm>
            <a:off x="8229600" y="6477000"/>
            <a:ext cx="762000" cy="246888"/>
          </a:xfrm>
        </p:spPr>
        <p:txBody>
          <a:bodyPr/>
          <a:lstStyle/>
          <a:p>
            <a:fld id="{C52680DB-2F2F-4119-BB8A-56B23E76F465}" type="slidenum">
              <a:rPr lang="es-ES_tradnl" smtClean="0"/>
              <a:t>‹Nº›</a:t>
            </a:fld>
            <a:endParaRPr lang="es-ES_tradn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21" name="20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24" name="23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29" name="28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a:t>Haga clic en el icono para agregar una imagen</a:t>
            </a:r>
            <a:endParaRPr kumimoji="0" lang="en-US" dirty="0"/>
          </a:p>
        </p:txBody>
      </p:sp>
      <p:sp>
        <p:nvSpPr>
          <p:cNvPr id="7" name="6 Marcador de fecha"/>
          <p:cNvSpPr>
            <a:spLocks noGrp="1"/>
          </p:cNvSpPr>
          <p:nvPr>
            <p:ph type="dt" sz="half" idx="10"/>
          </p:nvPr>
        </p:nvSpPr>
        <p:spPr/>
        <p:txBody>
          <a:bodyPr/>
          <a:lstStyle/>
          <a:p>
            <a:fld id="{AF613321-C209-4904-8539-9F355D4FC433}" type="datetimeFigureOut">
              <a:rPr lang="es-ES_tradnl" smtClean="0"/>
              <a:t>10/03/2022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31" name="30 Marcador de número de diapositiva"/>
          <p:cNvSpPr>
            <a:spLocks noGrp="1"/>
          </p:cNvSpPr>
          <p:nvPr>
            <p:ph type="sldNum" sz="quarter" idx="12"/>
          </p:nvPr>
        </p:nvSpPr>
        <p:spPr/>
        <p:txBody>
          <a:bodyPr/>
          <a:lstStyle/>
          <a:p>
            <a:fld id="{C52680DB-2F2F-4119-BB8A-56B23E76F465}" type="slidenum">
              <a:rPr lang="es-ES_tradnl" smtClean="0"/>
              <a:t>‹Nº›</a:t>
            </a:fld>
            <a:endParaRPr lang="es-ES_tradn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F613321-C209-4904-8539-9F355D4FC433}" type="datetimeFigureOut">
              <a:rPr lang="es-ES_tradnl" smtClean="0"/>
              <a:t>10/03/2022</a:t>
            </a:fld>
            <a:endParaRPr lang="es-ES_tradn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_tradn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52680DB-2F2F-4119-BB8A-56B23E76F465}" type="slidenum">
              <a:rPr lang="es-ES_tradnl" smtClean="0"/>
              <a:t>‹Nº›</a:t>
            </a:fld>
            <a:endParaRPr lang="es-ES_tradn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image" Target="../media/image9.emf"/><Relationship Id="rId5" Type="http://schemas.openxmlformats.org/officeDocument/2006/relationships/image" Target="../media/image5.emf"/><Relationship Id="rId10" Type="http://schemas.openxmlformats.org/officeDocument/2006/relationships/image" Target="../media/image8.emf"/><Relationship Id="rId4" Type="http://schemas.openxmlformats.org/officeDocument/2006/relationships/image" Target="../media/image4.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hart" Target="../charts/chart8.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em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em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em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o"/>
          <p:cNvSpPr/>
          <p:nvPr/>
        </p:nvSpPr>
        <p:spPr>
          <a:xfrm>
            <a:off x="755576" y="1989676"/>
            <a:ext cx="7919634" cy="3473607"/>
          </a:xfrm>
          <a:prstGeom prst="frame">
            <a:avLst>
              <a:gd name="adj1" fmla="val 55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Autora: </a:t>
            </a:r>
          </a:p>
          <a:p>
            <a:pPr marL="135890" indent="-6350" algn="ctr">
              <a:lnSpc>
                <a:spcPct val="115000"/>
              </a:lnSpc>
              <a:spcAft>
                <a:spcPts val="695"/>
              </a:spcAft>
            </a:pPr>
            <a:r>
              <a:rPr lang="es-EC" sz="2000" b="1" dirty="0">
                <a:solidFill>
                  <a:schemeClr val="tx2">
                    <a:lumMod val="95000"/>
                    <a:lumOff val="5000"/>
                  </a:schemeClr>
                </a:solidFill>
                <a:latin typeface="Times New Roman" panose="02020603050405020304" pitchFamily="18" charset="0"/>
                <a:ea typeface="Calibri"/>
                <a:cs typeface="Times New Roman" panose="02020603050405020304" pitchFamily="18" charset="0"/>
              </a:rPr>
              <a:t>Betty Yolanda Quistial Zapata</a:t>
            </a:r>
          </a:p>
          <a:p>
            <a:pPr marL="135890" indent="-6350" algn="ctr">
              <a:lnSpc>
                <a:spcPct val="115000"/>
              </a:lnSpc>
              <a:spcAft>
                <a:spcPts val="695"/>
              </a:spcAft>
            </a:pPr>
            <a:endParaRPr lang="es-EC"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Director: </a:t>
            </a:r>
          </a:p>
          <a:p>
            <a:pPr marL="135890" indent="-6350" algn="ctr">
              <a:lnSpc>
                <a:spcPct val="115000"/>
              </a:lnSpc>
              <a:spcAft>
                <a:spcPts val="2110"/>
              </a:spcAft>
            </a:pPr>
            <a:r>
              <a:rPr lang="es-EC" sz="2000" b="1" dirty="0">
                <a:solidFill>
                  <a:schemeClr val="tx2">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Ing. Mercy Coronel Jimenez MSc.</a:t>
            </a:r>
            <a:endParaRPr lang="es-EC"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s-EC"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SangolquÍ-Ecuador</a:t>
            </a:r>
            <a:endPar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2022</a:t>
            </a:r>
          </a:p>
          <a:p>
            <a:pPr algn="ctr"/>
            <a:endParaRPr lang="es-ES_tradnl" dirty="0">
              <a:solidFill>
                <a:schemeClr val="tx1"/>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34250" y="469896"/>
            <a:ext cx="2339752" cy="875235"/>
          </a:xfrm>
          <a:prstGeom prst="rect">
            <a:avLst/>
          </a:prstGeom>
        </p:spPr>
      </p:pic>
      <p:pic>
        <p:nvPicPr>
          <p:cNvPr id="2" name="Imagen 1"/>
          <p:cNvPicPr>
            <a:picLocks noChangeAspect="1"/>
          </p:cNvPicPr>
          <p:nvPr/>
        </p:nvPicPr>
        <p:blipFill>
          <a:blip r:embed="rId5"/>
          <a:stretch>
            <a:fillRect/>
          </a:stretch>
        </p:blipFill>
        <p:spPr>
          <a:xfrm>
            <a:off x="4274673" y="5887731"/>
            <a:ext cx="1668831" cy="980728"/>
          </a:xfrm>
          <a:prstGeom prst="rect">
            <a:avLst/>
          </a:prstGeom>
        </p:spPr>
      </p:pic>
      <p:pic>
        <p:nvPicPr>
          <p:cNvPr id="7" name="Imagen 6"/>
          <p:cNvPicPr>
            <a:picLocks noChangeAspect="1"/>
          </p:cNvPicPr>
          <p:nvPr/>
        </p:nvPicPr>
        <p:blipFill>
          <a:blip r:embed="rId6"/>
          <a:stretch>
            <a:fillRect/>
          </a:stretch>
        </p:blipFill>
        <p:spPr>
          <a:xfrm>
            <a:off x="5866044" y="5877272"/>
            <a:ext cx="1453744" cy="993853"/>
          </a:xfrm>
          <a:prstGeom prst="rect">
            <a:avLst/>
          </a:prstGeom>
        </p:spPr>
      </p:pic>
      <p:graphicFrame>
        <p:nvGraphicFramePr>
          <p:cNvPr id="8" name="Objeto 7"/>
          <p:cNvGraphicFramePr>
            <a:graphicFrameLocks noChangeAspect="1"/>
          </p:cNvGraphicFramePr>
          <p:nvPr>
            <p:extLst>
              <p:ext uri="{D42A27DB-BD31-4B8C-83A1-F6EECF244321}">
                <p14:modId xmlns:p14="http://schemas.microsoft.com/office/powerpoint/2010/main" val="2971766111"/>
              </p:ext>
            </p:extLst>
          </p:nvPr>
        </p:nvGraphicFramePr>
        <p:xfrm>
          <a:off x="2873672" y="5887731"/>
          <a:ext cx="1417533" cy="980728"/>
        </p:xfrm>
        <a:graphic>
          <a:graphicData uri="http://schemas.openxmlformats.org/presentationml/2006/ole">
            <mc:AlternateContent xmlns:mc="http://schemas.openxmlformats.org/markup-compatibility/2006">
              <mc:Choice xmlns:v="urn:schemas-microsoft-com:vml" Requires="v">
                <p:oleObj spid="_x0000_s11366" name="Imagen de mapa de bits" r:id="rId7" imgW="5867280" imgH="4248000" progId="Paint.Picture">
                  <p:embed/>
                </p:oleObj>
              </mc:Choice>
              <mc:Fallback>
                <p:oleObj name="Imagen de mapa de bits" r:id="rId7" imgW="5867280" imgH="4248000" progId="Paint.Picture">
                  <p:embed/>
                  <p:pic>
                    <p:nvPicPr>
                      <p:cNvPr id="0" name=""/>
                      <p:cNvPicPr/>
                      <p:nvPr/>
                    </p:nvPicPr>
                    <p:blipFill>
                      <a:blip r:embed="rId8"/>
                      <a:stretch>
                        <a:fillRect/>
                      </a:stretch>
                    </p:blipFill>
                    <p:spPr>
                      <a:xfrm>
                        <a:off x="2873672" y="5887731"/>
                        <a:ext cx="1417533" cy="980728"/>
                      </a:xfrm>
                      <a:prstGeom prst="rect">
                        <a:avLst/>
                      </a:prstGeom>
                    </p:spPr>
                  </p:pic>
                </p:oleObj>
              </mc:Fallback>
            </mc:AlternateContent>
          </a:graphicData>
        </a:graphic>
      </p:graphicFrame>
      <p:pic>
        <p:nvPicPr>
          <p:cNvPr id="11" name="Imagen 10"/>
          <p:cNvPicPr>
            <a:picLocks noChangeAspect="1"/>
          </p:cNvPicPr>
          <p:nvPr/>
        </p:nvPicPr>
        <p:blipFill>
          <a:blip r:embed="rId9"/>
          <a:stretch>
            <a:fillRect/>
          </a:stretch>
        </p:blipFill>
        <p:spPr>
          <a:xfrm>
            <a:off x="1410534" y="5877273"/>
            <a:ext cx="1487855" cy="991186"/>
          </a:xfrm>
          <a:prstGeom prst="rect">
            <a:avLst/>
          </a:prstGeom>
        </p:spPr>
      </p:pic>
      <p:pic>
        <p:nvPicPr>
          <p:cNvPr id="12" name="Imagen 11"/>
          <p:cNvPicPr>
            <a:picLocks noChangeAspect="1"/>
          </p:cNvPicPr>
          <p:nvPr/>
        </p:nvPicPr>
        <p:blipFill>
          <a:blip r:embed="rId10"/>
          <a:stretch>
            <a:fillRect/>
          </a:stretch>
        </p:blipFill>
        <p:spPr>
          <a:xfrm>
            <a:off x="34250" y="5877272"/>
            <a:ext cx="1401516" cy="980728"/>
          </a:xfrm>
          <a:prstGeom prst="rect">
            <a:avLst/>
          </a:prstGeom>
        </p:spPr>
      </p:pic>
      <p:pic>
        <p:nvPicPr>
          <p:cNvPr id="16" name="Imagen 15"/>
          <p:cNvPicPr>
            <a:picLocks noChangeAspect="1"/>
          </p:cNvPicPr>
          <p:nvPr/>
        </p:nvPicPr>
        <p:blipFill>
          <a:blip r:embed="rId11"/>
          <a:stretch>
            <a:fillRect/>
          </a:stretch>
        </p:blipFill>
        <p:spPr>
          <a:xfrm>
            <a:off x="7306781" y="5877272"/>
            <a:ext cx="1837220" cy="978024"/>
          </a:xfrm>
          <a:prstGeom prst="rect">
            <a:avLst/>
          </a:prstGeom>
        </p:spPr>
      </p:pic>
      <p:sp>
        <p:nvSpPr>
          <p:cNvPr id="17" name="Pergamino horizontal 16"/>
          <p:cNvSpPr/>
          <p:nvPr/>
        </p:nvSpPr>
        <p:spPr>
          <a:xfrm>
            <a:off x="2483768" y="0"/>
            <a:ext cx="6625544" cy="1979218"/>
          </a:xfrm>
          <a:prstGeom prst="horizontalScroll">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indent="146304" algn="ctr">
              <a:lnSpc>
                <a:spcPct val="150000"/>
              </a:lnSpc>
            </a:pPr>
            <a:endParaRPr lang="es-EC" sz="1050" b="1" dirty="0">
              <a:solidFill>
                <a:srgbClr val="73AD6B"/>
              </a:solidFill>
              <a:latin typeface="Times New Roman" panose="02020603050405020304" pitchFamily="18" charset="0"/>
              <a:ea typeface="Calibri" panose="020F0502020204030204" pitchFamily="34" charset="0"/>
              <a:cs typeface="Times New Roman" panose="02020603050405020304" pitchFamily="18" charset="0"/>
            </a:endParaRPr>
          </a:p>
          <a:p>
            <a:pPr indent="146304" algn="ctr">
              <a:lnSpc>
                <a:spcPct val="150000"/>
              </a:lnSpc>
            </a:pPr>
            <a:endParaRPr lang="es-EC" sz="1050" b="1" dirty="0">
              <a:solidFill>
                <a:srgbClr val="73AD6B"/>
              </a:solidFill>
              <a:latin typeface="Times New Roman" panose="02020603050405020304" pitchFamily="18" charset="0"/>
              <a:ea typeface="Calibri" panose="020F0502020204030204" pitchFamily="34" charset="0"/>
              <a:cs typeface="Times New Roman" panose="02020603050405020304" pitchFamily="18" charset="0"/>
            </a:endParaRPr>
          </a:p>
          <a:p>
            <a:pPr indent="146304" algn="ctr">
              <a:lnSpc>
                <a:spcPct val="150000"/>
              </a:lnSpc>
            </a:pPr>
            <a:endParaRPr lang="es-EC" sz="1050" b="1" dirty="0">
              <a:solidFill>
                <a:srgbClr val="73AD6B"/>
              </a:solidFill>
              <a:latin typeface="Times New Roman" panose="02020603050405020304" pitchFamily="18" charset="0"/>
              <a:ea typeface="Calibri" panose="020F0502020204030204" pitchFamily="34" charset="0"/>
              <a:cs typeface="Times New Roman" panose="02020603050405020304" pitchFamily="18" charset="0"/>
            </a:endParaRPr>
          </a:p>
          <a:p>
            <a:pPr indent="146304" algn="ctr">
              <a:lnSpc>
                <a:spcPct val="150000"/>
              </a:lnSpc>
            </a:pPr>
            <a:r>
              <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DEL COMERCIO</a:t>
            </a:r>
          </a:p>
          <a:p>
            <a:pPr indent="146304" algn="ctr"/>
            <a:endPar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indent="146304" algn="ctr"/>
            <a:r>
              <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CARRERA DE INGENIERÍA COMERCIAL</a:t>
            </a:r>
          </a:p>
          <a:p>
            <a:pPr indent="146304" algn="ctr"/>
            <a:endPar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indent="146304" algn="ctr"/>
            <a:r>
              <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TRABAJO DE </a:t>
            </a:r>
            <a:r>
              <a:rPr lang="es-EC" sz="11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TITULACIÓN PREVIO, </a:t>
            </a:r>
            <a:r>
              <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LA OBTENCIÓN DEL TÍTULO DE</a:t>
            </a:r>
          </a:p>
          <a:p>
            <a:pPr indent="146304" algn="ctr"/>
            <a:r>
              <a:rPr lang="es-EC" sz="11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INGENIERA COMERCIAL</a:t>
            </a:r>
            <a:endParaRPr lang="es-EC" sz="1100" b="1" dirty="0">
              <a:solidFill>
                <a:schemeClr val="tx2"/>
              </a:solidFill>
              <a:latin typeface="Times New Roman" panose="02020603050405020304" pitchFamily="18" charset="0"/>
              <a:cs typeface="Times New Roman" panose="02020603050405020304" pitchFamily="18" charset="0"/>
            </a:endParaRPr>
          </a:p>
          <a:p>
            <a:pPr indent="146304" algn="ctr"/>
            <a:endParaRPr lang="es-EC" sz="1100" b="1" dirty="0">
              <a:latin typeface="Times New Roman" panose="02020603050405020304" pitchFamily="18" charset="0"/>
              <a:cs typeface="Times New Roman" panose="02020603050405020304" pitchFamily="18" charset="0"/>
            </a:endParaRPr>
          </a:p>
          <a:p>
            <a:pPr indent="146304" algn="ctr">
              <a:lnSpc>
                <a:spcPct val="150000"/>
              </a:lnSpc>
            </a:pPr>
            <a:endParaRPr lang="es-EC" sz="1100" b="1" dirty="0">
              <a:solidFill>
                <a:srgbClr val="73AD6B"/>
              </a:solidFill>
              <a:latin typeface="Times New Roman" panose="02020603050405020304" pitchFamily="18" charset="0"/>
              <a:ea typeface="Calibri" panose="020F0502020204030204" pitchFamily="34" charset="0"/>
              <a:cs typeface="Times New Roman" panose="02020603050405020304" pitchFamily="18" charset="0"/>
            </a:endParaRPr>
          </a:p>
          <a:p>
            <a:pPr indent="146304" algn="ctr">
              <a:lnSpc>
                <a:spcPct val="150000"/>
              </a:lnSpc>
            </a:pPr>
            <a:endParaRPr lang="es-EC" sz="1050" dirty="0">
              <a:solidFill>
                <a:srgbClr val="73AD6B"/>
              </a:solidFill>
              <a:effectLst/>
            </a:endParaRPr>
          </a:p>
          <a:p>
            <a:pPr indent="146304" algn="ctr">
              <a:lnSpc>
                <a:spcPct val="150000"/>
              </a:lnSpc>
            </a:pPr>
            <a:endParaRPr lang="es-EC" sz="1050" dirty="0">
              <a:solidFill>
                <a:srgbClr val="73AD6B"/>
              </a:solidFill>
              <a:effectLst/>
            </a:endParaRPr>
          </a:p>
        </p:txBody>
      </p:sp>
    </p:spTree>
    <p:extLst>
      <p:ext uri="{BB962C8B-B14F-4D97-AF65-F5344CB8AC3E}">
        <p14:creationId xmlns:p14="http://schemas.microsoft.com/office/powerpoint/2010/main" val="412631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59046" y="0"/>
            <a:ext cx="2564806" cy="646280"/>
          </a:xfrm>
          <a:prstGeom prst="rect">
            <a:avLst/>
          </a:prstGeom>
        </p:spPr>
      </p:pic>
      <p:sp>
        <p:nvSpPr>
          <p:cNvPr id="16" name="Rectángulo 15"/>
          <p:cNvSpPr/>
          <p:nvPr/>
        </p:nvSpPr>
        <p:spPr>
          <a:xfrm>
            <a:off x="698708" y="223223"/>
            <a:ext cx="4752527" cy="73866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1400" b="1" dirty="0">
                <a:solidFill>
                  <a:schemeClr val="tx2">
                    <a:lumMod val="95000"/>
                    <a:lumOff val="5000"/>
                  </a:schemeClr>
                </a:solidFill>
                <a:latin typeface="Calibri" panose="020F0502020204030204" pitchFamily="34" charset="0"/>
                <a:cs typeface="Calibri" panose="020F0502020204030204" pitchFamily="34" charset="0"/>
              </a:rPr>
              <a:t>SECTOR COMERCIO</a:t>
            </a:r>
          </a:p>
          <a:p>
            <a:pPr algn="ctr"/>
            <a:r>
              <a:rPr lang="es-EC" sz="1400" b="1" dirty="0">
                <a:solidFill>
                  <a:schemeClr val="tx2">
                    <a:lumMod val="95000"/>
                    <a:lumOff val="5000"/>
                  </a:schemeClr>
                </a:solidFill>
                <a:latin typeface="Calibri" panose="020F0502020204030204" pitchFamily="34" charset="0"/>
                <a:cs typeface="Calibri" panose="020F0502020204030204" pitchFamily="34" charset="0"/>
              </a:rPr>
              <a:t>EMPRESAS EN LAS PARROQUIAS URBANAS </a:t>
            </a:r>
          </a:p>
          <a:p>
            <a:pPr algn="ctr"/>
            <a:r>
              <a:rPr lang="es-EC" sz="1400" b="1" dirty="0">
                <a:solidFill>
                  <a:schemeClr val="tx2">
                    <a:lumMod val="95000"/>
                    <a:lumOff val="5000"/>
                  </a:schemeClr>
                </a:solidFill>
                <a:latin typeface="Calibri" panose="020F0502020204030204" pitchFamily="34" charset="0"/>
                <a:cs typeface="Calibri" panose="020F0502020204030204" pitchFamily="34" charset="0"/>
              </a:rPr>
              <a:t>DE SANTO DOMINGO</a:t>
            </a:r>
            <a:endParaRPr lang="es-EC" sz="1400" b="1" dirty="0">
              <a:solidFill>
                <a:schemeClr val="tx2">
                  <a:lumMod val="95000"/>
                  <a:lumOff val="5000"/>
                </a:schemeClr>
              </a:solidFill>
              <a:effectLst/>
              <a:latin typeface="Calibri" panose="020F0502020204030204" pitchFamily="34" charset="0"/>
              <a:cs typeface="Calibri" panose="020F0502020204030204" pitchFamily="34" charset="0"/>
            </a:endParaRPr>
          </a:p>
        </p:txBody>
      </p:sp>
      <p:sp>
        <p:nvSpPr>
          <p:cNvPr id="18" name="CuadroTexto 17"/>
          <p:cNvSpPr txBox="1"/>
          <p:nvPr/>
        </p:nvSpPr>
        <p:spPr>
          <a:xfrm>
            <a:off x="718316" y="4111939"/>
            <a:ext cx="3456384" cy="246221"/>
          </a:xfrm>
          <a:prstGeom prst="rect">
            <a:avLst/>
          </a:prstGeom>
          <a:noFill/>
        </p:spPr>
        <p:txBody>
          <a:bodyPr wrap="square" rtlCol="0">
            <a:spAutoFit/>
          </a:bodyPr>
          <a:lstStyle/>
          <a:p>
            <a:r>
              <a:rPr lang="es-ES" sz="1000" dirty="0">
                <a:solidFill>
                  <a:schemeClr val="tx2"/>
                </a:solidFill>
                <a:latin typeface="Times New Roman" panose="02020603050405020304" pitchFamily="18" charset="0"/>
                <a:cs typeface="Times New Roman" panose="02020603050405020304" pitchFamily="18" charset="0"/>
              </a:rPr>
              <a:t>NOTA. Tomado del Servicio de rentas internas (2019)</a:t>
            </a:r>
          </a:p>
        </p:txBody>
      </p:sp>
      <p:sp>
        <p:nvSpPr>
          <p:cNvPr id="9" name="CuadroTexto 8">
            <a:extLst>
              <a:ext uri="{FF2B5EF4-FFF2-40B4-BE49-F238E27FC236}">
                <a16:creationId xmlns:a16="http://schemas.microsoft.com/office/drawing/2014/main" id="{F9C4DB20-1B00-4391-8EFE-0C6D30575276}"/>
              </a:ext>
            </a:extLst>
          </p:cNvPr>
          <p:cNvSpPr txBox="1"/>
          <p:nvPr/>
        </p:nvSpPr>
        <p:spPr>
          <a:xfrm>
            <a:off x="2378899" y="6393405"/>
            <a:ext cx="3456384" cy="246221"/>
          </a:xfrm>
          <a:prstGeom prst="rect">
            <a:avLst/>
          </a:prstGeom>
          <a:noFill/>
        </p:spPr>
        <p:txBody>
          <a:bodyPr wrap="square" rtlCol="0">
            <a:spAutoFit/>
          </a:bodyPr>
          <a:lstStyle/>
          <a:p>
            <a:r>
              <a:rPr lang="es-ES" sz="1000" dirty="0">
                <a:solidFill>
                  <a:schemeClr val="tx2"/>
                </a:solidFill>
                <a:latin typeface="Times New Roman" panose="02020603050405020304" pitchFamily="18" charset="0"/>
                <a:cs typeface="Times New Roman" panose="02020603050405020304" pitchFamily="18" charset="0"/>
              </a:rPr>
              <a:t>NOTA. Tomado del Servicio de rentas internas (2019)</a:t>
            </a:r>
          </a:p>
        </p:txBody>
      </p:sp>
      <p:pic>
        <p:nvPicPr>
          <p:cNvPr id="4" name="Imagen 3">
            <a:extLst>
              <a:ext uri="{FF2B5EF4-FFF2-40B4-BE49-F238E27FC236}">
                <a16:creationId xmlns:a16="http://schemas.microsoft.com/office/drawing/2014/main" id="{0F41C6F2-F77A-4BDD-AC73-1A1CB320F59A}"/>
              </a:ext>
            </a:extLst>
          </p:cNvPr>
          <p:cNvPicPr>
            <a:picLocks noChangeAspect="1"/>
          </p:cNvPicPr>
          <p:nvPr/>
        </p:nvPicPr>
        <p:blipFill>
          <a:blip r:embed="rId3"/>
          <a:stretch>
            <a:fillRect/>
          </a:stretch>
        </p:blipFill>
        <p:spPr>
          <a:xfrm>
            <a:off x="5868144" y="1197723"/>
            <a:ext cx="3057102" cy="2884769"/>
          </a:xfrm>
          <a:prstGeom prst="rect">
            <a:avLst/>
          </a:prstGeom>
        </p:spPr>
      </p:pic>
      <p:graphicFrame>
        <p:nvGraphicFramePr>
          <p:cNvPr id="10" name="Gráfico 9">
            <a:extLst>
              <a:ext uri="{FF2B5EF4-FFF2-40B4-BE49-F238E27FC236}">
                <a16:creationId xmlns:a16="http://schemas.microsoft.com/office/drawing/2014/main" id="{5651A6B1-699D-4118-831C-A6920B324705}"/>
              </a:ext>
            </a:extLst>
          </p:cNvPr>
          <p:cNvGraphicFramePr/>
          <p:nvPr>
            <p:extLst>
              <p:ext uri="{D42A27DB-BD31-4B8C-83A1-F6EECF244321}">
                <p14:modId xmlns:p14="http://schemas.microsoft.com/office/powerpoint/2010/main" val="3381099113"/>
              </p:ext>
            </p:extLst>
          </p:nvPr>
        </p:nvGraphicFramePr>
        <p:xfrm>
          <a:off x="2239747" y="4482413"/>
          <a:ext cx="4319299" cy="190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65D5BCF3-A53D-4A39-B24D-D63C5CF1F887}"/>
              </a:ext>
            </a:extLst>
          </p:cNvPr>
          <p:cNvGraphicFramePr>
            <a:graphicFrameLocks noGrp="1"/>
          </p:cNvGraphicFramePr>
          <p:nvPr>
            <p:extLst>
              <p:ext uri="{D42A27DB-BD31-4B8C-83A1-F6EECF244321}">
                <p14:modId xmlns:p14="http://schemas.microsoft.com/office/powerpoint/2010/main" val="2067056333"/>
              </p:ext>
            </p:extLst>
          </p:nvPr>
        </p:nvGraphicFramePr>
        <p:xfrm>
          <a:off x="468725" y="1197723"/>
          <a:ext cx="5190740" cy="2884768"/>
        </p:xfrm>
        <a:graphic>
          <a:graphicData uri="http://schemas.openxmlformats.org/drawingml/2006/table">
            <a:tbl>
              <a:tblPr firstRow="1" firstCol="1" bandRow="1">
                <a:tableStyleId>{3B4B98B0-60AC-42C2-AFA5-B58CD77FA1E5}</a:tableStyleId>
              </a:tblPr>
              <a:tblGrid>
                <a:gridCol w="1923833">
                  <a:extLst>
                    <a:ext uri="{9D8B030D-6E8A-4147-A177-3AD203B41FA5}">
                      <a16:colId xmlns:a16="http://schemas.microsoft.com/office/drawing/2014/main" val="2714559793"/>
                    </a:ext>
                  </a:extLst>
                </a:gridCol>
                <a:gridCol w="970522">
                  <a:extLst>
                    <a:ext uri="{9D8B030D-6E8A-4147-A177-3AD203B41FA5}">
                      <a16:colId xmlns:a16="http://schemas.microsoft.com/office/drawing/2014/main" val="603490687"/>
                    </a:ext>
                  </a:extLst>
                </a:gridCol>
                <a:gridCol w="789521">
                  <a:extLst>
                    <a:ext uri="{9D8B030D-6E8A-4147-A177-3AD203B41FA5}">
                      <a16:colId xmlns:a16="http://schemas.microsoft.com/office/drawing/2014/main" val="840072263"/>
                    </a:ext>
                  </a:extLst>
                </a:gridCol>
                <a:gridCol w="1506864">
                  <a:extLst>
                    <a:ext uri="{9D8B030D-6E8A-4147-A177-3AD203B41FA5}">
                      <a16:colId xmlns:a16="http://schemas.microsoft.com/office/drawing/2014/main" val="937612453"/>
                    </a:ext>
                  </a:extLst>
                </a:gridCol>
              </a:tblGrid>
              <a:tr h="580886">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Parroquias</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N° de empresas</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Porcentaje</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Actividad económica registrada en el SRI</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5099018"/>
                  </a:ext>
                </a:extLst>
              </a:tr>
              <a:tr h="285965">
                <a:tc>
                  <a:txBody>
                    <a:bodyPr/>
                    <a:lstStyle/>
                    <a:p>
                      <a:pP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Abrahám Calazacón  </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728</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37%</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79438833"/>
                  </a:ext>
                </a:extLst>
              </a:tr>
              <a:tr h="285965">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Bombolí</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26</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1%</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31088441"/>
                  </a:ext>
                </a:extLst>
              </a:tr>
              <a:tr h="285965">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Chiguilpe</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19</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1%</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53511125"/>
                  </a:ext>
                </a:extLst>
              </a:tr>
              <a:tr h="294921">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Río Toachi</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20</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1%</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46211698"/>
                  </a:ext>
                </a:extLst>
              </a:tr>
              <a:tr h="285965">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Río verde</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19</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1%</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4625401"/>
                  </a:ext>
                </a:extLst>
              </a:tr>
              <a:tr h="309846">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Santo Domingo </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1111</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57%</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66525161"/>
                  </a:ext>
                </a:extLst>
              </a:tr>
              <a:tr h="246006">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Zaracay</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31</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2%</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03790241"/>
                  </a:ext>
                </a:extLst>
              </a:tr>
              <a:tr h="309249">
                <a:tc>
                  <a:txBody>
                    <a:bodyPr/>
                    <a:lstStyle/>
                    <a:p>
                      <a:pP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Total, Santo Domingo </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1954</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a:solidFill>
                            <a:schemeClr val="tx2"/>
                          </a:solidFill>
                          <a:effectLst/>
                          <a:latin typeface="Calibri" panose="020F0502020204030204" pitchFamily="34" charset="0"/>
                          <a:cs typeface="Calibri" panose="020F0502020204030204" pitchFamily="34" charset="0"/>
                        </a:rPr>
                        <a:t>100%</a:t>
                      </a:r>
                      <a:endParaRPr lang="es-EC" sz="110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50000"/>
                        </a:lnSpc>
                        <a:spcAft>
                          <a:spcPts val="800"/>
                        </a:spcAft>
                      </a:pPr>
                      <a:r>
                        <a:rPr lang="es-EC" sz="1100" dirty="0">
                          <a:solidFill>
                            <a:schemeClr val="tx2"/>
                          </a:solidFill>
                          <a:effectLst/>
                          <a:latin typeface="Calibri" panose="020F0502020204030204" pitchFamily="34" charset="0"/>
                          <a:cs typeface="Calibri" panose="020F0502020204030204" pitchFamily="34" charset="0"/>
                        </a:rPr>
                        <a:t>Comercio</a:t>
                      </a:r>
                      <a:endParaRPr lang="es-EC" sz="1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584678"/>
                  </a:ext>
                </a:extLst>
              </a:tr>
            </a:tbl>
          </a:graphicData>
        </a:graphic>
      </p:graphicFrame>
    </p:spTree>
    <p:extLst>
      <p:ext uri="{BB962C8B-B14F-4D97-AF65-F5344CB8AC3E}">
        <p14:creationId xmlns:p14="http://schemas.microsoft.com/office/powerpoint/2010/main" val="103189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6372200" y="116632"/>
            <a:ext cx="2664296" cy="707886"/>
          </a:xfrm>
          <a:prstGeom prst="rect">
            <a:avLst/>
          </a:prstGeom>
        </p:spPr>
      </p:pic>
      <p:graphicFrame>
        <p:nvGraphicFramePr>
          <p:cNvPr id="11" name="8 Diagrama"/>
          <p:cNvGraphicFramePr/>
          <p:nvPr>
            <p:extLst>
              <p:ext uri="{D42A27DB-BD31-4B8C-83A1-F6EECF244321}">
                <p14:modId xmlns:p14="http://schemas.microsoft.com/office/powerpoint/2010/main" val="1171452555"/>
              </p:ext>
            </p:extLst>
          </p:nvPr>
        </p:nvGraphicFramePr>
        <p:xfrm>
          <a:off x="1475656" y="1412777"/>
          <a:ext cx="5832648" cy="504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Rectángulo"/>
          <p:cNvSpPr/>
          <p:nvPr/>
        </p:nvSpPr>
        <p:spPr>
          <a:xfrm>
            <a:off x="107504" y="233033"/>
            <a:ext cx="5990484" cy="707886"/>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2000" b="1" dirty="0">
                <a:ln w="22225">
                  <a:solidFill>
                    <a:schemeClr val="accent2"/>
                  </a:solidFill>
                  <a:prstDash val="solid"/>
                </a:ln>
                <a:solidFill>
                  <a:schemeClr val="accent2">
                    <a:lumMod val="40000"/>
                    <a:lumOff val="60000"/>
                  </a:schemeClr>
                </a:solidFill>
                <a:latin typeface="Berlin Sans FB" panose="020E0602020502020306" pitchFamily="34" charset="0"/>
              </a:rPr>
              <a:t>CAPÍTULO IV. </a:t>
            </a:r>
          </a:p>
          <a:p>
            <a:pPr algn="ctr"/>
            <a:r>
              <a:rPr lang="es-ES" sz="2000" b="1" dirty="0">
                <a:ln w="22225">
                  <a:solidFill>
                    <a:schemeClr val="accent2"/>
                  </a:solidFill>
                  <a:prstDash val="solid"/>
                </a:ln>
                <a:solidFill>
                  <a:schemeClr val="accent2">
                    <a:lumMod val="40000"/>
                    <a:lumOff val="60000"/>
                  </a:schemeClr>
                </a:solidFill>
                <a:latin typeface="Berlin Sans FB" panose="020E0602020502020306" pitchFamily="34" charset="0"/>
              </a:rPr>
              <a:t>ANÁLISIS E INTERPRETACIÓN DE RESULTADOS </a:t>
            </a:r>
          </a:p>
        </p:txBody>
      </p:sp>
    </p:spTree>
    <p:extLst>
      <p:ext uri="{BB962C8B-B14F-4D97-AF65-F5344CB8AC3E}">
        <p14:creationId xmlns:p14="http://schemas.microsoft.com/office/powerpoint/2010/main" val="103189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1E3F1A-1131-472B-BA5A-31500ECCA5AD}"/>
              </a:ext>
            </a:extLst>
          </p:cNvPr>
          <p:cNvPicPr>
            <a:picLocks noChangeAspect="1"/>
          </p:cNvPicPr>
          <p:nvPr/>
        </p:nvPicPr>
        <p:blipFill>
          <a:blip r:embed="rId2"/>
          <a:stretch>
            <a:fillRect/>
          </a:stretch>
        </p:blipFill>
        <p:spPr>
          <a:xfrm>
            <a:off x="6732240" y="35361"/>
            <a:ext cx="2411760" cy="450574"/>
          </a:xfrm>
          <a:prstGeom prst="rect">
            <a:avLst/>
          </a:prstGeom>
        </p:spPr>
      </p:pic>
      <p:sp>
        <p:nvSpPr>
          <p:cNvPr id="6" name="Rectángulo 5">
            <a:extLst>
              <a:ext uri="{FF2B5EF4-FFF2-40B4-BE49-F238E27FC236}">
                <a16:creationId xmlns:a16="http://schemas.microsoft.com/office/drawing/2014/main" id="{66EA2096-AE37-43DC-B69E-C6D8BB205F3C}"/>
              </a:ext>
            </a:extLst>
          </p:cNvPr>
          <p:cNvSpPr/>
          <p:nvPr/>
        </p:nvSpPr>
        <p:spPr>
          <a:xfrm>
            <a:off x="325646" y="59527"/>
            <a:ext cx="5254466" cy="369201"/>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22225">
                  <a:solidFill>
                    <a:schemeClr val="accent2"/>
                  </a:solidFill>
                  <a:prstDash val="solid"/>
                </a:ln>
                <a:solidFill>
                  <a:schemeClr val="accent2">
                    <a:lumMod val="40000"/>
                    <a:lumOff val="60000"/>
                  </a:schemeClr>
                </a:solidFill>
                <a:latin typeface="Berlin Sans FB" panose="020E0602020502020306" pitchFamily="34" charset="0"/>
                <a:cs typeface="Times New Roman" panose="02020603050405020304" pitchFamily="18" charset="0"/>
              </a:rPr>
              <a:t>Prueba de validez del instrumento aplicado</a:t>
            </a:r>
            <a:endParaRPr lang="es-EC" b="1" dirty="0">
              <a:ln w="22225">
                <a:solidFill>
                  <a:schemeClr val="accent2"/>
                </a:solidFill>
                <a:prstDash val="solid"/>
              </a:ln>
              <a:solidFill>
                <a:schemeClr val="accent2">
                  <a:lumMod val="40000"/>
                  <a:lumOff val="60000"/>
                </a:schemeClr>
              </a:solidFill>
              <a:latin typeface="Berlin Sans FB" panose="020E0602020502020306"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53DCBDA8-1BD7-4A61-8523-2EEE5F54887D}"/>
              </a:ext>
            </a:extLst>
          </p:cNvPr>
          <p:cNvGraphicFramePr>
            <a:graphicFrameLocks noGrp="1"/>
          </p:cNvGraphicFramePr>
          <p:nvPr>
            <p:extLst>
              <p:ext uri="{D42A27DB-BD31-4B8C-83A1-F6EECF244321}">
                <p14:modId xmlns:p14="http://schemas.microsoft.com/office/powerpoint/2010/main" val="3082313015"/>
              </p:ext>
            </p:extLst>
          </p:nvPr>
        </p:nvGraphicFramePr>
        <p:xfrm>
          <a:off x="1043608" y="1330335"/>
          <a:ext cx="7056784" cy="5448261"/>
        </p:xfrm>
        <a:graphic>
          <a:graphicData uri="http://schemas.openxmlformats.org/drawingml/2006/table">
            <a:tbl>
              <a:tblPr firstRow="1" firstCol="1" bandRow="1"/>
              <a:tblGrid>
                <a:gridCol w="3312368">
                  <a:extLst>
                    <a:ext uri="{9D8B030D-6E8A-4147-A177-3AD203B41FA5}">
                      <a16:colId xmlns:a16="http://schemas.microsoft.com/office/drawing/2014/main" val="1714316298"/>
                    </a:ext>
                  </a:extLst>
                </a:gridCol>
                <a:gridCol w="1008112">
                  <a:extLst>
                    <a:ext uri="{9D8B030D-6E8A-4147-A177-3AD203B41FA5}">
                      <a16:colId xmlns:a16="http://schemas.microsoft.com/office/drawing/2014/main" val="304317933"/>
                    </a:ext>
                  </a:extLst>
                </a:gridCol>
                <a:gridCol w="1008112">
                  <a:extLst>
                    <a:ext uri="{9D8B030D-6E8A-4147-A177-3AD203B41FA5}">
                      <a16:colId xmlns:a16="http://schemas.microsoft.com/office/drawing/2014/main" val="315583288"/>
                    </a:ext>
                  </a:extLst>
                </a:gridCol>
                <a:gridCol w="792088">
                  <a:extLst>
                    <a:ext uri="{9D8B030D-6E8A-4147-A177-3AD203B41FA5}">
                      <a16:colId xmlns:a16="http://schemas.microsoft.com/office/drawing/2014/main" val="721292983"/>
                    </a:ext>
                  </a:extLst>
                </a:gridCol>
                <a:gridCol w="936104">
                  <a:extLst>
                    <a:ext uri="{9D8B030D-6E8A-4147-A177-3AD203B41FA5}">
                      <a16:colId xmlns:a16="http://schemas.microsoft.com/office/drawing/2014/main" val="270839480"/>
                    </a:ext>
                  </a:extLst>
                </a:gridCol>
              </a:tblGrid>
              <a:tr h="509566">
                <a:tc>
                  <a:txBody>
                    <a:bodyPr/>
                    <a:lstStyle/>
                    <a:p>
                      <a:pPr>
                        <a:lnSpc>
                          <a:spcPct val="106000"/>
                        </a:lnSpc>
                        <a:spcAft>
                          <a:spcPts val="800"/>
                        </a:spcAft>
                      </a:pPr>
                      <a:r>
                        <a:rPr lang="es-EC"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6000"/>
                        </a:lnSpc>
                        <a:spcAft>
                          <a:spcPts val="800"/>
                        </a:spcAft>
                      </a:pPr>
                      <a:r>
                        <a:rPr lang="es-EC"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 de escala si el elemento se ha suprimido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lumMod val="95000"/>
                      </a:schemeClr>
                    </a:solidFill>
                  </a:tcPr>
                </a:tc>
                <a:tc>
                  <a:txBody>
                    <a:bodyPr/>
                    <a:lstStyle/>
                    <a:p>
                      <a:pPr algn="ctr">
                        <a:lnSpc>
                          <a:spcPct val="106000"/>
                        </a:lnSpc>
                        <a:spcAft>
                          <a:spcPts val="800"/>
                        </a:spcAft>
                      </a:pPr>
                      <a:r>
                        <a:rPr lang="es-EC"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Varianza de escala si el elemento se ha suprimido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lumMod val="95000"/>
                      </a:schemeClr>
                    </a:solidFill>
                  </a:tcPr>
                </a:tc>
                <a:tc>
                  <a:txBody>
                    <a:bodyPr/>
                    <a:lstStyle/>
                    <a:p>
                      <a:pPr algn="ctr">
                        <a:lnSpc>
                          <a:spcPct val="106000"/>
                        </a:lnSpc>
                        <a:spcAft>
                          <a:spcPts val="800"/>
                        </a:spcAft>
                      </a:pPr>
                      <a:r>
                        <a:rPr lang="es-EC"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Correlación total de elementos corregida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lumMod val="95000"/>
                      </a:schemeClr>
                    </a:solidFill>
                  </a:tcPr>
                </a:tc>
                <a:tc>
                  <a:txBody>
                    <a:bodyPr/>
                    <a:lstStyle/>
                    <a:p>
                      <a:pPr algn="ctr">
                        <a:lnSpc>
                          <a:spcPct val="106000"/>
                        </a:lnSpc>
                        <a:spcAft>
                          <a:spcPts val="800"/>
                        </a:spcAft>
                      </a:pPr>
                      <a:r>
                        <a:rPr lang="es-EC"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Alfa de Cronbach si el elemento se ha suprimido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3590062"/>
                  </a:ext>
                </a:extLst>
              </a:tr>
              <a:tr h="156440">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Dentro de la estructura organizativa de la empresa se gestiona el proceso de innovación comercial.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00B0F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90,212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00B0F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00B0F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0,838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5071774"/>
                  </a:ext>
                </a:extLst>
              </a:tr>
              <a:tr h="197208">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Proyecta un presupuesto para invertir en actividades de Investigación y Desarrollo.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2289985"/>
                  </a:ext>
                </a:extLst>
              </a:tr>
              <a:tr h="252972">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 unidades de gestión de la empresa presentan condiciones necesarias para el proceso del control y dirección.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101,460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8267463"/>
                  </a:ext>
                </a:extLst>
              </a:tr>
              <a:tr h="208413">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empresa realiza innovaciones en el proceso de comercialización.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5961828"/>
                  </a:ext>
                </a:extLst>
              </a:tr>
              <a:tr h="178159">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empresa realiza actividades de Investigación y Desarrollo para apertura de mercados.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0353449"/>
                  </a:ext>
                </a:extLst>
              </a:tr>
              <a:tr h="220115">
                <a:tc>
                  <a:txBody>
                    <a:bodyPr/>
                    <a:lstStyle/>
                    <a:p>
                      <a:pPr algn="just">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empresa introduce innovaciones organizacionales.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100,743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853691"/>
                  </a:ext>
                </a:extLst>
              </a:tr>
              <a:tr h="197485">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empresa introduce innovaciones de mercado.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2589865"/>
                  </a:ext>
                </a:extLst>
              </a:tr>
              <a:tr h="252972">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 introducido su empresa procesos de comercialización/ mercadeo nuevos o significativamente mejorados.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99,407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3223244"/>
                  </a:ext>
                </a:extLst>
              </a:tr>
              <a:tr h="167440">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empresa cuenta con sistemas de información contable.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109,340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4900344"/>
                  </a:ext>
                </a:extLst>
              </a:tr>
              <a:tr h="204304">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empresa utiliza publicidad para promocionar la comercialización.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104,971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7794091"/>
                  </a:ext>
                </a:extLst>
              </a:tr>
              <a:tr h="207292">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Realiza planeación estratégica empresarial para manejar la competitividad sistémica.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111,838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8172887"/>
                  </a:ext>
                </a:extLst>
              </a:tr>
              <a:tr h="252972">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Observa usted, que componentes del capital intelectual va a contabilizar en la empresa para llegar a la innovación.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113,350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762662"/>
                  </a:ext>
                </a:extLst>
              </a:tr>
              <a:tr h="203184">
                <a:tc>
                  <a:txBody>
                    <a:bodyPr/>
                    <a:lstStyle/>
                    <a:p>
                      <a:pPr algn="just">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Controla el proceso de comercialización y operaciones en la empresa.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66,85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106,632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6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38" marR="40338" marT="0" marB="0">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64380903"/>
                  </a:ext>
                </a:extLst>
              </a:tr>
            </a:tbl>
          </a:graphicData>
        </a:graphic>
      </p:graphicFrame>
      <p:graphicFrame>
        <p:nvGraphicFramePr>
          <p:cNvPr id="9" name="Tabla 8">
            <a:extLst>
              <a:ext uri="{FF2B5EF4-FFF2-40B4-BE49-F238E27FC236}">
                <a16:creationId xmlns:a16="http://schemas.microsoft.com/office/drawing/2014/main" id="{6E12CC16-5CC9-41CA-B626-96CDABF6B253}"/>
              </a:ext>
            </a:extLst>
          </p:cNvPr>
          <p:cNvGraphicFramePr>
            <a:graphicFrameLocks noGrp="1"/>
          </p:cNvGraphicFramePr>
          <p:nvPr>
            <p:extLst>
              <p:ext uri="{D42A27DB-BD31-4B8C-83A1-F6EECF244321}">
                <p14:modId xmlns:p14="http://schemas.microsoft.com/office/powerpoint/2010/main" val="3476592990"/>
              </p:ext>
            </p:extLst>
          </p:nvPr>
        </p:nvGraphicFramePr>
        <p:xfrm>
          <a:off x="2997200" y="485935"/>
          <a:ext cx="3149600" cy="626174"/>
        </p:xfrm>
        <a:graphic>
          <a:graphicData uri="http://schemas.openxmlformats.org/drawingml/2006/table">
            <a:tbl>
              <a:tblPr firstRow="1" firstCol="1" bandRow="1"/>
              <a:tblGrid>
                <a:gridCol w="1574800">
                  <a:extLst>
                    <a:ext uri="{9D8B030D-6E8A-4147-A177-3AD203B41FA5}">
                      <a16:colId xmlns:a16="http://schemas.microsoft.com/office/drawing/2014/main" val="3292022762"/>
                    </a:ext>
                  </a:extLst>
                </a:gridCol>
                <a:gridCol w="1574800">
                  <a:extLst>
                    <a:ext uri="{9D8B030D-6E8A-4147-A177-3AD203B41FA5}">
                      <a16:colId xmlns:a16="http://schemas.microsoft.com/office/drawing/2014/main" val="623134061"/>
                    </a:ext>
                  </a:extLst>
                </a:gridCol>
              </a:tblGrid>
              <a:tr h="288290">
                <a:tc>
                  <a:txBody>
                    <a:bodyPr/>
                    <a:lstStyle/>
                    <a:p>
                      <a:pPr algn="ctr">
                        <a:lnSpc>
                          <a:spcPct val="200000"/>
                        </a:lnSpc>
                        <a:spcAft>
                          <a:spcPts val="800"/>
                        </a:spcAft>
                      </a:pPr>
                      <a:r>
                        <a:rPr lang="es-EC" sz="11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Alfa de Cronbach</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 de elementos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986613458"/>
                  </a:ext>
                </a:extLst>
              </a:tr>
              <a:tr h="337820">
                <a:tc>
                  <a:txBody>
                    <a:bodyPr/>
                    <a:lstStyle/>
                    <a:p>
                      <a:pPr algn="ctr">
                        <a:lnSpc>
                          <a:spcPct val="200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0,862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926831"/>
                  </a:ext>
                </a:extLst>
              </a:tr>
            </a:tbl>
          </a:graphicData>
        </a:graphic>
      </p:graphicFrame>
    </p:spTree>
    <p:extLst>
      <p:ext uri="{BB962C8B-B14F-4D97-AF65-F5344CB8AC3E}">
        <p14:creationId xmlns:p14="http://schemas.microsoft.com/office/powerpoint/2010/main" val="75182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171826E-C4BD-482A-8670-2D707F6AC944}"/>
              </a:ext>
            </a:extLst>
          </p:cNvPr>
          <p:cNvSpPr/>
          <p:nvPr/>
        </p:nvSpPr>
        <p:spPr>
          <a:xfrm>
            <a:off x="539552" y="3139"/>
            <a:ext cx="5256584"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n w="22225">
                  <a:solidFill>
                    <a:schemeClr val="accent2"/>
                  </a:solidFill>
                  <a:prstDash val="solid"/>
                </a:ln>
                <a:solidFill>
                  <a:schemeClr val="accent2">
                    <a:lumMod val="40000"/>
                    <a:lumOff val="60000"/>
                  </a:schemeClr>
                </a:solidFill>
                <a:latin typeface="Berlin Sans FB" panose="020E0602020502020306" pitchFamily="34" charset="0"/>
                <a:cs typeface="Times New Roman" panose="02020603050405020304" pitchFamily="18" charset="0"/>
              </a:rPr>
              <a:t>Variables, componentes de la encuesta </a:t>
            </a:r>
            <a:endParaRPr lang="es-EC" b="1" dirty="0">
              <a:ln w="22225">
                <a:solidFill>
                  <a:schemeClr val="accent2"/>
                </a:solidFill>
                <a:prstDash val="solid"/>
              </a:ln>
              <a:solidFill>
                <a:schemeClr val="accent2">
                  <a:lumMod val="40000"/>
                  <a:lumOff val="60000"/>
                </a:schemeClr>
              </a:solidFill>
              <a:latin typeface="Berlin Sans FB" panose="020E0602020502020306"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96124766-3F41-4414-8D67-618BBEEF5FD9}"/>
              </a:ext>
            </a:extLst>
          </p:cNvPr>
          <p:cNvPicPr>
            <a:picLocks noChangeAspect="1"/>
          </p:cNvPicPr>
          <p:nvPr/>
        </p:nvPicPr>
        <p:blipFill>
          <a:blip r:embed="rId2"/>
          <a:stretch>
            <a:fillRect/>
          </a:stretch>
        </p:blipFill>
        <p:spPr>
          <a:xfrm>
            <a:off x="6660232" y="14662"/>
            <a:ext cx="2483768" cy="487799"/>
          </a:xfrm>
          <a:prstGeom prst="rect">
            <a:avLst/>
          </a:prstGeom>
        </p:spPr>
      </p:pic>
      <p:graphicFrame>
        <p:nvGraphicFramePr>
          <p:cNvPr id="2" name="Tabla 1">
            <a:extLst>
              <a:ext uri="{FF2B5EF4-FFF2-40B4-BE49-F238E27FC236}">
                <a16:creationId xmlns:a16="http://schemas.microsoft.com/office/drawing/2014/main" id="{AB8F19E9-7982-444A-A8ED-E700660B0FB8}"/>
              </a:ext>
            </a:extLst>
          </p:cNvPr>
          <p:cNvGraphicFramePr>
            <a:graphicFrameLocks noGrp="1"/>
          </p:cNvGraphicFramePr>
          <p:nvPr>
            <p:extLst>
              <p:ext uri="{D42A27DB-BD31-4B8C-83A1-F6EECF244321}">
                <p14:modId xmlns:p14="http://schemas.microsoft.com/office/powerpoint/2010/main" val="381488393"/>
              </p:ext>
            </p:extLst>
          </p:nvPr>
        </p:nvGraphicFramePr>
        <p:xfrm>
          <a:off x="1457739" y="516834"/>
          <a:ext cx="6426629" cy="6224536"/>
        </p:xfrm>
        <a:graphic>
          <a:graphicData uri="http://schemas.openxmlformats.org/drawingml/2006/table">
            <a:tbl>
              <a:tblPr firstRow="1" firstCol="1" bandRow="1"/>
              <a:tblGrid>
                <a:gridCol w="938721">
                  <a:extLst>
                    <a:ext uri="{9D8B030D-6E8A-4147-A177-3AD203B41FA5}">
                      <a16:colId xmlns:a16="http://schemas.microsoft.com/office/drawing/2014/main" val="973538870"/>
                    </a:ext>
                  </a:extLst>
                </a:gridCol>
                <a:gridCol w="2092339">
                  <a:extLst>
                    <a:ext uri="{9D8B030D-6E8A-4147-A177-3AD203B41FA5}">
                      <a16:colId xmlns:a16="http://schemas.microsoft.com/office/drawing/2014/main" val="667131183"/>
                    </a:ext>
                  </a:extLst>
                </a:gridCol>
                <a:gridCol w="3395569">
                  <a:extLst>
                    <a:ext uri="{9D8B030D-6E8A-4147-A177-3AD203B41FA5}">
                      <a16:colId xmlns:a16="http://schemas.microsoft.com/office/drawing/2014/main" val="4283830712"/>
                    </a:ext>
                  </a:extLst>
                </a:gridCol>
              </a:tblGrid>
              <a:tr h="159050">
                <a:tc>
                  <a:txBody>
                    <a:bodyPr/>
                    <a:lstStyle/>
                    <a:p>
                      <a:pPr>
                        <a:lnSpc>
                          <a:spcPct val="106000"/>
                        </a:lnSpc>
                        <a:spcAft>
                          <a:spcPts val="800"/>
                        </a:spcAft>
                      </a:pPr>
                      <a:r>
                        <a:rPr lang="es-EC"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EC"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Componente </a:t>
                      </a:r>
                      <a:endPar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Ítems </a:t>
                      </a:r>
                      <a:endPar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934102596"/>
                  </a:ext>
                </a:extLst>
              </a:tr>
              <a:tr h="385890">
                <a:tc rowSpan="10">
                  <a:txBody>
                    <a:bodyPr/>
                    <a:lstStyle/>
                    <a:p>
                      <a:pPr marL="71755" marR="71755" algn="ctr">
                        <a:lnSpc>
                          <a:spcPct val="106000"/>
                        </a:lnSpc>
                        <a:spcAft>
                          <a:spcPts val="800"/>
                        </a:spcAft>
                      </a:pPr>
                      <a:r>
                        <a:rPr lang="es-EC"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FACTORES DE INNOVACIÓN</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78" marR="51778" marT="0" marB="0" vert="vert27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rowSpan="3">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Innovación de proceso </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Las unidades de gestión de la empresa presentan las condiciones necesarias para el proceso del control y dirección.</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716543450"/>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 empresa realiza innovaciones en el proceso de comercialización.</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744320767"/>
                  </a:ext>
                </a:extLst>
              </a:tr>
              <a:tr h="491254">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Ha introducido su empresa procesos de comercialización/mercadeo nuevos o significativamente mejorados.</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2183491452"/>
                  </a:ext>
                </a:extLst>
              </a:tr>
              <a:tr h="325153">
                <a:tc vMerge="1">
                  <a:txBody>
                    <a:bodyPr/>
                    <a:lstStyle/>
                    <a:p>
                      <a:endParaRPr lang="es-EC"/>
                    </a:p>
                  </a:txBody>
                  <a:tcPr/>
                </a:tc>
                <a:tc rowSpan="3">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Innovación en el mercado</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 empresa realiza actividades de Investigación y Desarrollo para apertura de mercados</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09190324"/>
                  </a:ext>
                </a:extLst>
              </a:tr>
              <a:tr h="159050">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 empresa introduce innovaciones de mercado.</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223727886"/>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 empresa utiliza publicidad para promocionar la comercialización.</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2028542194"/>
                  </a:ext>
                </a:extLst>
              </a:tr>
              <a:tr h="325153">
                <a:tc vMerge="1">
                  <a:txBody>
                    <a:bodyPr/>
                    <a:lstStyle/>
                    <a:p>
                      <a:endParaRPr lang="es-EC"/>
                    </a:p>
                  </a:txBody>
                  <a:tcPr/>
                </a:tc>
                <a:tc rowSpan="4">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Innovación en la gestión</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Dentro de la estructura organizativa de la empresa se gestiona el proceso de innovación comercial.</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2649788777"/>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Proyecta un presupuesto para invertir en actividades de Investigación y Desarrollo.</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536335871"/>
                  </a:ext>
                </a:extLst>
              </a:tr>
              <a:tr h="159050">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 empresa introduce innovaciones organizacionales.</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602310764"/>
                  </a:ext>
                </a:extLst>
              </a:tr>
              <a:tr h="159050">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 empresa cuenta con sistemas de información contable.</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051777912"/>
                  </a:ext>
                </a:extLst>
              </a:tr>
              <a:tr h="325153">
                <a:tc rowSpan="10">
                  <a:txBody>
                    <a:bodyPr/>
                    <a:lstStyle/>
                    <a:p>
                      <a:pPr marL="71755" marR="71755" algn="ctr">
                        <a:lnSpc>
                          <a:spcPct val="106000"/>
                        </a:lnSpc>
                        <a:spcAft>
                          <a:spcPts val="800"/>
                        </a:spcAft>
                      </a:pPr>
                      <a:r>
                        <a:rPr lang="es-EC"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COMPETITIVIDAD SISTÉMICA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78" marR="51778" marT="0" marB="0" vert="vert27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rowSpan="4">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Planeación Estratégica</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Realiza planeación estratégica empresarial para manejar la competitividad sistémica.</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2765151077"/>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Cuenta con estrategias adecuadas para la dirección y control de la innovación y competitividad de su empresa.</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440470969"/>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Utiliza las oportunidades y apoyos institucionales como factor competitivo empresarial.</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607820291"/>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Usted realiza estrategias para el desarrollo de la competitividad sistémica empresarial.</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255331576"/>
                  </a:ext>
                </a:extLst>
              </a:tr>
              <a:tr h="325153">
                <a:tc vMerge="1">
                  <a:txBody>
                    <a:bodyPr/>
                    <a:lstStyle/>
                    <a:p>
                      <a:endParaRPr lang="es-EC"/>
                    </a:p>
                  </a:txBody>
                  <a:tcPr/>
                </a:tc>
                <a:tc rowSpan="2">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Capital Intelectual</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Observa usted, que componentes del capital intelectual va a contabilizar en la empresa para llegar a la innovación.</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014191681"/>
                  </a:ext>
                </a:extLst>
              </a:tr>
              <a:tr h="159050">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Tiene programas de capacitación interna para el personal.  </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27451242"/>
                  </a:ext>
                </a:extLst>
              </a:tr>
              <a:tr h="325153">
                <a:tc vMerge="1">
                  <a:txBody>
                    <a:bodyPr/>
                    <a:lstStyle/>
                    <a:p>
                      <a:endParaRPr lang="es-EC"/>
                    </a:p>
                  </a:txBody>
                  <a:tcPr/>
                </a:tc>
                <a:tc rowSpan="3">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Producción y Operaciones</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Controla el proceso de comercialización y operaciones en la empresa.</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816485980"/>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Gestiona de forma adecuada el sistema de trabajo con los proveedores.</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4174580349"/>
                  </a:ext>
                </a:extLst>
              </a:tr>
              <a:tr h="325153">
                <a:tc vMerge="1">
                  <a:txBody>
                    <a:bodyPr/>
                    <a:lstStyle/>
                    <a:p>
                      <a:endParaRPr lang="es-EC"/>
                    </a:p>
                  </a:txBody>
                  <a:tcPr/>
                </a:tc>
                <a:tc vMerge="1">
                  <a:txBody>
                    <a:bodyPr/>
                    <a:lstStyle/>
                    <a:p>
                      <a:endParaRPr lang="es-EC"/>
                    </a:p>
                  </a:txBody>
                  <a:tcPr/>
                </a:tc>
                <a:tc>
                  <a:txBody>
                    <a:bodyPr/>
                    <a:lstStyle/>
                    <a:p>
                      <a:pPr>
                        <a:lnSpc>
                          <a:spcPct val="106000"/>
                        </a:lnSpc>
                        <a:spcAft>
                          <a:spcPts val="800"/>
                        </a:spcAft>
                      </a:pPr>
                      <a:r>
                        <a:rPr lang="es-EC" sz="10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Maneja la oferta para conectarse con los clientes y crecer empresarialmente.</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570034800"/>
                  </a:ext>
                </a:extLst>
              </a:tr>
              <a:tr h="325153">
                <a:tc vMerge="1">
                  <a:txBody>
                    <a:bodyPr/>
                    <a:lstStyle/>
                    <a:p>
                      <a:endParaRPr lang="es-EC"/>
                    </a:p>
                  </a:txBody>
                  <a:tcPr/>
                </a:tc>
                <a:tc>
                  <a:txBody>
                    <a:bodyPr/>
                    <a:lstStyle/>
                    <a:p>
                      <a:pPr>
                        <a:lnSpc>
                          <a:spcPct val="106000"/>
                        </a:lnSpc>
                        <a:spcAft>
                          <a:spcPts val="800"/>
                        </a:spcAft>
                      </a:pPr>
                      <a:r>
                        <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Aseguramiento de la calidad</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tc>
                  <a:txBody>
                    <a:bodyPr/>
                    <a:lstStyle/>
                    <a:p>
                      <a:pPr>
                        <a:lnSpc>
                          <a:spcPct val="106000"/>
                        </a:lnSpc>
                        <a:spcAft>
                          <a:spcPts val="800"/>
                        </a:spcAft>
                      </a:pPr>
                      <a:r>
                        <a:rPr lang="es-EC"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Asegura la calidad del producto cuando lo adquiere para comercializar.</a:t>
                      </a:r>
                    </a:p>
                  </a:txBody>
                  <a:tcPr marL="51778" marR="5177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2257018114"/>
                  </a:ext>
                </a:extLst>
              </a:tr>
            </a:tbl>
          </a:graphicData>
        </a:graphic>
      </p:graphicFrame>
    </p:spTree>
    <p:extLst>
      <p:ext uri="{BB962C8B-B14F-4D97-AF65-F5344CB8AC3E}">
        <p14:creationId xmlns:p14="http://schemas.microsoft.com/office/powerpoint/2010/main" val="18081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C0B3CFF-ADE3-495F-9925-EAD744952FC4}"/>
              </a:ext>
            </a:extLst>
          </p:cNvPr>
          <p:cNvSpPr/>
          <p:nvPr/>
        </p:nvSpPr>
        <p:spPr>
          <a:xfrm>
            <a:off x="611560" y="366398"/>
            <a:ext cx="2952328" cy="488196"/>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s-ES" b="1" dirty="0">
                <a:ln w="22225">
                  <a:solidFill>
                    <a:schemeClr val="accent2"/>
                  </a:solidFill>
                  <a:prstDash val="solid"/>
                </a:ln>
                <a:solidFill>
                  <a:schemeClr val="accent2">
                    <a:lumMod val="40000"/>
                    <a:lumOff val="60000"/>
                  </a:schemeClr>
                </a:solidFill>
                <a:latin typeface="Berlin Sans FB" panose="020E0602020502020306" pitchFamily="34" charset="0"/>
              </a:rPr>
              <a:t>ANÁLISIS UNIVARIADO </a:t>
            </a:r>
            <a:endParaRPr lang="es-EC"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10" name="CuadroTexto 9">
            <a:extLst>
              <a:ext uri="{FF2B5EF4-FFF2-40B4-BE49-F238E27FC236}">
                <a16:creationId xmlns:a16="http://schemas.microsoft.com/office/drawing/2014/main" id="{A827F1A7-6BB1-407B-AB4B-AFD666A22E5A}"/>
              </a:ext>
            </a:extLst>
          </p:cNvPr>
          <p:cNvSpPr txBox="1"/>
          <p:nvPr/>
        </p:nvSpPr>
        <p:spPr>
          <a:xfrm>
            <a:off x="611560" y="977935"/>
            <a:ext cx="3438442" cy="369332"/>
          </a:xfrm>
          <a:prstGeom prst="rect">
            <a:avLst/>
          </a:prstGeom>
          <a:noFill/>
        </p:spPr>
        <p:txBody>
          <a:bodyPr wrap="square" rtlCol="0">
            <a:spAutoFit/>
          </a:bodyPr>
          <a:lstStyle/>
          <a:p>
            <a:r>
              <a:rPr lang="es-ES" b="1" dirty="0">
                <a:solidFill>
                  <a:schemeClr val="tx2"/>
                </a:solidFill>
                <a:latin typeface="Calibri" panose="020F0502020204030204" pitchFamily="34" charset="0"/>
                <a:cs typeface="Calibri" panose="020F0502020204030204" pitchFamily="34" charset="0"/>
              </a:rPr>
              <a:t>Variable Factores de innovación </a:t>
            </a:r>
            <a:endParaRPr lang="es-EC" b="1" dirty="0">
              <a:solidFill>
                <a:schemeClr val="tx2"/>
              </a:solidFill>
              <a:latin typeface="Calibri" panose="020F0502020204030204" pitchFamily="34" charset="0"/>
              <a:cs typeface="Calibri" panose="020F0502020204030204" pitchFamily="34" charset="0"/>
            </a:endParaRPr>
          </a:p>
        </p:txBody>
      </p:sp>
      <p:pic>
        <p:nvPicPr>
          <p:cNvPr id="14" name="Imagen 13">
            <a:extLst>
              <a:ext uri="{FF2B5EF4-FFF2-40B4-BE49-F238E27FC236}">
                <a16:creationId xmlns:a16="http://schemas.microsoft.com/office/drawing/2014/main" id="{B6016934-10CA-49B0-959E-A5808BAADC76}"/>
              </a:ext>
            </a:extLst>
          </p:cNvPr>
          <p:cNvPicPr>
            <a:picLocks noChangeAspect="1"/>
          </p:cNvPicPr>
          <p:nvPr/>
        </p:nvPicPr>
        <p:blipFill>
          <a:blip r:embed="rId2"/>
          <a:stretch>
            <a:fillRect/>
          </a:stretch>
        </p:blipFill>
        <p:spPr>
          <a:xfrm>
            <a:off x="6335688" y="53930"/>
            <a:ext cx="2808312" cy="624935"/>
          </a:xfrm>
          <a:prstGeom prst="rect">
            <a:avLst/>
          </a:prstGeom>
        </p:spPr>
      </p:pic>
      <p:sp>
        <p:nvSpPr>
          <p:cNvPr id="2" name="Rectángulo 1">
            <a:extLst>
              <a:ext uri="{FF2B5EF4-FFF2-40B4-BE49-F238E27FC236}">
                <a16:creationId xmlns:a16="http://schemas.microsoft.com/office/drawing/2014/main" id="{47159816-82EB-406E-88CF-1C2F125F6773}"/>
              </a:ext>
            </a:extLst>
          </p:cNvPr>
          <p:cNvSpPr/>
          <p:nvPr/>
        </p:nvSpPr>
        <p:spPr>
          <a:xfrm>
            <a:off x="0" y="1531241"/>
            <a:ext cx="9144000" cy="538854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CuadroTexto 16">
            <a:extLst>
              <a:ext uri="{FF2B5EF4-FFF2-40B4-BE49-F238E27FC236}">
                <a16:creationId xmlns:a16="http://schemas.microsoft.com/office/drawing/2014/main" id="{714C4DDD-5492-4FA4-93E5-40D2FF475AD3}"/>
              </a:ext>
            </a:extLst>
          </p:cNvPr>
          <p:cNvSpPr txBox="1"/>
          <p:nvPr/>
        </p:nvSpPr>
        <p:spPr>
          <a:xfrm>
            <a:off x="845586" y="1611711"/>
            <a:ext cx="2484276" cy="338554"/>
          </a:xfrm>
          <a:prstGeom prst="rect">
            <a:avLst/>
          </a:prstGeom>
          <a:noFill/>
        </p:spPr>
        <p:txBody>
          <a:bodyPr wrap="square" rtlCol="0">
            <a:spAutoFit/>
          </a:bodyPr>
          <a:lstStyle/>
          <a:p>
            <a:r>
              <a:rPr lang="es-ES" sz="1600" b="1" dirty="0">
                <a:solidFill>
                  <a:schemeClr val="tx2"/>
                </a:solidFill>
                <a:latin typeface="Calibri" panose="020F0502020204030204" pitchFamily="34" charset="0"/>
                <a:cs typeface="Calibri" panose="020F0502020204030204" pitchFamily="34" charset="0"/>
              </a:rPr>
              <a:t>Innovación en procesos </a:t>
            </a:r>
            <a:endParaRPr lang="es-EC" sz="1600" b="1" dirty="0">
              <a:solidFill>
                <a:schemeClr val="tx2"/>
              </a:solidFill>
              <a:latin typeface="Calibri" panose="020F0502020204030204" pitchFamily="34" charset="0"/>
              <a:cs typeface="Calibri" panose="020F0502020204030204" pitchFamily="34" charset="0"/>
            </a:endParaRPr>
          </a:p>
        </p:txBody>
      </p:sp>
      <p:graphicFrame>
        <p:nvGraphicFramePr>
          <p:cNvPr id="18" name="Gráfico 17">
            <a:extLst>
              <a:ext uri="{FF2B5EF4-FFF2-40B4-BE49-F238E27FC236}">
                <a16:creationId xmlns:a16="http://schemas.microsoft.com/office/drawing/2014/main" id="{E24224AD-5B9D-4B71-8397-AD27F8D745F8}"/>
              </a:ext>
            </a:extLst>
          </p:cNvPr>
          <p:cNvGraphicFramePr/>
          <p:nvPr>
            <p:extLst>
              <p:ext uri="{D42A27DB-BD31-4B8C-83A1-F6EECF244321}">
                <p14:modId xmlns:p14="http://schemas.microsoft.com/office/powerpoint/2010/main" val="3491931181"/>
              </p:ext>
            </p:extLst>
          </p:nvPr>
        </p:nvGraphicFramePr>
        <p:xfrm>
          <a:off x="419716" y="1983734"/>
          <a:ext cx="3734612" cy="2067554"/>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47BE5CC2-E066-4B42-B7E2-05514134CA4E}"/>
              </a:ext>
            </a:extLst>
          </p:cNvPr>
          <p:cNvSpPr txBox="1"/>
          <p:nvPr/>
        </p:nvSpPr>
        <p:spPr>
          <a:xfrm>
            <a:off x="5508104" y="1645180"/>
            <a:ext cx="2484276" cy="338554"/>
          </a:xfrm>
          <a:prstGeom prst="rect">
            <a:avLst/>
          </a:prstGeom>
          <a:noFill/>
        </p:spPr>
        <p:txBody>
          <a:bodyPr wrap="square" rtlCol="0">
            <a:spAutoFit/>
          </a:bodyPr>
          <a:lstStyle/>
          <a:p>
            <a:r>
              <a:rPr lang="es-ES" sz="1600" b="1" dirty="0">
                <a:solidFill>
                  <a:schemeClr val="tx2"/>
                </a:solidFill>
                <a:latin typeface="Calibri" panose="020F0502020204030204" pitchFamily="34" charset="0"/>
                <a:cs typeface="Calibri" panose="020F0502020204030204" pitchFamily="34" charset="0"/>
              </a:rPr>
              <a:t>Innovación en el mercado </a:t>
            </a:r>
            <a:endParaRPr lang="es-EC" sz="1600" b="1" dirty="0">
              <a:solidFill>
                <a:schemeClr val="tx2"/>
              </a:solidFill>
              <a:latin typeface="Calibri" panose="020F0502020204030204" pitchFamily="34" charset="0"/>
              <a:cs typeface="Calibri" panose="020F0502020204030204" pitchFamily="34" charset="0"/>
            </a:endParaRPr>
          </a:p>
        </p:txBody>
      </p:sp>
      <p:graphicFrame>
        <p:nvGraphicFramePr>
          <p:cNvPr id="20" name="Gráfico 19">
            <a:extLst>
              <a:ext uri="{FF2B5EF4-FFF2-40B4-BE49-F238E27FC236}">
                <a16:creationId xmlns:a16="http://schemas.microsoft.com/office/drawing/2014/main" id="{E307E621-F57E-47FC-A125-5A84E1B40855}"/>
              </a:ext>
            </a:extLst>
          </p:cNvPr>
          <p:cNvGraphicFramePr/>
          <p:nvPr>
            <p:extLst>
              <p:ext uri="{D42A27DB-BD31-4B8C-83A1-F6EECF244321}">
                <p14:modId xmlns:p14="http://schemas.microsoft.com/office/powerpoint/2010/main" val="997649816"/>
              </p:ext>
            </p:extLst>
          </p:nvPr>
        </p:nvGraphicFramePr>
        <p:xfrm>
          <a:off x="4725367" y="1997424"/>
          <a:ext cx="3888432" cy="2053864"/>
        </p:xfrm>
        <a:graphic>
          <a:graphicData uri="http://schemas.openxmlformats.org/drawingml/2006/chart">
            <c:chart xmlns:c="http://schemas.openxmlformats.org/drawingml/2006/chart" xmlns:r="http://schemas.openxmlformats.org/officeDocument/2006/relationships" r:id="rId5"/>
          </a:graphicData>
        </a:graphic>
      </p:graphicFrame>
      <p:sp>
        <p:nvSpPr>
          <p:cNvPr id="21" name="CuadroTexto 20">
            <a:extLst>
              <a:ext uri="{FF2B5EF4-FFF2-40B4-BE49-F238E27FC236}">
                <a16:creationId xmlns:a16="http://schemas.microsoft.com/office/drawing/2014/main" id="{1FED7CBD-3390-47A6-9A85-F4E8EA73E1EF}"/>
              </a:ext>
            </a:extLst>
          </p:cNvPr>
          <p:cNvSpPr txBox="1"/>
          <p:nvPr/>
        </p:nvSpPr>
        <p:spPr>
          <a:xfrm>
            <a:off x="3109739" y="4225516"/>
            <a:ext cx="2484276" cy="338554"/>
          </a:xfrm>
          <a:prstGeom prst="rect">
            <a:avLst/>
          </a:prstGeom>
          <a:noFill/>
        </p:spPr>
        <p:txBody>
          <a:bodyPr wrap="square" rtlCol="0">
            <a:spAutoFit/>
          </a:bodyPr>
          <a:lstStyle/>
          <a:p>
            <a:r>
              <a:rPr lang="es-ES" sz="1600" b="1" dirty="0">
                <a:solidFill>
                  <a:schemeClr val="tx2"/>
                </a:solidFill>
                <a:latin typeface="Calibri" panose="020F0502020204030204" pitchFamily="34" charset="0"/>
                <a:cs typeface="Calibri" panose="020F0502020204030204" pitchFamily="34" charset="0"/>
              </a:rPr>
              <a:t>Innovación en la gestión </a:t>
            </a:r>
            <a:endParaRPr lang="es-EC" sz="1600" b="1" dirty="0">
              <a:solidFill>
                <a:schemeClr val="tx2"/>
              </a:solidFill>
              <a:latin typeface="Calibri" panose="020F0502020204030204" pitchFamily="34" charset="0"/>
              <a:cs typeface="Calibri" panose="020F0502020204030204" pitchFamily="34" charset="0"/>
            </a:endParaRPr>
          </a:p>
        </p:txBody>
      </p:sp>
      <p:graphicFrame>
        <p:nvGraphicFramePr>
          <p:cNvPr id="22" name="Gráfico 21">
            <a:extLst>
              <a:ext uri="{FF2B5EF4-FFF2-40B4-BE49-F238E27FC236}">
                <a16:creationId xmlns:a16="http://schemas.microsoft.com/office/drawing/2014/main" id="{D782FC8B-FB94-4514-A260-2AB25AA02093}"/>
              </a:ext>
            </a:extLst>
          </p:cNvPr>
          <p:cNvGraphicFramePr/>
          <p:nvPr>
            <p:extLst>
              <p:ext uri="{D42A27DB-BD31-4B8C-83A1-F6EECF244321}">
                <p14:modId xmlns:p14="http://schemas.microsoft.com/office/powerpoint/2010/main" val="1410432951"/>
              </p:ext>
            </p:extLst>
          </p:nvPr>
        </p:nvGraphicFramePr>
        <p:xfrm>
          <a:off x="2771800" y="4558463"/>
          <a:ext cx="3600400" cy="21870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1642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6AC4A1-8437-4DFF-A365-454721FFB7B7}"/>
              </a:ext>
            </a:extLst>
          </p:cNvPr>
          <p:cNvSpPr txBox="1"/>
          <p:nvPr/>
        </p:nvSpPr>
        <p:spPr>
          <a:xfrm>
            <a:off x="539552" y="260648"/>
            <a:ext cx="3438442" cy="369332"/>
          </a:xfrm>
          <a:prstGeom prst="rect">
            <a:avLst/>
          </a:prstGeom>
          <a:noFill/>
        </p:spPr>
        <p:txBody>
          <a:bodyPr wrap="square" rtlCol="0">
            <a:spAutoFit/>
          </a:bodyPr>
          <a:lstStyle/>
          <a:p>
            <a:r>
              <a:rPr lang="es-ES" b="1" dirty="0">
                <a:solidFill>
                  <a:schemeClr val="tx2"/>
                </a:solidFill>
                <a:latin typeface="Calibri" panose="020F0502020204030204" pitchFamily="34" charset="0"/>
                <a:cs typeface="Calibri" panose="020F0502020204030204" pitchFamily="34" charset="0"/>
              </a:rPr>
              <a:t>Variable Competitividad Sistémica </a:t>
            </a:r>
            <a:endParaRPr lang="es-EC" b="1" dirty="0">
              <a:solidFill>
                <a:schemeClr val="tx2"/>
              </a:solidFill>
              <a:latin typeface="Calibri" panose="020F0502020204030204" pitchFamily="34" charset="0"/>
              <a:cs typeface="Calibri" panose="020F0502020204030204" pitchFamily="34" charset="0"/>
            </a:endParaRPr>
          </a:p>
        </p:txBody>
      </p:sp>
      <p:pic>
        <p:nvPicPr>
          <p:cNvPr id="13" name="Imagen 12">
            <a:extLst>
              <a:ext uri="{FF2B5EF4-FFF2-40B4-BE49-F238E27FC236}">
                <a16:creationId xmlns:a16="http://schemas.microsoft.com/office/drawing/2014/main" id="{02A631BC-03D0-4CD5-AE5F-243B2477ED9F}"/>
              </a:ext>
            </a:extLst>
          </p:cNvPr>
          <p:cNvPicPr>
            <a:picLocks noChangeAspect="1"/>
          </p:cNvPicPr>
          <p:nvPr/>
        </p:nvPicPr>
        <p:blipFill>
          <a:blip r:embed="rId2"/>
          <a:stretch>
            <a:fillRect/>
          </a:stretch>
        </p:blipFill>
        <p:spPr>
          <a:xfrm>
            <a:off x="6266144" y="32963"/>
            <a:ext cx="2804403" cy="621846"/>
          </a:xfrm>
          <a:prstGeom prst="rect">
            <a:avLst/>
          </a:prstGeom>
        </p:spPr>
      </p:pic>
      <p:sp>
        <p:nvSpPr>
          <p:cNvPr id="16" name="Rectángulo 15">
            <a:extLst>
              <a:ext uri="{FF2B5EF4-FFF2-40B4-BE49-F238E27FC236}">
                <a16:creationId xmlns:a16="http://schemas.microsoft.com/office/drawing/2014/main" id="{EE1D4ECB-B3BC-4F2C-B96D-37034FAD88CF}"/>
              </a:ext>
            </a:extLst>
          </p:cNvPr>
          <p:cNvSpPr/>
          <p:nvPr/>
        </p:nvSpPr>
        <p:spPr>
          <a:xfrm>
            <a:off x="0" y="706751"/>
            <a:ext cx="9144000" cy="6151249"/>
          </a:xfrm>
          <a:prstGeom prst="rect">
            <a:avLst/>
          </a:prstGeom>
          <a:blipFill>
            <a:blip r:embed="rId3"/>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7" name="CuadroTexto 16">
            <a:extLst>
              <a:ext uri="{FF2B5EF4-FFF2-40B4-BE49-F238E27FC236}">
                <a16:creationId xmlns:a16="http://schemas.microsoft.com/office/drawing/2014/main" id="{D3C9A1B1-268A-4855-B177-54248B6B9173}"/>
              </a:ext>
            </a:extLst>
          </p:cNvPr>
          <p:cNvSpPr txBox="1"/>
          <p:nvPr/>
        </p:nvSpPr>
        <p:spPr>
          <a:xfrm>
            <a:off x="1007572" y="938950"/>
            <a:ext cx="2808312" cy="338554"/>
          </a:xfrm>
          <a:prstGeom prst="rect">
            <a:avLst/>
          </a:prstGeom>
          <a:noFill/>
        </p:spPr>
        <p:txBody>
          <a:bodyPr wrap="square" rtlCol="0">
            <a:spAutoFit/>
          </a:bodyPr>
          <a:lstStyle/>
          <a:p>
            <a:r>
              <a:rPr lang="es-EC" sz="1600" b="1" dirty="0">
                <a:solidFill>
                  <a:schemeClr val="tx2"/>
                </a:solidFill>
                <a:latin typeface="Calibri" panose="020F0502020204030204" pitchFamily="34" charset="0"/>
                <a:cs typeface="Calibri" panose="020F0502020204030204" pitchFamily="34" charset="0"/>
              </a:rPr>
              <a:t>Planeación Estratégica</a:t>
            </a:r>
          </a:p>
        </p:txBody>
      </p:sp>
      <p:sp>
        <p:nvSpPr>
          <p:cNvPr id="18" name="CuadroTexto 17">
            <a:extLst>
              <a:ext uri="{FF2B5EF4-FFF2-40B4-BE49-F238E27FC236}">
                <a16:creationId xmlns:a16="http://schemas.microsoft.com/office/drawing/2014/main" id="{8521D432-CE54-4D64-8518-ADB59A36220D}"/>
              </a:ext>
            </a:extLst>
          </p:cNvPr>
          <p:cNvSpPr txBox="1"/>
          <p:nvPr/>
        </p:nvSpPr>
        <p:spPr>
          <a:xfrm>
            <a:off x="5364088" y="3771150"/>
            <a:ext cx="2678325" cy="338554"/>
          </a:xfrm>
          <a:prstGeom prst="rect">
            <a:avLst/>
          </a:prstGeom>
          <a:noFill/>
        </p:spPr>
        <p:txBody>
          <a:bodyPr wrap="square" rtlCol="0">
            <a:spAutoFit/>
          </a:bodyPr>
          <a:lstStyle/>
          <a:p>
            <a:r>
              <a:rPr lang="es-EC" sz="1600" b="1" dirty="0">
                <a:solidFill>
                  <a:schemeClr val="tx2"/>
                </a:solidFill>
                <a:latin typeface="Calibri" panose="020F0502020204030204" pitchFamily="34" charset="0"/>
                <a:cs typeface="Calibri" panose="020F0502020204030204" pitchFamily="34" charset="0"/>
              </a:rPr>
              <a:t>Aseguramiento de la calidad</a:t>
            </a:r>
          </a:p>
        </p:txBody>
      </p:sp>
      <p:sp>
        <p:nvSpPr>
          <p:cNvPr id="19" name="CuadroTexto 18">
            <a:extLst>
              <a:ext uri="{FF2B5EF4-FFF2-40B4-BE49-F238E27FC236}">
                <a16:creationId xmlns:a16="http://schemas.microsoft.com/office/drawing/2014/main" id="{AE79F558-9A85-4D97-AE65-05E6D55ADB97}"/>
              </a:ext>
            </a:extLst>
          </p:cNvPr>
          <p:cNvSpPr txBox="1"/>
          <p:nvPr/>
        </p:nvSpPr>
        <p:spPr>
          <a:xfrm>
            <a:off x="1101587" y="3795932"/>
            <a:ext cx="2355328" cy="338554"/>
          </a:xfrm>
          <a:prstGeom prst="rect">
            <a:avLst/>
          </a:prstGeom>
          <a:noFill/>
        </p:spPr>
        <p:txBody>
          <a:bodyPr wrap="square" rtlCol="0">
            <a:spAutoFit/>
          </a:bodyPr>
          <a:lstStyle/>
          <a:p>
            <a:r>
              <a:rPr lang="es-EC" sz="1600" b="1" dirty="0">
                <a:solidFill>
                  <a:schemeClr val="tx2"/>
                </a:solidFill>
                <a:latin typeface="Calibri" panose="020F0502020204030204" pitchFamily="34" charset="0"/>
                <a:cs typeface="Calibri" panose="020F0502020204030204" pitchFamily="34" charset="0"/>
              </a:rPr>
              <a:t>Producción y operaciones</a:t>
            </a:r>
          </a:p>
        </p:txBody>
      </p:sp>
      <p:sp>
        <p:nvSpPr>
          <p:cNvPr id="20" name="CuadroTexto 19">
            <a:extLst>
              <a:ext uri="{FF2B5EF4-FFF2-40B4-BE49-F238E27FC236}">
                <a16:creationId xmlns:a16="http://schemas.microsoft.com/office/drawing/2014/main" id="{7EE3E21A-04F3-47AD-9966-760EEBC768CA}"/>
              </a:ext>
            </a:extLst>
          </p:cNvPr>
          <p:cNvSpPr txBox="1"/>
          <p:nvPr/>
        </p:nvSpPr>
        <p:spPr>
          <a:xfrm>
            <a:off x="5868144" y="928690"/>
            <a:ext cx="2088232" cy="338554"/>
          </a:xfrm>
          <a:prstGeom prst="rect">
            <a:avLst/>
          </a:prstGeom>
          <a:noFill/>
        </p:spPr>
        <p:txBody>
          <a:bodyPr wrap="square" rtlCol="0">
            <a:spAutoFit/>
          </a:bodyPr>
          <a:lstStyle/>
          <a:p>
            <a:r>
              <a:rPr lang="es-EC" sz="1600" b="1" dirty="0">
                <a:solidFill>
                  <a:schemeClr val="tx2"/>
                </a:solidFill>
                <a:latin typeface="Calibri" panose="020F0502020204030204" pitchFamily="34" charset="0"/>
                <a:cs typeface="Calibri" panose="020F0502020204030204" pitchFamily="34" charset="0"/>
              </a:rPr>
              <a:t>Capital Intelectual</a:t>
            </a:r>
          </a:p>
        </p:txBody>
      </p:sp>
      <p:graphicFrame>
        <p:nvGraphicFramePr>
          <p:cNvPr id="21" name="Gráfico 20">
            <a:extLst>
              <a:ext uri="{FF2B5EF4-FFF2-40B4-BE49-F238E27FC236}">
                <a16:creationId xmlns:a16="http://schemas.microsoft.com/office/drawing/2014/main" id="{51FE5503-9A42-4B3C-B5CA-E2D3E926E9C3}"/>
              </a:ext>
            </a:extLst>
          </p:cNvPr>
          <p:cNvGraphicFramePr/>
          <p:nvPr>
            <p:extLst>
              <p:ext uri="{D42A27DB-BD31-4B8C-83A1-F6EECF244321}">
                <p14:modId xmlns:p14="http://schemas.microsoft.com/office/powerpoint/2010/main" val="3242819428"/>
              </p:ext>
            </p:extLst>
          </p:nvPr>
        </p:nvGraphicFramePr>
        <p:xfrm>
          <a:off x="529943" y="1314804"/>
          <a:ext cx="3667825" cy="21141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a:extLst>
              <a:ext uri="{FF2B5EF4-FFF2-40B4-BE49-F238E27FC236}">
                <a16:creationId xmlns:a16="http://schemas.microsoft.com/office/drawing/2014/main" id="{EE02566A-3EA6-4834-B352-D79EF2B14BA5}"/>
              </a:ext>
            </a:extLst>
          </p:cNvPr>
          <p:cNvGraphicFramePr/>
          <p:nvPr>
            <p:extLst>
              <p:ext uri="{D42A27DB-BD31-4B8C-83A1-F6EECF244321}">
                <p14:modId xmlns:p14="http://schemas.microsoft.com/office/powerpoint/2010/main" val="108360347"/>
              </p:ext>
            </p:extLst>
          </p:nvPr>
        </p:nvGraphicFramePr>
        <p:xfrm>
          <a:off x="4942097" y="1307583"/>
          <a:ext cx="3667825" cy="21141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Gráfico 23">
            <a:extLst>
              <a:ext uri="{FF2B5EF4-FFF2-40B4-BE49-F238E27FC236}">
                <a16:creationId xmlns:a16="http://schemas.microsoft.com/office/drawing/2014/main" id="{B119E09A-8CB6-4398-80AB-D0B8BF2B0AFC}"/>
              </a:ext>
            </a:extLst>
          </p:cNvPr>
          <p:cNvGraphicFramePr/>
          <p:nvPr>
            <p:extLst>
              <p:ext uri="{D42A27DB-BD31-4B8C-83A1-F6EECF244321}">
                <p14:modId xmlns:p14="http://schemas.microsoft.com/office/powerpoint/2010/main" val="3748786646"/>
              </p:ext>
            </p:extLst>
          </p:nvPr>
        </p:nvGraphicFramePr>
        <p:xfrm>
          <a:off x="625690" y="4172871"/>
          <a:ext cx="3572077" cy="21141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áfico 24">
            <a:extLst>
              <a:ext uri="{FF2B5EF4-FFF2-40B4-BE49-F238E27FC236}">
                <a16:creationId xmlns:a16="http://schemas.microsoft.com/office/drawing/2014/main" id="{46DAE446-97F9-4976-AC37-303E160D83E4}"/>
              </a:ext>
            </a:extLst>
          </p:cNvPr>
          <p:cNvGraphicFramePr/>
          <p:nvPr>
            <p:extLst>
              <p:ext uri="{D42A27DB-BD31-4B8C-83A1-F6EECF244321}">
                <p14:modId xmlns:p14="http://schemas.microsoft.com/office/powerpoint/2010/main" val="945929235"/>
              </p:ext>
            </p:extLst>
          </p:nvPr>
        </p:nvGraphicFramePr>
        <p:xfrm>
          <a:off x="4942096" y="4148089"/>
          <a:ext cx="3667825" cy="21141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0516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298187" y="0"/>
            <a:ext cx="2844825" cy="620688"/>
          </a:xfrm>
          <a:prstGeom prst="rect">
            <a:avLst/>
          </a:prstGeom>
        </p:spPr>
      </p:pic>
      <p:sp>
        <p:nvSpPr>
          <p:cNvPr id="5" name="Rectángulo 4"/>
          <p:cNvSpPr/>
          <p:nvPr/>
        </p:nvSpPr>
        <p:spPr>
          <a:xfrm>
            <a:off x="14063" y="836712"/>
            <a:ext cx="9144001" cy="6149058"/>
          </a:xfrm>
          <a:prstGeom prst="rect">
            <a:avLst/>
          </a:prstGeom>
          <a:solidFill>
            <a:schemeClr val="accent6">
              <a:lumMod val="95000"/>
            </a:schemeClr>
          </a:solidFill>
          <a:ln>
            <a:solidFill>
              <a:srgbClr val="79D1D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dirty="0"/>
          </a:p>
        </p:txBody>
      </p:sp>
      <p:pic>
        <p:nvPicPr>
          <p:cNvPr id="3" name="Imagen 2">
            <a:extLst>
              <a:ext uri="{FF2B5EF4-FFF2-40B4-BE49-F238E27FC236}">
                <a16:creationId xmlns:a16="http://schemas.microsoft.com/office/drawing/2014/main" id="{2D3347C8-8D28-4A05-A977-5058C9C424AA}"/>
              </a:ext>
            </a:extLst>
          </p:cNvPr>
          <p:cNvPicPr>
            <a:picLocks noChangeAspect="1"/>
          </p:cNvPicPr>
          <p:nvPr/>
        </p:nvPicPr>
        <p:blipFill rotWithShape="1">
          <a:blip r:embed="rId3"/>
          <a:srcRect r="10826" b="10112"/>
          <a:stretch/>
        </p:blipFill>
        <p:spPr>
          <a:xfrm>
            <a:off x="211373" y="1234492"/>
            <a:ext cx="5233331" cy="1664415"/>
          </a:xfrm>
          <a:prstGeom prst="rect">
            <a:avLst/>
          </a:prstGeom>
          <a:ln>
            <a:solidFill>
              <a:schemeClr val="tx2"/>
            </a:solidFill>
          </a:ln>
        </p:spPr>
      </p:pic>
      <p:pic>
        <p:nvPicPr>
          <p:cNvPr id="4" name="Imagen 3">
            <a:extLst>
              <a:ext uri="{FF2B5EF4-FFF2-40B4-BE49-F238E27FC236}">
                <a16:creationId xmlns:a16="http://schemas.microsoft.com/office/drawing/2014/main" id="{3F631A6C-5D54-445C-818B-C841AD74DBEF}"/>
              </a:ext>
            </a:extLst>
          </p:cNvPr>
          <p:cNvPicPr>
            <a:picLocks noChangeAspect="1"/>
          </p:cNvPicPr>
          <p:nvPr/>
        </p:nvPicPr>
        <p:blipFill rotWithShape="1">
          <a:blip r:embed="rId4"/>
          <a:srcRect r="12388" b="5108"/>
          <a:stretch/>
        </p:blipFill>
        <p:spPr>
          <a:xfrm>
            <a:off x="3681520" y="3260341"/>
            <a:ext cx="5233332" cy="3693257"/>
          </a:xfrm>
          <a:prstGeom prst="rect">
            <a:avLst/>
          </a:prstGeom>
          <a:ln>
            <a:solidFill>
              <a:schemeClr val="tx2"/>
            </a:solidFill>
          </a:ln>
        </p:spPr>
      </p:pic>
      <p:sp>
        <p:nvSpPr>
          <p:cNvPr id="8" name="CuadroTexto 7">
            <a:extLst>
              <a:ext uri="{FF2B5EF4-FFF2-40B4-BE49-F238E27FC236}">
                <a16:creationId xmlns:a16="http://schemas.microsoft.com/office/drawing/2014/main" id="{88370E13-F632-4235-95B2-110F0A9E784C}"/>
              </a:ext>
            </a:extLst>
          </p:cNvPr>
          <p:cNvSpPr txBox="1"/>
          <p:nvPr/>
        </p:nvSpPr>
        <p:spPr>
          <a:xfrm>
            <a:off x="77946" y="836712"/>
            <a:ext cx="5500187" cy="369332"/>
          </a:xfrm>
          <a:prstGeom prst="rect">
            <a:avLst/>
          </a:prstGeom>
          <a:noFill/>
        </p:spPr>
        <p:txBody>
          <a:bodyPr wrap="square" rtlCol="0">
            <a:spAutoFit/>
          </a:bodyPr>
          <a:lstStyle/>
          <a:p>
            <a:r>
              <a:rPr lang="es-ES" b="1" dirty="0">
                <a:ln w="22225">
                  <a:solidFill>
                    <a:schemeClr val="accent2"/>
                  </a:solidFill>
                  <a:prstDash val="solid"/>
                </a:ln>
                <a:solidFill>
                  <a:schemeClr val="accent2">
                    <a:lumMod val="40000"/>
                    <a:lumOff val="60000"/>
                  </a:schemeClr>
                </a:solidFill>
                <a:latin typeface="Berlin Sans FB" panose="020E0602020502020306" pitchFamily="34" charset="0"/>
              </a:rPr>
              <a:t>Prueba de normalidad de Kolmogorov-Smirnov</a:t>
            </a:r>
            <a:endParaRPr lang="es-EC"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10" name="CuadroTexto 9">
            <a:extLst>
              <a:ext uri="{FF2B5EF4-FFF2-40B4-BE49-F238E27FC236}">
                <a16:creationId xmlns:a16="http://schemas.microsoft.com/office/drawing/2014/main" id="{84E41A8C-B671-453C-9058-BAA465B04F7C}"/>
              </a:ext>
            </a:extLst>
          </p:cNvPr>
          <p:cNvSpPr txBox="1"/>
          <p:nvPr/>
        </p:nvSpPr>
        <p:spPr>
          <a:xfrm>
            <a:off x="4227298" y="2921787"/>
            <a:ext cx="4141777" cy="338554"/>
          </a:xfrm>
          <a:prstGeom prst="rect">
            <a:avLst/>
          </a:prstGeom>
          <a:noFill/>
        </p:spPr>
        <p:txBody>
          <a:bodyPr wrap="square" rtlCol="0">
            <a:spAutoFit/>
          </a:bodyPr>
          <a:lstStyle/>
          <a:p>
            <a:r>
              <a:rPr lang="es-ES" sz="1600" b="1" dirty="0">
                <a:ln w="22225">
                  <a:solidFill>
                    <a:schemeClr val="accent2"/>
                  </a:solidFill>
                  <a:prstDash val="solid"/>
                </a:ln>
                <a:solidFill>
                  <a:schemeClr val="accent2">
                    <a:lumMod val="40000"/>
                    <a:lumOff val="60000"/>
                  </a:schemeClr>
                </a:solidFill>
                <a:latin typeface="Berlin Sans FB" panose="020E0602020502020306" pitchFamily="34" charset="0"/>
              </a:rPr>
              <a:t>Coeficiente de correlación de Spearman</a:t>
            </a:r>
            <a:endParaRPr lang="es-EC" sz="1600"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9" name="Rectángulo 8">
            <a:extLst>
              <a:ext uri="{FF2B5EF4-FFF2-40B4-BE49-F238E27FC236}">
                <a16:creationId xmlns:a16="http://schemas.microsoft.com/office/drawing/2014/main" id="{39A7132D-BC8D-4FAF-8998-F65383CB7986}"/>
              </a:ext>
            </a:extLst>
          </p:cNvPr>
          <p:cNvSpPr/>
          <p:nvPr/>
        </p:nvSpPr>
        <p:spPr>
          <a:xfrm>
            <a:off x="80313" y="19127"/>
            <a:ext cx="3300367" cy="64807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s-ES" sz="2000" b="1" dirty="0">
                <a:ln w="22225">
                  <a:solidFill>
                    <a:schemeClr val="accent2"/>
                  </a:solidFill>
                  <a:prstDash val="solid"/>
                </a:ln>
                <a:solidFill>
                  <a:schemeClr val="accent2">
                    <a:lumMod val="40000"/>
                    <a:lumOff val="60000"/>
                  </a:schemeClr>
                </a:solidFill>
                <a:latin typeface="Berlin Sans FB" panose="020E0602020502020306" pitchFamily="34" charset="0"/>
              </a:rPr>
              <a:t>ANÁLISIS BIVARIADO </a:t>
            </a:r>
            <a:endParaRPr lang="es-EC" sz="2000"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12" name="Rectángulo 11">
            <a:extLst>
              <a:ext uri="{FF2B5EF4-FFF2-40B4-BE49-F238E27FC236}">
                <a16:creationId xmlns:a16="http://schemas.microsoft.com/office/drawing/2014/main" id="{814C836D-51D9-4D17-A601-86F3C472F379}"/>
              </a:ext>
            </a:extLst>
          </p:cNvPr>
          <p:cNvSpPr/>
          <p:nvPr/>
        </p:nvSpPr>
        <p:spPr>
          <a:xfrm>
            <a:off x="229147" y="3135601"/>
            <a:ext cx="3209161" cy="2885687"/>
          </a:xfrm>
          <a:prstGeom prst="rect">
            <a:avLst/>
          </a:prstGeom>
          <a:blipFill>
            <a:blip r:embed="rId5"/>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400" b="1" dirty="0">
                <a:solidFill>
                  <a:schemeClr val="tx1">
                    <a:lumMod val="75000"/>
                  </a:schemeClr>
                </a:solidFill>
                <a:latin typeface="Calibri" panose="020F0502020204030204" pitchFamily="34" charset="0"/>
                <a:cs typeface="Calibri" panose="020F0502020204030204" pitchFamily="34" charset="0"/>
              </a:rPr>
              <a:t>Correlación </a:t>
            </a:r>
          </a:p>
          <a:p>
            <a:pPr algn="just"/>
            <a:endParaRPr lang="es-ES" sz="1400" b="1" dirty="0">
              <a:solidFill>
                <a:schemeClr val="tx1">
                  <a:lumMod val="75000"/>
                </a:schemeClr>
              </a:solidFill>
              <a:latin typeface="Calibri" panose="020F0502020204030204" pitchFamily="34" charset="0"/>
              <a:cs typeface="Calibri" panose="020F0502020204030204" pitchFamily="34" charset="0"/>
            </a:endParaRPr>
          </a:p>
          <a:p>
            <a:pPr algn="just"/>
            <a:r>
              <a:rPr lang="es-ES" sz="1400" b="1" dirty="0">
                <a:solidFill>
                  <a:schemeClr val="tx1">
                    <a:lumMod val="75000"/>
                  </a:schemeClr>
                </a:solidFill>
                <a:latin typeface="Calibri" panose="020F0502020204030204" pitchFamily="34" charset="0"/>
                <a:cs typeface="Calibri" panose="020F0502020204030204" pitchFamily="34" charset="0"/>
              </a:rPr>
              <a:t>Variable independiente </a:t>
            </a:r>
          </a:p>
          <a:p>
            <a:pPr algn="just"/>
            <a:r>
              <a:rPr lang="es-ES" sz="1400" b="1" dirty="0">
                <a:solidFill>
                  <a:schemeClr val="tx1">
                    <a:lumMod val="75000"/>
                  </a:schemeClr>
                </a:solidFill>
                <a:latin typeface="Calibri" panose="020F0502020204030204" pitchFamily="34" charset="0"/>
                <a:cs typeface="Calibri" panose="020F0502020204030204" pitchFamily="34" charset="0"/>
              </a:rPr>
              <a:t>Factores de innovación </a:t>
            </a:r>
          </a:p>
          <a:p>
            <a:pPr marL="228600" indent="-228600" algn="just">
              <a:buAutoNum type="arabicPeriod"/>
            </a:pPr>
            <a:r>
              <a:rPr lang="es-ES" sz="1400" dirty="0">
                <a:solidFill>
                  <a:schemeClr val="tx2"/>
                </a:solidFill>
                <a:latin typeface="Calibri" panose="020F0502020204030204" pitchFamily="34" charset="0"/>
                <a:cs typeface="Calibri" panose="020F0502020204030204" pitchFamily="34" charset="0"/>
              </a:rPr>
              <a:t>Dentro de la estructura organizativa de la empresa se gestiona el proceso de innovación comercial</a:t>
            </a:r>
          </a:p>
          <a:p>
            <a:pPr algn="just"/>
            <a:endParaRPr lang="es-ES" sz="1400" dirty="0">
              <a:solidFill>
                <a:schemeClr val="tx2"/>
              </a:solidFill>
              <a:latin typeface="Calibri" panose="020F0502020204030204" pitchFamily="34" charset="0"/>
              <a:cs typeface="Calibri" panose="020F0502020204030204" pitchFamily="34" charset="0"/>
            </a:endParaRPr>
          </a:p>
          <a:p>
            <a:pPr algn="just"/>
            <a:r>
              <a:rPr lang="es-ES" sz="1400" b="1" dirty="0">
                <a:solidFill>
                  <a:schemeClr val="tx1">
                    <a:lumMod val="75000"/>
                  </a:schemeClr>
                </a:solidFill>
                <a:latin typeface="Calibri" panose="020F0502020204030204" pitchFamily="34" charset="0"/>
                <a:cs typeface="Calibri" panose="020F0502020204030204" pitchFamily="34" charset="0"/>
              </a:rPr>
              <a:t>Variable dependiente </a:t>
            </a:r>
          </a:p>
          <a:p>
            <a:pPr algn="just"/>
            <a:r>
              <a:rPr lang="es-ES" sz="1400" b="1" dirty="0">
                <a:solidFill>
                  <a:schemeClr val="tx1">
                    <a:lumMod val="75000"/>
                  </a:schemeClr>
                </a:solidFill>
                <a:latin typeface="Calibri" panose="020F0502020204030204" pitchFamily="34" charset="0"/>
                <a:cs typeface="Calibri" panose="020F0502020204030204" pitchFamily="34" charset="0"/>
              </a:rPr>
              <a:t>Competitividad Sistémica</a:t>
            </a:r>
          </a:p>
          <a:p>
            <a:pPr algn="just"/>
            <a:r>
              <a:rPr lang="es-ES" sz="1400" dirty="0">
                <a:solidFill>
                  <a:schemeClr val="tx2"/>
                </a:solidFill>
                <a:latin typeface="Calibri" panose="020F0502020204030204" pitchFamily="34" charset="0"/>
                <a:cs typeface="Calibri" panose="020F0502020204030204" pitchFamily="34" charset="0"/>
              </a:rPr>
              <a:t>20. Usted realiza estrategias para el desarrollo de la competitividad sistémica empresarial</a:t>
            </a:r>
            <a:endParaRPr lang="es-EC" sz="1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89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63270"/>
            <a:ext cx="3600400" cy="461665"/>
          </a:xfrm>
          <a:prstGeom prst="rect">
            <a:avLst/>
          </a:prstGeom>
          <a:solidFill>
            <a:schemeClr val="accent1">
              <a:lumMod val="20000"/>
              <a:lumOff val="8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CAPÍTULO</a:t>
            </a:r>
            <a:r>
              <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panose="020E0602020502020306" pitchFamily="34" charset="0"/>
              </a:rPr>
              <a:t> </a:t>
            </a:r>
            <a:r>
              <a:rPr lang="es-ES" sz="2400" b="1" dirty="0">
                <a:ln w="22225">
                  <a:solidFill>
                    <a:schemeClr val="accent2"/>
                  </a:solidFill>
                  <a:prstDash val="solid"/>
                </a:ln>
                <a:solidFill>
                  <a:schemeClr val="accent2">
                    <a:lumMod val="40000"/>
                    <a:lumOff val="60000"/>
                  </a:schemeClr>
                </a:solidFill>
                <a:effectLst>
                  <a:outerShdw blurRad="25500" dist="23000" dir="7020000" algn="tl">
                    <a:srgbClr val="000000">
                      <a:alpha val="50000"/>
                    </a:srgbClr>
                  </a:outerShdw>
                </a:effectLst>
                <a:latin typeface="Berlin Sans FB" panose="020E0602020502020306" pitchFamily="34" charset="0"/>
              </a:rPr>
              <a:t>V</a:t>
            </a:r>
            <a:endPar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panose="020E0602020502020306" pitchFamily="34" charset="0"/>
            </a:endParaRPr>
          </a:p>
        </p:txBody>
      </p:sp>
      <p:pic>
        <p:nvPicPr>
          <p:cNvPr id="4" name="Imagen 3"/>
          <p:cNvPicPr>
            <a:picLocks noChangeAspect="1"/>
          </p:cNvPicPr>
          <p:nvPr/>
        </p:nvPicPr>
        <p:blipFill>
          <a:blip r:embed="rId2"/>
          <a:stretch>
            <a:fillRect/>
          </a:stretch>
        </p:blipFill>
        <p:spPr>
          <a:xfrm>
            <a:off x="6301003" y="60136"/>
            <a:ext cx="2808312" cy="624935"/>
          </a:xfrm>
          <a:prstGeom prst="rect">
            <a:avLst/>
          </a:prstGeom>
        </p:spPr>
      </p:pic>
      <p:sp>
        <p:nvSpPr>
          <p:cNvPr id="6" name="CuadroTexto 5">
            <a:extLst>
              <a:ext uri="{FF2B5EF4-FFF2-40B4-BE49-F238E27FC236}">
                <a16:creationId xmlns:a16="http://schemas.microsoft.com/office/drawing/2014/main" id="{41E8CA7C-C862-4E5B-9098-7BA3F1FFB1A3}"/>
              </a:ext>
            </a:extLst>
          </p:cNvPr>
          <p:cNvSpPr txBox="1"/>
          <p:nvPr/>
        </p:nvSpPr>
        <p:spPr>
          <a:xfrm>
            <a:off x="466698" y="779261"/>
            <a:ext cx="2232249" cy="461665"/>
          </a:xfrm>
          <a:prstGeom prst="rect">
            <a:avLst/>
          </a:prstGeom>
          <a:noFill/>
        </p:spPr>
        <p:txBody>
          <a:bodyPr wrap="square" rtlCol="0">
            <a:spAutoFit/>
          </a:bodyPr>
          <a:lstStyle/>
          <a:p>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Conclusiones </a:t>
            </a:r>
            <a:endParaRPr lang="es-EC" sz="2400"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7" name="Rectángulo: esquinas redondeadas 6">
            <a:extLst>
              <a:ext uri="{FF2B5EF4-FFF2-40B4-BE49-F238E27FC236}">
                <a16:creationId xmlns:a16="http://schemas.microsoft.com/office/drawing/2014/main" id="{C1FBA13C-890C-4294-B341-4F873DEFC9AB}"/>
              </a:ext>
            </a:extLst>
          </p:cNvPr>
          <p:cNvSpPr/>
          <p:nvPr/>
        </p:nvSpPr>
        <p:spPr>
          <a:xfrm>
            <a:off x="539552" y="1240927"/>
            <a:ext cx="8198737" cy="1846880"/>
          </a:xfrm>
          <a:prstGeom prst="roundRect">
            <a:avLst/>
          </a:prstGeom>
          <a:blipFill>
            <a:blip r:embed="rId3"/>
            <a:tile tx="0" ty="0" sx="100000" sy="100000" flip="none" algn="tl"/>
          </a:blip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Wingdings" panose="05000000000000000000" pitchFamily="2" charset="2"/>
              <a:buChar char="Ø"/>
            </a:pPr>
            <a:endParaRPr lang="es-ES" sz="1400" dirty="0">
              <a:solidFill>
                <a:schemeClr val="tx2"/>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s-ES" sz="1400" dirty="0">
                <a:solidFill>
                  <a:schemeClr val="tx2"/>
                </a:solidFill>
                <a:latin typeface="Calibri" panose="020F0502020204030204" pitchFamily="34" charset="0"/>
                <a:cs typeface="Calibri" panose="020F0502020204030204" pitchFamily="34" charset="0"/>
              </a:rPr>
              <a:t>En el contexto de análisis, sobre la incidencia de factores de innovación en la competitividad sistémica empresarial se concluye que las empresas del sector comercio de Santo Domingo de los Tsáchilas, no innovan por falta de planeación, organización y control. </a:t>
            </a:r>
          </a:p>
          <a:p>
            <a:pPr marL="285750" indent="-285750" algn="just">
              <a:buFont typeface="Wingdings" panose="05000000000000000000" pitchFamily="2" charset="2"/>
              <a:buChar char="Ø"/>
            </a:pPr>
            <a:r>
              <a:rPr lang="es-ES" sz="1400" dirty="0">
                <a:solidFill>
                  <a:schemeClr val="tx2"/>
                </a:solidFill>
                <a:latin typeface="Calibri" panose="020F0502020204030204" pitchFamily="34" charset="0"/>
                <a:cs typeface="Calibri" panose="020F0502020204030204" pitchFamily="34" charset="0"/>
              </a:rPr>
              <a:t>Las empresas del sector comercio de Santo Domingo de los Tsáchilas no diseñan, ni adaptan modelos de gestión para su control.</a:t>
            </a:r>
          </a:p>
          <a:p>
            <a:pPr marL="285750" indent="-285750" algn="just">
              <a:buFont typeface="Wingdings" panose="05000000000000000000" pitchFamily="2" charset="2"/>
              <a:buChar char="Ø"/>
            </a:pPr>
            <a:r>
              <a:rPr lang="es-ES" sz="1400" dirty="0">
                <a:solidFill>
                  <a:schemeClr val="tx2"/>
                </a:solidFill>
                <a:latin typeface="Calibri" panose="020F0502020204030204" pitchFamily="34" charset="0"/>
                <a:cs typeface="Calibri" panose="020F0502020204030204" pitchFamily="34" charset="0"/>
              </a:rPr>
              <a:t>Las empresas del sector comercio de Santo Domingo de los Tsáchilas no presupuestan para  actividades de Investigación + Desarrollo. </a:t>
            </a:r>
          </a:p>
          <a:p>
            <a:pPr algn="just"/>
            <a:endParaRPr lang="es-EC" sz="1400" dirty="0">
              <a:solidFill>
                <a:schemeClr val="tx2"/>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3663A13A-6227-485A-986C-1E0A55C1010C}"/>
              </a:ext>
            </a:extLst>
          </p:cNvPr>
          <p:cNvSpPr txBox="1"/>
          <p:nvPr/>
        </p:nvSpPr>
        <p:spPr>
          <a:xfrm>
            <a:off x="466698" y="3539361"/>
            <a:ext cx="3143167" cy="461665"/>
          </a:xfrm>
          <a:prstGeom prst="rect">
            <a:avLst/>
          </a:prstGeom>
          <a:noFill/>
        </p:spPr>
        <p:txBody>
          <a:bodyPr wrap="square" rtlCol="0">
            <a:spAutoFit/>
          </a:bodyPr>
          <a:lstStyle/>
          <a:p>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Recomendaciones  </a:t>
            </a:r>
            <a:endParaRPr lang="es-EC" sz="2400"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12" name="Rectángulo: esquinas redondeadas 11">
            <a:extLst>
              <a:ext uri="{FF2B5EF4-FFF2-40B4-BE49-F238E27FC236}">
                <a16:creationId xmlns:a16="http://schemas.microsoft.com/office/drawing/2014/main" id="{EEFC5BB3-B5AC-443F-AA0D-997C94F46BD1}"/>
              </a:ext>
            </a:extLst>
          </p:cNvPr>
          <p:cNvSpPr/>
          <p:nvPr/>
        </p:nvSpPr>
        <p:spPr>
          <a:xfrm>
            <a:off x="520417" y="4001026"/>
            <a:ext cx="8352928" cy="1846880"/>
          </a:xfrm>
          <a:prstGeom prst="roundRect">
            <a:avLst/>
          </a:prstGeom>
          <a:blipFill>
            <a:blip r:embed="rId3"/>
            <a:tile tx="0" ty="0" sx="100000" sy="100000" flip="none" algn="tl"/>
          </a:blip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Wingdings" panose="05000000000000000000" pitchFamily="2" charset="2"/>
              <a:buChar char="Ø"/>
            </a:pPr>
            <a:r>
              <a:rPr lang="es-ES" sz="1400" dirty="0">
                <a:solidFill>
                  <a:schemeClr val="tx2"/>
                </a:solidFill>
                <a:latin typeface="Calibri" panose="020F0502020204030204" pitchFamily="34" charset="0"/>
                <a:cs typeface="Calibri" panose="020F0502020204030204" pitchFamily="34" charset="0"/>
              </a:rPr>
              <a:t>Se recomienda para futuros estudios implementar un modelo moderno como el COGE (Control en la gestión empresarial).</a:t>
            </a:r>
          </a:p>
          <a:p>
            <a:pPr marL="285750" indent="-285750" algn="just">
              <a:buFont typeface="Wingdings" panose="05000000000000000000" pitchFamily="2" charset="2"/>
              <a:buChar char="Ø"/>
            </a:pPr>
            <a:r>
              <a:rPr lang="es-ES" sz="1400" dirty="0">
                <a:solidFill>
                  <a:schemeClr val="tx2"/>
                </a:solidFill>
                <a:latin typeface="Calibri" panose="020F0502020204030204" pitchFamily="34" charset="0"/>
                <a:cs typeface="Calibri" panose="020F0502020204030204" pitchFamily="34" charset="0"/>
              </a:rPr>
              <a:t>Se hace necesario recomendar el diseño de un modelo de organización por procesos que le permita estructurar de manera adecuada la innovación y la competitividad sistémica empresarial.</a:t>
            </a:r>
          </a:p>
          <a:p>
            <a:pPr marL="285750" indent="-285750" algn="just">
              <a:buFont typeface="Wingdings" panose="05000000000000000000" pitchFamily="2" charset="2"/>
              <a:buChar char="Ø"/>
            </a:pPr>
            <a:r>
              <a:rPr lang="es-ES" sz="1400" dirty="0">
                <a:solidFill>
                  <a:schemeClr val="tx2"/>
                </a:solidFill>
                <a:latin typeface="Calibri" panose="020F0502020204030204" pitchFamily="34" charset="0"/>
                <a:cs typeface="Calibri" panose="020F0502020204030204" pitchFamily="34" charset="0"/>
              </a:rPr>
              <a:t>Se recomienda a las empresas del sector comercio de Santo Domingo de los Tsáchilas destinar un presupuesto para actividades de Investigación + Desarrollo. </a:t>
            </a:r>
          </a:p>
          <a:p>
            <a:pPr algn="just"/>
            <a:endParaRPr lang="es-ES" sz="1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89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api.ning.com/files/wFpMw4WYrL6d*trrGtyXuG2WdwexShZ5BK3cqNOJB9auwZ6HOtQOvIelFLFHGC3rKV*NiRfEeulRmhU9IXTvXJe29NtFdxT6/gracia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028779">
            <a:off x="798021" y="2202149"/>
            <a:ext cx="7200800" cy="32163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2843808" y="495765"/>
            <a:ext cx="3109229" cy="938865"/>
          </a:xfrm>
          <a:prstGeom prst="rect">
            <a:avLst/>
          </a:prstGeom>
        </p:spPr>
      </p:pic>
      <p:pic>
        <p:nvPicPr>
          <p:cNvPr id="27650" name="Picture 2" descr="Imagen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4407" y="5301208"/>
            <a:ext cx="91966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Nombres animados de Betty, firmas animadas de Bett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6099908"/>
            <a:ext cx="1282840" cy="75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75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48812" y="2132856"/>
            <a:ext cx="1944890" cy="769441"/>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es-ES" sz="4400" b="1" dirty="0">
                <a:ln w="22225">
                  <a:solidFill>
                    <a:schemeClr val="accent2"/>
                  </a:solidFill>
                  <a:prstDash val="solid"/>
                </a:ln>
                <a:solidFill>
                  <a:schemeClr val="accent2">
                    <a:lumMod val="40000"/>
                    <a:lumOff val="60000"/>
                  </a:schemeClr>
                </a:solidFill>
                <a:latin typeface="Berlin Sans FB" panose="020E0602020502020306" pitchFamily="34" charset="0"/>
              </a:rPr>
              <a:t>TEMA</a:t>
            </a:r>
          </a:p>
        </p:txBody>
      </p:sp>
      <p:pic>
        <p:nvPicPr>
          <p:cNvPr id="28674" name="Picture 2" descr="http://lh5.ggpht.com/-5T5eBbYjRKo/U9hXvmj2MVI/AAAAAAABLkI/Aapbk6GPQ2Q/gifs-animados-flechas-manitas-senalizadores-095%25255B3%25255D.gif?imgmax=8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67158">
            <a:off x="1460600" y="3852205"/>
            <a:ext cx="2669775" cy="1309365"/>
          </a:xfrm>
          <a:prstGeom prst="rect">
            <a:avLst/>
          </a:prstGeom>
          <a:solidFill>
            <a:schemeClr val="accent3">
              <a:lumMod val="75000"/>
            </a:schemeClr>
          </a:solidFill>
        </p:spPr>
      </p:pic>
      <p:sp>
        <p:nvSpPr>
          <p:cNvPr id="3" name="2 Recortar rectángulo de esquina del mismo lado"/>
          <p:cNvSpPr/>
          <p:nvPr/>
        </p:nvSpPr>
        <p:spPr>
          <a:xfrm>
            <a:off x="4702177" y="908720"/>
            <a:ext cx="3960440" cy="5472607"/>
          </a:xfrm>
          <a:prstGeom prst="snip2SameRect">
            <a:avLst/>
          </a:prstGeom>
          <a:solidFill>
            <a:schemeClr val="accent1">
              <a:lumMod val="40000"/>
              <a:lumOff val="60000"/>
            </a:schemeClr>
          </a:solidFill>
          <a:ln w="38100">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marL="135890" indent="-6350" algn="ctr">
              <a:lnSpc>
                <a:spcPct val="115000"/>
              </a:lnSpc>
              <a:spcAft>
                <a:spcPts val="2400"/>
              </a:spcAft>
            </a:pPr>
            <a:r>
              <a:rPr lang="es-EC" sz="2800" b="1"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a:t>
            </a:r>
            <a:r>
              <a:rPr lang="es-EC" sz="2800" b="1" dirty="0">
                <a:solidFill>
                  <a:schemeClr val="tx2">
                    <a:lumMod val="95000"/>
                    <a:lumOff val="5000"/>
                  </a:schemeClr>
                </a:solidFill>
                <a:latin typeface="Calibri" panose="020F0502020204030204" pitchFamily="34" charset="0"/>
                <a:ea typeface="Cambria" panose="02040503050406030204" pitchFamily="18" charset="0"/>
                <a:cs typeface="Calibri" panose="020F0502020204030204" pitchFamily="34" charset="0"/>
              </a:rPr>
              <a:t>Factores de innovación para la competitividad sistémica empresarial en Santo Domingo de los Tsáchilas</a:t>
            </a:r>
            <a:r>
              <a:rPr lang="es-EC" sz="2800" b="1"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a:t>
            </a:r>
            <a:endParaRPr lang="es-ES_tradnl" sz="2800" b="1" dirty="0">
              <a:solidFill>
                <a:schemeClr val="tx2">
                  <a:lumMod val="95000"/>
                  <a:lumOff val="5000"/>
                </a:schemeClr>
              </a:solidFill>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a:stretch>
            <a:fillRect/>
          </a:stretch>
        </p:blipFill>
        <p:spPr>
          <a:xfrm>
            <a:off x="179512" y="188640"/>
            <a:ext cx="3110812" cy="940688"/>
          </a:xfrm>
          <a:prstGeom prst="rect">
            <a:avLst/>
          </a:prstGeom>
        </p:spPr>
      </p:pic>
    </p:spTree>
    <p:extLst>
      <p:ext uri="{BB962C8B-B14F-4D97-AF65-F5344CB8AC3E}">
        <p14:creationId xmlns:p14="http://schemas.microsoft.com/office/powerpoint/2010/main" val="236638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08734"/>
            <a:ext cx="2462740" cy="523220"/>
          </a:xfrm>
          <a:prstGeom prst="rect">
            <a:avLst/>
          </a:prstGeom>
          <a:solidFill>
            <a:schemeClr val="accent1">
              <a:lumMod val="20000"/>
              <a:lumOff val="80000"/>
            </a:schemeClr>
          </a:solidFill>
          <a:ln>
            <a:solidFill>
              <a:schemeClr val="accent1">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latin typeface="Berlin Sans FB" panose="020E0602020502020306" pitchFamily="34" charset="0"/>
              </a:rPr>
              <a:t>CAPÍTULO I</a:t>
            </a:r>
          </a:p>
        </p:txBody>
      </p:sp>
      <p:graphicFrame>
        <p:nvGraphicFramePr>
          <p:cNvPr id="3" name="2 Diagrama"/>
          <p:cNvGraphicFramePr/>
          <p:nvPr>
            <p:extLst>
              <p:ext uri="{D42A27DB-BD31-4B8C-83A1-F6EECF244321}">
                <p14:modId xmlns:p14="http://schemas.microsoft.com/office/powerpoint/2010/main" val="2085731073"/>
              </p:ext>
            </p:extLst>
          </p:nvPr>
        </p:nvGraphicFramePr>
        <p:xfrm>
          <a:off x="0" y="1052736"/>
          <a:ext cx="91440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6357734" y="0"/>
            <a:ext cx="2786266" cy="731954"/>
          </a:xfrm>
          <a:prstGeom prst="rect">
            <a:avLst/>
          </a:prstGeom>
        </p:spPr>
      </p:pic>
    </p:spTree>
    <p:extLst>
      <p:ext uri="{BB962C8B-B14F-4D97-AF65-F5344CB8AC3E}">
        <p14:creationId xmlns:p14="http://schemas.microsoft.com/office/powerpoint/2010/main" val="103189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BA710E7-E7E9-444E-8160-9CDC2BD884D5}"/>
              </a:ext>
            </a:extLst>
          </p:cNvPr>
          <p:cNvSpPr/>
          <p:nvPr/>
        </p:nvSpPr>
        <p:spPr>
          <a:xfrm>
            <a:off x="374994" y="188205"/>
            <a:ext cx="3384376"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n w="22225">
                  <a:solidFill>
                    <a:schemeClr val="accent2"/>
                  </a:solidFill>
                  <a:prstDash val="solid"/>
                </a:ln>
                <a:solidFill>
                  <a:schemeClr val="accent2">
                    <a:lumMod val="40000"/>
                    <a:lumOff val="60000"/>
                  </a:schemeClr>
                </a:solidFill>
                <a:latin typeface="Berlin Sans FB" panose="020E0602020502020306" pitchFamily="34" charset="0"/>
                <a:cs typeface="Times New Roman" panose="02020603050405020304" pitchFamily="18" charset="0"/>
              </a:rPr>
              <a:t>Planteamiento del problema </a:t>
            </a:r>
            <a:endParaRPr lang="es-EC" b="1" dirty="0">
              <a:ln w="22225">
                <a:solidFill>
                  <a:schemeClr val="accent2"/>
                </a:solidFill>
                <a:prstDash val="solid"/>
              </a:ln>
              <a:solidFill>
                <a:schemeClr val="accent2">
                  <a:lumMod val="40000"/>
                  <a:lumOff val="60000"/>
                </a:schemeClr>
              </a:solidFill>
              <a:latin typeface="Berlin Sans FB" panose="020E0602020502020306"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1E73A7FE-D716-49D2-9CFA-AE3103E9367C}"/>
              </a:ext>
            </a:extLst>
          </p:cNvPr>
          <p:cNvPicPr>
            <a:picLocks noChangeAspect="1"/>
          </p:cNvPicPr>
          <p:nvPr/>
        </p:nvPicPr>
        <p:blipFill>
          <a:blip r:embed="rId2"/>
          <a:stretch>
            <a:fillRect/>
          </a:stretch>
        </p:blipFill>
        <p:spPr>
          <a:xfrm>
            <a:off x="7020272" y="0"/>
            <a:ext cx="2123728" cy="629980"/>
          </a:xfrm>
          <a:prstGeom prst="rect">
            <a:avLst/>
          </a:prstGeom>
        </p:spPr>
      </p:pic>
      <p:sp>
        <p:nvSpPr>
          <p:cNvPr id="5" name="Rectángulo 4">
            <a:extLst>
              <a:ext uri="{FF2B5EF4-FFF2-40B4-BE49-F238E27FC236}">
                <a16:creationId xmlns:a16="http://schemas.microsoft.com/office/drawing/2014/main" id="{02AF1E54-3242-4A23-8278-970B2D7466F4}"/>
              </a:ext>
            </a:extLst>
          </p:cNvPr>
          <p:cNvSpPr/>
          <p:nvPr/>
        </p:nvSpPr>
        <p:spPr>
          <a:xfrm>
            <a:off x="0" y="836712"/>
            <a:ext cx="9144000" cy="6021288"/>
          </a:xfrm>
          <a:prstGeom prst="rect">
            <a:avLst/>
          </a:prstGeom>
          <a:solidFill>
            <a:srgbClr val="E7EBE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8" name="Imagen 7">
            <a:extLst>
              <a:ext uri="{FF2B5EF4-FFF2-40B4-BE49-F238E27FC236}">
                <a16:creationId xmlns:a16="http://schemas.microsoft.com/office/drawing/2014/main" id="{CBA44F61-49A5-4BCE-A2B3-A21A05BF4E56}"/>
              </a:ext>
            </a:extLst>
          </p:cNvPr>
          <p:cNvPicPr>
            <a:picLocks noChangeAspect="1"/>
          </p:cNvPicPr>
          <p:nvPr/>
        </p:nvPicPr>
        <p:blipFill>
          <a:blip r:embed="rId3"/>
          <a:stretch>
            <a:fillRect/>
          </a:stretch>
        </p:blipFill>
        <p:spPr>
          <a:xfrm>
            <a:off x="406908" y="889013"/>
            <a:ext cx="8330184" cy="5942076"/>
          </a:xfrm>
          <a:prstGeom prst="rect">
            <a:avLst/>
          </a:prstGeom>
        </p:spPr>
      </p:pic>
    </p:spTree>
    <p:extLst>
      <p:ext uri="{BB962C8B-B14F-4D97-AF65-F5344CB8AC3E}">
        <p14:creationId xmlns:p14="http://schemas.microsoft.com/office/powerpoint/2010/main" val="360152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2093843" cy="523220"/>
          </a:xfrm>
          <a:prstGeom prst="rect">
            <a:avLst/>
          </a:prstGeom>
          <a:solidFill>
            <a:schemeClr val="accent1">
              <a:lumMod val="20000"/>
              <a:lumOff val="80000"/>
            </a:schemeClr>
          </a:solidFill>
          <a:ln>
            <a:solidFill>
              <a:schemeClr val="accent1">
                <a:lumMod val="40000"/>
                <a:lumOff val="60000"/>
              </a:schemeClr>
            </a:solidFill>
          </a:ln>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latin typeface="Berlin Sans FB" panose="020E0602020502020306" pitchFamily="34" charset="0"/>
              </a:rPr>
              <a:t>OBJETIVOS</a:t>
            </a:r>
          </a:p>
        </p:txBody>
      </p:sp>
      <p:graphicFrame>
        <p:nvGraphicFramePr>
          <p:cNvPr id="7" name="2 Diagrama"/>
          <p:cNvGraphicFramePr/>
          <p:nvPr>
            <p:extLst>
              <p:ext uri="{D42A27DB-BD31-4B8C-83A1-F6EECF244321}">
                <p14:modId xmlns:p14="http://schemas.microsoft.com/office/powerpoint/2010/main" val="825927049"/>
              </p:ext>
            </p:extLst>
          </p:nvPr>
        </p:nvGraphicFramePr>
        <p:xfrm>
          <a:off x="173576" y="1166652"/>
          <a:ext cx="879684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6745428" y="36986"/>
            <a:ext cx="2243793" cy="634080"/>
          </a:xfrm>
          <a:prstGeom prst="rect">
            <a:avLst/>
          </a:prstGeom>
        </p:spPr>
      </p:pic>
    </p:spTree>
    <p:extLst>
      <p:ext uri="{BB962C8B-B14F-4D97-AF65-F5344CB8AC3E}">
        <p14:creationId xmlns:p14="http://schemas.microsoft.com/office/powerpoint/2010/main" val="103189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42226" y="1844824"/>
            <a:ext cx="145032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p:cNvPicPr>
            <a:picLocks noChangeAspect="1"/>
          </p:cNvPicPr>
          <p:nvPr/>
        </p:nvPicPr>
        <p:blipFill>
          <a:blip r:embed="rId2"/>
          <a:stretch>
            <a:fillRect/>
          </a:stretch>
        </p:blipFill>
        <p:spPr>
          <a:xfrm>
            <a:off x="6588224" y="40614"/>
            <a:ext cx="2555776" cy="627139"/>
          </a:xfrm>
          <a:prstGeom prst="rect">
            <a:avLst/>
          </a:prstGeom>
        </p:spPr>
      </p:pic>
      <p:sp>
        <p:nvSpPr>
          <p:cNvPr id="10" name="CuadroTexto 9">
            <a:extLst>
              <a:ext uri="{FF2B5EF4-FFF2-40B4-BE49-F238E27FC236}">
                <a16:creationId xmlns:a16="http://schemas.microsoft.com/office/drawing/2014/main" id="{901AC52C-1701-4275-9DA0-A93D8F1649E5}"/>
              </a:ext>
            </a:extLst>
          </p:cNvPr>
          <p:cNvSpPr txBox="1"/>
          <p:nvPr/>
        </p:nvSpPr>
        <p:spPr>
          <a:xfrm>
            <a:off x="1676020" y="5800413"/>
            <a:ext cx="4824536" cy="261610"/>
          </a:xfrm>
          <a:prstGeom prst="rect">
            <a:avLst/>
          </a:prstGeom>
          <a:noFill/>
        </p:spPr>
        <p:txBody>
          <a:bodyPr wrap="square" rtlCol="0">
            <a:spAutoFit/>
          </a:bodyPr>
          <a:lstStyle/>
          <a:p>
            <a:r>
              <a:rPr lang="es-ES" sz="1100" dirty="0">
                <a:solidFill>
                  <a:schemeClr val="tx2"/>
                </a:solidFill>
                <a:latin typeface="Times New Roman" panose="02020603050405020304" pitchFamily="18" charset="0"/>
                <a:cs typeface="Times New Roman" panose="02020603050405020304" pitchFamily="18" charset="0"/>
              </a:rPr>
              <a:t>Nota. Análisis de variables sobre factores de innovación en el sector empresarial.</a:t>
            </a:r>
            <a:endParaRPr lang="es-EC" sz="1100" dirty="0">
              <a:solidFill>
                <a:schemeClr val="tx2"/>
              </a:solidFill>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C2D4E6FA-917C-4D68-BE47-959B203191A9}"/>
              </a:ext>
            </a:extLst>
          </p:cNvPr>
          <p:cNvSpPr/>
          <p:nvPr/>
        </p:nvSpPr>
        <p:spPr>
          <a:xfrm>
            <a:off x="410491" y="133099"/>
            <a:ext cx="3384376" cy="430888"/>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ln w="22225">
                  <a:solidFill>
                    <a:schemeClr val="accent2"/>
                  </a:solidFill>
                  <a:prstDash val="solid"/>
                </a:ln>
                <a:solidFill>
                  <a:schemeClr val="accent2">
                    <a:lumMod val="40000"/>
                    <a:lumOff val="60000"/>
                  </a:schemeClr>
                </a:solidFill>
                <a:latin typeface="Berlin Sans FB" panose="020E0602020502020306" pitchFamily="34" charset="0"/>
              </a:rPr>
              <a:t>VARIABLES  </a:t>
            </a:r>
            <a:endParaRPr lang="es-EC" sz="1800" b="1" dirty="0">
              <a:ln w="22225">
                <a:solidFill>
                  <a:schemeClr val="accent2"/>
                </a:solidFill>
                <a:prstDash val="solid"/>
              </a:ln>
              <a:solidFill>
                <a:schemeClr val="accent2">
                  <a:lumMod val="40000"/>
                  <a:lumOff val="60000"/>
                </a:schemeClr>
              </a:solidFill>
              <a:latin typeface="Berlin Sans FB" panose="020E0602020502020306" pitchFamily="34" charset="0"/>
            </a:endParaRPr>
          </a:p>
        </p:txBody>
      </p:sp>
      <p:sp>
        <p:nvSpPr>
          <p:cNvPr id="14" name="CuadroTexto 13">
            <a:extLst>
              <a:ext uri="{FF2B5EF4-FFF2-40B4-BE49-F238E27FC236}">
                <a16:creationId xmlns:a16="http://schemas.microsoft.com/office/drawing/2014/main" id="{D0A36895-FA53-4F42-8DF9-3DCF90D78FF9}"/>
              </a:ext>
            </a:extLst>
          </p:cNvPr>
          <p:cNvSpPr txBox="1"/>
          <p:nvPr/>
        </p:nvSpPr>
        <p:spPr>
          <a:xfrm>
            <a:off x="1512341" y="2420888"/>
            <a:ext cx="3809704" cy="261610"/>
          </a:xfrm>
          <a:prstGeom prst="rect">
            <a:avLst/>
          </a:prstGeom>
          <a:noFill/>
        </p:spPr>
        <p:txBody>
          <a:bodyPr wrap="square" rtlCol="0">
            <a:spAutoFit/>
          </a:bodyPr>
          <a:lstStyle/>
          <a:p>
            <a:r>
              <a:rPr lang="es-ES" sz="1100" dirty="0">
                <a:solidFill>
                  <a:schemeClr val="tx2"/>
                </a:solidFill>
                <a:latin typeface="Times New Roman" panose="02020603050405020304" pitchFamily="18" charset="0"/>
                <a:cs typeface="Times New Roman" panose="02020603050405020304" pitchFamily="18" charset="0"/>
              </a:rPr>
              <a:t>Nota. Tomado del análisis de la variable de estudio</a:t>
            </a:r>
            <a:endParaRPr lang="es-EC" sz="1100" dirty="0">
              <a:solidFill>
                <a:schemeClr val="tx2"/>
              </a:solidFill>
              <a:latin typeface="Times New Roman" panose="02020603050405020304" pitchFamily="18" charset="0"/>
              <a:cs typeface="Times New Roman" panose="02020603050405020304" pitchFamily="18" charset="0"/>
            </a:endParaRPr>
          </a:p>
        </p:txBody>
      </p:sp>
      <p:cxnSp>
        <p:nvCxnSpPr>
          <p:cNvPr id="13" name="Conector recto 12">
            <a:extLst>
              <a:ext uri="{FF2B5EF4-FFF2-40B4-BE49-F238E27FC236}">
                <a16:creationId xmlns:a16="http://schemas.microsoft.com/office/drawing/2014/main" id="{4EE1FE37-C0AD-4224-AF7A-E24A1474888A}"/>
              </a:ext>
            </a:extLst>
          </p:cNvPr>
          <p:cNvCxnSpPr/>
          <p:nvPr/>
        </p:nvCxnSpPr>
        <p:spPr>
          <a:xfrm flipH="1">
            <a:off x="4437375" y="1194591"/>
            <a:ext cx="0" cy="1219200"/>
          </a:xfrm>
          <a:prstGeom prst="line">
            <a:avLst/>
          </a:prstGeom>
          <a:noFill/>
          <a:ln w="19050" cap="flat" cmpd="sng" algn="ctr">
            <a:solidFill>
              <a:sysClr val="windowText" lastClr="000000">
                <a:lumMod val="95000"/>
                <a:lumOff val="5000"/>
              </a:sysClr>
            </a:solidFill>
            <a:prstDash val="solid"/>
            <a:miter lim="800000"/>
          </a:ln>
          <a:effectLst/>
        </p:spPr>
      </p:cxnSp>
      <p:cxnSp>
        <p:nvCxnSpPr>
          <p:cNvPr id="15" name="Conector recto 14">
            <a:extLst>
              <a:ext uri="{FF2B5EF4-FFF2-40B4-BE49-F238E27FC236}">
                <a16:creationId xmlns:a16="http://schemas.microsoft.com/office/drawing/2014/main" id="{36E90997-1B11-486E-8211-18F282BA00C7}"/>
              </a:ext>
            </a:extLst>
          </p:cNvPr>
          <p:cNvCxnSpPr/>
          <p:nvPr/>
        </p:nvCxnSpPr>
        <p:spPr>
          <a:xfrm>
            <a:off x="2483768" y="1772816"/>
            <a:ext cx="0" cy="561975"/>
          </a:xfrm>
          <a:prstGeom prst="line">
            <a:avLst/>
          </a:prstGeom>
          <a:noFill/>
          <a:ln w="19050" cap="flat" cmpd="sng" algn="ctr">
            <a:solidFill>
              <a:sysClr val="windowText" lastClr="000000">
                <a:lumMod val="95000"/>
                <a:lumOff val="5000"/>
              </a:sysClr>
            </a:solidFill>
            <a:prstDash val="solid"/>
            <a:miter lim="800000"/>
          </a:ln>
          <a:effectLst/>
        </p:spPr>
      </p:cxnSp>
      <p:cxnSp>
        <p:nvCxnSpPr>
          <p:cNvPr id="16" name="Conector recto 15">
            <a:extLst>
              <a:ext uri="{FF2B5EF4-FFF2-40B4-BE49-F238E27FC236}">
                <a16:creationId xmlns:a16="http://schemas.microsoft.com/office/drawing/2014/main" id="{0508E466-FEF3-48EC-B9DE-7FFD1865107A}"/>
              </a:ext>
            </a:extLst>
          </p:cNvPr>
          <p:cNvCxnSpPr/>
          <p:nvPr/>
        </p:nvCxnSpPr>
        <p:spPr>
          <a:xfrm>
            <a:off x="6660232" y="1772816"/>
            <a:ext cx="0" cy="657225"/>
          </a:xfrm>
          <a:prstGeom prst="line">
            <a:avLst/>
          </a:prstGeom>
          <a:noFill/>
          <a:ln w="19050" cap="flat" cmpd="sng" algn="ctr">
            <a:solidFill>
              <a:sysClr val="windowText" lastClr="000000">
                <a:lumMod val="95000"/>
                <a:lumOff val="5000"/>
              </a:sysClr>
            </a:solidFill>
            <a:prstDash val="solid"/>
            <a:miter lim="800000"/>
          </a:ln>
          <a:effectLst/>
        </p:spPr>
      </p:cxnSp>
      <p:sp>
        <p:nvSpPr>
          <p:cNvPr id="2" name="Rectángulo 65">
            <a:extLst>
              <a:ext uri="{FF2B5EF4-FFF2-40B4-BE49-F238E27FC236}">
                <a16:creationId xmlns:a16="http://schemas.microsoft.com/office/drawing/2014/main" id="{A364D378-CE59-41C2-87FD-657173F819F1}"/>
              </a:ext>
            </a:extLst>
          </p:cNvPr>
          <p:cNvSpPr>
            <a:spLocks noChangeArrowheads="1"/>
          </p:cNvSpPr>
          <p:nvPr/>
        </p:nvSpPr>
        <p:spPr bwMode="auto">
          <a:xfrm>
            <a:off x="3695889" y="1155100"/>
            <a:ext cx="1524000" cy="304800"/>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Factores de innovación</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4" name="Rectángulo 72">
            <a:extLst>
              <a:ext uri="{FF2B5EF4-FFF2-40B4-BE49-F238E27FC236}">
                <a16:creationId xmlns:a16="http://schemas.microsoft.com/office/drawing/2014/main" id="{DC6265D4-F268-4D3F-BA94-BEF9A27CE643}"/>
              </a:ext>
            </a:extLst>
          </p:cNvPr>
          <p:cNvSpPr>
            <a:spLocks noChangeArrowheads="1"/>
          </p:cNvSpPr>
          <p:nvPr/>
        </p:nvSpPr>
        <p:spPr bwMode="auto">
          <a:xfrm>
            <a:off x="1720645" y="2101428"/>
            <a:ext cx="1438275" cy="266700"/>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Inversión</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5" name="Rectángulo 70">
            <a:extLst>
              <a:ext uri="{FF2B5EF4-FFF2-40B4-BE49-F238E27FC236}">
                <a16:creationId xmlns:a16="http://schemas.microsoft.com/office/drawing/2014/main" id="{57788D3F-7525-4770-A668-C094DF1A106E}"/>
              </a:ext>
            </a:extLst>
          </p:cNvPr>
          <p:cNvSpPr>
            <a:spLocks noChangeArrowheads="1"/>
          </p:cNvSpPr>
          <p:nvPr/>
        </p:nvSpPr>
        <p:spPr bwMode="auto">
          <a:xfrm>
            <a:off x="3794866" y="2107052"/>
            <a:ext cx="1438275" cy="304800"/>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Capital humano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17" name="Rectángulo 71">
            <a:extLst>
              <a:ext uri="{FF2B5EF4-FFF2-40B4-BE49-F238E27FC236}">
                <a16:creationId xmlns:a16="http://schemas.microsoft.com/office/drawing/2014/main" id="{920F1CD9-AFCA-4CEE-A57A-9001C5DAF759}"/>
              </a:ext>
            </a:extLst>
          </p:cNvPr>
          <p:cNvSpPr>
            <a:spLocks noChangeArrowheads="1"/>
          </p:cNvSpPr>
          <p:nvPr/>
        </p:nvSpPr>
        <p:spPr bwMode="auto">
          <a:xfrm>
            <a:off x="5816146" y="2097555"/>
            <a:ext cx="1495425" cy="304800"/>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Cultura empresarial</a:t>
            </a:r>
            <a:endParaRPr kumimoji="0" lang="es-EC" altLang="es-EC" sz="1800" b="0" i="0" u="none" strike="noStrike" cap="none" normalizeH="0" baseline="0">
              <a:ln>
                <a:noFill/>
              </a:ln>
              <a:solidFill>
                <a:schemeClr val="tx1"/>
              </a:solidFill>
              <a:effectLst/>
              <a:latin typeface="Arial" panose="020B0604020202020204" pitchFamily="34" charset="0"/>
            </a:endParaRPr>
          </a:p>
        </p:txBody>
      </p:sp>
      <p:cxnSp>
        <p:nvCxnSpPr>
          <p:cNvPr id="18" name="Conector recto 17">
            <a:extLst>
              <a:ext uri="{FF2B5EF4-FFF2-40B4-BE49-F238E27FC236}">
                <a16:creationId xmlns:a16="http://schemas.microsoft.com/office/drawing/2014/main" id="{D623FC6A-2BDF-4B73-91F0-EF5F624F7C21}"/>
              </a:ext>
            </a:extLst>
          </p:cNvPr>
          <p:cNvCxnSpPr/>
          <p:nvPr/>
        </p:nvCxnSpPr>
        <p:spPr>
          <a:xfrm>
            <a:off x="2440657" y="1772816"/>
            <a:ext cx="4219575" cy="0"/>
          </a:xfrm>
          <a:prstGeom prst="line">
            <a:avLst/>
          </a:prstGeom>
          <a:noFill/>
          <a:ln w="19050" cap="flat" cmpd="sng" algn="ctr">
            <a:solidFill>
              <a:sysClr val="windowText" lastClr="000000">
                <a:lumMod val="95000"/>
                <a:lumOff val="5000"/>
              </a:sysClr>
            </a:solidFill>
            <a:prstDash val="solid"/>
            <a:miter lim="800000"/>
          </a:ln>
          <a:effectLst/>
        </p:spPr>
      </p:cxnSp>
      <p:sp>
        <p:nvSpPr>
          <p:cNvPr id="19" name="Rectangle 9">
            <a:extLst>
              <a:ext uri="{FF2B5EF4-FFF2-40B4-BE49-F238E27FC236}">
                <a16:creationId xmlns:a16="http://schemas.microsoft.com/office/drawing/2014/main" id="{28587AB5-87C3-44FD-8681-030B184BA22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4">
            <a:extLst>
              <a:ext uri="{FF2B5EF4-FFF2-40B4-BE49-F238E27FC236}">
                <a16:creationId xmlns:a16="http://schemas.microsoft.com/office/drawing/2014/main" id="{7935109D-70BD-4330-954A-0DA2E78B258E}"/>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altLang="es-EC" sz="1800" b="0" i="0" u="none" strike="noStrike" cap="none" normalizeH="0" baseline="0">
                <a:ln>
                  <a:noFill/>
                </a:ln>
                <a:solidFill>
                  <a:schemeClr val="tx1"/>
                </a:solidFill>
                <a:effectLst/>
                <a:latin typeface="Arial" panose="020B0604020202020204" pitchFamily="34" charset="0"/>
              </a:rPr>
            </a:br>
            <a:endParaRPr kumimoji="0" lang="es-EC" alt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23" name="Rectángulo 22">
            <a:extLst>
              <a:ext uri="{FF2B5EF4-FFF2-40B4-BE49-F238E27FC236}">
                <a16:creationId xmlns:a16="http://schemas.microsoft.com/office/drawing/2014/main" id="{BF027F0D-545A-4909-9948-B0936DBB7D82}"/>
              </a:ext>
            </a:extLst>
          </p:cNvPr>
          <p:cNvSpPr/>
          <p:nvPr/>
        </p:nvSpPr>
        <p:spPr>
          <a:xfrm>
            <a:off x="534900" y="837395"/>
            <a:ext cx="2579395" cy="354149"/>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b="1" dirty="0">
                <a:solidFill>
                  <a:schemeClr val="tx2"/>
                </a:solidFill>
              </a:rPr>
              <a:t>Variable independiente</a:t>
            </a:r>
          </a:p>
        </p:txBody>
      </p:sp>
      <p:cxnSp>
        <p:nvCxnSpPr>
          <p:cNvPr id="35" name="Conector recto 34">
            <a:extLst>
              <a:ext uri="{FF2B5EF4-FFF2-40B4-BE49-F238E27FC236}">
                <a16:creationId xmlns:a16="http://schemas.microsoft.com/office/drawing/2014/main" id="{3DCDB316-5B56-4006-8B77-9A5D335454C2}"/>
              </a:ext>
            </a:extLst>
          </p:cNvPr>
          <p:cNvCxnSpPr/>
          <p:nvPr/>
        </p:nvCxnSpPr>
        <p:spPr>
          <a:xfrm>
            <a:off x="4462837" y="4226319"/>
            <a:ext cx="9525" cy="1266825"/>
          </a:xfrm>
          <a:prstGeom prst="line">
            <a:avLst/>
          </a:prstGeom>
          <a:noFill/>
          <a:ln w="19050" cap="flat" cmpd="sng" algn="ctr">
            <a:solidFill>
              <a:sysClr val="windowText" lastClr="000000">
                <a:lumMod val="95000"/>
                <a:lumOff val="5000"/>
              </a:sysClr>
            </a:solidFill>
            <a:prstDash val="solid"/>
            <a:miter lim="800000"/>
          </a:ln>
          <a:effectLst/>
        </p:spPr>
      </p:cxnSp>
      <p:cxnSp>
        <p:nvCxnSpPr>
          <p:cNvPr id="36" name="Conector recto 35">
            <a:extLst>
              <a:ext uri="{FF2B5EF4-FFF2-40B4-BE49-F238E27FC236}">
                <a16:creationId xmlns:a16="http://schemas.microsoft.com/office/drawing/2014/main" id="{E19F0D89-0368-4D23-9F04-0E4718AF3A03}"/>
              </a:ext>
            </a:extLst>
          </p:cNvPr>
          <p:cNvCxnSpPr/>
          <p:nvPr/>
        </p:nvCxnSpPr>
        <p:spPr>
          <a:xfrm>
            <a:off x="2390394" y="4815433"/>
            <a:ext cx="9525" cy="485775"/>
          </a:xfrm>
          <a:prstGeom prst="line">
            <a:avLst/>
          </a:prstGeom>
          <a:noFill/>
          <a:ln w="19050" cap="flat" cmpd="sng" algn="ctr">
            <a:solidFill>
              <a:sysClr val="windowText" lastClr="000000">
                <a:lumMod val="95000"/>
                <a:lumOff val="5000"/>
              </a:sysClr>
            </a:solidFill>
            <a:prstDash val="solid"/>
            <a:miter lim="800000"/>
          </a:ln>
          <a:effectLst/>
        </p:spPr>
      </p:cxnSp>
      <p:cxnSp>
        <p:nvCxnSpPr>
          <p:cNvPr id="37" name="Conector recto 36">
            <a:extLst>
              <a:ext uri="{FF2B5EF4-FFF2-40B4-BE49-F238E27FC236}">
                <a16:creationId xmlns:a16="http://schemas.microsoft.com/office/drawing/2014/main" id="{FEAE7299-668C-4735-8A6B-274CB896987A}"/>
              </a:ext>
            </a:extLst>
          </p:cNvPr>
          <p:cNvCxnSpPr/>
          <p:nvPr/>
        </p:nvCxnSpPr>
        <p:spPr>
          <a:xfrm>
            <a:off x="6554333" y="4797152"/>
            <a:ext cx="9525" cy="523875"/>
          </a:xfrm>
          <a:prstGeom prst="line">
            <a:avLst/>
          </a:prstGeom>
          <a:noFill/>
          <a:ln w="19050" cap="flat" cmpd="sng" algn="ctr">
            <a:solidFill>
              <a:sysClr val="windowText" lastClr="000000">
                <a:lumMod val="95000"/>
                <a:lumOff val="5000"/>
              </a:sysClr>
            </a:solidFill>
            <a:prstDash val="solid"/>
            <a:miter lim="800000"/>
          </a:ln>
          <a:effectLst/>
        </p:spPr>
      </p:cxnSp>
      <p:sp>
        <p:nvSpPr>
          <p:cNvPr id="38" name="Rectángulo 73">
            <a:extLst>
              <a:ext uri="{FF2B5EF4-FFF2-40B4-BE49-F238E27FC236}">
                <a16:creationId xmlns:a16="http://schemas.microsoft.com/office/drawing/2014/main" id="{DCEA8DCF-D64C-4935-84F9-3E1E2F7B3EBD}"/>
              </a:ext>
            </a:extLst>
          </p:cNvPr>
          <p:cNvSpPr>
            <a:spLocks noChangeArrowheads="1"/>
          </p:cNvSpPr>
          <p:nvPr/>
        </p:nvSpPr>
        <p:spPr bwMode="auto">
          <a:xfrm>
            <a:off x="3794866" y="4073397"/>
            <a:ext cx="1438275" cy="409575"/>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Competitividad empresarial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39" name="Rectángulo 80">
            <a:extLst>
              <a:ext uri="{FF2B5EF4-FFF2-40B4-BE49-F238E27FC236}">
                <a16:creationId xmlns:a16="http://schemas.microsoft.com/office/drawing/2014/main" id="{D8B22254-58D3-44A7-836A-FE6F3C88D1FA}"/>
              </a:ext>
            </a:extLst>
          </p:cNvPr>
          <p:cNvSpPr>
            <a:spLocks noChangeArrowheads="1"/>
          </p:cNvSpPr>
          <p:nvPr/>
        </p:nvSpPr>
        <p:spPr bwMode="auto">
          <a:xfrm>
            <a:off x="1676020" y="5149433"/>
            <a:ext cx="1438275" cy="419100"/>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Capital intelectual</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40" name="Rectángulo 79">
            <a:extLst>
              <a:ext uri="{FF2B5EF4-FFF2-40B4-BE49-F238E27FC236}">
                <a16:creationId xmlns:a16="http://schemas.microsoft.com/office/drawing/2014/main" id="{835FC5A3-F620-4266-9C06-F59567F51366}"/>
              </a:ext>
            </a:extLst>
          </p:cNvPr>
          <p:cNvSpPr>
            <a:spLocks noChangeArrowheads="1"/>
          </p:cNvSpPr>
          <p:nvPr/>
        </p:nvSpPr>
        <p:spPr bwMode="auto">
          <a:xfrm>
            <a:off x="3718237" y="5111333"/>
            <a:ext cx="1438276" cy="457200"/>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Administración del conocimiento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41" name="Rectángulo 78">
            <a:extLst>
              <a:ext uri="{FF2B5EF4-FFF2-40B4-BE49-F238E27FC236}">
                <a16:creationId xmlns:a16="http://schemas.microsoft.com/office/drawing/2014/main" id="{CAB36AA7-51CB-48CB-9C03-6816B9FC51C1}"/>
              </a:ext>
            </a:extLst>
          </p:cNvPr>
          <p:cNvSpPr>
            <a:spLocks noChangeArrowheads="1"/>
          </p:cNvSpPr>
          <p:nvPr/>
        </p:nvSpPr>
        <p:spPr bwMode="auto">
          <a:xfrm>
            <a:off x="6039525" y="5149433"/>
            <a:ext cx="1438275" cy="466725"/>
          </a:xfrm>
          <a:prstGeom prst="rect">
            <a:avLst/>
          </a:prstGeom>
          <a:solidFill>
            <a:srgbClr val="FFFFFF"/>
          </a:solidFill>
          <a:ln w="9525">
            <a:solidFill>
              <a:srgbClr val="0D0D0D"/>
            </a:solid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a:ln>
                  <a:noFill/>
                </a:ln>
                <a:solidFill>
                  <a:srgbClr val="0D0D0D"/>
                </a:solidFill>
                <a:effectLst/>
                <a:latin typeface="Calibri" panose="020F0502020204030204" pitchFamily="34" charset="0"/>
                <a:ea typeface="Calibri" panose="020F0502020204030204" pitchFamily="34" charset="0"/>
                <a:cs typeface="Calibri" panose="020F0502020204030204" pitchFamily="34" charset="0"/>
              </a:rPr>
              <a:t>Cultura organizacional</a:t>
            </a:r>
            <a:endParaRPr kumimoji="0" lang="es-EC" altLang="es-EC" sz="1800" b="0" i="0" u="none" strike="noStrike" cap="none" normalizeH="0" baseline="0">
              <a:ln>
                <a:noFill/>
              </a:ln>
              <a:solidFill>
                <a:schemeClr val="tx1"/>
              </a:solidFill>
              <a:effectLst/>
              <a:latin typeface="Arial" panose="020B0604020202020204" pitchFamily="34" charset="0"/>
            </a:endParaRPr>
          </a:p>
        </p:txBody>
      </p:sp>
      <p:cxnSp>
        <p:nvCxnSpPr>
          <p:cNvPr id="42" name="Conector recto 41">
            <a:extLst>
              <a:ext uri="{FF2B5EF4-FFF2-40B4-BE49-F238E27FC236}">
                <a16:creationId xmlns:a16="http://schemas.microsoft.com/office/drawing/2014/main" id="{25FAA3F6-5157-4183-BE28-AB2A97CB5736}"/>
              </a:ext>
            </a:extLst>
          </p:cNvPr>
          <p:cNvCxnSpPr/>
          <p:nvPr/>
        </p:nvCxnSpPr>
        <p:spPr>
          <a:xfrm>
            <a:off x="2368649" y="4797152"/>
            <a:ext cx="4219575" cy="0"/>
          </a:xfrm>
          <a:prstGeom prst="line">
            <a:avLst/>
          </a:prstGeom>
          <a:noFill/>
          <a:ln w="19050" cap="flat" cmpd="sng" algn="ctr">
            <a:solidFill>
              <a:sysClr val="windowText" lastClr="000000">
                <a:lumMod val="95000"/>
                <a:lumOff val="5000"/>
              </a:sysClr>
            </a:solidFill>
            <a:prstDash val="solid"/>
            <a:miter lim="800000"/>
          </a:ln>
          <a:effectLst/>
        </p:spPr>
      </p:cxnSp>
      <p:sp>
        <p:nvSpPr>
          <p:cNvPr id="43" name="Rectangle 39">
            <a:extLst>
              <a:ext uri="{FF2B5EF4-FFF2-40B4-BE49-F238E27FC236}">
                <a16:creationId xmlns:a16="http://schemas.microsoft.com/office/drawing/2014/main" id="{87CFB49C-7B3C-4F8C-ACD9-3C28C642F95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4" name="Rectangle 44">
            <a:extLst>
              <a:ext uri="{FF2B5EF4-FFF2-40B4-BE49-F238E27FC236}">
                <a16:creationId xmlns:a16="http://schemas.microsoft.com/office/drawing/2014/main" id="{28FABE5F-584A-44F4-8EAB-F58A73B073AC}"/>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altLang="es-EC" sz="1800" b="0" i="0" u="none" strike="noStrike" cap="none" normalizeH="0" baseline="0">
                <a:ln>
                  <a:noFill/>
                </a:ln>
                <a:solidFill>
                  <a:schemeClr val="tx1"/>
                </a:solidFill>
                <a:effectLst/>
                <a:latin typeface="Arial" panose="020B0604020202020204" pitchFamily="34" charset="0"/>
              </a:rPr>
            </a:br>
            <a:endParaRPr kumimoji="0" lang="es-EC" alt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46" name="Rectángulo 45">
            <a:extLst>
              <a:ext uri="{FF2B5EF4-FFF2-40B4-BE49-F238E27FC236}">
                <a16:creationId xmlns:a16="http://schemas.microsoft.com/office/drawing/2014/main" id="{0DE1EDF4-92E6-46C3-BEBD-8F43DAF5BD40}"/>
              </a:ext>
            </a:extLst>
          </p:cNvPr>
          <p:cNvSpPr/>
          <p:nvPr/>
        </p:nvSpPr>
        <p:spPr>
          <a:xfrm>
            <a:off x="683568" y="3380858"/>
            <a:ext cx="2579395" cy="354149"/>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b="1" dirty="0">
                <a:solidFill>
                  <a:schemeClr val="tx2"/>
                </a:solidFill>
              </a:rPr>
              <a:t>Variable dependiente</a:t>
            </a:r>
          </a:p>
        </p:txBody>
      </p:sp>
    </p:spTree>
    <p:extLst>
      <p:ext uri="{BB962C8B-B14F-4D97-AF65-F5344CB8AC3E}">
        <p14:creationId xmlns:p14="http://schemas.microsoft.com/office/powerpoint/2010/main" val="103189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a:extLst>
              <a:ext uri="{FF2B5EF4-FFF2-40B4-BE49-F238E27FC236}">
                <a16:creationId xmlns:a16="http://schemas.microsoft.com/office/drawing/2014/main" id="{8F503EED-4849-441F-9F91-395BEBC460AA}"/>
              </a:ext>
            </a:extLst>
          </p:cNvPr>
          <p:cNvSpPr/>
          <p:nvPr/>
        </p:nvSpPr>
        <p:spPr>
          <a:xfrm>
            <a:off x="427314" y="154402"/>
            <a:ext cx="3208582" cy="830997"/>
          </a:xfrm>
          <a:prstGeom prst="rect">
            <a:avLst/>
          </a:prstGeom>
          <a:solidFill>
            <a:schemeClr val="accent1">
              <a:lumMod val="20000"/>
              <a:lumOff val="80000"/>
            </a:schemeClr>
          </a:solidFill>
          <a:ln>
            <a:solidFill>
              <a:schemeClr val="accent1">
                <a:lumMod val="40000"/>
                <a:lumOff val="60000"/>
              </a:schemeClr>
            </a:solidFill>
          </a:ln>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defPPr>
              <a:defRPr lang="es-ES_trad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CAPÍTULO II.</a:t>
            </a:r>
          </a:p>
          <a:p>
            <a:pPr algn="ctr"/>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MARCO TEÓRICO</a:t>
            </a:r>
          </a:p>
        </p:txBody>
      </p:sp>
      <p:pic>
        <p:nvPicPr>
          <p:cNvPr id="12" name="Picture 9" descr="Imagen relacionada">
            <a:extLst>
              <a:ext uri="{FF2B5EF4-FFF2-40B4-BE49-F238E27FC236}">
                <a16:creationId xmlns:a16="http://schemas.microsoft.com/office/drawing/2014/main" id="{BA4CEBB1-6F90-4AA6-BE68-59600E8ED9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02116" y="5701721"/>
            <a:ext cx="1256675" cy="111568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F4058A7D-8F4C-44A4-ACB5-C0F9EFB45133}"/>
              </a:ext>
            </a:extLst>
          </p:cNvPr>
          <p:cNvPicPr>
            <a:picLocks noChangeAspect="1"/>
          </p:cNvPicPr>
          <p:nvPr/>
        </p:nvPicPr>
        <p:blipFill>
          <a:blip r:embed="rId3"/>
          <a:stretch>
            <a:fillRect/>
          </a:stretch>
        </p:blipFill>
        <p:spPr>
          <a:xfrm>
            <a:off x="6660232" y="41749"/>
            <a:ext cx="2483768" cy="506132"/>
          </a:xfrm>
          <a:prstGeom prst="rect">
            <a:avLst/>
          </a:prstGeom>
        </p:spPr>
      </p:pic>
      <p:graphicFrame>
        <p:nvGraphicFramePr>
          <p:cNvPr id="6" name="Tabla 5">
            <a:extLst>
              <a:ext uri="{FF2B5EF4-FFF2-40B4-BE49-F238E27FC236}">
                <a16:creationId xmlns:a16="http://schemas.microsoft.com/office/drawing/2014/main" id="{95C2C45A-3EB4-40D8-A0C8-6F1C69259000}"/>
              </a:ext>
            </a:extLst>
          </p:cNvPr>
          <p:cNvGraphicFramePr>
            <a:graphicFrameLocks noGrp="1"/>
          </p:cNvGraphicFramePr>
          <p:nvPr>
            <p:extLst>
              <p:ext uri="{D42A27DB-BD31-4B8C-83A1-F6EECF244321}">
                <p14:modId xmlns:p14="http://schemas.microsoft.com/office/powerpoint/2010/main" val="3130623987"/>
              </p:ext>
            </p:extLst>
          </p:nvPr>
        </p:nvGraphicFramePr>
        <p:xfrm>
          <a:off x="323528" y="1208296"/>
          <a:ext cx="7241030" cy="1892658"/>
        </p:xfrm>
        <a:graphic>
          <a:graphicData uri="http://schemas.openxmlformats.org/drawingml/2006/table">
            <a:tbl>
              <a:tblPr firstRow="1" firstCol="1" bandRow="1">
                <a:tableStyleId>{72833802-FEF1-4C79-8D5D-14CF1EAF98D9}</a:tableStyleId>
              </a:tblPr>
              <a:tblGrid>
                <a:gridCol w="2221317">
                  <a:extLst>
                    <a:ext uri="{9D8B030D-6E8A-4147-A177-3AD203B41FA5}">
                      <a16:colId xmlns:a16="http://schemas.microsoft.com/office/drawing/2014/main" val="1446729957"/>
                    </a:ext>
                  </a:extLst>
                </a:gridCol>
                <a:gridCol w="2068866">
                  <a:extLst>
                    <a:ext uri="{9D8B030D-6E8A-4147-A177-3AD203B41FA5}">
                      <a16:colId xmlns:a16="http://schemas.microsoft.com/office/drawing/2014/main" val="1068278071"/>
                    </a:ext>
                  </a:extLst>
                </a:gridCol>
                <a:gridCol w="2950847">
                  <a:extLst>
                    <a:ext uri="{9D8B030D-6E8A-4147-A177-3AD203B41FA5}">
                      <a16:colId xmlns:a16="http://schemas.microsoft.com/office/drawing/2014/main" val="1906301706"/>
                    </a:ext>
                  </a:extLst>
                </a:gridCol>
              </a:tblGrid>
              <a:tr h="259530">
                <a:tc>
                  <a:txBody>
                    <a:bodyPr/>
                    <a:lstStyle/>
                    <a:p>
                      <a:pPr algn="ctr">
                        <a:lnSpc>
                          <a:spcPct val="107000"/>
                        </a:lnSpc>
                        <a:spcAft>
                          <a:spcPts val="800"/>
                        </a:spcAft>
                      </a:pPr>
                      <a:r>
                        <a:rPr lang="es-EC" sz="1100" dirty="0">
                          <a:solidFill>
                            <a:schemeClr val="tx2"/>
                          </a:solidFill>
                          <a:effectLst/>
                        </a:rPr>
                        <a:t>Teorías de innovación</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dirty="0">
                          <a:solidFill>
                            <a:schemeClr val="tx2"/>
                          </a:solidFill>
                          <a:effectLst/>
                        </a:rPr>
                        <a:t>Autor</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dirty="0">
                          <a:solidFill>
                            <a:schemeClr val="tx2"/>
                          </a:solidFill>
                          <a:effectLst/>
                        </a:rPr>
                        <a:t>Aporte</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9455993"/>
                  </a:ext>
                </a:extLst>
              </a:tr>
              <a:tr h="443233">
                <a:tc>
                  <a:txBody>
                    <a:bodyPr/>
                    <a:lstStyle/>
                    <a:p>
                      <a:pPr>
                        <a:lnSpc>
                          <a:spcPct val="107000"/>
                        </a:lnSpc>
                        <a:spcAft>
                          <a:spcPts val="800"/>
                        </a:spcAft>
                      </a:pPr>
                      <a:r>
                        <a:rPr lang="es-EC" sz="1300" b="0" dirty="0">
                          <a:solidFill>
                            <a:schemeClr val="tx2"/>
                          </a:solidFill>
                          <a:effectLst/>
                        </a:rPr>
                        <a:t>Teoría neoclásica  </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spcAft>
                          <a:spcPts val="800"/>
                        </a:spcAft>
                      </a:pPr>
                      <a:r>
                        <a:rPr lang="es-EC" sz="1300" b="0" dirty="0">
                          <a:solidFill>
                            <a:schemeClr val="tx2"/>
                          </a:solidFill>
                          <a:effectLst/>
                        </a:rPr>
                        <a:t>Grudemi, E (2008) </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spcAft>
                          <a:spcPts val="800"/>
                        </a:spcAft>
                      </a:pPr>
                      <a:r>
                        <a:rPr lang="es-EC" sz="1300" b="0" dirty="0">
                          <a:solidFill>
                            <a:schemeClr val="tx2"/>
                          </a:solidFill>
                          <a:effectLst/>
                        </a:rPr>
                        <a:t>Modernizar la administración en el control, orientación y dirección.</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99096109"/>
                  </a:ext>
                </a:extLst>
              </a:tr>
              <a:tr h="303429">
                <a:tc>
                  <a:txBody>
                    <a:bodyPr/>
                    <a:lstStyle/>
                    <a:p>
                      <a:pPr>
                        <a:lnSpc>
                          <a:spcPct val="107000"/>
                        </a:lnSpc>
                        <a:spcAft>
                          <a:spcPts val="800"/>
                        </a:spcAft>
                      </a:pPr>
                      <a:r>
                        <a:rPr lang="es-EC" sz="1300" b="0" dirty="0">
                          <a:solidFill>
                            <a:schemeClr val="tx2"/>
                          </a:solidFill>
                          <a:effectLst/>
                        </a:rPr>
                        <a:t>Teoría evolucionista</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800"/>
                        </a:spcAft>
                      </a:pPr>
                      <a:r>
                        <a:rPr lang="es-EC" sz="1300" b="0" dirty="0">
                          <a:solidFill>
                            <a:schemeClr val="tx2"/>
                          </a:solidFill>
                          <a:effectLst/>
                        </a:rPr>
                        <a:t>Joseph Schumpeter (1942)</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800"/>
                        </a:spcAft>
                      </a:pPr>
                      <a:r>
                        <a:rPr lang="es-EC" sz="1300" b="0" dirty="0">
                          <a:solidFill>
                            <a:schemeClr val="tx2"/>
                          </a:solidFill>
                          <a:effectLst/>
                        </a:rPr>
                        <a:t>Destrucción creativa.</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955701227"/>
                  </a:ext>
                </a:extLst>
              </a:tr>
              <a:tr h="443233">
                <a:tc>
                  <a:txBody>
                    <a:bodyPr/>
                    <a:lstStyle/>
                    <a:p>
                      <a:pPr>
                        <a:lnSpc>
                          <a:spcPct val="107000"/>
                        </a:lnSpc>
                        <a:spcAft>
                          <a:spcPts val="800"/>
                        </a:spcAft>
                      </a:pPr>
                      <a:r>
                        <a:rPr lang="es-EC" sz="1300" b="0" dirty="0">
                          <a:solidFill>
                            <a:schemeClr val="tx2"/>
                          </a:solidFill>
                          <a:effectLst/>
                        </a:rPr>
                        <a:t>Teoría del desarrollo económico</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spcAft>
                          <a:spcPts val="800"/>
                        </a:spcAft>
                      </a:pPr>
                      <a:r>
                        <a:rPr lang="es-EC" sz="1300" b="0" dirty="0">
                          <a:solidFill>
                            <a:schemeClr val="tx2"/>
                          </a:solidFill>
                          <a:effectLst/>
                        </a:rPr>
                        <a:t>Smith (1776), Ricardo (1817) y Marx (1837</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spcAft>
                          <a:spcPts val="800"/>
                        </a:spcAft>
                      </a:pPr>
                      <a:r>
                        <a:rPr lang="es-EC" sz="1300" b="0" dirty="0">
                          <a:solidFill>
                            <a:schemeClr val="tx2"/>
                          </a:solidFill>
                          <a:effectLst/>
                        </a:rPr>
                        <a:t>El empresario innovador como agente de cambio</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70989850"/>
                  </a:ext>
                </a:extLst>
              </a:tr>
              <a:tr h="443233">
                <a:tc>
                  <a:txBody>
                    <a:bodyPr/>
                    <a:lstStyle/>
                    <a:p>
                      <a:pPr>
                        <a:lnSpc>
                          <a:spcPct val="107000"/>
                        </a:lnSpc>
                        <a:spcAft>
                          <a:spcPts val="800"/>
                        </a:spcAft>
                      </a:pPr>
                      <a:r>
                        <a:rPr lang="es-EC" sz="1300" b="0" dirty="0">
                          <a:solidFill>
                            <a:schemeClr val="tx2"/>
                          </a:solidFill>
                          <a:effectLst/>
                        </a:rPr>
                        <a:t>Teoría de resolución de problemas inventivos (TRIZ)</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800"/>
                        </a:spcAft>
                      </a:pPr>
                      <a:r>
                        <a:rPr lang="es-EC" sz="1300" b="0" dirty="0">
                          <a:solidFill>
                            <a:schemeClr val="tx2"/>
                          </a:solidFill>
                          <a:effectLst/>
                        </a:rPr>
                        <a:t>Genrich Altshuller (1999)</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800"/>
                        </a:spcAft>
                      </a:pPr>
                      <a:r>
                        <a:rPr lang="es-EC" sz="1300" b="0" dirty="0">
                          <a:solidFill>
                            <a:schemeClr val="tx2"/>
                          </a:solidFill>
                          <a:effectLst/>
                        </a:rPr>
                        <a:t>Enfoque algorítmico para solución de problemas.</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106018314"/>
                  </a:ext>
                </a:extLst>
              </a:tr>
            </a:tbl>
          </a:graphicData>
        </a:graphic>
      </p:graphicFrame>
      <p:graphicFrame>
        <p:nvGraphicFramePr>
          <p:cNvPr id="7" name="Tabla 6">
            <a:extLst>
              <a:ext uri="{FF2B5EF4-FFF2-40B4-BE49-F238E27FC236}">
                <a16:creationId xmlns:a16="http://schemas.microsoft.com/office/drawing/2014/main" id="{4F849E25-E038-4E75-84F7-6162DE4FD3E2}"/>
              </a:ext>
            </a:extLst>
          </p:cNvPr>
          <p:cNvGraphicFramePr>
            <a:graphicFrameLocks noGrp="1"/>
          </p:cNvGraphicFramePr>
          <p:nvPr>
            <p:extLst>
              <p:ext uri="{D42A27DB-BD31-4B8C-83A1-F6EECF244321}">
                <p14:modId xmlns:p14="http://schemas.microsoft.com/office/powerpoint/2010/main" val="1421910391"/>
              </p:ext>
            </p:extLst>
          </p:nvPr>
        </p:nvGraphicFramePr>
        <p:xfrm>
          <a:off x="323528" y="5089119"/>
          <a:ext cx="7241030" cy="1570632"/>
        </p:xfrm>
        <a:graphic>
          <a:graphicData uri="http://schemas.openxmlformats.org/drawingml/2006/table">
            <a:tbl>
              <a:tblPr firstRow="1" firstCol="1" bandRow="1">
                <a:tableStyleId>{5A111915-BE36-4E01-A7E5-04B1672EAD32}</a:tableStyleId>
              </a:tblPr>
              <a:tblGrid>
                <a:gridCol w="2373480">
                  <a:extLst>
                    <a:ext uri="{9D8B030D-6E8A-4147-A177-3AD203B41FA5}">
                      <a16:colId xmlns:a16="http://schemas.microsoft.com/office/drawing/2014/main" val="3948995790"/>
                    </a:ext>
                  </a:extLst>
                </a:gridCol>
                <a:gridCol w="1924659">
                  <a:extLst>
                    <a:ext uri="{9D8B030D-6E8A-4147-A177-3AD203B41FA5}">
                      <a16:colId xmlns:a16="http://schemas.microsoft.com/office/drawing/2014/main" val="3777442480"/>
                    </a:ext>
                  </a:extLst>
                </a:gridCol>
                <a:gridCol w="2942891">
                  <a:extLst>
                    <a:ext uri="{9D8B030D-6E8A-4147-A177-3AD203B41FA5}">
                      <a16:colId xmlns:a16="http://schemas.microsoft.com/office/drawing/2014/main" val="3437239204"/>
                    </a:ext>
                  </a:extLst>
                </a:gridCol>
              </a:tblGrid>
              <a:tr h="219435">
                <a:tc>
                  <a:txBody>
                    <a:bodyPr/>
                    <a:lstStyle/>
                    <a:p>
                      <a:pPr algn="ctr">
                        <a:lnSpc>
                          <a:spcPct val="107000"/>
                        </a:lnSpc>
                        <a:spcAft>
                          <a:spcPts val="800"/>
                        </a:spcAft>
                      </a:pPr>
                      <a:r>
                        <a:rPr lang="es-EC" sz="1100" dirty="0">
                          <a:solidFill>
                            <a:schemeClr val="tx2"/>
                          </a:solidFill>
                          <a:effectLst/>
                        </a:rPr>
                        <a:t>Enfoque teórico sistémico</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1"/>
                    </a:solidFill>
                  </a:tcPr>
                </a:tc>
                <a:tc>
                  <a:txBody>
                    <a:bodyPr/>
                    <a:lstStyle/>
                    <a:p>
                      <a:pPr algn="ctr">
                        <a:lnSpc>
                          <a:spcPct val="107000"/>
                        </a:lnSpc>
                        <a:spcAft>
                          <a:spcPts val="800"/>
                        </a:spcAft>
                      </a:pPr>
                      <a:r>
                        <a:rPr lang="es-EC" sz="1100" dirty="0">
                          <a:solidFill>
                            <a:schemeClr val="tx2"/>
                          </a:solidFill>
                          <a:effectLst/>
                        </a:rPr>
                        <a:t>Autor</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solidFill>
                      <a:schemeClr val="accent1"/>
                    </a:solidFill>
                  </a:tcPr>
                </a:tc>
                <a:tc>
                  <a:txBody>
                    <a:bodyPr/>
                    <a:lstStyle/>
                    <a:p>
                      <a:pPr algn="ctr">
                        <a:lnSpc>
                          <a:spcPct val="107000"/>
                        </a:lnSpc>
                        <a:spcAft>
                          <a:spcPts val="800"/>
                        </a:spcAft>
                      </a:pPr>
                      <a:r>
                        <a:rPr lang="es-EC" sz="1100" dirty="0">
                          <a:solidFill>
                            <a:schemeClr val="tx2"/>
                          </a:solidFill>
                          <a:effectLst/>
                        </a:rPr>
                        <a:t>Aporte</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solidFill>
                  </a:tcPr>
                </a:tc>
                <a:extLst>
                  <a:ext uri="{0D108BD9-81ED-4DB2-BD59-A6C34878D82A}">
                    <a16:rowId xmlns:a16="http://schemas.microsoft.com/office/drawing/2014/main" val="1360955981"/>
                  </a:ext>
                </a:extLst>
              </a:tr>
              <a:tr h="450399">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Concepto de la Competitividad Sistémica</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García de León (2009)</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La competitividad no crece de forma individual.</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3583632"/>
                  </a:ext>
                </a:extLst>
              </a:tr>
              <a:tr h="450399">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De la ventaja competitiva a la competitividad</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solidFill>
                      <a:schemeClr val="accent1">
                        <a:lumMod val="40000"/>
                        <a:lumOff val="60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Michael Porter (1980)</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Estrategia competitiva</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1293483010"/>
                  </a:ext>
                </a:extLst>
              </a:tr>
              <a:tr h="450399">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Dimensiones  de la competitividad</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Arredondo et al (2016)</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Nuevos modelos en la administración del conocimiento y de la innovación</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642681"/>
                  </a:ext>
                </a:extLst>
              </a:tr>
            </a:tbl>
          </a:graphicData>
        </a:graphic>
      </p:graphicFrame>
      <p:graphicFrame>
        <p:nvGraphicFramePr>
          <p:cNvPr id="13" name="Tabla 12">
            <a:extLst>
              <a:ext uri="{FF2B5EF4-FFF2-40B4-BE49-F238E27FC236}">
                <a16:creationId xmlns:a16="http://schemas.microsoft.com/office/drawing/2014/main" id="{F5331C46-0826-4F3A-AA29-C1EA620C469A}"/>
              </a:ext>
            </a:extLst>
          </p:cNvPr>
          <p:cNvGraphicFramePr>
            <a:graphicFrameLocks noGrp="1"/>
          </p:cNvGraphicFramePr>
          <p:nvPr>
            <p:extLst>
              <p:ext uri="{D42A27DB-BD31-4B8C-83A1-F6EECF244321}">
                <p14:modId xmlns:p14="http://schemas.microsoft.com/office/powerpoint/2010/main" val="2501336542"/>
              </p:ext>
            </p:extLst>
          </p:nvPr>
        </p:nvGraphicFramePr>
        <p:xfrm>
          <a:off x="323528" y="3305031"/>
          <a:ext cx="5901614" cy="1659382"/>
        </p:xfrm>
        <a:graphic>
          <a:graphicData uri="http://schemas.openxmlformats.org/drawingml/2006/table">
            <a:tbl>
              <a:tblPr firstRow="1" firstCol="1" bandRow="1">
                <a:tableStyleId>{5C22544A-7EE6-4342-B048-85BDC9FD1C3A}</a:tableStyleId>
              </a:tblPr>
              <a:tblGrid>
                <a:gridCol w="1711226">
                  <a:extLst>
                    <a:ext uri="{9D8B030D-6E8A-4147-A177-3AD203B41FA5}">
                      <a16:colId xmlns:a16="http://schemas.microsoft.com/office/drawing/2014/main" val="2982534999"/>
                    </a:ext>
                  </a:extLst>
                </a:gridCol>
                <a:gridCol w="1537954">
                  <a:extLst>
                    <a:ext uri="{9D8B030D-6E8A-4147-A177-3AD203B41FA5}">
                      <a16:colId xmlns:a16="http://schemas.microsoft.com/office/drawing/2014/main" val="3332997126"/>
                    </a:ext>
                  </a:extLst>
                </a:gridCol>
                <a:gridCol w="2652434">
                  <a:extLst>
                    <a:ext uri="{9D8B030D-6E8A-4147-A177-3AD203B41FA5}">
                      <a16:colId xmlns:a16="http://schemas.microsoft.com/office/drawing/2014/main" val="1401096092"/>
                    </a:ext>
                  </a:extLst>
                </a:gridCol>
              </a:tblGrid>
              <a:tr h="0">
                <a:tc>
                  <a:txBody>
                    <a:bodyPr/>
                    <a:lstStyle/>
                    <a:p>
                      <a:pPr algn="ct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Tipos de innovación</a:t>
                      </a:r>
                      <a:endParaRPr lang="es-EC"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658FE3"/>
                    </a:solidFill>
                  </a:tcPr>
                </a:tc>
                <a:tc>
                  <a:txBody>
                    <a:bodyPr/>
                    <a:lstStyle/>
                    <a:p>
                      <a:pPr algn="ct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Autor</a:t>
                      </a:r>
                      <a:endParaRPr lang="es-EC"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658FE3"/>
                    </a:solidFill>
                  </a:tcPr>
                </a:tc>
                <a:tc>
                  <a:txBody>
                    <a:bodyPr/>
                    <a:lstStyle/>
                    <a:p>
                      <a:pPr algn="ct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Aporte</a:t>
                      </a:r>
                      <a:endParaRPr lang="es-EC"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658FE3"/>
                    </a:solidFill>
                  </a:tcPr>
                </a:tc>
                <a:extLst>
                  <a:ext uri="{0D108BD9-81ED-4DB2-BD59-A6C34878D82A}">
                    <a16:rowId xmlns:a16="http://schemas.microsoft.com/office/drawing/2014/main" val="3787936016"/>
                  </a:ext>
                </a:extLst>
              </a:tr>
              <a:tr h="0">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Clasificación por su naturaleza  </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lumMod val="95000"/>
                      </a:schemeClr>
                    </a:solidFill>
                  </a:tcPr>
                </a:tc>
                <a:tc>
                  <a:txBody>
                    <a:bodyPr/>
                    <a:lstStyle/>
                    <a:p>
                      <a:pPr>
                        <a:lnSpc>
                          <a:spcPct val="107000"/>
                        </a:lnSpc>
                        <a:spcAft>
                          <a:spcPts val="800"/>
                        </a:spcAft>
                      </a:pPr>
                      <a:r>
                        <a:rPr lang="es-EC" sz="1300" b="0" dirty="0">
                          <a:solidFill>
                            <a:schemeClr val="tx2"/>
                          </a:solidFill>
                          <a:effectLst/>
                          <a:latin typeface="Calibri" panose="020F0502020204030204" pitchFamily="34" charset="0"/>
                          <a:cs typeface="Calibri" panose="020F0502020204030204" pitchFamily="34" charset="0"/>
                        </a:rPr>
                        <a:t>Joseph Schumpeter (1943)</a:t>
                      </a:r>
                      <a:endParaRPr lang="es-EC"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lumMod val="95000"/>
                      </a:schemeClr>
                    </a:solidFill>
                  </a:tcPr>
                </a:tc>
                <a:tc>
                  <a:txBody>
                    <a:bodyPr/>
                    <a:lstStyle/>
                    <a:p>
                      <a:pP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Innovación en el modelo de negocio </a:t>
                      </a:r>
                    </a:p>
                    <a:p>
                      <a:pP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Innovación en el proceso </a:t>
                      </a:r>
                    </a:p>
                    <a:p>
                      <a:pP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Innovación en el mercado </a:t>
                      </a:r>
                    </a:p>
                    <a:p>
                      <a:pP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Innovación en el producto o servicio</a:t>
                      </a:r>
                    </a:p>
                    <a:p>
                      <a:pPr>
                        <a:lnSpc>
                          <a:spcPct val="107000"/>
                        </a:lnSpc>
                        <a:spcAft>
                          <a:spcPts val="800"/>
                        </a:spcAft>
                      </a:pPr>
                      <a:r>
                        <a:rPr lang="es-EC" sz="1300" dirty="0">
                          <a:solidFill>
                            <a:schemeClr val="tx2"/>
                          </a:solidFill>
                          <a:effectLst/>
                          <a:latin typeface="Calibri" panose="020F0502020204030204" pitchFamily="34" charset="0"/>
                          <a:cs typeface="Calibri" panose="020F0502020204030204" pitchFamily="34" charset="0"/>
                        </a:rPr>
                        <a:t>Innovación en la organización </a:t>
                      </a:r>
                      <a:endParaRPr lang="es-EC"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lumMod val="95000"/>
                      </a:schemeClr>
                    </a:solidFill>
                  </a:tcPr>
                </a:tc>
                <a:extLst>
                  <a:ext uri="{0D108BD9-81ED-4DB2-BD59-A6C34878D82A}">
                    <a16:rowId xmlns:a16="http://schemas.microsoft.com/office/drawing/2014/main" val="2063624481"/>
                  </a:ext>
                </a:extLst>
              </a:tr>
            </a:tbl>
          </a:graphicData>
        </a:graphic>
      </p:graphicFrame>
    </p:spTree>
    <p:extLst>
      <p:ext uri="{BB962C8B-B14F-4D97-AF65-F5344CB8AC3E}">
        <p14:creationId xmlns:p14="http://schemas.microsoft.com/office/powerpoint/2010/main" val="333359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69BFED48-472A-46F9-B9F3-DAAFDD82ADF0}"/>
              </a:ext>
            </a:extLst>
          </p:cNvPr>
          <p:cNvSpPr/>
          <p:nvPr/>
        </p:nvSpPr>
        <p:spPr>
          <a:xfrm>
            <a:off x="418546" y="294055"/>
            <a:ext cx="3672408" cy="461665"/>
          </a:xfrm>
          <a:prstGeom prst="rect">
            <a:avLst/>
          </a:prstGeom>
          <a:solidFill>
            <a:schemeClr val="accent1">
              <a:lumMod val="20000"/>
              <a:lumOff val="80000"/>
            </a:schemeClr>
          </a:solidFill>
          <a:ln>
            <a:solidFill>
              <a:schemeClr val="accent1">
                <a:lumMod val="40000"/>
                <a:lumOff val="60000"/>
              </a:schemeClr>
            </a:solidFill>
          </a:ln>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defPPr>
              <a:defRPr lang="es-ES_trad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MARCO REFERENCIAL </a:t>
            </a:r>
          </a:p>
        </p:txBody>
      </p:sp>
      <p:sp>
        <p:nvSpPr>
          <p:cNvPr id="4" name="Rectángulo: esquinas redondeadas 3">
            <a:extLst>
              <a:ext uri="{FF2B5EF4-FFF2-40B4-BE49-F238E27FC236}">
                <a16:creationId xmlns:a16="http://schemas.microsoft.com/office/drawing/2014/main" id="{673C73B1-3BA9-4842-B2A6-43F2598F75AC}"/>
              </a:ext>
            </a:extLst>
          </p:cNvPr>
          <p:cNvSpPr/>
          <p:nvPr/>
        </p:nvSpPr>
        <p:spPr>
          <a:xfrm>
            <a:off x="513565" y="1343258"/>
            <a:ext cx="1368152" cy="720080"/>
          </a:xfrm>
          <a:prstGeom prst="roundRect">
            <a:avLst/>
          </a:prstGeom>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Pyme</a:t>
            </a:r>
            <a:endParaRPr lang="es-EC" sz="1600" dirty="0">
              <a:solidFill>
                <a:schemeClr val="tx2"/>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9736304B-AA24-454C-9A8C-3D3D3BFD0B2C}"/>
              </a:ext>
            </a:extLst>
          </p:cNvPr>
          <p:cNvSpPr/>
          <p:nvPr/>
        </p:nvSpPr>
        <p:spPr>
          <a:xfrm>
            <a:off x="2365739" y="1268760"/>
            <a:ext cx="6264696" cy="1044114"/>
          </a:xfrm>
          <a:prstGeom prst="rect">
            <a:avLst/>
          </a:prstGeom>
          <a:solidFill>
            <a:schemeClr val="accent1">
              <a:lumMod val="20000"/>
              <a:lumOff val="80000"/>
            </a:schemeClr>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400" dirty="0">
                <a:solidFill>
                  <a:schemeClr val="tx2"/>
                </a:solidFill>
                <a:latin typeface="Calibri" panose="020F0502020204030204" pitchFamily="34" charset="0"/>
                <a:cs typeface="Calibri" panose="020F0502020204030204" pitchFamily="34" charset="0"/>
              </a:rPr>
              <a:t>Las Pymes ecuatorianas desempeñan un rol importante en el desarrollo y productividad del país, generando plazas de empleo, sin embargo, su evolución comercial y estructural no presenta muchos avances debido a la falta de financiamiento, de una buena administración y control de la empresa</a:t>
            </a:r>
            <a:endParaRPr lang="es-EC" sz="1400" dirty="0">
              <a:solidFill>
                <a:schemeClr val="tx2"/>
              </a:solidFill>
              <a:latin typeface="Calibri" panose="020F0502020204030204" pitchFamily="34" charset="0"/>
              <a:cs typeface="Calibri" panose="020F0502020204030204" pitchFamily="34" charset="0"/>
            </a:endParaRPr>
          </a:p>
        </p:txBody>
      </p:sp>
      <p:sp>
        <p:nvSpPr>
          <p:cNvPr id="6" name="Rectángulo: esquinas redondeadas 5">
            <a:extLst>
              <a:ext uri="{FF2B5EF4-FFF2-40B4-BE49-F238E27FC236}">
                <a16:creationId xmlns:a16="http://schemas.microsoft.com/office/drawing/2014/main" id="{3E467A04-6A8D-4370-A71A-B189F4D65FBC}"/>
              </a:ext>
            </a:extLst>
          </p:cNvPr>
          <p:cNvSpPr/>
          <p:nvPr/>
        </p:nvSpPr>
        <p:spPr>
          <a:xfrm>
            <a:off x="405553" y="3370957"/>
            <a:ext cx="1584176" cy="720080"/>
          </a:xfrm>
          <a:prstGeom prst="roundRect">
            <a:avLst/>
          </a:prstGeom>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solidFill>
                  <a:schemeClr val="tx2"/>
                </a:solidFill>
                <a:latin typeface="Calibri" panose="020F0502020204030204" pitchFamily="34" charset="0"/>
                <a:cs typeface="Calibri" panose="020F0502020204030204" pitchFamily="34" charset="0"/>
              </a:rPr>
              <a:t>Clasificación de las Pymes </a:t>
            </a:r>
            <a:endParaRPr lang="es-EC" sz="1400" dirty="0">
              <a:solidFill>
                <a:schemeClr val="tx2"/>
              </a:solidFill>
              <a:latin typeface="Calibri" panose="020F0502020204030204" pitchFamily="34" charset="0"/>
              <a:cs typeface="Calibri" panose="020F0502020204030204" pitchFamily="34" charset="0"/>
            </a:endParaRPr>
          </a:p>
        </p:txBody>
      </p:sp>
      <p:sp>
        <p:nvSpPr>
          <p:cNvPr id="8" name="Rectángulo 7">
            <a:extLst>
              <a:ext uri="{FF2B5EF4-FFF2-40B4-BE49-F238E27FC236}">
                <a16:creationId xmlns:a16="http://schemas.microsoft.com/office/drawing/2014/main" id="{9157596F-81B8-481C-9B08-6B78BDA92D06}"/>
              </a:ext>
            </a:extLst>
          </p:cNvPr>
          <p:cNvSpPr/>
          <p:nvPr/>
        </p:nvSpPr>
        <p:spPr>
          <a:xfrm>
            <a:off x="2365739" y="2636910"/>
            <a:ext cx="6264696" cy="1944218"/>
          </a:xfrm>
          <a:prstGeom prst="rect">
            <a:avLst/>
          </a:prstGeom>
          <a:solidFill>
            <a:schemeClr val="accent1">
              <a:lumMod val="20000"/>
              <a:lumOff val="80000"/>
            </a:schemeClr>
          </a:soli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400" dirty="0">
                <a:solidFill>
                  <a:schemeClr val="tx2"/>
                </a:solidFill>
                <a:latin typeface="Calibri" panose="020F0502020204030204" pitchFamily="34" charset="0"/>
                <a:cs typeface="Calibri" panose="020F0502020204030204" pitchFamily="34" charset="0"/>
              </a:rPr>
              <a:t>La clasificación se basa en dos factores; el nivel de ventas y personal ocupado (Servicio de Rentas Internas del Ecuador, 2020)</a:t>
            </a:r>
          </a:p>
          <a:p>
            <a:pPr algn="just"/>
            <a:endParaRPr lang="es-ES" sz="1400" dirty="0">
              <a:solidFill>
                <a:schemeClr val="tx2"/>
              </a:solidFill>
              <a:latin typeface="Calibri" panose="020F0502020204030204" pitchFamily="34" charset="0"/>
              <a:cs typeface="Calibri" panose="020F0502020204030204" pitchFamily="34" charset="0"/>
            </a:endParaRPr>
          </a:p>
          <a:p>
            <a:endParaRPr lang="es-ES" sz="1600" dirty="0">
              <a:solidFill>
                <a:schemeClr val="tx2"/>
              </a:solidFill>
              <a:latin typeface="Calibri" panose="020F0502020204030204" pitchFamily="34" charset="0"/>
              <a:cs typeface="Calibri" panose="020F0502020204030204" pitchFamily="34" charset="0"/>
            </a:endParaRPr>
          </a:p>
          <a:p>
            <a:endParaRPr lang="es-ES" sz="1600" dirty="0">
              <a:solidFill>
                <a:schemeClr val="tx2"/>
              </a:solidFill>
              <a:latin typeface="Calibri" panose="020F0502020204030204" pitchFamily="34" charset="0"/>
              <a:cs typeface="Calibri" panose="020F0502020204030204" pitchFamily="34" charset="0"/>
            </a:endParaRPr>
          </a:p>
          <a:p>
            <a:endParaRPr lang="es-ES" sz="1600" dirty="0">
              <a:solidFill>
                <a:schemeClr val="tx2"/>
              </a:solidFill>
              <a:latin typeface="Calibri" panose="020F0502020204030204" pitchFamily="34" charset="0"/>
              <a:cs typeface="Calibri" panose="020F0502020204030204" pitchFamily="34" charset="0"/>
            </a:endParaRPr>
          </a:p>
          <a:p>
            <a:endParaRPr lang="es-ES" sz="1600" dirty="0">
              <a:solidFill>
                <a:schemeClr val="tx2"/>
              </a:solidFill>
              <a:latin typeface="Calibri" panose="020F0502020204030204" pitchFamily="34" charset="0"/>
              <a:cs typeface="Calibri" panose="020F0502020204030204" pitchFamily="34" charset="0"/>
            </a:endParaRPr>
          </a:p>
        </p:txBody>
      </p:sp>
      <p:sp>
        <p:nvSpPr>
          <p:cNvPr id="9" name="Rectángulo: esquinas redondeadas 8">
            <a:extLst>
              <a:ext uri="{FF2B5EF4-FFF2-40B4-BE49-F238E27FC236}">
                <a16:creationId xmlns:a16="http://schemas.microsoft.com/office/drawing/2014/main" id="{79B86CEB-4224-4B67-9285-276DEE77B01E}"/>
              </a:ext>
            </a:extLst>
          </p:cNvPr>
          <p:cNvSpPr/>
          <p:nvPr/>
        </p:nvSpPr>
        <p:spPr>
          <a:xfrm>
            <a:off x="418546" y="4905164"/>
            <a:ext cx="1682171" cy="1368152"/>
          </a:xfrm>
          <a:prstGeom prst="roundRect">
            <a:avLst/>
          </a:prstGeom>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solidFill>
                  <a:schemeClr val="tx2"/>
                </a:solidFill>
                <a:latin typeface="Calibri" panose="020F0502020204030204" pitchFamily="34" charset="0"/>
                <a:cs typeface="Calibri" panose="020F0502020204030204" pitchFamily="34" charset="0"/>
              </a:rPr>
              <a:t>Desarrollo comercial  en Santo Domingo de los Tsáchilas </a:t>
            </a:r>
            <a:endParaRPr lang="es-EC" sz="1400" dirty="0">
              <a:solidFill>
                <a:schemeClr val="tx2"/>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6F934A31-1EE1-453D-B322-87C55A03B385}"/>
              </a:ext>
            </a:extLst>
          </p:cNvPr>
          <p:cNvSpPr/>
          <p:nvPr/>
        </p:nvSpPr>
        <p:spPr>
          <a:xfrm>
            <a:off x="2365739" y="4905164"/>
            <a:ext cx="6264696" cy="1368152"/>
          </a:xfrm>
          <a:prstGeom prst="rect">
            <a:avLst/>
          </a:prstGeom>
          <a:solidFill>
            <a:schemeClr val="accent1">
              <a:lumMod val="20000"/>
              <a:lumOff val="80000"/>
            </a:schemeClr>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400" dirty="0">
                <a:solidFill>
                  <a:schemeClr val="tx2"/>
                </a:solidFill>
                <a:latin typeface="Calibri" panose="020F0502020204030204" pitchFamily="34" charset="0"/>
                <a:cs typeface="Calibri" panose="020F0502020204030204" pitchFamily="34" charset="0"/>
              </a:rPr>
              <a:t>La intensa y dinámica actividad comercial se centra en la parte urbana entre el 80% y 90% del intercambio de bienes y servicios entre los cuales se destacan las ferreterías, tiendas de ropa, repuestos y accesorios para vehículos, bazares, restaurantes, los cuales coexisten con el uso de actividades complementarias que forman parte de la dinámica del comercio informal (comercio minorista de barrio, talleres artesanales, servicios a las personas). </a:t>
            </a:r>
          </a:p>
        </p:txBody>
      </p:sp>
      <p:pic>
        <p:nvPicPr>
          <p:cNvPr id="12" name="Imagen 11">
            <a:extLst>
              <a:ext uri="{FF2B5EF4-FFF2-40B4-BE49-F238E27FC236}">
                <a16:creationId xmlns:a16="http://schemas.microsoft.com/office/drawing/2014/main" id="{7C3B6F20-65EB-4385-89BC-F0BB1988B1ED}"/>
              </a:ext>
            </a:extLst>
          </p:cNvPr>
          <p:cNvPicPr>
            <a:picLocks noChangeAspect="1"/>
          </p:cNvPicPr>
          <p:nvPr/>
        </p:nvPicPr>
        <p:blipFill>
          <a:blip r:embed="rId2"/>
          <a:stretch>
            <a:fillRect/>
          </a:stretch>
        </p:blipFill>
        <p:spPr>
          <a:xfrm>
            <a:off x="6444207" y="61181"/>
            <a:ext cx="2711895" cy="559508"/>
          </a:xfrm>
          <a:prstGeom prst="rect">
            <a:avLst/>
          </a:prstGeom>
        </p:spPr>
      </p:pic>
      <p:graphicFrame>
        <p:nvGraphicFramePr>
          <p:cNvPr id="13" name="Tabla 12">
            <a:extLst>
              <a:ext uri="{FF2B5EF4-FFF2-40B4-BE49-F238E27FC236}">
                <a16:creationId xmlns:a16="http://schemas.microsoft.com/office/drawing/2014/main" id="{2DE95AB9-288D-4EBF-BECB-110B3DC729E8}"/>
              </a:ext>
            </a:extLst>
          </p:cNvPr>
          <p:cNvGraphicFramePr>
            <a:graphicFrameLocks noGrp="1"/>
          </p:cNvGraphicFramePr>
          <p:nvPr>
            <p:extLst>
              <p:ext uri="{D42A27DB-BD31-4B8C-83A1-F6EECF244321}">
                <p14:modId xmlns:p14="http://schemas.microsoft.com/office/powerpoint/2010/main" val="3916572767"/>
              </p:ext>
            </p:extLst>
          </p:nvPr>
        </p:nvGraphicFramePr>
        <p:xfrm>
          <a:off x="2642185" y="3429000"/>
          <a:ext cx="3802022" cy="1075652"/>
        </p:xfrm>
        <a:graphic>
          <a:graphicData uri="http://schemas.openxmlformats.org/drawingml/2006/table">
            <a:tbl>
              <a:tblPr firstRow="1" firstCol="1" bandRow="1">
                <a:tableStyleId>{B301B821-A1FF-4177-AEE7-76D212191A09}</a:tableStyleId>
              </a:tblPr>
              <a:tblGrid>
                <a:gridCol w="1178518">
                  <a:extLst>
                    <a:ext uri="{9D8B030D-6E8A-4147-A177-3AD203B41FA5}">
                      <a16:colId xmlns:a16="http://schemas.microsoft.com/office/drawing/2014/main" val="1805755877"/>
                    </a:ext>
                  </a:extLst>
                </a:gridCol>
                <a:gridCol w="1504967">
                  <a:extLst>
                    <a:ext uri="{9D8B030D-6E8A-4147-A177-3AD203B41FA5}">
                      <a16:colId xmlns:a16="http://schemas.microsoft.com/office/drawing/2014/main" val="1158961890"/>
                    </a:ext>
                  </a:extLst>
                </a:gridCol>
                <a:gridCol w="1118537">
                  <a:extLst>
                    <a:ext uri="{9D8B030D-6E8A-4147-A177-3AD203B41FA5}">
                      <a16:colId xmlns:a16="http://schemas.microsoft.com/office/drawing/2014/main" val="976960309"/>
                    </a:ext>
                  </a:extLst>
                </a:gridCol>
              </a:tblGrid>
              <a:tr h="358690">
                <a:tc>
                  <a:txBody>
                    <a:bodyPr/>
                    <a:lstStyle/>
                    <a:p>
                      <a:pPr algn="ct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Clasificación de las empresas </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accent2">
                        <a:lumMod val="20000"/>
                        <a:lumOff val="80000"/>
                      </a:schemeClr>
                    </a:solidFill>
                  </a:tcPr>
                </a:tc>
                <a:tc>
                  <a:txBody>
                    <a:bodyPr/>
                    <a:lstStyle/>
                    <a:p>
                      <a:pPr algn="ct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Cantidad adquirida por el mercado anualmente</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accent2">
                        <a:lumMod val="20000"/>
                        <a:lumOff val="80000"/>
                      </a:schemeClr>
                    </a:solidFill>
                  </a:tcPr>
                </a:tc>
                <a:tc>
                  <a:txBody>
                    <a:bodyPr/>
                    <a:lstStyle/>
                    <a:p>
                      <a:pPr algn="ct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Personal ocupado</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accent2">
                        <a:lumMod val="20000"/>
                        <a:lumOff val="80000"/>
                      </a:schemeClr>
                    </a:solidFill>
                  </a:tcPr>
                </a:tc>
                <a:extLst>
                  <a:ext uri="{0D108BD9-81ED-4DB2-BD59-A6C34878D82A}">
                    <a16:rowId xmlns:a16="http://schemas.microsoft.com/office/drawing/2014/main" val="598046360"/>
                  </a:ext>
                </a:extLst>
              </a:tr>
              <a:tr h="175298">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Microempresa</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Hasta 300.000</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a:solidFill>
                            <a:schemeClr val="tx2"/>
                          </a:solidFill>
                          <a:effectLst/>
                          <a:latin typeface="Calibri" panose="020F0502020204030204" pitchFamily="34" charset="0"/>
                          <a:cs typeface="Calibri" panose="020F0502020204030204" pitchFamily="34" charset="0"/>
                        </a:rPr>
                        <a:t>1-9</a:t>
                      </a:r>
                      <a:endParaRPr lang="es-EC" sz="1000" b="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extLst>
                  <a:ext uri="{0D108BD9-81ED-4DB2-BD59-A6C34878D82A}">
                    <a16:rowId xmlns:a16="http://schemas.microsoft.com/office/drawing/2014/main" val="4164440499"/>
                  </a:ext>
                </a:extLst>
              </a:tr>
              <a:tr h="175298">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Pequeña empresa</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300.001 a 1´000.000</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a:solidFill>
                            <a:schemeClr val="tx2"/>
                          </a:solidFill>
                          <a:effectLst/>
                          <a:latin typeface="Calibri" panose="020F0502020204030204" pitchFamily="34" charset="0"/>
                          <a:cs typeface="Calibri" panose="020F0502020204030204" pitchFamily="34" charset="0"/>
                        </a:rPr>
                        <a:t>10-49</a:t>
                      </a:r>
                      <a:endParaRPr lang="es-EC" sz="1000" b="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extLst>
                  <a:ext uri="{0D108BD9-81ED-4DB2-BD59-A6C34878D82A}">
                    <a16:rowId xmlns:a16="http://schemas.microsoft.com/office/drawing/2014/main" val="2543835994"/>
                  </a:ext>
                </a:extLst>
              </a:tr>
              <a:tr h="194141">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Mediana empresa </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1´000.0001 a 5´000.000</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50-199</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extLst>
                  <a:ext uri="{0D108BD9-81ED-4DB2-BD59-A6C34878D82A}">
                    <a16:rowId xmlns:a16="http://schemas.microsoft.com/office/drawing/2014/main" val="3530348497"/>
                  </a:ext>
                </a:extLst>
              </a:tr>
              <a:tr h="172225">
                <a:tc>
                  <a:txBody>
                    <a:bodyPr/>
                    <a:lstStyle/>
                    <a:p>
                      <a:pPr>
                        <a:lnSpc>
                          <a:spcPct val="107000"/>
                        </a:lnSpc>
                        <a:spcAft>
                          <a:spcPts val="800"/>
                        </a:spcAft>
                      </a:pPr>
                      <a:r>
                        <a:rPr lang="es-EC" sz="1000" b="0" dirty="0">
                          <a:solidFill>
                            <a:schemeClr val="tx2"/>
                          </a:solidFill>
                          <a:effectLst/>
                        </a:rPr>
                        <a:t>Grande empresa </a:t>
                      </a:r>
                      <a:endParaRPr lang="es-EC"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5´000.001 en adelante </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tc>
                  <a:txBody>
                    <a:bodyPr/>
                    <a:lstStyle/>
                    <a:p>
                      <a:pPr>
                        <a:lnSpc>
                          <a:spcPct val="107000"/>
                        </a:lnSpc>
                        <a:spcAft>
                          <a:spcPts val="800"/>
                        </a:spcAft>
                      </a:pPr>
                      <a:r>
                        <a:rPr lang="es-EC" sz="1000" b="0" dirty="0">
                          <a:solidFill>
                            <a:schemeClr val="tx2"/>
                          </a:solidFill>
                          <a:effectLst/>
                          <a:latin typeface="Calibri" panose="020F0502020204030204" pitchFamily="34" charset="0"/>
                          <a:cs typeface="Calibri" panose="020F0502020204030204" pitchFamily="34" charset="0"/>
                        </a:rPr>
                        <a:t>200 en adelante</a:t>
                      </a:r>
                      <a:endParaRPr lang="es-EC" sz="10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solidFill>
                      <a:schemeClr val="bg1"/>
                    </a:solidFill>
                  </a:tcPr>
                </a:tc>
                <a:extLst>
                  <a:ext uri="{0D108BD9-81ED-4DB2-BD59-A6C34878D82A}">
                    <a16:rowId xmlns:a16="http://schemas.microsoft.com/office/drawing/2014/main" val="2397067489"/>
                  </a:ext>
                </a:extLst>
              </a:tr>
            </a:tbl>
          </a:graphicData>
        </a:graphic>
      </p:graphicFrame>
    </p:spTree>
    <p:extLst>
      <p:ext uri="{BB962C8B-B14F-4D97-AF65-F5344CB8AC3E}">
        <p14:creationId xmlns:p14="http://schemas.microsoft.com/office/powerpoint/2010/main" val="228369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echa: hacia abajo 13">
            <a:extLst>
              <a:ext uri="{FF2B5EF4-FFF2-40B4-BE49-F238E27FC236}">
                <a16:creationId xmlns:a16="http://schemas.microsoft.com/office/drawing/2014/main" id="{6FC2032B-AFD7-463C-968F-CD423102646D}"/>
              </a:ext>
            </a:extLst>
          </p:cNvPr>
          <p:cNvSpPr/>
          <p:nvPr/>
        </p:nvSpPr>
        <p:spPr>
          <a:xfrm>
            <a:off x="1505775" y="4056227"/>
            <a:ext cx="504056" cy="67518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Rectángulo"/>
          <p:cNvSpPr/>
          <p:nvPr/>
        </p:nvSpPr>
        <p:spPr>
          <a:xfrm>
            <a:off x="239495" y="479557"/>
            <a:ext cx="5328592" cy="461665"/>
          </a:xfrm>
          <a:prstGeom prst="rect">
            <a:avLst/>
          </a:prstGeom>
          <a:solidFill>
            <a:schemeClr val="accent1">
              <a:lumMod val="20000"/>
              <a:lumOff val="80000"/>
            </a:schemeClr>
          </a:solidFill>
          <a:ln>
            <a:solidFill>
              <a:schemeClr val="accent1">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defPPr>
              <a:defRPr lang="es-ES_trad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ln w="22225">
                  <a:solidFill>
                    <a:schemeClr val="accent2"/>
                  </a:solidFill>
                  <a:prstDash val="solid"/>
                </a:ln>
                <a:solidFill>
                  <a:schemeClr val="accent2">
                    <a:lumMod val="40000"/>
                    <a:lumOff val="60000"/>
                  </a:schemeClr>
                </a:solidFill>
                <a:latin typeface="Berlin Sans FB" panose="020E0602020502020306" pitchFamily="34" charset="0"/>
              </a:rPr>
              <a:t>CAPÍTULO III.   METODOLOGÍA </a:t>
            </a:r>
          </a:p>
        </p:txBody>
      </p:sp>
      <p:graphicFrame>
        <p:nvGraphicFramePr>
          <p:cNvPr id="6" name="Diagrama 5"/>
          <p:cNvGraphicFramePr/>
          <p:nvPr>
            <p:extLst>
              <p:ext uri="{D42A27DB-BD31-4B8C-83A1-F6EECF244321}">
                <p14:modId xmlns:p14="http://schemas.microsoft.com/office/powerpoint/2010/main" val="1410516603"/>
              </p:ext>
            </p:extLst>
          </p:nvPr>
        </p:nvGraphicFramePr>
        <p:xfrm>
          <a:off x="81488" y="1190838"/>
          <a:ext cx="9171032" cy="5667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5724128" y="0"/>
            <a:ext cx="3446904" cy="1052736"/>
          </a:xfrm>
          <a:prstGeom prst="rect">
            <a:avLst/>
          </a:prstGeom>
        </p:spPr>
      </p:pic>
      <p:sp>
        <p:nvSpPr>
          <p:cNvPr id="16" name="Flecha: hacia abajo 15">
            <a:extLst>
              <a:ext uri="{FF2B5EF4-FFF2-40B4-BE49-F238E27FC236}">
                <a16:creationId xmlns:a16="http://schemas.microsoft.com/office/drawing/2014/main" id="{4E9E1038-2C74-4454-8980-01B99878B560}"/>
              </a:ext>
            </a:extLst>
          </p:cNvPr>
          <p:cNvSpPr/>
          <p:nvPr/>
        </p:nvSpPr>
        <p:spPr>
          <a:xfrm>
            <a:off x="1326833" y="3688080"/>
            <a:ext cx="648072" cy="377188"/>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Flecha: hacia abajo 16">
            <a:extLst>
              <a:ext uri="{FF2B5EF4-FFF2-40B4-BE49-F238E27FC236}">
                <a16:creationId xmlns:a16="http://schemas.microsoft.com/office/drawing/2014/main" id="{E9D44CCB-0388-4EF5-9944-89897F0E3FB4}"/>
              </a:ext>
            </a:extLst>
          </p:cNvPr>
          <p:cNvSpPr/>
          <p:nvPr/>
        </p:nvSpPr>
        <p:spPr>
          <a:xfrm>
            <a:off x="1361759" y="5008592"/>
            <a:ext cx="648072" cy="377188"/>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a la derecha 17">
            <a:extLst>
              <a:ext uri="{FF2B5EF4-FFF2-40B4-BE49-F238E27FC236}">
                <a16:creationId xmlns:a16="http://schemas.microsoft.com/office/drawing/2014/main" id="{6A3FCECC-018B-4B37-9484-A3B4EF048804}"/>
              </a:ext>
            </a:extLst>
          </p:cNvPr>
          <p:cNvSpPr/>
          <p:nvPr/>
        </p:nvSpPr>
        <p:spPr>
          <a:xfrm>
            <a:off x="2918627" y="6035837"/>
            <a:ext cx="2291878" cy="483215"/>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hacia arriba 18">
            <a:extLst>
              <a:ext uri="{FF2B5EF4-FFF2-40B4-BE49-F238E27FC236}">
                <a16:creationId xmlns:a16="http://schemas.microsoft.com/office/drawing/2014/main" id="{809C85BB-9C17-43AB-BF7C-19BC42EAA60E}"/>
              </a:ext>
            </a:extLst>
          </p:cNvPr>
          <p:cNvSpPr/>
          <p:nvPr/>
        </p:nvSpPr>
        <p:spPr>
          <a:xfrm>
            <a:off x="5967663" y="5066968"/>
            <a:ext cx="648072" cy="350897"/>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id="{E5711C1D-7A22-4B58-9930-F77E4DD56FFD}"/>
              </a:ext>
            </a:extLst>
          </p:cNvPr>
          <p:cNvSpPr/>
          <p:nvPr/>
        </p:nvSpPr>
        <p:spPr>
          <a:xfrm>
            <a:off x="2627784" y="2865375"/>
            <a:ext cx="1362195" cy="483215"/>
          </a:xfrm>
          <a:prstGeom prst="roundRect">
            <a:avLst>
              <a:gd name="adj" fmla="val 228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latin typeface="Calibri" panose="020F0502020204030204" pitchFamily="34" charset="0"/>
                <a:cs typeface="Calibri" panose="020F0502020204030204" pitchFamily="34" charset="0"/>
              </a:rPr>
              <a:t>Descriptivo causal  </a:t>
            </a:r>
            <a:endParaRPr lang="es-EC" sz="1400" b="1" dirty="0">
              <a:solidFill>
                <a:schemeClr val="tx2"/>
              </a:solidFill>
              <a:latin typeface="Calibri" panose="020F0502020204030204" pitchFamily="34" charset="0"/>
              <a:cs typeface="Calibri" panose="020F0502020204030204" pitchFamily="34" charset="0"/>
            </a:endParaRPr>
          </a:p>
        </p:txBody>
      </p:sp>
      <p:sp>
        <p:nvSpPr>
          <p:cNvPr id="20" name="Flecha: hacia arriba 19">
            <a:extLst>
              <a:ext uri="{FF2B5EF4-FFF2-40B4-BE49-F238E27FC236}">
                <a16:creationId xmlns:a16="http://schemas.microsoft.com/office/drawing/2014/main" id="{C1A9CE4E-6E1E-4C59-9E3B-2AFBE17CF12E}"/>
              </a:ext>
            </a:extLst>
          </p:cNvPr>
          <p:cNvSpPr/>
          <p:nvPr/>
        </p:nvSpPr>
        <p:spPr>
          <a:xfrm>
            <a:off x="5967663" y="3727815"/>
            <a:ext cx="648072" cy="377188"/>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3D1E5ED7-A04C-4046-9825-E06A2C9EAAAA}"/>
              </a:ext>
            </a:extLst>
          </p:cNvPr>
          <p:cNvSpPr/>
          <p:nvPr/>
        </p:nvSpPr>
        <p:spPr>
          <a:xfrm>
            <a:off x="5967663" y="1282123"/>
            <a:ext cx="1800200" cy="1029746"/>
          </a:xfrm>
          <a:prstGeom prst="rect">
            <a:avLst/>
          </a:prstGeom>
          <a:solidFill>
            <a:srgbClr val="79D1DD"/>
          </a:solidFill>
          <a:scene3d>
            <a:camera prst="orthographicFront">
              <a:rot lat="0" lon="0" rev="0"/>
            </a:camera>
            <a:lightRig rig="threePt" dir="tl">
              <a:rot lat="0" lon="0" rev="0"/>
            </a:lightRig>
          </a:scene3d>
          <a:sp3d prstMaterial="metal">
            <a:bevelT w="10000" h="10000" prst="angle"/>
          </a:sp3d>
        </p:spPr>
        <p:style>
          <a:lnRef idx="1">
            <a:schemeClr val="dk1"/>
          </a:lnRef>
          <a:fillRef idx="3">
            <a:schemeClr val="dk1"/>
          </a:fillRef>
          <a:effectRef idx="2">
            <a:schemeClr val="dk1"/>
          </a:effectRef>
          <a:fontRef idx="minor">
            <a:schemeClr val="lt1"/>
          </a:fontRef>
        </p:style>
        <p:txBody>
          <a:bodyPr rtlCol="0" anchor="ctr"/>
          <a:lstStyle/>
          <a:p>
            <a:pPr marL="285750" indent="-285750">
              <a:buFont typeface="Wingdings" panose="05000000000000000000" pitchFamily="2" charset="2"/>
              <a:buChar char="v"/>
            </a:pPr>
            <a:r>
              <a:rPr lang="es-ES" sz="1400" dirty="0">
                <a:solidFill>
                  <a:schemeClr val="tx2"/>
                </a:solidFill>
                <a:latin typeface="Calibri" panose="020F0502020204030204" pitchFamily="34" charset="0"/>
                <a:cs typeface="Calibri" panose="020F0502020204030204" pitchFamily="34" charset="0"/>
              </a:rPr>
              <a:t>Transversal </a:t>
            </a:r>
          </a:p>
          <a:p>
            <a:pPr marL="285750" indent="-285750">
              <a:buFont typeface="Wingdings" panose="05000000000000000000" pitchFamily="2" charset="2"/>
              <a:buChar char="v"/>
            </a:pPr>
            <a:r>
              <a:rPr lang="es-ES" sz="1400" dirty="0">
                <a:solidFill>
                  <a:schemeClr val="tx2"/>
                </a:solidFill>
                <a:latin typeface="Calibri" panose="020F0502020204030204" pitchFamily="34" charset="0"/>
                <a:cs typeface="Calibri" panose="020F0502020204030204" pitchFamily="34" charset="0"/>
              </a:rPr>
              <a:t>Descriptivo </a:t>
            </a:r>
          </a:p>
          <a:p>
            <a:pPr marL="285750" indent="-285750">
              <a:buFont typeface="Wingdings" panose="05000000000000000000" pitchFamily="2" charset="2"/>
              <a:buChar char="v"/>
            </a:pPr>
            <a:r>
              <a:rPr lang="es-ES" sz="1400" dirty="0">
                <a:solidFill>
                  <a:schemeClr val="tx2"/>
                </a:solidFill>
                <a:latin typeface="Calibri" panose="020F0502020204030204" pitchFamily="34" charset="0"/>
                <a:cs typeface="Calibri" panose="020F0502020204030204" pitchFamily="34" charset="0"/>
              </a:rPr>
              <a:t>No experimental</a:t>
            </a:r>
          </a:p>
          <a:p>
            <a:pPr marL="285750" indent="-285750">
              <a:buFont typeface="Wingdings" panose="05000000000000000000" pitchFamily="2" charset="2"/>
              <a:buChar char="v"/>
            </a:pPr>
            <a:r>
              <a:rPr lang="es-ES" sz="1400" dirty="0">
                <a:solidFill>
                  <a:schemeClr val="tx2"/>
                </a:solidFill>
                <a:latin typeface="Calibri" panose="020F0502020204030204" pitchFamily="34" charset="0"/>
                <a:cs typeface="Calibri" panose="020F0502020204030204" pitchFamily="34" charset="0"/>
              </a:rPr>
              <a:t>Correlacional </a:t>
            </a:r>
          </a:p>
        </p:txBody>
      </p:sp>
      <p:sp>
        <p:nvSpPr>
          <p:cNvPr id="22" name="Rectángulo 21">
            <a:extLst>
              <a:ext uri="{FF2B5EF4-FFF2-40B4-BE49-F238E27FC236}">
                <a16:creationId xmlns:a16="http://schemas.microsoft.com/office/drawing/2014/main" id="{2514A678-CA26-4673-9AC4-BA97809057EC}"/>
              </a:ext>
            </a:extLst>
          </p:cNvPr>
          <p:cNvSpPr/>
          <p:nvPr/>
        </p:nvSpPr>
        <p:spPr>
          <a:xfrm>
            <a:off x="467544" y="2765845"/>
            <a:ext cx="2411974" cy="8640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Por el alcance de la investigación </a:t>
            </a:r>
            <a:endParaRPr lang="es-EC" sz="1600" dirty="0">
              <a:solidFill>
                <a:schemeClr val="tx2"/>
              </a:solidFill>
              <a:latin typeface="Calibri" panose="020F0502020204030204" pitchFamily="34" charset="0"/>
              <a:cs typeface="Calibri" panose="020F0502020204030204" pitchFamily="34" charset="0"/>
            </a:endParaRPr>
          </a:p>
        </p:txBody>
      </p:sp>
      <p:sp>
        <p:nvSpPr>
          <p:cNvPr id="23" name="Rectángulo: esquinas redondeadas 22">
            <a:extLst>
              <a:ext uri="{FF2B5EF4-FFF2-40B4-BE49-F238E27FC236}">
                <a16:creationId xmlns:a16="http://schemas.microsoft.com/office/drawing/2014/main" id="{DFC54AA1-5AED-465C-A1FB-ADF265D1685D}"/>
              </a:ext>
            </a:extLst>
          </p:cNvPr>
          <p:cNvSpPr/>
          <p:nvPr/>
        </p:nvSpPr>
        <p:spPr>
          <a:xfrm>
            <a:off x="2699792" y="4115027"/>
            <a:ext cx="1362195" cy="483215"/>
          </a:xfrm>
          <a:prstGeom prst="roundRect">
            <a:avLst>
              <a:gd name="adj" fmla="val 228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latin typeface="Calibri" panose="020F0502020204030204" pitchFamily="34" charset="0"/>
                <a:cs typeface="Calibri" panose="020F0502020204030204" pitchFamily="34" charset="0"/>
              </a:rPr>
              <a:t>Aplicada </a:t>
            </a:r>
            <a:endParaRPr lang="es-EC" sz="1400" b="1" dirty="0">
              <a:solidFill>
                <a:schemeClr val="tx2"/>
              </a:solidFill>
              <a:latin typeface="Calibri" panose="020F0502020204030204" pitchFamily="34" charset="0"/>
              <a:cs typeface="Calibri" panose="020F0502020204030204" pitchFamily="34" charset="0"/>
            </a:endParaRPr>
          </a:p>
        </p:txBody>
      </p:sp>
      <p:sp>
        <p:nvSpPr>
          <p:cNvPr id="24" name="Rectángulo 23">
            <a:extLst>
              <a:ext uri="{FF2B5EF4-FFF2-40B4-BE49-F238E27FC236}">
                <a16:creationId xmlns:a16="http://schemas.microsoft.com/office/drawing/2014/main" id="{66B750FA-6C9F-4933-8D9D-0DA9DC1243A7}"/>
              </a:ext>
            </a:extLst>
          </p:cNvPr>
          <p:cNvSpPr/>
          <p:nvPr/>
        </p:nvSpPr>
        <p:spPr>
          <a:xfrm>
            <a:off x="467544" y="4075284"/>
            <a:ext cx="2430423" cy="8640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Por la finalidad de la investigación </a:t>
            </a:r>
            <a:endParaRPr lang="es-EC" sz="1600" dirty="0">
              <a:solidFill>
                <a:schemeClr val="tx2"/>
              </a:solidFill>
              <a:latin typeface="Calibri" panose="020F0502020204030204" pitchFamily="34" charset="0"/>
              <a:cs typeface="Calibri" panose="020F0502020204030204" pitchFamily="34" charset="0"/>
            </a:endParaRPr>
          </a:p>
        </p:txBody>
      </p:sp>
      <p:sp>
        <p:nvSpPr>
          <p:cNvPr id="25" name="Rectángulo: esquinas redondeadas 24">
            <a:extLst>
              <a:ext uri="{FF2B5EF4-FFF2-40B4-BE49-F238E27FC236}">
                <a16:creationId xmlns:a16="http://schemas.microsoft.com/office/drawing/2014/main" id="{3AF295B0-7F27-4491-88BE-5438043F3BCA}"/>
              </a:ext>
            </a:extLst>
          </p:cNvPr>
          <p:cNvSpPr/>
          <p:nvPr/>
        </p:nvSpPr>
        <p:spPr>
          <a:xfrm>
            <a:off x="2777757" y="5519761"/>
            <a:ext cx="1362195" cy="483215"/>
          </a:xfrm>
          <a:prstGeom prst="roundRect">
            <a:avLst>
              <a:gd name="adj" fmla="val 228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latin typeface="Calibri" panose="020F0502020204030204" pitchFamily="34" charset="0"/>
                <a:cs typeface="Calibri" panose="020F0502020204030204" pitchFamily="34" charset="0"/>
              </a:rPr>
              <a:t>Cuantitativo </a:t>
            </a:r>
            <a:endParaRPr lang="es-EC" sz="1400" b="1" dirty="0">
              <a:solidFill>
                <a:schemeClr val="tx2"/>
              </a:solidFill>
              <a:latin typeface="Calibri" panose="020F0502020204030204" pitchFamily="34" charset="0"/>
              <a:cs typeface="Calibri" panose="020F0502020204030204" pitchFamily="34" charset="0"/>
            </a:endParaRPr>
          </a:p>
        </p:txBody>
      </p:sp>
      <p:sp>
        <p:nvSpPr>
          <p:cNvPr id="26" name="Rectángulo 25">
            <a:extLst>
              <a:ext uri="{FF2B5EF4-FFF2-40B4-BE49-F238E27FC236}">
                <a16:creationId xmlns:a16="http://schemas.microsoft.com/office/drawing/2014/main" id="{3B20F92D-79AC-4DDD-955B-D82A7F4848F6}"/>
              </a:ext>
            </a:extLst>
          </p:cNvPr>
          <p:cNvSpPr/>
          <p:nvPr/>
        </p:nvSpPr>
        <p:spPr>
          <a:xfrm>
            <a:off x="485393" y="5446802"/>
            <a:ext cx="2430423" cy="9845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Por la fuentes de información </a:t>
            </a:r>
            <a:endParaRPr lang="es-EC" sz="1600" dirty="0">
              <a:solidFill>
                <a:schemeClr val="tx2"/>
              </a:solidFill>
              <a:latin typeface="Calibri" panose="020F0502020204030204" pitchFamily="34" charset="0"/>
              <a:cs typeface="Calibri" panose="020F0502020204030204" pitchFamily="34" charset="0"/>
            </a:endParaRPr>
          </a:p>
        </p:txBody>
      </p:sp>
      <p:sp>
        <p:nvSpPr>
          <p:cNvPr id="27" name="Rectángulo: esquinas redondeadas 26">
            <a:extLst>
              <a:ext uri="{FF2B5EF4-FFF2-40B4-BE49-F238E27FC236}">
                <a16:creationId xmlns:a16="http://schemas.microsoft.com/office/drawing/2014/main" id="{09E7FDC3-76A2-43BD-ADFA-5D27F5764FCC}"/>
              </a:ext>
            </a:extLst>
          </p:cNvPr>
          <p:cNvSpPr/>
          <p:nvPr/>
        </p:nvSpPr>
        <p:spPr>
          <a:xfrm>
            <a:off x="7192635" y="5667162"/>
            <a:ext cx="1362195" cy="483215"/>
          </a:xfrm>
          <a:prstGeom prst="roundRect">
            <a:avLst>
              <a:gd name="adj" fmla="val 228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latin typeface="Calibri" panose="020F0502020204030204" pitchFamily="34" charset="0"/>
                <a:cs typeface="Calibri" panose="020F0502020204030204" pitchFamily="34" charset="0"/>
              </a:rPr>
              <a:t>No experimental </a:t>
            </a:r>
            <a:endParaRPr lang="es-EC" sz="1400" b="1" dirty="0">
              <a:solidFill>
                <a:schemeClr val="tx2"/>
              </a:solidFill>
              <a:latin typeface="Calibri" panose="020F0502020204030204" pitchFamily="34" charset="0"/>
              <a:cs typeface="Calibri" panose="020F0502020204030204" pitchFamily="34" charset="0"/>
            </a:endParaRPr>
          </a:p>
        </p:txBody>
      </p:sp>
      <p:sp>
        <p:nvSpPr>
          <p:cNvPr id="28" name="Rectángulo 27">
            <a:extLst>
              <a:ext uri="{FF2B5EF4-FFF2-40B4-BE49-F238E27FC236}">
                <a16:creationId xmlns:a16="http://schemas.microsoft.com/office/drawing/2014/main" id="{FB0111CE-20BC-47EC-8CAC-4C097A8392DE}"/>
              </a:ext>
            </a:extLst>
          </p:cNvPr>
          <p:cNvSpPr/>
          <p:nvPr/>
        </p:nvSpPr>
        <p:spPr>
          <a:xfrm>
            <a:off x="5240234" y="5476241"/>
            <a:ext cx="2088232" cy="106426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Por el control de las variables </a:t>
            </a:r>
            <a:endParaRPr lang="es-EC" sz="1600" dirty="0">
              <a:solidFill>
                <a:schemeClr val="tx2"/>
              </a:solidFill>
              <a:latin typeface="Calibri" panose="020F0502020204030204" pitchFamily="34" charset="0"/>
              <a:cs typeface="Calibri" panose="020F0502020204030204" pitchFamily="34" charset="0"/>
            </a:endParaRPr>
          </a:p>
        </p:txBody>
      </p:sp>
      <p:sp>
        <p:nvSpPr>
          <p:cNvPr id="29" name="Rectángulo: esquinas redondeadas 28">
            <a:extLst>
              <a:ext uri="{FF2B5EF4-FFF2-40B4-BE49-F238E27FC236}">
                <a16:creationId xmlns:a16="http://schemas.microsoft.com/office/drawing/2014/main" id="{E09482E4-1818-4BB6-BEC0-FB8AC0F49A77}"/>
              </a:ext>
            </a:extLst>
          </p:cNvPr>
          <p:cNvSpPr/>
          <p:nvPr/>
        </p:nvSpPr>
        <p:spPr>
          <a:xfrm>
            <a:off x="7280274" y="4183760"/>
            <a:ext cx="1362195" cy="883208"/>
          </a:xfrm>
          <a:prstGeom prst="roundRect">
            <a:avLst>
              <a:gd name="adj" fmla="val 228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2"/>
                </a:solidFill>
                <a:latin typeface="Calibri" panose="020F0502020204030204" pitchFamily="34" charset="0"/>
                <a:cs typeface="Calibri" panose="020F0502020204030204" pitchFamily="34" charset="0"/>
              </a:rPr>
              <a:t>Bibliográfica</a:t>
            </a:r>
          </a:p>
          <a:p>
            <a:r>
              <a:rPr lang="es-ES" sz="1400" b="1" dirty="0">
                <a:solidFill>
                  <a:schemeClr val="tx2"/>
                </a:solidFill>
                <a:latin typeface="Calibri" panose="020F0502020204030204" pitchFamily="34" charset="0"/>
                <a:cs typeface="Calibri" panose="020F0502020204030204" pitchFamily="34" charset="0"/>
              </a:rPr>
              <a:t>Muestreo por conveniencia </a:t>
            </a:r>
          </a:p>
          <a:p>
            <a:r>
              <a:rPr lang="es-ES" sz="1400" b="1" dirty="0">
                <a:solidFill>
                  <a:schemeClr val="tx2"/>
                </a:solidFill>
                <a:latin typeface="Calibri" panose="020F0502020204030204" pitchFamily="34" charset="0"/>
                <a:cs typeface="Calibri" panose="020F0502020204030204" pitchFamily="34" charset="0"/>
              </a:rPr>
              <a:t>Encuesta </a:t>
            </a:r>
          </a:p>
        </p:txBody>
      </p:sp>
      <p:sp>
        <p:nvSpPr>
          <p:cNvPr id="30" name="Rectángulo 29">
            <a:extLst>
              <a:ext uri="{FF2B5EF4-FFF2-40B4-BE49-F238E27FC236}">
                <a16:creationId xmlns:a16="http://schemas.microsoft.com/office/drawing/2014/main" id="{A5ADC0C6-3853-45D1-9A18-DC59ABEA6E8C}"/>
              </a:ext>
            </a:extLst>
          </p:cNvPr>
          <p:cNvSpPr/>
          <p:nvPr/>
        </p:nvSpPr>
        <p:spPr>
          <a:xfrm>
            <a:off x="5270443" y="4128976"/>
            <a:ext cx="2088232" cy="8796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Técnicas</a:t>
            </a:r>
          </a:p>
        </p:txBody>
      </p:sp>
      <p:sp>
        <p:nvSpPr>
          <p:cNvPr id="31" name="Rectángulo: esquinas redondeadas 30">
            <a:extLst>
              <a:ext uri="{FF2B5EF4-FFF2-40B4-BE49-F238E27FC236}">
                <a16:creationId xmlns:a16="http://schemas.microsoft.com/office/drawing/2014/main" id="{EFA2184E-2FC2-474E-B417-CA90B7ECC9CE}"/>
              </a:ext>
            </a:extLst>
          </p:cNvPr>
          <p:cNvSpPr/>
          <p:nvPr/>
        </p:nvSpPr>
        <p:spPr>
          <a:xfrm>
            <a:off x="7192635" y="2956285"/>
            <a:ext cx="1362195" cy="483215"/>
          </a:xfrm>
          <a:prstGeom prst="roundRect">
            <a:avLst>
              <a:gd name="adj" fmla="val 228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latin typeface="Calibri" panose="020F0502020204030204" pitchFamily="34" charset="0"/>
                <a:cs typeface="Calibri" panose="020F0502020204030204" pitchFamily="34" charset="0"/>
              </a:rPr>
              <a:t>Cuestionario </a:t>
            </a:r>
            <a:endParaRPr lang="es-EC" sz="1400" b="1" dirty="0">
              <a:solidFill>
                <a:schemeClr val="tx2"/>
              </a:solidFill>
              <a:latin typeface="Calibri" panose="020F0502020204030204" pitchFamily="34" charset="0"/>
              <a:cs typeface="Calibri" panose="020F0502020204030204" pitchFamily="34" charset="0"/>
            </a:endParaRPr>
          </a:p>
        </p:txBody>
      </p:sp>
      <p:sp>
        <p:nvSpPr>
          <p:cNvPr id="32" name="Rectángulo 31">
            <a:extLst>
              <a:ext uri="{FF2B5EF4-FFF2-40B4-BE49-F238E27FC236}">
                <a16:creationId xmlns:a16="http://schemas.microsoft.com/office/drawing/2014/main" id="{CB08422E-0E79-4101-A8B6-32F6F525101F}"/>
              </a:ext>
            </a:extLst>
          </p:cNvPr>
          <p:cNvSpPr/>
          <p:nvPr/>
        </p:nvSpPr>
        <p:spPr>
          <a:xfrm>
            <a:off x="5247583" y="2825515"/>
            <a:ext cx="2088232" cy="8640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a:solidFill>
                  <a:schemeClr val="tx2"/>
                </a:solidFill>
                <a:latin typeface="Calibri" panose="020F0502020204030204" pitchFamily="34" charset="0"/>
                <a:cs typeface="Calibri" panose="020F0502020204030204" pitchFamily="34" charset="0"/>
              </a:rPr>
              <a:t>Instrumento </a:t>
            </a:r>
            <a:endParaRPr lang="es-EC" sz="1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573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Personalizado 12">
      <a:dk1>
        <a:srgbClr val="1EABB2"/>
      </a:dk1>
      <a:lt1>
        <a:srgbClr val="FFFFFF"/>
      </a:lt1>
      <a:dk2>
        <a:srgbClr val="000000"/>
      </a:dk2>
      <a:lt2>
        <a:srgbClr val="FFFFFF"/>
      </a:lt2>
      <a:accent1>
        <a:srgbClr val="A5B592"/>
      </a:accent1>
      <a:accent2>
        <a:srgbClr val="F3A447"/>
      </a:accent2>
      <a:accent3>
        <a:srgbClr val="EF215C"/>
      </a:accent3>
      <a:accent4>
        <a:srgbClr val="D092A7"/>
      </a:accent4>
      <a:accent5>
        <a:srgbClr val="9C85C0"/>
      </a:accent5>
      <a:accent6>
        <a:srgbClr val="FFFFFF"/>
      </a:accent6>
      <a:hlink>
        <a:srgbClr val="8E58B6"/>
      </a:hlink>
      <a:folHlink>
        <a:srgbClr val="7F6F6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5825</TotalTime>
  <Words>1652</Words>
  <Application>Microsoft Office PowerPoint</Application>
  <PresentationFormat>Presentación en pantalla (4:3)</PresentationFormat>
  <Paragraphs>357</Paragraphs>
  <Slides>18</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8" baseType="lpstr">
      <vt:lpstr>Arial</vt:lpstr>
      <vt:lpstr>Berlin Sans FB</vt:lpstr>
      <vt:lpstr>Calibri</vt:lpstr>
      <vt:lpstr>Franklin Gothic Book</vt:lpstr>
      <vt:lpstr>Franklin Gothic Medium</vt:lpstr>
      <vt:lpstr>Times New Roman</vt:lpstr>
      <vt:lpstr>Wingdings</vt:lpstr>
      <vt:lpstr>Wingdings 2</vt:lpstr>
      <vt:lpstr>Viajes</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BETTY QUISTIAL</dc:creator>
  <cp:keywords>Pregrado ESPE, Ingenieria Comercial</cp:keywords>
  <cp:lastModifiedBy>Usuario</cp:lastModifiedBy>
  <cp:revision>222</cp:revision>
  <dcterms:created xsi:type="dcterms:W3CDTF">2015-05-14T18:49:08Z</dcterms:created>
  <dcterms:modified xsi:type="dcterms:W3CDTF">2022-03-10T07:12:32Z</dcterms:modified>
</cp:coreProperties>
</file>