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rialle" panose="020B0604020202020204" charset="0"/>
      <p:regular r:id="rId31"/>
    </p:embeddedFont>
    <p:embeddedFont>
      <p:font typeface="Arialle 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ecalotype Bold" panose="020B0604020202020204" charset="0"/>
      <p:regular r:id="rId37"/>
    </p:embeddedFont>
    <p:embeddedFont>
      <p:font typeface="Muli Bold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 Analuisa" userId="cfad86f907904cd9" providerId="LiveId" clId="{51DBD06B-61A2-4CD1-8772-35A0A52DEEB7}"/>
    <pc:docChg chg="custSel modSld">
      <pc:chgData name="Angel Analuisa" userId="cfad86f907904cd9" providerId="LiveId" clId="{51DBD06B-61A2-4CD1-8772-35A0A52DEEB7}" dt="2022-02-11T19:58:31.684" v="14" actId="14100"/>
      <pc:docMkLst>
        <pc:docMk/>
      </pc:docMkLst>
      <pc:sldChg chg="addSp delSp modSp mod">
        <pc:chgData name="Angel Analuisa" userId="cfad86f907904cd9" providerId="LiveId" clId="{51DBD06B-61A2-4CD1-8772-35A0A52DEEB7}" dt="2022-02-11T19:58:31.684" v="14" actId="14100"/>
        <pc:sldMkLst>
          <pc:docMk/>
          <pc:sldMk cId="0" sldId="275"/>
        </pc:sldMkLst>
        <pc:spChg chg="del mod topLvl">
          <ac:chgData name="Angel Analuisa" userId="cfad86f907904cd9" providerId="LiveId" clId="{51DBD06B-61A2-4CD1-8772-35A0A52DEEB7}" dt="2022-02-11T19:58:13.537" v="8" actId="478"/>
          <ac:spMkLst>
            <pc:docMk/>
            <pc:sldMk cId="0" sldId="275"/>
            <ac:spMk id="10" creationId="{00000000-0000-0000-0000-000000000000}"/>
          </ac:spMkLst>
        </pc:spChg>
        <pc:spChg chg="topLvl">
          <ac:chgData name="Angel Analuisa" userId="cfad86f907904cd9" providerId="LiveId" clId="{51DBD06B-61A2-4CD1-8772-35A0A52DEEB7}" dt="2022-02-11T19:58:13.537" v="8" actId="478"/>
          <ac:spMkLst>
            <pc:docMk/>
            <pc:sldMk cId="0" sldId="275"/>
            <ac:spMk id="11" creationId="{00000000-0000-0000-0000-000000000000}"/>
          </ac:spMkLst>
        </pc:spChg>
        <pc:grpChg chg="del">
          <ac:chgData name="Angel Analuisa" userId="cfad86f907904cd9" providerId="LiveId" clId="{51DBD06B-61A2-4CD1-8772-35A0A52DEEB7}" dt="2022-02-11T19:58:13.537" v="8" actId="478"/>
          <ac:grpSpMkLst>
            <pc:docMk/>
            <pc:sldMk cId="0" sldId="275"/>
            <ac:grpSpMk id="9" creationId="{00000000-0000-0000-0000-000000000000}"/>
          </ac:grpSpMkLst>
        </pc:grpChg>
        <pc:picChg chg="add mod">
          <ac:chgData name="Angel Analuisa" userId="cfad86f907904cd9" providerId="LiveId" clId="{51DBD06B-61A2-4CD1-8772-35A0A52DEEB7}" dt="2022-02-11T19:58:31.684" v="14" actId="14100"/>
          <ac:picMkLst>
            <pc:docMk/>
            <pc:sldMk cId="0" sldId="275"/>
            <ac:picMk id="1026" creationId="{C01B9DA2-C355-4D24-A329-0FA9D17F1D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7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7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504656">
            <a:off x="5773080" y="-153655"/>
            <a:ext cx="15921804" cy="1278862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0" y="385146"/>
            <a:ext cx="7898932" cy="10287000"/>
            <a:chOff x="0" y="0"/>
            <a:chExt cx="8851059" cy="11526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51059" cy="11526982"/>
            </a:xfrm>
            <a:custGeom>
              <a:avLst/>
              <a:gdLst/>
              <a:ahLst/>
              <a:cxnLst/>
              <a:rect l="l" t="t" r="r" b="b"/>
              <a:pathLst>
                <a:path w="8851059" h="11526982">
                  <a:moveTo>
                    <a:pt x="8851059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8851059" y="11526982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4243759" y="7453275"/>
            <a:ext cx="4716515" cy="5154662"/>
            <a:chOff x="0" y="0"/>
            <a:chExt cx="6869494" cy="75076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9494" cy="7507645"/>
            </a:xfrm>
            <a:custGeom>
              <a:avLst/>
              <a:gdLst/>
              <a:ahLst/>
              <a:cxnLst/>
              <a:rect l="l" t="t" r="r" b="b"/>
              <a:pathLst>
                <a:path w="6869494" h="7507645">
                  <a:moveTo>
                    <a:pt x="6869494" y="7507645"/>
                  </a:moveTo>
                  <a:lnTo>
                    <a:pt x="0" y="7507645"/>
                  </a:lnTo>
                  <a:lnTo>
                    <a:pt x="0" y="0"/>
                  </a:lnTo>
                  <a:lnTo>
                    <a:pt x="6869494" y="75076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92094" y="1496912"/>
            <a:ext cx="5399545" cy="14578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0851" y="9078305"/>
            <a:ext cx="2828614" cy="9523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2348944">
            <a:off x="-6075680" y="-1503752"/>
            <a:ext cx="18747092" cy="7681304"/>
            <a:chOff x="0" y="0"/>
            <a:chExt cx="24996123" cy="1024173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108" r="3198" b="954"/>
            <a:stretch>
              <a:fillRect/>
            </a:stretch>
          </p:blipFill>
          <p:spPr>
            <a:xfrm>
              <a:off x="0" y="0"/>
              <a:ext cx="24996123" cy="10241739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9784516" y="3390863"/>
            <a:ext cx="7898932" cy="284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2"/>
              </a:lnSpc>
            </a:pPr>
            <a:r>
              <a:rPr lang="en-US" sz="5502">
                <a:solidFill>
                  <a:srgbClr val="191919"/>
                </a:solidFill>
                <a:latin typeface="Arialle Bold"/>
              </a:rPr>
              <a:t>EVALUACIÓN DE VARIEDADES DE MAÍZ DESTINADO A ENSILAJE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66548" y="6393815"/>
            <a:ext cx="8534868" cy="286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4"/>
              </a:lnSpc>
            </a:pPr>
            <a:r>
              <a:rPr lang="en-US" sz="2724">
                <a:solidFill>
                  <a:srgbClr val="191919"/>
                </a:solidFill>
                <a:latin typeface="Arialle"/>
              </a:rPr>
              <a:t>Autores:  Analuisa Palma Luis Angel y Parraga Guabil Paola Estefanía</a:t>
            </a:r>
          </a:p>
          <a:p>
            <a:pPr algn="just">
              <a:lnSpc>
                <a:spcPts val="3814"/>
              </a:lnSpc>
            </a:pPr>
            <a:endParaRPr lang="en-US" sz="2724">
              <a:solidFill>
                <a:srgbClr val="191919"/>
              </a:solidFill>
              <a:latin typeface="Arialle"/>
            </a:endParaRPr>
          </a:p>
          <a:p>
            <a:pPr algn="just">
              <a:lnSpc>
                <a:spcPts val="3814"/>
              </a:lnSpc>
            </a:pPr>
            <a:r>
              <a:rPr lang="en-US" sz="2724">
                <a:solidFill>
                  <a:srgbClr val="191919"/>
                </a:solidFill>
                <a:latin typeface="Arialle"/>
              </a:rPr>
              <a:t>Director:  Ing. Jorge Omar Lucero Borja</a:t>
            </a:r>
          </a:p>
          <a:p>
            <a:pPr algn="just">
              <a:lnSpc>
                <a:spcPts val="3814"/>
              </a:lnSpc>
            </a:pPr>
            <a:endParaRPr lang="en-US" sz="2724">
              <a:solidFill>
                <a:srgbClr val="191919"/>
              </a:solidFill>
              <a:latin typeface="Arialle"/>
            </a:endParaRPr>
          </a:p>
          <a:p>
            <a:pPr algn="just">
              <a:lnSpc>
                <a:spcPts val="3814"/>
              </a:lnSpc>
            </a:pPr>
            <a:r>
              <a:rPr lang="en-US" sz="2724">
                <a:solidFill>
                  <a:srgbClr val="191919"/>
                </a:solidFill>
                <a:latin typeface="Arialle"/>
              </a:rPr>
              <a:t>Santo Domingo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88174" y="5479039"/>
            <a:ext cx="4771126" cy="2640115"/>
            <a:chOff x="0" y="0"/>
            <a:chExt cx="6361501" cy="352015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0666" b="17871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1297199"/>
            <a:ext cx="4771126" cy="2640115"/>
            <a:chOff x="0" y="0"/>
            <a:chExt cx="6361501" cy="35201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9308" b="29308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758437" y="1297199"/>
            <a:ext cx="4771126" cy="2640115"/>
            <a:chOff x="0" y="0"/>
            <a:chExt cx="6361501" cy="35201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2991" b="12991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488174" y="1297199"/>
            <a:ext cx="4771126" cy="2640115"/>
            <a:chOff x="0" y="0"/>
            <a:chExt cx="6361501" cy="35201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29295" b="29295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028700" y="5479039"/>
            <a:ext cx="4771126" cy="2640115"/>
            <a:chOff x="0" y="0"/>
            <a:chExt cx="6361501" cy="352015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t="29295" b="29295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6758437" y="5479039"/>
            <a:ext cx="4771126" cy="2640115"/>
            <a:chOff x="0" y="0"/>
            <a:chExt cx="6361501" cy="352015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9019" b="49570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758437" y="4127815"/>
            <a:ext cx="1005806" cy="680146"/>
            <a:chOff x="0" y="0"/>
            <a:chExt cx="6221730" cy="42072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28700" y="4127815"/>
            <a:ext cx="1005806" cy="680146"/>
            <a:chOff x="0" y="0"/>
            <a:chExt cx="6221730" cy="4207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758437" y="8309655"/>
            <a:ext cx="1005806" cy="680146"/>
            <a:chOff x="0" y="0"/>
            <a:chExt cx="6221730" cy="42072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28700" y="8309655"/>
            <a:ext cx="1005806" cy="680146"/>
            <a:chOff x="0" y="0"/>
            <a:chExt cx="6221730" cy="42072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488174" y="4127815"/>
            <a:ext cx="1005806" cy="680146"/>
            <a:chOff x="0" y="0"/>
            <a:chExt cx="6221730" cy="42072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488174" y="8309655"/>
            <a:ext cx="1005806" cy="680146"/>
            <a:chOff x="0" y="0"/>
            <a:chExt cx="6221730" cy="42072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147899" y="4088080"/>
            <a:ext cx="3651926" cy="90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 u="none">
                <a:solidFill>
                  <a:srgbClr val="191919"/>
                </a:solidFill>
                <a:latin typeface="Arialle"/>
              </a:rPr>
              <a:t>Delimitación de las parcelas del ensayo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07374" y="4277388"/>
            <a:ext cx="2883775" cy="45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 u="none">
                <a:solidFill>
                  <a:srgbClr val="191919"/>
                </a:solidFill>
                <a:latin typeface="Arialle"/>
              </a:rPr>
              <a:t>Toma de datos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45654" y="123825"/>
            <a:ext cx="16230600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5999">
                <a:solidFill>
                  <a:srgbClr val="191919"/>
                </a:solidFill>
                <a:latin typeface="Decalotype Bold"/>
              </a:rPr>
              <a:t>ACTIVIDADES REALIZADAS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77637" y="4088080"/>
            <a:ext cx="3651926" cy="90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 u="none">
                <a:solidFill>
                  <a:srgbClr val="191919"/>
                </a:solidFill>
                <a:latin typeface="Arialle"/>
              </a:rPr>
              <a:t>Delimitación de las parcelas del ensayo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147899" y="8252505"/>
            <a:ext cx="3651926" cy="135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Determinación del porcentaje de madurez de grano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877637" y="8252505"/>
            <a:ext cx="3651926" cy="135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Recolección de muestras para peso fresco.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07374" y="8252505"/>
            <a:ext cx="3651926" cy="90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Secado de las muestras en estufa.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88174" y="5479039"/>
            <a:ext cx="4771126" cy="2640115"/>
            <a:chOff x="0" y="0"/>
            <a:chExt cx="6361501" cy="352015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6409" b="22181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1297199"/>
            <a:ext cx="4771126" cy="2640115"/>
            <a:chOff x="0" y="0"/>
            <a:chExt cx="6361501" cy="35201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3017" b="13017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758437" y="1297199"/>
            <a:ext cx="4771126" cy="2640115"/>
            <a:chOff x="0" y="0"/>
            <a:chExt cx="6361501" cy="35201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23818" b="2216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488174" y="1297199"/>
            <a:ext cx="4771126" cy="2640115"/>
            <a:chOff x="0" y="0"/>
            <a:chExt cx="6361501" cy="352015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20006" b="6028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028700" y="5479039"/>
            <a:ext cx="4771126" cy="2640115"/>
            <a:chOff x="0" y="0"/>
            <a:chExt cx="6361501" cy="352015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t="47436" b="11154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6758437" y="5479039"/>
            <a:ext cx="4771126" cy="2640115"/>
            <a:chOff x="0" y="0"/>
            <a:chExt cx="6361501" cy="352015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29295" b="29295"/>
            <a:stretch>
              <a:fillRect/>
            </a:stretch>
          </p:blipFill>
          <p:spPr>
            <a:xfrm>
              <a:off x="0" y="0"/>
              <a:ext cx="6361501" cy="3520154"/>
            </a:xfrm>
            <a:prstGeom prst="rect">
              <a:avLst/>
            </a:prstGeom>
          </p:spPr>
        </p:pic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758437" y="4127815"/>
            <a:ext cx="1005806" cy="680146"/>
            <a:chOff x="0" y="0"/>
            <a:chExt cx="6221730" cy="42072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28700" y="4127815"/>
            <a:ext cx="1005806" cy="680146"/>
            <a:chOff x="0" y="0"/>
            <a:chExt cx="6221730" cy="4207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758437" y="8309655"/>
            <a:ext cx="1005806" cy="680146"/>
            <a:chOff x="0" y="0"/>
            <a:chExt cx="6221730" cy="42072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28700" y="8309655"/>
            <a:ext cx="1005806" cy="680146"/>
            <a:chOff x="0" y="0"/>
            <a:chExt cx="6221730" cy="42072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488174" y="4127815"/>
            <a:ext cx="1005806" cy="680146"/>
            <a:chOff x="0" y="0"/>
            <a:chExt cx="6221730" cy="42072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488174" y="8309655"/>
            <a:ext cx="1005806" cy="680146"/>
            <a:chOff x="0" y="0"/>
            <a:chExt cx="6221730" cy="42072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147899" y="4211905"/>
            <a:ext cx="3651926" cy="45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Corte del maíz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07374" y="3988067"/>
            <a:ext cx="3651926" cy="90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Preparación de bolsas de silo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77637" y="3988067"/>
            <a:ext cx="3651926" cy="90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Preparación de microrganismos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47899" y="8252505"/>
            <a:ext cx="3651926" cy="90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Inoculación de las bolsas.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77637" y="8393745"/>
            <a:ext cx="3651926" cy="45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Análisis de pH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607374" y="8252505"/>
            <a:ext cx="3651926" cy="90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43"/>
              </a:lnSpc>
              <a:spcBef>
                <a:spcPct val="0"/>
              </a:spcBef>
            </a:pPr>
            <a:r>
              <a:rPr lang="en-US" sz="2625">
                <a:solidFill>
                  <a:srgbClr val="191919"/>
                </a:solidFill>
                <a:latin typeface="Arialle"/>
              </a:rPr>
              <a:t>Determinación de Fibra efectiva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45654" y="123825"/>
            <a:ext cx="16230600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5999">
                <a:solidFill>
                  <a:srgbClr val="191919"/>
                </a:solidFill>
                <a:latin typeface="Decalotype Bold"/>
              </a:rPr>
              <a:t>ACTIVIDADES REALIZADAS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8913" b="8913"/>
          <a:stretch>
            <a:fillRect/>
          </a:stretch>
        </p:blipFill>
        <p:spPr>
          <a:xfrm>
            <a:off x="0" y="0"/>
            <a:ext cx="16733533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14344170" y="0"/>
            <a:ext cx="5830260" cy="10287000"/>
            <a:chOff x="0" y="0"/>
            <a:chExt cx="3598926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949343" y="2314575"/>
            <a:ext cx="8790525" cy="5657850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8138" b="-813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4448175"/>
            <a:ext cx="5920643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191919"/>
                </a:solidFill>
                <a:latin typeface="Decalotype Bold"/>
              </a:rPr>
              <a:t>RESULTADOS Y DISCUSIÓN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8289" y="1945601"/>
            <a:ext cx="10285639" cy="7650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33307" y="951098"/>
            <a:ext cx="707315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PORCENTAJE DE GERMINACIÓN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473630" y="7735458"/>
            <a:ext cx="9163897" cy="1860618"/>
            <a:chOff x="0" y="0"/>
            <a:chExt cx="16825923" cy="3416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825923" cy="3416300"/>
            </a:xfrm>
            <a:custGeom>
              <a:avLst/>
              <a:gdLst/>
              <a:ahLst/>
              <a:cxnLst/>
              <a:rect l="l" t="t" r="r" b="b"/>
              <a:pathLst>
                <a:path w="16825923" h="3416300">
                  <a:moveTo>
                    <a:pt x="9897966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6825923" y="3416300"/>
                  </a:lnTo>
                  <a:lnTo>
                    <a:pt x="16825923" y="0"/>
                  </a:lnTo>
                  <a:lnTo>
                    <a:pt x="9897964" y="0"/>
                  </a:lnTo>
                  <a:close/>
                  <a:moveTo>
                    <a:pt x="16800523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6800523" y="25400"/>
                  </a:lnTo>
                  <a:lnTo>
                    <a:pt x="16800523" y="3390900"/>
                  </a:lnTo>
                  <a:close/>
                  <a:moveTo>
                    <a:pt x="9897966" y="177800"/>
                  </a:moveTo>
                  <a:lnTo>
                    <a:pt x="16648123" y="177800"/>
                  </a:lnTo>
                  <a:lnTo>
                    <a:pt x="16648123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9897965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144000" y="8023094"/>
            <a:ext cx="8231204" cy="120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762"/>
              </a:lnSpc>
              <a:spcBef>
                <a:spcPct val="0"/>
              </a:spcBef>
            </a:pPr>
            <a:r>
              <a:rPr lang="en-US" sz="3527">
                <a:solidFill>
                  <a:srgbClr val="191919"/>
                </a:solidFill>
                <a:latin typeface="Arialle"/>
              </a:rPr>
              <a:t>I</a:t>
            </a:r>
            <a:r>
              <a:rPr lang="en-US" sz="3527" u="none">
                <a:solidFill>
                  <a:srgbClr val="191919"/>
                </a:solidFill>
                <a:latin typeface="Arialle"/>
              </a:rPr>
              <a:t>nadecuada preparación del terreno y la mala practica de siembra (Lafitte, 1994).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472" y="249549"/>
            <a:ext cx="11709583" cy="55815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23253" y="6638557"/>
            <a:ext cx="13952682" cy="3053198"/>
            <a:chOff x="0" y="0"/>
            <a:chExt cx="10161367" cy="3416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61367" cy="3416300"/>
            </a:xfrm>
            <a:custGeom>
              <a:avLst/>
              <a:gdLst/>
              <a:ahLst/>
              <a:cxnLst/>
              <a:rect l="l" t="t" r="r" b="b"/>
              <a:pathLst>
                <a:path w="10161367" h="3416300">
                  <a:moveTo>
                    <a:pt x="6112747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0161367" y="3416300"/>
                  </a:lnTo>
                  <a:lnTo>
                    <a:pt x="10161367" y="0"/>
                  </a:lnTo>
                  <a:lnTo>
                    <a:pt x="6112746" y="0"/>
                  </a:lnTo>
                  <a:close/>
                  <a:moveTo>
                    <a:pt x="10135967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0135967" y="25400"/>
                  </a:lnTo>
                  <a:lnTo>
                    <a:pt x="10135967" y="3390900"/>
                  </a:lnTo>
                  <a:close/>
                  <a:moveTo>
                    <a:pt x="6112747" y="177800"/>
                  </a:moveTo>
                  <a:lnTo>
                    <a:pt x="9983567" y="177800"/>
                  </a:lnTo>
                  <a:lnTo>
                    <a:pt x="9983567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6112746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791658" y="6897378"/>
            <a:ext cx="7015872" cy="247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15"/>
              </a:lnSpc>
              <a:spcBef>
                <a:spcPct val="0"/>
              </a:spcBef>
            </a:pPr>
            <a:r>
              <a:rPr lang="en-US" sz="2900">
                <a:solidFill>
                  <a:srgbClr val="191919"/>
                </a:solidFill>
                <a:latin typeface="Arialle"/>
              </a:rPr>
              <a:t>La </a:t>
            </a:r>
            <a:r>
              <a:rPr lang="en-US" sz="2900" u="none">
                <a:solidFill>
                  <a:srgbClr val="191919"/>
                </a:solidFill>
                <a:latin typeface="Arialle"/>
              </a:rPr>
              <a:t>tasa de fotoperiodo, la temperatura y las condiciones del suelo afectan el periodo de elongación de los nudos y la aparición de hojas  (Fassio et al., 2018) y (Masaquiza, 2016) 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0650" y="7918732"/>
            <a:ext cx="8632773" cy="133956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08591" y="249549"/>
            <a:ext cx="434135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ALTURA DE PLANTA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50956" y="6954528"/>
            <a:ext cx="553216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DISTANCIA ENTRE NUDOS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63599" y="1131523"/>
            <a:ext cx="4695701" cy="198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15"/>
              </a:lnSpc>
              <a:spcBef>
                <a:spcPct val="0"/>
              </a:spcBef>
            </a:pPr>
            <a:r>
              <a:rPr lang="en-US" sz="2900">
                <a:solidFill>
                  <a:srgbClr val="191919"/>
                </a:solidFill>
                <a:latin typeface="Arialle"/>
              </a:rPr>
              <a:t>L</a:t>
            </a:r>
            <a:r>
              <a:rPr lang="en-US" sz="2900" u="none">
                <a:solidFill>
                  <a:srgbClr val="191919"/>
                </a:solidFill>
                <a:latin typeface="Arialle"/>
              </a:rPr>
              <a:t>a altura de planta depende de la variedad y el efecto de las condiciones ambientales (Reyes, 1990).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08591" y="3545350"/>
            <a:ext cx="4550709" cy="198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15"/>
              </a:lnSpc>
              <a:spcBef>
                <a:spcPct val="0"/>
              </a:spcBef>
            </a:pPr>
            <a:r>
              <a:rPr lang="en-US" sz="2900">
                <a:solidFill>
                  <a:srgbClr val="191919"/>
                </a:solidFill>
                <a:latin typeface="Arialle"/>
              </a:rPr>
              <a:t>A mayor longitud de corte aumenta el %proteína y la digestibilidad de la MS (Scheneiter, 2012).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581695" y="1845284"/>
            <a:ext cx="10652103" cy="1930458"/>
            <a:chOff x="0" y="0"/>
            <a:chExt cx="18850850" cy="3416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850849" cy="3416300"/>
            </a:xfrm>
            <a:custGeom>
              <a:avLst/>
              <a:gdLst/>
              <a:ahLst/>
              <a:cxnLst/>
              <a:rect l="l" t="t" r="r" b="b"/>
              <a:pathLst>
                <a:path w="18850849" h="3416300">
                  <a:moveTo>
                    <a:pt x="11048048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8850849" y="3416300"/>
                  </a:lnTo>
                  <a:lnTo>
                    <a:pt x="18850849" y="0"/>
                  </a:lnTo>
                  <a:lnTo>
                    <a:pt x="11048047" y="0"/>
                  </a:lnTo>
                  <a:close/>
                  <a:moveTo>
                    <a:pt x="18825449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8825449" y="25400"/>
                  </a:lnTo>
                  <a:lnTo>
                    <a:pt x="18825449" y="3390900"/>
                  </a:lnTo>
                  <a:close/>
                  <a:moveTo>
                    <a:pt x="11048048" y="177800"/>
                  </a:moveTo>
                  <a:lnTo>
                    <a:pt x="18673049" y="177800"/>
                  </a:lnTo>
                  <a:lnTo>
                    <a:pt x="18673049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11048047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901526"/>
            <a:ext cx="12737817" cy="59301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2249" t="2464" r="12490"/>
          <a:stretch>
            <a:fillRect/>
          </a:stretch>
        </p:blipFill>
        <p:spPr>
          <a:xfrm>
            <a:off x="12737817" y="4171076"/>
            <a:ext cx="5061530" cy="490931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97452" y="1028700"/>
            <a:ext cx="559929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DIÁMETRO DE TALLO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69645" y="2038276"/>
            <a:ext cx="822638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El grosor del tallo depende de la variedad, las condiciones ambientales y nutricionales del suelo (Vázques y Ruiz, 1993).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50352" y="2038276"/>
            <a:ext cx="645782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Barreto (2018) afirma que, el grosor de tallo evidencia una contribución a un mejor llenado de mazorca.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95301"/>
            <a:ext cx="11758156" cy="56831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63301" y="352425"/>
            <a:ext cx="568952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NÚMERO DE HOJAS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77470" y="6441203"/>
            <a:ext cx="8932203" cy="1668064"/>
            <a:chOff x="0" y="0"/>
            <a:chExt cx="18293710" cy="3416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93710" cy="3416300"/>
            </a:xfrm>
            <a:custGeom>
              <a:avLst/>
              <a:gdLst/>
              <a:ahLst/>
              <a:cxnLst/>
              <a:rect l="l" t="t" r="r" b="b"/>
              <a:pathLst>
                <a:path w="18293710" h="3416300">
                  <a:moveTo>
                    <a:pt x="10731614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8293710" y="3416300"/>
                  </a:lnTo>
                  <a:lnTo>
                    <a:pt x="18293710" y="0"/>
                  </a:lnTo>
                  <a:lnTo>
                    <a:pt x="10731612" y="0"/>
                  </a:lnTo>
                  <a:close/>
                  <a:moveTo>
                    <a:pt x="18268310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8268310" y="25400"/>
                  </a:lnTo>
                  <a:lnTo>
                    <a:pt x="18268310" y="3390900"/>
                  </a:lnTo>
                  <a:close/>
                  <a:moveTo>
                    <a:pt x="10731614" y="177800"/>
                  </a:moveTo>
                  <a:lnTo>
                    <a:pt x="18115910" y="177800"/>
                  </a:lnTo>
                  <a:lnTo>
                    <a:pt x="18115910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10731613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1758156" y="3776991"/>
            <a:ext cx="624222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El numero promedio de hojas es de 12 a 13 (Bahena, 2017) y (Cuenca, 2019) 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77470" y="8173758"/>
            <a:ext cx="8932203" cy="1870630"/>
            <a:chOff x="0" y="0"/>
            <a:chExt cx="16312729" cy="34163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12728" cy="3416300"/>
            </a:xfrm>
            <a:custGeom>
              <a:avLst/>
              <a:gdLst/>
              <a:ahLst/>
              <a:cxnLst/>
              <a:rect l="l" t="t" r="r" b="b"/>
              <a:pathLst>
                <a:path w="16312728" h="3416300">
                  <a:moveTo>
                    <a:pt x="9606490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6312728" y="3416300"/>
                  </a:lnTo>
                  <a:lnTo>
                    <a:pt x="16312728" y="0"/>
                  </a:lnTo>
                  <a:lnTo>
                    <a:pt x="9606490" y="0"/>
                  </a:lnTo>
                  <a:close/>
                  <a:moveTo>
                    <a:pt x="16287328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6287328" y="25400"/>
                  </a:lnTo>
                  <a:lnTo>
                    <a:pt x="16287328" y="3390900"/>
                  </a:lnTo>
                  <a:close/>
                  <a:moveTo>
                    <a:pt x="9606490" y="177800"/>
                  </a:moveTo>
                  <a:lnTo>
                    <a:pt x="16134928" y="177800"/>
                  </a:lnTo>
                  <a:lnTo>
                    <a:pt x="16134928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9606490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1758156" y="1038151"/>
            <a:ext cx="6242220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El desarrollo de todas hojas en la planta de maíz se generan alrededor de los 35 días después de la siembra (Deras, 2014)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0171" y="8173758"/>
            <a:ext cx="9660021" cy="11869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235181" y="7432992"/>
            <a:ext cx="587000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DÍAS A LA FLORACIÓN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11527" y="8308973"/>
            <a:ext cx="6903972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Mayor distanciamiento de siembra acorta el tiempo a la floración (Monar, 2007).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11527" y="6475135"/>
            <a:ext cx="6903972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El fotoperiodo y el tiempo de exposición a la luz influyen en la floración (Martínez, 2015).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684904" y="8002047"/>
            <a:ext cx="7954140" cy="1933753"/>
            <a:chOff x="0" y="0"/>
            <a:chExt cx="14052327" cy="3416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52327" cy="3416300"/>
            </a:xfrm>
            <a:custGeom>
              <a:avLst/>
              <a:gdLst/>
              <a:ahLst/>
              <a:cxnLst/>
              <a:rect l="l" t="t" r="r" b="b"/>
              <a:pathLst>
                <a:path w="14052327" h="3416300">
                  <a:moveTo>
                    <a:pt x="8322666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4052327" y="3416300"/>
                  </a:lnTo>
                  <a:lnTo>
                    <a:pt x="14052327" y="0"/>
                  </a:lnTo>
                  <a:lnTo>
                    <a:pt x="8322666" y="0"/>
                  </a:lnTo>
                  <a:close/>
                  <a:moveTo>
                    <a:pt x="14026927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4026927" y="25400"/>
                  </a:lnTo>
                  <a:lnTo>
                    <a:pt x="14026927" y="3390900"/>
                  </a:lnTo>
                  <a:close/>
                  <a:moveTo>
                    <a:pt x="8322666" y="177800"/>
                  </a:moveTo>
                  <a:lnTo>
                    <a:pt x="13874527" y="177800"/>
                  </a:lnTo>
                  <a:lnTo>
                    <a:pt x="13874527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322666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63662" y="7700530"/>
            <a:ext cx="8090084" cy="2586470"/>
            <a:chOff x="0" y="0"/>
            <a:chExt cx="10685664" cy="3416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85664" cy="3416300"/>
            </a:xfrm>
            <a:custGeom>
              <a:avLst/>
              <a:gdLst/>
              <a:ahLst/>
              <a:cxnLst/>
              <a:rect l="l" t="t" r="r" b="b"/>
              <a:pathLst>
                <a:path w="10685664" h="3416300">
                  <a:moveTo>
                    <a:pt x="6410528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0685664" y="3416300"/>
                  </a:lnTo>
                  <a:lnTo>
                    <a:pt x="10685664" y="0"/>
                  </a:lnTo>
                  <a:lnTo>
                    <a:pt x="6410527" y="0"/>
                  </a:lnTo>
                  <a:close/>
                  <a:moveTo>
                    <a:pt x="10660265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0660265" y="25400"/>
                  </a:lnTo>
                  <a:lnTo>
                    <a:pt x="10660265" y="3390900"/>
                  </a:lnTo>
                  <a:close/>
                  <a:moveTo>
                    <a:pt x="6410528" y="177800"/>
                  </a:moveTo>
                  <a:lnTo>
                    <a:pt x="10507865" y="177800"/>
                  </a:lnTo>
                  <a:lnTo>
                    <a:pt x="10507865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6410528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8321" y="1028700"/>
            <a:ext cx="10554215" cy="6039357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755816" y="-145891"/>
            <a:ext cx="4686754" cy="5657850"/>
            <a:chOff x="0" y="0"/>
            <a:chExt cx="6350000" cy="7665720"/>
          </a:xfrm>
        </p:grpSpPr>
        <p:sp>
          <p:nvSpPr>
            <p:cNvPr id="10" name="Freeform 10"/>
            <p:cNvSpPr/>
            <p:nvPr/>
          </p:nvSpPr>
          <p:spPr>
            <a:xfrm>
              <a:off x="-309880" y="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5730240" y="6734810"/>
                  </a:moveTo>
                  <a:cubicBezTo>
                    <a:pt x="6969760" y="5495290"/>
                    <a:pt x="6969760" y="3484880"/>
                    <a:pt x="5730240" y="2244090"/>
                  </a:cubicBezTo>
                  <a:lnTo>
                    <a:pt x="3484880" y="0"/>
                  </a:lnTo>
                  <a:lnTo>
                    <a:pt x="1239520" y="2245360"/>
                  </a:lnTo>
                  <a:cubicBezTo>
                    <a:pt x="0" y="3484880"/>
                    <a:pt x="0" y="5495290"/>
                    <a:pt x="1239520" y="6736080"/>
                  </a:cubicBezTo>
                  <a:cubicBezTo>
                    <a:pt x="2480310" y="7975600"/>
                    <a:pt x="4489450" y="7975600"/>
                    <a:pt x="5730240" y="6734811"/>
                  </a:cubicBezTo>
                  <a:close/>
                </a:path>
              </a:pathLst>
            </a:custGeom>
            <a:solidFill>
              <a:srgbClr val="179151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07963" y="165665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-1883" r="-3113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298092" y="352425"/>
            <a:ext cx="908839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ALTURA DE INSERCIÓN DE MAZORCA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97553" y="8202072"/>
            <a:ext cx="676174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A mayor longitud de planta aumenta la altura de inserción de mazorca (Guamán et al., 2020).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9009" y="7944897"/>
            <a:ext cx="6955692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Una menor inserción de mazorca contribuye a reducir el efecto palanca que provoca el acame (Esposito et al., 2015).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3238" y="1279857"/>
            <a:ext cx="11075915" cy="33959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606413" y="6617450"/>
            <a:ext cx="8377362" cy="2437827"/>
            <a:chOff x="0" y="0"/>
            <a:chExt cx="11739789" cy="3416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39790" cy="3416300"/>
            </a:xfrm>
            <a:custGeom>
              <a:avLst/>
              <a:gdLst/>
              <a:ahLst/>
              <a:cxnLst/>
              <a:rect l="l" t="t" r="r" b="b"/>
              <a:pathLst>
                <a:path w="11739790" h="3416300">
                  <a:moveTo>
                    <a:pt x="7009232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1739790" y="3416300"/>
                  </a:lnTo>
                  <a:lnTo>
                    <a:pt x="11739790" y="0"/>
                  </a:lnTo>
                  <a:lnTo>
                    <a:pt x="7009231" y="0"/>
                  </a:lnTo>
                  <a:close/>
                  <a:moveTo>
                    <a:pt x="11714390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1714390" y="25400"/>
                  </a:lnTo>
                  <a:lnTo>
                    <a:pt x="11714390" y="3390900"/>
                  </a:lnTo>
                  <a:close/>
                  <a:moveTo>
                    <a:pt x="7009232" y="177800"/>
                  </a:moveTo>
                  <a:lnTo>
                    <a:pt x="11561990" y="177800"/>
                  </a:lnTo>
                  <a:lnTo>
                    <a:pt x="11561990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7009231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3238" y="5929274"/>
            <a:ext cx="11413175" cy="40815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81313" y="352425"/>
            <a:ext cx="626102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ÍNDICE DE ÁREA FOLIAR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9832" y="5143500"/>
            <a:ext cx="932272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RENDIMIENTO DE MATERIA FRESCA Y SECA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90182" y="2571750"/>
            <a:ext cx="6178168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El genotipo, la edad del cultivo, las condiciones ambientales, el fotoperiodo y la posición de las hojas influyen sobre el IAF (Tapia y Camacho, 1988).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90182" y="506673"/>
            <a:ext cx="617816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A </a:t>
            </a:r>
            <a:r>
              <a:rPr lang="en-US" sz="3000" u="none">
                <a:solidFill>
                  <a:srgbClr val="191919"/>
                </a:solidFill>
                <a:latin typeface="Arialle"/>
              </a:rPr>
              <a:t>mayor densidad poblacional mayor será el índice de área foliar (Sánchez et al., 2011) 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69368" y="6798099"/>
            <a:ext cx="5638379" cy="201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44"/>
              </a:lnSpc>
              <a:spcBef>
                <a:spcPct val="0"/>
              </a:spcBef>
            </a:pPr>
            <a:r>
              <a:rPr lang="en-US" sz="2995" u="none">
                <a:solidFill>
                  <a:srgbClr val="191919"/>
                </a:solidFill>
                <a:latin typeface="Arialle"/>
              </a:rPr>
              <a:t>Mayor densidad de plantas equivale a mayor rendimiento del cultivo (Sánchez et al., 2011), (Camarasa et al.,2019).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754386" y="14288"/>
            <a:ext cx="9651151" cy="2211770"/>
            <a:chOff x="0" y="0"/>
            <a:chExt cx="14907166" cy="3416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07166" cy="3416300"/>
            </a:xfrm>
            <a:custGeom>
              <a:avLst/>
              <a:gdLst/>
              <a:ahLst/>
              <a:cxnLst/>
              <a:rect l="l" t="t" r="r" b="b"/>
              <a:pathLst>
                <a:path w="14907166" h="3416300">
                  <a:moveTo>
                    <a:pt x="8808183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4907166" y="3416300"/>
                  </a:lnTo>
                  <a:lnTo>
                    <a:pt x="14907166" y="0"/>
                  </a:lnTo>
                  <a:lnTo>
                    <a:pt x="8808183" y="0"/>
                  </a:lnTo>
                  <a:close/>
                  <a:moveTo>
                    <a:pt x="14881766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4881766" y="25400"/>
                  </a:lnTo>
                  <a:lnTo>
                    <a:pt x="14881766" y="3390900"/>
                  </a:lnTo>
                  <a:close/>
                  <a:moveTo>
                    <a:pt x="8808183" y="177800"/>
                  </a:moveTo>
                  <a:lnTo>
                    <a:pt x="14729366" y="177800"/>
                  </a:lnTo>
                  <a:lnTo>
                    <a:pt x="14729366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808183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305" y="2127763"/>
            <a:ext cx="10933786" cy="656609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754386" y="2531797"/>
            <a:ext cx="8772451" cy="2201035"/>
            <a:chOff x="0" y="0"/>
            <a:chExt cx="13616012" cy="34163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16012" cy="3416300"/>
            </a:xfrm>
            <a:custGeom>
              <a:avLst/>
              <a:gdLst/>
              <a:ahLst/>
              <a:cxnLst/>
              <a:rect l="l" t="t" r="r" b="b"/>
              <a:pathLst>
                <a:path w="13616012" h="3416300">
                  <a:moveTo>
                    <a:pt x="8074856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3616012" y="3416300"/>
                  </a:lnTo>
                  <a:lnTo>
                    <a:pt x="13616012" y="0"/>
                  </a:lnTo>
                  <a:lnTo>
                    <a:pt x="8074855" y="0"/>
                  </a:lnTo>
                  <a:close/>
                  <a:moveTo>
                    <a:pt x="13590612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3590612" y="25400"/>
                  </a:lnTo>
                  <a:lnTo>
                    <a:pt x="13590612" y="3390900"/>
                  </a:lnTo>
                  <a:close/>
                  <a:moveTo>
                    <a:pt x="8074856" y="177800"/>
                  </a:moveTo>
                  <a:lnTo>
                    <a:pt x="13438212" y="177800"/>
                  </a:lnTo>
                  <a:lnTo>
                    <a:pt x="13438212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074856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70842" y="732888"/>
            <a:ext cx="707315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PORCENTAJE DE MATERIA SECA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17492" y="143854"/>
            <a:ext cx="6497818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80"/>
              </a:lnSpc>
              <a:spcBef>
                <a:spcPct val="0"/>
              </a:spcBef>
            </a:pPr>
            <a:r>
              <a:rPr lang="en-US" sz="2800">
                <a:solidFill>
                  <a:srgbClr val="191919"/>
                </a:solidFill>
                <a:latin typeface="Arialle"/>
              </a:rPr>
              <a:t>El incremento de materia seca puede deberse a problemas en el follaje o senescencia de las mismas (Ettle y Schwarz, 2003) 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08986" y="2639142"/>
            <a:ext cx="6543238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80"/>
              </a:lnSpc>
              <a:spcBef>
                <a:spcPct val="0"/>
              </a:spcBef>
            </a:pPr>
            <a:r>
              <a:rPr lang="en-US" sz="2800">
                <a:solidFill>
                  <a:srgbClr val="191919"/>
                </a:solidFill>
                <a:latin typeface="Arialle"/>
              </a:rPr>
              <a:t>La Mancha de asfalto presenta una mayor incidencia en fase de floración y en condiciones de humedad propicias (Deras y Flor de Serrano, 2018)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754386" y="4547951"/>
            <a:ext cx="6627767" cy="6379283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7"/>
              <a:stretch>
                <a:fillRect l="-8894" t="-5134" r="-14146" b="5134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2774507" y="-1156030"/>
            <a:ext cx="7919641" cy="7928443"/>
            <a:chOff x="0" y="0"/>
            <a:chExt cx="6259642" cy="6266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9642" cy="6266599"/>
            </a:xfrm>
            <a:custGeom>
              <a:avLst/>
              <a:gdLst/>
              <a:ahLst/>
              <a:cxnLst/>
              <a:rect l="l" t="t" r="r" b="b"/>
              <a:pathLst>
                <a:path w="6259642" h="6266599">
                  <a:moveTo>
                    <a:pt x="6259642" y="6266599"/>
                  </a:moveTo>
                  <a:lnTo>
                    <a:pt x="0" y="6266599"/>
                  </a:lnTo>
                  <a:lnTo>
                    <a:pt x="0" y="0"/>
                  </a:lnTo>
                  <a:lnTo>
                    <a:pt x="6259642" y="626659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35878" y="5021680"/>
            <a:ext cx="10604617" cy="1214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8336" y="3347548"/>
            <a:ext cx="10932159" cy="1252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9771"/>
          <a:stretch>
            <a:fillRect/>
          </a:stretch>
        </p:blipFill>
        <p:spPr>
          <a:xfrm>
            <a:off x="6516355" y="6772413"/>
            <a:ext cx="11388579" cy="1626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1224" y="1696542"/>
            <a:ext cx="10932159" cy="12522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178991"/>
            <a:ext cx="6516355" cy="5669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8274">
            <a:off x="15830191" y="200635"/>
            <a:ext cx="2310178" cy="179353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0"/>
            <a:ext cx="6133288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480"/>
              </a:lnSpc>
              <a:spcBef>
                <a:spcPct val="0"/>
              </a:spcBef>
            </a:pPr>
            <a:r>
              <a:rPr lang="en-US" sz="7900">
                <a:solidFill>
                  <a:srgbClr val="191919"/>
                </a:solidFill>
                <a:latin typeface="Decalotype Bold"/>
              </a:rPr>
              <a:t>INTRODUCCIÓN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03964" y="5086350"/>
            <a:ext cx="9048550" cy="102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83"/>
              </a:lnSpc>
              <a:spcBef>
                <a:spcPct val="0"/>
              </a:spcBef>
            </a:pPr>
            <a:r>
              <a:rPr lang="en-US" sz="3025">
                <a:solidFill>
                  <a:srgbClr val="191919"/>
                </a:solidFill>
                <a:latin typeface="Arialle"/>
              </a:rPr>
              <a:t>Alternativa de alimentación en rumiantes principalmente en época seca.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42198" y="3430978"/>
            <a:ext cx="9310315" cy="102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83"/>
              </a:lnSpc>
              <a:spcBef>
                <a:spcPct val="0"/>
              </a:spcBef>
            </a:pPr>
            <a:r>
              <a:rPr lang="en-US" sz="3025">
                <a:solidFill>
                  <a:srgbClr val="191919"/>
                </a:solidFill>
                <a:latin typeface="Arialle"/>
              </a:rPr>
              <a:t>Se desarrolla adecuadamente en climas cálidos hasta templados con temperaturas de entre 25 a 30°C</a:t>
            </a:r>
          </a:p>
        </p:txBody>
      </p:sp>
      <p:sp>
        <p:nvSpPr>
          <p:cNvPr id="13" name="TextBox 13"/>
          <p:cNvSpPr txBox="1"/>
          <p:nvPr/>
        </p:nvSpPr>
        <p:spPr>
          <a:xfrm rot="380256">
            <a:off x="1093591" y="4744201"/>
            <a:ext cx="4494833" cy="462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83"/>
              </a:lnSpc>
            </a:pPr>
            <a:r>
              <a:rPr lang="en-US" sz="3025">
                <a:solidFill>
                  <a:srgbClr val="191919"/>
                </a:solidFill>
                <a:latin typeface="Arialle"/>
              </a:rPr>
              <a:t>PROBLEMA:</a:t>
            </a:r>
          </a:p>
          <a:p>
            <a:pPr algn="just">
              <a:lnSpc>
                <a:spcPts val="4083"/>
              </a:lnSpc>
            </a:pPr>
            <a:r>
              <a:rPr lang="en-US" sz="3025">
                <a:solidFill>
                  <a:srgbClr val="191919"/>
                </a:solidFill>
                <a:latin typeface="Arialle"/>
              </a:rPr>
              <a:t>La seleccion de materiales en el mercado en base a su destino productivo, tipo de manejo e implementación de aditivos (Microorganismos)</a:t>
            </a:r>
          </a:p>
          <a:p>
            <a:pPr marL="0" lvl="0" indent="0" algn="just">
              <a:lnSpc>
                <a:spcPts val="4083"/>
              </a:lnSpc>
              <a:spcBef>
                <a:spcPct val="0"/>
              </a:spcBef>
            </a:pPr>
            <a:endParaRPr lang="en-US" sz="3025">
              <a:solidFill>
                <a:srgbClr val="191919"/>
              </a:solidFill>
              <a:latin typeface="Ariall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42198" y="6855842"/>
            <a:ext cx="9310315" cy="154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83"/>
              </a:lnSpc>
              <a:spcBef>
                <a:spcPct val="0"/>
              </a:spcBef>
            </a:pPr>
            <a:r>
              <a:rPr lang="en-US" sz="3025">
                <a:solidFill>
                  <a:srgbClr val="191919"/>
                </a:solidFill>
                <a:latin typeface="Arialle"/>
              </a:rPr>
              <a:t>La provincia de Santo Domingo cuenta con un potencial productivo de forrajes dada su ubicación ecologica.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03964" y="8890866"/>
            <a:ext cx="9310315" cy="102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83"/>
              </a:lnSpc>
              <a:spcBef>
                <a:spcPct val="0"/>
              </a:spcBef>
            </a:pPr>
            <a:r>
              <a:rPr lang="en-US" sz="3025">
                <a:solidFill>
                  <a:srgbClr val="191919"/>
                </a:solidFill>
                <a:latin typeface="Arialle"/>
              </a:rPr>
              <a:t>Los aditivos microbiológicos se han relacionado como alternativas para mejorar la conservacion de silo.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2198" y="1779971"/>
            <a:ext cx="9310315" cy="102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83"/>
              </a:lnSpc>
              <a:spcBef>
                <a:spcPct val="0"/>
              </a:spcBef>
            </a:pPr>
            <a:r>
              <a:rPr lang="en-US" sz="3025">
                <a:solidFill>
                  <a:srgbClr val="191919"/>
                </a:solidFill>
                <a:latin typeface="Arialle"/>
              </a:rPr>
              <a:t>El maíz es una gran opción de forraje ya que es muy palatable y de alto valor nutritivo.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912" y="1688564"/>
            <a:ext cx="12145438" cy="431428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04374" y="6345382"/>
            <a:ext cx="7834436" cy="2446671"/>
            <a:chOff x="0" y="0"/>
            <a:chExt cx="10939265" cy="3416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39265" cy="3416300"/>
            </a:xfrm>
            <a:custGeom>
              <a:avLst/>
              <a:gdLst/>
              <a:ahLst/>
              <a:cxnLst/>
              <a:rect l="l" t="t" r="r" b="b"/>
              <a:pathLst>
                <a:path w="10939265" h="3416300">
                  <a:moveTo>
                    <a:pt x="6554563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0939265" y="3416300"/>
                  </a:lnTo>
                  <a:lnTo>
                    <a:pt x="10939265" y="0"/>
                  </a:lnTo>
                  <a:lnTo>
                    <a:pt x="6554563" y="0"/>
                  </a:lnTo>
                  <a:close/>
                  <a:moveTo>
                    <a:pt x="10913865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0913865" y="25400"/>
                  </a:lnTo>
                  <a:lnTo>
                    <a:pt x="10913865" y="3390900"/>
                  </a:lnTo>
                  <a:close/>
                  <a:moveTo>
                    <a:pt x="6554563" y="177800"/>
                  </a:moveTo>
                  <a:lnTo>
                    <a:pt x="10761465" y="177800"/>
                  </a:lnTo>
                  <a:lnTo>
                    <a:pt x="10761465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6554563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418858" y="6577683"/>
            <a:ext cx="8670038" cy="1982068"/>
            <a:chOff x="0" y="0"/>
            <a:chExt cx="14943710" cy="34163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943710" cy="3416300"/>
            </a:xfrm>
            <a:custGeom>
              <a:avLst/>
              <a:gdLst/>
              <a:ahLst/>
              <a:cxnLst/>
              <a:rect l="l" t="t" r="r" b="b"/>
              <a:pathLst>
                <a:path w="14943710" h="3416300">
                  <a:moveTo>
                    <a:pt x="8828939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4943710" y="3416300"/>
                  </a:lnTo>
                  <a:lnTo>
                    <a:pt x="14943710" y="0"/>
                  </a:lnTo>
                  <a:lnTo>
                    <a:pt x="8828938" y="0"/>
                  </a:lnTo>
                  <a:close/>
                  <a:moveTo>
                    <a:pt x="14918311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4918311" y="25400"/>
                  </a:lnTo>
                  <a:lnTo>
                    <a:pt x="14918311" y="3390900"/>
                  </a:lnTo>
                  <a:close/>
                  <a:moveTo>
                    <a:pt x="8828939" y="177800"/>
                  </a:moveTo>
                  <a:lnTo>
                    <a:pt x="14765911" y="177800"/>
                  </a:lnTo>
                  <a:lnTo>
                    <a:pt x="14765911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828939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859625" y="452898"/>
            <a:ext cx="4690602" cy="4690602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DB3030"/>
          </a:solidFill>
        </p:spPr>
      </p:sp>
      <p:sp>
        <p:nvSpPr>
          <p:cNvPr id="12" name="TextBox 12"/>
          <p:cNvSpPr txBox="1"/>
          <p:nvPr/>
        </p:nvSpPr>
        <p:spPr>
          <a:xfrm>
            <a:off x="2140170" y="6478219"/>
            <a:ext cx="6178168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Deacuerdo al estado de madurez de grano aumenta el peso de la mazorca y la acumulación de MS total</a:t>
            </a:r>
            <a:r>
              <a:rPr lang="en-US" sz="3000" u="none">
                <a:solidFill>
                  <a:srgbClr val="191919"/>
                </a:solidFill>
                <a:latin typeface="Arialle"/>
              </a:rPr>
              <a:t> (Genter et al., 1970)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13160" y="6735394"/>
            <a:ext cx="703706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El porcentaje de materia seca en estadio de grano maduro es superior al 33% (Demanet y Canales, 2020).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43907" y="690562"/>
            <a:ext cx="707315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ESTADO DE MADUREZ DE GRANO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1B9DA2-C355-4D24-A329-0FA9D17F1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8" t="12787" r="15607" b="54107"/>
          <a:stretch/>
        </p:blipFill>
        <p:spPr bwMode="auto">
          <a:xfrm>
            <a:off x="13232822" y="844312"/>
            <a:ext cx="3912178" cy="3918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3322" y="6028813"/>
            <a:ext cx="8546518" cy="1508641"/>
            <a:chOff x="0" y="0"/>
            <a:chExt cx="19353487" cy="3416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53487" cy="3416300"/>
            </a:xfrm>
            <a:custGeom>
              <a:avLst/>
              <a:gdLst/>
              <a:ahLst/>
              <a:cxnLst/>
              <a:rect l="l" t="t" r="r" b="b"/>
              <a:pathLst>
                <a:path w="19353487" h="3416300">
                  <a:moveTo>
                    <a:pt x="11333528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9353487" y="3416300"/>
                  </a:lnTo>
                  <a:lnTo>
                    <a:pt x="19353487" y="0"/>
                  </a:lnTo>
                  <a:lnTo>
                    <a:pt x="11333526" y="0"/>
                  </a:lnTo>
                  <a:close/>
                  <a:moveTo>
                    <a:pt x="19328087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9328087" y="25400"/>
                  </a:lnTo>
                  <a:lnTo>
                    <a:pt x="19328087" y="3390900"/>
                  </a:lnTo>
                  <a:close/>
                  <a:moveTo>
                    <a:pt x="11333528" y="177800"/>
                  </a:moveTo>
                  <a:lnTo>
                    <a:pt x="19175687" y="177800"/>
                  </a:lnTo>
                  <a:lnTo>
                    <a:pt x="19175687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11333527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8475" y="1385248"/>
            <a:ext cx="13165136" cy="37582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98424" y="352425"/>
            <a:ext cx="53965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PORCENTAJE DE GRANO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0839" y="6240209"/>
            <a:ext cx="747148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En silos comerciales el porcentaje de grano es menor al 30% (Schroeder y col., 2000).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401538" y="7829907"/>
            <a:ext cx="9060757" cy="2071391"/>
            <a:chOff x="0" y="0"/>
            <a:chExt cx="14943710" cy="34163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943710" cy="3416300"/>
            </a:xfrm>
            <a:custGeom>
              <a:avLst/>
              <a:gdLst/>
              <a:ahLst/>
              <a:cxnLst/>
              <a:rect l="l" t="t" r="r" b="b"/>
              <a:pathLst>
                <a:path w="14943710" h="3416300">
                  <a:moveTo>
                    <a:pt x="8828939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4943710" y="3416300"/>
                  </a:lnTo>
                  <a:lnTo>
                    <a:pt x="14943710" y="0"/>
                  </a:lnTo>
                  <a:lnTo>
                    <a:pt x="8828938" y="0"/>
                  </a:lnTo>
                  <a:close/>
                  <a:moveTo>
                    <a:pt x="14918311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4918311" y="25400"/>
                  </a:lnTo>
                  <a:lnTo>
                    <a:pt x="14918311" y="3390900"/>
                  </a:lnTo>
                  <a:close/>
                  <a:moveTo>
                    <a:pt x="8828939" y="177800"/>
                  </a:moveTo>
                  <a:lnTo>
                    <a:pt x="14765911" y="177800"/>
                  </a:lnTo>
                  <a:lnTo>
                    <a:pt x="14765911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828939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8142322" y="8065502"/>
            <a:ext cx="7782092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En condiciones de ensayo se pueden alcanzar valores de 43 a 57% Castaño y Gutiérrez, 2002).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24300" y="1949924"/>
            <a:ext cx="4136700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La calidad de silo no depende directamente de un mayor porcentaje de grano (Hunter, 1986).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095426"/>
            <a:ext cx="12072513" cy="72435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07322" y="1028700"/>
            <a:ext cx="50578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ANALISIS DE pH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39024" y="633412"/>
            <a:ext cx="6280484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J</a:t>
            </a:r>
            <a:r>
              <a:rPr lang="en-US" sz="3000" u="none">
                <a:solidFill>
                  <a:srgbClr val="191919"/>
                </a:solidFill>
                <a:latin typeface="Arialle"/>
              </a:rPr>
              <a:t>aurena (2008) cuestiona el uso de inoculantes biológicos en el ensilaje de maíz debido a su baja tasa de variación de pH.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39024" y="3205061"/>
            <a:ext cx="6280484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Los silos de maíz generalmente el pH puede diferir entre 4,0 y 3,5 (Hansen, 2014).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28700"/>
            <a:ext cx="11752878" cy="56752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61495" y="6706489"/>
            <a:ext cx="11800679" cy="33656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59006" y="352425"/>
            <a:ext cx="707315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FIBRA EFECTIVA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52878" y="607621"/>
            <a:ext cx="6182288" cy="148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15"/>
              </a:lnSpc>
              <a:spcBef>
                <a:spcPct val="0"/>
              </a:spcBef>
            </a:pPr>
            <a:r>
              <a:rPr lang="en-US" sz="2900">
                <a:solidFill>
                  <a:srgbClr val="191919"/>
                </a:solidFill>
                <a:latin typeface="Arialle"/>
              </a:rPr>
              <a:t>El rango optimo de particulas finas en PSPS es menor al 30% (Gregoret y Gallardo, 2006).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972382" y="5542525"/>
            <a:ext cx="9941320" cy="2170401"/>
            <a:chOff x="0" y="0"/>
            <a:chExt cx="15648041" cy="3416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48042" cy="3416300"/>
            </a:xfrm>
            <a:custGeom>
              <a:avLst/>
              <a:gdLst/>
              <a:ahLst/>
              <a:cxnLst/>
              <a:rect l="l" t="t" r="r" b="b"/>
              <a:pathLst>
                <a:path w="15648042" h="3416300">
                  <a:moveTo>
                    <a:pt x="9228973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5648042" y="3416300"/>
                  </a:lnTo>
                  <a:lnTo>
                    <a:pt x="15648042" y="0"/>
                  </a:lnTo>
                  <a:lnTo>
                    <a:pt x="9228972" y="0"/>
                  </a:lnTo>
                  <a:close/>
                  <a:moveTo>
                    <a:pt x="15622642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5622642" y="25400"/>
                  </a:lnTo>
                  <a:lnTo>
                    <a:pt x="15622642" y="3390900"/>
                  </a:lnTo>
                  <a:close/>
                  <a:moveTo>
                    <a:pt x="9228973" y="177800"/>
                  </a:moveTo>
                  <a:lnTo>
                    <a:pt x="15470242" y="177800"/>
                  </a:lnTo>
                  <a:lnTo>
                    <a:pt x="15470242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9228972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090999" y="5607598"/>
            <a:ext cx="6104518" cy="198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15"/>
              </a:lnSpc>
              <a:spcBef>
                <a:spcPct val="0"/>
              </a:spcBef>
            </a:pPr>
            <a:r>
              <a:rPr lang="en-US" sz="2900" u="none">
                <a:solidFill>
                  <a:srgbClr val="191919"/>
                </a:solidFill>
                <a:latin typeface="Arialle"/>
              </a:rPr>
              <a:t>Una mayor cantidad de partículas menores a 10 mm tienden a disminuir la FDNef en el silo (Palladino et al., 2006).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1006" y="8412692"/>
            <a:ext cx="7416521" cy="1693392"/>
            <a:chOff x="0" y="0"/>
            <a:chExt cx="14962316" cy="34163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62316" cy="3416300"/>
            </a:xfrm>
            <a:custGeom>
              <a:avLst/>
              <a:gdLst/>
              <a:ahLst/>
              <a:cxnLst/>
              <a:rect l="l" t="t" r="r" b="b"/>
              <a:pathLst>
                <a:path w="14962316" h="3416300">
                  <a:moveTo>
                    <a:pt x="8839506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4962316" y="3416300"/>
                  </a:lnTo>
                  <a:lnTo>
                    <a:pt x="14962316" y="0"/>
                  </a:lnTo>
                  <a:lnTo>
                    <a:pt x="8839505" y="0"/>
                  </a:lnTo>
                  <a:close/>
                  <a:moveTo>
                    <a:pt x="14936916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4936916" y="25400"/>
                  </a:lnTo>
                  <a:lnTo>
                    <a:pt x="14936916" y="3390900"/>
                  </a:lnTo>
                  <a:close/>
                  <a:moveTo>
                    <a:pt x="8839506" y="177800"/>
                  </a:moveTo>
                  <a:lnTo>
                    <a:pt x="14784516" y="177800"/>
                  </a:lnTo>
                  <a:lnTo>
                    <a:pt x="14784516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839506" y="177800"/>
                  </a:lnTo>
                  <a:close/>
                </a:path>
              </a:pathLst>
            </a:custGeom>
            <a:solidFill>
              <a:srgbClr val="EDECED">
                <a:alpha val="67843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2055313" y="8486910"/>
            <a:ext cx="6175890" cy="148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15"/>
              </a:lnSpc>
              <a:spcBef>
                <a:spcPct val="0"/>
              </a:spcBef>
            </a:pPr>
            <a:r>
              <a:rPr lang="en-US" sz="2900">
                <a:solidFill>
                  <a:srgbClr val="191919"/>
                </a:solidFill>
                <a:latin typeface="Arialle"/>
              </a:rPr>
              <a:t>E</a:t>
            </a:r>
            <a:r>
              <a:rPr lang="en-US" sz="2900" u="none">
                <a:solidFill>
                  <a:srgbClr val="191919"/>
                </a:solidFill>
                <a:latin typeface="Arialle"/>
              </a:rPr>
              <a:t>l porcentaje de FDNef para partículas de maíz entre 0,6 y 1 cm es del 34% (Mertens, 2002).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52878" y="2846192"/>
            <a:ext cx="6182288" cy="198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15"/>
              </a:lnSpc>
              <a:spcBef>
                <a:spcPct val="0"/>
              </a:spcBef>
            </a:pPr>
            <a:r>
              <a:rPr lang="en-US" sz="2900">
                <a:solidFill>
                  <a:srgbClr val="191919"/>
                </a:solidFill>
                <a:latin typeface="Arialle"/>
              </a:rPr>
              <a:t>U</a:t>
            </a:r>
            <a:r>
              <a:rPr lang="en-US" sz="2900" u="none">
                <a:solidFill>
                  <a:srgbClr val="191919"/>
                </a:solidFill>
                <a:latin typeface="Arialle"/>
              </a:rPr>
              <a:t>n tamaño de partícula menor a 8 mm contribuye a un desequilibrio en los procesos de rumia (Hutjens, 2003).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2312">
            <a:off x="9805557" y="-2485971"/>
            <a:ext cx="11505790" cy="916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266" y="6345382"/>
            <a:ext cx="6817468" cy="5825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5950" y="1311009"/>
            <a:ext cx="10714364" cy="58441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54525" y="352425"/>
            <a:ext cx="707315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4499">
                <a:solidFill>
                  <a:srgbClr val="191919"/>
                </a:solidFill>
                <a:latin typeface="Decalotype Bold"/>
              </a:rPr>
              <a:t>CORRELACIÓN DE PEARSON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49577" y="2038276"/>
            <a:ext cx="5859379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 El porcentaje de materia seca se ve influenciado por los componentes aéreos de la planta (Geiger et al., 1986)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1134" y="7623913"/>
            <a:ext cx="14131232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Guamán et al. (2020) presentó una relación positiva entre inserción de mazorca y porcentaje de materia seca. </a:t>
            </a:r>
          </a:p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endParaRPr lang="en-US" sz="3000" u="none">
              <a:solidFill>
                <a:srgbClr val="191919"/>
              </a:solidFill>
              <a:latin typeface="Ariall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921496">
            <a:off x="-3688187" y="-1378514"/>
            <a:ext cx="13752495" cy="1029087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3053914" y="-16629"/>
            <a:ext cx="18947486" cy="1366741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620130" y="7568663"/>
            <a:ext cx="3138957" cy="2718337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9983" y="1235419"/>
            <a:ext cx="8762662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49226" y="1890617"/>
            <a:ext cx="8762662" cy="8229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49226" y="182980"/>
            <a:ext cx="799609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191919"/>
                </a:solidFill>
                <a:latin typeface="Decalotype Bold"/>
              </a:rPr>
              <a:t>CONCLUSIONES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51898" y="1833467"/>
            <a:ext cx="1019074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Se determinó que una correcta selección del híbrido, un buen tratamiento de semilla y buenas prácticas de siembra influyen sobre el rendimiento de MS/ha.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51898" y="4114800"/>
            <a:ext cx="101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Se evidenció que el porcentaje de grano no tiene diferencias significativas entre variedades.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51898" y="5727749"/>
            <a:ext cx="1019074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Se concluyó que el uso de microorganismos homofermentadores no influye sobre el pH de estabilización óptimo de los silos para cada variedad.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51898" y="7899132"/>
            <a:ext cx="101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Se concluyó que el contenido de FDNef en el silo no tuvo diferencias entre variedades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007" t="3563" r="944"/>
          <a:stretch>
            <a:fillRect/>
          </a:stretch>
        </p:blipFill>
        <p:spPr>
          <a:xfrm rot="-1669733">
            <a:off x="14293000" y="-2645030"/>
            <a:ext cx="8645951" cy="1390918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595211">
            <a:off x="-3308314" y="369691"/>
            <a:ext cx="16864442" cy="1267691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494667" y="6397069"/>
            <a:ext cx="4661087" cy="4036501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5067" y="3736880"/>
            <a:ext cx="8229600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50695" y="-866274"/>
            <a:ext cx="8229600" cy="8229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47673" y="-9525"/>
            <a:ext cx="799609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191919"/>
                </a:solidFill>
                <a:latin typeface="Decalotype Bold"/>
              </a:rPr>
              <a:t>RECOMENDACIONES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4915" y="1771399"/>
            <a:ext cx="1193975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Se recomienda seguir un plan de manejo adecuado iniciando desde la correcta selección del método de siembra hasta la cosecha.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4915" y="3479965"/>
            <a:ext cx="1193975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 u="none">
                <a:solidFill>
                  <a:srgbClr val="191919"/>
                </a:solidFill>
                <a:latin typeface="Arialle"/>
              </a:rPr>
              <a:t>Se recomienda elegir el momento óptimo para ensilar las plantas de maíz indistintamente de la variedad que se establezca.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4915" y="5086350"/>
            <a:ext cx="1198613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Se recomienda realizar las respectivas tomas de datos en condiciones similares de hora, clima y edad del cultivo.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4915" y="8358170"/>
            <a:ext cx="1184699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Se recomienda el uso del método PSPS (Penn State) para determinar el tamaño de partículas objetivo.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4350" y="6650996"/>
            <a:ext cx="1202669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P</a:t>
            </a:r>
            <a:r>
              <a:rPr lang="en-US" sz="3000" u="none">
                <a:solidFill>
                  <a:srgbClr val="191919"/>
                </a:solidFill>
                <a:latin typeface="Arialle"/>
              </a:rPr>
              <a:t>ara obtener un mejor funcionamiento del rumen el tamaño de las partículas de silo  deben estar sobre los 8mm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870" y="7915623"/>
            <a:ext cx="16300261" cy="1952277"/>
            <a:chOff x="0" y="0"/>
            <a:chExt cx="5513915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13915" cy="660400"/>
            </a:xfrm>
            <a:custGeom>
              <a:avLst/>
              <a:gdLst/>
              <a:ahLst/>
              <a:cxnLst/>
              <a:rect l="l" t="t" r="r" b="b"/>
              <a:pathLst>
                <a:path w="5513915" h="660400">
                  <a:moveTo>
                    <a:pt x="538945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89456" y="0"/>
                  </a:lnTo>
                  <a:cubicBezTo>
                    <a:pt x="5458035" y="0"/>
                    <a:pt x="5513915" y="55880"/>
                    <a:pt x="5513915" y="124460"/>
                  </a:cubicBezTo>
                  <a:lnTo>
                    <a:pt x="5513915" y="535940"/>
                  </a:lnTo>
                  <a:cubicBezTo>
                    <a:pt x="5513915" y="604520"/>
                    <a:pt x="5458035" y="660400"/>
                    <a:pt x="5389456" y="660400"/>
                  </a:cubicBezTo>
                  <a:close/>
                </a:path>
              </a:pathLst>
            </a:custGeom>
            <a:solidFill>
              <a:srgbClr val="007F00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755512">
            <a:off x="2333926" y="-443209"/>
            <a:ext cx="14405042" cy="9271524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8284" b="-828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194782" y="8272636"/>
            <a:ext cx="11898435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u="none" spc="-160">
                <a:solidFill>
                  <a:srgbClr val="000000"/>
                </a:solidFill>
                <a:latin typeface="Muli Bold Bold"/>
              </a:rPr>
              <a:t>¡Muchas gracias!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17394" y="6036887"/>
            <a:ext cx="11341906" cy="27761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01881" y="2649061"/>
            <a:ext cx="11357419" cy="273522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0" y="2649061"/>
            <a:ext cx="7637939" cy="763793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0" y="0"/>
            <a:ext cx="7637939" cy="763793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5"/>
              <a:stretch>
                <a:fillRect t="-16879" b="-1687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051768" y="352425"/>
            <a:ext cx="901809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191919"/>
                </a:solidFill>
                <a:latin typeface="Decalotype Bold"/>
              </a:rPr>
              <a:t>Implicaciones para el productor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3578" y="2052123"/>
            <a:ext cx="518859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Silo de maíz como dieta única: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8224" y="5582071"/>
            <a:ext cx="745480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  <a:spcBef>
                <a:spcPct val="0"/>
              </a:spcBef>
            </a:pPr>
            <a:r>
              <a:rPr lang="en-US" sz="3000">
                <a:solidFill>
                  <a:srgbClr val="191919"/>
                </a:solidFill>
                <a:latin typeface="Arialle"/>
              </a:rPr>
              <a:t>Silo de maíz como dieta combinada (35:65)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DB3030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1027828" y="1029572"/>
            <a:ext cx="1089448" cy="108770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0468287" y="1029572"/>
            <a:ext cx="1089448" cy="1087705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148"/>
            <a:ext cx="857977" cy="1314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9158" y="2118148"/>
            <a:ext cx="808064" cy="1314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13184" y="1275938"/>
            <a:ext cx="707315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59"/>
              </a:lnSpc>
              <a:spcBef>
                <a:spcPct val="0"/>
              </a:spcBef>
            </a:pPr>
            <a:r>
              <a:rPr lang="en-US" sz="3799" u="none">
                <a:solidFill>
                  <a:srgbClr val="191919"/>
                </a:solidFill>
                <a:latin typeface="Decalotype Bold"/>
              </a:rPr>
              <a:t>Ubicación Ecológica “Cultivo Nelson Yanez”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66110" y="1275938"/>
            <a:ext cx="637773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9"/>
              </a:lnSpc>
              <a:spcBef>
                <a:spcPct val="0"/>
              </a:spcBef>
            </a:pPr>
            <a:r>
              <a:rPr lang="en-US" sz="3799" u="none">
                <a:solidFill>
                  <a:srgbClr val="191919"/>
                </a:solidFill>
                <a:latin typeface="Decalotype Bold"/>
              </a:rPr>
              <a:t>Ubicación Ecológica “Hda. Diana”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291639"/>
            <a:ext cx="7857643" cy="500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7"/>
              </a:lnSpc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Zona de vida:            Bosque húmedo Tropical </a:t>
            </a:r>
          </a:p>
          <a:p>
            <a:pPr marL="0" lvl="0" indent="0">
              <a:lnSpc>
                <a:spcPts val="6727"/>
              </a:lnSpc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Altitud:                       270 msnm</a:t>
            </a:r>
          </a:p>
          <a:p>
            <a:pPr marL="0" lvl="0" indent="0">
              <a:lnSpc>
                <a:spcPts val="6727"/>
              </a:lnSpc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Temperatura:            24 a 26°C</a:t>
            </a:r>
          </a:p>
          <a:p>
            <a:pPr marL="0" lvl="0" indent="0">
              <a:lnSpc>
                <a:spcPts val="6727"/>
              </a:lnSpc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Precipitación:            2860 mm año-1</a:t>
            </a:r>
          </a:p>
          <a:p>
            <a:pPr marL="0" lvl="0" indent="0">
              <a:lnSpc>
                <a:spcPts val="6727"/>
              </a:lnSpc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Humedad relativa:     85 - 90%</a:t>
            </a:r>
          </a:p>
          <a:p>
            <a:pPr marL="0" lvl="0" indent="0">
              <a:lnSpc>
                <a:spcPts val="6727"/>
              </a:lnSpc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Heliofanía:                 680 horas luz año-1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5330" y="3291639"/>
            <a:ext cx="7618512" cy="500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7"/>
              </a:lnSpc>
              <a:spcBef>
                <a:spcPct val="0"/>
              </a:spcBef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Zona de vida:           Bosque Húmedo tropical</a:t>
            </a:r>
          </a:p>
          <a:p>
            <a:pPr marL="0" lvl="0" indent="0" algn="l">
              <a:lnSpc>
                <a:spcPts val="6727"/>
              </a:lnSpc>
              <a:spcBef>
                <a:spcPct val="0"/>
              </a:spcBef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Altitud:                      300 msnm </a:t>
            </a:r>
          </a:p>
          <a:p>
            <a:pPr marL="0" lvl="0" indent="0" algn="l">
              <a:lnSpc>
                <a:spcPts val="6727"/>
              </a:lnSpc>
              <a:spcBef>
                <a:spcPct val="0"/>
              </a:spcBef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Temperatura:            23 a 28°C </a:t>
            </a:r>
          </a:p>
          <a:p>
            <a:pPr marL="0" lvl="0" indent="0" algn="l">
              <a:lnSpc>
                <a:spcPts val="6727"/>
              </a:lnSpc>
              <a:spcBef>
                <a:spcPct val="0"/>
              </a:spcBef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Precipitación:            3129 mm año-1</a:t>
            </a:r>
          </a:p>
          <a:p>
            <a:pPr marL="0" lvl="0" indent="0" algn="l">
              <a:lnSpc>
                <a:spcPts val="6727"/>
              </a:lnSpc>
              <a:spcBef>
                <a:spcPct val="0"/>
              </a:spcBef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Humedad relativa:     89%</a:t>
            </a:r>
          </a:p>
          <a:p>
            <a:pPr marL="0" lvl="0" indent="0" algn="l">
              <a:lnSpc>
                <a:spcPts val="6727"/>
              </a:lnSpc>
              <a:spcBef>
                <a:spcPct val="0"/>
              </a:spcBef>
            </a:pPr>
            <a:r>
              <a:rPr lang="en-US" sz="2925" u="none">
                <a:solidFill>
                  <a:srgbClr val="191919"/>
                </a:solidFill>
                <a:latin typeface="Arialle"/>
              </a:rPr>
              <a:t>Heliofanía:                 803 horas luz año-1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56616">
            <a:off x="-1780591" y="-7200306"/>
            <a:ext cx="22856984" cy="172881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34677" y="3691618"/>
            <a:ext cx="6855129" cy="7026716"/>
            <a:chOff x="0" y="0"/>
            <a:chExt cx="9140172" cy="936895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6097" t="8728" r="1322" b="13501"/>
            <a:stretch>
              <a:fillRect/>
            </a:stretch>
          </p:blipFill>
          <p:spPr>
            <a:xfrm>
              <a:off x="0" y="0"/>
              <a:ext cx="9140172" cy="9368955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882295" y="2660257"/>
              <a:ext cx="7375581" cy="474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79"/>
                </a:lnSpc>
                <a:spcBef>
                  <a:spcPct val="0"/>
                </a:spcBef>
              </a:pPr>
              <a:r>
                <a:rPr lang="en-US" sz="3899">
                  <a:solidFill>
                    <a:srgbClr val="191919"/>
                  </a:solidFill>
                  <a:latin typeface="Arialle"/>
                </a:rPr>
                <a:t>Determinar el efecto de microorganismos homofermentativos como aditivos sobre la estabilidad de pH en el silo.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97695" y="1047750"/>
            <a:ext cx="392597" cy="39259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72892">
            <a:off x="11828586" y="271890"/>
            <a:ext cx="6757342" cy="4956611"/>
            <a:chOff x="0" y="0"/>
            <a:chExt cx="4198620" cy="3079750"/>
          </a:xfrm>
        </p:grpSpPr>
        <p:sp>
          <p:nvSpPr>
            <p:cNvPr id="9" name="Freeform 9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6"/>
              <a:stretch>
                <a:fillRect t="-41188" b="-4118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748464"/>
            <a:ext cx="8920742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191919"/>
                </a:solidFill>
                <a:latin typeface="Decalotype Bold"/>
              </a:rPr>
              <a:t>OBJETIVOS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79692" y="2482609"/>
            <a:ext cx="6654985" cy="7090804"/>
            <a:chOff x="0" y="0"/>
            <a:chExt cx="8873313" cy="945440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7323" t="8394" r="2548" b="13166"/>
            <a:stretch>
              <a:fillRect/>
            </a:stretch>
          </p:blipFill>
          <p:spPr>
            <a:xfrm>
              <a:off x="0" y="0"/>
              <a:ext cx="8873313" cy="9454405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204974" y="1558553"/>
              <a:ext cx="6463366" cy="631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900">
                  <a:solidFill>
                    <a:srgbClr val="191919"/>
                  </a:solidFill>
                  <a:latin typeface="Arialle"/>
                </a:rPr>
                <a:t>Evaluar el comportamiento de cuatro variedades de maíz (Pibe ARG 109, Tropi 101, ATL 400 y DAS 3383) sobre el rendimiento de materia fresca y seca.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88172" y="8949303"/>
            <a:ext cx="4174609" cy="11271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7065308"/>
            <a:ext cx="3221692" cy="32216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1317" y="-1193748"/>
            <a:ext cx="12536683" cy="93810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8100000">
            <a:off x="-4252983" y="3307993"/>
            <a:ext cx="22404652" cy="8950886"/>
            <a:chOff x="0" y="0"/>
            <a:chExt cx="35276568" cy="140933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6569" cy="14093346"/>
            </a:xfrm>
            <a:custGeom>
              <a:avLst/>
              <a:gdLst/>
              <a:ahLst/>
              <a:cxnLst/>
              <a:rect l="l" t="t" r="r" b="b"/>
              <a:pathLst>
                <a:path w="35276569" h="14093346">
                  <a:moveTo>
                    <a:pt x="0" y="0"/>
                  </a:moveTo>
                  <a:lnTo>
                    <a:pt x="35276569" y="0"/>
                  </a:lnTo>
                  <a:lnTo>
                    <a:pt x="35276569" y="14093346"/>
                  </a:lnTo>
                  <a:lnTo>
                    <a:pt x="0" y="1409334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1136547" y="3135547"/>
            <a:ext cx="7151453" cy="71514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52174" y="3076575"/>
            <a:ext cx="5920643" cy="41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191919"/>
                </a:solidFill>
                <a:latin typeface="Decalotype Bold"/>
              </a:rPr>
              <a:t>MATERIALES </a:t>
            </a:r>
          </a:p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191919"/>
                </a:solidFill>
                <a:latin typeface="Decalotype Bold"/>
              </a:rPr>
              <a:t>Y </a:t>
            </a:r>
          </a:p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191919"/>
                </a:solidFill>
                <a:latin typeface="Decalotype Bold"/>
              </a:rPr>
              <a:t>MÉTODOS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31244" b="312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8" t="6375" r="1994" b="6016"/>
          <a:stretch>
            <a:fillRect/>
          </a:stretch>
        </p:blipFill>
        <p:spPr>
          <a:xfrm>
            <a:off x="5713511" y="206960"/>
            <a:ext cx="12337854" cy="8539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85875" y="9017668"/>
            <a:ext cx="3665491" cy="9896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615292" cy="22634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1028700"/>
            <a:ext cx="592064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899">
                <a:solidFill>
                  <a:srgbClr val="191919"/>
                </a:solidFill>
                <a:latin typeface="Decalotype Bold"/>
              </a:rPr>
              <a:t>UBICACIÓN DEL AREA EXPERIMENTAL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46" y="2524334"/>
            <a:ext cx="5311362" cy="372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5"/>
              </a:lnSpc>
            </a:pPr>
            <a:r>
              <a:rPr lang="en-US" sz="3397">
                <a:solidFill>
                  <a:srgbClr val="191919"/>
                </a:solidFill>
                <a:latin typeface="Arialle"/>
              </a:rPr>
              <a:t>Luz de América: </a:t>
            </a:r>
          </a:p>
          <a:p>
            <a:pPr algn="ctr">
              <a:lnSpc>
                <a:spcPts val="5945"/>
              </a:lnSpc>
            </a:pPr>
            <a:r>
              <a:rPr lang="en-US" sz="3397">
                <a:solidFill>
                  <a:srgbClr val="191919"/>
                </a:solidFill>
                <a:latin typeface="Arialle"/>
              </a:rPr>
              <a:t>variedad (DAS 3383) </a:t>
            </a:r>
          </a:p>
          <a:p>
            <a:pPr algn="ctr">
              <a:lnSpc>
                <a:spcPts val="5945"/>
              </a:lnSpc>
            </a:pPr>
            <a:r>
              <a:rPr lang="en-US" sz="3397">
                <a:solidFill>
                  <a:srgbClr val="191919"/>
                </a:solidFill>
                <a:latin typeface="Arialle"/>
              </a:rPr>
              <a:t>Valle Hermoso: variedades </a:t>
            </a:r>
          </a:p>
          <a:p>
            <a:pPr algn="ctr">
              <a:lnSpc>
                <a:spcPts val="5945"/>
              </a:lnSpc>
            </a:pPr>
            <a:r>
              <a:rPr lang="en-US" sz="3397">
                <a:solidFill>
                  <a:srgbClr val="191919"/>
                </a:solidFill>
                <a:latin typeface="Arialle"/>
              </a:rPr>
              <a:t>(Pibe ARG 109, Tropi 101 Y ATL 400).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57989"/>
            <a:ext cx="18288000" cy="886125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303317" cy="23503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5712" t="7997" r="18068" b="5706"/>
          <a:stretch>
            <a:fillRect/>
          </a:stretch>
        </p:blipFill>
        <p:spPr>
          <a:xfrm>
            <a:off x="-312913" y="6214438"/>
            <a:ext cx="2027007" cy="26415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57533" y="722724"/>
            <a:ext cx="895274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5999">
                <a:solidFill>
                  <a:srgbClr val="191919"/>
                </a:solidFill>
                <a:latin typeface="Decalotype Bold"/>
              </a:rPr>
              <a:t>MATERIALES Y MÉTODOS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4757" y="1627599"/>
            <a:ext cx="3617734" cy="552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666">
                <a:solidFill>
                  <a:srgbClr val="191919"/>
                </a:solidFill>
                <a:latin typeface="Decalotype Bold"/>
              </a:rPr>
              <a:t>FASE DE CAMPO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4094" y="5909479"/>
            <a:ext cx="3617734" cy="110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666">
                <a:solidFill>
                  <a:srgbClr val="191919"/>
                </a:solidFill>
                <a:latin typeface="Decalotype Bold"/>
              </a:rPr>
              <a:t>FASE DE LABORATORIO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99099" y="6303733"/>
            <a:ext cx="9236807" cy="313504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901778" y="5337979"/>
            <a:ext cx="817637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9"/>
              </a:lnSpc>
              <a:spcBef>
                <a:spcPct val="0"/>
              </a:spcBef>
            </a:pPr>
            <a:r>
              <a:rPr lang="en-US" sz="3799" u="none">
                <a:solidFill>
                  <a:srgbClr val="191919"/>
                </a:solidFill>
                <a:latin typeface="Decalotype Bold"/>
              </a:rPr>
              <a:t>Características de la parcela de evaluación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47323" y="2954349"/>
            <a:ext cx="7690707" cy="2626995"/>
            <a:chOff x="0" y="0"/>
            <a:chExt cx="10254276" cy="350266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0"/>
              <a:ext cx="5660744" cy="4169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289" lvl="1" indent="-334645" algn="just">
                <a:lnSpc>
                  <a:spcPts val="4184"/>
                </a:lnSpc>
                <a:buFont typeface="Arial"/>
                <a:buChar char="•"/>
              </a:pPr>
              <a:r>
                <a:rPr lang="en-US" sz="3099">
                  <a:solidFill>
                    <a:srgbClr val="191919"/>
                  </a:solidFill>
                  <a:latin typeface="Arialle"/>
                </a:rPr>
                <a:t>Cinta métrica</a:t>
              </a:r>
            </a:p>
            <a:p>
              <a:pPr marL="669289" lvl="1" indent="-334645" algn="just">
                <a:lnSpc>
                  <a:spcPts val="4184"/>
                </a:lnSpc>
                <a:buFont typeface="Arial"/>
                <a:buChar char="•"/>
              </a:pPr>
              <a:r>
                <a:rPr lang="en-US" sz="3099">
                  <a:solidFill>
                    <a:srgbClr val="191919"/>
                  </a:solidFill>
                  <a:latin typeface="Arialle"/>
                </a:rPr>
                <a:t>Calibrador</a:t>
              </a:r>
            </a:p>
            <a:p>
              <a:pPr marL="669289" lvl="1" indent="-334645" algn="just">
                <a:lnSpc>
                  <a:spcPts val="4184"/>
                </a:lnSpc>
                <a:buFont typeface="Arial"/>
                <a:buChar char="•"/>
              </a:pPr>
              <a:r>
                <a:rPr lang="en-US" sz="3099">
                  <a:solidFill>
                    <a:srgbClr val="191919"/>
                  </a:solidFill>
                  <a:latin typeface="Arialle"/>
                </a:rPr>
                <a:t>Machete</a:t>
              </a:r>
            </a:p>
            <a:p>
              <a:pPr marL="669289" lvl="1" indent="-334645" algn="just">
                <a:lnSpc>
                  <a:spcPts val="4184"/>
                </a:lnSpc>
                <a:buFont typeface="Arial"/>
                <a:buChar char="•"/>
              </a:pPr>
              <a:r>
                <a:rPr lang="en-US" sz="3099">
                  <a:solidFill>
                    <a:srgbClr val="191919"/>
                  </a:solidFill>
                  <a:latin typeface="Arialle"/>
                </a:rPr>
                <a:t>Sobres de Manila</a:t>
              </a:r>
            </a:p>
            <a:p>
              <a:pPr marL="669289" lvl="1" indent="-334645" algn="just">
                <a:lnSpc>
                  <a:spcPts val="4184"/>
                </a:lnSpc>
                <a:buFont typeface="Arial"/>
                <a:buChar char="•"/>
              </a:pPr>
              <a:r>
                <a:rPr lang="en-US" sz="3099">
                  <a:solidFill>
                    <a:srgbClr val="191919"/>
                  </a:solidFill>
                  <a:latin typeface="Arialle"/>
                </a:rPr>
                <a:t>Muestras botánicas</a:t>
              </a:r>
            </a:p>
            <a:p>
              <a:pPr algn="just">
                <a:lnSpc>
                  <a:spcPts val="4184"/>
                </a:lnSpc>
              </a:pPr>
              <a:r>
                <a:rPr lang="en-US" sz="3099">
                  <a:solidFill>
                    <a:srgbClr val="191919"/>
                  </a:solidFill>
                  <a:latin typeface="Arialle"/>
                </a:rPr>
                <a:t>      de maíz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365145" y="-742950"/>
              <a:ext cx="4889131" cy="2772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289" lvl="1" indent="-334645" algn="just">
                <a:lnSpc>
                  <a:spcPts val="418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99" u="none">
                  <a:solidFill>
                    <a:srgbClr val="191919"/>
                  </a:solidFill>
                  <a:latin typeface="Arialle"/>
                </a:rPr>
                <a:t>Picadora</a:t>
              </a:r>
            </a:p>
            <a:p>
              <a:pPr marL="669289" lvl="1" indent="-334645" algn="just">
                <a:lnSpc>
                  <a:spcPts val="418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99" u="none">
                  <a:solidFill>
                    <a:srgbClr val="191919"/>
                  </a:solidFill>
                  <a:latin typeface="Arialle"/>
                </a:rPr>
                <a:t>Fundas de silo</a:t>
              </a:r>
            </a:p>
            <a:p>
              <a:pPr marL="669289" lvl="1" indent="-334645" algn="just">
                <a:lnSpc>
                  <a:spcPts val="418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99" u="none">
                  <a:solidFill>
                    <a:srgbClr val="191919"/>
                  </a:solidFill>
                  <a:latin typeface="Arialle"/>
                </a:rPr>
                <a:t>Microorganismos</a:t>
              </a:r>
            </a:p>
            <a:p>
              <a:pPr marL="669289" lvl="1" indent="-334645" algn="just">
                <a:lnSpc>
                  <a:spcPts val="418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99" u="none">
                  <a:solidFill>
                    <a:srgbClr val="191919"/>
                  </a:solidFill>
                  <a:latin typeface="Arialle"/>
                </a:rPr>
                <a:t>Balanzas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63735" y="7179513"/>
            <a:ext cx="4398756" cy="209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185"/>
              </a:lnSpc>
              <a:buFont typeface="Arial"/>
              <a:buChar char="•"/>
            </a:pPr>
            <a:r>
              <a:rPr lang="en-US" sz="3100">
                <a:solidFill>
                  <a:srgbClr val="191919"/>
                </a:solidFill>
                <a:latin typeface="Arialle"/>
              </a:rPr>
              <a:t>Balanza de precisión</a:t>
            </a:r>
          </a:p>
          <a:p>
            <a:pPr marL="669291" lvl="1" indent="-334646">
              <a:lnSpc>
                <a:spcPts val="4185"/>
              </a:lnSpc>
              <a:buFont typeface="Arial"/>
              <a:buChar char="•"/>
            </a:pPr>
            <a:r>
              <a:rPr lang="en-US" sz="3100">
                <a:solidFill>
                  <a:srgbClr val="191919"/>
                </a:solidFill>
                <a:latin typeface="Arialle"/>
              </a:rPr>
              <a:t>Estufa</a:t>
            </a:r>
          </a:p>
          <a:p>
            <a:pPr marL="669291" lvl="1" indent="-334646">
              <a:lnSpc>
                <a:spcPts val="4185"/>
              </a:lnSpc>
              <a:buFont typeface="Arial"/>
              <a:buChar char="•"/>
            </a:pPr>
            <a:r>
              <a:rPr lang="en-US" sz="3100">
                <a:solidFill>
                  <a:srgbClr val="191919"/>
                </a:solidFill>
                <a:latin typeface="Arialle"/>
              </a:rPr>
              <a:t>Muestras de silo</a:t>
            </a:r>
          </a:p>
          <a:p>
            <a:pPr marL="669291" lvl="1" indent="-334646">
              <a:lnSpc>
                <a:spcPts val="4185"/>
              </a:lnSpc>
              <a:buFont typeface="Arial"/>
              <a:buChar char="•"/>
            </a:pPr>
            <a:r>
              <a:rPr lang="en-US" sz="3100">
                <a:solidFill>
                  <a:srgbClr val="191919"/>
                </a:solidFill>
                <a:latin typeface="Arialle"/>
              </a:rPr>
              <a:t>pHmetro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88759" y="1175162"/>
            <a:ext cx="400510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FACTORES A EVALUAR</a:t>
            </a:r>
          </a:p>
          <a:p>
            <a:pPr marL="0" lvl="0" indent="0"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Fase de Campo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10276" y="2897199"/>
            <a:ext cx="7159383" cy="156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85"/>
              </a:lnSpc>
              <a:spcBef>
                <a:spcPct val="0"/>
              </a:spcBef>
            </a:pPr>
            <a:r>
              <a:rPr lang="en-US" sz="3100">
                <a:solidFill>
                  <a:srgbClr val="191919"/>
                </a:solidFill>
                <a:latin typeface="Arialle"/>
              </a:rPr>
              <a:t>Evaluación de las v</a:t>
            </a:r>
            <a:r>
              <a:rPr lang="en-US" sz="3100" u="none">
                <a:solidFill>
                  <a:srgbClr val="191919"/>
                </a:solidFill>
                <a:latin typeface="Arialle"/>
              </a:rPr>
              <a:t>ariedades (Pibe ARG 109, Tropi 101, ATL 400 y DAS 3383) a partir de los 27 DDS hasta los 75 DDS.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73420" y="-296482"/>
            <a:ext cx="6166328" cy="10879964"/>
            <a:chOff x="0" y="0"/>
            <a:chExt cx="3598926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8926" cy="6350000"/>
            </a:xfrm>
            <a:custGeom>
              <a:avLst/>
              <a:gdLst/>
              <a:ahLst/>
              <a:cxnLst/>
              <a:rect l="l" t="t" r="r" b="b"/>
              <a:pathLst>
                <a:path w="3598926" h="6350000">
                  <a:moveTo>
                    <a:pt x="2206625" y="3175000"/>
                  </a:moveTo>
                  <a:lnTo>
                    <a:pt x="3598926" y="6350000"/>
                  </a:lnTo>
                  <a:lnTo>
                    <a:pt x="0" y="6350000"/>
                  </a:lnTo>
                  <a:lnTo>
                    <a:pt x="0" y="0"/>
                  </a:lnTo>
                  <a:lnTo>
                    <a:pt x="3598926" y="0"/>
                  </a:lnTo>
                  <a:lnTo>
                    <a:pt x="2206625" y="3175000"/>
                  </a:lnTo>
                  <a:close/>
                </a:path>
              </a:pathLst>
            </a:custGeom>
            <a:solidFill>
              <a:srgbClr val="DB303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232691" y="166229"/>
            <a:ext cx="7875775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5999">
                <a:solidFill>
                  <a:srgbClr val="191919"/>
                </a:solidFill>
                <a:latin typeface="Decalotype Bold"/>
              </a:rPr>
              <a:t>MÉTODOS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55075" y="1225808"/>
            <a:ext cx="252956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FASE DE SILO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7305" y="2083058"/>
            <a:ext cx="400510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FACTORES A PROBAR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72388" y="2936935"/>
            <a:ext cx="5898190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u="none">
                <a:solidFill>
                  <a:srgbClr val="191919"/>
                </a:solidFill>
                <a:latin typeface="Arialle"/>
              </a:rPr>
              <a:t>Factor 1: Variedad (Pibe ARG 109, Tropi 101, ATL 400 y DAS 3383.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72388" y="5067300"/>
            <a:ext cx="5898190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u="none">
                <a:solidFill>
                  <a:srgbClr val="191919"/>
                </a:solidFill>
                <a:latin typeface="Arialle"/>
              </a:rPr>
              <a:t>Factor 2: Con microorganismos y Sin microorganismos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70679" y="1225808"/>
            <a:ext cx="304258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TIPO DE DISEÑO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77667" y="2292608"/>
            <a:ext cx="5691516" cy="218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  <a:spcBef>
                <a:spcPct val="0"/>
              </a:spcBef>
            </a:pPr>
            <a:r>
              <a:rPr lang="en-US" sz="3200" u="none">
                <a:solidFill>
                  <a:srgbClr val="191919"/>
                </a:solidFill>
                <a:latin typeface="Arialle"/>
              </a:rPr>
              <a:t>DCA (Diseño Completamente al Azar), dispuesto A x B donde A: Variedad y B: Microorganismos. 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92070" y="81421"/>
            <a:ext cx="3665491" cy="9896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912884" y="6738996"/>
            <a:ext cx="252956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Tratamientos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19858" y="7535515"/>
            <a:ext cx="349903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Con microorganismos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42450" y="7535515"/>
            <a:ext cx="349903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Sin microorganismos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19858" y="9124717"/>
            <a:ext cx="3499038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191919"/>
                </a:solidFill>
                <a:latin typeface="Arialle"/>
              </a:rPr>
              <a:t>4 repeticiones por variedad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42450" y="9124717"/>
            <a:ext cx="3499038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191919"/>
                </a:solidFill>
                <a:latin typeface="Arialle"/>
              </a:rPr>
              <a:t>2 repeticiones por variedad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8156" y="4496150"/>
            <a:ext cx="5847939" cy="5628693"/>
            <a:chOff x="30480" y="591820"/>
            <a:chExt cx="12736830" cy="12259310"/>
          </a:xfrm>
        </p:grpSpPr>
        <p:sp>
          <p:nvSpPr>
            <p:cNvPr id="18" name="Freeform 18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243" t="-40519" r="243" b="-460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8156" y="1460123"/>
            <a:ext cx="3826851" cy="3683377"/>
            <a:chOff x="30480" y="591820"/>
            <a:chExt cx="12736830" cy="12259310"/>
          </a:xfrm>
        </p:grpSpPr>
        <p:sp>
          <p:nvSpPr>
            <p:cNvPr id="20" name="Freeform 20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2701" t="-34811" r="-36885" b="5134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66914" y="-55678"/>
            <a:ext cx="8997039" cy="89826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724007" y="9067800"/>
            <a:ext cx="17264555" cy="0"/>
          </a:xfrm>
          <a:prstGeom prst="line">
            <a:avLst/>
          </a:prstGeom>
          <a:ln w="1905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23072" y="7944481"/>
            <a:ext cx="3665491" cy="9896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6813" y="1028700"/>
            <a:ext cx="10312385" cy="320039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59717" y="0"/>
            <a:ext cx="10692361" cy="1028700"/>
            <a:chOff x="0" y="0"/>
            <a:chExt cx="3658084" cy="351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58083" cy="351940"/>
            </a:xfrm>
            <a:custGeom>
              <a:avLst/>
              <a:gdLst/>
              <a:ahLst/>
              <a:cxnLst/>
              <a:rect l="l" t="t" r="r" b="b"/>
              <a:pathLst>
                <a:path w="3658083" h="351940">
                  <a:moveTo>
                    <a:pt x="0" y="0"/>
                  </a:moveTo>
                  <a:lnTo>
                    <a:pt x="3658083" y="0"/>
                  </a:lnTo>
                  <a:lnTo>
                    <a:pt x="3658083" y="351940"/>
                  </a:lnTo>
                  <a:lnTo>
                    <a:pt x="0" y="3519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796675" y="0"/>
            <a:ext cx="7491325" cy="5151251"/>
            <a:chOff x="0" y="0"/>
            <a:chExt cx="6159500" cy="4235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t="-883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89324" y="164931"/>
            <a:ext cx="6194279" cy="57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8"/>
              </a:lnSpc>
              <a:spcBef>
                <a:spcPct val="0"/>
              </a:spcBef>
            </a:pPr>
            <a:r>
              <a:rPr lang="en-US" sz="3757">
                <a:solidFill>
                  <a:srgbClr val="191919"/>
                </a:solidFill>
                <a:latin typeface="Decalotype Bold"/>
              </a:rPr>
              <a:t>Esquema del Análisis de Varianza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94427" y="5143500"/>
            <a:ext cx="343376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191919"/>
                </a:solidFill>
                <a:latin typeface="Decalotype Bold"/>
              </a:rPr>
              <a:t>Análisis Funcional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94049" y="5995389"/>
            <a:ext cx="7545563" cy="2560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53"/>
              </a:lnSpc>
              <a:spcBef>
                <a:spcPct val="0"/>
              </a:spcBef>
            </a:pPr>
            <a:r>
              <a:rPr lang="en-US" sz="3002" u="none">
                <a:solidFill>
                  <a:srgbClr val="191919"/>
                </a:solidFill>
                <a:latin typeface="Arialle"/>
              </a:rPr>
              <a:t>Las variables fueron comparadas y analizadas mediante la prueba LSD Fisher al 5% de significancia. Se emplearon modelos lineales generales y mixtos en variables significativas.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31244" b="312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4148" y="1238124"/>
            <a:ext cx="5173415" cy="793486"/>
            <a:chOff x="0" y="0"/>
            <a:chExt cx="6897887" cy="105798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7584"/>
              <a:ext cx="880606" cy="840429"/>
            </a:xfrm>
            <a:prstGeom prst="rect">
              <a:avLst/>
            </a:prstGeom>
          </p:spPr>
        </p:pic>
        <p:grpSp>
          <p:nvGrpSpPr>
            <p:cNvPr id="5" name="Group 5"/>
            <p:cNvGrpSpPr/>
            <p:nvPr/>
          </p:nvGrpSpPr>
          <p:grpSpPr>
            <a:xfrm>
              <a:off x="880606" y="0"/>
              <a:ext cx="6017280" cy="1057981"/>
              <a:chOff x="0" y="0"/>
              <a:chExt cx="5384045" cy="94664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277830" y="239594"/>
              <a:ext cx="5222834" cy="531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5"/>
                </a:lnSpc>
                <a:spcBef>
                  <a:spcPct val="0"/>
                </a:spcBef>
              </a:pPr>
              <a:r>
                <a:rPr lang="en-US" sz="2382" u="none">
                  <a:solidFill>
                    <a:srgbClr val="191919"/>
                  </a:solidFill>
                  <a:latin typeface="Arialle Bold"/>
                </a:rPr>
                <a:t>Porcentaje de Germinación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4148" y="2213777"/>
            <a:ext cx="5173415" cy="793486"/>
            <a:chOff x="0" y="0"/>
            <a:chExt cx="6897887" cy="1057981"/>
          </a:xfrm>
        </p:grpSpPr>
        <p:grpSp>
          <p:nvGrpSpPr>
            <p:cNvPr id="9" name="Group 9"/>
            <p:cNvGrpSpPr/>
            <p:nvPr/>
          </p:nvGrpSpPr>
          <p:grpSpPr>
            <a:xfrm>
              <a:off x="880606" y="0"/>
              <a:ext cx="6017280" cy="1057981"/>
              <a:chOff x="0" y="0"/>
              <a:chExt cx="5384045" cy="94664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2206897" y="239594"/>
              <a:ext cx="3358422" cy="531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5"/>
                </a:lnSpc>
                <a:spcBef>
                  <a:spcPct val="0"/>
                </a:spcBef>
              </a:pPr>
              <a:r>
                <a:rPr lang="en-US" sz="2382" u="none">
                  <a:solidFill>
                    <a:srgbClr val="191919"/>
                  </a:solidFill>
                  <a:latin typeface="Arialle Bold"/>
                </a:rPr>
                <a:t>Número de Hojas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17552"/>
              <a:ext cx="880606" cy="840429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64148" y="3217514"/>
            <a:ext cx="5173415" cy="3132925"/>
            <a:chOff x="0" y="0"/>
            <a:chExt cx="6897887" cy="4177234"/>
          </a:xfrm>
        </p:grpSpPr>
        <p:grpSp>
          <p:nvGrpSpPr>
            <p:cNvPr id="14" name="Group 14"/>
            <p:cNvGrpSpPr/>
            <p:nvPr/>
          </p:nvGrpSpPr>
          <p:grpSpPr>
            <a:xfrm>
              <a:off x="880606" y="0"/>
              <a:ext cx="6017280" cy="1057981"/>
              <a:chOff x="0" y="0"/>
              <a:chExt cx="5384045" cy="94664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2193207" y="239594"/>
              <a:ext cx="3392079" cy="531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5"/>
                </a:lnSpc>
                <a:spcBef>
                  <a:spcPct val="0"/>
                </a:spcBef>
              </a:pPr>
              <a:r>
                <a:rPr lang="en-US" sz="2382" u="none">
                  <a:solidFill>
                    <a:srgbClr val="191919"/>
                  </a:solidFill>
                  <a:latin typeface="Arialle Bold"/>
                </a:rPr>
                <a:t>Diámetro de Tallo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880606" y="1532282"/>
              <a:ext cx="6017280" cy="1057981"/>
              <a:chOff x="0" y="0"/>
              <a:chExt cx="5384045" cy="94664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2353908" y="1771876"/>
              <a:ext cx="3070677" cy="531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5"/>
                </a:lnSpc>
                <a:spcBef>
                  <a:spcPct val="0"/>
                </a:spcBef>
              </a:pPr>
              <a:r>
                <a:rPr lang="en-US" sz="2382" u="none">
                  <a:solidFill>
                    <a:srgbClr val="191919"/>
                  </a:solidFill>
                  <a:latin typeface="Arialle Bold"/>
                </a:rPr>
                <a:t>Altura de Planta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880606" y="3119253"/>
              <a:ext cx="6017280" cy="1057981"/>
              <a:chOff x="0" y="0"/>
              <a:chExt cx="5384045" cy="94664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756816" y="3358847"/>
              <a:ext cx="4258584" cy="531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215"/>
                </a:lnSpc>
                <a:spcBef>
                  <a:spcPct val="0"/>
                </a:spcBef>
              </a:pPr>
              <a:r>
                <a:rPr lang="en-US" sz="2382" u="none">
                  <a:solidFill>
                    <a:srgbClr val="191919"/>
                  </a:solidFill>
                  <a:latin typeface="Arialle Bold"/>
                </a:rPr>
                <a:t>Distancia entre Nudos</a:t>
              </a:r>
            </a:p>
          </p:txBody>
        </p: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08776"/>
              <a:ext cx="880606" cy="840429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641058"/>
              <a:ext cx="880606" cy="84042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3228029"/>
              <a:ext cx="880606" cy="840429"/>
            </a:xfrm>
            <a:prstGeom prst="rect">
              <a:avLst/>
            </a:prstGeom>
          </p:spPr>
        </p:pic>
      </p:grpSp>
      <p:grpSp>
        <p:nvGrpSpPr>
          <p:cNvPr id="26" name="Group 26"/>
          <p:cNvGrpSpPr/>
          <p:nvPr/>
        </p:nvGrpSpPr>
        <p:grpSpPr>
          <a:xfrm>
            <a:off x="364148" y="6577929"/>
            <a:ext cx="5173415" cy="1835936"/>
            <a:chOff x="0" y="0"/>
            <a:chExt cx="6897887" cy="2447914"/>
          </a:xfrm>
        </p:grpSpPr>
        <p:grpSp>
          <p:nvGrpSpPr>
            <p:cNvPr id="27" name="Group 27"/>
            <p:cNvGrpSpPr/>
            <p:nvPr/>
          </p:nvGrpSpPr>
          <p:grpSpPr>
            <a:xfrm>
              <a:off x="833263" y="0"/>
              <a:ext cx="6064624" cy="999839"/>
              <a:chOff x="0" y="0"/>
              <a:chExt cx="5741957" cy="94664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741958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741958" h="946643">
                    <a:moveTo>
                      <a:pt x="5617497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17497" y="0"/>
                    </a:lnTo>
                    <a:cubicBezTo>
                      <a:pt x="5686077" y="0"/>
                      <a:pt x="5741958" y="55880"/>
                      <a:pt x="5741958" y="124460"/>
                    </a:cubicBezTo>
                    <a:lnTo>
                      <a:pt x="5741958" y="822183"/>
                    </a:lnTo>
                    <a:cubicBezTo>
                      <a:pt x="5741958" y="890763"/>
                      <a:pt x="5686077" y="946643"/>
                      <a:pt x="5617497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048277" y="223810"/>
              <a:ext cx="5634595" cy="504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039"/>
                </a:lnSpc>
                <a:spcBef>
                  <a:spcPct val="0"/>
                </a:spcBef>
              </a:pPr>
              <a:r>
                <a:rPr lang="en-US" sz="2251" u="none">
                  <a:solidFill>
                    <a:srgbClr val="191919"/>
                  </a:solidFill>
                  <a:latin typeface="Arialle Bold"/>
                </a:rPr>
                <a:t>Altura de Inserción de Mazorca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833263" y="1448075"/>
              <a:ext cx="5686599" cy="999839"/>
              <a:chOff x="0" y="0"/>
              <a:chExt cx="5384045" cy="94664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2074906" y="1671885"/>
              <a:ext cx="3581338" cy="504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039"/>
                </a:lnSpc>
                <a:spcBef>
                  <a:spcPct val="0"/>
                </a:spcBef>
              </a:pPr>
              <a:r>
                <a:rPr lang="en-US" sz="2251" u="none">
                  <a:solidFill>
                    <a:srgbClr val="191919"/>
                  </a:solidFill>
                  <a:latin typeface="Arialle Bold"/>
                </a:rPr>
                <a:t>Días a la Floración</a:t>
              </a:r>
            </a:p>
          </p:txBody>
        </p:sp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02798"/>
              <a:ext cx="832213" cy="79424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550873"/>
              <a:ext cx="832213" cy="79424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364148" y="8556089"/>
            <a:ext cx="5437693" cy="1480327"/>
            <a:chOff x="0" y="0"/>
            <a:chExt cx="7250257" cy="1973769"/>
          </a:xfrm>
        </p:grpSpPr>
        <p:grpSp>
          <p:nvGrpSpPr>
            <p:cNvPr id="36" name="Group 36"/>
            <p:cNvGrpSpPr/>
            <p:nvPr/>
          </p:nvGrpSpPr>
          <p:grpSpPr>
            <a:xfrm>
              <a:off x="803832" y="0"/>
              <a:ext cx="6446425" cy="1973769"/>
              <a:chOff x="0" y="0"/>
              <a:chExt cx="5384045" cy="1648489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384045" cy="1648489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1648489">
                    <a:moveTo>
                      <a:pt x="5259585" y="1648489"/>
                    </a:moveTo>
                    <a:lnTo>
                      <a:pt x="124460" y="1648489"/>
                    </a:lnTo>
                    <a:cubicBezTo>
                      <a:pt x="55880" y="1648489"/>
                      <a:pt x="0" y="1592609"/>
                      <a:pt x="0" y="15240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1524029"/>
                    </a:lnTo>
                    <a:cubicBezTo>
                      <a:pt x="5384045" y="1592609"/>
                      <a:pt x="5328165" y="1648489"/>
                      <a:pt x="5259585" y="1648489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>
              <a:off x="1847883" y="14660"/>
              <a:ext cx="4556510" cy="48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1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191919"/>
                  </a:solidFill>
                  <a:latin typeface="Arialle Bold"/>
                </a:rPr>
                <a:t>IAF (Índice de Área Foliar)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02018" y="854615"/>
              <a:ext cx="5996089" cy="984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1"/>
                </a:lnSpc>
                <a:spcBef>
                  <a:spcPct val="0"/>
                </a:spcBef>
              </a:pPr>
              <a:r>
                <a:rPr lang="en-US" sz="2171">
                  <a:solidFill>
                    <a:srgbClr val="191919"/>
                  </a:solidFill>
                  <a:latin typeface="Arialle"/>
                </a:rPr>
                <a:t>IAF=(Área foliar (m2) *Nº plantas)/Área sembrada (m2))</a:t>
              </a:r>
            </a:p>
          </p:txBody>
        </p:sp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603789"/>
              <a:ext cx="802819" cy="766190"/>
            </a:xfrm>
            <a:prstGeom prst="rect">
              <a:avLst/>
            </a:prstGeom>
          </p:spPr>
        </p:pic>
      </p:grpSp>
      <p:grpSp>
        <p:nvGrpSpPr>
          <p:cNvPr id="41" name="Group 41"/>
          <p:cNvGrpSpPr/>
          <p:nvPr/>
        </p:nvGrpSpPr>
        <p:grpSpPr>
          <a:xfrm>
            <a:off x="5801841" y="1238124"/>
            <a:ext cx="5171130" cy="1925986"/>
            <a:chOff x="0" y="0"/>
            <a:chExt cx="6894841" cy="2567981"/>
          </a:xfrm>
        </p:grpSpPr>
        <p:grpSp>
          <p:nvGrpSpPr>
            <p:cNvPr id="42" name="Group 42"/>
            <p:cNvGrpSpPr/>
            <p:nvPr/>
          </p:nvGrpSpPr>
          <p:grpSpPr>
            <a:xfrm>
              <a:off x="880218" y="0"/>
              <a:ext cx="6014623" cy="1057514"/>
              <a:chOff x="0" y="0"/>
              <a:chExt cx="5384045" cy="94664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988864" y="-47625"/>
              <a:ext cx="5797331" cy="10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4"/>
                </a:lnSpc>
                <a:spcBef>
                  <a:spcPct val="0"/>
                </a:spcBef>
              </a:pPr>
              <a:r>
                <a:rPr lang="en-US" sz="2381">
                  <a:solidFill>
                    <a:srgbClr val="191919"/>
                  </a:solidFill>
                  <a:latin typeface="Arialle Bold"/>
                </a:rPr>
                <a:t>Peso Fresco de los Componentes de la Planta.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880218" y="1510467"/>
              <a:ext cx="6014623" cy="1057514"/>
              <a:chOff x="0" y="0"/>
              <a:chExt cx="5384045" cy="94664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384045" cy="946643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946643">
                    <a:moveTo>
                      <a:pt x="5259585" y="946643"/>
                    </a:moveTo>
                    <a:lnTo>
                      <a:pt x="124460" y="946643"/>
                    </a:lnTo>
                    <a:cubicBezTo>
                      <a:pt x="55880" y="946643"/>
                      <a:pt x="0" y="890763"/>
                      <a:pt x="0" y="82218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822183"/>
                    </a:lnTo>
                    <a:cubicBezTo>
                      <a:pt x="5384045" y="890763"/>
                      <a:pt x="5328165" y="946643"/>
                      <a:pt x="5259585" y="946643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1323541" y="1493218"/>
              <a:ext cx="5127976" cy="10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4"/>
                </a:lnSpc>
                <a:spcBef>
                  <a:spcPct val="0"/>
                </a:spcBef>
              </a:pPr>
              <a:r>
                <a:rPr lang="en-US" sz="2381">
                  <a:solidFill>
                    <a:srgbClr val="191919"/>
                  </a:solidFill>
                  <a:latin typeface="Arialle Bold"/>
                </a:rPr>
                <a:t>Peso Seco de los Componentes de la Planta</a:t>
              </a:r>
            </a:p>
          </p:txBody>
        </p:sp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08728"/>
              <a:ext cx="880218" cy="84005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8646" y="1619195"/>
              <a:ext cx="880218" cy="840058"/>
            </a:xfrm>
            <a:prstGeom prst="rect">
              <a:avLst/>
            </a:prstGeom>
          </p:spPr>
        </p:pic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43401" y="94734"/>
            <a:ext cx="3665491" cy="989682"/>
          </a:xfrm>
          <a:prstGeom prst="rect">
            <a:avLst/>
          </a:prstGeom>
        </p:spPr>
      </p:pic>
      <p:grpSp>
        <p:nvGrpSpPr>
          <p:cNvPr id="51" name="Group 51"/>
          <p:cNvGrpSpPr/>
          <p:nvPr/>
        </p:nvGrpSpPr>
        <p:grpSpPr>
          <a:xfrm>
            <a:off x="5801841" y="3422998"/>
            <a:ext cx="5232557" cy="5133091"/>
            <a:chOff x="0" y="0"/>
            <a:chExt cx="6976743" cy="6844122"/>
          </a:xfrm>
        </p:grpSpPr>
        <p:grpSp>
          <p:nvGrpSpPr>
            <p:cNvPr id="52" name="Group 52"/>
            <p:cNvGrpSpPr/>
            <p:nvPr/>
          </p:nvGrpSpPr>
          <p:grpSpPr>
            <a:xfrm>
              <a:off x="772641" y="4383664"/>
              <a:ext cx="6204102" cy="1055594"/>
              <a:chOff x="0" y="0"/>
              <a:chExt cx="6326909" cy="107648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6326910" cy="1076489"/>
              </a:xfrm>
              <a:custGeom>
                <a:avLst/>
                <a:gdLst/>
                <a:ahLst/>
                <a:cxnLst/>
                <a:rect l="l" t="t" r="r" b="b"/>
                <a:pathLst>
                  <a:path w="6326910" h="1076489">
                    <a:moveTo>
                      <a:pt x="6202449" y="1076489"/>
                    </a:moveTo>
                    <a:lnTo>
                      <a:pt x="124460" y="1076489"/>
                    </a:lnTo>
                    <a:cubicBezTo>
                      <a:pt x="55880" y="1076489"/>
                      <a:pt x="0" y="1020609"/>
                      <a:pt x="0" y="9520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202449" y="0"/>
                    </a:lnTo>
                    <a:cubicBezTo>
                      <a:pt x="6271030" y="0"/>
                      <a:pt x="6326910" y="55880"/>
                      <a:pt x="6326910" y="124460"/>
                    </a:cubicBezTo>
                    <a:lnTo>
                      <a:pt x="6326910" y="952029"/>
                    </a:lnTo>
                    <a:cubicBezTo>
                      <a:pt x="6326910" y="1020609"/>
                      <a:pt x="6271030" y="1076489"/>
                      <a:pt x="6202449" y="1076489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449819"/>
              <a:ext cx="772641" cy="737389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661916"/>
              <a:ext cx="772641" cy="737389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4542767"/>
              <a:ext cx="772641" cy="737389"/>
            </a:xfrm>
            <a:prstGeom prst="rect">
              <a:avLst/>
            </a:prstGeom>
          </p:spPr>
        </p:pic>
        <p:grpSp>
          <p:nvGrpSpPr>
            <p:cNvPr id="57" name="Group 57"/>
            <p:cNvGrpSpPr/>
            <p:nvPr/>
          </p:nvGrpSpPr>
          <p:grpSpPr>
            <a:xfrm>
              <a:off x="772641" y="0"/>
              <a:ext cx="6204102" cy="1899574"/>
              <a:chOff x="0" y="0"/>
              <a:chExt cx="5384045" cy="1648489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5384045" cy="1648489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1648489">
                    <a:moveTo>
                      <a:pt x="5259585" y="1648489"/>
                    </a:moveTo>
                    <a:lnTo>
                      <a:pt x="124460" y="1648489"/>
                    </a:lnTo>
                    <a:cubicBezTo>
                      <a:pt x="55880" y="1648489"/>
                      <a:pt x="0" y="1592609"/>
                      <a:pt x="0" y="15240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1524029"/>
                    </a:lnTo>
                    <a:cubicBezTo>
                      <a:pt x="5384045" y="1592609"/>
                      <a:pt x="5328165" y="1648489"/>
                      <a:pt x="5259585" y="1648489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59" name="Group 59"/>
            <p:cNvGrpSpPr/>
            <p:nvPr/>
          </p:nvGrpSpPr>
          <p:grpSpPr>
            <a:xfrm>
              <a:off x="772641" y="2128081"/>
              <a:ext cx="6204102" cy="1899574"/>
              <a:chOff x="0" y="0"/>
              <a:chExt cx="5384045" cy="1648489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5384045" cy="1648489"/>
              </a:xfrm>
              <a:custGeom>
                <a:avLst/>
                <a:gdLst/>
                <a:ahLst/>
                <a:cxnLst/>
                <a:rect l="l" t="t" r="r" b="b"/>
                <a:pathLst>
                  <a:path w="5384045" h="1648489">
                    <a:moveTo>
                      <a:pt x="5259585" y="1648489"/>
                    </a:moveTo>
                    <a:lnTo>
                      <a:pt x="124460" y="1648489"/>
                    </a:lnTo>
                    <a:cubicBezTo>
                      <a:pt x="55880" y="1648489"/>
                      <a:pt x="0" y="1592609"/>
                      <a:pt x="0" y="15240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59585" y="0"/>
                    </a:lnTo>
                    <a:cubicBezTo>
                      <a:pt x="5328165" y="0"/>
                      <a:pt x="5384045" y="55880"/>
                      <a:pt x="5384045" y="124460"/>
                    </a:cubicBezTo>
                    <a:lnTo>
                      <a:pt x="5384045" y="1524029"/>
                    </a:lnTo>
                    <a:cubicBezTo>
                      <a:pt x="5384045" y="1592609"/>
                      <a:pt x="5328165" y="1648489"/>
                      <a:pt x="5259585" y="1648489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61" name="Group 61"/>
            <p:cNvGrpSpPr/>
            <p:nvPr/>
          </p:nvGrpSpPr>
          <p:grpSpPr>
            <a:xfrm>
              <a:off x="772641" y="5788527"/>
              <a:ext cx="6204102" cy="1055594"/>
              <a:chOff x="0" y="0"/>
              <a:chExt cx="6326909" cy="1076489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6326910" cy="1076489"/>
              </a:xfrm>
              <a:custGeom>
                <a:avLst/>
                <a:gdLst/>
                <a:ahLst/>
                <a:cxnLst/>
                <a:rect l="l" t="t" r="r" b="b"/>
                <a:pathLst>
                  <a:path w="6326910" h="1076489">
                    <a:moveTo>
                      <a:pt x="6202449" y="1076489"/>
                    </a:moveTo>
                    <a:lnTo>
                      <a:pt x="124460" y="1076489"/>
                    </a:lnTo>
                    <a:cubicBezTo>
                      <a:pt x="55880" y="1076489"/>
                      <a:pt x="0" y="1020609"/>
                      <a:pt x="0" y="95202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202449" y="0"/>
                    </a:lnTo>
                    <a:cubicBezTo>
                      <a:pt x="6271030" y="0"/>
                      <a:pt x="6326910" y="55880"/>
                      <a:pt x="6326910" y="124460"/>
                    </a:cubicBezTo>
                    <a:lnTo>
                      <a:pt x="6326910" y="952029"/>
                    </a:lnTo>
                    <a:cubicBezTo>
                      <a:pt x="6326910" y="1020609"/>
                      <a:pt x="6271030" y="1076489"/>
                      <a:pt x="6202449" y="1076489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63" name="TextBox 63"/>
            <p:cNvSpPr txBox="1"/>
            <p:nvPr/>
          </p:nvSpPr>
          <p:spPr>
            <a:xfrm>
              <a:off x="772641" y="6056570"/>
              <a:ext cx="6204102" cy="464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21"/>
                </a:lnSpc>
                <a:spcBef>
                  <a:spcPct val="0"/>
                </a:spcBef>
              </a:pPr>
              <a:r>
                <a:rPr lang="en-US" sz="2090" u="none">
                  <a:solidFill>
                    <a:srgbClr val="191919"/>
                  </a:solidFill>
                  <a:latin typeface="Arialle Bold"/>
                </a:rPr>
                <a:t>Estado de Madurez del Grano</a:t>
              </a:r>
            </a:p>
          </p:txBody>
        </p:sp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5947630"/>
              <a:ext cx="772641" cy="737389"/>
            </a:xfrm>
            <a:prstGeom prst="rect">
              <a:avLst/>
            </a:prstGeom>
          </p:spPr>
        </p:pic>
        <p:sp>
          <p:nvSpPr>
            <p:cNvPr id="65" name="TextBox 65"/>
            <p:cNvSpPr txBox="1"/>
            <p:nvPr/>
          </p:nvSpPr>
          <p:spPr>
            <a:xfrm>
              <a:off x="772641" y="68152"/>
              <a:ext cx="6204102" cy="464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1"/>
                </a:lnSpc>
                <a:spcBef>
                  <a:spcPct val="0"/>
                </a:spcBef>
              </a:pPr>
              <a:r>
                <a:rPr lang="en-US" sz="2090">
                  <a:solidFill>
                    <a:srgbClr val="191919"/>
                  </a:solidFill>
                  <a:latin typeface="Arialle Bold"/>
                </a:rPr>
                <a:t>Porcentaje de grano en Silo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772641" y="770888"/>
              <a:ext cx="6204102" cy="949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1"/>
                </a:lnSpc>
                <a:spcBef>
                  <a:spcPct val="0"/>
                </a:spcBef>
              </a:pPr>
              <a:r>
                <a:rPr lang="en-US" sz="2090">
                  <a:solidFill>
                    <a:srgbClr val="191919"/>
                  </a:solidFill>
                  <a:latin typeface="Arialle"/>
                </a:rPr>
                <a:t>% Grano=((Peso del grano MS*100)/Peso de planta MF) 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72641" y="2201794"/>
              <a:ext cx="6204102" cy="464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1"/>
                </a:lnSpc>
                <a:spcBef>
                  <a:spcPct val="0"/>
                </a:spcBef>
              </a:pPr>
              <a:r>
                <a:rPr lang="en-US" sz="2090">
                  <a:solidFill>
                    <a:srgbClr val="191919"/>
                  </a:solidFill>
                  <a:latin typeface="Arialle Bold"/>
                </a:rPr>
                <a:t>Porcentaje de Materia Seca (MS)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72641" y="2982986"/>
              <a:ext cx="6204102" cy="949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1"/>
                </a:lnSpc>
                <a:spcBef>
                  <a:spcPct val="0"/>
                </a:spcBef>
              </a:pPr>
              <a:r>
                <a:rPr lang="en-US" sz="2090">
                  <a:solidFill>
                    <a:srgbClr val="191919"/>
                  </a:solidFill>
                  <a:latin typeface="Arialle"/>
                </a:rPr>
                <a:t>%MS=(Peso MS (kg)*100) / Peso MF (kg))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844549" y="4413034"/>
              <a:ext cx="6060287" cy="934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1"/>
                </a:lnSpc>
                <a:spcBef>
                  <a:spcPct val="0"/>
                </a:spcBef>
              </a:pPr>
              <a:r>
                <a:rPr lang="en-US" sz="2090">
                  <a:solidFill>
                    <a:srgbClr val="191919"/>
                  </a:solidFill>
                  <a:latin typeface="Arialle Bold"/>
                </a:rPr>
                <a:t>Acidez (pH del Ensilaje Fresco, Silaje Estable)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1092060" y="3813038"/>
            <a:ext cx="7242100" cy="5483215"/>
            <a:chOff x="0" y="0"/>
            <a:chExt cx="9656134" cy="7310953"/>
          </a:xfrm>
        </p:grpSpPr>
        <p:pic>
          <p:nvPicPr>
            <p:cNvPr id="71" name="Picture 7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9656134" cy="6678826"/>
            </a:xfrm>
            <a:prstGeom prst="rect">
              <a:avLst/>
            </a:prstGeom>
          </p:spPr>
        </p:pic>
        <p:sp>
          <p:nvSpPr>
            <p:cNvPr id="72" name="TextBox 72"/>
            <p:cNvSpPr txBox="1"/>
            <p:nvPr/>
          </p:nvSpPr>
          <p:spPr>
            <a:xfrm>
              <a:off x="1924561" y="6854333"/>
              <a:ext cx="7684578" cy="456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7"/>
                </a:lnSpc>
                <a:spcBef>
                  <a:spcPct val="0"/>
                </a:spcBef>
              </a:pPr>
              <a:r>
                <a:rPr lang="en-US" sz="2072">
                  <a:solidFill>
                    <a:srgbClr val="191919"/>
                  </a:solidFill>
                  <a:latin typeface="Arialle"/>
                </a:rPr>
                <a:t>Tomado de Demanet &amp; Canales, (2020, pág. 34).</a:t>
              </a:r>
            </a:p>
          </p:txBody>
        </p:sp>
      </p:grpSp>
      <p:pic>
        <p:nvPicPr>
          <p:cNvPr id="73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1959">
            <a:off x="9598075" y="8354772"/>
            <a:ext cx="1741294" cy="1260261"/>
          </a:xfrm>
          <a:prstGeom prst="rect">
            <a:avLst/>
          </a:prstGeom>
        </p:spPr>
      </p:pic>
      <p:sp>
        <p:nvSpPr>
          <p:cNvPr id="74" name="TextBox 74"/>
          <p:cNvSpPr txBox="1"/>
          <p:nvPr/>
        </p:nvSpPr>
        <p:spPr>
          <a:xfrm>
            <a:off x="364148" y="179541"/>
            <a:ext cx="739135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5999">
                <a:solidFill>
                  <a:srgbClr val="191919"/>
                </a:solidFill>
                <a:latin typeface="Decalotype Bold"/>
              </a:rPr>
              <a:t>VARIABLES EVALUADAS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1607</Words>
  <Application>Microsoft Office PowerPoint</Application>
  <PresentationFormat>Personalizado</PresentationFormat>
  <Paragraphs>169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Calibri</vt:lpstr>
      <vt:lpstr>Arial</vt:lpstr>
      <vt:lpstr>Arialle</vt:lpstr>
      <vt:lpstr>Arialle Bold</vt:lpstr>
      <vt:lpstr>Muli Bold Bold</vt:lpstr>
      <vt:lpstr>Decalotype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de Titulación_Analuisa Luis_Parraga Paola</dc:title>
  <cp:lastModifiedBy>Angel Analuisa</cp:lastModifiedBy>
  <cp:revision>1</cp:revision>
  <dcterms:created xsi:type="dcterms:W3CDTF">2006-08-16T00:00:00Z</dcterms:created>
  <dcterms:modified xsi:type="dcterms:W3CDTF">2022-02-11T19:59:27Z</dcterms:modified>
  <dc:identifier>DAE3Kv5DePQ</dc:identifier>
</cp:coreProperties>
</file>