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4"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5" r:id="rId21"/>
    <p:sldId id="274" r:id="rId22"/>
    <p:sldId id="276" r:id="rId23"/>
    <p:sldId id="277" r:id="rId24"/>
    <p:sldId id="278" r:id="rId25"/>
    <p:sldId id="290" r:id="rId26"/>
    <p:sldId id="279" r:id="rId27"/>
    <p:sldId id="280" r:id="rId28"/>
    <p:sldId id="281" r:id="rId29"/>
    <p:sldId id="282" r:id="rId30"/>
    <p:sldId id="283" r:id="rId31"/>
    <p:sldId id="293" r:id="rId32"/>
    <p:sldId id="284" r:id="rId33"/>
    <p:sldId id="285" r:id="rId34"/>
    <p:sldId id="286" r:id="rId35"/>
    <p:sldId id="288" r:id="rId36"/>
    <p:sldId id="289" r:id="rId37"/>
    <p:sldId id="291"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93C"/>
    <a:srgbClr val="C24B47"/>
    <a:srgbClr val="C9E0E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4BEB8-BD35-4750-BFE9-89F2D582FB82}" type="doc">
      <dgm:prSet loTypeId="urn:microsoft.com/office/officeart/2005/8/layout/equation1" loCatId="process" qsTypeId="urn:microsoft.com/office/officeart/2005/8/quickstyle/3d1" qsCatId="3D" csTypeId="urn:microsoft.com/office/officeart/2005/8/colors/colorful5" csCatId="colorful" phldr="1"/>
      <dgm:spPr/>
    </dgm:pt>
    <dgm:pt modelId="{FAADC954-847F-4613-9DA9-5D3EAD1B43DB}">
      <dgm:prSet phldrT="[Texto]" custT="1"/>
      <dgm:spPr/>
      <dgm:t>
        <a:bodyPr/>
        <a:lstStyle/>
        <a:p>
          <a:r>
            <a:rPr lang="es-ES" sz="1400" b="1" dirty="0">
              <a:latin typeface="Arial" panose="020B0604020202020204" pitchFamily="34" charset="0"/>
              <a:cs typeface="Arial" panose="020B0604020202020204" pitchFamily="34" charset="0"/>
            </a:rPr>
            <a:t>Información vial de Open Street </a:t>
          </a:r>
          <a:r>
            <a:rPr lang="es-ES" sz="1400" b="1" dirty="0" err="1">
              <a:latin typeface="Arial" panose="020B0604020202020204" pitchFamily="34" charset="0"/>
              <a:cs typeface="Arial" panose="020B0604020202020204" pitchFamily="34" charset="0"/>
            </a:rPr>
            <a:t>Maps</a:t>
          </a:r>
          <a:endParaRPr lang="es-EC" sz="1400" b="1" dirty="0">
            <a:latin typeface="Arial" panose="020B0604020202020204" pitchFamily="34" charset="0"/>
            <a:cs typeface="Arial" panose="020B0604020202020204" pitchFamily="34" charset="0"/>
          </a:endParaRPr>
        </a:p>
      </dgm:t>
    </dgm:pt>
    <dgm:pt modelId="{435CF419-8ACF-4470-8173-4C41168C69A5}" type="parTrans" cxnId="{98641088-2B1B-4E04-8DB3-FFAA67712AF4}">
      <dgm:prSet/>
      <dgm:spPr/>
      <dgm:t>
        <a:bodyPr/>
        <a:lstStyle/>
        <a:p>
          <a:endParaRPr lang="es-EC"/>
        </a:p>
      </dgm:t>
    </dgm:pt>
    <dgm:pt modelId="{69201513-69EC-4655-8CD2-6D7125C80490}" type="sibTrans" cxnId="{98641088-2B1B-4E04-8DB3-FFAA67712AF4}">
      <dgm:prSet/>
      <dgm:spPr/>
      <dgm:t>
        <a:bodyPr/>
        <a:lstStyle/>
        <a:p>
          <a:endParaRPr lang="es-EC"/>
        </a:p>
      </dgm:t>
    </dgm:pt>
    <dgm:pt modelId="{5874B512-CC69-45F5-8C12-B4A948C8ECE9}">
      <dgm:prSet phldrT="[Texto]" custT="1"/>
      <dgm:spPr/>
      <dgm:t>
        <a:bodyPr/>
        <a:lstStyle/>
        <a:p>
          <a:r>
            <a:rPr lang="es-ES" sz="1400" b="1" dirty="0">
              <a:latin typeface="Arial" panose="020B0604020202020204" pitchFamily="34" charset="0"/>
              <a:cs typeface="Arial" panose="020B0604020202020204" pitchFamily="34" charset="0"/>
            </a:rPr>
            <a:t>Visita de campo</a:t>
          </a:r>
          <a:endParaRPr lang="es-EC" sz="1400" b="1" dirty="0">
            <a:latin typeface="Arial" panose="020B0604020202020204" pitchFamily="34" charset="0"/>
            <a:cs typeface="Arial" panose="020B0604020202020204" pitchFamily="34" charset="0"/>
          </a:endParaRPr>
        </a:p>
      </dgm:t>
    </dgm:pt>
    <dgm:pt modelId="{EE6E8744-6DBC-40B6-B12D-C9445F62D2CA}" type="parTrans" cxnId="{1A5AAAFB-D616-43CA-BE5F-82EB636E5A86}">
      <dgm:prSet/>
      <dgm:spPr/>
      <dgm:t>
        <a:bodyPr/>
        <a:lstStyle/>
        <a:p>
          <a:endParaRPr lang="es-EC"/>
        </a:p>
      </dgm:t>
    </dgm:pt>
    <dgm:pt modelId="{78B87BA5-E7F0-4F24-9A95-DA57339C9810}" type="sibTrans" cxnId="{1A5AAAFB-D616-43CA-BE5F-82EB636E5A86}">
      <dgm:prSet/>
      <dgm:spPr/>
      <dgm:t>
        <a:bodyPr/>
        <a:lstStyle/>
        <a:p>
          <a:endParaRPr lang="es-EC"/>
        </a:p>
      </dgm:t>
    </dgm:pt>
    <dgm:pt modelId="{57E47022-BF19-4689-8162-73AA82CF6623}">
      <dgm:prSet phldrT="[Texto]" custT="1"/>
      <dgm:spPr/>
      <dgm:t>
        <a:bodyPr/>
        <a:lstStyle/>
        <a:p>
          <a:r>
            <a:rPr lang="es-ES" sz="1400" b="1" dirty="0">
              <a:latin typeface="Arial" panose="020B0604020202020204" pitchFamily="34" charset="0"/>
              <a:cs typeface="Arial" panose="020B0604020202020204" pitchFamily="34" charset="0"/>
            </a:rPr>
            <a:t>Cartografía vial actualizada </a:t>
          </a:r>
          <a:endParaRPr lang="es-EC" sz="1400" b="1" dirty="0">
            <a:latin typeface="Arial" panose="020B0604020202020204" pitchFamily="34" charset="0"/>
            <a:cs typeface="Arial" panose="020B0604020202020204" pitchFamily="34" charset="0"/>
          </a:endParaRPr>
        </a:p>
      </dgm:t>
    </dgm:pt>
    <dgm:pt modelId="{09EE87FD-946D-427B-A869-0BCBAB9AF35D}" type="parTrans" cxnId="{F6F6121A-17D4-4422-9782-02E2F9845CA0}">
      <dgm:prSet/>
      <dgm:spPr/>
      <dgm:t>
        <a:bodyPr/>
        <a:lstStyle/>
        <a:p>
          <a:endParaRPr lang="es-EC"/>
        </a:p>
      </dgm:t>
    </dgm:pt>
    <dgm:pt modelId="{1388A36E-B05F-4273-866D-A8FB237D8E9D}" type="sibTrans" cxnId="{F6F6121A-17D4-4422-9782-02E2F9845CA0}">
      <dgm:prSet/>
      <dgm:spPr/>
      <dgm:t>
        <a:bodyPr/>
        <a:lstStyle/>
        <a:p>
          <a:endParaRPr lang="es-EC"/>
        </a:p>
      </dgm:t>
    </dgm:pt>
    <dgm:pt modelId="{602C329B-ED9F-4387-AB77-C75089C782DC}">
      <dgm:prSet phldrT="[Texto]" custT="1"/>
      <dgm:spPr/>
      <dgm:t>
        <a:bodyPr/>
        <a:lstStyle/>
        <a:p>
          <a:r>
            <a:rPr lang="es-ES" sz="1400" b="1" dirty="0">
              <a:latin typeface="Arial" panose="020B0604020202020204" pitchFamily="34" charset="0"/>
              <a:cs typeface="Arial" panose="020B0604020202020204" pitchFamily="34" charset="0"/>
            </a:rPr>
            <a:t>Cartografía vial del GAD</a:t>
          </a:r>
          <a:endParaRPr lang="es-EC" sz="1400" b="1" dirty="0">
            <a:latin typeface="Arial" panose="020B0604020202020204" pitchFamily="34" charset="0"/>
            <a:cs typeface="Arial" panose="020B0604020202020204" pitchFamily="34" charset="0"/>
          </a:endParaRPr>
        </a:p>
      </dgm:t>
    </dgm:pt>
    <dgm:pt modelId="{30CDDAD7-89C2-4AD6-A58B-32E428D4D42C}" type="parTrans" cxnId="{B716E6C7-D309-42D8-B72B-EBD9DD9E69B9}">
      <dgm:prSet/>
      <dgm:spPr/>
      <dgm:t>
        <a:bodyPr/>
        <a:lstStyle/>
        <a:p>
          <a:endParaRPr lang="es-EC"/>
        </a:p>
      </dgm:t>
    </dgm:pt>
    <dgm:pt modelId="{7CA1F021-C02F-440D-A24C-621461A55C72}" type="sibTrans" cxnId="{B716E6C7-D309-42D8-B72B-EBD9DD9E69B9}">
      <dgm:prSet/>
      <dgm:spPr/>
      <dgm:t>
        <a:bodyPr/>
        <a:lstStyle/>
        <a:p>
          <a:endParaRPr lang="es-EC"/>
        </a:p>
      </dgm:t>
    </dgm:pt>
    <dgm:pt modelId="{CF84E2A7-E130-4CD1-9B6B-D4F088B3FEBD}" type="pres">
      <dgm:prSet presAssocID="{44F4BEB8-BD35-4750-BFE9-89F2D582FB82}" presName="linearFlow" presStyleCnt="0">
        <dgm:presLayoutVars>
          <dgm:dir/>
          <dgm:resizeHandles val="exact"/>
        </dgm:presLayoutVars>
      </dgm:prSet>
      <dgm:spPr/>
    </dgm:pt>
    <dgm:pt modelId="{AAC13DB8-BCB3-43FD-9420-D395768CDDDB}" type="pres">
      <dgm:prSet presAssocID="{FAADC954-847F-4613-9DA9-5D3EAD1B43DB}" presName="node" presStyleLbl="node1" presStyleIdx="0" presStyleCnt="4">
        <dgm:presLayoutVars>
          <dgm:bulletEnabled val="1"/>
        </dgm:presLayoutVars>
      </dgm:prSet>
      <dgm:spPr/>
    </dgm:pt>
    <dgm:pt modelId="{1B89BB7C-F616-4A28-A7A6-787919BF0BB3}" type="pres">
      <dgm:prSet presAssocID="{69201513-69EC-4655-8CD2-6D7125C80490}" presName="spacerL" presStyleCnt="0"/>
      <dgm:spPr/>
    </dgm:pt>
    <dgm:pt modelId="{F5F98311-7D3D-4352-B7B2-71CB34487D25}" type="pres">
      <dgm:prSet presAssocID="{69201513-69EC-4655-8CD2-6D7125C80490}" presName="sibTrans" presStyleLbl="sibTrans2D1" presStyleIdx="0" presStyleCnt="3"/>
      <dgm:spPr/>
    </dgm:pt>
    <dgm:pt modelId="{A006A571-F006-4369-81A9-E1A9D0BE9811}" type="pres">
      <dgm:prSet presAssocID="{69201513-69EC-4655-8CD2-6D7125C80490}" presName="spacerR" presStyleCnt="0"/>
      <dgm:spPr/>
    </dgm:pt>
    <dgm:pt modelId="{CD20CCEB-49EE-4D52-9F37-12C6A57A38CD}" type="pres">
      <dgm:prSet presAssocID="{5874B512-CC69-45F5-8C12-B4A948C8ECE9}" presName="node" presStyleLbl="node1" presStyleIdx="1" presStyleCnt="4">
        <dgm:presLayoutVars>
          <dgm:bulletEnabled val="1"/>
        </dgm:presLayoutVars>
      </dgm:prSet>
      <dgm:spPr/>
    </dgm:pt>
    <dgm:pt modelId="{AFE19EA1-987F-48F1-B8FB-143785C90F21}" type="pres">
      <dgm:prSet presAssocID="{78B87BA5-E7F0-4F24-9A95-DA57339C9810}" presName="spacerL" presStyleCnt="0"/>
      <dgm:spPr/>
    </dgm:pt>
    <dgm:pt modelId="{A3CB9A67-A074-46E5-A4A6-56F112A24109}" type="pres">
      <dgm:prSet presAssocID="{78B87BA5-E7F0-4F24-9A95-DA57339C9810}" presName="sibTrans" presStyleLbl="sibTrans2D1" presStyleIdx="1" presStyleCnt="3"/>
      <dgm:spPr/>
    </dgm:pt>
    <dgm:pt modelId="{D6075D6D-91C8-4E29-86DC-DABE751FE765}" type="pres">
      <dgm:prSet presAssocID="{78B87BA5-E7F0-4F24-9A95-DA57339C9810}" presName="spacerR" presStyleCnt="0"/>
      <dgm:spPr/>
    </dgm:pt>
    <dgm:pt modelId="{E85EEA87-E7BD-48DD-BDE3-68A1AFA9B2D0}" type="pres">
      <dgm:prSet presAssocID="{602C329B-ED9F-4387-AB77-C75089C782DC}" presName="node" presStyleLbl="node1" presStyleIdx="2" presStyleCnt="4">
        <dgm:presLayoutVars>
          <dgm:bulletEnabled val="1"/>
        </dgm:presLayoutVars>
      </dgm:prSet>
      <dgm:spPr/>
    </dgm:pt>
    <dgm:pt modelId="{26C7D7F2-FA4F-4145-8DD6-999DBE71F05E}" type="pres">
      <dgm:prSet presAssocID="{7CA1F021-C02F-440D-A24C-621461A55C72}" presName="spacerL" presStyleCnt="0"/>
      <dgm:spPr/>
    </dgm:pt>
    <dgm:pt modelId="{4F77C7A8-5311-4625-8AB8-4E005522BA16}" type="pres">
      <dgm:prSet presAssocID="{7CA1F021-C02F-440D-A24C-621461A55C72}" presName="sibTrans" presStyleLbl="sibTrans2D1" presStyleIdx="2" presStyleCnt="3"/>
      <dgm:spPr/>
    </dgm:pt>
    <dgm:pt modelId="{2D0FD5F5-5DC1-4DD0-A14C-18BEA022DB30}" type="pres">
      <dgm:prSet presAssocID="{7CA1F021-C02F-440D-A24C-621461A55C72}" presName="spacerR" presStyleCnt="0"/>
      <dgm:spPr/>
    </dgm:pt>
    <dgm:pt modelId="{C6377EC6-6DF4-407E-BA45-EBE273A6CC23}" type="pres">
      <dgm:prSet presAssocID="{57E47022-BF19-4689-8162-73AA82CF6623}" presName="node" presStyleLbl="node1" presStyleIdx="3" presStyleCnt="4">
        <dgm:presLayoutVars>
          <dgm:bulletEnabled val="1"/>
        </dgm:presLayoutVars>
      </dgm:prSet>
      <dgm:spPr/>
    </dgm:pt>
  </dgm:ptLst>
  <dgm:cxnLst>
    <dgm:cxn modelId="{9C5D700A-84AC-4B45-962F-FA5A96B2661A}" type="presOf" srcId="{7CA1F021-C02F-440D-A24C-621461A55C72}" destId="{4F77C7A8-5311-4625-8AB8-4E005522BA16}" srcOrd="0" destOrd="0" presId="urn:microsoft.com/office/officeart/2005/8/layout/equation1"/>
    <dgm:cxn modelId="{F6F6121A-17D4-4422-9782-02E2F9845CA0}" srcId="{44F4BEB8-BD35-4750-BFE9-89F2D582FB82}" destId="{57E47022-BF19-4689-8162-73AA82CF6623}" srcOrd="3" destOrd="0" parTransId="{09EE87FD-946D-427B-A869-0BCBAB9AF35D}" sibTransId="{1388A36E-B05F-4273-866D-A8FB237D8E9D}"/>
    <dgm:cxn modelId="{03546738-9FF9-442B-95EE-5C04E19A16DD}" type="presOf" srcId="{78B87BA5-E7F0-4F24-9A95-DA57339C9810}" destId="{A3CB9A67-A074-46E5-A4A6-56F112A24109}" srcOrd="0" destOrd="0" presId="urn:microsoft.com/office/officeart/2005/8/layout/equation1"/>
    <dgm:cxn modelId="{0360CB4E-9CCB-4A69-8039-E1FEE425F0D7}" type="presOf" srcId="{69201513-69EC-4655-8CD2-6D7125C80490}" destId="{F5F98311-7D3D-4352-B7B2-71CB34487D25}" srcOrd="0" destOrd="0" presId="urn:microsoft.com/office/officeart/2005/8/layout/equation1"/>
    <dgm:cxn modelId="{98641088-2B1B-4E04-8DB3-FFAA67712AF4}" srcId="{44F4BEB8-BD35-4750-BFE9-89F2D582FB82}" destId="{FAADC954-847F-4613-9DA9-5D3EAD1B43DB}" srcOrd="0" destOrd="0" parTransId="{435CF419-8ACF-4470-8173-4C41168C69A5}" sibTransId="{69201513-69EC-4655-8CD2-6D7125C80490}"/>
    <dgm:cxn modelId="{2A3F158C-A43D-441B-AFF7-204116B18A7D}" type="presOf" srcId="{44F4BEB8-BD35-4750-BFE9-89F2D582FB82}" destId="{CF84E2A7-E130-4CD1-9B6B-D4F088B3FEBD}" srcOrd="0" destOrd="0" presId="urn:microsoft.com/office/officeart/2005/8/layout/equation1"/>
    <dgm:cxn modelId="{BDC10599-ABAA-434B-AB7E-F03B21FEA880}" type="presOf" srcId="{57E47022-BF19-4689-8162-73AA82CF6623}" destId="{C6377EC6-6DF4-407E-BA45-EBE273A6CC23}" srcOrd="0" destOrd="0" presId="urn:microsoft.com/office/officeart/2005/8/layout/equation1"/>
    <dgm:cxn modelId="{64BDC2C4-5F80-4699-B23F-BF6A2DD979AD}" type="presOf" srcId="{602C329B-ED9F-4387-AB77-C75089C782DC}" destId="{E85EEA87-E7BD-48DD-BDE3-68A1AFA9B2D0}" srcOrd="0" destOrd="0" presId="urn:microsoft.com/office/officeart/2005/8/layout/equation1"/>
    <dgm:cxn modelId="{B716E6C7-D309-42D8-B72B-EBD9DD9E69B9}" srcId="{44F4BEB8-BD35-4750-BFE9-89F2D582FB82}" destId="{602C329B-ED9F-4387-AB77-C75089C782DC}" srcOrd="2" destOrd="0" parTransId="{30CDDAD7-89C2-4AD6-A58B-32E428D4D42C}" sibTransId="{7CA1F021-C02F-440D-A24C-621461A55C72}"/>
    <dgm:cxn modelId="{C9AF6ACA-CB7A-4AAB-A5C0-CEEEF91A2C60}" type="presOf" srcId="{5874B512-CC69-45F5-8C12-B4A948C8ECE9}" destId="{CD20CCEB-49EE-4D52-9F37-12C6A57A38CD}" srcOrd="0" destOrd="0" presId="urn:microsoft.com/office/officeart/2005/8/layout/equation1"/>
    <dgm:cxn modelId="{403B60D9-B032-4434-BAA0-3B55DD64CF3B}" type="presOf" srcId="{FAADC954-847F-4613-9DA9-5D3EAD1B43DB}" destId="{AAC13DB8-BCB3-43FD-9420-D395768CDDDB}" srcOrd="0" destOrd="0" presId="urn:microsoft.com/office/officeart/2005/8/layout/equation1"/>
    <dgm:cxn modelId="{1A5AAAFB-D616-43CA-BE5F-82EB636E5A86}" srcId="{44F4BEB8-BD35-4750-BFE9-89F2D582FB82}" destId="{5874B512-CC69-45F5-8C12-B4A948C8ECE9}" srcOrd="1" destOrd="0" parTransId="{EE6E8744-6DBC-40B6-B12D-C9445F62D2CA}" sibTransId="{78B87BA5-E7F0-4F24-9A95-DA57339C9810}"/>
    <dgm:cxn modelId="{C882F4E5-F508-4572-A0BD-ED0620B35E17}" type="presParOf" srcId="{CF84E2A7-E130-4CD1-9B6B-D4F088B3FEBD}" destId="{AAC13DB8-BCB3-43FD-9420-D395768CDDDB}" srcOrd="0" destOrd="0" presId="urn:microsoft.com/office/officeart/2005/8/layout/equation1"/>
    <dgm:cxn modelId="{EFC681E2-74FA-4ACF-8852-3BE7D9CE739E}" type="presParOf" srcId="{CF84E2A7-E130-4CD1-9B6B-D4F088B3FEBD}" destId="{1B89BB7C-F616-4A28-A7A6-787919BF0BB3}" srcOrd="1" destOrd="0" presId="urn:microsoft.com/office/officeart/2005/8/layout/equation1"/>
    <dgm:cxn modelId="{25EDBAE5-A210-44E5-AEC9-AECD4ACA3CC8}" type="presParOf" srcId="{CF84E2A7-E130-4CD1-9B6B-D4F088B3FEBD}" destId="{F5F98311-7D3D-4352-B7B2-71CB34487D25}" srcOrd="2" destOrd="0" presId="urn:microsoft.com/office/officeart/2005/8/layout/equation1"/>
    <dgm:cxn modelId="{7D281D87-7B53-43B0-8470-72614F696815}" type="presParOf" srcId="{CF84E2A7-E130-4CD1-9B6B-D4F088B3FEBD}" destId="{A006A571-F006-4369-81A9-E1A9D0BE9811}" srcOrd="3" destOrd="0" presId="urn:microsoft.com/office/officeart/2005/8/layout/equation1"/>
    <dgm:cxn modelId="{2EAE92C6-9A2E-47E3-8BF1-7B06E6659518}" type="presParOf" srcId="{CF84E2A7-E130-4CD1-9B6B-D4F088B3FEBD}" destId="{CD20CCEB-49EE-4D52-9F37-12C6A57A38CD}" srcOrd="4" destOrd="0" presId="urn:microsoft.com/office/officeart/2005/8/layout/equation1"/>
    <dgm:cxn modelId="{8EB6A515-5EAA-4455-8E78-5ACF3E52F9CC}" type="presParOf" srcId="{CF84E2A7-E130-4CD1-9B6B-D4F088B3FEBD}" destId="{AFE19EA1-987F-48F1-B8FB-143785C90F21}" srcOrd="5" destOrd="0" presId="urn:microsoft.com/office/officeart/2005/8/layout/equation1"/>
    <dgm:cxn modelId="{614212A0-148F-42A6-B712-18CA3A04AB30}" type="presParOf" srcId="{CF84E2A7-E130-4CD1-9B6B-D4F088B3FEBD}" destId="{A3CB9A67-A074-46E5-A4A6-56F112A24109}" srcOrd="6" destOrd="0" presId="urn:microsoft.com/office/officeart/2005/8/layout/equation1"/>
    <dgm:cxn modelId="{AE9F2A50-4857-462B-95AE-998C0857B10C}" type="presParOf" srcId="{CF84E2A7-E130-4CD1-9B6B-D4F088B3FEBD}" destId="{D6075D6D-91C8-4E29-86DC-DABE751FE765}" srcOrd="7" destOrd="0" presId="urn:microsoft.com/office/officeart/2005/8/layout/equation1"/>
    <dgm:cxn modelId="{E9378D58-CF95-4EE1-9B91-A73229DF1AFE}" type="presParOf" srcId="{CF84E2A7-E130-4CD1-9B6B-D4F088B3FEBD}" destId="{E85EEA87-E7BD-48DD-BDE3-68A1AFA9B2D0}" srcOrd="8" destOrd="0" presId="urn:microsoft.com/office/officeart/2005/8/layout/equation1"/>
    <dgm:cxn modelId="{3E8373F6-8813-449F-83DF-8A58EA9FF694}" type="presParOf" srcId="{CF84E2A7-E130-4CD1-9B6B-D4F088B3FEBD}" destId="{26C7D7F2-FA4F-4145-8DD6-999DBE71F05E}" srcOrd="9" destOrd="0" presId="urn:microsoft.com/office/officeart/2005/8/layout/equation1"/>
    <dgm:cxn modelId="{61ACB07D-73AA-45C1-8BF7-3CBCC9FD359D}" type="presParOf" srcId="{CF84E2A7-E130-4CD1-9B6B-D4F088B3FEBD}" destId="{4F77C7A8-5311-4625-8AB8-4E005522BA16}" srcOrd="10" destOrd="0" presId="urn:microsoft.com/office/officeart/2005/8/layout/equation1"/>
    <dgm:cxn modelId="{7767469B-170F-49FE-AD5D-7C7CE93A1E19}" type="presParOf" srcId="{CF84E2A7-E130-4CD1-9B6B-D4F088B3FEBD}" destId="{2D0FD5F5-5DC1-4DD0-A14C-18BEA022DB30}" srcOrd="11" destOrd="0" presId="urn:microsoft.com/office/officeart/2005/8/layout/equation1"/>
    <dgm:cxn modelId="{56C73ADD-C296-4E2D-9523-A86B3C9BFFC1}" type="presParOf" srcId="{CF84E2A7-E130-4CD1-9B6B-D4F088B3FEBD}" destId="{C6377EC6-6DF4-407E-BA45-EBE273A6CC2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13DB8-BCB3-43FD-9420-D395768CDDDB}">
      <dsp:nvSpPr>
        <dsp:cNvPr id="0" name=""/>
        <dsp:cNvSpPr/>
      </dsp:nvSpPr>
      <dsp:spPr>
        <a:xfrm>
          <a:off x="5540" y="332394"/>
          <a:ext cx="1539166" cy="153916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Información vial de Open Street </a:t>
          </a:r>
          <a:r>
            <a:rPr lang="es-ES" sz="1400" b="1" kern="1200" dirty="0" err="1">
              <a:latin typeface="Arial" panose="020B0604020202020204" pitchFamily="34" charset="0"/>
              <a:cs typeface="Arial" panose="020B0604020202020204" pitchFamily="34" charset="0"/>
            </a:rPr>
            <a:t>Maps</a:t>
          </a:r>
          <a:endParaRPr lang="es-EC" sz="1400" b="1" kern="1200" dirty="0">
            <a:latin typeface="Arial" panose="020B0604020202020204" pitchFamily="34" charset="0"/>
            <a:cs typeface="Arial" panose="020B0604020202020204" pitchFamily="34" charset="0"/>
          </a:endParaRPr>
        </a:p>
      </dsp:txBody>
      <dsp:txXfrm>
        <a:off x="230946" y="557800"/>
        <a:ext cx="1088354" cy="1088354"/>
      </dsp:txXfrm>
    </dsp:sp>
    <dsp:sp modelId="{F5F98311-7D3D-4352-B7B2-71CB34487D25}">
      <dsp:nvSpPr>
        <dsp:cNvPr id="0" name=""/>
        <dsp:cNvSpPr/>
      </dsp:nvSpPr>
      <dsp:spPr>
        <a:xfrm>
          <a:off x="1669686" y="655619"/>
          <a:ext cx="892716" cy="892716"/>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1788016" y="996994"/>
        <a:ext cx="656056" cy="209966"/>
      </dsp:txXfrm>
    </dsp:sp>
    <dsp:sp modelId="{CD20CCEB-49EE-4D52-9F37-12C6A57A38CD}">
      <dsp:nvSpPr>
        <dsp:cNvPr id="0" name=""/>
        <dsp:cNvSpPr/>
      </dsp:nvSpPr>
      <dsp:spPr>
        <a:xfrm>
          <a:off x="2687383" y="332394"/>
          <a:ext cx="1539166" cy="1539166"/>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Visita de campo</a:t>
          </a:r>
          <a:endParaRPr lang="es-EC" sz="1400" b="1" kern="1200" dirty="0">
            <a:latin typeface="Arial" panose="020B0604020202020204" pitchFamily="34" charset="0"/>
            <a:cs typeface="Arial" panose="020B0604020202020204" pitchFamily="34" charset="0"/>
          </a:endParaRPr>
        </a:p>
      </dsp:txBody>
      <dsp:txXfrm>
        <a:off x="2912789" y="557800"/>
        <a:ext cx="1088354" cy="1088354"/>
      </dsp:txXfrm>
    </dsp:sp>
    <dsp:sp modelId="{A3CB9A67-A074-46E5-A4A6-56F112A24109}">
      <dsp:nvSpPr>
        <dsp:cNvPr id="0" name=""/>
        <dsp:cNvSpPr/>
      </dsp:nvSpPr>
      <dsp:spPr>
        <a:xfrm>
          <a:off x="4351529" y="655619"/>
          <a:ext cx="892716" cy="892716"/>
        </a:xfrm>
        <a:prstGeom prst="mathPlus">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4469859" y="996994"/>
        <a:ext cx="656056" cy="209966"/>
      </dsp:txXfrm>
    </dsp:sp>
    <dsp:sp modelId="{E85EEA87-E7BD-48DD-BDE3-68A1AFA9B2D0}">
      <dsp:nvSpPr>
        <dsp:cNvPr id="0" name=""/>
        <dsp:cNvSpPr/>
      </dsp:nvSpPr>
      <dsp:spPr>
        <a:xfrm>
          <a:off x="5369226" y="332394"/>
          <a:ext cx="1539166" cy="1539166"/>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Cartografía vial del GAD</a:t>
          </a:r>
          <a:endParaRPr lang="es-EC" sz="1400" b="1" kern="1200" dirty="0">
            <a:latin typeface="Arial" panose="020B0604020202020204" pitchFamily="34" charset="0"/>
            <a:cs typeface="Arial" panose="020B0604020202020204" pitchFamily="34" charset="0"/>
          </a:endParaRPr>
        </a:p>
      </dsp:txBody>
      <dsp:txXfrm>
        <a:off x="5594632" y="557800"/>
        <a:ext cx="1088354" cy="1088354"/>
      </dsp:txXfrm>
    </dsp:sp>
    <dsp:sp modelId="{4F77C7A8-5311-4625-8AB8-4E005522BA16}">
      <dsp:nvSpPr>
        <dsp:cNvPr id="0" name=""/>
        <dsp:cNvSpPr/>
      </dsp:nvSpPr>
      <dsp:spPr>
        <a:xfrm>
          <a:off x="7033373" y="655619"/>
          <a:ext cx="892716" cy="892716"/>
        </a:xfrm>
        <a:prstGeom prst="mathEqual">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s-EC" sz="3700" kern="1200"/>
        </a:p>
      </dsp:txBody>
      <dsp:txXfrm>
        <a:off x="7151703" y="839518"/>
        <a:ext cx="656056" cy="524918"/>
      </dsp:txXfrm>
    </dsp:sp>
    <dsp:sp modelId="{C6377EC6-6DF4-407E-BA45-EBE273A6CC23}">
      <dsp:nvSpPr>
        <dsp:cNvPr id="0" name=""/>
        <dsp:cNvSpPr/>
      </dsp:nvSpPr>
      <dsp:spPr>
        <a:xfrm>
          <a:off x="8051069" y="332394"/>
          <a:ext cx="1539166" cy="1539166"/>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Cartografía vial actualizada </a:t>
          </a:r>
          <a:endParaRPr lang="es-EC" sz="1400" b="1" kern="1200" dirty="0">
            <a:latin typeface="Arial" panose="020B0604020202020204" pitchFamily="34" charset="0"/>
            <a:cs typeface="Arial" panose="020B0604020202020204" pitchFamily="34" charset="0"/>
          </a:endParaRPr>
        </a:p>
      </dsp:txBody>
      <dsp:txXfrm>
        <a:off x="8276475" y="557800"/>
        <a:ext cx="1088354" cy="108835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15AAD-4DE5-4FFB-B850-DB28013F6F9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3DBDB17-D240-42CE-8E2A-83D23D731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7C706372-5F99-4F4A-A15F-DD7520B5C971}"/>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5" name="Marcador de pie de página 4">
            <a:extLst>
              <a:ext uri="{FF2B5EF4-FFF2-40B4-BE49-F238E27FC236}">
                <a16:creationId xmlns:a16="http://schemas.microsoft.com/office/drawing/2014/main" id="{F9B997C8-7CC4-4D74-AACD-D7ACB673F6B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91C2257-3BC7-4D53-A456-607C6D3B03F2}"/>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349333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6A07E-69FD-4A13-A332-64F956B6E9D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8B88451-785C-4328-9A6A-0B9BF250692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8E4F408-D30E-45D4-BD87-D4776485AE17}"/>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5" name="Marcador de pie de página 4">
            <a:extLst>
              <a:ext uri="{FF2B5EF4-FFF2-40B4-BE49-F238E27FC236}">
                <a16:creationId xmlns:a16="http://schemas.microsoft.com/office/drawing/2014/main" id="{503651F2-EACB-4D5A-967E-34273A64E0B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B7143F3-1E33-4448-9D16-B9412D95E6F2}"/>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323768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4F9E6F-1251-4245-B509-09318FDCB16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E2391080-D842-4C79-B34D-50F05692629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7E24A24-4861-44E4-928C-5CDD403D24DA}"/>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5" name="Marcador de pie de página 4">
            <a:extLst>
              <a:ext uri="{FF2B5EF4-FFF2-40B4-BE49-F238E27FC236}">
                <a16:creationId xmlns:a16="http://schemas.microsoft.com/office/drawing/2014/main" id="{412E0373-1BB8-48E8-9A29-F878FA3B111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3616955-88BB-438B-953D-0BDFA7C1362E}"/>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400251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E7F90F-1EBA-46E8-BDA2-A5FB25406ED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B6A8995-F018-4B89-852C-A64934E331C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8CA4655-DB64-47CB-A8DB-62D117646D6C}"/>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5" name="Marcador de pie de página 4">
            <a:extLst>
              <a:ext uri="{FF2B5EF4-FFF2-40B4-BE49-F238E27FC236}">
                <a16:creationId xmlns:a16="http://schemas.microsoft.com/office/drawing/2014/main" id="{7AA6875B-2B04-4580-8132-7BF3E379D29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9E36F1-05FB-4ABA-BC22-A67A54A58885}"/>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391845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6EC5F-7BC4-48B9-BC48-400B3D9B1D2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0F56381-BC00-4851-AF52-6600FF32F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58C00DE-480C-4537-8BAC-7D0A90F67A5B}"/>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5" name="Marcador de pie de página 4">
            <a:extLst>
              <a:ext uri="{FF2B5EF4-FFF2-40B4-BE49-F238E27FC236}">
                <a16:creationId xmlns:a16="http://schemas.microsoft.com/office/drawing/2014/main" id="{C0DF6D97-0687-4F65-B413-F9969622BE8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CD15A5-E6F7-48BA-BB52-E377A054EAAD}"/>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15382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06CE2-42CF-4F6D-A934-F6533DC33BF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E6E0A95-293B-4AE6-8AC7-46D6AF5300A4}"/>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28CD944A-8DB7-42AC-ADFB-47120EABF60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974D420-F8CA-45D9-A52E-4F45B10A7013}"/>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6" name="Marcador de pie de página 5">
            <a:extLst>
              <a:ext uri="{FF2B5EF4-FFF2-40B4-BE49-F238E27FC236}">
                <a16:creationId xmlns:a16="http://schemas.microsoft.com/office/drawing/2014/main" id="{B016E0A4-61CF-49D5-A7D8-00CC51BAFCA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A357A5C-5375-43A4-BF41-D5AF58147563}"/>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295407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2875A-EDF1-41F4-9C66-BE8CC2CE08D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DF10971-D939-40D2-B4F0-D09476B0A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209E989-69D3-45CC-9653-08242208455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2BE03C3-05B6-4744-A403-56D789A21C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881B218-1D54-4207-87D8-4535F4E3F53A}"/>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D61146B0-F97D-4E00-B585-B2D20DEFDB02}"/>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8" name="Marcador de pie de página 7">
            <a:extLst>
              <a:ext uri="{FF2B5EF4-FFF2-40B4-BE49-F238E27FC236}">
                <a16:creationId xmlns:a16="http://schemas.microsoft.com/office/drawing/2014/main" id="{EE9CE942-5568-471B-8F29-26E31A169EE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53FE418C-B3BD-485F-9B2A-F9A5E6863AC0}"/>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244506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64DA2-D93B-42AA-9ACF-9A1420CDDF6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9CC2707-9D32-4E96-A144-FBFC65C3D271}"/>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4" name="Marcador de pie de página 3">
            <a:extLst>
              <a:ext uri="{FF2B5EF4-FFF2-40B4-BE49-F238E27FC236}">
                <a16:creationId xmlns:a16="http://schemas.microsoft.com/office/drawing/2014/main" id="{A43E7E6A-4B39-49EB-A6B3-D2FB9EE2646B}"/>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9092CAC-A67F-4018-9603-054AA7145145}"/>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293996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48EB45-270B-4800-B8BA-7A321B4FB2AF}"/>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3" name="Marcador de pie de página 2">
            <a:extLst>
              <a:ext uri="{FF2B5EF4-FFF2-40B4-BE49-F238E27FC236}">
                <a16:creationId xmlns:a16="http://schemas.microsoft.com/office/drawing/2014/main" id="{A66BA943-11C7-4172-8B6D-E82E49519734}"/>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BE1ABC8-2B31-4560-88FB-21243797FC6F}"/>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348819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F475E-9850-4B8C-8022-0FE41829FC9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E2070FD-2CB5-41C1-AE58-1B9BF8C5B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DCB3B99-4C3A-4EF3-ADE0-5E701542F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1D5355C-0C31-480C-93D7-A8F27E63ED49}"/>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6" name="Marcador de pie de página 5">
            <a:extLst>
              <a:ext uri="{FF2B5EF4-FFF2-40B4-BE49-F238E27FC236}">
                <a16:creationId xmlns:a16="http://schemas.microsoft.com/office/drawing/2014/main" id="{5113B8D0-1657-4826-A957-0D397BB23F5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EF9CB89-634C-4B7B-97A3-488D8CAC9C16}"/>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421512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5E63D-497E-45C7-98D5-45BD98963F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B8209BF-24DC-452D-9EA9-FB50F4BB4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ABD3075D-D3B6-4D16-8A2E-F81E34F85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ACE9EEB-0391-4088-A03C-93EB668309BB}"/>
              </a:ext>
            </a:extLst>
          </p:cNvPr>
          <p:cNvSpPr>
            <a:spLocks noGrp="1"/>
          </p:cNvSpPr>
          <p:nvPr>
            <p:ph type="dt" sz="half" idx="10"/>
          </p:nvPr>
        </p:nvSpPr>
        <p:spPr/>
        <p:txBody>
          <a:bodyPr/>
          <a:lstStyle/>
          <a:p>
            <a:fld id="{8D77AA31-906B-4922-9A57-F0194B9AD526}" type="datetimeFigureOut">
              <a:rPr lang="es-EC" smtClean="0"/>
              <a:t>14/3/2022</a:t>
            </a:fld>
            <a:endParaRPr lang="es-EC"/>
          </a:p>
        </p:txBody>
      </p:sp>
      <p:sp>
        <p:nvSpPr>
          <p:cNvPr id="6" name="Marcador de pie de página 5">
            <a:extLst>
              <a:ext uri="{FF2B5EF4-FFF2-40B4-BE49-F238E27FC236}">
                <a16:creationId xmlns:a16="http://schemas.microsoft.com/office/drawing/2014/main" id="{378FD952-8460-4E8B-A086-980F8470A56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69B388F-E0F7-4E66-BD70-697D8CF1B529}"/>
              </a:ext>
            </a:extLst>
          </p:cNvPr>
          <p:cNvSpPr>
            <a:spLocks noGrp="1"/>
          </p:cNvSpPr>
          <p:nvPr>
            <p:ph type="sldNum" sz="quarter" idx="12"/>
          </p:nvPr>
        </p:nvSpPr>
        <p:spPr/>
        <p:txBody>
          <a:bodyPr/>
          <a:lstStyle/>
          <a:p>
            <a:fld id="{9CB02440-D2C5-408C-BCA3-9B2E8A627911}" type="slidenum">
              <a:rPr lang="es-EC" smtClean="0"/>
              <a:t>‹Nº›</a:t>
            </a:fld>
            <a:endParaRPr lang="es-EC"/>
          </a:p>
        </p:txBody>
      </p:sp>
    </p:spTree>
    <p:extLst>
      <p:ext uri="{BB962C8B-B14F-4D97-AF65-F5344CB8AC3E}">
        <p14:creationId xmlns:p14="http://schemas.microsoft.com/office/powerpoint/2010/main" val="428042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55EEE5-9480-4734-BE0B-769CD6574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4B42190-87D8-456F-BA3B-866484775C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F882A70-D7D6-4740-93EC-0DFDC0375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7AA31-906B-4922-9A57-F0194B9AD526}" type="datetimeFigureOut">
              <a:rPr lang="es-EC" smtClean="0"/>
              <a:t>14/3/2022</a:t>
            </a:fld>
            <a:endParaRPr lang="es-EC"/>
          </a:p>
        </p:txBody>
      </p:sp>
      <p:sp>
        <p:nvSpPr>
          <p:cNvPr id="5" name="Marcador de pie de página 4">
            <a:extLst>
              <a:ext uri="{FF2B5EF4-FFF2-40B4-BE49-F238E27FC236}">
                <a16:creationId xmlns:a16="http://schemas.microsoft.com/office/drawing/2014/main" id="{63B977F6-7043-45E3-8D7F-EBF8CF2B7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2B2EBC18-0684-45DD-A078-5972B88BB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02440-D2C5-408C-BCA3-9B2E8A627911}" type="slidenum">
              <a:rPr lang="es-EC" smtClean="0"/>
              <a:t>‹Nº›</a:t>
            </a:fld>
            <a:endParaRPr lang="es-EC"/>
          </a:p>
        </p:txBody>
      </p:sp>
    </p:spTree>
    <p:extLst>
      <p:ext uri="{BB962C8B-B14F-4D97-AF65-F5344CB8AC3E}">
        <p14:creationId xmlns:p14="http://schemas.microsoft.com/office/powerpoint/2010/main" val="180082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6.png"/><Relationship Id="rId4" Type="http://schemas.openxmlformats.org/officeDocument/2006/relationships/diagramLayout" Target="../diagrams/layout1.xml"/><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jpeg"/><Relationship Id="rId7"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3.jpe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60.gif"/></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46.png"/><Relationship Id="rId3" Type="http://schemas.openxmlformats.org/officeDocument/2006/relationships/image" Target="../media/image70.png"/><Relationship Id="rId7" Type="http://schemas.openxmlformats.org/officeDocument/2006/relationships/image" Target="../media/image74.jpeg"/><Relationship Id="rId12" Type="http://schemas.openxmlformats.org/officeDocument/2006/relationships/image" Target="../media/image7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png"/><Relationship Id="rId9" Type="http://schemas.openxmlformats.org/officeDocument/2006/relationships/image" Target="../media/image76.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8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5.png"/><Relationship Id="rId18" Type="http://schemas.openxmlformats.org/officeDocument/2006/relationships/image" Target="../media/image60.png"/><Relationship Id="rId26" Type="http://schemas.openxmlformats.org/officeDocument/2006/relationships/slide" Target="slide35.xml"/><Relationship Id="rId3" Type="http://schemas.openxmlformats.org/officeDocument/2006/relationships/slide" Target="slide3.xml"/><Relationship Id="rId21" Type="http://schemas.openxmlformats.org/officeDocument/2006/relationships/image" Target="../media/image72.png"/><Relationship Id="rId7" Type="http://schemas.openxmlformats.org/officeDocument/2006/relationships/slide" Target="slide10.xml"/><Relationship Id="rId12" Type="http://schemas.openxmlformats.org/officeDocument/2006/relationships/image" Target="../media/image41.png"/><Relationship Id="rId17" Type="http://schemas.openxmlformats.org/officeDocument/2006/relationships/slide" Target="slide5.xml"/><Relationship Id="rId25"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image" Target="../media/image6.png"/><Relationship Id="rId20"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4.xml"/><Relationship Id="rId24" Type="http://schemas.openxmlformats.org/officeDocument/2006/relationships/image" Target="../media/image80.png"/><Relationship Id="rId5" Type="http://schemas.openxmlformats.org/officeDocument/2006/relationships/slide" Target="slide5.xml"/><Relationship Id="rId15" Type="http://schemas.openxmlformats.org/officeDocument/2006/relationships/image" Target="../media/image54.png"/><Relationship Id="rId23" Type="http://schemas.openxmlformats.org/officeDocument/2006/relationships/slide" Target="slide21.xml"/><Relationship Id="rId10" Type="http://schemas.openxmlformats.org/officeDocument/2006/relationships/image" Target="../media/image4.png"/><Relationship Id="rId19"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35.xml"/><Relationship Id="rId14" Type="http://schemas.openxmlformats.org/officeDocument/2006/relationships/slide" Target="slide3.xml"/><Relationship Id="rId22" Type="http://schemas.openxmlformats.org/officeDocument/2006/relationships/image" Target="../media/image8.png"/><Relationship Id="rId27" Type="http://schemas.openxmlformats.org/officeDocument/2006/relationships/image" Target="../media/image94.png"/></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92.png"/><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7.jpeg"/></Relationships>
</file>

<file path=ppt/slides/_rels/slide2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9.jpe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101.jpeg"/></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2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108.jpe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3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1.jpeg"/><Relationship Id="rId7" Type="http://schemas.openxmlformats.org/officeDocument/2006/relationships/image" Target="../media/image1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13.jpeg"/><Relationship Id="rId10" Type="http://schemas.openxmlformats.org/officeDocument/2006/relationships/image" Target="../media/image118.png"/><Relationship Id="rId4" Type="http://schemas.openxmlformats.org/officeDocument/2006/relationships/image" Target="../media/image112.jpeg"/><Relationship Id="rId9" Type="http://schemas.openxmlformats.org/officeDocument/2006/relationships/image" Target="../media/image117.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29.png"/><Relationship Id="rId5" Type="http://schemas.openxmlformats.org/officeDocument/2006/relationships/image" Target="../media/image34.jpe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9.jpe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343CBA71-57C7-4C7F-A0FE-D9B3A48D7C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61C6E0D-ACF5-46AD-B84B-9CC24813FEE7}"/>
              </a:ext>
            </a:extLst>
          </p:cNvPr>
          <p:cNvSpPr>
            <a:spLocks noGrp="1"/>
          </p:cNvSpPr>
          <p:nvPr>
            <p:ph type="ctrTitle"/>
          </p:nvPr>
        </p:nvSpPr>
        <p:spPr>
          <a:xfrm>
            <a:off x="1524000" y="308192"/>
            <a:ext cx="9144000" cy="795964"/>
          </a:xfrm>
        </p:spPr>
        <p:txBody>
          <a:bodyPr>
            <a:normAutofit/>
          </a:bodyPr>
          <a:lstStyle/>
          <a:p>
            <a:r>
              <a:rPr lang="es-ES" sz="3200" dirty="0">
                <a:latin typeface="Arial" panose="020B0604020202020204" pitchFamily="34" charset="0"/>
                <a:cs typeface="Arial" panose="020B0604020202020204" pitchFamily="34" charset="0"/>
              </a:rPr>
              <a:t>Universidad de las Fuerzas Armadas “ESPE”</a:t>
            </a:r>
            <a:endParaRPr lang="es-EC" sz="3200"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086A3754-549F-4DA6-8EEE-BC14BD271E76}"/>
              </a:ext>
            </a:extLst>
          </p:cNvPr>
          <p:cNvSpPr>
            <a:spLocks noGrp="1"/>
          </p:cNvSpPr>
          <p:nvPr>
            <p:ph type="subTitle" idx="1"/>
          </p:nvPr>
        </p:nvSpPr>
        <p:spPr>
          <a:xfrm>
            <a:off x="1595021" y="2831255"/>
            <a:ext cx="9144000" cy="914953"/>
          </a:xfrm>
        </p:spPr>
        <p:txBody>
          <a:bodyPr>
            <a:normAutofit fontScale="97500"/>
          </a:bodyPr>
          <a:lstStyle/>
          <a:p>
            <a:r>
              <a:rPr lang="es-ES" sz="1600" dirty="0">
                <a:latin typeface="Arial" panose="020B0604020202020204" pitchFamily="34" charset="0"/>
                <a:cs typeface="Arial" panose="020B0604020202020204" pitchFamily="34" charset="0"/>
              </a:rPr>
              <a:t>OPTIMIZACIÓN DEL SERVICIO DE RECOLECCIÓN DE DESECHOS SANITARIOS MEDIANTE EL ANÁLISIS DE REDES Y VISUALIZACIÓN EN UN TABLERO DE CONTROL PARA MEJORAR LA GESTIÓN DE RESIDUOS EN LA ZONA URBANA DEL CANTÓN SALCEDO</a:t>
            </a:r>
            <a:endParaRPr lang="es-EC" sz="16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37ED10CD-3BAB-48AA-AA1E-72FABDACCFBA}"/>
              </a:ext>
            </a:extLst>
          </p:cNvPr>
          <p:cNvSpPr txBox="1">
            <a:spLocks/>
          </p:cNvSpPr>
          <p:nvPr/>
        </p:nvSpPr>
        <p:spPr>
          <a:xfrm>
            <a:off x="1253544" y="1454119"/>
            <a:ext cx="9684912" cy="1025130"/>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500" dirty="0">
                <a:latin typeface="Arial" panose="020B0604020202020204" pitchFamily="34" charset="0"/>
                <a:cs typeface="Arial" panose="020B0604020202020204" pitchFamily="34" charset="0"/>
              </a:rPr>
              <a:t>Departamento de Ciencias de la </a:t>
            </a:r>
            <a:r>
              <a:rPr lang="es-ES" sz="2500">
                <a:latin typeface="Arial" panose="020B0604020202020204" pitchFamily="34" charset="0"/>
                <a:cs typeface="Arial" panose="020B0604020202020204" pitchFamily="34" charset="0"/>
              </a:rPr>
              <a:t>Tierra y de </a:t>
            </a:r>
            <a:r>
              <a:rPr lang="es-ES" sz="2500" dirty="0">
                <a:latin typeface="Arial" panose="020B0604020202020204" pitchFamily="34" charset="0"/>
                <a:cs typeface="Arial" panose="020B0604020202020204" pitchFamily="34" charset="0"/>
              </a:rPr>
              <a:t>la Construcción</a:t>
            </a:r>
          </a:p>
          <a:p>
            <a:r>
              <a:rPr lang="es-ES" sz="2500" dirty="0">
                <a:latin typeface="Arial" panose="020B0604020202020204" pitchFamily="34" charset="0"/>
                <a:cs typeface="Arial" panose="020B0604020202020204" pitchFamily="34" charset="0"/>
              </a:rPr>
              <a:t>Carrera de Ingeniería Geográfica y del Medio Ambiente</a:t>
            </a:r>
            <a:r>
              <a:rPr lang="es-ES" dirty="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9B8A6BC2-FA60-4CEA-9101-E50A161F3B7F}"/>
              </a:ext>
            </a:extLst>
          </p:cNvPr>
          <p:cNvSpPr txBox="1">
            <a:spLocks/>
          </p:cNvSpPr>
          <p:nvPr/>
        </p:nvSpPr>
        <p:spPr>
          <a:xfrm>
            <a:off x="6576872" y="4056600"/>
            <a:ext cx="4745552" cy="7098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MARCO ANTONIO AMALUISA PEÑAHERRERA</a:t>
            </a:r>
          </a:p>
          <a:p>
            <a:pPr algn="l"/>
            <a:r>
              <a:rPr lang="es-ES" sz="1400" dirty="0" err="1">
                <a:latin typeface="Arial" panose="020B0604020202020204" pitchFamily="34" charset="0"/>
                <a:cs typeface="Arial" panose="020B0604020202020204" pitchFamily="34" charset="0"/>
              </a:rPr>
              <a:t>VICTOR</a:t>
            </a:r>
            <a:r>
              <a:rPr lang="es-ES" sz="1400" dirty="0">
                <a:latin typeface="Arial" panose="020B0604020202020204" pitchFamily="34" charset="0"/>
                <a:cs typeface="Arial" panose="020B0604020202020204" pitchFamily="34" charset="0"/>
              </a:rPr>
              <a:t> SANTIAGO JARAMILLO </a:t>
            </a:r>
            <a:r>
              <a:rPr lang="es-ES" sz="1400" dirty="0" err="1">
                <a:latin typeface="Arial" panose="020B0604020202020204" pitchFamily="34" charset="0"/>
                <a:cs typeface="Arial" panose="020B0604020202020204" pitchFamily="34" charset="0"/>
              </a:rPr>
              <a:t>QUINALUISA</a:t>
            </a:r>
            <a:endParaRPr lang="es-ES" sz="1400" dirty="0">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CD20A579-29A2-4AFD-8BEA-10451B7DF38D}"/>
              </a:ext>
            </a:extLst>
          </p:cNvPr>
          <p:cNvSpPr txBox="1">
            <a:spLocks/>
          </p:cNvSpPr>
          <p:nvPr/>
        </p:nvSpPr>
        <p:spPr>
          <a:xfrm>
            <a:off x="2855650" y="4211625"/>
            <a:ext cx="2034466" cy="427713"/>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Autores:</a:t>
            </a:r>
          </a:p>
        </p:txBody>
      </p:sp>
      <p:sp>
        <p:nvSpPr>
          <p:cNvPr id="8" name="Título 1">
            <a:extLst>
              <a:ext uri="{FF2B5EF4-FFF2-40B4-BE49-F238E27FC236}">
                <a16:creationId xmlns:a16="http://schemas.microsoft.com/office/drawing/2014/main" id="{FB8ACE13-C0E2-4BB3-A241-EABB75C822B8}"/>
              </a:ext>
            </a:extLst>
          </p:cNvPr>
          <p:cNvSpPr txBox="1">
            <a:spLocks/>
          </p:cNvSpPr>
          <p:nvPr/>
        </p:nvSpPr>
        <p:spPr>
          <a:xfrm>
            <a:off x="2855650" y="4766462"/>
            <a:ext cx="2109930" cy="352642"/>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Director del Proyecto:</a:t>
            </a:r>
          </a:p>
        </p:txBody>
      </p:sp>
      <p:sp>
        <p:nvSpPr>
          <p:cNvPr id="9" name="Título 1">
            <a:extLst>
              <a:ext uri="{FF2B5EF4-FFF2-40B4-BE49-F238E27FC236}">
                <a16:creationId xmlns:a16="http://schemas.microsoft.com/office/drawing/2014/main" id="{003D8DF6-5538-434B-90B3-78BEC0C33A47}"/>
              </a:ext>
            </a:extLst>
          </p:cNvPr>
          <p:cNvSpPr txBox="1">
            <a:spLocks/>
          </p:cNvSpPr>
          <p:nvPr/>
        </p:nvSpPr>
        <p:spPr>
          <a:xfrm>
            <a:off x="2855650" y="5204692"/>
            <a:ext cx="2109930" cy="352642"/>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Docente Evaluador:</a:t>
            </a:r>
          </a:p>
        </p:txBody>
      </p:sp>
      <p:sp>
        <p:nvSpPr>
          <p:cNvPr id="10" name="Título 1">
            <a:extLst>
              <a:ext uri="{FF2B5EF4-FFF2-40B4-BE49-F238E27FC236}">
                <a16:creationId xmlns:a16="http://schemas.microsoft.com/office/drawing/2014/main" id="{2F6AB3F3-D1AD-4AD7-ACF3-EC01BDDF3112}"/>
              </a:ext>
            </a:extLst>
          </p:cNvPr>
          <p:cNvSpPr txBox="1">
            <a:spLocks/>
          </p:cNvSpPr>
          <p:nvPr/>
        </p:nvSpPr>
        <p:spPr>
          <a:xfrm>
            <a:off x="2855650" y="5642922"/>
            <a:ext cx="2109930" cy="352642"/>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Director del Carrera:</a:t>
            </a:r>
          </a:p>
        </p:txBody>
      </p:sp>
      <p:sp>
        <p:nvSpPr>
          <p:cNvPr id="11" name="Título 1">
            <a:extLst>
              <a:ext uri="{FF2B5EF4-FFF2-40B4-BE49-F238E27FC236}">
                <a16:creationId xmlns:a16="http://schemas.microsoft.com/office/drawing/2014/main" id="{8B68DF2B-ECC4-472E-8C59-D05E8FBE7E8D}"/>
              </a:ext>
            </a:extLst>
          </p:cNvPr>
          <p:cNvSpPr txBox="1">
            <a:spLocks/>
          </p:cNvSpPr>
          <p:nvPr/>
        </p:nvSpPr>
        <p:spPr>
          <a:xfrm>
            <a:off x="2855650" y="6086174"/>
            <a:ext cx="2109930" cy="352642"/>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Secretaria de la UAR:</a:t>
            </a:r>
          </a:p>
        </p:txBody>
      </p:sp>
      <p:sp>
        <p:nvSpPr>
          <p:cNvPr id="12" name="Título 1">
            <a:extLst>
              <a:ext uri="{FF2B5EF4-FFF2-40B4-BE49-F238E27FC236}">
                <a16:creationId xmlns:a16="http://schemas.microsoft.com/office/drawing/2014/main" id="{EEC77D37-DDAE-4D59-B17C-27B0FB4F20A5}"/>
              </a:ext>
            </a:extLst>
          </p:cNvPr>
          <p:cNvSpPr txBox="1">
            <a:spLocks/>
          </p:cNvSpPr>
          <p:nvPr/>
        </p:nvSpPr>
        <p:spPr>
          <a:xfrm>
            <a:off x="6576872" y="4772796"/>
            <a:ext cx="3043562" cy="352642"/>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Ing. Oswaldo Padilla Almeida </a:t>
            </a:r>
            <a:r>
              <a:rPr lang="es-ES" sz="1400" dirty="0" err="1">
                <a:latin typeface="Arial" panose="020B0604020202020204" pitchFamily="34" charset="0"/>
                <a:cs typeface="Arial" panose="020B0604020202020204" pitchFamily="34" charset="0"/>
              </a:rPr>
              <a:t>Ph.D</a:t>
            </a:r>
            <a:endParaRPr lang="es-ES" sz="1400" dirty="0">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id="{C27E9D07-C781-4F43-8F02-2462A63CBA13}"/>
              </a:ext>
            </a:extLst>
          </p:cNvPr>
          <p:cNvSpPr txBox="1">
            <a:spLocks/>
          </p:cNvSpPr>
          <p:nvPr/>
        </p:nvSpPr>
        <p:spPr>
          <a:xfrm>
            <a:off x="6576872" y="5201647"/>
            <a:ext cx="3437140" cy="352642"/>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Ing. Rodolfo Salazar Martínez </a:t>
            </a:r>
            <a:r>
              <a:rPr lang="es-ES" sz="1400" dirty="0" err="1">
                <a:latin typeface="Arial" panose="020B0604020202020204" pitchFamily="34" charset="0"/>
                <a:cs typeface="Arial" panose="020B0604020202020204" pitchFamily="34" charset="0"/>
              </a:rPr>
              <a:t>Ph.D</a:t>
            </a:r>
            <a:endParaRPr lang="es-ES" sz="1400" dirty="0">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2C50E33D-DD5B-4BAA-A5D5-BB3F4FB5640B}"/>
              </a:ext>
            </a:extLst>
          </p:cNvPr>
          <p:cNvSpPr txBox="1">
            <a:spLocks/>
          </p:cNvSpPr>
          <p:nvPr/>
        </p:nvSpPr>
        <p:spPr>
          <a:xfrm>
            <a:off x="6576872" y="5577672"/>
            <a:ext cx="3043562" cy="352642"/>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Ing. Alexander Robayo Nieto </a:t>
            </a:r>
            <a:r>
              <a:rPr lang="es-ES" sz="1400" dirty="0" err="1">
                <a:latin typeface="Arial" panose="020B0604020202020204" pitchFamily="34" charset="0"/>
                <a:cs typeface="Arial" panose="020B0604020202020204" pitchFamily="34" charset="0"/>
              </a:rPr>
              <a:t>MSc</a:t>
            </a:r>
            <a:endParaRPr lang="es-ES" sz="14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E852194A-76B5-4967-9126-7EC72FDABCB8}"/>
              </a:ext>
            </a:extLst>
          </p:cNvPr>
          <p:cNvSpPr txBox="1">
            <a:spLocks/>
          </p:cNvSpPr>
          <p:nvPr/>
        </p:nvSpPr>
        <p:spPr>
          <a:xfrm>
            <a:off x="6576872" y="5994910"/>
            <a:ext cx="3043562" cy="352642"/>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400" dirty="0">
                <a:latin typeface="Arial" panose="020B0604020202020204" pitchFamily="34" charset="0"/>
                <a:cs typeface="Arial" panose="020B0604020202020204" pitchFamily="34" charset="0"/>
              </a:rPr>
              <a:t>Abg. Michelle Benavidez Guzmán</a:t>
            </a:r>
          </a:p>
        </p:txBody>
      </p:sp>
      <p:pic>
        <p:nvPicPr>
          <p:cNvPr id="16" name="Imagen 15">
            <a:extLst>
              <a:ext uri="{FF2B5EF4-FFF2-40B4-BE49-F238E27FC236}">
                <a16:creationId xmlns:a16="http://schemas.microsoft.com/office/drawing/2014/main" id="{CF9EEB3F-C5C7-4220-8D7D-9DA2E3AF0C5E}"/>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36812" y="184845"/>
            <a:ext cx="931401" cy="907175"/>
          </a:xfrm>
          <a:prstGeom prst="rect">
            <a:avLst/>
          </a:prstGeom>
        </p:spPr>
      </p:pic>
      <p:pic>
        <p:nvPicPr>
          <p:cNvPr id="17" name="Imagen 16">
            <a:extLst>
              <a:ext uri="{FF2B5EF4-FFF2-40B4-BE49-F238E27FC236}">
                <a16:creationId xmlns:a16="http://schemas.microsoft.com/office/drawing/2014/main" id="{BD287630-5D28-4D2C-867F-647178337FF2}"/>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09779" y="184845"/>
            <a:ext cx="907161" cy="907161"/>
          </a:xfrm>
          <a:prstGeom prst="rect">
            <a:avLst/>
          </a:prstGeom>
        </p:spPr>
      </p:pic>
    </p:spTree>
    <p:extLst>
      <p:ext uri="{BB962C8B-B14F-4D97-AF65-F5344CB8AC3E}">
        <p14:creationId xmlns:p14="http://schemas.microsoft.com/office/powerpoint/2010/main" val="177988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C421537-7324-4062-AE06-0D846F224F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2C103C13-7E4F-45FE-8A49-0FB750EAA453}"/>
              </a:ext>
            </a:extLst>
          </p:cNvPr>
          <p:cNvSpPr>
            <a:spLocks noGrp="1"/>
          </p:cNvSpPr>
          <p:nvPr>
            <p:ph idx="1"/>
          </p:nvPr>
        </p:nvSpPr>
        <p:spPr>
          <a:xfrm>
            <a:off x="829322" y="1848601"/>
            <a:ext cx="9878302" cy="565712"/>
          </a:xfrm>
        </p:spPr>
        <p:txBody>
          <a:bodyPr/>
          <a:lstStyle/>
          <a:p>
            <a:pPr marL="514350" indent="-514350" algn="just">
              <a:buAutoNum type="arabicPeriod"/>
            </a:pPr>
            <a:r>
              <a:rPr lang="es-ES" sz="1800" b="1" dirty="0">
                <a:latin typeface="Arial" panose="020B0604020202020204" pitchFamily="34" charset="0"/>
                <a:cs typeface="Arial" panose="020B0604020202020204" pitchFamily="34" charset="0"/>
              </a:rPr>
              <a:t>Recopilación y estandarización de información.</a:t>
            </a:r>
          </a:p>
          <a:p>
            <a:pPr marL="0" indent="0">
              <a:buNone/>
            </a:pPr>
            <a:endParaRPr lang="es-EC" dirty="0"/>
          </a:p>
        </p:txBody>
      </p:sp>
      <p:pic>
        <p:nvPicPr>
          <p:cNvPr id="4" name="Imagen 3">
            <a:extLst>
              <a:ext uri="{FF2B5EF4-FFF2-40B4-BE49-F238E27FC236}">
                <a16:creationId xmlns:a16="http://schemas.microsoft.com/office/drawing/2014/main" id="{B6A85B92-8F91-41DA-A89E-AC83C69DE8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4216" y="4233977"/>
            <a:ext cx="6457889" cy="828000"/>
          </a:xfrm>
          <a:prstGeom prst="rect">
            <a:avLst/>
          </a:prstGeom>
        </p:spPr>
      </p:pic>
      <p:sp>
        <p:nvSpPr>
          <p:cNvPr id="12" name="Marcador de contenido 2">
            <a:extLst>
              <a:ext uri="{FF2B5EF4-FFF2-40B4-BE49-F238E27FC236}">
                <a16:creationId xmlns:a16="http://schemas.microsoft.com/office/drawing/2014/main" id="{F9ACF8FE-BCCD-43F6-A6B0-416822C647E4}"/>
              </a:ext>
            </a:extLst>
          </p:cNvPr>
          <p:cNvSpPr txBox="1">
            <a:spLocks/>
          </p:cNvSpPr>
          <p:nvPr/>
        </p:nvSpPr>
        <p:spPr>
          <a:xfrm>
            <a:off x="9091576" y="2614802"/>
            <a:ext cx="2710529"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400" dirty="0">
                <a:latin typeface="Arial" panose="020B0604020202020204" pitchFamily="34" charset="0"/>
                <a:cs typeface="Arial" panose="020B0604020202020204" pitchFamily="34" charset="0"/>
              </a:rPr>
              <a:t>semanal, quincenal, y mensual.</a:t>
            </a:r>
            <a:endParaRPr lang="es-ES" dirty="0"/>
          </a:p>
          <a:p>
            <a:pPr marL="0" indent="0">
              <a:buFont typeface="Arial" panose="020B0604020202020204" pitchFamily="34" charset="0"/>
              <a:buNone/>
            </a:pPr>
            <a:endParaRPr lang="es-EC" dirty="0"/>
          </a:p>
        </p:txBody>
      </p:sp>
      <p:sp>
        <p:nvSpPr>
          <p:cNvPr id="14" name="Flecha: a la derecha 13">
            <a:extLst>
              <a:ext uri="{FF2B5EF4-FFF2-40B4-BE49-F238E27FC236}">
                <a16:creationId xmlns:a16="http://schemas.microsoft.com/office/drawing/2014/main" id="{CC4A71D7-99F1-488E-8B96-D453C4E49229}"/>
              </a:ext>
            </a:extLst>
          </p:cNvPr>
          <p:cNvSpPr/>
          <p:nvPr/>
        </p:nvSpPr>
        <p:spPr>
          <a:xfrm>
            <a:off x="4419751" y="2661256"/>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a la derecha 14">
            <a:extLst>
              <a:ext uri="{FF2B5EF4-FFF2-40B4-BE49-F238E27FC236}">
                <a16:creationId xmlns:a16="http://schemas.microsoft.com/office/drawing/2014/main" id="{3C29FE19-6439-4BB5-9403-0F00569F18E4}"/>
              </a:ext>
            </a:extLst>
          </p:cNvPr>
          <p:cNvSpPr/>
          <p:nvPr/>
        </p:nvSpPr>
        <p:spPr>
          <a:xfrm>
            <a:off x="8012869" y="2663382"/>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a:extLst>
              <a:ext uri="{FF2B5EF4-FFF2-40B4-BE49-F238E27FC236}">
                <a16:creationId xmlns:a16="http://schemas.microsoft.com/office/drawing/2014/main" id="{4A45E35C-5BEF-4D4E-8226-A1314D4344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487" y="2420367"/>
            <a:ext cx="2203510" cy="32812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4C00B5D1-52DC-42E5-BA5D-18C4019AB1E7}"/>
              </a:ext>
            </a:extLst>
          </p:cNvPr>
          <p:cNvSpPr txBox="1"/>
          <p:nvPr/>
        </p:nvSpPr>
        <p:spPr>
          <a:xfrm>
            <a:off x="829322" y="6550223"/>
            <a:ext cx="1882067"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(Garmin, 2013)</a:t>
            </a:r>
            <a:endParaRPr lang="es-EC" sz="1400" dirty="0">
              <a:latin typeface="Arial" panose="020B0604020202020204" pitchFamily="34" charset="0"/>
              <a:cs typeface="Arial" panose="020B0604020202020204" pitchFamily="34" charset="0"/>
            </a:endParaRPr>
          </a:p>
        </p:txBody>
      </p:sp>
      <p:sp>
        <p:nvSpPr>
          <p:cNvPr id="19" name="Título 1">
            <a:extLst>
              <a:ext uri="{FF2B5EF4-FFF2-40B4-BE49-F238E27FC236}">
                <a16:creationId xmlns:a16="http://schemas.microsoft.com/office/drawing/2014/main" id="{B1C41B4D-05AA-4F2E-80D2-E50B42FEDC80}"/>
              </a:ext>
            </a:extLst>
          </p:cNvPr>
          <p:cNvSpPr txBox="1">
            <a:spLocks/>
          </p:cNvSpPr>
          <p:nvPr/>
        </p:nvSpPr>
        <p:spPr>
          <a:xfrm>
            <a:off x="1414952" y="1013681"/>
            <a:ext cx="4709160" cy="70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latin typeface="Arial" panose="020B0604020202020204" pitchFamily="34" charset="0"/>
                <a:cs typeface="Arial" panose="020B0604020202020204" pitchFamily="34" charset="0"/>
              </a:rPr>
              <a:t>Metodología</a:t>
            </a:r>
            <a:endParaRPr lang="es-EC" sz="4000" dirty="0">
              <a:latin typeface="Arial" panose="020B0604020202020204" pitchFamily="34" charset="0"/>
              <a:cs typeface="Arial" panose="020B0604020202020204" pitchFamily="34" charset="0"/>
            </a:endParaRPr>
          </a:p>
        </p:txBody>
      </p:sp>
      <p:sp>
        <p:nvSpPr>
          <p:cNvPr id="20" name="Elipse 19">
            <a:extLst>
              <a:ext uri="{FF2B5EF4-FFF2-40B4-BE49-F238E27FC236}">
                <a16:creationId xmlns:a16="http://schemas.microsoft.com/office/drawing/2014/main" id="{C849A159-0FA1-43F0-BC33-DA511B7C6BAA}"/>
              </a:ext>
            </a:extLst>
          </p:cNvPr>
          <p:cNvSpPr/>
          <p:nvPr/>
        </p:nvSpPr>
        <p:spPr>
          <a:xfrm>
            <a:off x="951134" y="1186283"/>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effectLst>
                  <a:outerShdw blurRad="38100" dist="19050" dir="2700000" algn="tl" rotWithShape="0">
                    <a:schemeClr val="dk1">
                      <a:alpha val="40000"/>
                    </a:schemeClr>
                  </a:outerShdw>
                </a:effectLst>
              </a:rPr>
              <a:t>5</a:t>
            </a:r>
            <a:endParaRPr lang="es-EC" b="1" dirty="0">
              <a:solidFill>
                <a:schemeClr val="tx1"/>
              </a:solidFill>
            </a:endParaRPr>
          </a:p>
        </p:txBody>
      </p:sp>
      <p:sp>
        <p:nvSpPr>
          <p:cNvPr id="16" name="Flecha: a la derecha 15">
            <a:extLst>
              <a:ext uri="{FF2B5EF4-FFF2-40B4-BE49-F238E27FC236}">
                <a16:creationId xmlns:a16="http://schemas.microsoft.com/office/drawing/2014/main" id="{CFDA08B1-2BEC-400C-8997-E42935EC9ED2}"/>
              </a:ext>
            </a:extLst>
          </p:cNvPr>
          <p:cNvSpPr/>
          <p:nvPr/>
        </p:nvSpPr>
        <p:spPr>
          <a:xfrm rot="5400000">
            <a:off x="10127965" y="3734236"/>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5F1BDDE8-E57A-443B-A160-846F5A5DB7FB}"/>
              </a:ext>
            </a:extLst>
          </p:cNvPr>
          <p:cNvPicPr>
            <a:picLocks noChangeAspect="1"/>
          </p:cNvPicPr>
          <p:nvPr/>
        </p:nvPicPr>
        <p:blipFill>
          <a:blip r:embed="rId5"/>
          <a:stretch>
            <a:fillRect/>
          </a:stretch>
        </p:blipFill>
        <p:spPr>
          <a:xfrm>
            <a:off x="2986840" y="2570083"/>
            <a:ext cx="880921" cy="1362429"/>
          </a:xfrm>
          <a:prstGeom prst="rect">
            <a:avLst/>
          </a:prstGeom>
          <a:ln>
            <a:solidFill>
              <a:schemeClr val="tx1"/>
            </a:solidFill>
          </a:ln>
        </p:spPr>
      </p:pic>
      <p:pic>
        <p:nvPicPr>
          <p:cNvPr id="10" name="Imagen 9">
            <a:extLst>
              <a:ext uri="{FF2B5EF4-FFF2-40B4-BE49-F238E27FC236}">
                <a16:creationId xmlns:a16="http://schemas.microsoft.com/office/drawing/2014/main" id="{7A700298-ACBF-4C10-AB6D-FBA814F32A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6840" y="4287916"/>
            <a:ext cx="880921" cy="1312236"/>
          </a:xfrm>
          <a:prstGeom prst="rect">
            <a:avLst/>
          </a:prstGeom>
        </p:spPr>
      </p:pic>
      <p:pic>
        <p:nvPicPr>
          <p:cNvPr id="27" name="Imagen 26">
            <a:extLst>
              <a:ext uri="{FF2B5EF4-FFF2-40B4-BE49-F238E27FC236}">
                <a16:creationId xmlns:a16="http://schemas.microsoft.com/office/drawing/2014/main" id="{FC8009FD-D08B-466C-BF36-BD7DE5E4D3A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pic>
        <p:nvPicPr>
          <p:cNvPr id="29" name="Imagen 28">
            <a:extLst>
              <a:ext uri="{FF2B5EF4-FFF2-40B4-BE49-F238E27FC236}">
                <a16:creationId xmlns:a16="http://schemas.microsoft.com/office/drawing/2014/main" id="{A74210DD-C2DE-42EC-8F96-A2632221024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44216" y="5042235"/>
            <a:ext cx="2162232" cy="13624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 name="Imagen 24">
            <a:extLst>
              <a:ext uri="{FF2B5EF4-FFF2-40B4-BE49-F238E27FC236}">
                <a16:creationId xmlns:a16="http://schemas.microsoft.com/office/drawing/2014/main" id="{668E1C1A-692B-4D47-8D2B-F3B1EE0D28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54513" y="2168694"/>
            <a:ext cx="1465378" cy="18475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Imagen 30">
            <a:extLst>
              <a:ext uri="{FF2B5EF4-FFF2-40B4-BE49-F238E27FC236}">
                <a16:creationId xmlns:a16="http://schemas.microsoft.com/office/drawing/2014/main" id="{9A7A3CC2-841F-43C0-A169-64E1800F1F3D}"/>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12869" y="5042235"/>
            <a:ext cx="3789236" cy="15414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87840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D3458E3-461F-4A2F-9F4F-FF38EDA3CB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Marcador de contenido 2">
            <a:extLst>
              <a:ext uri="{FF2B5EF4-FFF2-40B4-BE49-F238E27FC236}">
                <a16:creationId xmlns:a16="http://schemas.microsoft.com/office/drawing/2014/main" id="{93093DED-75D6-4D5A-B58E-766D69230B43}"/>
              </a:ext>
            </a:extLst>
          </p:cNvPr>
          <p:cNvSpPr txBox="1">
            <a:spLocks/>
          </p:cNvSpPr>
          <p:nvPr/>
        </p:nvSpPr>
        <p:spPr>
          <a:xfrm>
            <a:off x="696157" y="1095835"/>
            <a:ext cx="3680534" cy="35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b="1" dirty="0">
                <a:latin typeface="Arial" panose="020B0604020202020204" pitchFamily="34" charset="0"/>
                <a:cs typeface="Arial" panose="020B0604020202020204" pitchFamily="34" charset="0"/>
              </a:rPr>
              <a:t>Obtención y edición de cartografía vial</a:t>
            </a:r>
          </a:p>
        </p:txBody>
      </p:sp>
      <p:graphicFrame>
        <p:nvGraphicFramePr>
          <p:cNvPr id="7" name="Diagrama 6">
            <a:extLst>
              <a:ext uri="{FF2B5EF4-FFF2-40B4-BE49-F238E27FC236}">
                <a16:creationId xmlns:a16="http://schemas.microsoft.com/office/drawing/2014/main" id="{0FF71EC1-827D-4F62-A36E-CBA804D46E6F}"/>
              </a:ext>
            </a:extLst>
          </p:cNvPr>
          <p:cNvGraphicFramePr/>
          <p:nvPr>
            <p:extLst>
              <p:ext uri="{D42A27DB-BD31-4B8C-83A1-F6EECF244321}">
                <p14:modId xmlns:p14="http://schemas.microsoft.com/office/powerpoint/2010/main" val="74458189"/>
              </p:ext>
            </p:extLst>
          </p:nvPr>
        </p:nvGraphicFramePr>
        <p:xfrm>
          <a:off x="1614650" y="1419973"/>
          <a:ext cx="9595776" cy="2203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contenido 2">
            <a:extLst>
              <a:ext uri="{FF2B5EF4-FFF2-40B4-BE49-F238E27FC236}">
                <a16:creationId xmlns:a16="http://schemas.microsoft.com/office/drawing/2014/main" id="{41791F09-F829-41B5-AD50-C2C5E5318637}"/>
              </a:ext>
            </a:extLst>
          </p:cNvPr>
          <p:cNvSpPr txBox="1">
            <a:spLocks/>
          </p:cNvSpPr>
          <p:nvPr/>
        </p:nvSpPr>
        <p:spPr>
          <a:xfrm>
            <a:off x="623003" y="3731325"/>
            <a:ext cx="3115622" cy="940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b="1" dirty="0">
                <a:latin typeface="Arial" panose="020B0604020202020204" pitchFamily="34" charset="0"/>
                <a:cs typeface="Arial" panose="020B0604020202020204" pitchFamily="34" charset="0"/>
              </a:rPr>
              <a:t>Corrección topológica</a:t>
            </a:r>
          </a:p>
          <a:p>
            <a:r>
              <a:rPr lang="es-ES" sz="1400" dirty="0">
                <a:latin typeface="Arial" panose="020B0604020202020204" pitchFamily="34" charset="0"/>
                <a:cs typeface="Arial" panose="020B0604020202020204" pitchFamily="34" charset="0"/>
              </a:rPr>
              <a:t>980 errores topológicos</a:t>
            </a:r>
          </a:p>
          <a:p>
            <a:r>
              <a:rPr lang="es-ES" sz="1400" dirty="0">
                <a:latin typeface="Arial" panose="020B0604020202020204" pitchFamily="34" charset="0"/>
                <a:cs typeface="Arial" panose="020B0604020202020204" pitchFamily="34" charset="0"/>
              </a:rPr>
              <a:t>Aplicación de 6 reglas topológicas</a:t>
            </a:r>
          </a:p>
        </p:txBody>
      </p:sp>
      <p:sp>
        <p:nvSpPr>
          <p:cNvPr id="9" name="Marcador de contenido 2">
            <a:extLst>
              <a:ext uri="{FF2B5EF4-FFF2-40B4-BE49-F238E27FC236}">
                <a16:creationId xmlns:a16="http://schemas.microsoft.com/office/drawing/2014/main" id="{9F2773B1-FE08-4455-BD49-539920E58501}"/>
              </a:ext>
            </a:extLst>
          </p:cNvPr>
          <p:cNvSpPr txBox="1">
            <a:spLocks/>
          </p:cNvSpPr>
          <p:nvPr/>
        </p:nvSpPr>
        <p:spPr>
          <a:xfrm>
            <a:off x="4145774" y="3731325"/>
            <a:ext cx="3538491" cy="332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b="1" dirty="0">
                <a:latin typeface="Arial" panose="020B0604020202020204" pitchFamily="34" charset="0"/>
                <a:cs typeface="Arial" panose="020B0604020202020204" pitchFamily="34" charset="0"/>
              </a:rPr>
              <a:t>Generación de campos</a:t>
            </a:r>
          </a:p>
        </p:txBody>
      </p:sp>
      <p:pic>
        <p:nvPicPr>
          <p:cNvPr id="2" name="Imagen 1">
            <a:extLst>
              <a:ext uri="{FF2B5EF4-FFF2-40B4-BE49-F238E27FC236}">
                <a16:creationId xmlns:a16="http://schemas.microsoft.com/office/drawing/2014/main" id="{CACCCA44-0841-44BA-9A70-0486CE44DAE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08485" y="5323895"/>
            <a:ext cx="612906" cy="575691"/>
          </a:xfrm>
          <a:prstGeom prst="rect">
            <a:avLst/>
          </a:prstGeom>
          <a:ln w="12700">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pic>
      <p:cxnSp>
        <p:nvCxnSpPr>
          <p:cNvPr id="4" name="Conector recto de flecha 3">
            <a:extLst>
              <a:ext uri="{FF2B5EF4-FFF2-40B4-BE49-F238E27FC236}">
                <a16:creationId xmlns:a16="http://schemas.microsoft.com/office/drawing/2014/main" id="{87415B8C-5298-491C-A8D8-D1147B54A24B}"/>
              </a:ext>
            </a:extLst>
          </p:cNvPr>
          <p:cNvCxnSpPr>
            <a:cxnSpLocks/>
          </p:cNvCxnSpPr>
          <p:nvPr/>
        </p:nvCxnSpPr>
        <p:spPr>
          <a:xfrm>
            <a:off x="2314938" y="4671533"/>
            <a:ext cx="0" cy="4374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3" name="Imagen 12">
            <a:extLst>
              <a:ext uri="{FF2B5EF4-FFF2-40B4-BE49-F238E27FC236}">
                <a16:creationId xmlns:a16="http://schemas.microsoft.com/office/drawing/2014/main" id="{A7E2F444-3D68-4BC8-BF4D-3B6C23B9937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06874" y="4228578"/>
            <a:ext cx="7944493" cy="1915547"/>
          </a:xfrm>
          <a:prstGeom prst="rect">
            <a:avLst/>
          </a:prstGeom>
          <a:ln w="12700">
            <a:solidFill>
              <a:schemeClr val="tx1"/>
            </a:solidFill>
          </a:ln>
        </p:spPr>
      </p:pic>
      <p:pic>
        <p:nvPicPr>
          <p:cNvPr id="11" name="Imagen 10">
            <a:extLst>
              <a:ext uri="{FF2B5EF4-FFF2-40B4-BE49-F238E27FC236}">
                <a16:creationId xmlns:a16="http://schemas.microsoft.com/office/drawing/2014/main" id="{FCBE07F8-87E6-4309-BB05-A2A4DF79D11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spTree>
    <p:extLst>
      <p:ext uri="{BB962C8B-B14F-4D97-AF65-F5344CB8AC3E}">
        <p14:creationId xmlns:p14="http://schemas.microsoft.com/office/powerpoint/2010/main" val="1573594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41">
            <a:extLst>
              <a:ext uri="{FF2B5EF4-FFF2-40B4-BE49-F238E27FC236}">
                <a16:creationId xmlns:a16="http://schemas.microsoft.com/office/drawing/2014/main" id="{A9956B1E-D642-4775-8B6A-CE6259C414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A5A3EA8-82FF-4E34-BAB3-4E5A6489430F}"/>
              </a:ext>
            </a:extLst>
          </p:cNvPr>
          <p:cNvSpPr>
            <a:spLocks noGrp="1"/>
          </p:cNvSpPr>
          <p:nvPr>
            <p:ph type="title"/>
          </p:nvPr>
        </p:nvSpPr>
        <p:spPr>
          <a:xfrm>
            <a:off x="802604" y="943976"/>
            <a:ext cx="3780035" cy="449691"/>
          </a:xfrm>
        </p:spPr>
        <p:txBody>
          <a:bodyPr>
            <a:normAutofit/>
          </a:bodyPr>
          <a:lstStyle/>
          <a:p>
            <a:r>
              <a:rPr lang="es-ES" sz="1800" b="1" dirty="0">
                <a:latin typeface="Arial" panose="020B0604020202020204" pitchFamily="34" charset="0"/>
                <a:cs typeface="Arial" panose="020B0604020202020204" pitchFamily="34" charset="0"/>
              </a:rPr>
              <a:t>2. Diagnóstico de rutas actuales</a:t>
            </a:r>
            <a:endParaRPr lang="es-EC" sz="1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D48B6C9-0542-4EEB-8C0C-D095CFE8817C}"/>
              </a:ext>
            </a:extLst>
          </p:cNvPr>
          <p:cNvSpPr>
            <a:spLocks noGrp="1"/>
          </p:cNvSpPr>
          <p:nvPr>
            <p:ph idx="1"/>
          </p:nvPr>
        </p:nvSpPr>
        <p:spPr>
          <a:xfrm>
            <a:off x="1072954" y="1352380"/>
            <a:ext cx="3369902" cy="332365"/>
          </a:xfrm>
        </p:spPr>
        <p:txBody>
          <a:bodyPr>
            <a:normAutofit/>
          </a:bodyPr>
          <a:lstStyle/>
          <a:p>
            <a:pPr marL="0" indent="0">
              <a:buNone/>
            </a:pPr>
            <a:r>
              <a:rPr lang="es-ES" sz="1400" b="1" dirty="0">
                <a:latin typeface="Arial" panose="020B0604020202020204" pitchFamily="34" charset="0"/>
                <a:cs typeface="Arial" panose="020B0604020202020204" pitchFamily="34" charset="0"/>
              </a:rPr>
              <a:t>Extracción de puntos de recolección.</a:t>
            </a:r>
          </a:p>
        </p:txBody>
      </p:sp>
      <p:sp>
        <p:nvSpPr>
          <p:cNvPr id="5" name="Rectángulo 4">
            <a:extLst>
              <a:ext uri="{FF2B5EF4-FFF2-40B4-BE49-F238E27FC236}">
                <a16:creationId xmlns:a16="http://schemas.microsoft.com/office/drawing/2014/main" id="{89281AA1-F605-4896-BF44-7197F34F6882}"/>
              </a:ext>
            </a:extLst>
          </p:cNvPr>
          <p:cNvSpPr/>
          <p:nvPr/>
        </p:nvSpPr>
        <p:spPr>
          <a:xfrm>
            <a:off x="6377874" y="6050367"/>
            <a:ext cx="2063385" cy="307777"/>
          </a:xfrm>
          <a:prstGeom prst="rect">
            <a:avLst/>
          </a:prstGeom>
        </p:spPr>
        <p:txBody>
          <a:bodyPr wrap="none">
            <a:spAutoFit/>
          </a:bodyPr>
          <a:lstStyle/>
          <a:p>
            <a:r>
              <a:rPr lang="es-ES" sz="1400" b="1" dirty="0">
                <a:latin typeface="Arial" panose="020B0604020202020204" pitchFamily="34" charset="0"/>
                <a:ea typeface="Calibri" panose="020F0502020204030204" pitchFamily="34" charset="0"/>
                <a:cs typeface="Arial" panose="020B0604020202020204" pitchFamily="34" charset="0"/>
              </a:rPr>
              <a:t>Corrección posicional</a:t>
            </a:r>
            <a:endParaRPr lang="es-EC" sz="1400" b="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883B34F-3F83-435D-8CA3-0AE9ADC540C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717004" y="1840206"/>
            <a:ext cx="1935480" cy="1611272"/>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9" name="Flecha: a la derecha 8">
            <a:extLst>
              <a:ext uri="{FF2B5EF4-FFF2-40B4-BE49-F238E27FC236}">
                <a16:creationId xmlns:a16="http://schemas.microsoft.com/office/drawing/2014/main" id="{735D74BC-FAD2-4212-8D50-24810EF91248}"/>
              </a:ext>
            </a:extLst>
          </p:cNvPr>
          <p:cNvSpPr/>
          <p:nvPr/>
        </p:nvSpPr>
        <p:spPr>
          <a:xfrm>
            <a:off x="3876004" y="2412940"/>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a:extLst>
              <a:ext uri="{FF2B5EF4-FFF2-40B4-BE49-F238E27FC236}">
                <a16:creationId xmlns:a16="http://schemas.microsoft.com/office/drawing/2014/main" id="{79E44181-F195-440B-8E7D-01FD2B0EEF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76299" y="1848454"/>
            <a:ext cx="497478" cy="414811"/>
          </a:xfrm>
          <a:prstGeom prst="rect">
            <a:avLst/>
          </a:prstGeom>
        </p:spPr>
      </p:pic>
      <p:pic>
        <p:nvPicPr>
          <p:cNvPr id="13" name="Imagen 12">
            <a:extLst>
              <a:ext uri="{FF2B5EF4-FFF2-40B4-BE49-F238E27FC236}">
                <a16:creationId xmlns:a16="http://schemas.microsoft.com/office/drawing/2014/main" id="{D0C82255-D88C-46B3-91E2-34D341DB4D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76299" y="2379597"/>
            <a:ext cx="497478" cy="414811"/>
          </a:xfrm>
          <a:prstGeom prst="rect">
            <a:avLst/>
          </a:prstGeom>
        </p:spPr>
      </p:pic>
      <p:pic>
        <p:nvPicPr>
          <p:cNvPr id="14" name="Imagen 13">
            <a:extLst>
              <a:ext uri="{FF2B5EF4-FFF2-40B4-BE49-F238E27FC236}">
                <a16:creationId xmlns:a16="http://schemas.microsoft.com/office/drawing/2014/main" id="{73195BAF-FAF6-42DC-B5E8-57CE9EE9F3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76299" y="2910740"/>
            <a:ext cx="497478" cy="414811"/>
          </a:xfrm>
          <a:prstGeom prst="rect">
            <a:avLst/>
          </a:prstGeom>
        </p:spPr>
      </p:pic>
      <p:cxnSp>
        <p:nvCxnSpPr>
          <p:cNvPr id="16" name="Conector recto de flecha 15">
            <a:extLst>
              <a:ext uri="{FF2B5EF4-FFF2-40B4-BE49-F238E27FC236}">
                <a16:creationId xmlns:a16="http://schemas.microsoft.com/office/drawing/2014/main" id="{F728026E-9120-407F-89BC-8F5C619CB84B}"/>
              </a:ext>
            </a:extLst>
          </p:cNvPr>
          <p:cNvCxnSpPr>
            <a:cxnSpLocks/>
          </p:cNvCxnSpPr>
          <p:nvPr/>
        </p:nvCxnSpPr>
        <p:spPr>
          <a:xfrm>
            <a:off x="5197297" y="2055859"/>
            <a:ext cx="731520" cy="4727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CuadroTexto 16">
            <a:extLst>
              <a:ext uri="{FF2B5EF4-FFF2-40B4-BE49-F238E27FC236}">
                <a16:creationId xmlns:a16="http://schemas.microsoft.com/office/drawing/2014/main" id="{6B7E26A6-1EF9-4A83-955A-43442D49CE07}"/>
              </a:ext>
            </a:extLst>
          </p:cNvPr>
          <p:cNvSpPr txBox="1"/>
          <p:nvPr/>
        </p:nvSpPr>
        <p:spPr>
          <a:xfrm>
            <a:off x="5928817" y="2395499"/>
            <a:ext cx="1696721" cy="307777"/>
          </a:xfrm>
          <a:prstGeom prst="rect">
            <a:avLst/>
          </a:prstGeom>
          <a:noFill/>
        </p:spPr>
        <p:txBody>
          <a:bodyPr wrap="square" rtlCol="0">
            <a:spAutoFit/>
          </a:bodyPr>
          <a:lstStyle/>
          <a:p>
            <a:r>
              <a:rPr lang="es-ES" sz="1400" dirty="0" err="1">
                <a:latin typeface="Arial" panose="020B0604020202020204" pitchFamily="34" charset="0"/>
                <a:cs typeface="Arial" panose="020B0604020202020204" pitchFamily="34" charset="0"/>
              </a:rPr>
              <a:t>Martes_Puntos</a:t>
            </a:r>
            <a:endParaRPr lang="es-EC" sz="1400" dirty="0">
              <a:latin typeface="Arial" panose="020B0604020202020204" pitchFamily="34" charset="0"/>
              <a:cs typeface="Arial" panose="020B0604020202020204" pitchFamily="34" charset="0"/>
            </a:endParaRPr>
          </a:p>
        </p:txBody>
      </p:sp>
      <p:cxnSp>
        <p:nvCxnSpPr>
          <p:cNvPr id="19" name="Conector recto de flecha 18">
            <a:extLst>
              <a:ext uri="{FF2B5EF4-FFF2-40B4-BE49-F238E27FC236}">
                <a16:creationId xmlns:a16="http://schemas.microsoft.com/office/drawing/2014/main" id="{4E634244-D670-4F68-BDAD-14A701E343F6}"/>
              </a:ext>
            </a:extLst>
          </p:cNvPr>
          <p:cNvCxnSpPr>
            <a:cxnSpLocks/>
          </p:cNvCxnSpPr>
          <p:nvPr/>
        </p:nvCxnSpPr>
        <p:spPr>
          <a:xfrm flipV="1">
            <a:off x="5197297" y="2644772"/>
            <a:ext cx="731520" cy="5843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a:extLst>
              <a:ext uri="{FF2B5EF4-FFF2-40B4-BE49-F238E27FC236}">
                <a16:creationId xmlns:a16="http://schemas.microsoft.com/office/drawing/2014/main" id="{94D76F9C-A473-4BE1-95BE-FC197BF935CB}"/>
              </a:ext>
            </a:extLst>
          </p:cNvPr>
          <p:cNvCxnSpPr>
            <a:cxnSpLocks/>
          </p:cNvCxnSpPr>
          <p:nvPr/>
        </p:nvCxnSpPr>
        <p:spPr>
          <a:xfrm>
            <a:off x="5197297" y="2586708"/>
            <a:ext cx="7112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8" name="Imagen 27">
            <a:extLst>
              <a:ext uri="{FF2B5EF4-FFF2-40B4-BE49-F238E27FC236}">
                <a16:creationId xmlns:a16="http://schemas.microsoft.com/office/drawing/2014/main" id="{718FCE6A-CB6A-4A52-A75A-644439CF25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83100" y="1872202"/>
            <a:ext cx="497478" cy="414811"/>
          </a:xfrm>
          <a:prstGeom prst="rect">
            <a:avLst/>
          </a:prstGeom>
        </p:spPr>
      </p:pic>
      <p:pic>
        <p:nvPicPr>
          <p:cNvPr id="29" name="Imagen 28">
            <a:extLst>
              <a:ext uri="{FF2B5EF4-FFF2-40B4-BE49-F238E27FC236}">
                <a16:creationId xmlns:a16="http://schemas.microsoft.com/office/drawing/2014/main" id="{9CDBF7E4-B749-4231-8CB4-6CC5EE9D60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83100" y="2403345"/>
            <a:ext cx="497478" cy="414811"/>
          </a:xfrm>
          <a:prstGeom prst="rect">
            <a:avLst/>
          </a:prstGeom>
        </p:spPr>
      </p:pic>
      <p:pic>
        <p:nvPicPr>
          <p:cNvPr id="30" name="Imagen 29">
            <a:extLst>
              <a:ext uri="{FF2B5EF4-FFF2-40B4-BE49-F238E27FC236}">
                <a16:creationId xmlns:a16="http://schemas.microsoft.com/office/drawing/2014/main" id="{BE52FDCD-48FC-44E3-8517-A31DDA0C6F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83100" y="2934488"/>
            <a:ext cx="497478" cy="414811"/>
          </a:xfrm>
          <a:prstGeom prst="rect">
            <a:avLst/>
          </a:prstGeom>
        </p:spPr>
      </p:pic>
      <p:cxnSp>
        <p:nvCxnSpPr>
          <p:cNvPr id="31" name="Conector recto de flecha 30">
            <a:extLst>
              <a:ext uri="{FF2B5EF4-FFF2-40B4-BE49-F238E27FC236}">
                <a16:creationId xmlns:a16="http://schemas.microsoft.com/office/drawing/2014/main" id="{5632CAD8-1433-44B0-B4BE-81FBCFE158B6}"/>
              </a:ext>
            </a:extLst>
          </p:cNvPr>
          <p:cNvCxnSpPr>
            <a:cxnSpLocks/>
          </p:cNvCxnSpPr>
          <p:nvPr/>
        </p:nvCxnSpPr>
        <p:spPr>
          <a:xfrm>
            <a:off x="8804098" y="2079607"/>
            <a:ext cx="731520" cy="4727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CuadroTexto 31">
            <a:extLst>
              <a:ext uri="{FF2B5EF4-FFF2-40B4-BE49-F238E27FC236}">
                <a16:creationId xmlns:a16="http://schemas.microsoft.com/office/drawing/2014/main" id="{586376BA-83EF-4651-A649-81D4137C691D}"/>
              </a:ext>
            </a:extLst>
          </p:cNvPr>
          <p:cNvSpPr txBox="1"/>
          <p:nvPr/>
        </p:nvSpPr>
        <p:spPr>
          <a:xfrm>
            <a:off x="9535618" y="2419247"/>
            <a:ext cx="1696721" cy="307777"/>
          </a:xfrm>
          <a:prstGeom prst="rect">
            <a:avLst/>
          </a:prstGeom>
          <a:noFill/>
        </p:spPr>
        <p:txBody>
          <a:bodyPr wrap="square" rtlCol="0">
            <a:spAutoFit/>
          </a:bodyPr>
          <a:lstStyle/>
          <a:p>
            <a:r>
              <a:rPr lang="es-ES" sz="1400" dirty="0" err="1">
                <a:latin typeface="Arial" panose="020B0604020202020204" pitchFamily="34" charset="0"/>
                <a:cs typeface="Arial" panose="020B0604020202020204" pitchFamily="34" charset="0"/>
              </a:rPr>
              <a:t>Viernes_Puntos</a:t>
            </a:r>
            <a:endParaRPr lang="es-EC" sz="1400" dirty="0">
              <a:latin typeface="Arial" panose="020B0604020202020204" pitchFamily="34" charset="0"/>
              <a:cs typeface="Arial" panose="020B0604020202020204" pitchFamily="34" charset="0"/>
            </a:endParaRPr>
          </a:p>
        </p:txBody>
      </p:sp>
      <p:cxnSp>
        <p:nvCxnSpPr>
          <p:cNvPr id="33" name="Conector recto de flecha 32">
            <a:extLst>
              <a:ext uri="{FF2B5EF4-FFF2-40B4-BE49-F238E27FC236}">
                <a16:creationId xmlns:a16="http://schemas.microsoft.com/office/drawing/2014/main" id="{B9924CA0-528F-4644-B661-4EE7BA568466}"/>
              </a:ext>
            </a:extLst>
          </p:cNvPr>
          <p:cNvCxnSpPr>
            <a:cxnSpLocks/>
          </p:cNvCxnSpPr>
          <p:nvPr/>
        </p:nvCxnSpPr>
        <p:spPr>
          <a:xfrm flipV="1">
            <a:off x="8804098" y="2668520"/>
            <a:ext cx="731520" cy="5843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Conector recto de flecha 33">
            <a:extLst>
              <a:ext uri="{FF2B5EF4-FFF2-40B4-BE49-F238E27FC236}">
                <a16:creationId xmlns:a16="http://schemas.microsoft.com/office/drawing/2014/main" id="{8215D2E0-2062-403A-9914-787E1482AD3B}"/>
              </a:ext>
            </a:extLst>
          </p:cNvPr>
          <p:cNvCxnSpPr>
            <a:cxnSpLocks/>
          </p:cNvCxnSpPr>
          <p:nvPr/>
        </p:nvCxnSpPr>
        <p:spPr>
          <a:xfrm>
            <a:off x="8804098" y="2610456"/>
            <a:ext cx="7112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Flecha: a la derecha 34">
            <a:extLst>
              <a:ext uri="{FF2B5EF4-FFF2-40B4-BE49-F238E27FC236}">
                <a16:creationId xmlns:a16="http://schemas.microsoft.com/office/drawing/2014/main" id="{647CF1CF-A2F9-4BFE-928D-4D37BC9D22DE}"/>
              </a:ext>
            </a:extLst>
          </p:cNvPr>
          <p:cNvSpPr/>
          <p:nvPr/>
        </p:nvSpPr>
        <p:spPr>
          <a:xfrm>
            <a:off x="2021658" y="4348010"/>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6" name="Tabla 35">
            <a:extLst>
              <a:ext uri="{FF2B5EF4-FFF2-40B4-BE49-F238E27FC236}">
                <a16:creationId xmlns:a16="http://schemas.microsoft.com/office/drawing/2014/main" id="{C9CB1BA9-F5FE-462A-AF19-7C83E2B124AD}"/>
              </a:ext>
            </a:extLst>
          </p:cNvPr>
          <p:cNvGraphicFramePr>
            <a:graphicFrameLocks noGrp="1"/>
          </p:cNvGraphicFramePr>
          <p:nvPr>
            <p:extLst>
              <p:ext uri="{D42A27DB-BD31-4B8C-83A1-F6EECF244321}">
                <p14:modId xmlns:p14="http://schemas.microsoft.com/office/powerpoint/2010/main" val="2886026859"/>
              </p:ext>
            </p:extLst>
          </p:nvPr>
        </p:nvGraphicFramePr>
        <p:xfrm>
          <a:off x="6968468" y="3597727"/>
          <a:ext cx="1696720" cy="1826958"/>
        </p:xfrm>
        <a:graphic>
          <a:graphicData uri="http://schemas.openxmlformats.org/drawingml/2006/table">
            <a:tbl>
              <a:tblPr firstRow="1" bandRow="1">
                <a:tableStyleId>{5C22544A-7EE6-4342-B048-85BDC9FD1C3A}</a:tableStyleId>
              </a:tblPr>
              <a:tblGrid>
                <a:gridCol w="1696720">
                  <a:extLst>
                    <a:ext uri="{9D8B030D-6E8A-4147-A177-3AD203B41FA5}">
                      <a16:colId xmlns:a16="http://schemas.microsoft.com/office/drawing/2014/main" val="2275092699"/>
                    </a:ext>
                  </a:extLst>
                </a:gridCol>
              </a:tblGrid>
              <a:tr h="304493">
                <a:tc>
                  <a:txBody>
                    <a:bodyPr/>
                    <a:lstStyle/>
                    <a:p>
                      <a:pPr algn="ctr"/>
                      <a:r>
                        <a:rPr lang="es-ES" sz="1200" dirty="0">
                          <a:latin typeface="Arial" panose="020B0604020202020204" pitchFamily="34" charset="0"/>
                          <a:cs typeface="Arial" panose="020B0604020202020204" pitchFamily="34" charset="0"/>
                        </a:rPr>
                        <a:t>Promedio</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7879867"/>
                  </a:ext>
                </a:extLst>
              </a:tr>
              <a:tr h="304493">
                <a:tc>
                  <a:txBody>
                    <a:bodyPr/>
                    <a:lstStyle/>
                    <a:p>
                      <a:r>
                        <a:rPr lang="es-ES" sz="1200" dirty="0">
                          <a:latin typeface="Arial" panose="020B0604020202020204" pitchFamily="34" charset="0"/>
                          <a:cs typeface="Arial" panose="020B0604020202020204" pitchFamily="34" charset="0"/>
                        </a:rPr>
                        <a:t>Coordenada en X</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0923026"/>
                  </a:ext>
                </a:extLst>
              </a:tr>
              <a:tr h="304493">
                <a:tc>
                  <a:txBody>
                    <a:bodyPr/>
                    <a:lstStyle/>
                    <a:p>
                      <a:r>
                        <a:rPr lang="es-ES" sz="1200" dirty="0">
                          <a:latin typeface="Arial" panose="020B0604020202020204" pitchFamily="34" charset="0"/>
                          <a:cs typeface="Arial" panose="020B0604020202020204" pitchFamily="34" charset="0"/>
                        </a:rPr>
                        <a:t>Coordenada en Y</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7725062"/>
                  </a:ext>
                </a:extLst>
              </a:tr>
              <a:tr h="304493">
                <a:tc>
                  <a:txBody>
                    <a:bodyPr/>
                    <a:lstStyle/>
                    <a:p>
                      <a:r>
                        <a:rPr lang="es-ES" sz="1200" dirty="0">
                          <a:latin typeface="Arial" panose="020B0604020202020204" pitchFamily="34" charset="0"/>
                          <a:cs typeface="Arial" panose="020B0604020202020204" pitchFamily="34" charset="0"/>
                        </a:rPr>
                        <a:t>Latitud</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24105756"/>
                  </a:ext>
                </a:extLst>
              </a:tr>
              <a:tr h="304493">
                <a:tc>
                  <a:txBody>
                    <a:bodyPr/>
                    <a:lstStyle/>
                    <a:p>
                      <a:r>
                        <a:rPr lang="es-ES" sz="1200" dirty="0">
                          <a:latin typeface="Arial" panose="020B0604020202020204" pitchFamily="34" charset="0"/>
                          <a:cs typeface="Arial" panose="020B0604020202020204" pitchFamily="34" charset="0"/>
                        </a:rPr>
                        <a:t>Longitud</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8062358"/>
                  </a:ext>
                </a:extLst>
              </a:tr>
              <a:tr h="304493">
                <a:tc>
                  <a:txBody>
                    <a:bodyPr/>
                    <a:lstStyle/>
                    <a:p>
                      <a:r>
                        <a:rPr lang="es-ES" sz="1200" dirty="0">
                          <a:latin typeface="Arial" panose="020B0604020202020204" pitchFamily="34" charset="0"/>
                          <a:cs typeface="Arial" panose="020B0604020202020204" pitchFamily="34" charset="0"/>
                        </a:rPr>
                        <a:t>Peso (kg)</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6039847"/>
                  </a:ext>
                </a:extLst>
              </a:tr>
            </a:tbl>
          </a:graphicData>
        </a:graphic>
      </p:graphicFrame>
      <p:sp>
        <p:nvSpPr>
          <p:cNvPr id="41" name="CuadroTexto 40">
            <a:extLst>
              <a:ext uri="{FF2B5EF4-FFF2-40B4-BE49-F238E27FC236}">
                <a16:creationId xmlns:a16="http://schemas.microsoft.com/office/drawing/2014/main" id="{9E3B5A74-7D43-4143-9FFC-CD928D31C6D7}"/>
              </a:ext>
            </a:extLst>
          </p:cNvPr>
          <p:cNvSpPr txBox="1"/>
          <p:nvPr/>
        </p:nvSpPr>
        <p:spPr>
          <a:xfrm>
            <a:off x="4030651" y="3673337"/>
            <a:ext cx="1886252"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Establecimiento (Fuente)</a:t>
            </a:r>
            <a:endParaRPr lang="es-EC" sz="1200" dirty="0">
              <a:latin typeface="Arial" panose="020B0604020202020204" pitchFamily="34" charset="0"/>
              <a:cs typeface="Arial" panose="020B0604020202020204" pitchFamily="34" charset="0"/>
            </a:endParaRPr>
          </a:p>
        </p:txBody>
      </p:sp>
      <p:pic>
        <p:nvPicPr>
          <p:cNvPr id="43" name="Imagen 42">
            <a:extLst>
              <a:ext uri="{FF2B5EF4-FFF2-40B4-BE49-F238E27FC236}">
                <a16:creationId xmlns:a16="http://schemas.microsoft.com/office/drawing/2014/main" id="{DFC7452E-F028-48DC-A2EB-ADBFF3BEB4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9146" y="5757215"/>
            <a:ext cx="598732" cy="957585"/>
          </a:xfrm>
          <a:prstGeom prst="rect">
            <a:avLst/>
          </a:prstGeom>
        </p:spPr>
      </p:pic>
      <p:sp>
        <p:nvSpPr>
          <p:cNvPr id="44" name="Flecha: a la derecha 43">
            <a:extLst>
              <a:ext uri="{FF2B5EF4-FFF2-40B4-BE49-F238E27FC236}">
                <a16:creationId xmlns:a16="http://schemas.microsoft.com/office/drawing/2014/main" id="{21E6AA77-C0D6-4541-B33A-B0328F7EDE26}"/>
              </a:ext>
            </a:extLst>
          </p:cNvPr>
          <p:cNvSpPr/>
          <p:nvPr/>
        </p:nvSpPr>
        <p:spPr>
          <a:xfrm>
            <a:off x="8983827" y="4348010"/>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7" name="Imagen 46">
            <a:extLst>
              <a:ext uri="{FF2B5EF4-FFF2-40B4-BE49-F238E27FC236}">
                <a16:creationId xmlns:a16="http://schemas.microsoft.com/office/drawing/2014/main" id="{39AB90DD-8690-45B0-8C14-E97EA33A22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940234" y="4142603"/>
            <a:ext cx="1081057" cy="780144"/>
          </a:xfrm>
          <a:prstGeom prst="rect">
            <a:avLst/>
          </a:prstGeom>
        </p:spPr>
      </p:pic>
      <p:sp>
        <p:nvSpPr>
          <p:cNvPr id="48" name="CuadroTexto 47">
            <a:extLst>
              <a:ext uri="{FF2B5EF4-FFF2-40B4-BE49-F238E27FC236}">
                <a16:creationId xmlns:a16="http://schemas.microsoft.com/office/drawing/2014/main" id="{71ABC97A-0536-4A70-BD25-D6A1FF653B8D}"/>
              </a:ext>
            </a:extLst>
          </p:cNvPr>
          <p:cNvSpPr txBox="1"/>
          <p:nvPr/>
        </p:nvSpPr>
        <p:spPr>
          <a:xfrm>
            <a:off x="9602346" y="3709999"/>
            <a:ext cx="1696721"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Geometría Multipunto</a:t>
            </a:r>
            <a:endParaRPr lang="es-EC" sz="1200" dirty="0">
              <a:latin typeface="Arial" panose="020B0604020202020204" pitchFamily="34" charset="0"/>
              <a:cs typeface="Arial" panose="020B0604020202020204" pitchFamily="34" charset="0"/>
            </a:endParaRPr>
          </a:p>
        </p:txBody>
      </p:sp>
      <p:pic>
        <p:nvPicPr>
          <p:cNvPr id="53" name="Imagen 52">
            <a:extLst>
              <a:ext uri="{FF2B5EF4-FFF2-40B4-BE49-F238E27FC236}">
                <a16:creationId xmlns:a16="http://schemas.microsoft.com/office/drawing/2014/main" id="{603E4F52-E86E-4467-97CE-6E370FC0D1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58482" y="5604984"/>
            <a:ext cx="1258229" cy="1163028"/>
          </a:xfrm>
          <a:prstGeom prst="rect">
            <a:avLst/>
          </a:prstGeom>
        </p:spPr>
      </p:pic>
      <p:cxnSp>
        <p:nvCxnSpPr>
          <p:cNvPr id="54" name="Conector recto de flecha 53">
            <a:extLst>
              <a:ext uri="{FF2B5EF4-FFF2-40B4-BE49-F238E27FC236}">
                <a16:creationId xmlns:a16="http://schemas.microsoft.com/office/drawing/2014/main" id="{F0027EB9-5A3A-4E2D-9C51-788A0F57CC47}"/>
              </a:ext>
            </a:extLst>
          </p:cNvPr>
          <p:cNvCxnSpPr>
            <a:cxnSpLocks/>
          </p:cNvCxnSpPr>
          <p:nvPr/>
        </p:nvCxnSpPr>
        <p:spPr>
          <a:xfrm>
            <a:off x="8470668" y="6186498"/>
            <a:ext cx="8691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6" name="Flecha: a la derecha 55">
            <a:extLst>
              <a:ext uri="{FF2B5EF4-FFF2-40B4-BE49-F238E27FC236}">
                <a16:creationId xmlns:a16="http://schemas.microsoft.com/office/drawing/2014/main" id="{B2369B34-DEB9-47D1-9014-40D5E4E7E8D0}"/>
              </a:ext>
            </a:extLst>
          </p:cNvPr>
          <p:cNvSpPr/>
          <p:nvPr/>
        </p:nvSpPr>
        <p:spPr>
          <a:xfrm>
            <a:off x="5565207" y="6019561"/>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Flecha: a la derecha 56">
            <a:extLst>
              <a:ext uri="{FF2B5EF4-FFF2-40B4-BE49-F238E27FC236}">
                <a16:creationId xmlns:a16="http://schemas.microsoft.com/office/drawing/2014/main" id="{AF763B38-06EB-4B2E-AB74-BDAAB3CDF1E1}"/>
              </a:ext>
            </a:extLst>
          </p:cNvPr>
          <p:cNvSpPr/>
          <p:nvPr/>
        </p:nvSpPr>
        <p:spPr>
          <a:xfrm>
            <a:off x="2049737" y="6019561"/>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9">
            <a:extLst>
              <a:ext uri="{FF2B5EF4-FFF2-40B4-BE49-F238E27FC236}">
                <a16:creationId xmlns:a16="http://schemas.microsoft.com/office/drawing/2014/main" id="{92E026B6-0814-420B-92FE-E18CD0834D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19499" y="4043276"/>
            <a:ext cx="3708556" cy="1009430"/>
          </a:xfrm>
          <a:prstGeom prst="rect">
            <a:avLst/>
          </a:prstGeom>
        </p:spPr>
      </p:pic>
      <p:pic>
        <p:nvPicPr>
          <p:cNvPr id="37" name="Imagen 36">
            <a:extLst>
              <a:ext uri="{FF2B5EF4-FFF2-40B4-BE49-F238E27FC236}">
                <a16:creationId xmlns:a16="http://schemas.microsoft.com/office/drawing/2014/main" id="{4CDD21F8-B67B-406A-A48D-52AC4876F30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spTree>
    <p:extLst>
      <p:ext uri="{BB962C8B-B14F-4D97-AF65-F5344CB8AC3E}">
        <p14:creationId xmlns:p14="http://schemas.microsoft.com/office/powerpoint/2010/main" val="1904170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7" grpId="0"/>
      <p:bldP spid="32" grpId="0"/>
      <p:bldP spid="35" grpId="0" animBg="1"/>
      <p:bldP spid="41" grpId="0"/>
      <p:bldP spid="44" grpId="0" animBg="1"/>
      <p:bldP spid="48" grpId="0"/>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5EE991F8-BD29-41EB-8A95-D74FD0050F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61627281-626C-42F2-B0D5-6C10C8C29D06}"/>
              </a:ext>
            </a:extLst>
          </p:cNvPr>
          <p:cNvSpPr>
            <a:spLocks noGrp="1"/>
          </p:cNvSpPr>
          <p:nvPr>
            <p:ph idx="1"/>
          </p:nvPr>
        </p:nvSpPr>
        <p:spPr>
          <a:xfrm>
            <a:off x="928643" y="1121446"/>
            <a:ext cx="4728098" cy="411548"/>
          </a:xfrm>
        </p:spPr>
        <p:txBody>
          <a:bodyPr>
            <a:normAutofit/>
          </a:bodyPr>
          <a:lstStyle/>
          <a:p>
            <a:pPr marL="0" indent="0">
              <a:buNone/>
            </a:pPr>
            <a:r>
              <a:rPr lang="es-ES" sz="1400" b="1" dirty="0">
                <a:latin typeface="Arial" panose="020B0604020202020204" pitchFamily="34" charset="0"/>
                <a:cs typeface="Arial" panose="020B0604020202020204" pitchFamily="34" charset="0"/>
              </a:rPr>
              <a:t>Frecuencias de Circulación del Vehículo Recolector</a:t>
            </a:r>
            <a:endParaRPr lang="es-EC" sz="1400" dirty="0">
              <a:latin typeface="Arial" panose="020B0604020202020204" pitchFamily="34" charset="0"/>
              <a:cs typeface="Arial" panose="020B0604020202020204" pitchFamily="34" charset="0"/>
            </a:endParaRPr>
          </a:p>
        </p:txBody>
      </p:sp>
      <p:sp>
        <p:nvSpPr>
          <p:cNvPr id="4" name="Marcador de contenido 2">
            <a:extLst>
              <a:ext uri="{FF2B5EF4-FFF2-40B4-BE49-F238E27FC236}">
                <a16:creationId xmlns:a16="http://schemas.microsoft.com/office/drawing/2014/main" id="{C21D6B66-E645-40F5-AFA2-B4FD8249205E}"/>
              </a:ext>
            </a:extLst>
          </p:cNvPr>
          <p:cNvSpPr txBox="1">
            <a:spLocks/>
          </p:cNvSpPr>
          <p:nvPr/>
        </p:nvSpPr>
        <p:spPr>
          <a:xfrm>
            <a:off x="3057171" y="3524866"/>
            <a:ext cx="1160646" cy="4115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Line </a:t>
            </a:r>
            <a:r>
              <a:rPr lang="es-ES" sz="1400" dirty="0" err="1">
                <a:latin typeface="Arial" panose="020B0604020202020204" pitchFamily="34" charset="0"/>
                <a:cs typeface="Arial" panose="020B0604020202020204" pitchFamily="34" charset="0"/>
              </a:rPr>
              <a:t>Density</a:t>
            </a:r>
            <a:endParaRPr lang="es-EC" sz="1400" dirty="0">
              <a:latin typeface="Arial" panose="020B0604020202020204" pitchFamily="34" charset="0"/>
              <a:cs typeface="Arial" panose="020B0604020202020204" pitchFamily="34" charset="0"/>
            </a:endParaRPr>
          </a:p>
        </p:txBody>
      </p:sp>
      <p:sp>
        <p:nvSpPr>
          <p:cNvPr id="5" name="Marcador de contenido 2">
            <a:extLst>
              <a:ext uri="{FF2B5EF4-FFF2-40B4-BE49-F238E27FC236}">
                <a16:creationId xmlns:a16="http://schemas.microsoft.com/office/drawing/2014/main" id="{AB1A118E-8FD4-4DFF-8651-66FD54855F9D}"/>
              </a:ext>
            </a:extLst>
          </p:cNvPr>
          <p:cNvSpPr txBox="1">
            <a:spLocks/>
          </p:cNvSpPr>
          <p:nvPr/>
        </p:nvSpPr>
        <p:spPr>
          <a:xfrm>
            <a:off x="9741047" y="3926414"/>
            <a:ext cx="1354584" cy="4115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Formato A3</a:t>
            </a:r>
            <a:endParaRPr lang="es-EC" sz="1400" dirty="0">
              <a:latin typeface="Arial" panose="020B0604020202020204" pitchFamily="34" charset="0"/>
              <a:cs typeface="Arial" panose="020B0604020202020204" pitchFamily="34" charset="0"/>
            </a:endParaRPr>
          </a:p>
        </p:txBody>
      </p:sp>
      <p:sp>
        <p:nvSpPr>
          <p:cNvPr id="6" name="Marcador de contenido 2">
            <a:extLst>
              <a:ext uri="{FF2B5EF4-FFF2-40B4-BE49-F238E27FC236}">
                <a16:creationId xmlns:a16="http://schemas.microsoft.com/office/drawing/2014/main" id="{B2447085-8FF2-4E9F-A3FF-C70A2FC495AB}"/>
              </a:ext>
            </a:extLst>
          </p:cNvPr>
          <p:cNvSpPr txBox="1">
            <a:spLocks/>
          </p:cNvSpPr>
          <p:nvPr/>
        </p:nvSpPr>
        <p:spPr>
          <a:xfrm>
            <a:off x="9741047" y="5479787"/>
            <a:ext cx="1354584" cy="4115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Escala 1:8000</a:t>
            </a:r>
            <a:endParaRPr lang="es-EC" sz="1400" dirty="0">
              <a:latin typeface="Arial" panose="020B0604020202020204" pitchFamily="34" charset="0"/>
              <a:cs typeface="Arial" panose="020B0604020202020204" pitchFamily="34" charset="0"/>
            </a:endParaRPr>
          </a:p>
        </p:txBody>
      </p:sp>
      <p:sp>
        <p:nvSpPr>
          <p:cNvPr id="7" name="Marcador de contenido 2">
            <a:extLst>
              <a:ext uri="{FF2B5EF4-FFF2-40B4-BE49-F238E27FC236}">
                <a16:creationId xmlns:a16="http://schemas.microsoft.com/office/drawing/2014/main" id="{1602BD7F-5F74-4A7E-9339-13B7509DA4A2}"/>
              </a:ext>
            </a:extLst>
          </p:cNvPr>
          <p:cNvSpPr txBox="1">
            <a:spLocks/>
          </p:cNvSpPr>
          <p:nvPr/>
        </p:nvSpPr>
        <p:spPr>
          <a:xfrm>
            <a:off x="2331820" y="5102328"/>
            <a:ext cx="2635928" cy="5244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Tamaño de pixel= 2.4 metros</a:t>
            </a:r>
            <a:endParaRPr lang="es-EC" sz="1400" dirty="0">
              <a:latin typeface="Arial" panose="020B0604020202020204" pitchFamily="34" charset="0"/>
              <a:cs typeface="Arial" panose="020B0604020202020204" pitchFamily="34" charset="0"/>
            </a:endParaRPr>
          </a:p>
        </p:txBody>
      </p:sp>
      <p:sp>
        <p:nvSpPr>
          <p:cNvPr id="8" name="Marcador de contenido 2">
            <a:extLst>
              <a:ext uri="{FF2B5EF4-FFF2-40B4-BE49-F238E27FC236}">
                <a16:creationId xmlns:a16="http://schemas.microsoft.com/office/drawing/2014/main" id="{7BD633A4-212F-401F-9EBB-186BF8471071}"/>
              </a:ext>
            </a:extLst>
          </p:cNvPr>
          <p:cNvSpPr txBox="1">
            <a:spLocks/>
          </p:cNvSpPr>
          <p:nvPr/>
        </p:nvSpPr>
        <p:spPr>
          <a:xfrm>
            <a:off x="2319530" y="4555583"/>
            <a:ext cx="2635928" cy="4115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Radio de búsqueda: 12 metros</a:t>
            </a:r>
            <a:endParaRPr lang="es-EC" sz="1400" dirty="0">
              <a:latin typeface="Arial" panose="020B0604020202020204" pitchFamily="34" charset="0"/>
              <a:cs typeface="Arial" panose="020B0604020202020204" pitchFamily="34" charset="0"/>
            </a:endParaRPr>
          </a:p>
        </p:txBody>
      </p:sp>
      <p:sp>
        <p:nvSpPr>
          <p:cNvPr id="9" name="Marcador de contenido 2">
            <a:extLst>
              <a:ext uri="{FF2B5EF4-FFF2-40B4-BE49-F238E27FC236}">
                <a16:creationId xmlns:a16="http://schemas.microsoft.com/office/drawing/2014/main" id="{12A8FDA0-CA14-40FE-A478-667E958AC154}"/>
              </a:ext>
            </a:extLst>
          </p:cNvPr>
          <p:cNvSpPr txBox="1">
            <a:spLocks/>
          </p:cNvSpPr>
          <p:nvPr/>
        </p:nvSpPr>
        <p:spPr>
          <a:xfrm>
            <a:off x="3353336" y="2006503"/>
            <a:ext cx="1958267" cy="6407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Edición de secciones y líneas erróneas</a:t>
            </a:r>
            <a:endParaRPr lang="es-EC" sz="1400" dirty="0">
              <a:latin typeface="Arial" panose="020B0604020202020204" pitchFamily="34" charset="0"/>
              <a:cs typeface="Arial" panose="020B0604020202020204" pitchFamily="34" charset="0"/>
            </a:endParaRPr>
          </a:p>
        </p:txBody>
      </p:sp>
      <p:sp>
        <p:nvSpPr>
          <p:cNvPr id="14" name="Flecha: a la derecha 13">
            <a:extLst>
              <a:ext uri="{FF2B5EF4-FFF2-40B4-BE49-F238E27FC236}">
                <a16:creationId xmlns:a16="http://schemas.microsoft.com/office/drawing/2014/main" id="{2AFDB2D4-C6E3-4017-8147-57D2CD6BEE63}"/>
              </a:ext>
            </a:extLst>
          </p:cNvPr>
          <p:cNvSpPr/>
          <p:nvPr/>
        </p:nvSpPr>
        <p:spPr>
          <a:xfrm>
            <a:off x="5514603" y="2043078"/>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a:extLst>
              <a:ext uri="{FF2B5EF4-FFF2-40B4-BE49-F238E27FC236}">
                <a16:creationId xmlns:a16="http://schemas.microsoft.com/office/drawing/2014/main" id="{126BBE59-E1D5-47B5-91F9-583AEEDACA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8078" y="2444797"/>
            <a:ext cx="394425" cy="303536"/>
          </a:xfrm>
          <a:prstGeom prst="rect">
            <a:avLst/>
          </a:prstGeom>
        </p:spPr>
      </p:pic>
      <p:sp>
        <p:nvSpPr>
          <p:cNvPr id="17" name="Marcador de contenido 2">
            <a:extLst>
              <a:ext uri="{FF2B5EF4-FFF2-40B4-BE49-F238E27FC236}">
                <a16:creationId xmlns:a16="http://schemas.microsoft.com/office/drawing/2014/main" id="{F452A5EA-D647-4FE5-803A-65177381CFA8}"/>
              </a:ext>
            </a:extLst>
          </p:cNvPr>
          <p:cNvSpPr txBox="1">
            <a:spLocks/>
          </p:cNvSpPr>
          <p:nvPr/>
        </p:nvSpPr>
        <p:spPr>
          <a:xfrm>
            <a:off x="9526713" y="2145632"/>
            <a:ext cx="891626" cy="4115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Viernes</a:t>
            </a:r>
            <a:endParaRPr lang="es-EC" sz="1400" dirty="0">
              <a:latin typeface="Arial" panose="020B0604020202020204" pitchFamily="34" charset="0"/>
              <a:cs typeface="Arial" panose="020B0604020202020204" pitchFamily="34" charset="0"/>
            </a:endParaRPr>
          </a:p>
        </p:txBody>
      </p:sp>
      <p:sp>
        <p:nvSpPr>
          <p:cNvPr id="18" name="Marcador de contenido 2">
            <a:extLst>
              <a:ext uri="{FF2B5EF4-FFF2-40B4-BE49-F238E27FC236}">
                <a16:creationId xmlns:a16="http://schemas.microsoft.com/office/drawing/2014/main" id="{385D26FE-BBD5-45CF-88A4-66E921D84C87}"/>
              </a:ext>
            </a:extLst>
          </p:cNvPr>
          <p:cNvSpPr txBox="1">
            <a:spLocks/>
          </p:cNvSpPr>
          <p:nvPr/>
        </p:nvSpPr>
        <p:spPr>
          <a:xfrm>
            <a:off x="7459410" y="2158495"/>
            <a:ext cx="891626" cy="4115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Martes</a:t>
            </a:r>
            <a:endParaRPr lang="es-EC" sz="1400" dirty="0">
              <a:latin typeface="Arial" panose="020B0604020202020204" pitchFamily="34" charset="0"/>
              <a:cs typeface="Arial" panose="020B0604020202020204" pitchFamily="34" charset="0"/>
            </a:endParaRPr>
          </a:p>
        </p:txBody>
      </p:sp>
      <p:pic>
        <p:nvPicPr>
          <p:cNvPr id="26" name="Imagen 25">
            <a:extLst>
              <a:ext uri="{FF2B5EF4-FFF2-40B4-BE49-F238E27FC236}">
                <a16:creationId xmlns:a16="http://schemas.microsoft.com/office/drawing/2014/main" id="{A25FB151-CD57-4E90-971A-E1695DCFF8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7720" y="1758821"/>
            <a:ext cx="394425" cy="303536"/>
          </a:xfrm>
          <a:prstGeom prst="rect">
            <a:avLst/>
          </a:prstGeom>
        </p:spPr>
      </p:pic>
      <p:pic>
        <p:nvPicPr>
          <p:cNvPr id="27" name="Imagen 26">
            <a:extLst>
              <a:ext uri="{FF2B5EF4-FFF2-40B4-BE49-F238E27FC236}">
                <a16:creationId xmlns:a16="http://schemas.microsoft.com/office/drawing/2014/main" id="{A389E6C4-8E8C-41DA-A9A9-8ABF19F997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8079" y="2116363"/>
            <a:ext cx="394425" cy="303536"/>
          </a:xfrm>
          <a:prstGeom prst="rect">
            <a:avLst/>
          </a:prstGeom>
        </p:spPr>
      </p:pic>
      <p:pic>
        <p:nvPicPr>
          <p:cNvPr id="28" name="Imagen 27">
            <a:extLst>
              <a:ext uri="{FF2B5EF4-FFF2-40B4-BE49-F238E27FC236}">
                <a16:creationId xmlns:a16="http://schemas.microsoft.com/office/drawing/2014/main" id="{88C64D00-FEAA-4857-BAA7-0EF264172D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67037" y="1751332"/>
            <a:ext cx="394425" cy="303536"/>
          </a:xfrm>
          <a:prstGeom prst="rect">
            <a:avLst/>
          </a:prstGeom>
        </p:spPr>
      </p:pic>
      <p:pic>
        <p:nvPicPr>
          <p:cNvPr id="29" name="Imagen 28">
            <a:extLst>
              <a:ext uri="{FF2B5EF4-FFF2-40B4-BE49-F238E27FC236}">
                <a16:creationId xmlns:a16="http://schemas.microsoft.com/office/drawing/2014/main" id="{1B4F17E4-75D8-4203-9B74-E2221764A1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51036" y="2451550"/>
            <a:ext cx="394425" cy="303536"/>
          </a:xfrm>
          <a:prstGeom prst="rect">
            <a:avLst/>
          </a:prstGeom>
        </p:spPr>
      </p:pic>
      <p:pic>
        <p:nvPicPr>
          <p:cNvPr id="30" name="Imagen 29">
            <a:extLst>
              <a:ext uri="{FF2B5EF4-FFF2-40B4-BE49-F238E27FC236}">
                <a16:creationId xmlns:a16="http://schemas.microsoft.com/office/drawing/2014/main" id="{FB5D7A36-B9C4-4408-AC2F-DAC4E6F24B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51036" y="2108874"/>
            <a:ext cx="394425" cy="303536"/>
          </a:xfrm>
          <a:prstGeom prst="rect">
            <a:avLst/>
          </a:prstGeom>
        </p:spPr>
      </p:pic>
      <p:cxnSp>
        <p:nvCxnSpPr>
          <p:cNvPr id="31" name="Conector recto de flecha 30">
            <a:extLst>
              <a:ext uri="{FF2B5EF4-FFF2-40B4-BE49-F238E27FC236}">
                <a16:creationId xmlns:a16="http://schemas.microsoft.com/office/drawing/2014/main" id="{4A6D4CCC-F843-4505-B1D7-2B4665509A2E}"/>
              </a:ext>
            </a:extLst>
          </p:cNvPr>
          <p:cNvCxnSpPr>
            <a:cxnSpLocks/>
          </p:cNvCxnSpPr>
          <p:nvPr/>
        </p:nvCxnSpPr>
        <p:spPr>
          <a:xfrm>
            <a:off x="6683083" y="2268131"/>
            <a:ext cx="63623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Conector recto de flecha 32">
            <a:extLst>
              <a:ext uri="{FF2B5EF4-FFF2-40B4-BE49-F238E27FC236}">
                <a16:creationId xmlns:a16="http://schemas.microsoft.com/office/drawing/2014/main" id="{9F89E006-8653-4485-8FFE-CBD2E9C18B1B}"/>
              </a:ext>
            </a:extLst>
          </p:cNvPr>
          <p:cNvCxnSpPr>
            <a:cxnSpLocks/>
          </p:cNvCxnSpPr>
          <p:nvPr/>
        </p:nvCxnSpPr>
        <p:spPr>
          <a:xfrm>
            <a:off x="6682817" y="1914974"/>
            <a:ext cx="636233" cy="2435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Conector recto de flecha 34">
            <a:extLst>
              <a:ext uri="{FF2B5EF4-FFF2-40B4-BE49-F238E27FC236}">
                <a16:creationId xmlns:a16="http://schemas.microsoft.com/office/drawing/2014/main" id="{40F6D0EE-94F5-4A21-AE75-3D63442BDCB0}"/>
              </a:ext>
            </a:extLst>
          </p:cNvPr>
          <p:cNvCxnSpPr>
            <a:cxnSpLocks/>
          </p:cNvCxnSpPr>
          <p:nvPr/>
        </p:nvCxnSpPr>
        <p:spPr>
          <a:xfrm flipV="1">
            <a:off x="6721597" y="2359885"/>
            <a:ext cx="588575" cy="24343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Conector recto de flecha 37">
            <a:extLst>
              <a:ext uri="{FF2B5EF4-FFF2-40B4-BE49-F238E27FC236}">
                <a16:creationId xmlns:a16="http://schemas.microsoft.com/office/drawing/2014/main" id="{0F9C6853-F022-4A48-8980-80ECB12830F0}"/>
              </a:ext>
            </a:extLst>
          </p:cNvPr>
          <p:cNvCxnSpPr>
            <a:cxnSpLocks/>
          </p:cNvCxnSpPr>
          <p:nvPr/>
        </p:nvCxnSpPr>
        <p:spPr>
          <a:xfrm>
            <a:off x="8771546" y="2260642"/>
            <a:ext cx="63623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Conector recto de flecha 38">
            <a:extLst>
              <a:ext uri="{FF2B5EF4-FFF2-40B4-BE49-F238E27FC236}">
                <a16:creationId xmlns:a16="http://schemas.microsoft.com/office/drawing/2014/main" id="{391C9691-E6F6-40F9-BE1F-CF4C9FB21872}"/>
              </a:ext>
            </a:extLst>
          </p:cNvPr>
          <p:cNvCxnSpPr>
            <a:cxnSpLocks/>
          </p:cNvCxnSpPr>
          <p:nvPr/>
        </p:nvCxnSpPr>
        <p:spPr>
          <a:xfrm>
            <a:off x="8771546" y="1907485"/>
            <a:ext cx="636233" cy="2435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0" name="Conector recto de flecha 39">
            <a:extLst>
              <a:ext uri="{FF2B5EF4-FFF2-40B4-BE49-F238E27FC236}">
                <a16:creationId xmlns:a16="http://schemas.microsoft.com/office/drawing/2014/main" id="{AA357984-C7C9-439D-9783-74615AB42780}"/>
              </a:ext>
            </a:extLst>
          </p:cNvPr>
          <p:cNvCxnSpPr>
            <a:cxnSpLocks/>
          </p:cNvCxnSpPr>
          <p:nvPr/>
        </p:nvCxnSpPr>
        <p:spPr>
          <a:xfrm flipV="1">
            <a:off x="8797772" y="2352396"/>
            <a:ext cx="612559" cy="2441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7" name="Imagen 46">
            <a:extLst>
              <a:ext uri="{FF2B5EF4-FFF2-40B4-BE49-F238E27FC236}">
                <a16:creationId xmlns:a16="http://schemas.microsoft.com/office/drawing/2014/main" id="{4A101DE4-607B-421A-AD24-7D2A67231D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918" t="9819" r="26259" b="9020"/>
          <a:stretch/>
        </p:blipFill>
        <p:spPr>
          <a:xfrm>
            <a:off x="5747779" y="3983093"/>
            <a:ext cx="2369577" cy="1924068"/>
          </a:xfrm>
          <a:prstGeom prst="rect">
            <a:avLst/>
          </a:prstGeom>
          <a:ln w="12700">
            <a:solidFill>
              <a:schemeClr val="tx1"/>
            </a:solidFill>
          </a:ln>
        </p:spPr>
      </p:pic>
      <p:cxnSp>
        <p:nvCxnSpPr>
          <p:cNvPr id="48" name="Conector recto de flecha 47">
            <a:extLst>
              <a:ext uri="{FF2B5EF4-FFF2-40B4-BE49-F238E27FC236}">
                <a16:creationId xmlns:a16="http://schemas.microsoft.com/office/drawing/2014/main" id="{FEA1D27F-A0B6-4EB5-86D4-2192F7298F1E}"/>
              </a:ext>
            </a:extLst>
          </p:cNvPr>
          <p:cNvCxnSpPr>
            <a:cxnSpLocks/>
            <a:stCxn id="4" idx="2"/>
            <a:endCxn id="8" idx="0"/>
          </p:cNvCxnSpPr>
          <p:nvPr/>
        </p:nvCxnSpPr>
        <p:spPr>
          <a:xfrm>
            <a:off x="3637494" y="3936414"/>
            <a:ext cx="0" cy="6191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6" name="Flecha: a la derecha 35">
            <a:extLst>
              <a:ext uri="{FF2B5EF4-FFF2-40B4-BE49-F238E27FC236}">
                <a16:creationId xmlns:a16="http://schemas.microsoft.com/office/drawing/2014/main" id="{CBAD36AA-F655-4883-A32A-9003AA2E9963}"/>
              </a:ext>
            </a:extLst>
          </p:cNvPr>
          <p:cNvSpPr/>
          <p:nvPr/>
        </p:nvSpPr>
        <p:spPr>
          <a:xfrm>
            <a:off x="1867555" y="3465121"/>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9" name="Conector recto de flecha 18">
            <a:extLst>
              <a:ext uri="{FF2B5EF4-FFF2-40B4-BE49-F238E27FC236}">
                <a16:creationId xmlns:a16="http://schemas.microsoft.com/office/drawing/2014/main" id="{2A9E83D0-5ED2-4EFD-B479-1ACA6269F2FD}"/>
              </a:ext>
            </a:extLst>
          </p:cNvPr>
          <p:cNvCxnSpPr>
            <a:cxnSpLocks/>
          </p:cNvCxnSpPr>
          <p:nvPr/>
        </p:nvCxnSpPr>
        <p:spPr>
          <a:xfrm>
            <a:off x="10407747" y="4630561"/>
            <a:ext cx="0" cy="60783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32" name="Imagen 31">
            <a:extLst>
              <a:ext uri="{FF2B5EF4-FFF2-40B4-BE49-F238E27FC236}">
                <a16:creationId xmlns:a16="http://schemas.microsoft.com/office/drawing/2014/main" id="{98DFE502-7B26-4B8F-A0E0-403D35BD216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spTree>
    <p:extLst>
      <p:ext uri="{BB962C8B-B14F-4D97-AF65-F5344CB8AC3E}">
        <p14:creationId xmlns:p14="http://schemas.microsoft.com/office/powerpoint/2010/main" val="1706386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17" grpId="0"/>
      <p:bldP spid="18"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F35105F2-4E7C-417C-8006-2E6C128D5D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2D70F1-6EB5-4070-AF68-87C79809B6EB}"/>
              </a:ext>
            </a:extLst>
          </p:cNvPr>
          <p:cNvSpPr>
            <a:spLocks noGrp="1"/>
          </p:cNvSpPr>
          <p:nvPr>
            <p:ph type="title"/>
          </p:nvPr>
        </p:nvSpPr>
        <p:spPr>
          <a:xfrm>
            <a:off x="838200" y="988441"/>
            <a:ext cx="3609513" cy="504886"/>
          </a:xfrm>
        </p:spPr>
        <p:txBody>
          <a:bodyPr>
            <a:normAutofit/>
          </a:bodyPr>
          <a:lstStyle/>
          <a:p>
            <a:r>
              <a:rPr lang="es-ES" sz="1800" b="1" dirty="0">
                <a:latin typeface="Arial" panose="020B0604020202020204" pitchFamily="34" charset="0"/>
                <a:cs typeface="Arial" panose="020B0604020202020204" pitchFamily="34" charset="0"/>
              </a:rPr>
              <a:t>3. Generación de rutas óptimas</a:t>
            </a:r>
            <a:endParaRPr lang="es-EC" sz="1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1D8FD4D-BE03-4D87-A8CE-754DEC92F140}"/>
              </a:ext>
            </a:extLst>
          </p:cNvPr>
          <p:cNvSpPr>
            <a:spLocks noGrp="1"/>
          </p:cNvSpPr>
          <p:nvPr>
            <p:ph idx="1"/>
          </p:nvPr>
        </p:nvSpPr>
        <p:spPr>
          <a:xfrm>
            <a:off x="838200" y="1604008"/>
            <a:ext cx="3742678" cy="384915"/>
          </a:xfrm>
        </p:spPr>
        <p:txBody>
          <a:bodyPr/>
          <a:lstStyle/>
          <a:p>
            <a:pPr marL="0" indent="0">
              <a:buNone/>
            </a:pPr>
            <a:r>
              <a:rPr lang="es-ES" sz="1400" b="1" dirty="0">
                <a:latin typeface="Arial" panose="020B0604020202020204" pitchFamily="34" charset="0"/>
                <a:cs typeface="Arial" panose="020B0604020202020204" pitchFamily="34" charset="0"/>
              </a:rPr>
              <a:t>Configuraciones del Análisis de Redes</a:t>
            </a:r>
            <a:endParaRPr lang="es-EC" sz="1400" b="1" dirty="0">
              <a:latin typeface="Arial" panose="020B0604020202020204" pitchFamily="34" charset="0"/>
              <a:cs typeface="Arial" panose="020B0604020202020204" pitchFamily="34" charset="0"/>
            </a:endParaRPr>
          </a:p>
          <a:p>
            <a:endParaRPr lang="es-EC" dirty="0"/>
          </a:p>
        </p:txBody>
      </p:sp>
      <p:sp>
        <p:nvSpPr>
          <p:cNvPr id="5" name="Marcador de contenido 2">
            <a:extLst>
              <a:ext uri="{FF2B5EF4-FFF2-40B4-BE49-F238E27FC236}">
                <a16:creationId xmlns:a16="http://schemas.microsoft.com/office/drawing/2014/main" id="{B90F5353-E2A0-4D98-BDE0-59C4C6CBDA16}"/>
              </a:ext>
            </a:extLst>
          </p:cNvPr>
          <p:cNvSpPr txBox="1">
            <a:spLocks/>
          </p:cNvSpPr>
          <p:nvPr/>
        </p:nvSpPr>
        <p:spPr>
          <a:xfrm>
            <a:off x="2983425" y="2205482"/>
            <a:ext cx="1541016" cy="312414"/>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dirty="0">
                <a:latin typeface="Arial" panose="020B0604020202020204" pitchFamily="34" charset="0"/>
                <a:cs typeface="Arial" panose="020B0604020202020204" pitchFamily="34" charset="0"/>
              </a:rPr>
              <a:t>Network </a:t>
            </a:r>
            <a:r>
              <a:rPr lang="es-ES" sz="1400" dirty="0" err="1">
                <a:latin typeface="Arial" panose="020B0604020202020204" pitchFamily="34" charset="0"/>
                <a:cs typeface="Arial" panose="020B0604020202020204" pitchFamily="34" charset="0"/>
              </a:rPr>
              <a:t>Analyst</a:t>
            </a: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7" name="Marcador de contenido 2">
            <a:extLst>
              <a:ext uri="{FF2B5EF4-FFF2-40B4-BE49-F238E27FC236}">
                <a16:creationId xmlns:a16="http://schemas.microsoft.com/office/drawing/2014/main" id="{9B1A371A-ECC8-4D81-BB29-5D638515973E}"/>
              </a:ext>
            </a:extLst>
          </p:cNvPr>
          <p:cNvSpPr txBox="1">
            <a:spLocks/>
          </p:cNvSpPr>
          <p:nvPr/>
        </p:nvSpPr>
        <p:spPr>
          <a:xfrm>
            <a:off x="5390244" y="2249023"/>
            <a:ext cx="1541016" cy="312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dirty="0">
                <a:latin typeface="Arial" panose="020B0604020202020204" pitchFamily="34" charset="0"/>
                <a:cs typeface="Arial" panose="020B0604020202020204" pitchFamily="34" charset="0"/>
              </a:rPr>
              <a:t>Network </a:t>
            </a:r>
            <a:r>
              <a:rPr lang="es-ES" sz="1400" dirty="0" err="1">
                <a:latin typeface="Arial" panose="020B0604020202020204" pitchFamily="34" charset="0"/>
                <a:cs typeface="Arial" panose="020B0604020202020204" pitchFamily="34" charset="0"/>
              </a:rPr>
              <a:t>Dataset</a:t>
            </a: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8" name="Marcador de contenido 2">
            <a:extLst>
              <a:ext uri="{FF2B5EF4-FFF2-40B4-BE49-F238E27FC236}">
                <a16:creationId xmlns:a16="http://schemas.microsoft.com/office/drawing/2014/main" id="{CD7F0359-6434-45F0-8A2A-622A9A0C8055}"/>
              </a:ext>
            </a:extLst>
          </p:cNvPr>
          <p:cNvSpPr txBox="1">
            <a:spLocks/>
          </p:cNvSpPr>
          <p:nvPr/>
        </p:nvSpPr>
        <p:spPr>
          <a:xfrm>
            <a:off x="8118508" y="2249023"/>
            <a:ext cx="1541016" cy="312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dirty="0" err="1">
                <a:latin typeface="Arial" panose="020B0604020202020204" pitchFamily="34" charset="0"/>
                <a:cs typeface="Arial" panose="020B0604020202020204" pitchFamily="34" charset="0"/>
              </a:rPr>
              <a:t>Geodatabase</a:t>
            </a:r>
            <a:endParaRPr lang="es-EC" sz="14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55A2B028-FD4C-4C6B-99EA-FB20FF02B3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7419" y="2205482"/>
            <a:ext cx="421089" cy="399496"/>
          </a:xfrm>
          <a:prstGeom prst="rect">
            <a:avLst/>
          </a:prstGeom>
          <a:ln w="12700">
            <a:solidFill>
              <a:schemeClr val="tx1"/>
            </a:solidFill>
          </a:ln>
        </p:spPr>
      </p:pic>
      <p:cxnSp>
        <p:nvCxnSpPr>
          <p:cNvPr id="12" name="Conector recto de flecha 11">
            <a:extLst>
              <a:ext uri="{FF2B5EF4-FFF2-40B4-BE49-F238E27FC236}">
                <a16:creationId xmlns:a16="http://schemas.microsoft.com/office/drawing/2014/main" id="{15AB6649-8A22-4E8C-84E9-11CB095089D8}"/>
              </a:ext>
            </a:extLst>
          </p:cNvPr>
          <p:cNvCxnSpPr>
            <a:stCxn id="7" idx="3"/>
          </p:cNvCxnSpPr>
          <p:nvPr/>
        </p:nvCxnSpPr>
        <p:spPr>
          <a:xfrm>
            <a:off x="6931260" y="2405230"/>
            <a:ext cx="57556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Marcador de contenido 2">
            <a:extLst>
              <a:ext uri="{FF2B5EF4-FFF2-40B4-BE49-F238E27FC236}">
                <a16:creationId xmlns:a16="http://schemas.microsoft.com/office/drawing/2014/main" id="{FF4AB900-9CC2-4626-8E5F-1C8600A3AE4E}"/>
              </a:ext>
            </a:extLst>
          </p:cNvPr>
          <p:cNvSpPr txBox="1">
            <a:spLocks/>
          </p:cNvSpPr>
          <p:nvPr/>
        </p:nvSpPr>
        <p:spPr>
          <a:xfrm>
            <a:off x="838200" y="2905203"/>
            <a:ext cx="3742678" cy="384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b="1" dirty="0">
                <a:latin typeface="Arial" panose="020B0604020202020204" pitchFamily="34" charset="0"/>
                <a:cs typeface="Arial" panose="020B0604020202020204" pitchFamily="34" charset="0"/>
              </a:rPr>
              <a:t>Configuraciones del restricciones de giro</a:t>
            </a:r>
            <a:endParaRPr lang="es-EC" sz="1400" b="1" dirty="0">
              <a:latin typeface="Arial" panose="020B0604020202020204" pitchFamily="34" charset="0"/>
              <a:cs typeface="Arial" panose="020B0604020202020204" pitchFamily="34" charset="0"/>
            </a:endParaRPr>
          </a:p>
          <a:p>
            <a:endParaRPr lang="es-EC" dirty="0"/>
          </a:p>
        </p:txBody>
      </p:sp>
      <p:pic>
        <p:nvPicPr>
          <p:cNvPr id="24" name="Imagen 23">
            <a:extLst>
              <a:ext uri="{FF2B5EF4-FFF2-40B4-BE49-F238E27FC236}">
                <a16:creationId xmlns:a16="http://schemas.microsoft.com/office/drawing/2014/main" id="{E0BBABAD-3937-4E46-B1E3-05AE701A003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3544022"/>
            <a:ext cx="5649576" cy="2736287"/>
          </a:xfrm>
          <a:prstGeom prst="rect">
            <a:avLst/>
          </a:prstGeom>
          <a:noFill/>
          <a:ln>
            <a:solidFill>
              <a:schemeClr val="tx1"/>
            </a:solidFill>
          </a:ln>
        </p:spPr>
      </p:pic>
      <p:pic>
        <p:nvPicPr>
          <p:cNvPr id="26" name="Imagen 25">
            <a:extLst>
              <a:ext uri="{FF2B5EF4-FFF2-40B4-BE49-F238E27FC236}">
                <a16:creationId xmlns:a16="http://schemas.microsoft.com/office/drawing/2014/main" id="{69F5D4C4-5303-4F7B-95B0-E3BAE9CB35C3}"/>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597858" y="3544022"/>
            <a:ext cx="4210899" cy="2736286"/>
          </a:xfrm>
          <a:prstGeom prst="rect">
            <a:avLst/>
          </a:prstGeom>
          <a:noFill/>
          <a:ln>
            <a:solidFill>
              <a:schemeClr val="tx1"/>
            </a:solidFill>
          </a:ln>
        </p:spPr>
      </p:pic>
      <p:sp>
        <p:nvSpPr>
          <p:cNvPr id="15" name="Flecha: a la derecha 14">
            <a:extLst>
              <a:ext uri="{FF2B5EF4-FFF2-40B4-BE49-F238E27FC236}">
                <a16:creationId xmlns:a16="http://schemas.microsoft.com/office/drawing/2014/main" id="{65B36D1F-CF50-44FD-9DAD-DF6960006AEB}"/>
              </a:ext>
            </a:extLst>
          </p:cNvPr>
          <p:cNvSpPr/>
          <p:nvPr/>
        </p:nvSpPr>
        <p:spPr>
          <a:xfrm>
            <a:off x="6793897" y="4727499"/>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Abrir llave 3">
            <a:extLst>
              <a:ext uri="{FF2B5EF4-FFF2-40B4-BE49-F238E27FC236}">
                <a16:creationId xmlns:a16="http://schemas.microsoft.com/office/drawing/2014/main" id="{324FC9AC-0EEA-4C29-A716-219E7C06696A}"/>
              </a:ext>
            </a:extLst>
          </p:cNvPr>
          <p:cNvSpPr/>
          <p:nvPr/>
        </p:nvSpPr>
        <p:spPr>
          <a:xfrm>
            <a:off x="4761852" y="2005478"/>
            <a:ext cx="341215" cy="75522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pic>
        <p:nvPicPr>
          <p:cNvPr id="17" name="Imagen 16">
            <a:extLst>
              <a:ext uri="{FF2B5EF4-FFF2-40B4-BE49-F238E27FC236}">
                <a16:creationId xmlns:a16="http://schemas.microsoft.com/office/drawing/2014/main" id="{B0784BA5-B7A1-476B-9E39-7C40DA7E99E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spTree>
    <p:extLst>
      <p:ext uri="{BB962C8B-B14F-4D97-AF65-F5344CB8AC3E}">
        <p14:creationId xmlns:p14="http://schemas.microsoft.com/office/powerpoint/2010/main" val="3595024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8B20ABF4-F64A-4D49-9105-DDD4370AA4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Marcador de contenido 2">
            <a:extLst>
              <a:ext uri="{FF2B5EF4-FFF2-40B4-BE49-F238E27FC236}">
                <a16:creationId xmlns:a16="http://schemas.microsoft.com/office/drawing/2014/main" id="{AAEE9D9E-A801-4265-8A96-C9342EC95C6D}"/>
              </a:ext>
            </a:extLst>
          </p:cNvPr>
          <p:cNvSpPr txBox="1">
            <a:spLocks/>
          </p:cNvSpPr>
          <p:nvPr/>
        </p:nvSpPr>
        <p:spPr>
          <a:xfrm>
            <a:off x="764858" y="1287859"/>
            <a:ext cx="4106662" cy="384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b="1" dirty="0">
                <a:latin typeface="Arial" panose="020B0604020202020204" pitchFamily="34" charset="0"/>
                <a:cs typeface="Arial" panose="020B0604020202020204" pitchFamily="34" charset="0"/>
              </a:rPr>
              <a:t>Problema de enrutamiento de vehículo (VRP)</a:t>
            </a:r>
            <a:endParaRPr lang="es-EC" sz="1400" b="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666967DA-1B99-47F4-8B7B-70F1338366B2}"/>
              </a:ext>
            </a:extLst>
          </p:cNvPr>
          <p:cNvSpPr txBox="1"/>
          <p:nvPr/>
        </p:nvSpPr>
        <p:spPr>
          <a:xfrm>
            <a:off x="4871520" y="1723593"/>
            <a:ext cx="2527625"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MS = BTM – EQM – EMM  </a:t>
            </a:r>
            <a:endParaRPr lang="es-EC" sz="1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95972446-0778-4FB2-BF90-A1CCF0654360}"/>
              </a:ext>
            </a:extLst>
          </p:cNvPr>
          <p:cNvSpPr txBox="1"/>
          <p:nvPr/>
        </p:nvSpPr>
        <p:spPr>
          <a:xfrm>
            <a:off x="4871520" y="2110881"/>
            <a:ext cx="2527625"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MQ = MS + EQM</a:t>
            </a:r>
            <a:endParaRPr lang="es-EC" sz="14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FCB0009-D7E8-456C-AF8A-FAE8AB9D2F28}"/>
              </a:ext>
            </a:extLst>
          </p:cNvPr>
          <p:cNvSpPr txBox="1"/>
          <p:nvPr/>
        </p:nvSpPr>
        <p:spPr>
          <a:xfrm>
            <a:off x="4871521" y="2489449"/>
            <a:ext cx="2447726"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MM = MQ + EMM</a:t>
            </a:r>
            <a:endParaRPr lang="es-EC" sz="1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D6ED17FC-B1FB-4662-A729-AC889E63C4B7}"/>
              </a:ext>
            </a:extLst>
          </p:cNvPr>
          <p:cNvSpPr txBox="1"/>
          <p:nvPr/>
        </p:nvSpPr>
        <p:spPr>
          <a:xfrm>
            <a:off x="8913817" y="1723593"/>
            <a:ext cx="2329359"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VS = BTV – EQV – EMV  </a:t>
            </a:r>
            <a:endParaRPr lang="es-EC" sz="14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19A29B22-9C94-4603-AEB2-B4F333E3EAE6}"/>
              </a:ext>
            </a:extLst>
          </p:cNvPr>
          <p:cNvSpPr txBox="1"/>
          <p:nvPr/>
        </p:nvSpPr>
        <p:spPr>
          <a:xfrm>
            <a:off x="8913817" y="2110881"/>
            <a:ext cx="2329359"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VQ = VS + EQV</a:t>
            </a:r>
            <a:endParaRPr lang="es-EC" sz="14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EDC40703-F1B1-4987-BFA4-922AA8C03183}"/>
              </a:ext>
            </a:extLst>
          </p:cNvPr>
          <p:cNvSpPr txBox="1"/>
          <p:nvPr/>
        </p:nvSpPr>
        <p:spPr>
          <a:xfrm>
            <a:off x="8913817" y="2489449"/>
            <a:ext cx="2329359"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VM = VQ + EMV</a:t>
            </a:r>
            <a:endParaRPr lang="es-EC" sz="14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23A4F99A-891D-422E-B66B-CAFB71C09BFB}"/>
              </a:ext>
            </a:extLst>
          </p:cNvPr>
          <p:cNvSpPr txBox="1"/>
          <p:nvPr/>
        </p:nvSpPr>
        <p:spPr>
          <a:xfrm>
            <a:off x="3541924" y="3637945"/>
            <a:ext cx="1361983"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7:00 – 15:00</a:t>
            </a:r>
            <a:endParaRPr lang="es-EC" sz="1400"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0F6E3E39-95E4-43AA-B3B7-3AB265FEEEA1}"/>
              </a:ext>
            </a:extLst>
          </p:cNvPr>
          <p:cNvSpPr txBox="1"/>
          <p:nvPr/>
        </p:nvSpPr>
        <p:spPr>
          <a:xfrm>
            <a:off x="3541924" y="4523358"/>
            <a:ext cx="1361983"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8:00 – 14:00</a:t>
            </a:r>
            <a:endParaRPr lang="es-EC"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9FBCE808-42C0-4207-B9FC-B1D63C2C2977}"/>
                  </a:ext>
                </a:extLst>
              </p:cNvPr>
              <p:cNvSpPr/>
              <p:nvPr/>
            </p:nvSpPr>
            <p:spPr>
              <a:xfrm>
                <a:off x="3541924" y="5408771"/>
                <a:ext cx="149585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𝑃</m:t>
                          </m:r>
                        </m:sub>
                      </m:sSub>
                      <m:r>
                        <a:rPr lang="es-EC" i="0">
                          <a:latin typeface="Cambria Math" panose="02040503050406030204" pitchFamily="18" charset="0"/>
                        </a:rPr>
                        <m:t>= </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𝑃</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𝑇</m:t>
                              </m:r>
                            </m:sub>
                          </m:sSub>
                        </m:num>
                        <m:den>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𝑇</m:t>
                              </m:r>
                            </m:sub>
                          </m:sSub>
                        </m:den>
                      </m:f>
                    </m:oMath>
                  </m:oMathPara>
                </a14:m>
                <a:endParaRPr lang="es-EC" dirty="0"/>
              </a:p>
            </p:txBody>
          </p:sp>
        </mc:Choice>
        <mc:Fallback xmlns="">
          <p:sp>
            <p:nvSpPr>
              <p:cNvPr id="19" name="Rectángulo 18">
                <a:extLst>
                  <a:ext uri="{FF2B5EF4-FFF2-40B4-BE49-F238E27FC236}">
                    <a16:creationId xmlns:a16="http://schemas.microsoft.com/office/drawing/2014/main" id="{9FBCE808-42C0-4207-B9FC-B1D63C2C2977}"/>
                  </a:ext>
                </a:extLst>
              </p:cNvPr>
              <p:cNvSpPr>
                <a:spLocks noRot="1" noChangeAspect="1" noMove="1" noResize="1" noEditPoints="1" noAdjustHandles="1" noChangeArrowheads="1" noChangeShapeType="1" noTextEdit="1"/>
              </p:cNvSpPr>
              <p:nvPr/>
            </p:nvSpPr>
            <p:spPr>
              <a:xfrm>
                <a:off x="3541924" y="5408771"/>
                <a:ext cx="1495859" cy="656205"/>
              </a:xfrm>
              <a:prstGeom prst="rect">
                <a:avLst/>
              </a:prstGeom>
              <a:blipFill>
                <a:blip r:embed="rId3"/>
                <a:stretch>
                  <a:fillRect/>
                </a:stretch>
              </a:blipFill>
            </p:spPr>
            <p:txBody>
              <a:bodyPr/>
              <a:lstStyle/>
              <a:p>
                <a:r>
                  <a:rPr lang="es-EC">
                    <a:noFill/>
                  </a:rPr>
                  <a:t> </a:t>
                </a:r>
              </a:p>
            </p:txBody>
          </p:sp>
        </mc:Fallback>
      </mc:AlternateContent>
      <p:sp>
        <p:nvSpPr>
          <p:cNvPr id="20" name="CuadroTexto 19">
            <a:extLst>
              <a:ext uri="{FF2B5EF4-FFF2-40B4-BE49-F238E27FC236}">
                <a16:creationId xmlns:a16="http://schemas.microsoft.com/office/drawing/2014/main" id="{47CC7207-E4E5-4605-AEF6-B2EBAE3C9C5A}"/>
              </a:ext>
            </a:extLst>
          </p:cNvPr>
          <p:cNvSpPr txBox="1"/>
          <p:nvPr/>
        </p:nvSpPr>
        <p:spPr>
          <a:xfrm>
            <a:off x="680453" y="5592399"/>
            <a:ext cx="1747422"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Tiempo de servicio</a:t>
            </a:r>
            <a:endParaRPr lang="es-EC" sz="1400" dirty="0">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10B5ECC2-0827-407D-8D71-67E2ABC7C0C7}"/>
              </a:ext>
            </a:extLst>
          </p:cNvPr>
          <p:cNvSpPr/>
          <p:nvPr/>
        </p:nvSpPr>
        <p:spPr>
          <a:xfrm>
            <a:off x="1802632" y="1907340"/>
            <a:ext cx="1448752" cy="738664"/>
          </a:xfrm>
          <a:prstGeom prst="rect">
            <a:avLst/>
          </a:prstGeom>
        </p:spPr>
        <p:txBody>
          <a:bodyPr wrap="square">
            <a:spAutoFit/>
          </a:bodyPr>
          <a:lstStyle/>
          <a:p>
            <a:pPr algn="just"/>
            <a:r>
              <a:rPr lang="es-ES" sz="1400" dirty="0">
                <a:latin typeface="Arial" panose="020B0604020202020204" pitchFamily="34" charset="0"/>
                <a:ea typeface="Calibri" panose="020F0502020204030204" pitchFamily="34" charset="0"/>
                <a:cs typeface="Arial" panose="020B0604020202020204" pitchFamily="34" charset="0"/>
              </a:rPr>
              <a:t>Diseño de frecuencias de recolección</a:t>
            </a:r>
            <a:endParaRPr lang="es-EC" sz="1400" dirty="0">
              <a:latin typeface="Arial" panose="020B0604020202020204" pitchFamily="34" charset="0"/>
              <a:cs typeface="Arial" panose="020B0604020202020204" pitchFamily="34" charset="0"/>
            </a:endParaRPr>
          </a:p>
        </p:txBody>
      </p:sp>
      <p:cxnSp>
        <p:nvCxnSpPr>
          <p:cNvPr id="3" name="Conector recto de flecha 2">
            <a:extLst>
              <a:ext uri="{FF2B5EF4-FFF2-40B4-BE49-F238E27FC236}">
                <a16:creationId xmlns:a16="http://schemas.microsoft.com/office/drawing/2014/main" id="{6317E01A-6B91-4DF7-8B0A-9F574EEC35A7}"/>
              </a:ext>
            </a:extLst>
          </p:cNvPr>
          <p:cNvCxnSpPr>
            <a:cxnSpLocks/>
            <a:endCxn id="11" idx="1"/>
          </p:cNvCxnSpPr>
          <p:nvPr/>
        </p:nvCxnSpPr>
        <p:spPr>
          <a:xfrm>
            <a:off x="3287838" y="2264770"/>
            <a:ext cx="158368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Conector recto de flecha 9">
            <a:extLst>
              <a:ext uri="{FF2B5EF4-FFF2-40B4-BE49-F238E27FC236}">
                <a16:creationId xmlns:a16="http://schemas.microsoft.com/office/drawing/2014/main" id="{7ED895A2-6BFF-496D-95A8-FAB4CB01C79F}"/>
              </a:ext>
            </a:extLst>
          </p:cNvPr>
          <p:cNvCxnSpPr>
            <a:cxnSpLocks/>
            <a:stCxn id="11" idx="3"/>
            <a:endCxn id="15" idx="1"/>
          </p:cNvCxnSpPr>
          <p:nvPr/>
        </p:nvCxnSpPr>
        <p:spPr>
          <a:xfrm>
            <a:off x="7399145" y="2264770"/>
            <a:ext cx="151467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Imagen 8">
            <a:extLst>
              <a:ext uri="{FF2B5EF4-FFF2-40B4-BE49-F238E27FC236}">
                <a16:creationId xmlns:a16="http://schemas.microsoft.com/office/drawing/2014/main" id="{BFC54BB4-DFCF-4765-A6AF-65FDD1846BB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09931" y="3222594"/>
            <a:ext cx="2091821" cy="2186177"/>
          </a:xfrm>
          <a:prstGeom prst="rect">
            <a:avLst/>
          </a:prstGeom>
          <a:ln w="12700">
            <a:solidFill>
              <a:schemeClr val="tx1"/>
            </a:solidFill>
          </a:ln>
        </p:spPr>
      </p:pic>
      <p:sp>
        <p:nvSpPr>
          <p:cNvPr id="23" name="CuadroTexto 22">
            <a:extLst>
              <a:ext uri="{FF2B5EF4-FFF2-40B4-BE49-F238E27FC236}">
                <a16:creationId xmlns:a16="http://schemas.microsoft.com/office/drawing/2014/main" id="{89A7E125-561A-40BC-8484-7AA00E0EA5B4}"/>
              </a:ext>
            </a:extLst>
          </p:cNvPr>
          <p:cNvSpPr txBox="1"/>
          <p:nvPr/>
        </p:nvSpPr>
        <p:spPr>
          <a:xfrm>
            <a:off x="680453" y="3637945"/>
            <a:ext cx="1747422"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Horario laboral</a:t>
            </a:r>
            <a:endParaRPr lang="es-EC" sz="1400"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DA7A8D49-20BB-43DF-B971-B24F9EDB18FE}"/>
              </a:ext>
            </a:extLst>
          </p:cNvPr>
          <p:cNvSpPr txBox="1"/>
          <p:nvPr/>
        </p:nvSpPr>
        <p:spPr>
          <a:xfrm>
            <a:off x="680452" y="4523359"/>
            <a:ext cx="1956743"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Horario de recolección</a:t>
            </a:r>
            <a:endParaRPr lang="es-EC" sz="1400" dirty="0">
              <a:latin typeface="Arial" panose="020B0604020202020204" pitchFamily="34" charset="0"/>
              <a:cs typeface="Arial" panose="020B0604020202020204" pitchFamily="34" charset="0"/>
            </a:endParaRPr>
          </a:p>
        </p:txBody>
      </p:sp>
      <p:cxnSp>
        <p:nvCxnSpPr>
          <p:cNvPr id="27" name="Conector recto de flecha 26">
            <a:extLst>
              <a:ext uri="{FF2B5EF4-FFF2-40B4-BE49-F238E27FC236}">
                <a16:creationId xmlns:a16="http://schemas.microsoft.com/office/drawing/2014/main" id="{69951933-842E-4C37-8B59-B4ABD69511F2}"/>
              </a:ext>
            </a:extLst>
          </p:cNvPr>
          <p:cNvCxnSpPr>
            <a:cxnSpLocks/>
          </p:cNvCxnSpPr>
          <p:nvPr/>
        </p:nvCxnSpPr>
        <p:spPr>
          <a:xfrm>
            <a:off x="2664066" y="3779755"/>
            <a:ext cx="808230"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Conector recto de flecha 29">
            <a:extLst>
              <a:ext uri="{FF2B5EF4-FFF2-40B4-BE49-F238E27FC236}">
                <a16:creationId xmlns:a16="http://schemas.microsoft.com/office/drawing/2014/main" id="{CD650D40-104D-4731-9AAB-E52190748EBA}"/>
              </a:ext>
            </a:extLst>
          </p:cNvPr>
          <p:cNvCxnSpPr>
            <a:cxnSpLocks/>
          </p:cNvCxnSpPr>
          <p:nvPr/>
        </p:nvCxnSpPr>
        <p:spPr>
          <a:xfrm>
            <a:off x="2664066" y="4662501"/>
            <a:ext cx="808230"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Conector recto de flecha 30">
            <a:extLst>
              <a:ext uri="{FF2B5EF4-FFF2-40B4-BE49-F238E27FC236}">
                <a16:creationId xmlns:a16="http://schemas.microsoft.com/office/drawing/2014/main" id="{95969F45-0193-4BB8-91F1-7E19B083B52C}"/>
              </a:ext>
            </a:extLst>
          </p:cNvPr>
          <p:cNvCxnSpPr>
            <a:cxnSpLocks/>
          </p:cNvCxnSpPr>
          <p:nvPr/>
        </p:nvCxnSpPr>
        <p:spPr>
          <a:xfrm>
            <a:off x="2664066" y="5736874"/>
            <a:ext cx="808230"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CuadroTexto 25">
            <a:extLst>
              <a:ext uri="{FF2B5EF4-FFF2-40B4-BE49-F238E27FC236}">
                <a16:creationId xmlns:a16="http://schemas.microsoft.com/office/drawing/2014/main" id="{DD93DC86-6CD5-4A58-8268-C1A2D96588A0}"/>
              </a:ext>
            </a:extLst>
          </p:cNvPr>
          <p:cNvSpPr txBox="1"/>
          <p:nvPr/>
        </p:nvSpPr>
        <p:spPr>
          <a:xfrm>
            <a:off x="7685963" y="3227855"/>
            <a:ext cx="4169126" cy="2031325"/>
          </a:xfrm>
          <a:prstGeom prst="rect">
            <a:avLst/>
          </a:prstGeom>
          <a:solidFill>
            <a:srgbClr val="C24B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 sz="1400" dirty="0">
                <a:solidFill>
                  <a:schemeClr val="bg1"/>
                </a:solidFill>
                <a:latin typeface="Arial" panose="020B0604020202020204" pitchFamily="34" charset="0"/>
                <a:cs typeface="Arial" panose="020B0604020202020204" pitchFamily="34" charset="0"/>
              </a:rPr>
              <a:t>MS = Martes Semanal</a:t>
            </a:r>
          </a:p>
          <a:p>
            <a:r>
              <a:rPr lang="es-ES" sz="1400" dirty="0" err="1">
                <a:solidFill>
                  <a:schemeClr val="bg1"/>
                </a:solidFill>
                <a:latin typeface="Arial" panose="020B0604020202020204" pitchFamily="34" charset="0"/>
                <a:cs typeface="Arial" panose="020B0604020202020204" pitchFamily="34" charset="0"/>
              </a:rPr>
              <a:t>MQ</a:t>
            </a:r>
            <a:r>
              <a:rPr lang="es-ES" sz="1400" dirty="0">
                <a:solidFill>
                  <a:schemeClr val="bg1"/>
                </a:solidFill>
                <a:latin typeface="Arial" panose="020B0604020202020204" pitchFamily="34" charset="0"/>
                <a:cs typeface="Arial" panose="020B0604020202020204" pitchFamily="34" charset="0"/>
              </a:rPr>
              <a:t> = Martes Quincenal</a:t>
            </a:r>
          </a:p>
          <a:p>
            <a:r>
              <a:rPr lang="es-ES" sz="1400" dirty="0">
                <a:solidFill>
                  <a:schemeClr val="bg1"/>
                </a:solidFill>
                <a:latin typeface="Arial" panose="020B0604020202020204" pitchFamily="34" charset="0"/>
                <a:cs typeface="Arial" panose="020B0604020202020204" pitchFamily="34" charset="0"/>
              </a:rPr>
              <a:t>MM = Martes Mensual</a:t>
            </a:r>
          </a:p>
          <a:p>
            <a:r>
              <a:rPr lang="es-ES" sz="1400" dirty="0">
                <a:solidFill>
                  <a:schemeClr val="bg1"/>
                </a:solidFill>
                <a:latin typeface="Arial" panose="020B0604020202020204" pitchFamily="34" charset="0"/>
                <a:cs typeface="Arial" panose="020B0604020202020204" pitchFamily="34" charset="0"/>
              </a:rPr>
              <a:t>VS = Viernes Semanal</a:t>
            </a:r>
          </a:p>
          <a:p>
            <a:r>
              <a:rPr lang="es-ES" sz="1400" dirty="0" err="1">
                <a:solidFill>
                  <a:schemeClr val="bg1"/>
                </a:solidFill>
                <a:latin typeface="Arial" panose="020B0604020202020204" pitchFamily="34" charset="0"/>
                <a:cs typeface="Arial" panose="020B0604020202020204" pitchFamily="34" charset="0"/>
              </a:rPr>
              <a:t>VQ</a:t>
            </a:r>
            <a:r>
              <a:rPr lang="es-ES" sz="1400" dirty="0">
                <a:solidFill>
                  <a:schemeClr val="bg1"/>
                </a:solidFill>
                <a:latin typeface="Arial" panose="020B0604020202020204" pitchFamily="34" charset="0"/>
                <a:cs typeface="Arial" panose="020B0604020202020204" pitchFamily="34" charset="0"/>
              </a:rPr>
              <a:t> = Viernes Quincenal</a:t>
            </a:r>
          </a:p>
          <a:p>
            <a:r>
              <a:rPr lang="es-ES" sz="1400" dirty="0" err="1">
                <a:solidFill>
                  <a:schemeClr val="bg1"/>
                </a:solidFill>
                <a:latin typeface="Arial" panose="020B0604020202020204" pitchFamily="34" charset="0"/>
                <a:cs typeface="Arial" panose="020B0604020202020204" pitchFamily="34" charset="0"/>
              </a:rPr>
              <a:t>VM</a:t>
            </a:r>
            <a:r>
              <a:rPr lang="es-ES" sz="1400" dirty="0">
                <a:solidFill>
                  <a:schemeClr val="bg1"/>
                </a:solidFill>
                <a:latin typeface="Arial" panose="020B0604020202020204" pitchFamily="34" charset="0"/>
                <a:cs typeface="Arial" panose="020B0604020202020204" pitchFamily="34" charset="0"/>
              </a:rPr>
              <a:t> = Viernes Mensual</a:t>
            </a:r>
          </a:p>
          <a:p>
            <a:r>
              <a:rPr lang="es-ES" sz="1400" dirty="0" err="1">
                <a:solidFill>
                  <a:schemeClr val="bg1"/>
                </a:solidFill>
                <a:latin typeface="Arial" panose="020B0604020202020204" pitchFamily="34" charset="0"/>
                <a:cs typeface="Arial" panose="020B0604020202020204" pitchFamily="34" charset="0"/>
              </a:rPr>
              <a:t>BT</a:t>
            </a:r>
            <a:r>
              <a:rPr lang="es-ES" sz="1400" dirty="0">
                <a:solidFill>
                  <a:schemeClr val="bg1"/>
                </a:solidFill>
                <a:latin typeface="Arial" panose="020B0604020202020204" pitchFamily="34" charset="0"/>
                <a:cs typeface="Arial" panose="020B0604020202020204" pitchFamily="34" charset="0"/>
              </a:rPr>
              <a:t> = Base de datos total</a:t>
            </a:r>
          </a:p>
          <a:p>
            <a:r>
              <a:rPr lang="es-ES" sz="1400" dirty="0" err="1">
                <a:solidFill>
                  <a:schemeClr val="bg1"/>
                </a:solidFill>
                <a:latin typeface="Arial" panose="020B0604020202020204" pitchFamily="34" charset="0"/>
                <a:cs typeface="Arial" panose="020B0604020202020204" pitchFamily="34" charset="0"/>
              </a:rPr>
              <a:t>EQ</a:t>
            </a:r>
            <a:r>
              <a:rPr lang="es-ES" sz="1400" dirty="0">
                <a:solidFill>
                  <a:schemeClr val="bg1"/>
                </a:solidFill>
                <a:latin typeface="Arial" panose="020B0604020202020204" pitchFamily="34" charset="0"/>
                <a:cs typeface="Arial" panose="020B0604020202020204" pitchFamily="34" charset="0"/>
              </a:rPr>
              <a:t> = Establecimientos de recolección quincenal</a:t>
            </a:r>
          </a:p>
          <a:p>
            <a:r>
              <a:rPr lang="es-ES" sz="1400" dirty="0">
                <a:solidFill>
                  <a:schemeClr val="bg1"/>
                </a:solidFill>
                <a:latin typeface="Arial" panose="020B0604020202020204" pitchFamily="34" charset="0"/>
                <a:cs typeface="Arial" panose="020B0604020202020204" pitchFamily="34" charset="0"/>
              </a:rPr>
              <a:t>EM = Establecimientos de recolección mensual</a:t>
            </a:r>
            <a:endParaRPr lang="es-EC" sz="1400" dirty="0">
              <a:solidFill>
                <a:schemeClr val="bg1"/>
              </a:solidFill>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A9A0BB11-B9AB-4581-AFA7-03A47869A69E}"/>
              </a:ext>
            </a:extLst>
          </p:cNvPr>
          <p:cNvSpPr txBox="1"/>
          <p:nvPr/>
        </p:nvSpPr>
        <p:spPr>
          <a:xfrm>
            <a:off x="8913817" y="5501558"/>
            <a:ext cx="2099825" cy="954107"/>
          </a:xfrm>
          <a:prstGeom prst="rect">
            <a:avLst/>
          </a:prstGeom>
          <a:solidFill>
            <a:srgbClr val="08693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 sz="1400" dirty="0" err="1">
                <a:solidFill>
                  <a:schemeClr val="bg1"/>
                </a:solidFill>
                <a:latin typeface="Arial" panose="020B0604020202020204" pitchFamily="34" charset="0"/>
                <a:cs typeface="Arial" panose="020B0604020202020204" pitchFamily="34" charset="0"/>
              </a:rPr>
              <a:t>Tp</a:t>
            </a:r>
            <a:r>
              <a:rPr lang="es-ES" sz="1400" dirty="0">
                <a:solidFill>
                  <a:schemeClr val="bg1"/>
                </a:solidFill>
                <a:latin typeface="Arial" panose="020B0604020202020204" pitchFamily="34" charset="0"/>
                <a:cs typeface="Arial" panose="020B0604020202020204" pitchFamily="34" charset="0"/>
              </a:rPr>
              <a:t> = Tiempo parcial</a:t>
            </a:r>
          </a:p>
          <a:p>
            <a:r>
              <a:rPr lang="es-ES" sz="1400" dirty="0" err="1">
                <a:solidFill>
                  <a:schemeClr val="bg1"/>
                </a:solidFill>
                <a:latin typeface="Arial" panose="020B0604020202020204" pitchFamily="34" charset="0"/>
                <a:cs typeface="Arial" panose="020B0604020202020204" pitchFamily="34" charset="0"/>
              </a:rPr>
              <a:t>Pp</a:t>
            </a:r>
            <a:r>
              <a:rPr lang="es-ES" sz="1400" dirty="0">
                <a:solidFill>
                  <a:schemeClr val="bg1"/>
                </a:solidFill>
                <a:latin typeface="Arial" panose="020B0604020202020204" pitchFamily="34" charset="0"/>
                <a:cs typeface="Arial" panose="020B0604020202020204" pitchFamily="34" charset="0"/>
              </a:rPr>
              <a:t> = Peso parcial</a:t>
            </a:r>
          </a:p>
          <a:p>
            <a:r>
              <a:rPr lang="es-ES" sz="1400" dirty="0" err="1">
                <a:solidFill>
                  <a:schemeClr val="bg1"/>
                </a:solidFill>
                <a:latin typeface="Arial" panose="020B0604020202020204" pitchFamily="34" charset="0"/>
                <a:cs typeface="Arial" panose="020B0604020202020204" pitchFamily="34" charset="0"/>
              </a:rPr>
              <a:t>tT</a:t>
            </a:r>
            <a:r>
              <a:rPr lang="es-ES" sz="1400" dirty="0">
                <a:solidFill>
                  <a:schemeClr val="bg1"/>
                </a:solidFill>
                <a:latin typeface="Arial" panose="020B0604020202020204" pitchFamily="34" charset="0"/>
                <a:cs typeface="Arial" panose="020B0604020202020204" pitchFamily="34" charset="0"/>
              </a:rPr>
              <a:t> = tiempo total</a:t>
            </a:r>
          </a:p>
          <a:p>
            <a:r>
              <a:rPr lang="es-ES" sz="1400" dirty="0">
                <a:solidFill>
                  <a:schemeClr val="bg1"/>
                </a:solidFill>
                <a:latin typeface="Arial" panose="020B0604020202020204" pitchFamily="34" charset="0"/>
                <a:cs typeface="Arial" panose="020B0604020202020204" pitchFamily="34" charset="0"/>
              </a:rPr>
              <a:t>PT = Peso total</a:t>
            </a:r>
          </a:p>
        </p:txBody>
      </p:sp>
      <p:pic>
        <p:nvPicPr>
          <p:cNvPr id="29" name="Imagen 28">
            <a:extLst>
              <a:ext uri="{FF2B5EF4-FFF2-40B4-BE49-F238E27FC236}">
                <a16:creationId xmlns:a16="http://schemas.microsoft.com/office/drawing/2014/main" id="{EBBE7C45-B427-433C-8006-B24C4A5376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spTree>
    <p:extLst>
      <p:ext uri="{BB962C8B-B14F-4D97-AF65-F5344CB8AC3E}">
        <p14:creationId xmlns:p14="http://schemas.microsoft.com/office/powerpoint/2010/main" val="866263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3" grpId="0"/>
      <p:bldP spid="25"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88D1F20-DA08-4E6C-8726-06B442E488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A626B216-2158-4E7C-99F6-ED66DF1B843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383" y="1646137"/>
            <a:ext cx="4723081" cy="2224853"/>
          </a:xfrm>
          <a:prstGeom prst="rect">
            <a:avLst/>
          </a:prstGeom>
          <a:noFill/>
          <a:ln>
            <a:solidFill>
              <a:schemeClr val="tx1"/>
            </a:solidFill>
          </a:ln>
        </p:spPr>
      </p:pic>
      <p:pic>
        <p:nvPicPr>
          <p:cNvPr id="5" name="Imagen 4">
            <a:extLst>
              <a:ext uri="{FF2B5EF4-FFF2-40B4-BE49-F238E27FC236}">
                <a16:creationId xmlns:a16="http://schemas.microsoft.com/office/drawing/2014/main" id="{EB430F33-2E53-445C-9544-278C5C377B6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4898" y="1643861"/>
            <a:ext cx="2698379" cy="2224853"/>
          </a:xfrm>
          <a:prstGeom prst="rect">
            <a:avLst/>
          </a:prstGeom>
          <a:noFill/>
          <a:ln>
            <a:solidFill>
              <a:schemeClr val="tx1"/>
            </a:solidFill>
          </a:ln>
        </p:spPr>
      </p:pic>
      <p:pic>
        <p:nvPicPr>
          <p:cNvPr id="6" name="Imagen 5">
            <a:extLst>
              <a:ext uri="{FF2B5EF4-FFF2-40B4-BE49-F238E27FC236}">
                <a16:creationId xmlns:a16="http://schemas.microsoft.com/office/drawing/2014/main" id="{DFAC7430-E7A4-49BD-B2C0-2E83CA92BF8F}"/>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9973641" y="1646137"/>
            <a:ext cx="1837122" cy="3614764"/>
          </a:xfrm>
          <a:prstGeom prst="rect">
            <a:avLst/>
          </a:prstGeom>
          <a:noFill/>
          <a:ln>
            <a:solidFill>
              <a:schemeClr val="tx1"/>
            </a:solidFill>
          </a:ln>
        </p:spPr>
      </p:pic>
      <p:sp>
        <p:nvSpPr>
          <p:cNvPr id="7" name="CuadroTexto 6">
            <a:extLst>
              <a:ext uri="{FF2B5EF4-FFF2-40B4-BE49-F238E27FC236}">
                <a16:creationId xmlns:a16="http://schemas.microsoft.com/office/drawing/2014/main" id="{D5FAB4A9-D3BE-448F-9974-BB0D0762E209}"/>
              </a:ext>
            </a:extLst>
          </p:cNvPr>
          <p:cNvSpPr txBox="1"/>
          <p:nvPr/>
        </p:nvSpPr>
        <p:spPr>
          <a:xfrm>
            <a:off x="817772" y="4365913"/>
            <a:ext cx="2962656"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Martes semanal: 38 establecimientos</a:t>
            </a:r>
            <a:endParaRPr lang="es-EC" sz="1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6D5F50C-1CC4-44E6-AE8B-7F4BD931B168}"/>
              </a:ext>
            </a:extLst>
          </p:cNvPr>
          <p:cNvSpPr txBox="1"/>
          <p:nvPr/>
        </p:nvSpPr>
        <p:spPr>
          <a:xfrm>
            <a:off x="794531" y="5100609"/>
            <a:ext cx="2962656"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Martes quincenal: 39 establecimientos</a:t>
            </a:r>
            <a:endParaRPr lang="es-EC" sz="14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75F3888F-B181-4620-B370-8D703738BD0E}"/>
              </a:ext>
            </a:extLst>
          </p:cNvPr>
          <p:cNvSpPr txBox="1"/>
          <p:nvPr/>
        </p:nvSpPr>
        <p:spPr>
          <a:xfrm>
            <a:off x="817772" y="5835305"/>
            <a:ext cx="2962656"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Martes quincenal: 40 establecimientos</a:t>
            </a:r>
            <a:endParaRPr lang="es-EC" sz="14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A8B86F7-86F2-4FBC-B724-C7C81EE6059E}"/>
              </a:ext>
            </a:extLst>
          </p:cNvPr>
          <p:cNvSpPr txBox="1"/>
          <p:nvPr/>
        </p:nvSpPr>
        <p:spPr>
          <a:xfrm>
            <a:off x="3152751" y="4365913"/>
            <a:ext cx="2962656"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Viernes semanal: 45 establecimientos</a:t>
            </a:r>
            <a:endParaRPr lang="es-EC" sz="1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656DE21-71F7-4081-B5A3-F7B405C55161}"/>
              </a:ext>
            </a:extLst>
          </p:cNvPr>
          <p:cNvSpPr txBox="1"/>
          <p:nvPr/>
        </p:nvSpPr>
        <p:spPr>
          <a:xfrm>
            <a:off x="3129510" y="5100609"/>
            <a:ext cx="2962656"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Viernes quincenal: 47 establecimientos</a:t>
            </a:r>
            <a:endParaRPr lang="es-EC" sz="14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52D95F65-49DE-48BF-A483-BE811E8DC35A}"/>
              </a:ext>
            </a:extLst>
          </p:cNvPr>
          <p:cNvSpPr txBox="1"/>
          <p:nvPr/>
        </p:nvSpPr>
        <p:spPr>
          <a:xfrm>
            <a:off x="3152751" y="5835305"/>
            <a:ext cx="2962656"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Viernes quincenal: 51 establecimientos</a:t>
            </a:r>
            <a:endParaRPr lang="es-EC" sz="14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4DB13961-4384-4D85-8FB9-FCA32780983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96606" y="4305670"/>
            <a:ext cx="2114964" cy="2514185"/>
          </a:xfrm>
          <a:prstGeom prst="rect">
            <a:avLst/>
          </a:prstGeom>
        </p:spPr>
      </p:pic>
      <p:cxnSp>
        <p:nvCxnSpPr>
          <p:cNvPr id="16" name="Conector recto de flecha 15">
            <a:extLst>
              <a:ext uri="{FF2B5EF4-FFF2-40B4-BE49-F238E27FC236}">
                <a16:creationId xmlns:a16="http://schemas.microsoft.com/office/drawing/2014/main" id="{6F87B05C-8921-40CB-A3CE-0D65CD6A6195}"/>
              </a:ext>
            </a:extLst>
          </p:cNvPr>
          <p:cNvCxnSpPr>
            <a:cxnSpLocks/>
            <a:stCxn id="4" idx="2"/>
          </p:cNvCxnSpPr>
          <p:nvPr/>
        </p:nvCxnSpPr>
        <p:spPr>
          <a:xfrm>
            <a:off x="2876924" y="3870990"/>
            <a:ext cx="0" cy="4346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Conector recto de flecha 18">
            <a:extLst>
              <a:ext uri="{FF2B5EF4-FFF2-40B4-BE49-F238E27FC236}">
                <a16:creationId xmlns:a16="http://schemas.microsoft.com/office/drawing/2014/main" id="{DC735874-A48E-4BAA-A95E-027D5B5CD60F}"/>
              </a:ext>
            </a:extLst>
          </p:cNvPr>
          <p:cNvCxnSpPr>
            <a:cxnSpLocks/>
            <a:stCxn id="5" idx="2"/>
            <a:endCxn id="14" idx="0"/>
          </p:cNvCxnSpPr>
          <p:nvPr/>
        </p:nvCxnSpPr>
        <p:spPr>
          <a:xfrm>
            <a:off x="7554088" y="3868714"/>
            <a:ext cx="0" cy="4369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B8408E23-741B-4002-AE44-ABCE16D70AE6}"/>
              </a:ext>
            </a:extLst>
          </p:cNvPr>
          <p:cNvSpPr txBox="1"/>
          <p:nvPr/>
        </p:nvSpPr>
        <p:spPr>
          <a:xfrm>
            <a:off x="1360788" y="1224929"/>
            <a:ext cx="296265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b="1" dirty="0">
                <a:latin typeface="Arial" panose="020B0604020202020204" pitchFamily="34" charset="0"/>
                <a:cs typeface="Arial" panose="020B0604020202020204" pitchFamily="34" charset="0"/>
              </a:rPr>
              <a:t>Puntos de recolección</a:t>
            </a:r>
            <a:endParaRPr lang="es-EC" sz="1400" b="1"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51773F86-A6FD-4F6F-92E4-B5F0EE36014C}"/>
              </a:ext>
            </a:extLst>
          </p:cNvPr>
          <p:cNvSpPr txBox="1"/>
          <p:nvPr/>
        </p:nvSpPr>
        <p:spPr>
          <a:xfrm>
            <a:off x="9659460" y="1218861"/>
            <a:ext cx="246548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b="1" dirty="0">
                <a:latin typeface="Arial" panose="020B0604020202020204" pitchFamily="34" charset="0"/>
                <a:cs typeface="Arial" panose="020B0604020202020204" pitchFamily="34" charset="0"/>
              </a:rPr>
              <a:t>Propiedades de la ruta</a:t>
            </a:r>
            <a:endParaRPr lang="es-EC" sz="1400" b="1"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E4183F9B-CE8D-4500-A8B7-EE1353198BF4}"/>
              </a:ext>
            </a:extLst>
          </p:cNvPr>
          <p:cNvSpPr txBox="1"/>
          <p:nvPr/>
        </p:nvSpPr>
        <p:spPr>
          <a:xfrm>
            <a:off x="6072759" y="1224929"/>
            <a:ext cx="296265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b="1" dirty="0">
                <a:latin typeface="Arial" panose="020B0604020202020204" pitchFamily="34" charset="0"/>
                <a:cs typeface="Arial" panose="020B0604020202020204" pitchFamily="34" charset="0"/>
              </a:rPr>
              <a:t>Depósito (Relleno Sanitario)</a:t>
            </a:r>
            <a:endParaRPr lang="es-EC" sz="1400" b="1" dirty="0">
              <a:latin typeface="Arial" panose="020B0604020202020204" pitchFamily="34" charset="0"/>
              <a:cs typeface="Arial" panose="020B0604020202020204" pitchFamily="34" charset="0"/>
            </a:endParaRPr>
          </a:p>
        </p:txBody>
      </p:sp>
      <p:pic>
        <p:nvPicPr>
          <p:cNvPr id="26" name="Imagen 25" descr="Interfaz de usuario gráfica, Aplicación&#10;&#10;Descripción generada automáticamente">
            <a:extLst>
              <a:ext uri="{FF2B5EF4-FFF2-40B4-BE49-F238E27FC236}">
                <a16:creationId xmlns:a16="http://schemas.microsoft.com/office/drawing/2014/main" id="{DB7022B0-96C0-4659-9D4C-D36B147101A5}"/>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9659460" y="6031229"/>
            <a:ext cx="2465484" cy="399495"/>
          </a:xfrm>
          <a:prstGeom prst="rect">
            <a:avLst/>
          </a:prstGeom>
          <a:noFill/>
          <a:ln>
            <a:solidFill>
              <a:schemeClr val="tx1"/>
            </a:solidFill>
          </a:ln>
        </p:spPr>
      </p:pic>
      <p:cxnSp>
        <p:nvCxnSpPr>
          <p:cNvPr id="28" name="Conector recto de flecha 27">
            <a:extLst>
              <a:ext uri="{FF2B5EF4-FFF2-40B4-BE49-F238E27FC236}">
                <a16:creationId xmlns:a16="http://schemas.microsoft.com/office/drawing/2014/main" id="{443AB198-9A5B-4859-A101-2A6F34B811A7}"/>
              </a:ext>
            </a:extLst>
          </p:cNvPr>
          <p:cNvCxnSpPr>
            <a:cxnSpLocks/>
          </p:cNvCxnSpPr>
          <p:nvPr/>
        </p:nvCxnSpPr>
        <p:spPr>
          <a:xfrm>
            <a:off x="10892873" y="5411371"/>
            <a:ext cx="0" cy="4369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2" name="Imagen 21">
            <a:extLst>
              <a:ext uri="{FF2B5EF4-FFF2-40B4-BE49-F238E27FC236}">
                <a16:creationId xmlns:a16="http://schemas.microsoft.com/office/drawing/2014/main" id="{1BB99B6F-04B9-482B-A098-748B7268FE3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spTree>
    <p:extLst>
      <p:ext uri="{BB962C8B-B14F-4D97-AF65-F5344CB8AC3E}">
        <p14:creationId xmlns:p14="http://schemas.microsoft.com/office/powerpoint/2010/main" val="3840823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D45A2CA2-7027-4767-B29B-5826764E28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6C72EFA-9387-4EBB-A56A-8E48611C6B8C}"/>
              </a:ext>
            </a:extLst>
          </p:cNvPr>
          <p:cNvSpPr>
            <a:spLocks noGrp="1"/>
          </p:cNvSpPr>
          <p:nvPr>
            <p:ph type="title"/>
          </p:nvPr>
        </p:nvSpPr>
        <p:spPr>
          <a:xfrm>
            <a:off x="838200" y="984051"/>
            <a:ext cx="5573078" cy="433865"/>
          </a:xfrm>
        </p:spPr>
        <p:txBody>
          <a:bodyPr>
            <a:noAutofit/>
          </a:bodyPr>
          <a:lstStyle/>
          <a:p>
            <a:r>
              <a:rPr lang="es-ES" sz="1800" b="1" dirty="0">
                <a:latin typeface="Arial" panose="020B0604020202020204" pitchFamily="34" charset="0"/>
                <a:cs typeface="Arial" panose="020B0604020202020204" pitchFamily="34" charset="0"/>
              </a:rPr>
              <a:t>4. Generación del tablero de control (</a:t>
            </a:r>
            <a:r>
              <a:rPr lang="es-ES" sz="1800" b="1" dirty="0" err="1">
                <a:latin typeface="Arial" panose="020B0604020202020204" pitchFamily="34" charset="0"/>
                <a:cs typeface="Arial" panose="020B0604020202020204" pitchFamily="34" charset="0"/>
              </a:rPr>
              <a:t>Dashboard</a:t>
            </a:r>
            <a:r>
              <a:rPr lang="es-ES" sz="1800" b="1" dirty="0">
                <a:latin typeface="Arial" panose="020B0604020202020204" pitchFamily="34" charset="0"/>
                <a:cs typeface="Arial" panose="020B0604020202020204" pitchFamily="34" charset="0"/>
              </a:rPr>
              <a:t>)</a:t>
            </a:r>
            <a:endParaRPr lang="es-EC" sz="1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170974BC-D330-408D-A0D9-107715BB27D2}"/>
              </a:ext>
            </a:extLst>
          </p:cNvPr>
          <p:cNvSpPr>
            <a:spLocks noGrp="1"/>
          </p:cNvSpPr>
          <p:nvPr>
            <p:ph idx="1"/>
          </p:nvPr>
        </p:nvSpPr>
        <p:spPr>
          <a:xfrm>
            <a:off x="1137819" y="1507546"/>
            <a:ext cx="1576526" cy="304266"/>
          </a:xfrm>
          <a:noFill/>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s-ES" sz="1400" dirty="0" err="1">
                <a:latin typeface="Arial" panose="020B0604020202020204" pitchFamily="34" charset="0"/>
                <a:cs typeface="Arial" panose="020B0604020202020204" pitchFamily="34" charset="0"/>
              </a:rPr>
              <a:t>QGis</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Dashboard</a:t>
            </a: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pic>
        <p:nvPicPr>
          <p:cNvPr id="5" name="Imagen 4" descr="Interfaz de usuario gráfica&#10;&#10;Descripción generada automáticamente">
            <a:extLst>
              <a:ext uri="{FF2B5EF4-FFF2-40B4-BE49-F238E27FC236}">
                <a16:creationId xmlns:a16="http://schemas.microsoft.com/office/drawing/2014/main" id="{CEC92A4E-368D-497F-B3EB-84F22141325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6248" y="2013371"/>
            <a:ext cx="3107184" cy="2919527"/>
          </a:xfrm>
          <a:prstGeom prst="rect">
            <a:avLst/>
          </a:prstGeom>
          <a:noFill/>
          <a:ln>
            <a:solidFill>
              <a:schemeClr val="tx1"/>
            </a:solidFill>
          </a:ln>
        </p:spPr>
      </p:pic>
      <p:pic>
        <p:nvPicPr>
          <p:cNvPr id="6" name="Imagen 5" descr="Captura de pantalla de computadora&#10;&#10;Descripción generada automáticamente">
            <a:extLst>
              <a:ext uri="{FF2B5EF4-FFF2-40B4-BE49-F238E27FC236}">
                <a16:creationId xmlns:a16="http://schemas.microsoft.com/office/drawing/2014/main" id="{E8CED57E-38C6-41CA-BF6E-B4ED81DAA89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6003" y="2013371"/>
            <a:ext cx="5573078" cy="2919527"/>
          </a:xfrm>
          <a:prstGeom prst="rect">
            <a:avLst/>
          </a:prstGeom>
          <a:noFill/>
          <a:ln>
            <a:solidFill>
              <a:schemeClr val="tx1"/>
            </a:solidFill>
          </a:ln>
        </p:spPr>
      </p:pic>
      <p:sp>
        <p:nvSpPr>
          <p:cNvPr id="7" name="Flecha: a la derecha 6">
            <a:extLst>
              <a:ext uri="{FF2B5EF4-FFF2-40B4-BE49-F238E27FC236}">
                <a16:creationId xmlns:a16="http://schemas.microsoft.com/office/drawing/2014/main" id="{686324C8-6326-4C64-B4F0-5C9144942F6C}"/>
              </a:ext>
            </a:extLst>
          </p:cNvPr>
          <p:cNvSpPr/>
          <p:nvPr/>
        </p:nvSpPr>
        <p:spPr>
          <a:xfrm>
            <a:off x="5025797" y="3288468"/>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a:extLst>
              <a:ext uri="{FF2B5EF4-FFF2-40B4-BE49-F238E27FC236}">
                <a16:creationId xmlns:a16="http://schemas.microsoft.com/office/drawing/2014/main" id="{CF31FE23-CBD0-4F29-A127-6A29B7FE5C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3200" y="5475103"/>
            <a:ext cx="1215480" cy="1109119"/>
          </a:xfrm>
          <a:prstGeom prst="rect">
            <a:avLst/>
          </a:prstGeom>
        </p:spPr>
      </p:pic>
      <p:pic>
        <p:nvPicPr>
          <p:cNvPr id="11" name="Imagen 10">
            <a:extLst>
              <a:ext uri="{FF2B5EF4-FFF2-40B4-BE49-F238E27FC236}">
                <a16:creationId xmlns:a16="http://schemas.microsoft.com/office/drawing/2014/main" id="{C172F27B-AB38-4C31-B407-D8FB4EEE61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44313" y="5443105"/>
            <a:ext cx="1133361" cy="1141120"/>
          </a:xfrm>
          <a:prstGeom prst="rect">
            <a:avLst/>
          </a:prstGeom>
        </p:spPr>
      </p:pic>
      <p:pic>
        <p:nvPicPr>
          <p:cNvPr id="13" name="Imagen 12">
            <a:extLst>
              <a:ext uri="{FF2B5EF4-FFF2-40B4-BE49-F238E27FC236}">
                <a16:creationId xmlns:a16="http://schemas.microsoft.com/office/drawing/2014/main" id="{3D877A94-68B6-4B19-816D-7FE1627F2A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9478" y="5443103"/>
            <a:ext cx="1372463" cy="1141119"/>
          </a:xfrm>
          <a:prstGeom prst="rect">
            <a:avLst/>
          </a:prstGeom>
        </p:spPr>
      </p:pic>
      <p:pic>
        <p:nvPicPr>
          <p:cNvPr id="15" name="Imagen 14">
            <a:extLst>
              <a:ext uri="{FF2B5EF4-FFF2-40B4-BE49-F238E27FC236}">
                <a16:creationId xmlns:a16="http://schemas.microsoft.com/office/drawing/2014/main" id="{6508C76F-D82F-408D-AD0B-CA7853A601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94858" y="5444994"/>
            <a:ext cx="1215480" cy="1141120"/>
          </a:xfrm>
          <a:prstGeom prst="rect">
            <a:avLst/>
          </a:prstGeom>
        </p:spPr>
      </p:pic>
      <p:pic>
        <p:nvPicPr>
          <p:cNvPr id="17" name="Imagen 16">
            <a:extLst>
              <a:ext uri="{FF2B5EF4-FFF2-40B4-BE49-F238E27FC236}">
                <a16:creationId xmlns:a16="http://schemas.microsoft.com/office/drawing/2014/main" id="{4E697517-296C-4E11-829E-625BB4CA7D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39719" y="5443103"/>
            <a:ext cx="1170367" cy="1141119"/>
          </a:xfrm>
          <a:prstGeom prst="rect">
            <a:avLst/>
          </a:prstGeom>
        </p:spPr>
      </p:pic>
      <p:pic>
        <p:nvPicPr>
          <p:cNvPr id="19" name="Imagen 18">
            <a:extLst>
              <a:ext uri="{FF2B5EF4-FFF2-40B4-BE49-F238E27FC236}">
                <a16:creationId xmlns:a16="http://schemas.microsoft.com/office/drawing/2014/main" id="{E2D76FB5-163D-4584-91FA-7F8835CB65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92142" y="5443102"/>
            <a:ext cx="1170367" cy="1141120"/>
          </a:xfrm>
          <a:prstGeom prst="rect">
            <a:avLst/>
          </a:prstGeom>
        </p:spPr>
      </p:pic>
      <p:pic>
        <p:nvPicPr>
          <p:cNvPr id="21" name="Imagen 20">
            <a:extLst>
              <a:ext uri="{FF2B5EF4-FFF2-40B4-BE49-F238E27FC236}">
                <a16:creationId xmlns:a16="http://schemas.microsoft.com/office/drawing/2014/main" id="{791F195F-A329-4C33-8C29-EE3CCD07FC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62151" y="5443103"/>
            <a:ext cx="1133360" cy="1141119"/>
          </a:xfrm>
          <a:prstGeom prst="rect">
            <a:avLst/>
          </a:prstGeom>
        </p:spPr>
      </p:pic>
      <p:pic>
        <p:nvPicPr>
          <p:cNvPr id="23" name="Imagen 22">
            <a:extLst>
              <a:ext uri="{FF2B5EF4-FFF2-40B4-BE49-F238E27FC236}">
                <a16:creationId xmlns:a16="http://schemas.microsoft.com/office/drawing/2014/main" id="{B99A4693-01AB-4B46-BFC4-35B47A8DEF2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847575" y="5443103"/>
            <a:ext cx="1133361" cy="1141119"/>
          </a:xfrm>
          <a:prstGeom prst="rect">
            <a:avLst/>
          </a:prstGeom>
        </p:spPr>
      </p:pic>
      <p:pic>
        <p:nvPicPr>
          <p:cNvPr id="22" name="Imagen 21">
            <a:extLst>
              <a:ext uri="{FF2B5EF4-FFF2-40B4-BE49-F238E27FC236}">
                <a16:creationId xmlns:a16="http://schemas.microsoft.com/office/drawing/2014/main" id="{51B6B575-1C7F-4E72-9ADD-6D47997FB349}"/>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spTree>
    <p:extLst>
      <p:ext uri="{BB962C8B-B14F-4D97-AF65-F5344CB8AC3E}">
        <p14:creationId xmlns:p14="http://schemas.microsoft.com/office/powerpoint/2010/main" val="75974258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A5A6655D-D8A9-4F02-B15F-574793799D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Marcador de contenido 2">
            <a:extLst>
              <a:ext uri="{FF2B5EF4-FFF2-40B4-BE49-F238E27FC236}">
                <a16:creationId xmlns:a16="http://schemas.microsoft.com/office/drawing/2014/main" id="{74AFBAD6-7F7B-4D86-8821-505BE74D4E99}"/>
              </a:ext>
            </a:extLst>
          </p:cNvPr>
          <p:cNvSpPr txBox="1">
            <a:spLocks/>
          </p:cNvSpPr>
          <p:nvPr/>
        </p:nvSpPr>
        <p:spPr>
          <a:xfrm>
            <a:off x="805420" y="1479221"/>
            <a:ext cx="1860612" cy="393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b="1" dirty="0">
                <a:latin typeface="Arial" panose="020B0604020202020204" pitchFamily="34" charset="0"/>
                <a:cs typeface="Arial" panose="020B0604020202020204" pitchFamily="34" charset="0"/>
              </a:rPr>
              <a:t>Visualizador HTML</a:t>
            </a:r>
            <a:endParaRPr lang="es-EC" sz="1400" b="1"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45D8A4-5533-4C32-9DF5-5518AF1737EC}"/>
              </a:ext>
            </a:extLst>
          </p:cNvPr>
          <p:cNvSpPr/>
          <p:nvPr/>
        </p:nvSpPr>
        <p:spPr>
          <a:xfrm>
            <a:off x="2225755" y="1963724"/>
            <a:ext cx="1058238" cy="307777"/>
          </a:xfrm>
          <a:prstGeom prst="rect">
            <a:avLst/>
          </a:prstGeom>
        </p:spPr>
        <p:txBody>
          <a:bodyPr wrap="none">
            <a:spAutoFit/>
          </a:bodyPr>
          <a:lstStyle/>
          <a:p>
            <a:r>
              <a:rPr lang="es-ES" sz="1400" dirty="0">
                <a:latin typeface="Arial" panose="020B0604020202020204" pitchFamily="34" charset="0"/>
                <a:ea typeface="Calibri" panose="020F0502020204030204" pitchFamily="34" charset="0"/>
                <a:cs typeface="Arial" panose="020B0604020202020204" pitchFamily="34" charset="0"/>
              </a:rPr>
              <a:t>QGis2Web</a:t>
            </a:r>
            <a:endParaRPr lang="es-EC" sz="14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E7F045D9-E4B0-45BA-8831-10D3093B7D34}"/>
              </a:ext>
            </a:extLst>
          </p:cNvPr>
          <p:cNvSpPr/>
          <p:nvPr/>
        </p:nvSpPr>
        <p:spPr>
          <a:xfrm>
            <a:off x="4669506" y="1963724"/>
            <a:ext cx="1159292" cy="307777"/>
          </a:xfrm>
          <a:prstGeom prst="rect">
            <a:avLst/>
          </a:prstGeom>
        </p:spPr>
        <p:txBody>
          <a:bodyPr wrap="none">
            <a:spAutoFit/>
          </a:bodyPr>
          <a:lstStyle/>
          <a:p>
            <a:r>
              <a:rPr lang="es-ES" sz="1400" dirty="0" err="1">
                <a:latin typeface="Arial" panose="020B0604020202020204" pitchFamily="34" charset="0"/>
                <a:ea typeface="Calibri" panose="020F0502020204030204" pitchFamily="34" charset="0"/>
                <a:cs typeface="Arial" panose="020B0604020202020204" pitchFamily="34" charset="0"/>
              </a:rPr>
              <a:t>OpenLayers</a:t>
            </a:r>
            <a:endParaRPr lang="es-EC" sz="1400" dirty="0">
              <a:latin typeface="Arial" panose="020B0604020202020204" pitchFamily="34" charset="0"/>
              <a:cs typeface="Arial" panose="020B0604020202020204" pitchFamily="34" charset="0"/>
            </a:endParaRPr>
          </a:p>
        </p:txBody>
      </p:sp>
      <p:cxnSp>
        <p:nvCxnSpPr>
          <p:cNvPr id="11" name="Conector recto de flecha 10">
            <a:extLst>
              <a:ext uri="{FF2B5EF4-FFF2-40B4-BE49-F238E27FC236}">
                <a16:creationId xmlns:a16="http://schemas.microsoft.com/office/drawing/2014/main" id="{852D4747-5F92-4076-AB2B-6D2B6D553B69}"/>
              </a:ext>
            </a:extLst>
          </p:cNvPr>
          <p:cNvCxnSpPr>
            <a:cxnSpLocks/>
          </p:cNvCxnSpPr>
          <p:nvPr/>
        </p:nvCxnSpPr>
        <p:spPr>
          <a:xfrm>
            <a:off x="3448879" y="2121805"/>
            <a:ext cx="105574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2" name="Imagen 11">
            <a:extLst>
              <a:ext uri="{FF2B5EF4-FFF2-40B4-BE49-F238E27FC236}">
                <a16:creationId xmlns:a16="http://schemas.microsoft.com/office/drawing/2014/main" id="{596A2E04-99CE-4E23-930C-3E39773646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pic>
        <p:nvPicPr>
          <p:cNvPr id="16" name="Imagen 15">
            <a:extLst>
              <a:ext uri="{FF2B5EF4-FFF2-40B4-BE49-F238E27FC236}">
                <a16:creationId xmlns:a16="http://schemas.microsoft.com/office/drawing/2014/main" id="{B44DED54-999C-4D50-9C49-B5BE35A6BB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4768" y="1180529"/>
            <a:ext cx="4263203" cy="2718114"/>
          </a:xfrm>
          <a:prstGeom prst="rect">
            <a:avLst/>
          </a:prstGeom>
          <a:ln>
            <a:noFill/>
          </a:ln>
          <a:effectLst>
            <a:softEdge rad="112500"/>
          </a:effectLst>
        </p:spPr>
      </p:pic>
      <p:pic>
        <p:nvPicPr>
          <p:cNvPr id="17" name="Imagen 16">
            <a:extLst>
              <a:ext uri="{FF2B5EF4-FFF2-40B4-BE49-F238E27FC236}">
                <a16:creationId xmlns:a16="http://schemas.microsoft.com/office/drawing/2014/main" id="{803335B6-DA70-4D98-B987-705CE15A4F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4768" y="4099369"/>
            <a:ext cx="4263203" cy="2602494"/>
          </a:xfrm>
          <a:prstGeom prst="rect">
            <a:avLst/>
          </a:prstGeom>
          <a:ln>
            <a:noFill/>
          </a:ln>
          <a:effectLst>
            <a:softEdge rad="112500"/>
          </a:effectLst>
        </p:spPr>
      </p:pic>
      <p:pic>
        <p:nvPicPr>
          <p:cNvPr id="13" name="Imagen 12">
            <a:extLst>
              <a:ext uri="{FF2B5EF4-FFF2-40B4-BE49-F238E27FC236}">
                <a16:creationId xmlns:a16="http://schemas.microsoft.com/office/drawing/2014/main" id="{6C6D8CE8-1919-46F0-8DDF-F6A2617718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058" y="2450239"/>
            <a:ext cx="7028681" cy="4251624"/>
          </a:xfrm>
          <a:prstGeom prst="rect">
            <a:avLst/>
          </a:prstGeom>
          <a:ln>
            <a:noFill/>
          </a:ln>
          <a:effectLst>
            <a:softEdge rad="112500"/>
          </a:effectLst>
        </p:spPr>
      </p:pic>
      <p:pic>
        <p:nvPicPr>
          <p:cNvPr id="18" name="Imagen 17" descr="Interfaz de usuario gráfica, Texto, Aplicación&#10;&#10;Descripción generada automáticamente">
            <a:extLst>
              <a:ext uri="{FF2B5EF4-FFF2-40B4-BE49-F238E27FC236}">
                <a16:creationId xmlns:a16="http://schemas.microsoft.com/office/drawing/2014/main" id="{092A01BA-C052-4ACA-AFB6-2504CD9BD6F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15" t="15260" r="26657" b="2801"/>
          <a:stretch/>
        </p:blipFill>
        <p:spPr bwMode="auto">
          <a:xfrm>
            <a:off x="1814995" y="3023892"/>
            <a:ext cx="8981909" cy="3108763"/>
          </a:xfrm>
          <a:prstGeom prst="rect">
            <a:avLst/>
          </a:prstGeom>
          <a:noFill/>
          <a:ln>
            <a:solidFill>
              <a:schemeClr val="tx1"/>
            </a:solidFill>
          </a:ln>
        </p:spPr>
      </p:pic>
    </p:spTree>
    <p:extLst>
      <p:ext uri="{BB962C8B-B14F-4D97-AF65-F5344CB8AC3E}">
        <p14:creationId xmlns:p14="http://schemas.microsoft.com/office/powerpoint/2010/main" val="1942583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772AC40-0D50-4D96-8281-399076358B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ángulo 11">
            <a:extLst>
              <a:ext uri="{FF2B5EF4-FFF2-40B4-BE49-F238E27FC236}">
                <a16:creationId xmlns:a16="http://schemas.microsoft.com/office/drawing/2014/main" id="{07BED7D2-1EAB-453A-8D14-A5BB3C44C80E}"/>
              </a:ext>
            </a:extLst>
          </p:cNvPr>
          <p:cNvSpPr/>
          <p:nvPr/>
        </p:nvSpPr>
        <p:spPr>
          <a:xfrm>
            <a:off x="718383" y="976249"/>
            <a:ext cx="2829621" cy="307777"/>
          </a:xfrm>
          <a:prstGeom prst="rect">
            <a:avLst/>
          </a:prstGeom>
        </p:spPr>
        <p:txBody>
          <a:bodyPr wrap="none">
            <a:spAutoFit/>
          </a:bodyPr>
          <a:lstStyle/>
          <a:p>
            <a:r>
              <a:rPr lang="es-ES" sz="1400" b="1" dirty="0" err="1">
                <a:latin typeface="Arial" panose="020B0604020202020204" pitchFamily="34" charset="0"/>
                <a:ea typeface="Calibri" panose="020F0502020204030204" pitchFamily="34" charset="0"/>
                <a:cs typeface="Arial" panose="020B0604020202020204" pitchFamily="34" charset="0"/>
              </a:rPr>
              <a:t>Dashboard</a:t>
            </a:r>
            <a:r>
              <a:rPr lang="es-ES" sz="1400" b="1" dirty="0">
                <a:latin typeface="Arial" panose="020B0604020202020204" pitchFamily="34" charset="0"/>
                <a:ea typeface="Calibri" panose="020F0502020204030204" pitchFamily="34" charset="0"/>
                <a:cs typeface="Arial" panose="020B0604020202020204" pitchFamily="34" charset="0"/>
              </a:rPr>
              <a:t> para el visualizador</a:t>
            </a:r>
            <a:endParaRPr lang="es-EC" sz="1400" b="1"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075D1AA8-B5DF-44F8-AA56-A20C768F139A}"/>
              </a:ext>
            </a:extLst>
          </p:cNvPr>
          <p:cNvSpPr/>
          <p:nvPr/>
        </p:nvSpPr>
        <p:spPr>
          <a:xfrm>
            <a:off x="978124" y="1555031"/>
            <a:ext cx="1747594" cy="307777"/>
          </a:xfrm>
          <a:prstGeom prst="rect">
            <a:avLst/>
          </a:prstGeom>
        </p:spPr>
        <p:txBody>
          <a:bodyPr wrap="none">
            <a:spAutoFit/>
          </a:bodyPr>
          <a:lstStyle/>
          <a:p>
            <a:r>
              <a:rPr lang="es-ES" sz="1400" dirty="0">
                <a:latin typeface="Arial" panose="020B0604020202020204" pitchFamily="34" charset="0"/>
                <a:ea typeface="Calibri" panose="020F0502020204030204" pitchFamily="34" charset="0"/>
                <a:cs typeface="Arial" panose="020B0604020202020204" pitchFamily="34" charset="0"/>
              </a:rPr>
              <a:t>Google Data Studio</a:t>
            </a:r>
            <a:endParaRPr lang="es-EC" sz="1400"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1E628AED-5A50-45C1-A851-FD2CA39B798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0782" y="2033593"/>
            <a:ext cx="3414444" cy="2274296"/>
          </a:xfrm>
          <a:prstGeom prst="rect">
            <a:avLst/>
          </a:prstGeom>
          <a:noFill/>
          <a:ln>
            <a:solidFill>
              <a:schemeClr val="tx1"/>
            </a:solidFill>
          </a:ln>
        </p:spPr>
      </p:pic>
      <p:pic>
        <p:nvPicPr>
          <p:cNvPr id="16" name="Imagen 15">
            <a:extLst>
              <a:ext uri="{FF2B5EF4-FFF2-40B4-BE49-F238E27FC236}">
                <a16:creationId xmlns:a16="http://schemas.microsoft.com/office/drawing/2014/main" id="{29C9EF39-41CA-471F-8E54-F93F364F93FE}"/>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7686" y="2033593"/>
            <a:ext cx="3579036" cy="2274296"/>
          </a:xfrm>
          <a:prstGeom prst="rect">
            <a:avLst/>
          </a:prstGeom>
          <a:noFill/>
          <a:ln>
            <a:solidFill>
              <a:schemeClr val="tx1"/>
            </a:solidFill>
          </a:ln>
        </p:spPr>
      </p:pic>
      <p:sp>
        <p:nvSpPr>
          <p:cNvPr id="17" name="Flecha: a la derecha 16">
            <a:extLst>
              <a:ext uri="{FF2B5EF4-FFF2-40B4-BE49-F238E27FC236}">
                <a16:creationId xmlns:a16="http://schemas.microsoft.com/office/drawing/2014/main" id="{CF0A287A-73DF-45E6-B4AE-4018F0243A92}"/>
              </a:ext>
            </a:extLst>
          </p:cNvPr>
          <p:cNvSpPr/>
          <p:nvPr/>
        </p:nvSpPr>
        <p:spPr>
          <a:xfrm>
            <a:off x="5772536" y="2986075"/>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Imagen 1">
            <a:extLst>
              <a:ext uri="{FF2B5EF4-FFF2-40B4-BE49-F238E27FC236}">
                <a16:creationId xmlns:a16="http://schemas.microsoft.com/office/drawing/2014/main" id="{05D6CD33-BBCB-4CB0-B15B-435EFA171E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4978" y="4831450"/>
            <a:ext cx="2340000" cy="1749904"/>
          </a:xfrm>
          <a:prstGeom prst="rect">
            <a:avLst/>
          </a:prstGeom>
          <a:ln w="12700">
            <a:solidFill>
              <a:schemeClr val="tx1"/>
            </a:solidFill>
          </a:ln>
        </p:spPr>
      </p:pic>
      <p:pic>
        <p:nvPicPr>
          <p:cNvPr id="4" name="Imagen 3">
            <a:extLst>
              <a:ext uri="{FF2B5EF4-FFF2-40B4-BE49-F238E27FC236}">
                <a16:creationId xmlns:a16="http://schemas.microsoft.com/office/drawing/2014/main" id="{7B0FBD92-C7C2-4935-BAAB-E43E39C2968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33232" y="4831448"/>
            <a:ext cx="2340000" cy="1749903"/>
          </a:xfrm>
          <a:prstGeom prst="rect">
            <a:avLst/>
          </a:prstGeom>
          <a:ln w="12700">
            <a:solidFill>
              <a:schemeClr val="tx1"/>
            </a:solidFill>
          </a:ln>
        </p:spPr>
      </p:pic>
      <p:pic>
        <p:nvPicPr>
          <p:cNvPr id="5" name="Imagen 4">
            <a:extLst>
              <a:ext uri="{FF2B5EF4-FFF2-40B4-BE49-F238E27FC236}">
                <a16:creationId xmlns:a16="http://schemas.microsoft.com/office/drawing/2014/main" id="{7F93E1F6-5F79-464E-8316-632F8A2B654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11486" y="4831448"/>
            <a:ext cx="2340000" cy="1749903"/>
          </a:xfrm>
          <a:prstGeom prst="rect">
            <a:avLst/>
          </a:prstGeom>
          <a:ln w="12700">
            <a:solidFill>
              <a:schemeClr val="tx1"/>
            </a:solidFill>
          </a:ln>
        </p:spPr>
      </p:pic>
      <p:pic>
        <p:nvPicPr>
          <p:cNvPr id="7" name="Imagen 6">
            <a:extLst>
              <a:ext uri="{FF2B5EF4-FFF2-40B4-BE49-F238E27FC236}">
                <a16:creationId xmlns:a16="http://schemas.microsoft.com/office/drawing/2014/main" id="{B9D8929E-8DDC-4E09-B22C-68991285C19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89740" y="5020474"/>
            <a:ext cx="2633362" cy="1400640"/>
          </a:xfrm>
          <a:prstGeom prst="rect">
            <a:avLst/>
          </a:prstGeom>
          <a:ln w="12700">
            <a:solidFill>
              <a:schemeClr val="tx1"/>
            </a:solidFill>
          </a:ln>
        </p:spPr>
      </p:pic>
      <p:pic>
        <p:nvPicPr>
          <p:cNvPr id="18" name="Imagen 17">
            <a:extLst>
              <a:ext uri="{FF2B5EF4-FFF2-40B4-BE49-F238E27FC236}">
                <a16:creationId xmlns:a16="http://schemas.microsoft.com/office/drawing/2014/main" id="{940EC9F3-D7B6-40E9-84F2-8EB92C66600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spTree>
    <p:extLst>
      <p:ext uri="{BB962C8B-B14F-4D97-AF65-F5344CB8AC3E}">
        <p14:creationId xmlns:p14="http://schemas.microsoft.com/office/powerpoint/2010/main" val="15957355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B90EAD1-2BF1-404F-AA83-8B69EB6E657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621A70B0-9640-4C51-AAE4-2B0F3825400A}"/>
              </a:ext>
            </a:extLst>
          </p:cNvPr>
          <p:cNvSpPr>
            <a:spLocks noGrp="1"/>
          </p:cNvSpPr>
          <p:nvPr>
            <p:ph idx="1"/>
          </p:nvPr>
        </p:nvSpPr>
        <p:spPr>
          <a:xfrm>
            <a:off x="4935628" y="1758654"/>
            <a:ext cx="2233144" cy="504925"/>
          </a:xfrm>
        </p:spPr>
        <p:txBody>
          <a:bodyPr/>
          <a:lstStyle/>
          <a:p>
            <a:pPr marL="0" indent="0">
              <a:buNone/>
            </a:pPr>
            <a:r>
              <a:rPr lang="es-ES" dirty="0">
                <a:latin typeface="Arial" panose="020B0604020202020204" pitchFamily="34" charset="0"/>
                <a:cs typeface="Arial" panose="020B0604020202020204" pitchFamily="34" charset="0"/>
                <a:hlinkClick r:id="rId3" action="ppaction://hlinksldjump"/>
              </a:rPr>
              <a:t>Introducción</a:t>
            </a:r>
            <a:endParaRPr lang="es-ES" dirty="0">
              <a:latin typeface="Arial" panose="020B0604020202020204" pitchFamily="34" charset="0"/>
              <a:cs typeface="Arial" panose="020B0604020202020204" pitchFamily="34" charset="0"/>
            </a:endParaRPr>
          </a:p>
        </p:txBody>
      </p:sp>
      <p:sp>
        <p:nvSpPr>
          <p:cNvPr id="5" name="Título 4">
            <a:extLst>
              <a:ext uri="{FF2B5EF4-FFF2-40B4-BE49-F238E27FC236}">
                <a16:creationId xmlns:a16="http://schemas.microsoft.com/office/drawing/2014/main" id="{90E01C99-8744-4AB3-A2CC-CC201BA0799C}"/>
              </a:ext>
            </a:extLst>
          </p:cNvPr>
          <p:cNvSpPr>
            <a:spLocks noGrp="1"/>
          </p:cNvSpPr>
          <p:nvPr>
            <p:ph type="title"/>
          </p:nvPr>
        </p:nvSpPr>
        <p:spPr>
          <a:xfrm>
            <a:off x="838200" y="365126"/>
            <a:ext cx="10515600" cy="842238"/>
          </a:xfrm>
        </p:spPr>
        <p:txBody>
          <a:bodyPr>
            <a:normAutofit/>
          </a:bodyPr>
          <a:lstStyle/>
          <a:p>
            <a:pPr algn="ctr"/>
            <a:r>
              <a:rPr lang="es-ES" sz="4000" dirty="0">
                <a:latin typeface="Arial" panose="020B0604020202020204" pitchFamily="34" charset="0"/>
                <a:cs typeface="Arial" panose="020B0604020202020204" pitchFamily="34" charset="0"/>
              </a:rPr>
              <a:t>Índice de Contenidos</a:t>
            </a:r>
            <a:endParaRPr lang="es-EC" sz="4000" dirty="0">
              <a:latin typeface="Arial" panose="020B0604020202020204" pitchFamily="34" charset="0"/>
              <a:cs typeface="Arial" panose="020B0604020202020204" pitchFamily="34" charset="0"/>
            </a:endParaRPr>
          </a:p>
        </p:txBody>
      </p:sp>
      <p:sp>
        <p:nvSpPr>
          <p:cNvPr id="2" name="Elipse 1">
            <a:extLst>
              <a:ext uri="{FF2B5EF4-FFF2-40B4-BE49-F238E27FC236}">
                <a16:creationId xmlns:a16="http://schemas.microsoft.com/office/drawing/2014/main" id="{D8F76D11-E06A-407E-9E66-C4B8C47B40C5}"/>
              </a:ext>
            </a:extLst>
          </p:cNvPr>
          <p:cNvSpPr/>
          <p:nvPr/>
        </p:nvSpPr>
        <p:spPr>
          <a:xfrm>
            <a:off x="3979194" y="1829125"/>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effectLst>
                  <a:outerShdw blurRad="38100" dist="19050" dir="2700000" algn="tl" rotWithShape="0">
                    <a:schemeClr val="dk1">
                      <a:alpha val="40000"/>
                    </a:schemeClr>
                  </a:outerShdw>
                </a:effectLst>
              </a:rPr>
              <a:t>1</a:t>
            </a:r>
            <a:endParaRPr lang="es-EC" b="1" dirty="0">
              <a:solidFill>
                <a:schemeClr val="tx1"/>
              </a:solidFill>
            </a:endParaRPr>
          </a:p>
        </p:txBody>
      </p:sp>
      <p:sp>
        <p:nvSpPr>
          <p:cNvPr id="6" name="Elipse 5">
            <a:extLst>
              <a:ext uri="{FF2B5EF4-FFF2-40B4-BE49-F238E27FC236}">
                <a16:creationId xmlns:a16="http://schemas.microsoft.com/office/drawing/2014/main" id="{A4B5A9BB-27EE-462D-AF34-1D4CA4183489}"/>
              </a:ext>
            </a:extLst>
          </p:cNvPr>
          <p:cNvSpPr/>
          <p:nvPr/>
        </p:nvSpPr>
        <p:spPr>
          <a:xfrm>
            <a:off x="3979194" y="2409480"/>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a:t>
            </a:r>
            <a:endParaRPr lang="es-EC" b="1" dirty="0">
              <a:solidFill>
                <a:schemeClr val="tx1"/>
              </a:solidFill>
            </a:endParaRPr>
          </a:p>
        </p:txBody>
      </p:sp>
      <p:sp>
        <p:nvSpPr>
          <p:cNvPr id="7" name="Elipse 6">
            <a:extLst>
              <a:ext uri="{FF2B5EF4-FFF2-40B4-BE49-F238E27FC236}">
                <a16:creationId xmlns:a16="http://schemas.microsoft.com/office/drawing/2014/main" id="{7238CBEA-A3EA-418F-AD1D-151CD4FBF58B}"/>
              </a:ext>
            </a:extLst>
          </p:cNvPr>
          <p:cNvSpPr/>
          <p:nvPr/>
        </p:nvSpPr>
        <p:spPr>
          <a:xfrm>
            <a:off x="3979194" y="2989835"/>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3</a:t>
            </a:r>
            <a:endParaRPr lang="es-EC" b="1" dirty="0">
              <a:solidFill>
                <a:schemeClr val="tx1"/>
              </a:solidFill>
            </a:endParaRPr>
          </a:p>
        </p:txBody>
      </p:sp>
      <p:sp>
        <p:nvSpPr>
          <p:cNvPr id="8" name="Elipse 7">
            <a:extLst>
              <a:ext uri="{FF2B5EF4-FFF2-40B4-BE49-F238E27FC236}">
                <a16:creationId xmlns:a16="http://schemas.microsoft.com/office/drawing/2014/main" id="{C5F7F023-6F08-46C3-9D55-84BAD3DB101D}"/>
              </a:ext>
            </a:extLst>
          </p:cNvPr>
          <p:cNvSpPr/>
          <p:nvPr/>
        </p:nvSpPr>
        <p:spPr>
          <a:xfrm>
            <a:off x="3979194" y="3570190"/>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4</a:t>
            </a:r>
            <a:endParaRPr lang="es-EC" b="1" dirty="0">
              <a:solidFill>
                <a:schemeClr val="tx1"/>
              </a:solidFill>
            </a:endParaRPr>
          </a:p>
        </p:txBody>
      </p:sp>
      <p:sp>
        <p:nvSpPr>
          <p:cNvPr id="9" name="Elipse 8">
            <a:extLst>
              <a:ext uri="{FF2B5EF4-FFF2-40B4-BE49-F238E27FC236}">
                <a16:creationId xmlns:a16="http://schemas.microsoft.com/office/drawing/2014/main" id="{EAD2BD27-CCD7-4785-9F8F-C6A9A849D45B}"/>
              </a:ext>
            </a:extLst>
          </p:cNvPr>
          <p:cNvSpPr/>
          <p:nvPr/>
        </p:nvSpPr>
        <p:spPr>
          <a:xfrm>
            <a:off x="3979194" y="4150545"/>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5</a:t>
            </a:r>
            <a:endParaRPr lang="es-EC" b="1" dirty="0">
              <a:solidFill>
                <a:schemeClr val="tx1"/>
              </a:solidFill>
            </a:endParaRPr>
          </a:p>
        </p:txBody>
      </p:sp>
      <p:sp>
        <p:nvSpPr>
          <p:cNvPr id="10" name="Elipse 9">
            <a:extLst>
              <a:ext uri="{FF2B5EF4-FFF2-40B4-BE49-F238E27FC236}">
                <a16:creationId xmlns:a16="http://schemas.microsoft.com/office/drawing/2014/main" id="{8CEDD928-A95A-4BA5-9B9A-C72737A47E7E}"/>
              </a:ext>
            </a:extLst>
          </p:cNvPr>
          <p:cNvSpPr/>
          <p:nvPr/>
        </p:nvSpPr>
        <p:spPr>
          <a:xfrm>
            <a:off x="3979194" y="4730900"/>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6</a:t>
            </a:r>
            <a:endParaRPr lang="es-EC" b="1" dirty="0">
              <a:solidFill>
                <a:schemeClr val="tx1"/>
              </a:solidFill>
            </a:endParaRPr>
          </a:p>
        </p:txBody>
      </p:sp>
      <p:sp>
        <p:nvSpPr>
          <p:cNvPr id="11" name="Elipse 10">
            <a:extLst>
              <a:ext uri="{FF2B5EF4-FFF2-40B4-BE49-F238E27FC236}">
                <a16:creationId xmlns:a16="http://schemas.microsoft.com/office/drawing/2014/main" id="{71878606-E848-41DD-A8EC-D33843E0397E}"/>
              </a:ext>
            </a:extLst>
          </p:cNvPr>
          <p:cNvSpPr/>
          <p:nvPr/>
        </p:nvSpPr>
        <p:spPr>
          <a:xfrm>
            <a:off x="3979194" y="5311254"/>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7</a:t>
            </a:r>
            <a:endParaRPr lang="es-EC" b="1" dirty="0">
              <a:solidFill>
                <a:schemeClr val="tx1"/>
              </a:solidFill>
            </a:endParaRPr>
          </a:p>
        </p:txBody>
      </p:sp>
      <p:sp>
        <p:nvSpPr>
          <p:cNvPr id="13" name="CuadroTexto 12">
            <a:extLst>
              <a:ext uri="{FF2B5EF4-FFF2-40B4-BE49-F238E27FC236}">
                <a16:creationId xmlns:a16="http://schemas.microsoft.com/office/drawing/2014/main" id="{66FF01EF-58FD-4E1D-9118-7CA93F76D59C}"/>
              </a:ext>
            </a:extLst>
          </p:cNvPr>
          <p:cNvSpPr txBox="1"/>
          <p:nvPr/>
        </p:nvSpPr>
        <p:spPr>
          <a:xfrm>
            <a:off x="4935628" y="2329862"/>
            <a:ext cx="3319920" cy="523220"/>
          </a:xfrm>
          <a:prstGeom prst="rect">
            <a:avLst/>
          </a:prstGeom>
          <a:noFill/>
        </p:spPr>
        <p:txBody>
          <a:bodyPr wrap="square">
            <a:spAutoFit/>
          </a:bodyPr>
          <a:lstStyle/>
          <a:p>
            <a:r>
              <a:rPr lang="es-ES" sz="2800" dirty="0">
                <a:latin typeface="Arial" panose="020B0604020202020204" pitchFamily="34" charset="0"/>
                <a:cs typeface="Arial" panose="020B0604020202020204" pitchFamily="34" charset="0"/>
                <a:hlinkClick r:id="rId4" action="ppaction://hlinksldjump"/>
              </a:rPr>
              <a:t>Área de estudio</a:t>
            </a:r>
            <a:endParaRPr lang="es-ES" sz="28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1FCCBF15-EA34-4FD1-8676-1B85965F5DF6}"/>
              </a:ext>
            </a:extLst>
          </p:cNvPr>
          <p:cNvSpPr txBox="1"/>
          <p:nvPr/>
        </p:nvSpPr>
        <p:spPr>
          <a:xfrm>
            <a:off x="4935628" y="2924515"/>
            <a:ext cx="2167150" cy="523220"/>
          </a:xfrm>
          <a:prstGeom prst="rect">
            <a:avLst/>
          </a:prstGeom>
          <a:noFill/>
        </p:spPr>
        <p:txBody>
          <a:bodyPr wrap="square">
            <a:spAutoFit/>
          </a:bodyPr>
          <a:lstStyle/>
          <a:p>
            <a:r>
              <a:rPr lang="es-ES" sz="2800" dirty="0">
                <a:latin typeface="Arial" panose="020B0604020202020204" pitchFamily="34" charset="0"/>
                <a:cs typeface="Arial" panose="020B0604020202020204" pitchFamily="34" charset="0"/>
                <a:hlinkClick r:id="rId5" action="ppaction://hlinksldjump"/>
              </a:rPr>
              <a:t>Objetivos</a:t>
            </a:r>
            <a:endParaRPr lang="es-ES" sz="28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C12FA6A5-A3DE-4585-B1A8-F34E701EDCA6}"/>
              </a:ext>
            </a:extLst>
          </p:cNvPr>
          <p:cNvSpPr txBox="1"/>
          <p:nvPr/>
        </p:nvSpPr>
        <p:spPr>
          <a:xfrm>
            <a:off x="4939690" y="3521100"/>
            <a:ext cx="6167718" cy="523220"/>
          </a:xfrm>
          <a:prstGeom prst="rect">
            <a:avLst/>
          </a:prstGeom>
          <a:noFill/>
        </p:spPr>
        <p:txBody>
          <a:bodyPr wrap="square">
            <a:spAutoFit/>
          </a:bodyPr>
          <a:lstStyle/>
          <a:p>
            <a:r>
              <a:rPr lang="es-ES" sz="2800" dirty="0">
                <a:latin typeface="Arial" panose="020B0604020202020204" pitchFamily="34" charset="0"/>
                <a:cs typeface="Arial" panose="020B0604020202020204" pitchFamily="34" charset="0"/>
                <a:hlinkClick r:id="rId6" action="ppaction://hlinksldjump"/>
              </a:rPr>
              <a:t>Marco Teórico</a:t>
            </a:r>
            <a:endParaRPr lang="es-ES" sz="2800"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4EA91917-6BB4-4005-82CA-DD98E7FD3428}"/>
              </a:ext>
            </a:extLst>
          </p:cNvPr>
          <p:cNvSpPr txBox="1"/>
          <p:nvPr/>
        </p:nvSpPr>
        <p:spPr>
          <a:xfrm>
            <a:off x="4939690" y="4070927"/>
            <a:ext cx="6167718" cy="523220"/>
          </a:xfrm>
          <a:prstGeom prst="rect">
            <a:avLst/>
          </a:prstGeom>
          <a:noFill/>
        </p:spPr>
        <p:txBody>
          <a:bodyPr wrap="square">
            <a:spAutoFit/>
          </a:bodyPr>
          <a:lstStyle/>
          <a:p>
            <a:r>
              <a:rPr lang="es-ES" sz="2800" dirty="0">
                <a:latin typeface="Arial" panose="020B0604020202020204" pitchFamily="34" charset="0"/>
                <a:cs typeface="Arial" panose="020B0604020202020204" pitchFamily="34" charset="0"/>
                <a:hlinkClick r:id="rId7" action="ppaction://hlinksldjump"/>
              </a:rPr>
              <a:t>Metodología</a:t>
            </a:r>
            <a:endParaRPr lang="es-ES" sz="2800" dirty="0">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7001D932-1A89-40B9-95B3-DC50C80D0F63}"/>
              </a:ext>
            </a:extLst>
          </p:cNvPr>
          <p:cNvSpPr txBox="1"/>
          <p:nvPr/>
        </p:nvSpPr>
        <p:spPr>
          <a:xfrm>
            <a:off x="4935628" y="4643598"/>
            <a:ext cx="6167718" cy="523220"/>
          </a:xfrm>
          <a:prstGeom prst="rect">
            <a:avLst/>
          </a:prstGeom>
          <a:noFill/>
        </p:spPr>
        <p:txBody>
          <a:bodyPr wrap="square">
            <a:spAutoFit/>
          </a:bodyPr>
          <a:lstStyle/>
          <a:p>
            <a:r>
              <a:rPr lang="es-ES" sz="2800" dirty="0">
                <a:latin typeface="Arial" panose="020B0604020202020204" pitchFamily="34" charset="0"/>
                <a:cs typeface="Arial" panose="020B0604020202020204" pitchFamily="34" charset="0"/>
                <a:hlinkClick r:id="rId8" action="ppaction://hlinksldjump"/>
              </a:rPr>
              <a:t>Análisis y discusión de resultados</a:t>
            </a:r>
            <a:endParaRPr lang="es-ES" sz="2800"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BFE04AAE-968C-4F32-8B22-42EE02C0E209}"/>
              </a:ext>
            </a:extLst>
          </p:cNvPr>
          <p:cNvSpPr txBox="1"/>
          <p:nvPr/>
        </p:nvSpPr>
        <p:spPr>
          <a:xfrm>
            <a:off x="4935628" y="5216269"/>
            <a:ext cx="6167718" cy="523220"/>
          </a:xfrm>
          <a:prstGeom prst="rect">
            <a:avLst/>
          </a:prstGeom>
          <a:noFill/>
        </p:spPr>
        <p:txBody>
          <a:bodyPr wrap="square">
            <a:spAutoFit/>
          </a:bodyPr>
          <a:lstStyle/>
          <a:p>
            <a:r>
              <a:rPr lang="es-ES" sz="2800" dirty="0">
                <a:latin typeface="Arial" panose="020B0604020202020204" pitchFamily="34" charset="0"/>
                <a:cs typeface="Arial" panose="020B0604020202020204" pitchFamily="34" charset="0"/>
                <a:hlinkClick r:id="rId9" action="ppaction://hlinksldjump"/>
              </a:rPr>
              <a:t>Conclusiones y recomendaciones</a:t>
            </a:r>
            <a:endParaRPr lang="es-ES" sz="2800" dirty="0">
              <a:latin typeface="Arial" panose="020B0604020202020204" pitchFamily="34" charset="0"/>
              <a:cs typeface="Arial" panose="020B0604020202020204" pitchFamily="34" charset="0"/>
            </a:endParaRPr>
          </a:p>
        </p:txBody>
      </p:sp>
      <mc:AlternateContent xmlns:mc="http://schemas.openxmlformats.org/markup-compatibility/2006" xmlns:pslz="http://schemas.microsoft.com/office/powerpoint/2016/slidezoom">
        <mc:Choice Requires="pslz">
          <p:graphicFrame>
            <p:nvGraphicFramePr>
              <p:cNvPr id="27" name="Vista general de diapositiva 26">
                <a:extLst>
                  <a:ext uri="{FF2B5EF4-FFF2-40B4-BE49-F238E27FC236}">
                    <a16:creationId xmlns:a16="http://schemas.microsoft.com/office/drawing/2014/main" id="{EF570DA0-EB7E-4609-8B2E-0978D5CD14A7}"/>
                  </a:ext>
                </a:extLst>
              </p:cNvPr>
              <p:cNvGraphicFramePr>
                <a:graphicFrameLocks noChangeAspect="1"/>
              </p:cNvGraphicFramePr>
              <p:nvPr>
                <p:extLst>
                  <p:ext uri="{D42A27DB-BD31-4B8C-83A1-F6EECF244321}">
                    <p14:modId xmlns:p14="http://schemas.microsoft.com/office/powerpoint/2010/main" val="2476374445"/>
                  </p:ext>
                </p:extLst>
              </p:nvPr>
            </p:nvGraphicFramePr>
            <p:xfrm>
              <a:off x="849805" y="1378329"/>
              <a:ext cx="1867797" cy="1050635"/>
            </p:xfrm>
            <a:graphic>
              <a:graphicData uri="http://schemas.microsoft.com/office/powerpoint/2016/slidezoom">
                <pslz:sldZm>
                  <pslz:sldZmObj sldId="259" cId="1401543287">
                    <pslz:zmPr id="{0950FF67-FCDB-48D6-AB59-55CEF6F8BD96}" returnToParent="0" transitionDur="1000">
                      <p166:blipFill xmlns:p166="http://schemas.microsoft.com/office/powerpoint/2016/6/main">
                        <a:blip r:embed="rId10" cstate="email">
                          <a:extLst>
                            <a:ext uri="{28A0092B-C50C-407E-A947-70E740481C1C}">
                              <a14:useLocalDpi xmlns:a14="http://schemas.microsoft.com/office/drawing/2010/main"/>
                            </a:ext>
                          </a:extLst>
                        </a:blip>
                        <a:stretch>
                          <a:fillRect/>
                        </a:stretch>
                      </p166:blipFill>
                      <p166:spPr xmlns:p166="http://schemas.microsoft.com/office/powerpoint/2016/6/main">
                        <a:xfrm>
                          <a:off x="0" y="0"/>
                          <a:ext cx="1867797" cy="1050635"/>
                        </a:xfrm>
                        <a:prstGeom prst="rect">
                          <a:avLst/>
                        </a:prstGeom>
                        <a:ln w="3175">
                          <a:solidFill>
                            <a:prstClr val="ltGray"/>
                          </a:solidFill>
                        </a:ln>
                      </p166:spPr>
                    </pslz:zmPr>
                  </pslz:sldZmObj>
                </pslz:sldZm>
              </a:graphicData>
            </a:graphic>
          </p:graphicFrame>
        </mc:Choice>
        <mc:Fallback xmlns="">
          <p:pic>
            <p:nvPicPr>
              <p:cNvPr id="27" name="Vista general de diapositiva 26">
                <a:hlinkClick r:id="rId11" action="ppaction://hlinksldjump"/>
                <a:extLst>
                  <a:ext uri="{FF2B5EF4-FFF2-40B4-BE49-F238E27FC236}">
                    <a16:creationId xmlns:a16="http://schemas.microsoft.com/office/drawing/2014/main" id="{EF570DA0-EB7E-4609-8B2E-0978D5CD14A7}"/>
                  </a:ext>
                </a:extLst>
              </p:cNvPr>
              <p:cNvPicPr>
                <a:picLocks noGrp="1" noRot="1" noChangeAspect="1" noMove="1" noResize="1" noEditPoints="1" noAdjustHandles="1" noChangeArrowheads="1" noChangeShapeType="1"/>
              </p:cNvPicPr>
              <p:nvPr/>
            </p:nvPicPr>
            <p:blipFill>
              <a:blip r:embed="rId12"/>
              <a:stretch>
                <a:fillRect/>
              </a:stretch>
            </p:blipFill>
            <p:spPr>
              <a:xfrm>
                <a:off x="849805" y="1378329"/>
                <a:ext cx="1867797" cy="105063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9" name="Vista general de diapositiva 28">
                <a:extLst>
                  <a:ext uri="{FF2B5EF4-FFF2-40B4-BE49-F238E27FC236}">
                    <a16:creationId xmlns:a16="http://schemas.microsoft.com/office/drawing/2014/main" id="{7B61BC22-A87A-4C75-B5FC-10952E4C9592}"/>
                  </a:ext>
                </a:extLst>
              </p:cNvPr>
              <p:cNvGraphicFramePr>
                <a:graphicFrameLocks noChangeAspect="1"/>
              </p:cNvGraphicFramePr>
              <p:nvPr>
                <p:extLst>
                  <p:ext uri="{D42A27DB-BD31-4B8C-83A1-F6EECF244321}">
                    <p14:modId xmlns:p14="http://schemas.microsoft.com/office/powerpoint/2010/main" val="2164326979"/>
                  </p:ext>
                </p:extLst>
              </p:nvPr>
            </p:nvGraphicFramePr>
            <p:xfrm>
              <a:off x="849808" y="312845"/>
              <a:ext cx="1867795" cy="1050635"/>
            </p:xfrm>
            <a:graphic>
              <a:graphicData uri="http://schemas.microsoft.com/office/powerpoint/2016/slidezoom">
                <pslz:sldZm>
                  <pslz:sldZmObj sldId="258" cId="3922196851">
                    <pslz:zmPr id="{689CA4A5-0382-4D3D-B956-F6561E59E212}" returnToParent="0" transitionDur="1000">
                      <p166:blipFill xmlns:p166="http://schemas.microsoft.com/office/powerpoint/2016/6/main">
                        <a:blip r:embed="rId13" cstate="email">
                          <a:extLst>
                            <a:ext uri="{28A0092B-C50C-407E-A947-70E740481C1C}">
                              <a14:useLocalDpi xmlns:a14="http://schemas.microsoft.com/office/drawing/2010/main"/>
                            </a:ext>
                          </a:extLst>
                        </a:blip>
                        <a:stretch>
                          <a:fillRect/>
                        </a:stretch>
                      </p166:blipFill>
                      <p166:spPr xmlns:p166="http://schemas.microsoft.com/office/powerpoint/2016/6/main">
                        <a:xfrm>
                          <a:off x="0" y="0"/>
                          <a:ext cx="1867795" cy="1050635"/>
                        </a:xfrm>
                        <a:prstGeom prst="rect">
                          <a:avLst/>
                        </a:prstGeom>
                        <a:ln w="3175">
                          <a:solidFill>
                            <a:prstClr val="ltGray"/>
                          </a:solidFill>
                        </a:ln>
                      </p166:spPr>
                    </pslz:zmPr>
                  </pslz:sldZmObj>
                </pslz:sldZm>
              </a:graphicData>
            </a:graphic>
          </p:graphicFrame>
        </mc:Choice>
        <mc:Fallback xmlns="">
          <p:pic>
            <p:nvPicPr>
              <p:cNvPr id="29" name="Vista general de diapositiva 28">
                <a:hlinkClick r:id="rId14" action="ppaction://hlinksldjump"/>
                <a:extLst>
                  <a:ext uri="{FF2B5EF4-FFF2-40B4-BE49-F238E27FC236}">
                    <a16:creationId xmlns:a16="http://schemas.microsoft.com/office/drawing/2014/main" id="{7B61BC22-A87A-4C75-B5FC-10952E4C9592}"/>
                  </a:ext>
                </a:extLst>
              </p:cNvPr>
              <p:cNvPicPr>
                <a:picLocks noGrp="1" noRot="1" noChangeAspect="1" noMove="1" noResize="1" noEditPoints="1" noAdjustHandles="1" noChangeArrowheads="1" noChangeShapeType="1"/>
              </p:cNvPicPr>
              <p:nvPr/>
            </p:nvPicPr>
            <p:blipFill>
              <a:blip r:embed="rId15"/>
              <a:stretch>
                <a:fillRect/>
              </a:stretch>
            </p:blipFill>
            <p:spPr>
              <a:xfrm>
                <a:off x="849808" y="312845"/>
                <a:ext cx="1867795" cy="105063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1" name="Vista general de diapositiva 30">
                <a:extLst>
                  <a:ext uri="{FF2B5EF4-FFF2-40B4-BE49-F238E27FC236}">
                    <a16:creationId xmlns:a16="http://schemas.microsoft.com/office/drawing/2014/main" id="{2D139DF3-853A-4A38-A542-29E0D068E25E}"/>
                  </a:ext>
                </a:extLst>
              </p:cNvPr>
              <p:cNvGraphicFramePr>
                <a:graphicFrameLocks noChangeAspect="1"/>
              </p:cNvGraphicFramePr>
              <p:nvPr>
                <p:extLst>
                  <p:ext uri="{D42A27DB-BD31-4B8C-83A1-F6EECF244321}">
                    <p14:modId xmlns:p14="http://schemas.microsoft.com/office/powerpoint/2010/main" val="967325374"/>
                  </p:ext>
                </p:extLst>
              </p:nvPr>
            </p:nvGraphicFramePr>
            <p:xfrm>
              <a:off x="849805" y="2443814"/>
              <a:ext cx="1867798" cy="1050636"/>
            </p:xfrm>
            <a:graphic>
              <a:graphicData uri="http://schemas.microsoft.com/office/powerpoint/2016/slidezoom">
                <pslz:sldZm>
                  <pslz:sldZmObj sldId="260" cId="239183195">
                    <pslz:zmPr id="{D800B7C5-76E3-41EC-8AD0-FE8E1DC6FD28}" returnToParent="0" transitionDur="1000">
                      <p166:blipFill xmlns:p166="http://schemas.microsoft.com/office/powerpoint/2016/6/main">
                        <a:blip r:embed="rId16" cstate="email">
                          <a:extLst>
                            <a:ext uri="{28A0092B-C50C-407E-A947-70E740481C1C}">
                              <a14:useLocalDpi xmlns:a14="http://schemas.microsoft.com/office/drawing/2010/main"/>
                            </a:ext>
                          </a:extLst>
                        </a:blip>
                        <a:stretch>
                          <a:fillRect/>
                        </a:stretch>
                      </p166:blipFill>
                      <p166:spPr xmlns:p166="http://schemas.microsoft.com/office/powerpoint/2016/6/main">
                        <a:xfrm>
                          <a:off x="0" y="0"/>
                          <a:ext cx="1867798" cy="1050636"/>
                        </a:xfrm>
                        <a:prstGeom prst="rect">
                          <a:avLst/>
                        </a:prstGeom>
                        <a:ln w="3175">
                          <a:solidFill>
                            <a:prstClr val="ltGray"/>
                          </a:solidFill>
                        </a:ln>
                      </p166:spPr>
                    </pslz:zmPr>
                  </pslz:sldZmObj>
                </pslz:sldZm>
              </a:graphicData>
            </a:graphic>
          </p:graphicFrame>
        </mc:Choice>
        <mc:Fallback xmlns="">
          <p:pic>
            <p:nvPicPr>
              <p:cNvPr id="31" name="Vista general de diapositiva 30">
                <a:hlinkClick r:id="rId17" action="ppaction://hlinksldjump"/>
                <a:extLst>
                  <a:ext uri="{FF2B5EF4-FFF2-40B4-BE49-F238E27FC236}">
                    <a16:creationId xmlns:a16="http://schemas.microsoft.com/office/drawing/2014/main" id="{2D139DF3-853A-4A38-A542-29E0D068E25E}"/>
                  </a:ext>
                </a:extLst>
              </p:cNvPr>
              <p:cNvPicPr>
                <a:picLocks noGrp="1" noRot="1" noChangeAspect="1" noMove="1" noResize="1" noEditPoints="1" noAdjustHandles="1" noChangeArrowheads="1" noChangeShapeType="1"/>
              </p:cNvPicPr>
              <p:nvPr/>
            </p:nvPicPr>
            <p:blipFill>
              <a:blip r:embed="rId18"/>
              <a:stretch>
                <a:fillRect/>
              </a:stretch>
            </p:blipFill>
            <p:spPr>
              <a:xfrm>
                <a:off x="849805" y="2443814"/>
                <a:ext cx="1867798" cy="1050636"/>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3" name="Vista general de diapositiva 32">
                <a:extLst>
                  <a:ext uri="{FF2B5EF4-FFF2-40B4-BE49-F238E27FC236}">
                    <a16:creationId xmlns:a16="http://schemas.microsoft.com/office/drawing/2014/main" id="{285B7772-8EA3-423F-B63C-99333FEDF88D}"/>
                  </a:ext>
                </a:extLst>
              </p:cNvPr>
              <p:cNvGraphicFramePr>
                <a:graphicFrameLocks noChangeAspect="1"/>
              </p:cNvGraphicFramePr>
              <p:nvPr>
                <p:extLst>
                  <p:ext uri="{D42A27DB-BD31-4B8C-83A1-F6EECF244321}">
                    <p14:modId xmlns:p14="http://schemas.microsoft.com/office/powerpoint/2010/main" val="3101916367"/>
                  </p:ext>
                </p:extLst>
              </p:nvPr>
            </p:nvGraphicFramePr>
            <p:xfrm>
              <a:off x="849805" y="3507656"/>
              <a:ext cx="1866758" cy="1050052"/>
            </p:xfrm>
            <a:graphic>
              <a:graphicData uri="http://schemas.microsoft.com/office/powerpoint/2016/slidezoom">
                <pslz:sldZm>
                  <pslz:sldZmObj sldId="264" cId="787840204">
                    <pslz:zmPr id="{9612E553-45DC-41CF-BA87-A84A5EC563CF}" returnToParent="0" transitionDur="1000">
                      <p166:blipFill xmlns:p166="http://schemas.microsoft.com/office/powerpoint/2016/6/main">
                        <a:blip r:embed="rId19" cstate="email">
                          <a:extLst>
                            <a:ext uri="{28A0092B-C50C-407E-A947-70E740481C1C}">
                              <a14:useLocalDpi xmlns:a14="http://schemas.microsoft.com/office/drawing/2010/main"/>
                            </a:ext>
                          </a:extLst>
                        </a:blip>
                        <a:stretch>
                          <a:fillRect/>
                        </a:stretch>
                      </p166:blipFill>
                      <p166:spPr xmlns:p166="http://schemas.microsoft.com/office/powerpoint/2016/6/main">
                        <a:xfrm>
                          <a:off x="0" y="0"/>
                          <a:ext cx="1866758" cy="1050052"/>
                        </a:xfrm>
                        <a:prstGeom prst="rect">
                          <a:avLst/>
                        </a:prstGeom>
                        <a:ln w="3175">
                          <a:solidFill>
                            <a:prstClr val="ltGray"/>
                          </a:solidFill>
                        </a:ln>
                      </p166:spPr>
                    </pslz:zmPr>
                  </pslz:sldZmObj>
                </pslz:sldZm>
              </a:graphicData>
            </a:graphic>
          </p:graphicFrame>
        </mc:Choice>
        <mc:Fallback xmlns="">
          <p:pic>
            <p:nvPicPr>
              <p:cNvPr id="33" name="Vista general de diapositiva 32">
                <a:hlinkClick r:id="rId20" action="ppaction://hlinksldjump"/>
                <a:extLst>
                  <a:ext uri="{FF2B5EF4-FFF2-40B4-BE49-F238E27FC236}">
                    <a16:creationId xmlns:a16="http://schemas.microsoft.com/office/drawing/2014/main" id="{285B7772-8EA3-423F-B63C-99333FEDF88D}"/>
                  </a:ext>
                </a:extLst>
              </p:cNvPr>
              <p:cNvPicPr>
                <a:picLocks noGrp="1" noRot="1" noChangeAspect="1" noMove="1" noResize="1" noEditPoints="1" noAdjustHandles="1" noChangeArrowheads="1" noChangeShapeType="1"/>
              </p:cNvPicPr>
              <p:nvPr/>
            </p:nvPicPr>
            <p:blipFill>
              <a:blip r:embed="rId21"/>
              <a:stretch>
                <a:fillRect/>
              </a:stretch>
            </p:blipFill>
            <p:spPr>
              <a:xfrm>
                <a:off x="849805" y="3507656"/>
                <a:ext cx="1866758" cy="105005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5" name="Vista general de diapositiva 34">
                <a:extLst>
                  <a:ext uri="{FF2B5EF4-FFF2-40B4-BE49-F238E27FC236}">
                    <a16:creationId xmlns:a16="http://schemas.microsoft.com/office/drawing/2014/main" id="{C6C16D6B-FEBC-4001-93C1-3B0F177BC1CB}"/>
                  </a:ext>
                </a:extLst>
              </p:cNvPr>
              <p:cNvGraphicFramePr>
                <a:graphicFrameLocks noChangeAspect="1"/>
              </p:cNvGraphicFramePr>
              <p:nvPr>
                <p:extLst>
                  <p:ext uri="{D42A27DB-BD31-4B8C-83A1-F6EECF244321}">
                    <p14:modId xmlns:p14="http://schemas.microsoft.com/office/powerpoint/2010/main" val="3527100723"/>
                  </p:ext>
                </p:extLst>
              </p:nvPr>
            </p:nvGraphicFramePr>
            <p:xfrm>
              <a:off x="849805" y="4569857"/>
              <a:ext cx="1866758" cy="1050053"/>
            </p:xfrm>
            <a:graphic>
              <a:graphicData uri="http://schemas.microsoft.com/office/powerpoint/2016/slidezoom">
                <pslz:sldZm>
                  <pslz:sldZmObj sldId="274" cId="2421763645">
                    <pslz:zmPr id="{46BAF80B-E5A3-4B78-8E6C-3653DC8AC2FD}" returnToParent="0" transitionDur="1000">
                      <p166:blipFill xmlns:p166="http://schemas.microsoft.com/office/powerpoint/2016/6/main">
                        <a:blip r:embed="rId22" cstate="email">
                          <a:extLst>
                            <a:ext uri="{28A0092B-C50C-407E-A947-70E740481C1C}">
                              <a14:useLocalDpi xmlns:a14="http://schemas.microsoft.com/office/drawing/2010/main"/>
                            </a:ext>
                          </a:extLst>
                        </a:blip>
                        <a:stretch>
                          <a:fillRect/>
                        </a:stretch>
                      </p166:blipFill>
                      <p166:spPr xmlns:p166="http://schemas.microsoft.com/office/powerpoint/2016/6/main">
                        <a:xfrm>
                          <a:off x="0" y="0"/>
                          <a:ext cx="1866758" cy="1050053"/>
                        </a:xfrm>
                        <a:prstGeom prst="rect">
                          <a:avLst/>
                        </a:prstGeom>
                        <a:ln w="3175">
                          <a:solidFill>
                            <a:prstClr val="ltGray"/>
                          </a:solidFill>
                        </a:ln>
                      </p166:spPr>
                    </pslz:zmPr>
                  </pslz:sldZmObj>
                </pslz:sldZm>
              </a:graphicData>
            </a:graphic>
          </p:graphicFrame>
        </mc:Choice>
        <mc:Fallback xmlns="">
          <p:pic>
            <p:nvPicPr>
              <p:cNvPr id="35" name="Vista general de diapositiva 34">
                <a:hlinkClick r:id="rId23" action="ppaction://hlinksldjump"/>
                <a:extLst>
                  <a:ext uri="{FF2B5EF4-FFF2-40B4-BE49-F238E27FC236}">
                    <a16:creationId xmlns:a16="http://schemas.microsoft.com/office/drawing/2014/main" id="{C6C16D6B-FEBC-4001-93C1-3B0F177BC1CB}"/>
                  </a:ext>
                </a:extLst>
              </p:cNvPr>
              <p:cNvPicPr>
                <a:picLocks noGrp="1" noRot="1" noChangeAspect="1" noMove="1" noResize="1" noEditPoints="1" noAdjustHandles="1" noChangeArrowheads="1" noChangeShapeType="1"/>
              </p:cNvPicPr>
              <p:nvPr/>
            </p:nvPicPr>
            <p:blipFill>
              <a:blip r:embed="rId24"/>
              <a:stretch>
                <a:fillRect/>
              </a:stretch>
            </p:blipFill>
            <p:spPr>
              <a:xfrm>
                <a:off x="849805" y="4569857"/>
                <a:ext cx="1866758" cy="105005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7" name="Vista general de diapositiva 36">
                <a:extLst>
                  <a:ext uri="{FF2B5EF4-FFF2-40B4-BE49-F238E27FC236}">
                    <a16:creationId xmlns:a16="http://schemas.microsoft.com/office/drawing/2014/main" id="{BF67312A-7CCC-4945-88EF-B90D411ADFA9}"/>
                  </a:ext>
                </a:extLst>
              </p:cNvPr>
              <p:cNvGraphicFramePr>
                <a:graphicFrameLocks noChangeAspect="1"/>
              </p:cNvGraphicFramePr>
              <p:nvPr>
                <p:extLst>
                  <p:ext uri="{D42A27DB-BD31-4B8C-83A1-F6EECF244321}">
                    <p14:modId xmlns:p14="http://schemas.microsoft.com/office/powerpoint/2010/main" val="4148489415"/>
                  </p:ext>
                </p:extLst>
              </p:nvPr>
            </p:nvGraphicFramePr>
            <p:xfrm>
              <a:off x="849805" y="5632059"/>
              <a:ext cx="1866758" cy="1050052"/>
            </p:xfrm>
            <a:graphic>
              <a:graphicData uri="http://schemas.microsoft.com/office/powerpoint/2016/slidezoom">
                <pslz:sldZm>
                  <pslz:sldZmObj sldId="288" cId="3909347461">
                    <pslz:zmPr id="{D4A4DDE1-EBC2-414D-89AD-4090EDD53155}" returnToParent="0" transitionDur="1000">
                      <p166:blipFill xmlns:p166="http://schemas.microsoft.com/office/powerpoint/2016/6/main">
                        <a:blip r:embed="rId25" cstate="email">
                          <a:extLst>
                            <a:ext uri="{28A0092B-C50C-407E-A947-70E740481C1C}">
                              <a14:useLocalDpi xmlns:a14="http://schemas.microsoft.com/office/drawing/2010/main"/>
                            </a:ext>
                          </a:extLst>
                        </a:blip>
                        <a:stretch>
                          <a:fillRect/>
                        </a:stretch>
                      </p166:blipFill>
                      <p166:spPr xmlns:p166="http://schemas.microsoft.com/office/powerpoint/2016/6/main">
                        <a:xfrm>
                          <a:off x="0" y="0"/>
                          <a:ext cx="1866758" cy="1050052"/>
                        </a:xfrm>
                        <a:prstGeom prst="rect">
                          <a:avLst/>
                        </a:prstGeom>
                        <a:ln w="3175">
                          <a:solidFill>
                            <a:prstClr val="ltGray"/>
                          </a:solidFill>
                        </a:ln>
                      </p166:spPr>
                    </pslz:zmPr>
                  </pslz:sldZmObj>
                </pslz:sldZm>
              </a:graphicData>
            </a:graphic>
          </p:graphicFrame>
        </mc:Choice>
        <mc:Fallback xmlns="">
          <p:pic>
            <p:nvPicPr>
              <p:cNvPr id="37" name="Vista general de diapositiva 36">
                <a:hlinkClick r:id="rId26" action="ppaction://hlinksldjump"/>
                <a:extLst>
                  <a:ext uri="{FF2B5EF4-FFF2-40B4-BE49-F238E27FC236}">
                    <a16:creationId xmlns:a16="http://schemas.microsoft.com/office/drawing/2014/main" id="{BF67312A-7CCC-4945-88EF-B90D411ADFA9}"/>
                  </a:ext>
                </a:extLst>
              </p:cNvPr>
              <p:cNvPicPr>
                <a:picLocks noGrp="1" noRot="1" noChangeAspect="1" noMove="1" noResize="1" noEditPoints="1" noAdjustHandles="1" noChangeArrowheads="1" noChangeShapeType="1"/>
              </p:cNvPicPr>
              <p:nvPr/>
            </p:nvPicPr>
            <p:blipFill>
              <a:blip r:embed="rId27"/>
              <a:stretch>
                <a:fillRect/>
              </a:stretch>
            </p:blipFill>
            <p:spPr>
              <a:xfrm>
                <a:off x="849805" y="5632059"/>
                <a:ext cx="1866758" cy="1050052"/>
              </a:xfrm>
              <a:prstGeom prst="rect">
                <a:avLst/>
              </a:prstGeom>
              <a:ln w="3175">
                <a:solidFill>
                  <a:prstClr val="ltGray"/>
                </a:solidFill>
              </a:ln>
            </p:spPr>
          </p:pic>
        </mc:Fallback>
      </mc:AlternateContent>
    </p:spTree>
    <p:extLst>
      <p:ext uri="{BB962C8B-B14F-4D97-AF65-F5344CB8AC3E}">
        <p14:creationId xmlns:p14="http://schemas.microsoft.com/office/powerpoint/2010/main" val="352481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172E8F8-877E-487D-B334-ACB5EC6EE3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Marcador de contenido 2">
            <a:extLst>
              <a:ext uri="{FF2B5EF4-FFF2-40B4-BE49-F238E27FC236}">
                <a16:creationId xmlns:a16="http://schemas.microsoft.com/office/drawing/2014/main" id="{4C87E015-1187-43CB-A3D1-F0EBBF5F1652}"/>
              </a:ext>
            </a:extLst>
          </p:cNvPr>
          <p:cNvSpPr>
            <a:spLocks noGrp="1"/>
          </p:cNvSpPr>
          <p:nvPr>
            <p:ph idx="1"/>
          </p:nvPr>
        </p:nvSpPr>
        <p:spPr>
          <a:xfrm>
            <a:off x="899364" y="1071599"/>
            <a:ext cx="3449715" cy="322771"/>
          </a:xfrm>
        </p:spPr>
        <p:txBody>
          <a:bodyPr>
            <a:normAutofit/>
          </a:bodyPr>
          <a:lstStyle/>
          <a:p>
            <a:pPr marL="0" indent="0">
              <a:buNone/>
            </a:pPr>
            <a:r>
              <a:rPr lang="es-ES" sz="1400" b="1" dirty="0">
                <a:latin typeface="Arial" panose="020B0604020202020204" pitchFamily="34" charset="0"/>
                <a:cs typeface="Arial" panose="020B0604020202020204" pitchFamily="34" charset="0"/>
              </a:rPr>
              <a:t>Visualización del recorrido de la ruta</a:t>
            </a:r>
            <a:endParaRPr lang="es-EC" sz="14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D6D8105-741C-4388-BF95-E99B6DC7E90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702285" y="1696978"/>
            <a:ext cx="2667000" cy="1968500"/>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103297F6-6697-45DE-8DB0-505DA5594A8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0224" y="4565886"/>
            <a:ext cx="3111122" cy="1968500"/>
          </a:xfrm>
          <a:prstGeom prst="rect">
            <a:avLst/>
          </a:prstGeom>
          <a:noFill/>
          <a:ln>
            <a:solidFill>
              <a:schemeClr val="tx1"/>
            </a:solidFill>
          </a:ln>
        </p:spPr>
      </p:pic>
      <p:sp>
        <p:nvSpPr>
          <p:cNvPr id="8" name="Flecha: a la derecha 7">
            <a:extLst>
              <a:ext uri="{FF2B5EF4-FFF2-40B4-BE49-F238E27FC236}">
                <a16:creationId xmlns:a16="http://schemas.microsoft.com/office/drawing/2014/main" id="{975631D5-2175-4401-80BB-E70D50C08F51}"/>
              </a:ext>
            </a:extLst>
          </p:cNvPr>
          <p:cNvSpPr/>
          <p:nvPr/>
        </p:nvSpPr>
        <p:spPr>
          <a:xfrm rot="5400000">
            <a:off x="2743079" y="3951544"/>
            <a:ext cx="4978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a:extLst>
              <a:ext uri="{FF2B5EF4-FFF2-40B4-BE49-F238E27FC236}">
                <a16:creationId xmlns:a16="http://schemas.microsoft.com/office/drawing/2014/main" id="{EE31A09E-ADE5-411F-85F3-85138E627518}"/>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1569" y="1232984"/>
            <a:ext cx="3995113" cy="990057"/>
          </a:xfrm>
          <a:prstGeom prst="rect">
            <a:avLst/>
          </a:prstGeom>
          <a:noFill/>
          <a:ln>
            <a:solidFill>
              <a:schemeClr val="tx1"/>
            </a:solidFill>
          </a:ln>
        </p:spPr>
      </p:pic>
      <p:pic>
        <p:nvPicPr>
          <p:cNvPr id="13" name="Imagen 12">
            <a:extLst>
              <a:ext uri="{FF2B5EF4-FFF2-40B4-BE49-F238E27FC236}">
                <a16:creationId xmlns:a16="http://schemas.microsoft.com/office/drawing/2014/main" id="{E0268A05-8663-432A-B6E1-B84E3533A39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9901" y="14384"/>
            <a:ext cx="11772099" cy="965420"/>
          </a:xfrm>
          <a:prstGeom prst="rect">
            <a:avLst/>
          </a:prstGeom>
        </p:spPr>
      </p:pic>
      <p:pic>
        <p:nvPicPr>
          <p:cNvPr id="3" name="Imagen 2">
            <a:extLst>
              <a:ext uri="{FF2B5EF4-FFF2-40B4-BE49-F238E27FC236}">
                <a16:creationId xmlns:a16="http://schemas.microsoft.com/office/drawing/2014/main" id="{B11504DE-3FED-4A6F-AED7-68FD74C80E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8253" y="2523520"/>
            <a:ext cx="6963747" cy="4334480"/>
          </a:xfrm>
          <a:prstGeom prst="rect">
            <a:avLst/>
          </a:prstGeom>
        </p:spPr>
      </p:pic>
    </p:spTree>
    <p:extLst>
      <p:ext uri="{BB962C8B-B14F-4D97-AF65-F5344CB8AC3E}">
        <p14:creationId xmlns:p14="http://schemas.microsoft.com/office/powerpoint/2010/main" val="178488563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7D6A1FD-01BC-4024-A41D-207EE15E19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AA7F0DA1-5B72-4D54-A5E4-6AC575101891}"/>
              </a:ext>
            </a:extLst>
          </p:cNvPr>
          <p:cNvSpPr>
            <a:spLocks noGrp="1"/>
          </p:cNvSpPr>
          <p:nvPr>
            <p:ph idx="1"/>
          </p:nvPr>
        </p:nvSpPr>
        <p:spPr>
          <a:xfrm>
            <a:off x="1635109" y="2681623"/>
            <a:ext cx="2453640" cy="368935"/>
          </a:xfrm>
        </p:spPr>
        <p:txBody>
          <a:bodyPr>
            <a:normAutofit/>
          </a:bodyPr>
          <a:lstStyle/>
          <a:p>
            <a:pPr marL="0" indent="0">
              <a:buNone/>
            </a:pPr>
            <a:r>
              <a:rPr lang="es-ES" sz="1400" b="1" dirty="0">
                <a:latin typeface="Arial" panose="020B0604020202020204" pitchFamily="34" charset="0"/>
                <a:cs typeface="Arial" panose="020B0604020202020204" pitchFamily="34" charset="0"/>
              </a:rPr>
              <a:t>Generación de red vial</a:t>
            </a:r>
            <a:endParaRPr lang="es-EC" sz="1400" b="1" dirty="0">
              <a:latin typeface="Arial" panose="020B0604020202020204" pitchFamily="34" charset="0"/>
              <a:cs typeface="Arial" panose="020B0604020202020204" pitchFamily="34" charset="0"/>
            </a:endParaRPr>
          </a:p>
        </p:txBody>
      </p:sp>
      <p:pic>
        <p:nvPicPr>
          <p:cNvPr id="4" name="Imagen 3" descr="Mapa&#10;&#10;Descripción generada automáticamente">
            <a:extLst>
              <a:ext uri="{FF2B5EF4-FFF2-40B4-BE49-F238E27FC236}">
                <a16:creationId xmlns:a16="http://schemas.microsoft.com/office/drawing/2014/main" id="{B304F620-4F29-4305-9E46-F7A96EE8869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390640" y="1013680"/>
            <a:ext cx="5689977" cy="5753543"/>
          </a:xfrm>
          <a:prstGeom prst="rect">
            <a:avLst/>
          </a:prstGeom>
          <a:noFill/>
          <a:ln w="3175">
            <a:solidFill>
              <a:schemeClr val="tx1"/>
            </a:solidFill>
          </a:ln>
          <a:extLst>
            <a:ext uri="{53640926-AAD7-44D8-BBD7-CCE9431645EC}">
              <a14:shadowObscured xmlns:a14="http://schemas.microsoft.com/office/drawing/2010/main"/>
            </a:ext>
          </a:extLst>
        </p:spPr>
      </p:pic>
      <p:sp>
        <p:nvSpPr>
          <p:cNvPr id="12" name="Título 1">
            <a:extLst>
              <a:ext uri="{FF2B5EF4-FFF2-40B4-BE49-F238E27FC236}">
                <a16:creationId xmlns:a16="http://schemas.microsoft.com/office/drawing/2014/main" id="{3F4B36F6-44F2-4949-904B-133F4493D73A}"/>
              </a:ext>
            </a:extLst>
          </p:cNvPr>
          <p:cNvSpPr txBox="1">
            <a:spLocks/>
          </p:cNvSpPr>
          <p:nvPr/>
        </p:nvSpPr>
        <p:spPr>
          <a:xfrm>
            <a:off x="1506769" y="1277060"/>
            <a:ext cx="4772488" cy="1090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latin typeface="Arial" panose="020B0604020202020204" pitchFamily="34" charset="0"/>
                <a:cs typeface="Arial" panose="020B0604020202020204" pitchFamily="34" charset="0"/>
              </a:rPr>
              <a:t>Análisis y discusión de resultados</a:t>
            </a:r>
            <a:endParaRPr lang="es-EC" sz="4000" dirty="0">
              <a:latin typeface="Arial" panose="020B0604020202020204" pitchFamily="34" charset="0"/>
              <a:cs typeface="Arial" panose="020B0604020202020204" pitchFamily="34" charset="0"/>
            </a:endParaRPr>
          </a:p>
        </p:txBody>
      </p:sp>
      <p:sp>
        <p:nvSpPr>
          <p:cNvPr id="13" name="Elipse 12">
            <a:extLst>
              <a:ext uri="{FF2B5EF4-FFF2-40B4-BE49-F238E27FC236}">
                <a16:creationId xmlns:a16="http://schemas.microsoft.com/office/drawing/2014/main" id="{5E95D328-6427-428A-8E7A-B8BF8358E010}"/>
              </a:ext>
            </a:extLst>
          </p:cNvPr>
          <p:cNvSpPr/>
          <p:nvPr/>
        </p:nvSpPr>
        <p:spPr>
          <a:xfrm>
            <a:off x="951134" y="1277060"/>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effectLst>
                  <a:outerShdw blurRad="38100" dist="19050" dir="2700000" algn="tl" rotWithShape="0">
                    <a:schemeClr val="dk1">
                      <a:alpha val="40000"/>
                    </a:schemeClr>
                  </a:outerShdw>
                </a:effectLst>
              </a:rPr>
              <a:t>6</a:t>
            </a:r>
            <a:endParaRPr lang="es-EC" b="1" dirty="0">
              <a:solidFill>
                <a:schemeClr val="tx1"/>
              </a:solidFill>
            </a:endParaRPr>
          </a:p>
        </p:txBody>
      </p:sp>
      <p:pic>
        <p:nvPicPr>
          <p:cNvPr id="5" name="Imagen 4">
            <a:extLst>
              <a:ext uri="{FF2B5EF4-FFF2-40B4-BE49-F238E27FC236}">
                <a16:creationId xmlns:a16="http://schemas.microsoft.com/office/drawing/2014/main" id="{4D1D85C3-B13A-4166-8DBC-27C37D8C20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242176364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09FFA2B-8D05-4084-8074-A6C90312AF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63F05A7F-72FE-4B6F-BB72-2758AC1F3F5A}"/>
              </a:ext>
            </a:extLst>
          </p:cNvPr>
          <p:cNvSpPr>
            <a:spLocks noGrp="1"/>
          </p:cNvSpPr>
          <p:nvPr>
            <p:ph idx="1"/>
          </p:nvPr>
        </p:nvSpPr>
        <p:spPr>
          <a:xfrm>
            <a:off x="770829" y="1000722"/>
            <a:ext cx="2514600" cy="328295"/>
          </a:xfrm>
        </p:spPr>
        <p:txBody>
          <a:bodyPr>
            <a:normAutofit/>
          </a:bodyPr>
          <a:lstStyle/>
          <a:p>
            <a:pPr marL="0" indent="0">
              <a:buNone/>
            </a:pPr>
            <a:r>
              <a:rPr lang="es-ES" sz="1400" b="1" dirty="0">
                <a:latin typeface="Arial" panose="020B0604020202020204" pitchFamily="34" charset="0"/>
                <a:cs typeface="Arial" panose="020B0604020202020204" pitchFamily="34" charset="0"/>
              </a:rPr>
              <a:t>Análisis de rutas actuales</a:t>
            </a:r>
            <a:endParaRPr lang="es-EC" sz="1400" b="1" dirty="0">
              <a:latin typeface="Arial" panose="020B0604020202020204" pitchFamily="34" charset="0"/>
              <a:cs typeface="Arial" panose="020B0604020202020204" pitchFamily="34" charset="0"/>
            </a:endParaRPr>
          </a:p>
        </p:txBody>
      </p:sp>
      <p:pic>
        <p:nvPicPr>
          <p:cNvPr id="4" name="Imagen 3" descr="Diagrama, Mapa&#10;&#10;Descripción generada automáticamente con confianza media">
            <a:extLst>
              <a:ext uri="{FF2B5EF4-FFF2-40B4-BE49-F238E27FC236}">
                <a16:creationId xmlns:a16="http://schemas.microsoft.com/office/drawing/2014/main" id="{9D9528FD-B587-4310-BD5F-617FD714F5E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785" y="1750658"/>
            <a:ext cx="5918030" cy="4184684"/>
          </a:xfrm>
          <a:prstGeom prst="rect">
            <a:avLst/>
          </a:prstGeom>
          <a:noFill/>
          <a:ln>
            <a:solidFill>
              <a:schemeClr val="tx1"/>
            </a:solidFill>
          </a:ln>
        </p:spPr>
      </p:pic>
      <p:pic>
        <p:nvPicPr>
          <p:cNvPr id="5" name="Imagen 4" descr="Diagrama&#10;&#10;Descripción generada automáticamente con confianza media">
            <a:extLst>
              <a:ext uri="{FF2B5EF4-FFF2-40B4-BE49-F238E27FC236}">
                <a16:creationId xmlns:a16="http://schemas.microsoft.com/office/drawing/2014/main" id="{A01B70D5-E1F3-46B0-BD37-C7B4EA2A3EF2}"/>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390640" y="1750658"/>
            <a:ext cx="5803802" cy="4184684"/>
          </a:xfrm>
          <a:prstGeom prst="rect">
            <a:avLst/>
          </a:prstGeom>
          <a:noFill/>
          <a:ln>
            <a:solidFill>
              <a:schemeClr val="tx1"/>
            </a:solidFill>
          </a:ln>
        </p:spPr>
      </p:pic>
      <p:pic>
        <p:nvPicPr>
          <p:cNvPr id="10" name="Imagen 9">
            <a:extLst>
              <a:ext uri="{FF2B5EF4-FFF2-40B4-BE49-F238E27FC236}">
                <a16:creationId xmlns:a16="http://schemas.microsoft.com/office/drawing/2014/main" id="{8792C151-2FD3-47C5-ADDB-CB37E735C22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291564212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2DB1557-89DA-4578-A647-0529267A9F3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agen 3" descr="Diagrama&#10;&#10;Descripción generada automáticamente">
            <a:extLst>
              <a:ext uri="{FF2B5EF4-FFF2-40B4-BE49-F238E27FC236}">
                <a16:creationId xmlns:a16="http://schemas.microsoft.com/office/drawing/2014/main" id="{7143FB73-FC51-4B1C-B86E-0F0AC23CBE32}"/>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29174" y="1124011"/>
            <a:ext cx="5850382" cy="5321178"/>
          </a:xfrm>
          <a:prstGeom prst="rect">
            <a:avLst/>
          </a:prstGeom>
          <a:noFill/>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5" name="Imagen 4" descr="Diagrama, Mapa&#10;&#10;Descripción generada automáticamente">
            <a:extLst>
              <a:ext uri="{FF2B5EF4-FFF2-40B4-BE49-F238E27FC236}">
                <a16:creationId xmlns:a16="http://schemas.microsoft.com/office/drawing/2014/main" id="{EE6C8CE8-7AF6-4AED-8436-B19158BEB01F}"/>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344405" y="1124011"/>
            <a:ext cx="5850382" cy="5321178"/>
          </a:xfrm>
          <a:prstGeom prst="rect">
            <a:avLst/>
          </a:prstGeom>
          <a:noFill/>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E1D88CA3-7B30-43B4-9EF8-74E0A6EFE69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5178800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114026-89A6-411D-8ECE-462FB0B3B9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4" name="Tabla 3">
            <a:extLst>
              <a:ext uri="{FF2B5EF4-FFF2-40B4-BE49-F238E27FC236}">
                <a16:creationId xmlns:a16="http://schemas.microsoft.com/office/drawing/2014/main" id="{9A41107F-DFCD-455C-819C-91217BAD1DB9}"/>
              </a:ext>
            </a:extLst>
          </p:cNvPr>
          <p:cNvGraphicFramePr>
            <a:graphicFrameLocks noGrp="1"/>
          </p:cNvGraphicFramePr>
          <p:nvPr>
            <p:extLst>
              <p:ext uri="{D42A27DB-BD31-4B8C-83A1-F6EECF244321}">
                <p14:modId xmlns:p14="http://schemas.microsoft.com/office/powerpoint/2010/main" val="3246397926"/>
              </p:ext>
            </p:extLst>
          </p:nvPr>
        </p:nvGraphicFramePr>
        <p:xfrm>
          <a:off x="3567830" y="2574016"/>
          <a:ext cx="5393690" cy="650367"/>
        </p:xfrm>
        <a:graphic>
          <a:graphicData uri="http://schemas.openxmlformats.org/drawingml/2006/table">
            <a:tbl>
              <a:tblPr firstRow="1" firstCol="1" bandRow="1">
                <a:tableStyleId>{5A111915-BE36-4E01-A7E5-04B1672EAD32}</a:tableStyleId>
              </a:tblPr>
              <a:tblGrid>
                <a:gridCol w="2696845">
                  <a:extLst>
                    <a:ext uri="{9D8B030D-6E8A-4147-A177-3AD203B41FA5}">
                      <a16:colId xmlns:a16="http://schemas.microsoft.com/office/drawing/2014/main" val="2602410030"/>
                    </a:ext>
                  </a:extLst>
                </a:gridCol>
                <a:gridCol w="2696845">
                  <a:extLst>
                    <a:ext uri="{9D8B030D-6E8A-4147-A177-3AD203B41FA5}">
                      <a16:colId xmlns:a16="http://schemas.microsoft.com/office/drawing/2014/main" val="2492337545"/>
                    </a:ext>
                  </a:extLst>
                </a:gridCol>
              </a:tblGrid>
              <a:tr h="0">
                <a:tc>
                  <a:txBody>
                    <a:bodyPr/>
                    <a:lstStyle/>
                    <a:p>
                      <a:pPr algn="ctr">
                        <a:lnSpc>
                          <a:spcPct val="107000"/>
                        </a:lnSpc>
                        <a:spcAft>
                          <a:spcPts val="0"/>
                        </a:spcAft>
                      </a:pPr>
                      <a:r>
                        <a:rPr lang="es-ES" sz="1400" dirty="0">
                          <a:solidFill>
                            <a:schemeClr val="bg1"/>
                          </a:solidFill>
                          <a:effectLst/>
                        </a:rPr>
                        <a:t>Día</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solidFill>
                            <a:schemeClr val="bg1"/>
                          </a:solidFill>
                          <a:effectLst/>
                        </a:rPr>
                        <a:t>Distancia recorrida (km)</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extLst>
                  <a:ext uri="{0D108BD9-81ED-4DB2-BD59-A6C34878D82A}">
                    <a16:rowId xmlns:a16="http://schemas.microsoft.com/office/drawing/2014/main" val="1881659775"/>
                  </a:ext>
                </a:extLst>
              </a:tr>
              <a:tr h="0">
                <a:tc>
                  <a:txBody>
                    <a:bodyPr/>
                    <a:lstStyle/>
                    <a:p>
                      <a:pPr algn="ctr">
                        <a:lnSpc>
                          <a:spcPct val="107000"/>
                        </a:lnSpc>
                        <a:spcAft>
                          <a:spcPts val="0"/>
                        </a:spcAft>
                      </a:pPr>
                      <a:r>
                        <a:rPr lang="es-ES" sz="1400" dirty="0">
                          <a:effectLst/>
                        </a:rPr>
                        <a:t>Martes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20.39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84678212"/>
                  </a:ext>
                </a:extLst>
              </a:tr>
              <a:tr h="0">
                <a:tc>
                  <a:txBody>
                    <a:bodyPr/>
                    <a:lstStyle/>
                    <a:p>
                      <a:pPr algn="ctr">
                        <a:lnSpc>
                          <a:spcPct val="107000"/>
                        </a:lnSpc>
                        <a:spcAft>
                          <a:spcPts val="0"/>
                        </a:spcAft>
                      </a:pPr>
                      <a:r>
                        <a:rPr lang="es-ES" sz="1400" dirty="0">
                          <a:effectLst/>
                        </a:rPr>
                        <a:t>Viernes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30.30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2256756"/>
                  </a:ext>
                </a:extLst>
              </a:tr>
            </a:tbl>
          </a:graphicData>
        </a:graphic>
      </p:graphicFrame>
      <p:sp>
        <p:nvSpPr>
          <p:cNvPr id="5" name="Rectángulo 4">
            <a:extLst>
              <a:ext uri="{FF2B5EF4-FFF2-40B4-BE49-F238E27FC236}">
                <a16:creationId xmlns:a16="http://schemas.microsoft.com/office/drawing/2014/main" id="{819422E3-40CA-46E0-93F8-428E3ABC21B0}"/>
              </a:ext>
            </a:extLst>
          </p:cNvPr>
          <p:cNvSpPr/>
          <p:nvPr/>
        </p:nvSpPr>
        <p:spPr>
          <a:xfrm>
            <a:off x="1051264" y="1659947"/>
            <a:ext cx="3547766"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Distancias recorridas en las rutas actuales</a:t>
            </a:r>
            <a:endParaRPr lang="es-EC" sz="1400" dirty="0">
              <a:latin typeface="Arial" panose="020B0604020202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AFB63CB5-6A0A-4772-9771-C028B6AE7F9B}"/>
              </a:ext>
            </a:extLst>
          </p:cNvPr>
          <p:cNvGraphicFramePr>
            <a:graphicFrameLocks noGrp="1"/>
          </p:cNvGraphicFramePr>
          <p:nvPr>
            <p:extLst>
              <p:ext uri="{D42A27DB-BD31-4B8C-83A1-F6EECF244321}">
                <p14:modId xmlns:p14="http://schemas.microsoft.com/office/powerpoint/2010/main" val="867160712"/>
              </p:ext>
            </p:extLst>
          </p:nvPr>
        </p:nvGraphicFramePr>
        <p:xfrm>
          <a:off x="1051264" y="4265953"/>
          <a:ext cx="10515600" cy="1745806"/>
        </p:xfrm>
        <a:graphic>
          <a:graphicData uri="http://schemas.openxmlformats.org/drawingml/2006/table">
            <a:tbl>
              <a:tblPr firstRow="1" firstCol="1" bandRow="1">
                <a:tableStyleId>{5A111915-BE36-4E01-A7E5-04B1672EAD32}</a:tableStyleId>
              </a:tblPr>
              <a:tblGrid>
                <a:gridCol w="2628900">
                  <a:extLst>
                    <a:ext uri="{9D8B030D-6E8A-4147-A177-3AD203B41FA5}">
                      <a16:colId xmlns:a16="http://schemas.microsoft.com/office/drawing/2014/main" val="2696481713"/>
                    </a:ext>
                  </a:extLst>
                </a:gridCol>
                <a:gridCol w="2628900">
                  <a:extLst>
                    <a:ext uri="{9D8B030D-6E8A-4147-A177-3AD203B41FA5}">
                      <a16:colId xmlns:a16="http://schemas.microsoft.com/office/drawing/2014/main" val="2531741722"/>
                    </a:ext>
                  </a:extLst>
                </a:gridCol>
                <a:gridCol w="2628900">
                  <a:extLst>
                    <a:ext uri="{9D8B030D-6E8A-4147-A177-3AD203B41FA5}">
                      <a16:colId xmlns:a16="http://schemas.microsoft.com/office/drawing/2014/main" val="701736371"/>
                    </a:ext>
                  </a:extLst>
                </a:gridCol>
                <a:gridCol w="2628900">
                  <a:extLst>
                    <a:ext uri="{9D8B030D-6E8A-4147-A177-3AD203B41FA5}">
                      <a16:colId xmlns:a16="http://schemas.microsoft.com/office/drawing/2014/main" val="1337103692"/>
                    </a:ext>
                  </a:extLst>
                </a:gridCol>
              </a:tblGrid>
              <a:tr h="0">
                <a:tc>
                  <a:txBody>
                    <a:bodyPr/>
                    <a:lstStyle/>
                    <a:p>
                      <a:pPr algn="ctr">
                        <a:lnSpc>
                          <a:spcPct val="107000"/>
                        </a:lnSpc>
                        <a:spcAft>
                          <a:spcPts val="0"/>
                        </a:spcAft>
                      </a:pPr>
                      <a:r>
                        <a:rPr lang="es-ES" sz="1400" dirty="0">
                          <a:solidFill>
                            <a:schemeClr val="bg1"/>
                          </a:solidFill>
                          <a:effectLst/>
                        </a:rPr>
                        <a:t>Día</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solidFill>
                            <a:schemeClr val="bg1"/>
                          </a:solidFill>
                          <a:effectLst/>
                        </a:rPr>
                        <a:t>Fecha</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solidFill>
                            <a:schemeClr val="bg1"/>
                          </a:solidFill>
                          <a:effectLst/>
                        </a:rPr>
                        <a:t>Tiempo de recolección (min)</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solidFill>
                            <a:schemeClr val="bg1"/>
                          </a:solidFill>
                          <a:effectLst/>
                        </a:rPr>
                        <a:t>Tiempo de recolección promedio (min)</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extLst>
                  <a:ext uri="{0D108BD9-81ED-4DB2-BD59-A6C34878D82A}">
                    <a16:rowId xmlns:a16="http://schemas.microsoft.com/office/drawing/2014/main" val="1027862556"/>
                  </a:ext>
                </a:extLst>
              </a:tr>
              <a:tr h="0">
                <a:tc rowSpan="3">
                  <a:txBody>
                    <a:bodyPr/>
                    <a:lstStyle/>
                    <a:p>
                      <a:pPr algn="ctr">
                        <a:lnSpc>
                          <a:spcPct val="107000"/>
                        </a:lnSpc>
                        <a:spcAft>
                          <a:spcPts val="0"/>
                        </a:spcAft>
                      </a:pPr>
                      <a:r>
                        <a:rPr lang="es-ES" sz="1400" dirty="0">
                          <a:effectLst/>
                        </a:rPr>
                        <a:t>Martes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12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313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algn="ctr">
                        <a:lnSpc>
                          <a:spcPct val="107000"/>
                        </a:lnSpc>
                        <a:spcAft>
                          <a:spcPts val="0"/>
                        </a:spcAft>
                      </a:pPr>
                      <a:r>
                        <a:rPr lang="es-ES" sz="1400" dirty="0">
                          <a:effectLst/>
                        </a:rPr>
                        <a:t>321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17159109"/>
                  </a:ext>
                </a:extLst>
              </a:tr>
              <a:tr h="0">
                <a:tc vMerge="1">
                  <a:txBody>
                    <a:bodyPr/>
                    <a:lstStyle/>
                    <a:p>
                      <a:endParaRPr lang="es-EC"/>
                    </a:p>
                  </a:txBody>
                  <a:tcPr/>
                </a:tc>
                <a:tc>
                  <a:txBody>
                    <a:bodyPr/>
                    <a:lstStyle/>
                    <a:p>
                      <a:pPr algn="ctr">
                        <a:lnSpc>
                          <a:spcPct val="107000"/>
                        </a:lnSpc>
                        <a:spcAft>
                          <a:spcPts val="0"/>
                        </a:spcAft>
                      </a:pPr>
                      <a:r>
                        <a:rPr lang="es-ES" sz="1400" dirty="0">
                          <a:effectLst/>
                        </a:rPr>
                        <a:t>19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329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3193229506"/>
                  </a:ext>
                </a:extLst>
              </a:tr>
              <a:tr h="0">
                <a:tc vMerge="1">
                  <a:txBody>
                    <a:bodyPr/>
                    <a:lstStyle/>
                    <a:p>
                      <a:endParaRPr lang="es-EC"/>
                    </a:p>
                  </a:txBody>
                  <a:tcPr/>
                </a:tc>
                <a:tc>
                  <a:txBody>
                    <a:bodyPr/>
                    <a:lstStyle/>
                    <a:p>
                      <a:pPr algn="ctr">
                        <a:lnSpc>
                          <a:spcPct val="107000"/>
                        </a:lnSpc>
                        <a:spcAft>
                          <a:spcPts val="0"/>
                        </a:spcAft>
                      </a:pPr>
                      <a:r>
                        <a:rPr lang="es-ES" sz="1400" dirty="0">
                          <a:effectLst/>
                        </a:rPr>
                        <a:t>26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320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103813706"/>
                  </a:ext>
                </a:extLst>
              </a:tr>
              <a:tr h="0">
                <a:tc rowSpan="3">
                  <a:txBody>
                    <a:bodyPr/>
                    <a:lstStyle/>
                    <a:p>
                      <a:pPr algn="ctr">
                        <a:lnSpc>
                          <a:spcPct val="107000"/>
                        </a:lnSpc>
                        <a:spcAft>
                          <a:spcPts val="0"/>
                        </a:spcAft>
                      </a:pPr>
                      <a:r>
                        <a:rPr lang="es-ES" sz="1400">
                          <a:effectLst/>
                        </a:rPr>
                        <a:t>Viernes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15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363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algn="ctr">
                        <a:lnSpc>
                          <a:spcPct val="107000"/>
                        </a:lnSpc>
                        <a:spcAft>
                          <a:spcPts val="0"/>
                        </a:spcAft>
                      </a:pPr>
                      <a:r>
                        <a:rPr lang="es-ES" sz="1400" dirty="0">
                          <a:effectLst/>
                        </a:rPr>
                        <a:t>356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4363423"/>
                  </a:ext>
                </a:extLst>
              </a:tr>
              <a:tr h="0">
                <a:tc vMerge="1">
                  <a:txBody>
                    <a:bodyPr/>
                    <a:lstStyle/>
                    <a:p>
                      <a:endParaRPr lang="es-EC"/>
                    </a:p>
                  </a:txBody>
                  <a:tcPr/>
                </a:tc>
                <a:tc>
                  <a:txBody>
                    <a:bodyPr/>
                    <a:lstStyle/>
                    <a:p>
                      <a:pPr algn="ctr">
                        <a:lnSpc>
                          <a:spcPct val="107000"/>
                        </a:lnSpc>
                        <a:spcAft>
                          <a:spcPts val="0"/>
                        </a:spcAft>
                      </a:pPr>
                      <a:r>
                        <a:rPr lang="es-ES" sz="1400" dirty="0">
                          <a:effectLst/>
                        </a:rPr>
                        <a:t>22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345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2834587036"/>
                  </a:ext>
                </a:extLst>
              </a:tr>
              <a:tr h="0">
                <a:tc vMerge="1">
                  <a:txBody>
                    <a:bodyPr/>
                    <a:lstStyle/>
                    <a:p>
                      <a:endParaRPr lang="es-EC"/>
                    </a:p>
                  </a:txBody>
                  <a:tcPr/>
                </a:tc>
                <a:tc>
                  <a:txBody>
                    <a:bodyPr/>
                    <a:lstStyle/>
                    <a:p>
                      <a:pPr algn="ctr">
                        <a:lnSpc>
                          <a:spcPct val="107000"/>
                        </a:lnSpc>
                        <a:spcAft>
                          <a:spcPts val="0"/>
                        </a:spcAft>
                      </a:pPr>
                      <a:r>
                        <a:rPr lang="es-ES" sz="1400">
                          <a:effectLst/>
                        </a:rPr>
                        <a:t>5 de noviembre</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rPr>
                        <a:t>359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1356220703"/>
                  </a:ext>
                </a:extLst>
              </a:tr>
            </a:tbl>
          </a:graphicData>
        </a:graphic>
      </p:graphicFrame>
      <p:sp>
        <p:nvSpPr>
          <p:cNvPr id="7" name="Rectángulo 6">
            <a:extLst>
              <a:ext uri="{FF2B5EF4-FFF2-40B4-BE49-F238E27FC236}">
                <a16:creationId xmlns:a16="http://schemas.microsoft.com/office/drawing/2014/main" id="{F727FA99-94CB-480B-A795-667BB75C963E}"/>
              </a:ext>
            </a:extLst>
          </p:cNvPr>
          <p:cNvSpPr/>
          <p:nvPr/>
        </p:nvSpPr>
        <p:spPr>
          <a:xfrm>
            <a:off x="1051264" y="3695597"/>
            <a:ext cx="5099216"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Tiempo promedio de recorrido de la ruta de recolección actual</a:t>
            </a:r>
            <a:endParaRPr lang="es-EC" sz="14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F7098EB1-8EB5-4E70-91A4-02B8071157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292917723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13D0DAA-85F5-479C-9DFA-1F099EB091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7CE1EFFC-D6D5-4055-A7FC-C9F4DA15F134}"/>
              </a:ext>
            </a:extLst>
          </p:cNvPr>
          <p:cNvSpPr/>
          <p:nvPr/>
        </p:nvSpPr>
        <p:spPr>
          <a:xfrm>
            <a:off x="1023200" y="1402011"/>
            <a:ext cx="6957824" cy="307777"/>
          </a:xfrm>
          <a:prstGeom prst="rect">
            <a:avLst/>
          </a:prstGeom>
        </p:spPr>
        <p:txBody>
          <a:bodyPr wrap="squar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Número de establecimientos donde se ha recolectado desechos en las rutas actuales</a:t>
            </a:r>
            <a:endParaRPr lang="es-EC" sz="1400" dirty="0">
              <a:latin typeface="Arial" panose="020B060402020202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B3E29E22-3153-4F3E-BB55-8BBD11DADF92}"/>
              </a:ext>
            </a:extLst>
          </p:cNvPr>
          <p:cNvGraphicFramePr>
            <a:graphicFrameLocks noGrp="1"/>
          </p:cNvGraphicFramePr>
          <p:nvPr>
            <p:extLst>
              <p:ext uri="{D42A27DB-BD31-4B8C-83A1-F6EECF244321}">
                <p14:modId xmlns:p14="http://schemas.microsoft.com/office/powerpoint/2010/main" val="1337385888"/>
              </p:ext>
            </p:extLst>
          </p:nvPr>
        </p:nvGraphicFramePr>
        <p:xfrm>
          <a:off x="1064579" y="1996764"/>
          <a:ext cx="10515600" cy="1481963"/>
        </p:xfrm>
        <a:graphic>
          <a:graphicData uri="http://schemas.openxmlformats.org/drawingml/2006/table">
            <a:tbl>
              <a:tblPr firstRow="1" firstCol="1" bandRow="1">
                <a:tableStyleId>{912C8C85-51F0-491E-9774-3900AFEF0FD7}</a:tableStyleId>
              </a:tblPr>
              <a:tblGrid>
                <a:gridCol w="3505200">
                  <a:extLst>
                    <a:ext uri="{9D8B030D-6E8A-4147-A177-3AD203B41FA5}">
                      <a16:colId xmlns:a16="http://schemas.microsoft.com/office/drawing/2014/main" val="3321811191"/>
                    </a:ext>
                  </a:extLst>
                </a:gridCol>
                <a:gridCol w="3505200">
                  <a:extLst>
                    <a:ext uri="{9D8B030D-6E8A-4147-A177-3AD203B41FA5}">
                      <a16:colId xmlns:a16="http://schemas.microsoft.com/office/drawing/2014/main" val="3971910191"/>
                    </a:ext>
                  </a:extLst>
                </a:gridCol>
                <a:gridCol w="3505200">
                  <a:extLst>
                    <a:ext uri="{9D8B030D-6E8A-4147-A177-3AD203B41FA5}">
                      <a16:colId xmlns:a16="http://schemas.microsoft.com/office/drawing/2014/main" val="2967499344"/>
                    </a:ext>
                  </a:extLst>
                </a:gridCol>
              </a:tblGrid>
              <a:tr h="0">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Día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Fecha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Número de establecimientos recogidos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extLst>
                  <a:ext uri="{0D108BD9-81ED-4DB2-BD59-A6C34878D82A}">
                    <a16:rowId xmlns:a16="http://schemas.microsoft.com/office/drawing/2014/main" val="1366901370"/>
                  </a:ext>
                </a:extLst>
              </a:tr>
              <a:tr h="0">
                <a:tc rowSpan="3">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Martes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12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33</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82322125"/>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19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26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20188716"/>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26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21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030691"/>
                  </a:ext>
                </a:extLst>
              </a:tr>
              <a:tr h="0">
                <a:tc rowSpan="3">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Viernes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15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34</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66701138"/>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22 de octubre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32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66171823"/>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5 de noviembre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27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221193"/>
                  </a:ext>
                </a:extLst>
              </a:tr>
            </a:tbl>
          </a:graphicData>
        </a:graphic>
      </p:graphicFrame>
      <p:sp>
        <p:nvSpPr>
          <p:cNvPr id="10" name="Rectángulo 9">
            <a:extLst>
              <a:ext uri="{FF2B5EF4-FFF2-40B4-BE49-F238E27FC236}">
                <a16:creationId xmlns:a16="http://schemas.microsoft.com/office/drawing/2014/main" id="{188E2071-445B-41DA-B130-607828045076}"/>
              </a:ext>
            </a:extLst>
          </p:cNvPr>
          <p:cNvSpPr/>
          <p:nvPr/>
        </p:nvSpPr>
        <p:spPr>
          <a:xfrm>
            <a:off x="1023200" y="4260573"/>
            <a:ext cx="6817985" cy="307777"/>
          </a:xfrm>
          <a:prstGeom prst="rect">
            <a:avLst/>
          </a:prstGeom>
        </p:spPr>
        <p:txBody>
          <a:bodyPr wrap="squar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Número de establecimientos que generan desechos sanitarios en las rutas actuales</a:t>
            </a:r>
            <a:endParaRPr lang="es-EC" sz="1400" dirty="0">
              <a:latin typeface="Arial" panose="020B0604020202020204" pitchFamily="34" charset="0"/>
              <a:cs typeface="Arial" panose="020B0604020202020204" pitchFamily="34" charset="0"/>
            </a:endParaRPr>
          </a:p>
        </p:txBody>
      </p:sp>
      <p:graphicFrame>
        <p:nvGraphicFramePr>
          <p:cNvPr id="11" name="Tabla 10">
            <a:extLst>
              <a:ext uri="{FF2B5EF4-FFF2-40B4-BE49-F238E27FC236}">
                <a16:creationId xmlns:a16="http://schemas.microsoft.com/office/drawing/2014/main" id="{D3596E94-481E-4E08-9367-29A05ECBDE68}"/>
              </a:ext>
            </a:extLst>
          </p:cNvPr>
          <p:cNvGraphicFramePr>
            <a:graphicFrameLocks noGrp="1"/>
          </p:cNvGraphicFramePr>
          <p:nvPr>
            <p:extLst>
              <p:ext uri="{D42A27DB-BD31-4B8C-83A1-F6EECF244321}">
                <p14:modId xmlns:p14="http://schemas.microsoft.com/office/powerpoint/2010/main" val="2005825309"/>
              </p:ext>
            </p:extLst>
          </p:nvPr>
        </p:nvGraphicFramePr>
        <p:xfrm>
          <a:off x="3129128" y="4834525"/>
          <a:ext cx="6386502" cy="863410"/>
        </p:xfrm>
        <a:graphic>
          <a:graphicData uri="http://schemas.openxmlformats.org/drawingml/2006/table">
            <a:tbl>
              <a:tblPr firstRow="1" firstCol="1" bandRow="1">
                <a:tableStyleId>{912C8C85-51F0-491E-9774-3900AFEF0FD7}</a:tableStyleId>
              </a:tblPr>
              <a:tblGrid>
                <a:gridCol w="3193251">
                  <a:extLst>
                    <a:ext uri="{9D8B030D-6E8A-4147-A177-3AD203B41FA5}">
                      <a16:colId xmlns:a16="http://schemas.microsoft.com/office/drawing/2014/main" val="1226306388"/>
                    </a:ext>
                  </a:extLst>
                </a:gridCol>
                <a:gridCol w="3193251">
                  <a:extLst>
                    <a:ext uri="{9D8B030D-6E8A-4147-A177-3AD203B41FA5}">
                      <a16:colId xmlns:a16="http://schemas.microsoft.com/office/drawing/2014/main" val="68121839"/>
                    </a:ext>
                  </a:extLst>
                </a:gridCol>
              </a:tblGrid>
              <a:tr h="0">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Día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Número de establecimientos que generan desechos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extLst>
                  <a:ext uri="{0D108BD9-81ED-4DB2-BD59-A6C34878D82A}">
                    <a16:rowId xmlns:a16="http://schemas.microsoft.com/office/drawing/2014/main" val="1120924066"/>
                  </a:ext>
                </a:extLst>
              </a:tr>
              <a:tr h="0">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Martes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38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5974250"/>
                  </a:ext>
                </a:extLst>
              </a:tr>
              <a:tr h="0">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Viernes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49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6802496"/>
                  </a:ext>
                </a:extLst>
              </a:tr>
            </a:tbl>
          </a:graphicData>
        </a:graphic>
      </p:graphicFrame>
      <p:pic>
        <p:nvPicPr>
          <p:cNvPr id="12" name="Imagen 11">
            <a:extLst>
              <a:ext uri="{FF2B5EF4-FFF2-40B4-BE49-F238E27FC236}">
                <a16:creationId xmlns:a16="http://schemas.microsoft.com/office/drawing/2014/main" id="{E01A57E2-A5F8-46CF-B543-B046C81095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31453471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4DD8298-818C-407D-B8B6-688ADEF6E68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CEBF57DD-D8A3-420A-AE1C-AE5F896F93C7}"/>
              </a:ext>
            </a:extLst>
          </p:cNvPr>
          <p:cNvSpPr>
            <a:spLocks noGrp="1"/>
          </p:cNvSpPr>
          <p:nvPr>
            <p:ph idx="1"/>
          </p:nvPr>
        </p:nvSpPr>
        <p:spPr>
          <a:xfrm>
            <a:off x="646442" y="1004539"/>
            <a:ext cx="2545080" cy="307976"/>
          </a:xfrm>
        </p:spPr>
        <p:txBody>
          <a:bodyPr>
            <a:normAutofit/>
          </a:bodyPr>
          <a:lstStyle/>
          <a:p>
            <a:pPr marL="0" indent="0">
              <a:buNone/>
            </a:pPr>
            <a:r>
              <a:rPr lang="es-ES" sz="1400" b="1" dirty="0">
                <a:latin typeface="Arial" panose="020B0604020202020204" pitchFamily="34" charset="0"/>
                <a:cs typeface="Arial" panose="020B0604020202020204" pitchFamily="34" charset="0"/>
              </a:rPr>
              <a:t>Análisis de rutas óptimas</a:t>
            </a:r>
            <a:endParaRPr lang="es-EC" sz="1400" b="1" dirty="0">
              <a:latin typeface="Arial" panose="020B0604020202020204" pitchFamily="34" charset="0"/>
              <a:cs typeface="Arial" panose="020B0604020202020204" pitchFamily="34" charset="0"/>
            </a:endParaRPr>
          </a:p>
        </p:txBody>
      </p:sp>
      <p:pic>
        <p:nvPicPr>
          <p:cNvPr id="5" name="Imagen 4" descr="Mapa&#10;&#10;Descripción generada automáticamente con confianza media">
            <a:extLst>
              <a:ext uri="{FF2B5EF4-FFF2-40B4-BE49-F238E27FC236}">
                <a16:creationId xmlns:a16="http://schemas.microsoft.com/office/drawing/2014/main" id="{9B16105C-7675-4FEF-BE20-66438049AE1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513092" y="1300919"/>
            <a:ext cx="5729453" cy="5432301"/>
          </a:xfrm>
          <a:prstGeom prst="rect">
            <a:avLst/>
          </a:prstGeom>
          <a:noFill/>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0" name="Imagen 9" descr="Diagrama&#10;&#10;Descripción generada automáticamente">
            <a:extLst>
              <a:ext uri="{FF2B5EF4-FFF2-40B4-BE49-F238E27FC236}">
                <a16:creationId xmlns:a16="http://schemas.microsoft.com/office/drawing/2014/main" id="{91964985-AB86-496F-B8CF-608C157DDDC6}"/>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351672" y="1300820"/>
            <a:ext cx="5731200" cy="5432400"/>
          </a:xfrm>
          <a:prstGeom prst="rect">
            <a:avLst/>
          </a:prstGeom>
          <a:noFill/>
          <a:ln w="3175">
            <a:solidFill>
              <a:schemeClr val="tx1"/>
            </a:solid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F520A2B2-93FF-41BC-85A0-24F3D9E83C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331363687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259E32F-373E-49B7-A248-F461A9EF02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75D7C68D-8FDD-410A-9D92-9AB0F16CCB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pic>
        <p:nvPicPr>
          <p:cNvPr id="8" name="Imagen 7" descr="Diagrama, Mapa&#10;&#10;Descripción generada automáticamente">
            <a:extLst>
              <a:ext uri="{FF2B5EF4-FFF2-40B4-BE49-F238E27FC236}">
                <a16:creationId xmlns:a16="http://schemas.microsoft.com/office/drawing/2014/main" id="{D46AC39A-4EA4-44E1-AEDF-C4145B9E5678}"/>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514800" y="1301047"/>
            <a:ext cx="5729453" cy="5430953"/>
          </a:xfrm>
          <a:prstGeom prst="rect">
            <a:avLst/>
          </a:prstGeom>
          <a:noFill/>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Imagen 8" descr="Diagrama&#10;&#10;Descripción generada automáticamente">
            <a:extLst>
              <a:ext uri="{FF2B5EF4-FFF2-40B4-BE49-F238E27FC236}">
                <a16:creationId xmlns:a16="http://schemas.microsoft.com/office/drawing/2014/main" id="{71BB88B7-5A27-403F-8E09-05DC4C444BF2}"/>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6350400" y="1299600"/>
            <a:ext cx="5731200" cy="5432400"/>
          </a:xfrm>
          <a:prstGeom prst="rect">
            <a:avLst/>
          </a:prstGeom>
          <a:noFill/>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057763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26D3C46-AB41-480C-86F6-9959F2C6E4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descr="Diagrama&#10;&#10;Descripción generada automáticamente">
            <a:extLst>
              <a:ext uri="{FF2B5EF4-FFF2-40B4-BE49-F238E27FC236}">
                <a16:creationId xmlns:a16="http://schemas.microsoft.com/office/drawing/2014/main" id="{70B08C55-9929-4402-95B2-461156B0A24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350400" y="1299600"/>
            <a:ext cx="5731200" cy="5432400"/>
          </a:xfrm>
          <a:prstGeom prst="rect">
            <a:avLst/>
          </a:prstGeom>
          <a:noFill/>
          <a:ln w="3175">
            <a:solidFill>
              <a:schemeClr val="tx1"/>
            </a:solid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2C514899-8BA4-4B62-8292-85BC8867C2C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pic>
        <p:nvPicPr>
          <p:cNvPr id="9" name="Imagen 8" descr="Mapa&#10;&#10;Descripción generada automáticamente con confianza media">
            <a:extLst>
              <a:ext uri="{FF2B5EF4-FFF2-40B4-BE49-F238E27FC236}">
                <a16:creationId xmlns:a16="http://schemas.microsoft.com/office/drawing/2014/main" id="{8EA8B2F7-D53D-4E17-8FAA-7757D7FC4E0D}"/>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514800" y="1299600"/>
            <a:ext cx="5731200" cy="5432400"/>
          </a:xfrm>
          <a:prstGeom prst="rect">
            <a:avLst/>
          </a:prstGeom>
          <a:noFill/>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362032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6C9951A-E8DB-47E5-872E-8C95F285F8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5" name="Tabla 4">
            <a:extLst>
              <a:ext uri="{FF2B5EF4-FFF2-40B4-BE49-F238E27FC236}">
                <a16:creationId xmlns:a16="http://schemas.microsoft.com/office/drawing/2014/main" id="{08B3DA4F-94BE-4432-A54A-9E898D95B110}"/>
              </a:ext>
            </a:extLst>
          </p:cNvPr>
          <p:cNvGraphicFramePr>
            <a:graphicFrameLocks noGrp="1"/>
          </p:cNvGraphicFramePr>
          <p:nvPr>
            <p:extLst>
              <p:ext uri="{D42A27DB-BD31-4B8C-83A1-F6EECF244321}">
                <p14:modId xmlns:p14="http://schemas.microsoft.com/office/powerpoint/2010/main" val="73755707"/>
              </p:ext>
            </p:extLst>
          </p:nvPr>
        </p:nvGraphicFramePr>
        <p:xfrm>
          <a:off x="2032000" y="1579448"/>
          <a:ext cx="8127999" cy="2743200"/>
        </p:xfrm>
        <a:graphic>
          <a:graphicData uri="http://schemas.openxmlformats.org/drawingml/2006/table">
            <a:tbl>
              <a:tblPr firstRow="1" bandRow="1">
                <a:tableStyleId>{912C8C85-51F0-491E-9774-3900AFEF0FD7}</a:tableStyleId>
              </a:tblPr>
              <a:tblGrid>
                <a:gridCol w="2709333">
                  <a:extLst>
                    <a:ext uri="{9D8B030D-6E8A-4147-A177-3AD203B41FA5}">
                      <a16:colId xmlns:a16="http://schemas.microsoft.com/office/drawing/2014/main" val="2427560256"/>
                    </a:ext>
                  </a:extLst>
                </a:gridCol>
                <a:gridCol w="2709333">
                  <a:extLst>
                    <a:ext uri="{9D8B030D-6E8A-4147-A177-3AD203B41FA5}">
                      <a16:colId xmlns:a16="http://schemas.microsoft.com/office/drawing/2014/main" val="3387236673"/>
                    </a:ext>
                  </a:extLst>
                </a:gridCol>
                <a:gridCol w="2709333">
                  <a:extLst>
                    <a:ext uri="{9D8B030D-6E8A-4147-A177-3AD203B41FA5}">
                      <a16:colId xmlns:a16="http://schemas.microsoft.com/office/drawing/2014/main" val="3166625745"/>
                    </a:ext>
                  </a:extLst>
                </a:gridCol>
              </a:tblGrid>
              <a:tr h="370840">
                <a:tc>
                  <a:txBody>
                    <a:bodyPr/>
                    <a:lstStyle/>
                    <a:p>
                      <a:pPr algn="ctr"/>
                      <a:r>
                        <a:rPr lang="es-ES" sz="1400" dirty="0">
                          <a:latin typeface="Arial" panose="020B0604020202020204" pitchFamily="34" charset="0"/>
                          <a:cs typeface="Arial" panose="020B0604020202020204" pitchFamily="34" charset="0"/>
                        </a:rPr>
                        <a:t>Día - Frecuencia</a:t>
                      </a:r>
                      <a:endParaRPr lang="es-EC" sz="1400" dirty="0">
                        <a:latin typeface="Arial" panose="020B0604020202020204" pitchFamily="34" charset="0"/>
                        <a:cs typeface="Arial" panose="020B0604020202020204" pitchFamily="34" charset="0"/>
                      </a:endParaRPr>
                    </a:p>
                  </a:txBody>
                  <a:tcPr>
                    <a:solidFill>
                      <a:srgbClr val="C24B47"/>
                    </a:solidFill>
                  </a:tcPr>
                </a:tc>
                <a:tc>
                  <a:txBody>
                    <a:bodyPr/>
                    <a:lstStyle/>
                    <a:p>
                      <a:pPr algn="ctr"/>
                      <a:r>
                        <a:rPr lang="es-ES" sz="1400" dirty="0">
                          <a:latin typeface="Arial" panose="020B0604020202020204" pitchFamily="34" charset="0"/>
                          <a:cs typeface="Arial" panose="020B0604020202020204" pitchFamily="34" charset="0"/>
                        </a:rPr>
                        <a:t>Hora de llegada al primer establecimiento</a:t>
                      </a:r>
                      <a:endParaRPr lang="es-EC" sz="1400" dirty="0">
                        <a:latin typeface="Arial" panose="020B0604020202020204" pitchFamily="34" charset="0"/>
                        <a:cs typeface="Arial" panose="020B0604020202020204" pitchFamily="34" charset="0"/>
                      </a:endParaRPr>
                    </a:p>
                  </a:txBody>
                  <a:tcPr>
                    <a:solidFill>
                      <a:srgbClr val="C24B47"/>
                    </a:solidFill>
                  </a:tcPr>
                </a:tc>
                <a:tc>
                  <a:txBody>
                    <a:bodyPr/>
                    <a:lstStyle/>
                    <a:p>
                      <a:pPr algn="ctr"/>
                      <a:r>
                        <a:rPr lang="es-ES" sz="1400" dirty="0">
                          <a:latin typeface="Arial" panose="020B0604020202020204" pitchFamily="34" charset="0"/>
                          <a:cs typeface="Arial" panose="020B0604020202020204" pitchFamily="34" charset="0"/>
                        </a:rPr>
                        <a:t>Hora de partida del último establecimiento</a:t>
                      </a:r>
                      <a:endParaRPr lang="es-EC" sz="1400" dirty="0">
                        <a:latin typeface="Arial" panose="020B0604020202020204" pitchFamily="34" charset="0"/>
                        <a:cs typeface="Arial" panose="020B0604020202020204" pitchFamily="34" charset="0"/>
                      </a:endParaRPr>
                    </a:p>
                  </a:txBody>
                  <a:tcPr>
                    <a:solidFill>
                      <a:srgbClr val="C24B47"/>
                    </a:solidFill>
                  </a:tcPr>
                </a:tc>
                <a:extLst>
                  <a:ext uri="{0D108BD9-81ED-4DB2-BD59-A6C34878D82A}">
                    <a16:rowId xmlns:a16="http://schemas.microsoft.com/office/drawing/2014/main" val="3908560236"/>
                  </a:ext>
                </a:extLst>
              </a:tr>
              <a:tr h="370840">
                <a:tc>
                  <a:txBody>
                    <a:bodyPr/>
                    <a:lstStyle/>
                    <a:p>
                      <a:pPr algn="ctr"/>
                      <a:r>
                        <a:rPr lang="es-ES" sz="1400" dirty="0">
                          <a:latin typeface="Arial" panose="020B0604020202020204" pitchFamily="34" charset="0"/>
                          <a:cs typeface="Arial" panose="020B0604020202020204" pitchFamily="34" charset="0"/>
                        </a:rPr>
                        <a:t>Martes semanal</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8:08:31</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13:11:50</a:t>
                      </a:r>
                      <a:endParaRPr lang="es-EC"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6489298"/>
                  </a:ext>
                </a:extLst>
              </a:tr>
              <a:tr h="370840">
                <a:tc>
                  <a:txBody>
                    <a:bodyPr/>
                    <a:lstStyle/>
                    <a:p>
                      <a:pPr algn="ctr"/>
                      <a:r>
                        <a:rPr lang="es-ES" sz="1400" dirty="0">
                          <a:latin typeface="Arial" panose="020B0604020202020204" pitchFamily="34" charset="0"/>
                          <a:cs typeface="Arial" panose="020B0604020202020204" pitchFamily="34" charset="0"/>
                        </a:rPr>
                        <a:t>Martes quincenal</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8:08:31</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13:18:58</a:t>
                      </a:r>
                      <a:endParaRPr lang="es-EC"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4316005"/>
                  </a:ext>
                </a:extLst>
              </a:tr>
              <a:tr h="370840">
                <a:tc>
                  <a:txBody>
                    <a:bodyPr/>
                    <a:lstStyle/>
                    <a:p>
                      <a:pPr algn="ctr"/>
                      <a:r>
                        <a:rPr lang="es-ES" sz="1400" dirty="0">
                          <a:latin typeface="Arial" panose="020B0604020202020204" pitchFamily="34" charset="0"/>
                          <a:cs typeface="Arial" panose="020B0604020202020204" pitchFamily="34" charset="0"/>
                        </a:rPr>
                        <a:t>Martes mensual</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8:08:31</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13:23:13</a:t>
                      </a:r>
                      <a:endParaRPr lang="es-EC"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3869541"/>
                  </a:ext>
                </a:extLst>
              </a:tr>
              <a:tr h="370840">
                <a:tc>
                  <a:txBody>
                    <a:bodyPr/>
                    <a:lstStyle/>
                    <a:p>
                      <a:pPr algn="ctr"/>
                      <a:r>
                        <a:rPr lang="es-ES" sz="1400" dirty="0">
                          <a:latin typeface="Arial" panose="020B0604020202020204" pitchFamily="34" charset="0"/>
                          <a:cs typeface="Arial" panose="020B0604020202020204" pitchFamily="34" charset="0"/>
                        </a:rPr>
                        <a:t>Viernes semanal</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8:08:49</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13:32:09</a:t>
                      </a:r>
                      <a:endParaRPr lang="es-EC"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2684694"/>
                  </a:ext>
                </a:extLst>
              </a:tr>
              <a:tr h="370840">
                <a:tc>
                  <a:txBody>
                    <a:bodyPr/>
                    <a:lstStyle/>
                    <a:p>
                      <a:pPr algn="ctr"/>
                      <a:r>
                        <a:rPr lang="es-ES" sz="1400" dirty="0">
                          <a:latin typeface="Arial" panose="020B0604020202020204" pitchFamily="34" charset="0"/>
                          <a:cs typeface="Arial" panose="020B0604020202020204" pitchFamily="34" charset="0"/>
                        </a:rPr>
                        <a:t>Viernes quincenal</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8:08:49</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13:43:56</a:t>
                      </a:r>
                      <a:endParaRPr lang="es-EC"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50647633"/>
                  </a:ext>
                </a:extLst>
              </a:tr>
              <a:tr h="370840">
                <a:tc>
                  <a:txBody>
                    <a:bodyPr/>
                    <a:lstStyle/>
                    <a:p>
                      <a:pPr algn="ctr"/>
                      <a:r>
                        <a:rPr lang="es-ES" sz="1400" dirty="0">
                          <a:latin typeface="Arial" panose="020B0604020202020204" pitchFamily="34" charset="0"/>
                          <a:cs typeface="Arial" panose="020B0604020202020204" pitchFamily="34" charset="0"/>
                        </a:rPr>
                        <a:t>Viernes mensual</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8:08:21</a:t>
                      </a:r>
                      <a:endParaRPr lang="es-EC" sz="1400" dirty="0">
                        <a:latin typeface="Arial" panose="020B0604020202020204" pitchFamily="34" charset="0"/>
                        <a:cs typeface="Arial" panose="020B0604020202020204" pitchFamily="34" charset="0"/>
                      </a:endParaRPr>
                    </a:p>
                  </a:txBody>
                  <a:tcPr/>
                </a:tc>
                <a:tc>
                  <a:txBody>
                    <a:bodyPr/>
                    <a:lstStyle/>
                    <a:p>
                      <a:pPr algn="ctr"/>
                      <a:r>
                        <a:rPr lang="es-ES" sz="1400" kern="1200" dirty="0">
                          <a:effectLst/>
                          <a:latin typeface="Arial" panose="020B0604020202020204" pitchFamily="34" charset="0"/>
                          <a:cs typeface="Arial" panose="020B0604020202020204" pitchFamily="34" charset="0"/>
                        </a:rPr>
                        <a:t>14:08:18</a:t>
                      </a:r>
                      <a:endParaRPr lang="es-EC"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6292983"/>
                  </a:ext>
                </a:extLst>
              </a:tr>
            </a:tbl>
          </a:graphicData>
        </a:graphic>
      </p:graphicFrame>
      <p:sp>
        <p:nvSpPr>
          <p:cNvPr id="6" name="Rectángulo 5">
            <a:extLst>
              <a:ext uri="{FF2B5EF4-FFF2-40B4-BE49-F238E27FC236}">
                <a16:creationId xmlns:a16="http://schemas.microsoft.com/office/drawing/2014/main" id="{809C9833-3F76-4BE4-9991-85E41B51BF34}"/>
              </a:ext>
            </a:extLst>
          </p:cNvPr>
          <p:cNvSpPr/>
          <p:nvPr/>
        </p:nvSpPr>
        <p:spPr>
          <a:xfrm>
            <a:off x="1076127" y="4618616"/>
            <a:ext cx="4224233"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Distancia para la recolección en rutas optimizadas.</a:t>
            </a:r>
            <a:endParaRPr lang="es-EC" sz="1400" dirty="0">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A541DFCB-4FD9-4479-9E87-F1A2E3DC64F9}"/>
              </a:ext>
            </a:extLst>
          </p:cNvPr>
          <p:cNvGraphicFramePr>
            <a:graphicFrameLocks noGrp="1"/>
          </p:cNvGraphicFramePr>
          <p:nvPr>
            <p:extLst>
              <p:ext uri="{D42A27DB-BD31-4B8C-83A1-F6EECF244321}">
                <p14:modId xmlns:p14="http://schemas.microsoft.com/office/powerpoint/2010/main" val="708933689"/>
              </p:ext>
            </p:extLst>
          </p:nvPr>
        </p:nvGraphicFramePr>
        <p:xfrm>
          <a:off x="3053555" y="5087249"/>
          <a:ext cx="6542090" cy="1609895"/>
        </p:xfrm>
        <a:graphic>
          <a:graphicData uri="http://schemas.openxmlformats.org/drawingml/2006/table">
            <a:tbl>
              <a:tblPr firstRow="1" firstCol="1" bandRow="1">
                <a:tableStyleId>{912C8C85-51F0-491E-9774-3900AFEF0FD7}</a:tableStyleId>
              </a:tblPr>
              <a:tblGrid>
                <a:gridCol w="2135562">
                  <a:extLst>
                    <a:ext uri="{9D8B030D-6E8A-4147-A177-3AD203B41FA5}">
                      <a16:colId xmlns:a16="http://schemas.microsoft.com/office/drawing/2014/main" val="1827260550"/>
                    </a:ext>
                  </a:extLst>
                </a:gridCol>
                <a:gridCol w="2203264">
                  <a:extLst>
                    <a:ext uri="{9D8B030D-6E8A-4147-A177-3AD203B41FA5}">
                      <a16:colId xmlns:a16="http://schemas.microsoft.com/office/drawing/2014/main" val="3825153188"/>
                    </a:ext>
                  </a:extLst>
                </a:gridCol>
                <a:gridCol w="2203264">
                  <a:extLst>
                    <a:ext uri="{9D8B030D-6E8A-4147-A177-3AD203B41FA5}">
                      <a16:colId xmlns:a16="http://schemas.microsoft.com/office/drawing/2014/main" val="1970133646"/>
                    </a:ext>
                  </a:extLst>
                </a:gridCol>
              </a:tblGrid>
              <a:tr h="229985">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Día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Frecuencia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Distancia recorrida (km)</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extLst>
                  <a:ext uri="{0D108BD9-81ED-4DB2-BD59-A6C34878D82A}">
                    <a16:rowId xmlns:a16="http://schemas.microsoft.com/office/drawing/2014/main" val="2474992182"/>
                  </a:ext>
                </a:extLst>
              </a:tr>
              <a:tr h="229985">
                <a:tc rowSpan="3">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Martes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Semanal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18.61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7108281"/>
                  </a:ext>
                </a:extLst>
              </a:tr>
              <a:tr h="229985">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Quincenal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19.16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1854547"/>
                  </a:ext>
                </a:extLst>
              </a:tr>
              <a:tr h="229985">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Mensual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18.49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57261144"/>
                  </a:ext>
                </a:extLst>
              </a:tr>
              <a:tr h="229985">
                <a:tc rowSpan="3">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Viernes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Semanal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20.66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27353257"/>
                  </a:ext>
                </a:extLst>
              </a:tr>
              <a:tr h="229985">
                <a:tc vMerge="1">
                  <a:txBody>
                    <a:bodyPr/>
                    <a:lstStyle/>
                    <a:p>
                      <a:endParaRPr lang="es-EC"/>
                    </a:p>
                  </a:txBody>
                  <a:tcP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Quincenal</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20.66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64148477"/>
                  </a:ext>
                </a:extLst>
              </a:tr>
              <a:tr h="229985">
                <a:tc vMerge="1">
                  <a:txBody>
                    <a:bodyPr/>
                    <a:lstStyle/>
                    <a:p>
                      <a:endParaRPr lang="es-EC"/>
                    </a:p>
                  </a:txBody>
                  <a:tcP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Mensual</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21.49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16545892"/>
                  </a:ext>
                </a:extLst>
              </a:tr>
            </a:tbl>
          </a:graphicData>
        </a:graphic>
      </p:graphicFrame>
      <p:sp>
        <p:nvSpPr>
          <p:cNvPr id="8" name="Rectángulo 7">
            <a:extLst>
              <a:ext uri="{FF2B5EF4-FFF2-40B4-BE49-F238E27FC236}">
                <a16:creationId xmlns:a16="http://schemas.microsoft.com/office/drawing/2014/main" id="{FD881A0D-F1FF-4139-A52C-EC24A570AF91}"/>
              </a:ext>
            </a:extLst>
          </p:cNvPr>
          <p:cNvSpPr/>
          <p:nvPr/>
        </p:nvSpPr>
        <p:spPr>
          <a:xfrm>
            <a:off x="1076127" y="1085150"/>
            <a:ext cx="3775393"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Horario de recolección por días y frecuencias</a:t>
            </a:r>
            <a:endParaRPr lang="es-EC" sz="14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024AA01C-04E2-40F9-B27A-68F875EAA8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15601911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FC03F663-18D1-463F-B3D8-1426636BA9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050803-058A-4579-A745-154CED9C6B7F}"/>
              </a:ext>
            </a:extLst>
          </p:cNvPr>
          <p:cNvSpPr>
            <a:spLocks noGrp="1"/>
          </p:cNvSpPr>
          <p:nvPr>
            <p:ph type="title"/>
          </p:nvPr>
        </p:nvSpPr>
        <p:spPr>
          <a:xfrm>
            <a:off x="1414952" y="1013681"/>
            <a:ext cx="4709160" cy="709188"/>
          </a:xfrm>
        </p:spPr>
        <p:txBody>
          <a:bodyPr>
            <a:normAutofit/>
          </a:bodyPr>
          <a:lstStyle/>
          <a:p>
            <a:r>
              <a:rPr lang="es-ES" sz="4000" dirty="0">
                <a:latin typeface="Arial" panose="020B0604020202020204" pitchFamily="34" charset="0"/>
                <a:cs typeface="Arial" panose="020B0604020202020204" pitchFamily="34" charset="0"/>
              </a:rPr>
              <a:t>Introducción</a:t>
            </a:r>
            <a:endParaRPr lang="es-EC"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D989EF57-EA66-49C1-9C05-D2E8C012BB57}"/>
              </a:ext>
            </a:extLst>
          </p:cNvPr>
          <p:cNvSpPr>
            <a:spLocks noGrp="1"/>
          </p:cNvSpPr>
          <p:nvPr>
            <p:ph idx="1"/>
          </p:nvPr>
        </p:nvSpPr>
        <p:spPr>
          <a:xfrm>
            <a:off x="1919774" y="1925879"/>
            <a:ext cx="2479506" cy="4109161"/>
          </a:xfrm>
        </p:spPr>
        <p:txBody>
          <a:bodyPr>
            <a:normAutofit/>
          </a:bodyPr>
          <a:lstStyle/>
          <a:p>
            <a:pPr marL="0" indent="0" algn="just">
              <a:buNone/>
            </a:pPr>
            <a:r>
              <a:rPr lang="es-ES" sz="1400" b="1" dirty="0">
                <a:latin typeface="Arial" panose="020B0604020202020204" pitchFamily="34" charset="0"/>
                <a:cs typeface="Arial" panose="020B0604020202020204" pitchFamily="34" charset="0"/>
              </a:rPr>
              <a:t>Antecedentes</a:t>
            </a:r>
          </a:p>
        </p:txBody>
      </p:sp>
      <p:pic>
        <p:nvPicPr>
          <p:cNvPr id="4" name="Imagen 3">
            <a:extLst>
              <a:ext uri="{FF2B5EF4-FFF2-40B4-BE49-F238E27FC236}">
                <a16:creationId xmlns:a16="http://schemas.microsoft.com/office/drawing/2014/main" id="{48EEECF6-36ED-49AD-8F1F-82957611F7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5721" y="5793029"/>
            <a:ext cx="2158227" cy="529248"/>
          </a:xfrm>
          <a:prstGeom prst="rect">
            <a:avLst/>
          </a:prstGeom>
          <a:ln w="12700">
            <a:solidFill>
              <a:schemeClr val="tx1"/>
            </a:solidFill>
          </a:ln>
        </p:spPr>
      </p:pic>
      <p:sp>
        <p:nvSpPr>
          <p:cNvPr id="9" name="Marcador de contenido 2">
            <a:extLst>
              <a:ext uri="{FF2B5EF4-FFF2-40B4-BE49-F238E27FC236}">
                <a16:creationId xmlns:a16="http://schemas.microsoft.com/office/drawing/2014/main" id="{27947A42-2554-4757-A6CB-16F03B691C9C}"/>
              </a:ext>
            </a:extLst>
          </p:cNvPr>
          <p:cNvSpPr txBox="1">
            <a:spLocks/>
          </p:cNvSpPr>
          <p:nvPr/>
        </p:nvSpPr>
        <p:spPr>
          <a:xfrm>
            <a:off x="2908176" y="3192318"/>
            <a:ext cx="3215936"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sz="1400" dirty="0">
              <a:latin typeface="Arial" panose="020B0604020202020204" pitchFamily="34" charset="0"/>
              <a:cs typeface="Arial" panose="020B0604020202020204" pitchFamily="34" charset="0"/>
            </a:endParaRPr>
          </a:p>
        </p:txBody>
      </p:sp>
      <p:sp>
        <p:nvSpPr>
          <p:cNvPr id="10" name="Marcador de contenido 2">
            <a:extLst>
              <a:ext uri="{FF2B5EF4-FFF2-40B4-BE49-F238E27FC236}">
                <a16:creationId xmlns:a16="http://schemas.microsoft.com/office/drawing/2014/main" id="{D362BB7B-04C4-4261-8358-2B60B9396A1A}"/>
              </a:ext>
            </a:extLst>
          </p:cNvPr>
          <p:cNvSpPr txBox="1">
            <a:spLocks/>
          </p:cNvSpPr>
          <p:nvPr/>
        </p:nvSpPr>
        <p:spPr>
          <a:xfrm>
            <a:off x="6901372" y="1175277"/>
            <a:ext cx="2819014" cy="3642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500" b="1" dirty="0">
                <a:latin typeface="Arial" panose="020B0604020202020204" pitchFamily="34" charset="0"/>
                <a:cs typeface="Arial" panose="020B0604020202020204" pitchFamily="34" charset="0"/>
              </a:rPr>
              <a:t>Planteamiento del problema</a:t>
            </a:r>
          </a:p>
          <a:p>
            <a:pPr marL="0" indent="0">
              <a:buFont typeface="Arial" panose="020B0604020202020204" pitchFamily="34" charset="0"/>
              <a:buNone/>
            </a:pPr>
            <a:endParaRPr lang="es-ES" sz="1400" b="1" dirty="0">
              <a:latin typeface="Arial" panose="020B0604020202020204" pitchFamily="34" charset="0"/>
              <a:cs typeface="Arial" panose="020B0604020202020204" pitchFamily="34" charset="0"/>
            </a:endParaRPr>
          </a:p>
        </p:txBody>
      </p:sp>
      <p:sp>
        <p:nvSpPr>
          <p:cNvPr id="12" name="Marcador de contenido 2">
            <a:extLst>
              <a:ext uri="{FF2B5EF4-FFF2-40B4-BE49-F238E27FC236}">
                <a16:creationId xmlns:a16="http://schemas.microsoft.com/office/drawing/2014/main" id="{B442EB77-9FE2-4A0D-82A1-7AD6228AA3BE}"/>
              </a:ext>
            </a:extLst>
          </p:cNvPr>
          <p:cNvSpPr txBox="1">
            <a:spLocks/>
          </p:cNvSpPr>
          <p:nvPr/>
        </p:nvSpPr>
        <p:spPr>
          <a:xfrm>
            <a:off x="5437132" y="4068419"/>
            <a:ext cx="4139753" cy="461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400" b="1" dirty="0">
                <a:latin typeface="Arial" panose="020B0604020202020204" pitchFamily="34" charset="0"/>
                <a:cs typeface="Arial" panose="020B0604020202020204" pitchFamily="34" charset="0"/>
              </a:rPr>
              <a:t>Justificación e importancia</a:t>
            </a:r>
          </a:p>
        </p:txBody>
      </p:sp>
      <p:pic>
        <p:nvPicPr>
          <p:cNvPr id="6" name="Imagen 5">
            <a:extLst>
              <a:ext uri="{FF2B5EF4-FFF2-40B4-BE49-F238E27FC236}">
                <a16:creationId xmlns:a16="http://schemas.microsoft.com/office/drawing/2014/main" id="{E32E55C4-57DF-463F-B837-75DE4F5E56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03352" y="1490341"/>
            <a:ext cx="2105681" cy="1932174"/>
          </a:xfrm>
          <a:prstGeom prst="rect">
            <a:avLst/>
          </a:prstGeom>
          <a:ln w="12700">
            <a:solidFill>
              <a:schemeClr val="tx1"/>
            </a:solidFill>
          </a:ln>
        </p:spPr>
      </p:pic>
      <p:sp>
        <p:nvSpPr>
          <p:cNvPr id="5" name="Rectángulo 4">
            <a:extLst>
              <a:ext uri="{FF2B5EF4-FFF2-40B4-BE49-F238E27FC236}">
                <a16:creationId xmlns:a16="http://schemas.microsoft.com/office/drawing/2014/main" id="{137726C0-70EC-4C6E-8EBA-CB7D321C6EA9}"/>
              </a:ext>
            </a:extLst>
          </p:cNvPr>
          <p:cNvSpPr/>
          <p:nvPr/>
        </p:nvSpPr>
        <p:spPr>
          <a:xfrm>
            <a:off x="367822" y="6581001"/>
            <a:ext cx="5943358" cy="276999"/>
          </a:xfrm>
          <a:prstGeom prst="rect">
            <a:avLst/>
          </a:prstGeom>
        </p:spPr>
        <p:txBody>
          <a:bodyPr wrap="none">
            <a:spAutoFit/>
          </a:bodyPr>
          <a:lstStyle/>
          <a:p>
            <a:r>
              <a:rPr lang="es-ES" sz="1200" dirty="0">
                <a:latin typeface="Arial" panose="020B0604020202020204" pitchFamily="34" charset="0"/>
                <a:cs typeface="Arial" panose="020B0604020202020204" pitchFamily="34" charset="0"/>
              </a:rPr>
              <a:t>(Cusco &amp; Picón, 2015); (MSP&amp;MAE, 2019); </a:t>
            </a:r>
            <a:r>
              <a:rPr lang="es-ES" sz="1200" dirty="0">
                <a:latin typeface="Arial" panose="020B0604020202020204" pitchFamily="34" charset="0"/>
                <a:ea typeface="Calibri" panose="020F0502020204030204" pitchFamily="34" charset="0"/>
                <a:cs typeface="Arial" panose="020B0604020202020204" pitchFamily="34" charset="0"/>
              </a:rPr>
              <a:t>(INEC, 2016); (</a:t>
            </a:r>
            <a:r>
              <a:rPr lang="es-ES" sz="1200" dirty="0" err="1">
                <a:latin typeface="Arial" panose="020B0604020202020204" pitchFamily="34" charset="0"/>
                <a:cs typeface="Arial" panose="020B0604020202020204" pitchFamily="34" charset="0"/>
              </a:rPr>
              <a:t>Tibán</a:t>
            </a:r>
            <a:r>
              <a:rPr lang="es-ES" sz="1200" dirty="0">
                <a:latin typeface="Arial" panose="020B0604020202020204" pitchFamily="34" charset="0"/>
                <a:cs typeface="Arial" panose="020B0604020202020204" pitchFamily="34" charset="0"/>
              </a:rPr>
              <a:t> &amp; Ledesma, 2017) </a:t>
            </a:r>
            <a:endParaRPr lang="es-EC" sz="1200" dirty="0">
              <a:latin typeface="Arial" panose="020B0604020202020204" pitchFamily="34" charset="0"/>
              <a:cs typeface="Arial" panose="020B0604020202020204" pitchFamily="34" charset="0"/>
            </a:endParaRPr>
          </a:p>
        </p:txBody>
      </p:sp>
      <p:sp>
        <p:nvSpPr>
          <p:cNvPr id="14" name="Elipse 13">
            <a:extLst>
              <a:ext uri="{FF2B5EF4-FFF2-40B4-BE49-F238E27FC236}">
                <a16:creationId xmlns:a16="http://schemas.microsoft.com/office/drawing/2014/main" id="{6654618E-47CF-4A91-8760-CEDC593B7FAC}"/>
              </a:ext>
            </a:extLst>
          </p:cNvPr>
          <p:cNvSpPr/>
          <p:nvPr/>
        </p:nvSpPr>
        <p:spPr>
          <a:xfrm>
            <a:off x="951134" y="1186283"/>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effectLst>
                  <a:outerShdw blurRad="38100" dist="19050" dir="2700000" algn="tl" rotWithShape="0">
                    <a:schemeClr val="dk1">
                      <a:alpha val="40000"/>
                    </a:schemeClr>
                  </a:outerShdw>
                </a:effectLst>
              </a:rPr>
              <a:t>1</a:t>
            </a:r>
            <a:endParaRPr lang="es-EC" b="1" dirty="0">
              <a:solidFill>
                <a:schemeClr val="tx1"/>
              </a:solidFill>
            </a:endParaRPr>
          </a:p>
        </p:txBody>
      </p:sp>
      <p:pic>
        <p:nvPicPr>
          <p:cNvPr id="17" name="Imagen 16">
            <a:extLst>
              <a:ext uri="{FF2B5EF4-FFF2-40B4-BE49-F238E27FC236}">
                <a16:creationId xmlns:a16="http://schemas.microsoft.com/office/drawing/2014/main" id="{3F5AF6B3-A81A-4C2E-85B5-2A015B3420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922" y="2588801"/>
            <a:ext cx="1523225" cy="15155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Imagen 7">
            <a:extLst>
              <a:ext uri="{FF2B5EF4-FFF2-40B4-BE49-F238E27FC236}">
                <a16:creationId xmlns:a16="http://schemas.microsoft.com/office/drawing/2014/main" id="{5322548B-19E8-48B8-9C6C-4442284CD1F1}"/>
              </a:ext>
            </a:extLst>
          </p:cNvPr>
          <p:cNvPicPr>
            <a:picLocks noChangeAspect="1"/>
          </p:cNvPicPr>
          <p:nvPr/>
        </p:nvPicPr>
        <p:blipFill>
          <a:blip r:embed="rId6"/>
          <a:stretch>
            <a:fillRect/>
          </a:stretch>
        </p:blipFill>
        <p:spPr>
          <a:xfrm>
            <a:off x="2611555" y="2743758"/>
            <a:ext cx="1866900" cy="1905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Imagen 14">
            <a:extLst>
              <a:ext uri="{FF2B5EF4-FFF2-40B4-BE49-F238E27FC236}">
                <a16:creationId xmlns:a16="http://schemas.microsoft.com/office/drawing/2014/main" id="{A5A8C18D-1CFC-4EDC-9E4C-686A193DD294}"/>
              </a:ext>
            </a:extLst>
          </p:cNvPr>
          <p:cNvPicPr>
            <a:picLocks noChangeAspect="1"/>
          </p:cNvPicPr>
          <p:nvPr/>
        </p:nvPicPr>
        <p:blipFill>
          <a:blip r:embed="rId7"/>
          <a:stretch>
            <a:fillRect/>
          </a:stretch>
        </p:blipFill>
        <p:spPr>
          <a:xfrm>
            <a:off x="997462" y="3899268"/>
            <a:ext cx="1885950" cy="1866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6" name="Picture 2" descr="ESPE - Universidad de las Fuerzas Armadas | Sangolquí">
            <a:extLst>
              <a:ext uri="{FF2B5EF4-FFF2-40B4-BE49-F238E27FC236}">
                <a16:creationId xmlns:a16="http://schemas.microsoft.com/office/drawing/2014/main" id="{1E70D9B3-BB7A-4ED0-9E2B-44D291C5C30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05324" y="5754090"/>
            <a:ext cx="2199728" cy="607125"/>
          </a:xfrm>
          <a:prstGeom prst="rect">
            <a:avLst/>
          </a:prstGeom>
          <a:noFill/>
          <a:extLst>
            <a:ext uri="{909E8E84-426E-40DD-AFC4-6F175D3DCCD1}">
              <a14:hiddenFill xmlns:a14="http://schemas.microsoft.com/office/drawing/2010/main">
                <a:solidFill>
                  <a:srgbClr val="FFFFFF"/>
                </a:solidFill>
              </a14:hiddenFill>
            </a:ext>
          </a:extLst>
        </p:spPr>
      </p:pic>
      <p:pic>
        <p:nvPicPr>
          <p:cNvPr id="1024" name="Imagen 1023">
            <a:extLst>
              <a:ext uri="{FF2B5EF4-FFF2-40B4-BE49-F238E27FC236}">
                <a16:creationId xmlns:a16="http://schemas.microsoft.com/office/drawing/2014/main" id="{D8B09A2A-BA54-49A8-AA7C-808E8E4EDD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03962" y="1839782"/>
            <a:ext cx="1484339" cy="1068263"/>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22" name="Símbolo &quot;No permitido&quot; 21">
            <a:extLst>
              <a:ext uri="{FF2B5EF4-FFF2-40B4-BE49-F238E27FC236}">
                <a16:creationId xmlns:a16="http://schemas.microsoft.com/office/drawing/2014/main" id="{48B358D1-034A-42A3-9215-166862CEE607}"/>
              </a:ext>
            </a:extLst>
          </p:cNvPr>
          <p:cNvSpPr/>
          <p:nvPr/>
        </p:nvSpPr>
        <p:spPr>
          <a:xfrm>
            <a:off x="7437061" y="1828666"/>
            <a:ext cx="2139824" cy="1233107"/>
          </a:xfrm>
          <a:prstGeom prst="noSmoking">
            <a:avLst>
              <a:gd name="adj" fmla="val 6092"/>
            </a:avLst>
          </a:prstGeom>
          <a:solidFill>
            <a:srgbClr val="C24B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1034" name="Grupo 1033">
            <a:extLst>
              <a:ext uri="{FF2B5EF4-FFF2-40B4-BE49-F238E27FC236}">
                <a16:creationId xmlns:a16="http://schemas.microsoft.com/office/drawing/2014/main" id="{38781BDF-D8AB-4A42-9CA1-0568C8F445C8}"/>
              </a:ext>
            </a:extLst>
          </p:cNvPr>
          <p:cNvGrpSpPr/>
          <p:nvPr/>
        </p:nvGrpSpPr>
        <p:grpSpPr>
          <a:xfrm>
            <a:off x="9012572" y="3653013"/>
            <a:ext cx="2199728" cy="3004567"/>
            <a:chOff x="9983406" y="3097495"/>
            <a:chExt cx="1960020" cy="2677152"/>
          </a:xfrm>
        </p:grpSpPr>
        <p:pic>
          <p:nvPicPr>
            <p:cNvPr id="30" name="Imagen 29">
              <a:extLst>
                <a:ext uri="{FF2B5EF4-FFF2-40B4-BE49-F238E27FC236}">
                  <a16:creationId xmlns:a16="http://schemas.microsoft.com/office/drawing/2014/main" id="{A2C94BF2-D1F1-44EE-990D-F435B6B1802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76164" y="3153182"/>
              <a:ext cx="1867262" cy="2621465"/>
            </a:xfrm>
            <a:prstGeom prst="rect">
              <a:avLst/>
            </a:prstGeom>
            <a:ln>
              <a:noFill/>
            </a:ln>
            <a:effectLst>
              <a:softEdge rad="112500"/>
            </a:effectLst>
          </p:spPr>
        </p:pic>
        <p:pic>
          <p:nvPicPr>
            <p:cNvPr id="1027" name="Picture 6" descr="Reloj de arena dorado - Tienda Prado">
              <a:extLst>
                <a:ext uri="{FF2B5EF4-FFF2-40B4-BE49-F238E27FC236}">
                  <a16:creationId xmlns:a16="http://schemas.microsoft.com/office/drawing/2014/main" id="{3773291D-B12B-48AE-A36F-A0837BE2A815}"/>
                </a:ext>
              </a:extLst>
            </p:cNvPr>
            <p:cNvPicPr>
              <a:picLocks noChangeAspect="1" noChangeArrowheads="1"/>
            </p:cNvPicPr>
            <p:nvPr/>
          </p:nvPicPr>
          <p:blipFill>
            <a:blip r:embed="rId11" cstate="email">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9983406" y="3097495"/>
              <a:ext cx="1255940" cy="1334803"/>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n 1030">
              <a:extLst>
                <a:ext uri="{FF2B5EF4-FFF2-40B4-BE49-F238E27FC236}">
                  <a16:creationId xmlns:a16="http://schemas.microsoft.com/office/drawing/2014/main" id="{B5E6F426-E738-4194-A5C4-8EBDAE9971F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0312060" y="4737234"/>
              <a:ext cx="1420251" cy="656585"/>
            </a:xfrm>
            <a:prstGeom prst="rect">
              <a:avLst/>
            </a:prstGeom>
          </p:spPr>
        </p:pic>
      </p:grpSp>
      <p:pic>
        <p:nvPicPr>
          <p:cNvPr id="1032" name="Picture 8" descr="Sistema de información geográfica geografía análisis geoespacial mapa,  mapa, mundo, datos, tierra png | PNGWing">
            <a:extLst>
              <a:ext uri="{FF2B5EF4-FFF2-40B4-BE49-F238E27FC236}">
                <a16:creationId xmlns:a16="http://schemas.microsoft.com/office/drawing/2014/main" id="{B20BF918-4D0A-4C6B-9FA1-2C7657D3A36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546394" y="4482974"/>
            <a:ext cx="2194505" cy="1259455"/>
          </a:xfrm>
          <a:prstGeom prst="rect">
            <a:avLst/>
          </a:prstGeom>
          <a:noFill/>
          <a:extLst>
            <a:ext uri="{909E8E84-426E-40DD-AFC4-6F175D3DCCD1}">
              <a14:hiddenFill xmlns:a14="http://schemas.microsoft.com/office/drawing/2010/main">
                <a:solidFill>
                  <a:srgbClr val="FFFFFF"/>
                </a:solidFill>
              </a14:hiddenFill>
            </a:ext>
          </a:extLst>
        </p:spPr>
      </p:pic>
      <p:sp>
        <p:nvSpPr>
          <p:cNvPr id="1033" name="Flecha: a la izquierda y derecha 1032">
            <a:extLst>
              <a:ext uri="{FF2B5EF4-FFF2-40B4-BE49-F238E27FC236}">
                <a16:creationId xmlns:a16="http://schemas.microsoft.com/office/drawing/2014/main" id="{0A91E2F1-403C-43AC-8B68-13AAEB755FDE}"/>
              </a:ext>
            </a:extLst>
          </p:cNvPr>
          <p:cNvSpPr/>
          <p:nvPr/>
        </p:nvSpPr>
        <p:spPr>
          <a:xfrm>
            <a:off x="6185586" y="5933615"/>
            <a:ext cx="578100" cy="217148"/>
          </a:xfrm>
          <a:prstGeom prst="leftRightArrow">
            <a:avLst/>
          </a:prstGeom>
          <a:solidFill>
            <a:srgbClr val="C24B47"/>
          </a:solidFill>
          <a:ln>
            <a:solidFill>
              <a:srgbClr val="C24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C24B47"/>
              </a:solidFill>
            </a:endParaRPr>
          </a:p>
        </p:txBody>
      </p:sp>
      <p:pic>
        <p:nvPicPr>
          <p:cNvPr id="1036" name="Picture 10" descr="Definición de registro de datos - Qué es, Significado y Concepto">
            <a:extLst>
              <a:ext uri="{FF2B5EF4-FFF2-40B4-BE49-F238E27FC236}">
                <a16:creationId xmlns:a16="http://schemas.microsoft.com/office/drawing/2014/main" id="{356C5B14-BFA3-406B-AA6D-35B29BFBDD8A}"/>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flipH="1">
            <a:off x="5457581" y="1752124"/>
            <a:ext cx="1300396" cy="1300396"/>
          </a:xfrm>
          <a:prstGeom prst="rect">
            <a:avLst/>
          </a:prstGeom>
          <a:noFill/>
          <a:extLst>
            <a:ext uri="{909E8E84-426E-40DD-AFC4-6F175D3DCCD1}">
              <a14:hiddenFill xmlns:a14="http://schemas.microsoft.com/office/drawing/2010/main">
                <a:solidFill>
                  <a:srgbClr val="FFFFFF"/>
                </a:solidFill>
              </a14:hiddenFill>
            </a:ext>
          </a:extLst>
        </p:spPr>
      </p:pic>
      <p:sp>
        <p:nvSpPr>
          <p:cNvPr id="46" name="Símbolo &quot;No permitido&quot; 45">
            <a:extLst>
              <a:ext uri="{FF2B5EF4-FFF2-40B4-BE49-F238E27FC236}">
                <a16:creationId xmlns:a16="http://schemas.microsoft.com/office/drawing/2014/main" id="{14DFC1E1-5DB0-4E62-BA1B-C024DA046A72}"/>
              </a:ext>
            </a:extLst>
          </p:cNvPr>
          <p:cNvSpPr/>
          <p:nvPr/>
        </p:nvSpPr>
        <p:spPr>
          <a:xfrm>
            <a:off x="5113787" y="1889312"/>
            <a:ext cx="2139824" cy="1233107"/>
          </a:xfrm>
          <a:prstGeom prst="noSmoking">
            <a:avLst>
              <a:gd name="adj" fmla="val 6092"/>
            </a:avLst>
          </a:prstGeom>
          <a:solidFill>
            <a:srgbClr val="C24B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1" name="Imagen 10">
            <a:extLst>
              <a:ext uri="{FF2B5EF4-FFF2-40B4-BE49-F238E27FC236}">
                <a16:creationId xmlns:a16="http://schemas.microsoft.com/office/drawing/2014/main" id="{62AD29CE-AE49-4E8A-A914-1B44D2B54E0D}"/>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44416" y="-19695"/>
            <a:ext cx="11733527" cy="952717"/>
          </a:xfrm>
          <a:prstGeom prst="rect">
            <a:avLst/>
          </a:prstGeom>
        </p:spPr>
      </p:pic>
    </p:spTree>
    <p:extLst>
      <p:ext uri="{BB962C8B-B14F-4D97-AF65-F5344CB8AC3E}">
        <p14:creationId xmlns:p14="http://schemas.microsoft.com/office/powerpoint/2010/main" val="3922196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2" grpId="0" animBg="1"/>
      <p:bldP spid="1033"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8A6E3FB-6256-489A-A242-982D87F424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39A5CFA-B04B-4359-971E-4959CFD3DCF4}"/>
              </a:ext>
            </a:extLst>
          </p:cNvPr>
          <p:cNvSpPr/>
          <p:nvPr/>
        </p:nvSpPr>
        <p:spPr>
          <a:xfrm>
            <a:off x="838200" y="1107332"/>
            <a:ext cx="4116576"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Tiempos para la recolección en rutas optimizadas</a:t>
            </a:r>
            <a:endParaRPr lang="es-EC" sz="1400" dirty="0">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580B6FA0-1469-4F7B-9423-EB8E85A8D787}"/>
              </a:ext>
            </a:extLst>
          </p:cNvPr>
          <p:cNvGraphicFramePr>
            <a:graphicFrameLocks noGrp="1"/>
          </p:cNvGraphicFramePr>
          <p:nvPr>
            <p:extLst>
              <p:ext uri="{D42A27DB-BD31-4B8C-83A1-F6EECF244321}">
                <p14:modId xmlns:p14="http://schemas.microsoft.com/office/powerpoint/2010/main" val="2444957282"/>
              </p:ext>
            </p:extLst>
          </p:nvPr>
        </p:nvGraphicFramePr>
        <p:xfrm>
          <a:off x="838200" y="1571185"/>
          <a:ext cx="10515600" cy="1710246"/>
        </p:xfrm>
        <a:graphic>
          <a:graphicData uri="http://schemas.openxmlformats.org/drawingml/2006/table">
            <a:tbl>
              <a:tblPr firstRow="1" firstCol="1" bandRow="1">
                <a:tableStyleId>{912C8C85-51F0-491E-9774-3900AFEF0FD7}</a:tableStyleId>
              </a:tblPr>
              <a:tblGrid>
                <a:gridCol w="2628900">
                  <a:extLst>
                    <a:ext uri="{9D8B030D-6E8A-4147-A177-3AD203B41FA5}">
                      <a16:colId xmlns:a16="http://schemas.microsoft.com/office/drawing/2014/main" val="1030679533"/>
                    </a:ext>
                  </a:extLst>
                </a:gridCol>
                <a:gridCol w="2628900">
                  <a:extLst>
                    <a:ext uri="{9D8B030D-6E8A-4147-A177-3AD203B41FA5}">
                      <a16:colId xmlns:a16="http://schemas.microsoft.com/office/drawing/2014/main" val="3600730847"/>
                    </a:ext>
                  </a:extLst>
                </a:gridCol>
                <a:gridCol w="2628900">
                  <a:extLst>
                    <a:ext uri="{9D8B030D-6E8A-4147-A177-3AD203B41FA5}">
                      <a16:colId xmlns:a16="http://schemas.microsoft.com/office/drawing/2014/main" val="915289398"/>
                    </a:ext>
                  </a:extLst>
                </a:gridCol>
                <a:gridCol w="2628900">
                  <a:extLst>
                    <a:ext uri="{9D8B030D-6E8A-4147-A177-3AD203B41FA5}">
                      <a16:colId xmlns:a16="http://schemas.microsoft.com/office/drawing/2014/main" val="570480004"/>
                    </a:ext>
                  </a:extLst>
                </a:gridCol>
              </a:tblGrid>
              <a:tr h="0">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Día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Frecuencia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Tiempo de recolección (min)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Tiempo de recolección promedio (min)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extLst>
                  <a:ext uri="{0D108BD9-81ED-4DB2-BD59-A6C34878D82A}">
                    <a16:rowId xmlns:a16="http://schemas.microsoft.com/office/drawing/2014/main" val="1421552661"/>
                  </a:ext>
                </a:extLst>
              </a:tr>
              <a:tr h="0">
                <a:tc rowSpan="3">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Martes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Semanal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320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326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88641599"/>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Quincenal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327</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330568378"/>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Mensual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332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2159282845"/>
                  </a:ext>
                </a:extLst>
              </a:tr>
              <a:tr h="0">
                <a:tc rowSpan="3">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Viernes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Semanal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341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357</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380929"/>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Quincenal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352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3661797222"/>
                  </a:ext>
                </a:extLst>
              </a:tr>
              <a:tr h="0">
                <a:tc vMerge="1">
                  <a:txBody>
                    <a:bodyPr/>
                    <a:lstStyle/>
                    <a:p>
                      <a:endParaRPr lang="es-EC"/>
                    </a:p>
                  </a:txBody>
                  <a:tcP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Mensual</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378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745200950"/>
                  </a:ext>
                </a:extLst>
              </a:tr>
            </a:tbl>
          </a:graphicData>
        </a:graphic>
      </p:graphicFrame>
      <p:sp>
        <p:nvSpPr>
          <p:cNvPr id="6" name="Rectángulo 5">
            <a:extLst>
              <a:ext uri="{FF2B5EF4-FFF2-40B4-BE49-F238E27FC236}">
                <a16:creationId xmlns:a16="http://schemas.microsoft.com/office/drawing/2014/main" id="{A4448004-D0FB-42E5-BE57-16F6DFD250F7}"/>
              </a:ext>
            </a:extLst>
          </p:cNvPr>
          <p:cNvSpPr/>
          <p:nvPr/>
        </p:nvSpPr>
        <p:spPr>
          <a:xfrm>
            <a:off x="838200" y="4195847"/>
            <a:ext cx="6786880" cy="307777"/>
          </a:xfrm>
          <a:prstGeom prst="rect">
            <a:avLst/>
          </a:prstGeom>
        </p:spPr>
        <p:txBody>
          <a:bodyPr wrap="squar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Número de establecimientos para la recolección en rutas optimizadas</a:t>
            </a:r>
            <a:endParaRPr lang="es-EC" sz="1400" dirty="0">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300A59A8-6FE6-4C44-86D1-7422AC0FF24E}"/>
              </a:ext>
            </a:extLst>
          </p:cNvPr>
          <p:cNvGraphicFramePr>
            <a:graphicFrameLocks noGrp="1"/>
          </p:cNvGraphicFramePr>
          <p:nvPr>
            <p:extLst>
              <p:ext uri="{D42A27DB-BD31-4B8C-83A1-F6EECF244321}">
                <p14:modId xmlns:p14="http://schemas.microsoft.com/office/powerpoint/2010/main" val="3944182795"/>
              </p:ext>
            </p:extLst>
          </p:nvPr>
        </p:nvGraphicFramePr>
        <p:xfrm>
          <a:off x="838200" y="4713094"/>
          <a:ext cx="10515600" cy="1481963"/>
        </p:xfrm>
        <a:graphic>
          <a:graphicData uri="http://schemas.openxmlformats.org/drawingml/2006/table">
            <a:tbl>
              <a:tblPr firstRow="1" firstCol="1" bandRow="1">
                <a:tableStyleId>{912C8C85-51F0-491E-9774-3900AFEF0FD7}</a:tableStyleId>
              </a:tblPr>
              <a:tblGrid>
                <a:gridCol w="3505200">
                  <a:extLst>
                    <a:ext uri="{9D8B030D-6E8A-4147-A177-3AD203B41FA5}">
                      <a16:colId xmlns:a16="http://schemas.microsoft.com/office/drawing/2014/main" val="3060129723"/>
                    </a:ext>
                  </a:extLst>
                </a:gridCol>
                <a:gridCol w="3505200">
                  <a:extLst>
                    <a:ext uri="{9D8B030D-6E8A-4147-A177-3AD203B41FA5}">
                      <a16:colId xmlns:a16="http://schemas.microsoft.com/office/drawing/2014/main" val="2316462708"/>
                    </a:ext>
                  </a:extLst>
                </a:gridCol>
                <a:gridCol w="3505200">
                  <a:extLst>
                    <a:ext uri="{9D8B030D-6E8A-4147-A177-3AD203B41FA5}">
                      <a16:colId xmlns:a16="http://schemas.microsoft.com/office/drawing/2014/main" val="205933402"/>
                    </a:ext>
                  </a:extLst>
                </a:gridCol>
              </a:tblGrid>
              <a:tr h="0">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Día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Frecuencia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Número de establecimientos recogidos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24B47"/>
                    </a:solidFill>
                  </a:tcPr>
                </a:tc>
                <a:extLst>
                  <a:ext uri="{0D108BD9-81ED-4DB2-BD59-A6C34878D82A}">
                    <a16:rowId xmlns:a16="http://schemas.microsoft.com/office/drawing/2014/main" val="47746945"/>
                  </a:ext>
                </a:extLst>
              </a:tr>
              <a:tr h="0">
                <a:tc rowSpan="3">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Martes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Semanal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01722288"/>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Quincenal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39</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85983060"/>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Mensual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40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79366150"/>
                  </a:ext>
                </a:extLst>
              </a:tr>
              <a:tr h="0">
                <a:tc rowSpan="3">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Viernes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Semanal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45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7601484"/>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Quincenal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47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290887"/>
                  </a:ext>
                </a:extLst>
              </a:tr>
              <a:tr h="0">
                <a:tc vMerge="1">
                  <a:txBody>
                    <a:bodyPr/>
                    <a:lstStyle/>
                    <a:p>
                      <a:endParaRPr lang="es-EC"/>
                    </a:p>
                  </a:txBody>
                  <a:tcP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Mensual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51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5278354"/>
                  </a:ext>
                </a:extLst>
              </a:tr>
            </a:tbl>
          </a:graphicData>
        </a:graphic>
      </p:graphicFrame>
      <p:pic>
        <p:nvPicPr>
          <p:cNvPr id="8" name="Imagen 7">
            <a:extLst>
              <a:ext uri="{FF2B5EF4-FFF2-40B4-BE49-F238E27FC236}">
                <a16:creationId xmlns:a16="http://schemas.microsoft.com/office/drawing/2014/main" id="{F87A63D7-E8E5-4002-ACE6-555931C97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142783938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8A6E3FB-6256-489A-A242-982D87F424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39A5CFA-B04B-4359-971E-4959CFD3DCF4}"/>
              </a:ext>
            </a:extLst>
          </p:cNvPr>
          <p:cNvSpPr/>
          <p:nvPr/>
        </p:nvSpPr>
        <p:spPr>
          <a:xfrm>
            <a:off x="838200" y="1107332"/>
            <a:ext cx="2792752"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Rutas actuales vs Rutas óptimas</a:t>
            </a:r>
            <a:endParaRPr lang="es-EC" sz="1400" dirty="0">
              <a:latin typeface="Arial" panose="020B0604020202020204" pitchFamily="34" charset="0"/>
              <a:cs typeface="Arial" panose="020B0604020202020204" pitchFamily="34" charset="0"/>
            </a:endParaRPr>
          </a:p>
        </p:txBody>
      </p:sp>
      <p:graphicFrame>
        <p:nvGraphicFramePr>
          <p:cNvPr id="15" name="Tabla 14">
            <a:extLst>
              <a:ext uri="{FF2B5EF4-FFF2-40B4-BE49-F238E27FC236}">
                <a16:creationId xmlns:a16="http://schemas.microsoft.com/office/drawing/2014/main" id="{64DF3F37-1586-483A-AE0B-1CFB203FA7B7}"/>
              </a:ext>
            </a:extLst>
          </p:cNvPr>
          <p:cNvGraphicFramePr>
            <a:graphicFrameLocks noGrp="1"/>
          </p:cNvGraphicFramePr>
          <p:nvPr>
            <p:extLst>
              <p:ext uri="{D42A27DB-BD31-4B8C-83A1-F6EECF244321}">
                <p14:modId xmlns:p14="http://schemas.microsoft.com/office/powerpoint/2010/main" val="4104871339"/>
              </p:ext>
            </p:extLst>
          </p:nvPr>
        </p:nvGraphicFramePr>
        <p:xfrm>
          <a:off x="1715974" y="1559724"/>
          <a:ext cx="9194799" cy="4741850"/>
        </p:xfrm>
        <a:graphic>
          <a:graphicData uri="http://schemas.openxmlformats.org/drawingml/2006/table">
            <a:tbl>
              <a:tblPr/>
              <a:tblGrid>
                <a:gridCol w="1514211">
                  <a:extLst>
                    <a:ext uri="{9D8B030D-6E8A-4147-A177-3AD203B41FA5}">
                      <a16:colId xmlns:a16="http://schemas.microsoft.com/office/drawing/2014/main" val="3755838003"/>
                    </a:ext>
                  </a:extLst>
                </a:gridCol>
                <a:gridCol w="1264786">
                  <a:extLst>
                    <a:ext uri="{9D8B030D-6E8A-4147-A177-3AD203B41FA5}">
                      <a16:colId xmlns:a16="http://schemas.microsoft.com/office/drawing/2014/main" val="674832258"/>
                    </a:ext>
                  </a:extLst>
                </a:gridCol>
                <a:gridCol w="2579711">
                  <a:extLst>
                    <a:ext uri="{9D8B030D-6E8A-4147-A177-3AD203B41FA5}">
                      <a16:colId xmlns:a16="http://schemas.microsoft.com/office/drawing/2014/main" val="2875350605"/>
                    </a:ext>
                  </a:extLst>
                </a:gridCol>
                <a:gridCol w="1264786">
                  <a:extLst>
                    <a:ext uri="{9D8B030D-6E8A-4147-A177-3AD203B41FA5}">
                      <a16:colId xmlns:a16="http://schemas.microsoft.com/office/drawing/2014/main" val="3357069675"/>
                    </a:ext>
                  </a:extLst>
                </a:gridCol>
                <a:gridCol w="2571305">
                  <a:extLst>
                    <a:ext uri="{9D8B030D-6E8A-4147-A177-3AD203B41FA5}">
                      <a16:colId xmlns:a16="http://schemas.microsoft.com/office/drawing/2014/main" val="965818098"/>
                    </a:ext>
                  </a:extLst>
                </a:gridCol>
              </a:tblGrid>
              <a:tr h="231310">
                <a:tc rowSpan="9">
                  <a:txBody>
                    <a:bodyPr/>
                    <a:lstStyle/>
                    <a:p>
                      <a:pPr algn="ctr" fontAlgn="ctr"/>
                      <a:r>
                        <a:rPr lang="es-EC" sz="1100" b="0" i="0" u="none" strike="noStrike" dirty="0">
                          <a:solidFill>
                            <a:schemeClr val="bg1"/>
                          </a:solidFill>
                          <a:effectLst/>
                          <a:latin typeface="Arial" panose="020B0604020202020204" pitchFamily="34" charset="0"/>
                          <a:cs typeface="Arial" panose="020B0604020202020204" pitchFamily="34" charset="0"/>
                        </a:rPr>
                        <a:t>MARTES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4B47"/>
                    </a:solidFill>
                  </a:tcPr>
                </a:tc>
                <a:tc gridSpan="2">
                  <a:txBody>
                    <a:bodyPr/>
                    <a:lstStyle/>
                    <a:p>
                      <a:pPr algn="ctr" fontAlgn="ctr"/>
                      <a:r>
                        <a:rPr lang="es-EC" sz="1100" b="0" i="0" u="none" strike="noStrike" dirty="0">
                          <a:solidFill>
                            <a:schemeClr val="bg1"/>
                          </a:solidFill>
                          <a:effectLst/>
                          <a:latin typeface="Calibri" panose="020F0502020204030204" pitchFamily="34" charset="0"/>
                        </a:rPr>
                        <a:t>RUTAS ACTUALES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4B47"/>
                    </a:solidFill>
                  </a:tcPr>
                </a:tc>
                <a:tc hMerge="1">
                  <a:txBody>
                    <a:bodyPr/>
                    <a:lstStyle/>
                    <a:p>
                      <a:endParaRPr lang="es-EC"/>
                    </a:p>
                  </a:txBody>
                  <a:tcPr/>
                </a:tc>
                <a:tc gridSpan="2">
                  <a:txBody>
                    <a:bodyPr/>
                    <a:lstStyle/>
                    <a:p>
                      <a:pPr algn="ctr" fontAlgn="ctr"/>
                      <a:r>
                        <a:rPr lang="es-EC" sz="1100" b="0" i="0" u="none" strike="noStrike" dirty="0">
                          <a:solidFill>
                            <a:schemeClr val="bg1"/>
                          </a:solidFill>
                          <a:effectLst/>
                          <a:latin typeface="Calibri" panose="020F0502020204030204" pitchFamily="34" charset="0"/>
                        </a:rPr>
                        <a:t>RUTAS ÓPTIMAS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4B47"/>
                    </a:solidFill>
                  </a:tcPr>
                </a:tc>
                <a:tc hMerge="1">
                  <a:txBody>
                    <a:bodyPr/>
                    <a:lstStyle/>
                    <a:p>
                      <a:endParaRPr lang="es-EC"/>
                    </a:p>
                  </a:txBody>
                  <a:tcPr/>
                </a:tc>
                <a:extLst>
                  <a:ext uri="{0D108BD9-81ED-4DB2-BD59-A6C34878D82A}">
                    <a16:rowId xmlns:a16="http://schemas.microsoft.com/office/drawing/2014/main" val="1692135730"/>
                  </a:ext>
                </a:extLst>
              </a:tr>
              <a:tr h="433705">
                <a:tc vMerge="1">
                  <a:txBody>
                    <a:bodyPr/>
                    <a:lstStyle/>
                    <a:p>
                      <a:endParaRPr lang="es-EC"/>
                    </a:p>
                  </a:txBody>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DISTANCIA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No. de Establecimientos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0000"/>
                          </a:solidFill>
                          <a:effectLst/>
                          <a:latin typeface="Arial" panose="020B0604020202020204" pitchFamily="34" charset="0"/>
                          <a:cs typeface="Arial" panose="020B0604020202020204" pitchFamily="34" charset="0"/>
                        </a:rPr>
                        <a:t>DISTANCIA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No. de Establecimientos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937739"/>
                  </a:ext>
                </a:extLst>
              </a:tr>
              <a:tr h="231310">
                <a:tc vMerge="1">
                  <a:txBody>
                    <a:bodyPr/>
                    <a:lstStyle/>
                    <a:p>
                      <a:endParaRPr lang="es-EC"/>
                    </a:p>
                  </a:txBody>
                  <a:tcPr/>
                </a:tc>
                <a:tc rowSpan="3">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20.39 Km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S: 18.61 Km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500422"/>
                  </a:ext>
                </a:extLst>
              </a:tr>
              <a:tr h="2313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Q: 19.61 Km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738579"/>
                  </a:ext>
                </a:extLst>
              </a:tr>
              <a:tr h="2313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M: 18.49 Km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Arial" panose="020B0604020202020204" pitchFamily="34" charset="0"/>
                          <a:cs typeface="Arial" panose="020B0604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220654"/>
                  </a:ext>
                </a:extLst>
              </a:tr>
              <a:tr h="433705">
                <a:tc vMerge="1">
                  <a:txBody>
                    <a:bodyPr/>
                    <a:lstStyle/>
                    <a:p>
                      <a:endParaRPr lang="es-EC"/>
                    </a:p>
                  </a:txBody>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TIEMPO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EC"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TIEMPO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No. de Establecimientos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060994"/>
                  </a:ext>
                </a:extLst>
              </a:tr>
              <a:tr h="231310">
                <a:tc vMerge="1">
                  <a:txBody>
                    <a:bodyPr/>
                    <a:lstStyle/>
                    <a:p>
                      <a:endParaRPr lang="es-EC"/>
                    </a:p>
                  </a:txBody>
                  <a:tcPr/>
                </a:tc>
                <a:tc rowSpan="3">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321 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S: 320 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Arial" panose="020B0604020202020204" pitchFamily="34" charset="0"/>
                          <a:cs typeface="Arial" panose="020B060402020202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250401"/>
                  </a:ext>
                </a:extLst>
              </a:tr>
              <a:tr h="2313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Q: 327 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Arial" panose="020B0604020202020204" pitchFamily="34" charset="0"/>
                          <a:cs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677213"/>
                  </a:ext>
                </a:extLst>
              </a:tr>
              <a:tr h="2313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M: 332 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Arial" panose="020B0604020202020204" pitchFamily="34" charset="0"/>
                          <a:cs typeface="Arial" panose="020B0604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735636"/>
                  </a:ext>
                </a:extLst>
              </a:tr>
              <a:tr h="433705">
                <a:tc rowSpan="8">
                  <a:txBody>
                    <a:bodyPr/>
                    <a:lstStyle/>
                    <a:p>
                      <a:pPr algn="ctr" fontAlgn="ctr"/>
                      <a:r>
                        <a:rPr lang="es-EC" sz="1100" b="0" i="0" u="none" strike="noStrike" dirty="0">
                          <a:solidFill>
                            <a:schemeClr val="bg1"/>
                          </a:solidFill>
                          <a:effectLst/>
                          <a:latin typeface="Arial" panose="020B0604020202020204" pitchFamily="34" charset="0"/>
                          <a:cs typeface="Arial" panose="020B0604020202020204" pitchFamily="34" charset="0"/>
                        </a:rPr>
                        <a:t>VIERNES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4B47"/>
                    </a:solidFill>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DISTANCIA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No. de Establecimientos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DISTANCIA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No. de Establecimientos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978510"/>
                  </a:ext>
                </a:extLst>
              </a:tr>
              <a:tr h="231310">
                <a:tc vMerge="1">
                  <a:txBody>
                    <a:bodyPr/>
                    <a:lstStyle/>
                    <a:p>
                      <a:endParaRPr lang="es-EC"/>
                    </a:p>
                  </a:txBody>
                  <a:tcPr/>
                </a:tc>
                <a:tc rowSpan="3">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30.3 Km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S: 20.66 Km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Arial" panose="020B0604020202020204" pitchFamily="34" charset="0"/>
                          <a:cs typeface="Arial" panose="020B060402020202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551465"/>
                  </a:ext>
                </a:extLst>
              </a:tr>
              <a:tr h="2313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Q: 20.66 Km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Arial" panose="020B0604020202020204" pitchFamily="34" charset="0"/>
                          <a:cs typeface="Arial" panose="020B0604020202020204" pitchFamily="34" charset="0"/>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665820"/>
                  </a:ext>
                </a:extLst>
              </a:tr>
              <a:tr h="2313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 M: 21.49 Km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Arial" panose="020B0604020202020204" pitchFamily="34" charset="0"/>
                          <a:cs typeface="Arial" panose="020B0604020202020204" pitchFamily="34" charset="0"/>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223482"/>
                  </a:ext>
                </a:extLst>
              </a:tr>
              <a:tr h="433705">
                <a:tc vMerge="1">
                  <a:txBody>
                    <a:bodyPr/>
                    <a:lstStyle/>
                    <a:p>
                      <a:endParaRPr lang="es-EC"/>
                    </a:p>
                  </a:txBody>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TIEMPO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EC"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TIEMPO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panose="020B0604020202020204" pitchFamily="34" charset="0"/>
                          <a:cs typeface="Arial" panose="020B0604020202020204" pitchFamily="34" charset="0"/>
                        </a:rPr>
                        <a:t>No. de Establecimientos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022618"/>
                  </a:ext>
                </a:extLst>
              </a:tr>
              <a:tr h="231310">
                <a:tc vMerge="1">
                  <a:txBody>
                    <a:bodyPr/>
                    <a:lstStyle/>
                    <a:p>
                      <a:endParaRPr lang="es-EC"/>
                    </a:p>
                  </a:txBody>
                  <a:tcPr/>
                </a:tc>
                <a:tc rowSpan="3">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356 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S: 341 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Arial" panose="020B0604020202020204" pitchFamily="34" charset="0"/>
                          <a:cs typeface="Arial" panose="020B060402020202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983873"/>
                  </a:ext>
                </a:extLst>
              </a:tr>
              <a:tr h="2313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Q: 352 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102752"/>
                  </a:ext>
                </a:extLst>
              </a:tr>
              <a:tr h="2313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M: 378 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Arial" panose="020B0604020202020204" pitchFamily="34" charset="0"/>
                          <a:cs typeface="Arial" panose="020B0604020202020204" pitchFamily="34" charset="0"/>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171711"/>
                  </a:ext>
                </a:extLst>
              </a:tr>
            </a:tbl>
          </a:graphicData>
        </a:graphic>
      </p:graphicFrame>
      <p:pic>
        <p:nvPicPr>
          <p:cNvPr id="6" name="Imagen 5">
            <a:extLst>
              <a:ext uri="{FF2B5EF4-FFF2-40B4-BE49-F238E27FC236}">
                <a16:creationId xmlns:a16="http://schemas.microsoft.com/office/drawing/2014/main" id="{BCFAF62D-2DDB-4494-8589-641E63BADE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64878864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5040680-4FC1-4C06-B046-5C189B542E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F03475A9-EAE2-48E5-9666-DB2D434A13B9}"/>
              </a:ext>
            </a:extLst>
          </p:cNvPr>
          <p:cNvSpPr>
            <a:spLocks noGrp="1"/>
          </p:cNvSpPr>
          <p:nvPr>
            <p:ph idx="1"/>
          </p:nvPr>
        </p:nvSpPr>
        <p:spPr>
          <a:xfrm>
            <a:off x="953331" y="1397838"/>
            <a:ext cx="1813560" cy="379095"/>
          </a:xfrm>
        </p:spPr>
        <p:txBody>
          <a:bodyPr>
            <a:normAutofit/>
          </a:bodyPr>
          <a:lstStyle/>
          <a:p>
            <a:pPr marL="0" indent="0">
              <a:buNone/>
            </a:pPr>
            <a:r>
              <a:rPr lang="es-ES" sz="1400" b="1" dirty="0" err="1">
                <a:latin typeface="Arial" panose="020B0604020202020204" pitchFamily="34" charset="0"/>
                <a:cs typeface="Arial" panose="020B0604020202020204" pitchFamily="34" charset="0"/>
              </a:rPr>
              <a:t>Geodatabase</a:t>
            </a:r>
            <a:endParaRPr lang="es-EC" sz="1400" b="1" dirty="0">
              <a:latin typeface="Arial" panose="020B0604020202020204" pitchFamily="34" charset="0"/>
              <a:cs typeface="Arial" panose="020B0604020202020204" pitchFamily="34" charset="0"/>
            </a:endParaRPr>
          </a:p>
        </p:txBody>
      </p:sp>
      <p:pic>
        <p:nvPicPr>
          <p:cNvPr id="4" name="Imagen 3" descr="Interfaz de usuario gráfica, Aplicación&#10;&#10;Descripción generada automáticamente">
            <a:extLst>
              <a:ext uri="{FF2B5EF4-FFF2-40B4-BE49-F238E27FC236}">
                <a16:creationId xmlns:a16="http://schemas.microsoft.com/office/drawing/2014/main" id="{30886882-589D-4BE2-B49F-57620993E84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720221" y="1384719"/>
            <a:ext cx="4751558" cy="5221748"/>
          </a:xfrm>
          <a:prstGeom prst="rect">
            <a:avLst/>
          </a:prstGeom>
          <a:ln w="3175">
            <a:solidFill>
              <a:schemeClr val="tx1"/>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B056E545-15E6-44B2-8E4C-53A243A265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12861588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C21C564-3027-4C33-BC35-DD7267A09B1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F8D76869-012A-4F2B-8AA6-12F549137CE5}"/>
              </a:ext>
            </a:extLst>
          </p:cNvPr>
          <p:cNvSpPr>
            <a:spLocks noGrp="1"/>
          </p:cNvSpPr>
          <p:nvPr>
            <p:ph idx="1"/>
          </p:nvPr>
        </p:nvSpPr>
        <p:spPr>
          <a:xfrm>
            <a:off x="908827" y="1046897"/>
            <a:ext cx="5755640" cy="399415"/>
          </a:xfrm>
        </p:spPr>
        <p:txBody>
          <a:bodyPr>
            <a:normAutofit/>
          </a:bodyPr>
          <a:lstStyle/>
          <a:p>
            <a:pPr marL="0" indent="0">
              <a:buNone/>
            </a:pPr>
            <a:r>
              <a:rPr lang="es-ES" sz="1400" b="1" dirty="0">
                <a:latin typeface="Arial" panose="020B0604020202020204" pitchFamily="34" charset="0"/>
                <a:cs typeface="Arial" panose="020B0604020202020204" pitchFamily="34" charset="0"/>
              </a:rPr>
              <a:t>Tablero de control diseñado en </a:t>
            </a:r>
            <a:r>
              <a:rPr lang="es-ES" sz="1400" b="1" dirty="0" err="1">
                <a:latin typeface="Arial" panose="020B0604020202020204" pitchFamily="34" charset="0"/>
                <a:cs typeface="Arial" panose="020B0604020202020204" pitchFamily="34" charset="0"/>
              </a:rPr>
              <a:t>QGis</a:t>
            </a:r>
            <a:endParaRPr lang="es-EC" sz="1400" b="1" dirty="0">
              <a:latin typeface="Arial" panose="020B0604020202020204" pitchFamily="34" charset="0"/>
              <a:cs typeface="Arial" panose="020B0604020202020204" pitchFamily="34" charset="0"/>
            </a:endParaRPr>
          </a:p>
        </p:txBody>
      </p:sp>
      <p:pic>
        <p:nvPicPr>
          <p:cNvPr id="4" name="Imagen 3" descr="Imagen que contiene Diagrama&#10;&#10;Descripción generada automáticamente">
            <a:extLst>
              <a:ext uri="{FF2B5EF4-FFF2-40B4-BE49-F238E27FC236}">
                <a16:creationId xmlns:a16="http://schemas.microsoft.com/office/drawing/2014/main" id="{04876CFF-E42B-4CA2-A26C-3DA61FD7EE1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608" y="2264382"/>
            <a:ext cx="5755640" cy="3556240"/>
          </a:xfrm>
          <a:prstGeom prst="rect">
            <a:avLst/>
          </a:prstGeom>
          <a:noFill/>
          <a:ln>
            <a:solidFill>
              <a:schemeClr val="tx1"/>
            </a:solidFill>
          </a:ln>
        </p:spPr>
      </p:pic>
      <p:pic>
        <p:nvPicPr>
          <p:cNvPr id="5" name="Imagen 4" descr="Imagen que contiene Interfaz de usuario gráfica&#10;&#10;Descripción generada automáticamente">
            <a:extLst>
              <a:ext uri="{FF2B5EF4-FFF2-40B4-BE49-F238E27FC236}">
                <a16:creationId xmlns:a16="http://schemas.microsoft.com/office/drawing/2014/main" id="{CBFC3D6C-4C3C-4173-A483-07D340C4352C}"/>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3241" y="2261320"/>
            <a:ext cx="5799406" cy="3556240"/>
          </a:xfrm>
          <a:prstGeom prst="rect">
            <a:avLst/>
          </a:prstGeom>
          <a:noFill/>
          <a:ln>
            <a:solidFill>
              <a:schemeClr val="tx1"/>
            </a:solidFill>
          </a:ln>
        </p:spPr>
      </p:pic>
      <p:sp>
        <p:nvSpPr>
          <p:cNvPr id="6" name="Marcador de contenido 2">
            <a:extLst>
              <a:ext uri="{FF2B5EF4-FFF2-40B4-BE49-F238E27FC236}">
                <a16:creationId xmlns:a16="http://schemas.microsoft.com/office/drawing/2014/main" id="{DF1B4199-BF87-443B-9054-6BF07D54A45D}"/>
              </a:ext>
            </a:extLst>
          </p:cNvPr>
          <p:cNvSpPr txBox="1">
            <a:spLocks/>
          </p:cNvSpPr>
          <p:nvPr/>
        </p:nvSpPr>
        <p:spPr>
          <a:xfrm>
            <a:off x="1538832" y="1763957"/>
            <a:ext cx="3252967" cy="39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Tablero de control – Martes Semanal</a:t>
            </a:r>
            <a:endParaRPr lang="es-EC" sz="1400" dirty="0">
              <a:latin typeface="Arial" panose="020B0604020202020204" pitchFamily="34" charset="0"/>
              <a:cs typeface="Arial" panose="020B0604020202020204" pitchFamily="34" charset="0"/>
            </a:endParaRPr>
          </a:p>
        </p:txBody>
      </p:sp>
      <p:sp>
        <p:nvSpPr>
          <p:cNvPr id="7" name="Marcador de contenido 2">
            <a:extLst>
              <a:ext uri="{FF2B5EF4-FFF2-40B4-BE49-F238E27FC236}">
                <a16:creationId xmlns:a16="http://schemas.microsoft.com/office/drawing/2014/main" id="{426F8FFF-E5B3-408B-B647-012FCABDB08E}"/>
              </a:ext>
            </a:extLst>
          </p:cNvPr>
          <p:cNvSpPr txBox="1">
            <a:spLocks/>
          </p:cNvSpPr>
          <p:nvPr/>
        </p:nvSpPr>
        <p:spPr>
          <a:xfrm>
            <a:off x="7400203" y="1763956"/>
            <a:ext cx="3252967" cy="39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latin typeface="Arial" panose="020B0604020202020204" pitchFamily="34" charset="0"/>
                <a:cs typeface="Arial" panose="020B0604020202020204" pitchFamily="34" charset="0"/>
              </a:rPr>
              <a:t>Tablero de control – Viernes Semanal</a:t>
            </a:r>
            <a:endParaRPr lang="es-EC" sz="14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A88164CF-282B-4440-A458-63AD5AEEAEA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spTree>
    <p:extLst>
      <p:ext uri="{BB962C8B-B14F-4D97-AF65-F5344CB8AC3E}">
        <p14:creationId xmlns:p14="http://schemas.microsoft.com/office/powerpoint/2010/main" val="399217854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C65F9BE-DF3A-4C83-AA2B-9EE95A1C36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927667CD-F3E5-4A7D-91D2-56BFDF7F6787}"/>
              </a:ext>
            </a:extLst>
          </p:cNvPr>
          <p:cNvSpPr>
            <a:spLocks noGrp="1"/>
          </p:cNvSpPr>
          <p:nvPr>
            <p:ph idx="1"/>
          </p:nvPr>
        </p:nvSpPr>
        <p:spPr>
          <a:xfrm>
            <a:off x="751800" y="984318"/>
            <a:ext cx="2616200" cy="379095"/>
          </a:xfrm>
        </p:spPr>
        <p:txBody>
          <a:bodyPr>
            <a:normAutofit/>
          </a:bodyPr>
          <a:lstStyle/>
          <a:p>
            <a:pPr marL="0" indent="0">
              <a:buNone/>
            </a:pPr>
            <a:r>
              <a:rPr lang="es-ES" sz="1400" b="1" dirty="0">
                <a:latin typeface="Arial" panose="020B0604020202020204" pitchFamily="34" charset="0"/>
                <a:cs typeface="Arial" panose="020B0604020202020204" pitchFamily="34" charset="0"/>
              </a:rPr>
              <a:t>Visualizador geográfico</a:t>
            </a:r>
            <a:endParaRPr lang="es-EC" sz="1400" b="1" dirty="0">
              <a:latin typeface="Arial" panose="020B0604020202020204" pitchFamily="34" charset="0"/>
              <a:cs typeface="Arial" panose="020B0604020202020204" pitchFamily="34" charset="0"/>
            </a:endParaRPr>
          </a:p>
        </p:txBody>
      </p:sp>
      <p:pic>
        <p:nvPicPr>
          <p:cNvPr id="18" name="Imagen 17">
            <a:extLst>
              <a:ext uri="{FF2B5EF4-FFF2-40B4-BE49-F238E27FC236}">
                <a16:creationId xmlns:a16="http://schemas.microsoft.com/office/drawing/2014/main" id="{02139E6D-DA25-43DF-913F-7FE2BC3075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334" y="30482"/>
            <a:ext cx="11752666" cy="952717"/>
          </a:xfrm>
          <a:prstGeom prst="rect">
            <a:avLst/>
          </a:prstGeom>
        </p:spPr>
      </p:pic>
      <p:pic>
        <p:nvPicPr>
          <p:cNvPr id="4" name="Imagen 3">
            <a:extLst>
              <a:ext uri="{FF2B5EF4-FFF2-40B4-BE49-F238E27FC236}">
                <a16:creationId xmlns:a16="http://schemas.microsoft.com/office/drawing/2014/main" id="{D3509D93-E656-42C0-B839-031B32EE3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414" y="1461220"/>
            <a:ext cx="9107171" cy="5125165"/>
          </a:xfrm>
          <a:prstGeom prst="rect">
            <a:avLst/>
          </a:prstGeom>
        </p:spPr>
      </p:pic>
    </p:spTree>
    <p:extLst>
      <p:ext uri="{BB962C8B-B14F-4D97-AF65-F5344CB8AC3E}">
        <p14:creationId xmlns:p14="http://schemas.microsoft.com/office/powerpoint/2010/main" val="323314727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3C5B57B-24E1-49EC-8C98-DEA8CE3AEA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BE9FB1D3-AD28-467E-86D5-BB09E44DCA7D}"/>
              </a:ext>
            </a:extLst>
          </p:cNvPr>
          <p:cNvSpPr>
            <a:spLocks noGrp="1"/>
          </p:cNvSpPr>
          <p:nvPr>
            <p:ph idx="1"/>
          </p:nvPr>
        </p:nvSpPr>
        <p:spPr>
          <a:xfrm>
            <a:off x="696651" y="1590367"/>
            <a:ext cx="1894840" cy="318135"/>
          </a:xfrm>
        </p:spPr>
        <p:txBody>
          <a:bodyPr>
            <a:normAutofit/>
          </a:bodyPr>
          <a:lstStyle/>
          <a:p>
            <a:pPr marL="0" indent="0">
              <a:buNone/>
            </a:pPr>
            <a:r>
              <a:rPr lang="es-ES" sz="1400" b="1" dirty="0">
                <a:latin typeface="Arial" panose="020B0604020202020204" pitchFamily="34" charset="0"/>
                <a:cs typeface="Arial" panose="020B0604020202020204" pitchFamily="34" charset="0"/>
              </a:rPr>
              <a:t>Conclusiones</a:t>
            </a:r>
            <a:endParaRPr lang="es-EC" sz="1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B594BC4B-C3FA-42CD-B252-54483C3D969D}"/>
              </a:ext>
            </a:extLst>
          </p:cNvPr>
          <p:cNvSpPr txBox="1"/>
          <p:nvPr/>
        </p:nvSpPr>
        <p:spPr>
          <a:xfrm>
            <a:off x="808984" y="2521005"/>
            <a:ext cx="3493609"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Se generó una </a:t>
            </a:r>
            <a:r>
              <a:rPr lang="es-ES" sz="1400" dirty="0" err="1">
                <a:latin typeface="Arial" panose="020B0604020202020204" pitchFamily="34" charset="0"/>
                <a:cs typeface="Arial" panose="020B0604020202020204" pitchFamily="34" charset="0"/>
              </a:rPr>
              <a:t>geodatabase</a:t>
            </a:r>
            <a:r>
              <a:rPr lang="es-ES" sz="1400" dirty="0">
                <a:latin typeface="Arial" panose="020B0604020202020204" pitchFamily="34" charset="0"/>
                <a:cs typeface="Arial" panose="020B0604020202020204" pitchFamily="34" charset="0"/>
              </a:rPr>
              <a:t> estructurada con información útil para la identificación de rutas actuales, creación de rutas óptimas y cartografía vial actual.</a:t>
            </a:r>
            <a:endParaRPr lang="es-EC" sz="1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0A1BCE9-830E-48D3-9258-C73E31634D4C}"/>
              </a:ext>
            </a:extLst>
          </p:cNvPr>
          <p:cNvSpPr txBox="1"/>
          <p:nvPr/>
        </p:nvSpPr>
        <p:spPr>
          <a:xfrm>
            <a:off x="4616271" y="2305561"/>
            <a:ext cx="3216170"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El diagnóstico de las rutas actuales se realizó por medio del seguimiento en campo de los recorridos, encontrando así, un patrón de recolección en las rutas del servicio. </a:t>
            </a:r>
            <a:endParaRPr lang="es-EC" sz="1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1209C68-9D1E-4190-8E14-9C01090892B5}"/>
              </a:ext>
            </a:extLst>
          </p:cNvPr>
          <p:cNvSpPr txBox="1"/>
          <p:nvPr/>
        </p:nvSpPr>
        <p:spPr>
          <a:xfrm>
            <a:off x="8146119" y="2135239"/>
            <a:ext cx="3528016"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La georreferenciación de los establecimientos de salud se realizó empleando el GPS navegador, obteniendo de esta forma una base de datos actualizada con los pesos en kilogramos de los de desechos producidos</a:t>
            </a:r>
            <a:endParaRPr lang="es-EC" sz="1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FDFCF7D-3341-469A-BFA3-9A543556EFCF}"/>
              </a:ext>
            </a:extLst>
          </p:cNvPr>
          <p:cNvSpPr txBox="1"/>
          <p:nvPr/>
        </p:nvSpPr>
        <p:spPr>
          <a:xfrm>
            <a:off x="1344350" y="4436003"/>
            <a:ext cx="427863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Se logró optimizar las rutas de recolección de los martes y viernes, estableciendo frecuencias de recolección semanal, quincenal y mensual, la distancia por recorrer de las rutas óptimas es menor a las rutas actuales y hay un mejor aprovechamiento del tiempo.</a:t>
            </a:r>
            <a:endParaRPr lang="es-EC" sz="1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980E694-9BF2-492E-A0CE-7EF7132396C3}"/>
              </a:ext>
            </a:extLst>
          </p:cNvPr>
          <p:cNvSpPr txBox="1"/>
          <p:nvPr/>
        </p:nvSpPr>
        <p:spPr>
          <a:xfrm>
            <a:off x="5958980" y="4651447"/>
            <a:ext cx="5760000"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El tablero de control de </a:t>
            </a:r>
            <a:r>
              <a:rPr lang="es-ES" sz="1400" dirty="0" err="1">
                <a:latin typeface="Arial" panose="020B0604020202020204" pitchFamily="34" charset="0"/>
                <a:cs typeface="Arial" panose="020B0604020202020204" pitchFamily="34" charset="0"/>
              </a:rPr>
              <a:t>QGis</a:t>
            </a:r>
            <a:r>
              <a:rPr lang="es-ES" sz="1400" dirty="0">
                <a:latin typeface="Arial" panose="020B0604020202020204" pitchFamily="34" charset="0"/>
                <a:cs typeface="Arial" panose="020B0604020202020204" pitchFamily="34" charset="0"/>
              </a:rPr>
              <a:t> permite visualizar de forma interactiva las los datos del servicio de recolección siendo útil para la toma de decisiones, sin embargo el plugin utilizado no tiene la opción para publicar en la web. Se generó un visualizador geográfico interactivo con la información del servicio de recolección de desechos sanitarios.</a:t>
            </a:r>
            <a:endParaRPr lang="es-EC" sz="1400" dirty="0">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id="{9724EAA2-C217-457C-9CB8-A9E1364E48D9}"/>
              </a:ext>
            </a:extLst>
          </p:cNvPr>
          <p:cNvSpPr>
            <a:spLocks noGrp="1"/>
          </p:cNvSpPr>
          <p:nvPr>
            <p:ph type="title"/>
          </p:nvPr>
        </p:nvSpPr>
        <p:spPr>
          <a:xfrm>
            <a:off x="1479518" y="896048"/>
            <a:ext cx="8690642" cy="709188"/>
          </a:xfrm>
        </p:spPr>
        <p:txBody>
          <a:bodyPr>
            <a:normAutofit/>
          </a:bodyPr>
          <a:lstStyle/>
          <a:p>
            <a:r>
              <a:rPr lang="es-ES" sz="4000" dirty="0">
                <a:latin typeface="Arial" panose="020B0604020202020204" pitchFamily="34" charset="0"/>
                <a:cs typeface="Arial" panose="020B0604020202020204" pitchFamily="34" charset="0"/>
              </a:rPr>
              <a:t>Conclusiones y recomendaciones</a:t>
            </a:r>
            <a:endParaRPr lang="es-EC" sz="4000" dirty="0">
              <a:latin typeface="Arial" panose="020B0604020202020204" pitchFamily="34" charset="0"/>
              <a:cs typeface="Arial" panose="020B0604020202020204" pitchFamily="34" charset="0"/>
            </a:endParaRPr>
          </a:p>
        </p:txBody>
      </p:sp>
      <p:sp>
        <p:nvSpPr>
          <p:cNvPr id="14" name="Elipse 13">
            <a:extLst>
              <a:ext uri="{FF2B5EF4-FFF2-40B4-BE49-F238E27FC236}">
                <a16:creationId xmlns:a16="http://schemas.microsoft.com/office/drawing/2014/main" id="{B7ECDD78-27DA-4976-9ACD-090DF5E73950}"/>
              </a:ext>
            </a:extLst>
          </p:cNvPr>
          <p:cNvSpPr/>
          <p:nvPr/>
        </p:nvSpPr>
        <p:spPr>
          <a:xfrm>
            <a:off x="944855" y="1068650"/>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ln>
                <a:solidFill>
                  <a:schemeClr val="tx1"/>
                </a:solidFill>
                <a:effectLst>
                  <a:outerShdw blurRad="38100" dist="19050" dir="2700000" algn="tl" rotWithShape="0">
                    <a:schemeClr val="dk1">
                      <a:alpha val="40000"/>
                    </a:schemeClr>
                  </a:outerShdw>
                </a:effectLst>
              </a:rPr>
              <a:t>7</a:t>
            </a:r>
            <a:endParaRPr lang="es-EC" b="1" dirty="0">
              <a:ln>
                <a:solidFill>
                  <a:schemeClr val="tx1"/>
                </a:solidFill>
              </a:ln>
              <a:solidFill>
                <a:schemeClr val="tx1"/>
              </a:solidFill>
            </a:endParaRPr>
          </a:p>
        </p:txBody>
      </p:sp>
      <p:pic>
        <p:nvPicPr>
          <p:cNvPr id="10" name="Imagen 9">
            <a:extLst>
              <a:ext uri="{FF2B5EF4-FFF2-40B4-BE49-F238E27FC236}">
                <a16:creationId xmlns:a16="http://schemas.microsoft.com/office/drawing/2014/main" id="{FAEB18A2-D69E-490B-BF8B-86D36274A9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904" y="0"/>
            <a:ext cx="11772096" cy="952717"/>
          </a:xfrm>
          <a:prstGeom prst="rect">
            <a:avLst/>
          </a:prstGeom>
        </p:spPr>
      </p:pic>
    </p:spTree>
    <p:extLst>
      <p:ext uri="{BB962C8B-B14F-4D97-AF65-F5344CB8AC3E}">
        <p14:creationId xmlns:p14="http://schemas.microsoft.com/office/powerpoint/2010/main" val="3909347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86DD318-DD0A-4CAD-B7D5-3D81B60129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997FB7A9-1F0E-45E2-A558-5460F5297FED}"/>
              </a:ext>
            </a:extLst>
          </p:cNvPr>
          <p:cNvSpPr>
            <a:spLocks noGrp="1"/>
          </p:cNvSpPr>
          <p:nvPr>
            <p:ph idx="1"/>
          </p:nvPr>
        </p:nvSpPr>
        <p:spPr>
          <a:xfrm>
            <a:off x="930800" y="1106154"/>
            <a:ext cx="2148840" cy="490855"/>
          </a:xfrm>
        </p:spPr>
        <p:txBody>
          <a:bodyPr>
            <a:normAutofit/>
          </a:bodyPr>
          <a:lstStyle/>
          <a:p>
            <a:pPr marL="0" indent="0">
              <a:buNone/>
            </a:pPr>
            <a:r>
              <a:rPr lang="es-ES" sz="1400" b="1" dirty="0">
                <a:latin typeface="Arial" panose="020B0604020202020204" pitchFamily="34" charset="0"/>
                <a:cs typeface="Arial" panose="020B0604020202020204" pitchFamily="34" charset="0"/>
              </a:rPr>
              <a:t>Recomendaciones</a:t>
            </a:r>
            <a:endParaRPr lang="es-EC" sz="1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CEF867A-7A43-4361-84B2-4F9321332337}"/>
              </a:ext>
            </a:extLst>
          </p:cNvPr>
          <p:cNvSpPr txBox="1"/>
          <p:nvPr/>
        </p:nvSpPr>
        <p:spPr>
          <a:xfrm>
            <a:off x="772619" y="2432033"/>
            <a:ext cx="36000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Ejecutar una actualización en la información de la </a:t>
            </a:r>
            <a:r>
              <a:rPr lang="es-ES" sz="1400" dirty="0" err="1">
                <a:latin typeface="Arial" panose="020B0604020202020204" pitchFamily="34" charset="0"/>
                <a:cs typeface="Arial" panose="020B0604020202020204" pitchFamily="34" charset="0"/>
              </a:rPr>
              <a:t>geodatabase</a:t>
            </a:r>
            <a:r>
              <a:rPr lang="es-ES" sz="1400" dirty="0">
                <a:latin typeface="Arial" panose="020B0604020202020204" pitchFamily="34" charset="0"/>
                <a:cs typeface="Arial" panose="020B0604020202020204" pitchFamily="34" charset="0"/>
              </a:rPr>
              <a:t> del servicio y de la cartografía vial al menos una vez al año o en un período no superior a 5 años.</a:t>
            </a:r>
            <a:endParaRPr lang="es-EC" sz="1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0AC419B0-DA22-4AC6-8FF2-C331989B13E0}"/>
              </a:ext>
            </a:extLst>
          </p:cNvPr>
          <p:cNvSpPr txBox="1"/>
          <p:nvPr/>
        </p:nvSpPr>
        <p:spPr>
          <a:xfrm>
            <a:off x="4661147" y="2185148"/>
            <a:ext cx="3022945"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Realizar el seguimiento de campo del carro recolector de forma constante que permita añadir mejoras en el servicio de recolección de desechos sanitarios. </a:t>
            </a:r>
            <a:endParaRPr lang="es-EC" sz="1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76F0EC26-3F78-4AE1-AB70-C3242930DFB8}"/>
              </a:ext>
            </a:extLst>
          </p:cNvPr>
          <p:cNvSpPr txBox="1"/>
          <p:nvPr/>
        </p:nvSpPr>
        <p:spPr>
          <a:xfrm>
            <a:off x="7972663" y="2616035"/>
            <a:ext cx="360000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Mantener actualizada la base de datos de los establecimientos que generan desechos sanitarios.</a:t>
            </a:r>
            <a:endParaRPr lang="es-EC" sz="1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8BA60178-1733-4787-8699-E3B3788FA3AF}"/>
              </a:ext>
            </a:extLst>
          </p:cNvPr>
          <p:cNvSpPr txBox="1"/>
          <p:nvPr/>
        </p:nvSpPr>
        <p:spPr>
          <a:xfrm>
            <a:off x="2219902" y="4371687"/>
            <a:ext cx="36000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Definir los horarios, días y frecuencias de recolección junto con los administradores de cada uno de los establecimientos de salud</a:t>
            </a:r>
            <a:endParaRPr lang="es-EC" sz="1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43315345-9F5C-4265-A6ED-4B2597A40048}"/>
              </a:ext>
            </a:extLst>
          </p:cNvPr>
          <p:cNvSpPr txBox="1"/>
          <p:nvPr/>
        </p:nvSpPr>
        <p:spPr>
          <a:xfrm>
            <a:off x="6305951" y="4587130"/>
            <a:ext cx="360000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a:latin typeface="Arial" panose="020B0604020202020204" pitchFamily="34" charset="0"/>
                <a:cs typeface="Arial" panose="020B0604020202020204" pitchFamily="34" charset="0"/>
              </a:rPr>
              <a:t>Publicar el geo visualizador diseñado en el servidor web de la Municipalidad de Salcedo.</a:t>
            </a:r>
            <a:endParaRPr lang="es-EC" sz="14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87180C2-E655-4860-B4AB-DE8753C250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902" y="0"/>
            <a:ext cx="11772098" cy="952717"/>
          </a:xfrm>
          <a:prstGeom prst="rect">
            <a:avLst/>
          </a:prstGeom>
        </p:spPr>
      </p:pic>
    </p:spTree>
    <p:extLst>
      <p:ext uri="{BB962C8B-B14F-4D97-AF65-F5344CB8AC3E}">
        <p14:creationId xmlns:p14="http://schemas.microsoft.com/office/powerpoint/2010/main" val="2596458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DFD61D-02D7-4581-AFAB-6C01B67628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6F4D048-61F6-4A06-B8D6-158C2E8632CA}"/>
              </a:ext>
            </a:extLst>
          </p:cNvPr>
          <p:cNvSpPr>
            <a:spLocks noGrp="1"/>
          </p:cNvSpPr>
          <p:nvPr>
            <p:ph type="title"/>
          </p:nvPr>
        </p:nvSpPr>
        <p:spPr>
          <a:xfrm>
            <a:off x="4006047" y="2112510"/>
            <a:ext cx="5341929" cy="1362213"/>
          </a:xfrm>
        </p:spPr>
        <p:txBody>
          <a:bodyPr>
            <a:normAutofit fontScale="90000"/>
          </a:bodyPr>
          <a:lstStyle/>
          <a:p>
            <a:pPr algn="ctr"/>
            <a:r>
              <a:rPr lang="es-ES"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a:t>
            </a:r>
            <a:endParaRPr lang="es-EC"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4" name="Imagen 13">
            <a:extLst>
              <a:ext uri="{FF2B5EF4-FFF2-40B4-BE49-F238E27FC236}">
                <a16:creationId xmlns:a16="http://schemas.microsoft.com/office/drawing/2014/main" id="{1D8C9C35-34B6-4DFF-8C73-00656063ED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178257"/>
            <a:ext cx="12192000" cy="2566057"/>
          </a:xfrm>
          <a:prstGeom prst="rect">
            <a:avLst/>
          </a:prstGeom>
        </p:spPr>
      </p:pic>
      <p:pic>
        <p:nvPicPr>
          <p:cNvPr id="10" name="Imagen 9">
            <a:extLst>
              <a:ext uri="{FF2B5EF4-FFF2-40B4-BE49-F238E27FC236}">
                <a16:creationId xmlns:a16="http://schemas.microsoft.com/office/drawing/2014/main" id="{C8DC9409-7B37-475D-8106-2CB64DED66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444" y="4627396"/>
            <a:ext cx="2210918" cy="1811405"/>
          </a:xfrm>
          <a:prstGeom prst="rect">
            <a:avLst/>
          </a:prstGeom>
        </p:spPr>
      </p:pic>
      <p:pic>
        <p:nvPicPr>
          <p:cNvPr id="8" name="Imagen 7">
            <a:extLst>
              <a:ext uri="{FF2B5EF4-FFF2-40B4-BE49-F238E27FC236}">
                <a16:creationId xmlns:a16="http://schemas.microsoft.com/office/drawing/2014/main" id="{0BDB66C5-1163-4CD9-8F3C-2079CD31AE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42103" y="4615873"/>
            <a:ext cx="2110132" cy="1811404"/>
          </a:xfrm>
          <a:prstGeom prst="rect">
            <a:avLst/>
          </a:prstGeom>
        </p:spPr>
      </p:pic>
      <p:pic>
        <p:nvPicPr>
          <p:cNvPr id="6" name="Imagen 5">
            <a:extLst>
              <a:ext uri="{FF2B5EF4-FFF2-40B4-BE49-F238E27FC236}">
                <a16:creationId xmlns:a16="http://schemas.microsoft.com/office/drawing/2014/main" id="{C769CAAF-3750-45B7-8BE0-4DA85FBD4A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7276" y="4608515"/>
            <a:ext cx="2110132" cy="1811404"/>
          </a:xfrm>
          <a:prstGeom prst="rect">
            <a:avLst/>
          </a:prstGeom>
        </p:spPr>
      </p:pic>
      <p:pic>
        <p:nvPicPr>
          <p:cNvPr id="16" name="Imagen 15">
            <a:extLst>
              <a:ext uri="{FF2B5EF4-FFF2-40B4-BE49-F238E27FC236}">
                <a16:creationId xmlns:a16="http://schemas.microsoft.com/office/drawing/2014/main" id="{CA421085-6BF4-43FD-9E76-929DB9092E5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47976" y="4608515"/>
            <a:ext cx="2155683" cy="1722836"/>
          </a:xfrm>
          <a:prstGeom prst="rect">
            <a:avLst/>
          </a:prstGeom>
        </p:spPr>
      </p:pic>
      <p:pic>
        <p:nvPicPr>
          <p:cNvPr id="19" name="Imagen 18">
            <a:extLst>
              <a:ext uri="{FF2B5EF4-FFF2-40B4-BE49-F238E27FC236}">
                <a16:creationId xmlns:a16="http://schemas.microsoft.com/office/drawing/2014/main" id="{9443718E-691C-4E9C-8C65-4C714E1D19B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17488" y="4596940"/>
            <a:ext cx="2171984" cy="1722837"/>
          </a:xfrm>
          <a:prstGeom prst="rect">
            <a:avLst/>
          </a:prstGeom>
        </p:spPr>
      </p:pic>
      <p:pic>
        <p:nvPicPr>
          <p:cNvPr id="1026" name="Picture 2" descr="Norte PNG Imágenes Transparentes | Vectores y Archivos PSD | Descarga  Gratuita en Pngtree">
            <a:extLst>
              <a:ext uri="{FF2B5EF4-FFF2-40B4-BE49-F238E27FC236}">
                <a16:creationId xmlns:a16="http://schemas.microsoft.com/office/drawing/2014/main" id="{97F43170-54D6-4618-A664-CD5ED73BFEEA}"/>
              </a:ext>
            </a:extLst>
          </p:cNvPr>
          <p:cNvPicPr>
            <a:picLocks noChangeAspect="1" noChangeArrowheads="1"/>
          </p:cNvPicPr>
          <p:nvPr/>
        </p:nvPicPr>
        <p:blipFill rotWithShape="1">
          <a:blip r:embed="rId9" cstate="email">
            <a:clrChange>
              <a:clrFrom>
                <a:srgbClr val="EDEDED"/>
              </a:clrFrom>
              <a:clrTo>
                <a:srgbClr val="EDEDED">
                  <a:alpha val="0"/>
                </a:srgbClr>
              </a:clrTo>
            </a:clrChange>
            <a:extLst>
              <a:ext uri="{28A0092B-C50C-407E-A947-70E740481C1C}">
                <a14:useLocalDpi xmlns:a14="http://schemas.microsoft.com/office/drawing/2010/main"/>
              </a:ext>
            </a:extLst>
          </a:blip>
          <a:srcRect/>
          <a:stretch/>
        </p:blipFill>
        <p:spPr bwMode="auto">
          <a:xfrm>
            <a:off x="11677605" y="5197033"/>
            <a:ext cx="501291" cy="62341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5AA1CA91-34B1-4084-938C-87E03EF44D6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19014" y="25033"/>
            <a:ext cx="11743200" cy="952490"/>
          </a:xfrm>
          <a:prstGeom prst="rect">
            <a:avLst/>
          </a:prstGeom>
        </p:spPr>
      </p:pic>
    </p:spTree>
    <p:extLst>
      <p:ext uri="{BB962C8B-B14F-4D97-AF65-F5344CB8AC3E}">
        <p14:creationId xmlns:p14="http://schemas.microsoft.com/office/powerpoint/2010/main" val="114032275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893DC60-BCB1-4EA8-943C-3E38E035A5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Marcador de contenido 2">
            <a:extLst>
              <a:ext uri="{FF2B5EF4-FFF2-40B4-BE49-F238E27FC236}">
                <a16:creationId xmlns:a16="http://schemas.microsoft.com/office/drawing/2014/main" id="{BB9ED58C-5B3B-4C11-AEBE-DD3B9C049D1B}"/>
              </a:ext>
            </a:extLst>
          </p:cNvPr>
          <p:cNvSpPr txBox="1">
            <a:spLocks/>
          </p:cNvSpPr>
          <p:nvPr/>
        </p:nvSpPr>
        <p:spPr>
          <a:xfrm>
            <a:off x="9261311" y="2992827"/>
            <a:ext cx="2307221" cy="22952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dirty="0">
                <a:latin typeface="Arial" panose="020B0604020202020204" pitchFamily="34" charset="0"/>
                <a:cs typeface="Arial" panose="020B0604020202020204" pitchFamily="34" charset="0"/>
              </a:rPr>
              <a:t>La zona de estudio es la parroquia urbana San Miguel del Cantón Salcedo en la provincia de Cotopaxi.</a:t>
            </a:r>
          </a:p>
          <a:p>
            <a:pPr algn="just"/>
            <a:r>
              <a:rPr lang="es-ES" sz="1400" dirty="0">
                <a:latin typeface="Arial" panose="020B0604020202020204" pitchFamily="34" charset="0"/>
                <a:cs typeface="Arial" panose="020B0604020202020204" pitchFamily="34" charset="0"/>
              </a:rPr>
              <a:t>12488 habitantes</a:t>
            </a:r>
          </a:p>
          <a:p>
            <a:pPr algn="just"/>
            <a:r>
              <a:rPr lang="es-ES" sz="1400" dirty="0">
                <a:latin typeface="Arial" panose="020B0604020202020204" pitchFamily="34" charset="0"/>
                <a:cs typeface="Arial" panose="020B0604020202020204" pitchFamily="34" charset="0"/>
              </a:rPr>
              <a:t>1047.9 hectáreas</a:t>
            </a:r>
          </a:p>
          <a:p>
            <a:pPr marL="0" indent="0" algn="just">
              <a:buNone/>
            </a:pPr>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499E34B-FA8E-4030-9961-5219C4950946}"/>
              </a:ext>
            </a:extLst>
          </p:cNvPr>
          <p:cNvSpPr/>
          <p:nvPr/>
        </p:nvSpPr>
        <p:spPr>
          <a:xfrm>
            <a:off x="9335031" y="6367921"/>
            <a:ext cx="2603598" cy="307777"/>
          </a:xfrm>
          <a:prstGeom prst="rect">
            <a:avLst/>
          </a:prstGeom>
        </p:spPr>
        <p:txBody>
          <a:bodyPr wrap="none">
            <a:spAutoFit/>
          </a:bodyPr>
          <a:lstStyle/>
          <a:p>
            <a:r>
              <a:rPr lang="es-ES" sz="1400" dirty="0">
                <a:latin typeface="Arial" panose="020B0604020202020204" pitchFamily="34" charset="0"/>
                <a:ea typeface="Calibri" panose="020F0502020204030204" pitchFamily="34" charset="0"/>
                <a:cs typeface="Arial" panose="020B0604020202020204" pitchFamily="34" charset="0"/>
              </a:rPr>
              <a:t>(GADMS, 2018); (INEC, 2010)</a:t>
            </a:r>
            <a:endParaRPr lang="es-EC" sz="1400" dirty="0">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id="{39B2C34C-729D-425A-8D9C-DEF336D33B30}"/>
              </a:ext>
            </a:extLst>
          </p:cNvPr>
          <p:cNvSpPr txBox="1">
            <a:spLocks/>
          </p:cNvSpPr>
          <p:nvPr/>
        </p:nvSpPr>
        <p:spPr>
          <a:xfrm>
            <a:off x="1414952" y="1013681"/>
            <a:ext cx="4709160" cy="70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dirty="0">
                <a:latin typeface="Arial" panose="020B0604020202020204" pitchFamily="34" charset="0"/>
                <a:cs typeface="Arial" panose="020B0604020202020204" pitchFamily="34" charset="0"/>
              </a:rPr>
              <a:t>Área de estudio</a:t>
            </a:r>
          </a:p>
        </p:txBody>
      </p:sp>
      <p:sp>
        <p:nvSpPr>
          <p:cNvPr id="14" name="Elipse 13">
            <a:extLst>
              <a:ext uri="{FF2B5EF4-FFF2-40B4-BE49-F238E27FC236}">
                <a16:creationId xmlns:a16="http://schemas.microsoft.com/office/drawing/2014/main" id="{B43C4621-1EB9-409E-BFBC-291BD0DC822C}"/>
              </a:ext>
            </a:extLst>
          </p:cNvPr>
          <p:cNvSpPr/>
          <p:nvPr/>
        </p:nvSpPr>
        <p:spPr>
          <a:xfrm>
            <a:off x="951134" y="1186283"/>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effectLst>
                  <a:outerShdw blurRad="38100" dist="19050" dir="2700000" algn="tl" rotWithShape="0">
                    <a:schemeClr val="dk1">
                      <a:alpha val="40000"/>
                    </a:schemeClr>
                  </a:outerShdw>
                </a:effectLst>
              </a:rPr>
              <a:t>2</a:t>
            </a:r>
            <a:endParaRPr lang="es-EC" b="1" dirty="0">
              <a:solidFill>
                <a:schemeClr val="tx1"/>
              </a:solidFill>
            </a:endParaRPr>
          </a:p>
        </p:txBody>
      </p:sp>
      <p:pic>
        <p:nvPicPr>
          <p:cNvPr id="3" name="Imagen 2" descr="Mapa&#10;&#10;Descripción generada automáticamente">
            <a:extLst>
              <a:ext uri="{FF2B5EF4-FFF2-40B4-BE49-F238E27FC236}">
                <a16:creationId xmlns:a16="http://schemas.microsoft.com/office/drawing/2014/main" id="{0E751683-A800-4645-ABBB-92B9C1ABDD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3467" y="1642369"/>
            <a:ext cx="8014375" cy="5085665"/>
          </a:xfrm>
          <a:prstGeom prst="rect">
            <a:avLst/>
          </a:prstGeom>
        </p:spPr>
      </p:pic>
      <p:pic>
        <p:nvPicPr>
          <p:cNvPr id="9" name="Imagen 8">
            <a:extLst>
              <a:ext uri="{FF2B5EF4-FFF2-40B4-BE49-F238E27FC236}">
                <a16:creationId xmlns:a16="http://schemas.microsoft.com/office/drawing/2014/main" id="{1A6AD45D-B2E3-481D-B50A-27AB58AA9D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9902" y="24131"/>
            <a:ext cx="11772098" cy="965420"/>
          </a:xfrm>
          <a:prstGeom prst="rect">
            <a:avLst/>
          </a:prstGeom>
        </p:spPr>
      </p:pic>
    </p:spTree>
    <p:extLst>
      <p:ext uri="{BB962C8B-B14F-4D97-AF65-F5344CB8AC3E}">
        <p14:creationId xmlns:p14="http://schemas.microsoft.com/office/powerpoint/2010/main" val="14015432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B5F47-850D-4BF5-9900-A6BAE64AD3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7931D859-3544-420E-BDC1-051C7ABBFC93}"/>
              </a:ext>
            </a:extLst>
          </p:cNvPr>
          <p:cNvSpPr>
            <a:spLocks noGrp="1"/>
          </p:cNvSpPr>
          <p:nvPr>
            <p:ph idx="1"/>
          </p:nvPr>
        </p:nvSpPr>
        <p:spPr>
          <a:xfrm>
            <a:off x="1200841" y="2067661"/>
            <a:ext cx="10227197" cy="4155311"/>
          </a:xfrm>
        </p:spPr>
        <p:txBody>
          <a:bodyPr>
            <a:normAutofit/>
          </a:bodyPr>
          <a:lstStyle/>
          <a:p>
            <a:pPr marL="914400" lvl="2" indent="0" algn="just">
              <a:buNone/>
            </a:pPr>
            <a:r>
              <a:rPr lang="es-ES" b="1" i="1" dirty="0">
                <a:latin typeface="Arial" panose="020B0604020202020204" pitchFamily="34" charset="0"/>
                <a:cs typeface="Arial" panose="020B0604020202020204" pitchFamily="34" charset="0"/>
              </a:rPr>
              <a:t>Objetivo General </a:t>
            </a:r>
            <a:endParaRPr lang="es-EC" b="1" i="1"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Optimizar el sistema de recolección de desechos sanitarios mediante análisis de redes y generación de un tablero de control (</a:t>
            </a:r>
            <a:r>
              <a:rPr lang="es-ES" sz="1400" dirty="0" err="1">
                <a:latin typeface="Arial" panose="020B0604020202020204" pitchFamily="34" charset="0"/>
                <a:cs typeface="Arial" panose="020B0604020202020204" pitchFamily="34" charset="0"/>
              </a:rPr>
              <a:t>dashboard</a:t>
            </a:r>
            <a:r>
              <a:rPr lang="es-ES" sz="1400" dirty="0">
                <a:latin typeface="Arial" panose="020B0604020202020204" pitchFamily="34" charset="0"/>
                <a:cs typeface="Arial" panose="020B0604020202020204" pitchFamily="34" charset="0"/>
              </a:rPr>
              <a:t>) para el apoyo y toma de decisiones en la zona urbana del cantón Salcedo.</a:t>
            </a:r>
          </a:p>
          <a:p>
            <a:pPr marL="0" indent="0" algn="just">
              <a:buNone/>
            </a:pPr>
            <a:endParaRPr lang="es-EC" sz="1400" dirty="0">
              <a:latin typeface="Arial" panose="020B0604020202020204" pitchFamily="34" charset="0"/>
              <a:cs typeface="Arial" panose="020B0604020202020204" pitchFamily="34" charset="0"/>
            </a:endParaRPr>
          </a:p>
          <a:p>
            <a:pPr marL="914400" lvl="2" indent="0" algn="just">
              <a:buNone/>
            </a:pPr>
            <a:r>
              <a:rPr lang="es-ES" b="1" i="1" dirty="0">
                <a:latin typeface="Arial" panose="020B0604020202020204" pitchFamily="34" charset="0"/>
                <a:cs typeface="Arial" panose="020B0604020202020204" pitchFamily="34" charset="0"/>
              </a:rPr>
              <a:t>Objetivos Específicos </a:t>
            </a:r>
            <a:endParaRPr lang="es-EC" b="1" i="1" dirty="0">
              <a:latin typeface="Arial" panose="020B0604020202020204" pitchFamily="34" charset="0"/>
              <a:cs typeface="Arial" panose="020B0604020202020204" pitchFamily="34" charset="0"/>
            </a:endParaRPr>
          </a:p>
          <a:p>
            <a:pPr lvl="0" algn="just"/>
            <a:r>
              <a:rPr lang="es-ES" sz="1400" dirty="0">
                <a:latin typeface="Arial" panose="020B0604020202020204" pitchFamily="34" charset="0"/>
                <a:cs typeface="Arial" panose="020B0604020202020204" pitchFamily="34" charset="0"/>
              </a:rPr>
              <a:t>Recolectar y estandarizar la información geoespacial en base a los insumos requeridos para el análisis de redes con el fin de crear una </a:t>
            </a:r>
            <a:r>
              <a:rPr lang="es-ES" sz="1400" dirty="0" err="1">
                <a:latin typeface="Arial" panose="020B0604020202020204" pitchFamily="34" charset="0"/>
                <a:cs typeface="Arial" panose="020B0604020202020204" pitchFamily="34" charset="0"/>
              </a:rPr>
              <a:t>geodatabase</a:t>
            </a:r>
            <a:r>
              <a:rPr lang="es-ES" sz="1400" dirty="0">
                <a:latin typeface="Arial" panose="020B0604020202020204" pitchFamily="34" charset="0"/>
                <a:cs typeface="Arial" panose="020B0604020202020204" pitchFamily="34" charset="0"/>
              </a:rPr>
              <a:t> estructurada.</a:t>
            </a:r>
            <a:endParaRPr lang="es-EC" sz="1400" dirty="0">
              <a:latin typeface="Arial" panose="020B0604020202020204" pitchFamily="34" charset="0"/>
              <a:cs typeface="Arial" panose="020B0604020202020204" pitchFamily="34" charset="0"/>
            </a:endParaRPr>
          </a:p>
          <a:p>
            <a:pPr lvl="0" algn="just"/>
            <a:r>
              <a:rPr lang="es-ES" sz="1400" dirty="0">
                <a:latin typeface="Arial" panose="020B0604020202020204" pitchFamily="34" charset="0"/>
                <a:cs typeface="Arial" panose="020B0604020202020204" pitchFamily="34" charset="0"/>
              </a:rPr>
              <a:t>Realizar un diagnóstico de las rutas actuales, horarios y zonas de recorrido del carro recolector mediante seguimiento de campo usando GPS navegador para hallar un patrón de los recorridos.</a:t>
            </a:r>
            <a:endParaRPr lang="es-EC" sz="1400" dirty="0">
              <a:latin typeface="Arial" panose="020B0604020202020204" pitchFamily="34" charset="0"/>
              <a:cs typeface="Arial" panose="020B0604020202020204" pitchFamily="34" charset="0"/>
            </a:endParaRPr>
          </a:p>
          <a:p>
            <a:pPr lvl="0" algn="just"/>
            <a:r>
              <a:rPr lang="es-ES" sz="1400" dirty="0">
                <a:latin typeface="Arial" panose="020B0604020202020204" pitchFamily="34" charset="0"/>
                <a:cs typeface="Arial" panose="020B0604020202020204" pitchFamily="34" charset="0"/>
              </a:rPr>
              <a:t>Georreferenciar la base de datos de los nuevos establecimientos de salud para obtener información de los desechos producidos y necesidades de recolección.</a:t>
            </a:r>
            <a:endParaRPr lang="es-EC" sz="1400" dirty="0">
              <a:latin typeface="Arial" panose="020B0604020202020204" pitchFamily="34" charset="0"/>
              <a:cs typeface="Arial" panose="020B0604020202020204" pitchFamily="34" charset="0"/>
            </a:endParaRPr>
          </a:p>
          <a:p>
            <a:pPr lvl="0" algn="just"/>
            <a:r>
              <a:rPr lang="es-ES" sz="1400" dirty="0">
                <a:latin typeface="Arial" panose="020B0604020202020204" pitchFamily="34" charset="0"/>
                <a:cs typeface="Arial" panose="020B0604020202020204" pitchFamily="34" charset="0"/>
              </a:rPr>
              <a:t>Optimizar las rutas de recolección de desechos sanitarios mediante análisis de redes para mejorar el manejo y control del servicio.</a:t>
            </a:r>
            <a:endParaRPr lang="es-EC" sz="1400" dirty="0">
              <a:latin typeface="Arial" panose="020B0604020202020204" pitchFamily="34" charset="0"/>
              <a:cs typeface="Arial" panose="020B0604020202020204" pitchFamily="34" charset="0"/>
            </a:endParaRPr>
          </a:p>
          <a:p>
            <a:pPr lvl="0" algn="just"/>
            <a:r>
              <a:rPr lang="es-ES" sz="1400" dirty="0">
                <a:latin typeface="Arial" panose="020B0604020202020204" pitchFamily="34" charset="0"/>
                <a:cs typeface="Arial" panose="020B0604020202020204" pitchFamily="34" charset="0"/>
              </a:rPr>
              <a:t>Realizar un tablero de control (</a:t>
            </a:r>
            <a:r>
              <a:rPr lang="es-ES" sz="1400" dirty="0" err="1">
                <a:latin typeface="Arial" panose="020B0604020202020204" pitchFamily="34" charset="0"/>
                <a:cs typeface="Arial" panose="020B0604020202020204" pitchFamily="34" charset="0"/>
              </a:rPr>
              <a:t>dashboard</a:t>
            </a:r>
            <a:r>
              <a:rPr lang="es-ES" sz="1400" dirty="0">
                <a:latin typeface="Arial" panose="020B0604020202020204" pitchFamily="34" charset="0"/>
                <a:cs typeface="Arial" panose="020B0604020202020204" pitchFamily="34" charset="0"/>
              </a:rPr>
              <a:t>) de los datos de rutas y puntos de generación de desechos sanitarios mediante herramientas geo informáticas para mejorar el manejo y control del servicio.</a:t>
            </a:r>
            <a:endParaRPr lang="es-EC" sz="1400" dirty="0">
              <a:latin typeface="Arial" panose="020B0604020202020204" pitchFamily="34" charset="0"/>
              <a:cs typeface="Arial" panose="020B0604020202020204" pitchFamily="34" charset="0"/>
            </a:endParaRPr>
          </a:p>
          <a:p>
            <a:endParaRPr lang="es-EC" dirty="0"/>
          </a:p>
        </p:txBody>
      </p:sp>
      <p:sp>
        <p:nvSpPr>
          <p:cNvPr id="9" name="Título 1">
            <a:extLst>
              <a:ext uri="{FF2B5EF4-FFF2-40B4-BE49-F238E27FC236}">
                <a16:creationId xmlns:a16="http://schemas.microsoft.com/office/drawing/2014/main" id="{F7FDFBDD-0E37-4CF5-8678-6057FED8A57C}"/>
              </a:ext>
            </a:extLst>
          </p:cNvPr>
          <p:cNvSpPr txBox="1">
            <a:spLocks/>
          </p:cNvSpPr>
          <p:nvPr/>
        </p:nvSpPr>
        <p:spPr>
          <a:xfrm>
            <a:off x="1414952" y="1013681"/>
            <a:ext cx="4709160" cy="70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latin typeface="Arial" panose="020B0604020202020204" pitchFamily="34" charset="0"/>
                <a:cs typeface="Arial" panose="020B0604020202020204" pitchFamily="34" charset="0"/>
              </a:rPr>
              <a:t>Objetivos</a:t>
            </a:r>
            <a:endParaRPr lang="es-EC" sz="4000" dirty="0">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id="{C85B0D9A-63E4-4896-A5AD-A6B0622D2EB2}"/>
              </a:ext>
            </a:extLst>
          </p:cNvPr>
          <p:cNvSpPr/>
          <p:nvPr/>
        </p:nvSpPr>
        <p:spPr>
          <a:xfrm>
            <a:off x="951134" y="1186283"/>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effectLst>
                  <a:outerShdw blurRad="38100" dist="19050" dir="2700000" algn="tl" rotWithShape="0">
                    <a:schemeClr val="dk1">
                      <a:alpha val="40000"/>
                    </a:schemeClr>
                  </a:outerShdw>
                </a:effectLst>
              </a:rPr>
              <a:t>3</a:t>
            </a:r>
            <a:endParaRPr lang="es-EC" b="1" dirty="0">
              <a:solidFill>
                <a:schemeClr val="tx1"/>
              </a:solidFill>
            </a:endParaRPr>
          </a:p>
        </p:txBody>
      </p:sp>
      <p:pic>
        <p:nvPicPr>
          <p:cNvPr id="5" name="Imagen 4">
            <a:extLst>
              <a:ext uri="{FF2B5EF4-FFF2-40B4-BE49-F238E27FC236}">
                <a16:creationId xmlns:a16="http://schemas.microsoft.com/office/drawing/2014/main" id="{99E2B53B-B346-4146-A350-1A46BE9023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779" y="19928"/>
            <a:ext cx="11763221" cy="952717"/>
          </a:xfrm>
          <a:prstGeom prst="rect">
            <a:avLst/>
          </a:prstGeom>
        </p:spPr>
      </p:pic>
    </p:spTree>
    <p:extLst>
      <p:ext uri="{BB962C8B-B14F-4D97-AF65-F5344CB8AC3E}">
        <p14:creationId xmlns:p14="http://schemas.microsoft.com/office/powerpoint/2010/main" val="239183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83E9D13E-218D-4735-B39C-AB8EECD739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Marcador de contenido 2">
            <a:extLst>
              <a:ext uri="{FF2B5EF4-FFF2-40B4-BE49-F238E27FC236}">
                <a16:creationId xmlns:a16="http://schemas.microsoft.com/office/drawing/2014/main" id="{754CCCA4-F13D-4C01-BF41-0DD85235147F}"/>
              </a:ext>
            </a:extLst>
          </p:cNvPr>
          <p:cNvSpPr txBox="1">
            <a:spLocks/>
          </p:cNvSpPr>
          <p:nvPr/>
        </p:nvSpPr>
        <p:spPr>
          <a:xfrm>
            <a:off x="1004496" y="2277022"/>
            <a:ext cx="4212395" cy="322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b="1" dirty="0">
                <a:latin typeface="Arial" panose="020B0604020202020204" pitchFamily="34" charset="0"/>
                <a:cs typeface="Arial" panose="020B0604020202020204" pitchFamily="34" charset="0"/>
              </a:rPr>
              <a:t>Desechos sanitarios.</a:t>
            </a:r>
          </a:p>
        </p:txBody>
      </p:sp>
      <p:sp>
        <p:nvSpPr>
          <p:cNvPr id="7" name="Rectángulo 6">
            <a:extLst>
              <a:ext uri="{FF2B5EF4-FFF2-40B4-BE49-F238E27FC236}">
                <a16:creationId xmlns:a16="http://schemas.microsoft.com/office/drawing/2014/main" id="{C75E4A5A-8C30-4A91-BAFE-6F0677CB7C89}"/>
              </a:ext>
            </a:extLst>
          </p:cNvPr>
          <p:cNvSpPr/>
          <p:nvPr/>
        </p:nvSpPr>
        <p:spPr>
          <a:xfrm>
            <a:off x="572965" y="6430359"/>
            <a:ext cx="7720319" cy="307777"/>
          </a:xfrm>
          <a:prstGeom prst="rect">
            <a:avLst/>
          </a:prstGeom>
        </p:spPr>
        <p:txBody>
          <a:bodyPr wrap="none">
            <a:spAutoFit/>
          </a:bodyPr>
          <a:lstStyle/>
          <a:p>
            <a:r>
              <a:rPr lang="es-ES" sz="1400" dirty="0">
                <a:latin typeface="Arial" panose="020B0604020202020204" pitchFamily="34" charset="0"/>
                <a:ea typeface="Times New Roman" panose="02020603050405020304" pitchFamily="18" charset="0"/>
                <a:cs typeface="Arial" panose="020B0604020202020204" pitchFamily="34" charset="0"/>
              </a:rPr>
              <a:t>(OMS, 2018); </a:t>
            </a:r>
            <a:r>
              <a:rPr lang="es-ES" sz="1400" dirty="0">
                <a:latin typeface="Arial" panose="020B0604020202020204" pitchFamily="34" charset="0"/>
                <a:cs typeface="Arial" panose="020B0604020202020204" pitchFamily="34" charset="0"/>
              </a:rPr>
              <a:t>(Junco &amp; Rodríguez, 2000); (Mata &amp; Reyes, 2006); (Lucero &amp; </a:t>
            </a:r>
            <a:r>
              <a:rPr lang="es-ES" sz="1400" dirty="0" err="1">
                <a:latin typeface="Arial" panose="020B0604020202020204" pitchFamily="34" charset="0"/>
                <a:cs typeface="Arial" panose="020B0604020202020204" pitchFamily="34" charset="0"/>
              </a:rPr>
              <a:t>Viñaguama</a:t>
            </a:r>
            <a:r>
              <a:rPr lang="es-ES" sz="1400" dirty="0">
                <a:latin typeface="Arial" panose="020B0604020202020204" pitchFamily="34" charset="0"/>
                <a:cs typeface="Arial" panose="020B0604020202020204" pitchFamily="34" charset="0"/>
              </a:rPr>
              <a:t>, 2016) </a:t>
            </a:r>
            <a:endParaRPr lang="es-EC" sz="1400" dirty="0">
              <a:latin typeface="Arial" panose="020B0604020202020204" pitchFamily="34" charset="0"/>
              <a:cs typeface="Arial" panose="020B0604020202020204" pitchFamily="34" charset="0"/>
            </a:endParaRPr>
          </a:p>
        </p:txBody>
      </p:sp>
      <p:sp>
        <p:nvSpPr>
          <p:cNvPr id="10" name="Marcador de contenido 2">
            <a:extLst>
              <a:ext uri="{FF2B5EF4-FFF2-40B4-BE49-F238E27FC236}">
                <a16:creationId xmlns:a16="http://schemas.microsoft.com/office/drawing/2014/main" id="{0FF2DA51-99E8-45CB-A8CF-8F635FA1DEB9}"/>
              </a:ext>
            </a:extLst>
          </p:cNvPr>
          <p:cNvSpPr txBox="1">
            <a:spLocks/>
          </p:cNvSpPr>
          <p:nvPr/>
        </p:nvSpPr>
        <p:spPr>
          <a:xfrm>
            <a:off x="1004496" y="2664719"/>
            <a:ext cx="3094403" cy="350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b="1" dirty="0">
                <a:latin typeface="Arial" panose="020B0604020202020204" pitchFamily="34" charset="0"/>
                <a:cs typeface="Arial" panose="020B0604020202020204" pitchFamily="34" charset="0"/>
              </a:rPr>
              <a:t>Manejo de desechos sanitarios.</a:t>
            </a:r>
          </a:p>
        </p:txBody>
      </p:sp>
      <p:sp>
        <p:nvSpPr>
          <p:cNvPr id="12" name="Marcador de contenido 2">
            <a:extLst>
              <a:ext uri="{FF2B5EF4-FFF2-40B4-BE49-F238E27FC236}">
                <a16:creationId xmlns:a16="http://schemas.microsoft.com/office/drawing/2014/main" id="{8304C4BB-53EF-416A-B733-F77D54059F2C}"/>
              </a:ext>
            </a:extLst>
          </p:cNvPr>
          <p:cNvSpPr txBox="1">
            <a:spLocks/>
          </p:cNvSpPr>
          <p:nvPr/>
        </p:nvSpPr>
        <p:spPr>
          <a:xfrm>
            <a:off x="1004496" y="3081282"/>
            <a:ext cx="2069155" cy="291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b="1" dirty="0">
                <a:latin typeface="Arial" panose="020B0604020202020204" pitchFamily="34" charset="0"/>
                <a:cs typeface="Arial" panose="020B0604020202020204" pitchFamily="34" charset="0"/>
              </a:rPr>
              <a:t>Rutas de recolección</a:t>
            </a:r>
            <a:endParaRPr lang="es-ES" sz="1400" dirty="0">
              <a:latin typeface="Arial" panose="020B0604020202020204" pitchFamily="34" charset="0"/>
              <a:cs typeface="Arial" panose="020B0604020202020204" pitchFamily="34" charset="0"/>
            </a:endParaRPr>
          </a:p>
        </p:txBody>
      </p:sp>
      <p:sp>
        <p:nvSpPr>
          <p:cNvPr id="19" name="Título 1">
            <a:extLst>
              <a:ext uri="{FF2B5EF4-FFF2-40B4-BE49-F238E27FC236}">
                <a16:creationId xmlns:a16="http://schemas.microsoft.com/office/drawing/2014/main" id="{60691281-A9E4-4976-8BE9-625B26325266}"/>
              </a:ext>
            </a:extLst>
          </p:cNvPr>
          <p:cNvSpPr>
            <a:spLocks noGrp="1"/>
          </p:cNvSpPr>
          <p:nvPr>
            <p:ph type="title"/>
          </p:nvPr>
        </p:nvSpPr>
        <p:spPr>
          <a:xfrm>
            <a:off x="1414952" y="1013681"/>
            <a:ext cx="4709160" cy="709188"/>
          </a:xfrm>
        </p:spPr>
        <p:txBody>
          <a:bodyPr>
            <a:normAutofit/>
          </a:bodyPr>
          <a:lstStyle/>
          <a:p>
            <a:r>
              <a:rPr lang="es-ES" sz="4000" dirty="0">
                <a:latin typeface="Arial" panose="020B0604020202020204" pitchFamily="34" charset="0"/>
                <a:cs typeface="Arial" panose="020B0604020202020204" pitchFamily="34" charset="0"/>
              </a:rPr>
              <a:t>Marco Teórico</a:t>
            </a:r>
            <a:endParaRPr lang="es-EC" sz="4000" dirty="0">
              <a:latin typeface="Arial" panose="020B0604020202020204" pitchFamily="34" charset="0"/>
              <a:cs typeface="Arial" panose="020B0604020202020204" pitchFamily="34" charset="0"/>
            </a:endParaRPr>
          </a:p>
        </p:txBody>
      </p:sp>
      <p:sp>
        <p:nvSpPr>
          <p:cNvPr id="21" name="Elipse 20">
            <a:extLst>
              <a:ext uri="{FF2B5EF4-FFF2-40B4-BE49-F238E27FC236}">
                <a16:creationId xmlns:a16="http://schemas.microsoft.com/office/drawing/2014/main" id="{AA58AC3B-1740-4BDA-B7D8-35D00EBADF7B}"/>
              </a:ext>
            </a:extLst>
          </p:cNvPr>
          <p:cNvSpPr/>
          <p:nvPr/>
        </p:nvSpPr>
        <p:spPr>
          <a:xfrm>
            <a:off x="951134" y="1186283"/>
            <a:ext cx="399495" cy="3639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effectLst>
                  <a:outerShdw blurRad="38100" dist="19050" dir="2700000" algn="tl" rotWithShape="0">
                    <a:schemeClr val="dk1">
                      <a:alpha val="40000"/>
                    </a:schemeClr>
                  </a:outerShdw>
                </a:effectLst>
              </a:rPr>
              <a:t>4</a:t>
            </a:r>
            <a:endParaRPr lang="es-EC" b="1" dirty="0">
              <a:solidFill>
                <a:schemeClr val="tx1"/>
              </a:solidFill>
            </a:endParaRPr>
          </a:p>
        </p:txBody>
      </p:sp>
      <p:pic>
        <p:nvPicPr>
          <p:cNvPr id="1026" name="Picture 2" descr="Desechos Sanitarios">
            <a:extLst>
              <a:ext uri="{FF2B5EF4-FFF2-40B4-BE49-F238E27FC236}">
                <a16:creationId xmlns:a16="http://schemas.microsoft.com/office/drawing/2014/main" id="{79C15319-7D54-45CD-A63C-A8751C19B2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4783" y="1941710"/>
            <a:ext cx="1512799" cy="15127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TAMIENTO DE RESIDUOS Y DESECHOS PELIGROSOS by Yari">
            <a:extLst>
              <a:ext uri="{FF2B5EF4-FFF2-40B4-BE49-F238E27FC236}">
                <a16:creationId xmlns:a16="http://schemas.microsoft.com/office/drawing/2014/main" id="{47D67431-7B69-4310-AD44-2D6918F2735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58726" y="15811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D796F47-3BF8-4758-AA34-E55F064F890E}"/>
              </a:ext>
            </a:extLst>
          </p:cNvPr>
          <p:cNvPicPr>
            <a:picLocks noChangeAspect="1"/>
          </p:cNvPicPr>
          <p:nvPr/>
        </p:nvPicPr>
        <p:blipFill>
          <a:blip r:embed="rId5"/>
          <a:stretch>
            <a:fillRect/>
          </a:stretch>
        </p:blipFill>
        <p:spPr>
          <a:xfrm>
            <a:off x="9325336" y="2113963"/>
            <a:ext cx="2215543" cy="970311"/>
          </a:xfrm>
          <a:prstGeom prst="rect">
            <a:avLst/>
          </a:prstGeom>
        </p:spPr>
      </p:pic>
      <p:pic>
        <p:nvPicPr>
          <p:cNvPr id="15" name="Imagen 14">
            <a:extLst>
              <a:ext uri="{FF2B5EF4-FFF2-40B4-BE49-F238E27FC236}">
                <a16:creationId xmlns:a16="http://schemas.microsoft.com/office/drawing/2014/main" id="{5015555E-22E4-4D07-9188-731B6FFC63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7657" y="17278"/>
            <a:ext cx="11754343" cy="952717"/>
          </a:xfrm>
          <a:prstGeom prst="rect">
            <a:avLst/>
          </a:prstGeom>
        </p:spPr>
      </p:pic>
      <p:sp>
        <p:nvSpPr>
          <p:cNvPr id="27" name="CuadroTexto 26">
            <a:extLst>
              <a:ext uri="{FF2B5EF4-FFF2-40B4-BE49-F238E27FC236}">
                <a16:creationId xmlns:a16="http://schemas.microsoft.com/office/drawing/2014/main" id="{05AE2FD3-C7A9-4AE2-B895-7160026C028D}"/>
              </a:ext>
            </a:extLst>
          </p:cNvPr>
          <p:cNvSpPr txBox="1"/>
          <p:nvPr/>
        </p:nvSpPr>
        <p:spPr>
          <a:xfrm>
            <a:off x="1004496" y="3438597"/>
            <a:ext cx="2466975" cy="307777"/>
          </a:xfrm>
          <a:prstGeom prst="rect">
            <a:avLst/>
          </a:prstGeom>
          <a:noFill/>
        </p:spPr>
        <p:txBody>
          <a:bodyPr wrap="square">
            <a:spAutoFit/>
          </a:bodyPr>
          <a:lstStyle/>
          <a:p>
            <a:r>
              <a:rPr lang="es-ES" sz="1400" b="1" dirty="0">
                <a:latin typeface="Arial" panose="020B0604020202020204" pitchFamily="34" charset="0"/>
                <a:cs typeface="Arial" panose="020B0604020202020204" pitchFamily="34" charset="0"/>
              </a:rPr>
              <a:t>Análisis de redes</a:t>
            </a:r>
            <a:endParaRPr lang="es-EC" sz="1400" dirty="0"/>
          </a:p>
        </p:txBody>
      </p:sp>
      <p:sp>
        <p:nvSpPr>
          <p:cNvPr id="28" name="Rectángulo 27">
            <a:extLst>
              <a:ext uri="{FF2B5EF4-FFF2-40B4-BE49-F238E27FC236}">
                <a16:creationId xmlns:a16="http://schemas.microsoft.com/office/drawing/2014/main" id="{BBBD69FD-E02E-44ED-BB79-E57AADB0EA51}"/>
              </a:ext>
            </a:extLst>
          </p:cNvPr>
          <p:cNvSpPr/>
          <p:nvPr/>
        </p:nvSpPr>
        <p:spPr>
          <a:xfrm>
            <a:off x="1004496" y="3811974"/>
            <a:ext cx="3393440" cy="307777"/>
          </a:xfrm>
          <a:prstGeom prst="rect">
            <a:avLst/>
          </a:prstGeom>
        </p:spPr>
        <p:txBody>
          <a:bodyPr wrap="square">
            <a:spAutoFit/>
          </a:bodyPr>
          <a:lstStyle/>
          <a:p>
            <a:pPr algn="just"/>
            <a:r>
              <a:rPr lang="es-ES" sz="1400" b="1" dirty="0">
                <a:latin typeface="Arial" panose="020B0604020202020204" pitchFamily="34" charset="0"/>
                <a:ea typeface="Calibri" panose="020F0502020204030204" pitchFamily="34" charset="0"/>
                <a:cs typeface="Arial" panose="020B0604020202020204" pitchFamily="34" charset="0"/>
              </a:rPr>
              <a:t>Elementos constituyentes de una red.</a:t>
            </a:r>
            <a:r>
              <a:rPr lang="es-ES" sz="1400" b="1" dirty="0">
                <a:latin typeface="Arial" panose="020B0604020202020204" pitchFamily="34" charset="0"/>
                <a:ea typeface="Times New Roman" panose="02020603050405020304" pitchFamily="18" charset="0"/>
                <a:cs typeface="Arial" panose="020B0604020202020204" pitchFamily="34" charset="0"/>
              </a:rPr>
              <a:t> </a:t>
            </a:r>
          </a:p>
        </p:txBody>
      </p:sp>
      <p:sp>
        <p:nvSpPr>
          <p:cNvPr id="29" name="Rectángulo 28">
            <a:extLst>
              <a:ext uri="{FF2B5EF4-FFF2-40B4-BE49-F238E27FC236}">
                <a16:creationId xmlns:a16="http://schemas.microsoft.com/office/drawing/2014/main" id="{9DA78033-20DE-42C4-A849-DA8802798EF5}"/>
              </a:ext>
            </a:extLst>
          </p:cNvPr>
          <p:cNvSpPr/>
          <p:nvPr/>
        </p:nvSpPr>
        <p:spPr>
          <a:xfrm>
            <a:off x="1004496" y="4558728"/>
            <a:ext cx="1478865" cy="306109"/>
          </a:xfrm>
          <a:prstGeom prst="rect">
            <a:avLst/>
          </a:prstGeom>
        </p:spPr>
        <p:txBody>
          <a:bodyPr wrap="square">
            <a:spAutoFit/>
          </a:bodyPr>
          <a:lstStyle/>
          <a:p>
            <a:pPr algn="just">
              <a:lnSpc>
                <a:spcPct val="107000"/>
              </a:lnSpc>
              <a:spcAft>
                <a:spcPts val="800"/>
              </a:spcAft>
            </a:pPr>
            <a:r>
              <a:rPr lang="es-ES" sz="1400" b="1" dirty="0">
                <a:latin typeface="Arial" panose="020B0604020202020204" pitchFamily="34" charset="0"/>
                <a:ea typeface="Calibri" panose="020F0502020204030204" pitchFamily="34" charset="0"/>
                <a:cs typeface="Arial" panose="020B0604020202020204" pitchFamily="34" charset="0"/>
              </a:rPr>
              <a:t>Impedancia</a:t>
            </a:r>
            <a:endParaRPr lang="es-EC" sz="1400" dirty="0">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a:extLst>
              <a:ext uri="{FF2B5EF4-FFF2-40B4-BE49-F238E27FC236}">
                <a16:creationId xmlns:a16="http://schemas.microsoft.com/office/drawing/2014/main" id="{A8491395-1D3C-41A6-BA6F-615E5CC37D8C}"/>
              </a:ext>
            </a:extLst>
          </p:cNvPr>
          <p:cNvSpPr/>
          <p:nvPr/>
        </p:nvSpPr>
        <p:spPr>
          <a:xfrm>
            <a:off x="1004496" y="4185351"/>
            <a:ext cx="5176521" cy="307777"/>
          </a:xfrm>
          <a:prstGeom prst="rect">
            <a:avLst/>
          </a:prstGeom>
        </p:spPr>
        <p:txBody>
          <a:bodyPr wrap="square">
            <a:spAutoFit/>
          </a:bodyPr>
          <a:lstStyle/>
          <a:p>
            <a:pPr algn="just"/>
            <a:r>
              <a:rPr lang="es-ES" sz="1400" b="1" dirty="0">
                <a:latin typeface="Arial" panose="020B0604020202020204" pitchFamily="34" charset="0"/>
                <a:ea typeface="Calibri" panose="020F0502020204030204" pitchFamily="34" charset="0"/>
                <a:cs typeface="Arial" panose="020B0604020202020204" pitchFamily="34" charset="0"/>
              </a:rPr>
              <a:t>Problema de Generación de Rutas para Vehículos (</a:t>
            </a:r>
            <a:r>
              <a:rPr lang="es-ES" sz="1400" b="1" dirty="0" err="1">
                <a:latin typeface="Arial" panose="020B0604020202020204" pitchFamily="34" charset="0"/>
                <a:ea typeface="Calibri" panose="020F0502020204030204" pitchFamily="34" charset="0"/>
                <a:cs typeface="Arial" panose="020B0604020202020204" pitchFamily="34" charset="0"/>
              </a:rPr>
              <a:t>VRP</a:t>
            </a:r>
            <a:r>
              <a:rPr lang="es-ES" sz="1400" b="1" dirty="0">
                <a:latin typeface="Arial" panose="020B0604020202020204" pitchFamily="34" charset="0"/>
                <a:ea typeface="Calibri" panose="020F0502020204030204" pitchFamily="34" charset="0"/>
                <a:cs typeface="Arial" panose="020B0604020202020204" pitchFamily="34" charset="0"/>
              </a:rPr>
              <a:t>)</a:t>
            </a:r>
          </a:p>
        </p:txBody>
      </p:sp>
      <p:sp>
        <p:nvSpPr>
          <p:cNvPr id="31" name="Rectángulo 30">
            <a:extLst>
              <a:ext uri="{FF2B5EF4-FFF2-40B4-BE49-F238E27FC236}">
                <a16:creationId xmlns:a16="http://schemas.microsoft.com/office/drawing/2014/main" id="{03DE9DF5-633B-4248-93DC-D99EF55D9741}"/>
              </a:ext>
            </a:extLst>
          </p:cNvPr>
          <p:cNvSpPr/>
          <p:nvPr/>
        </p:nvSpPr>
        <p:spPr>
          <a:xfrm>
            <a:off x="1004496" y="4930437"/>
            <a:ext cx="2554333" cy="307777"/>
          </a:xfrm>
          <a:prstGeom prst="rect">
            <a:avLst/>
          </a:prstGeom>
        </p:spPr>
        <p:txBody>
          <a:bodyPr wrap="square">
            <a:spAutoFit/>
          </a:bodyPr>
          <a:lstStyle/>
          <a:p>
            <a:pPr algn="just"/>
            <a:r>
              <a:rPr lang="es-ES" sz="1400" b="1" dirty="0">
                <a:latin typeface="Arial" panose="020B0604020202020204" pitchFamily="34" charset="0"/>
                <a:ea typeface="Calibri" panose="020F0502020204030204" pitchFamily="34" charset="0"/>
                <a:cs typeface="Arial" panose="020B0604020202020204" pitchFamily="34" charset="0"/>
              </a:rPr>
              <a:t>Algoritmo de Dijkstra. </a:t>
            </a:r>
          </a:p>
        </p:txBody>
      </p:sp>
      <p:sp>
        <p:nvSpPr>
          <p:cNvPr id="32" name="Marcador de contenido 2">
            <a:extLst>
              <a:ext uri="{FF2B5EF4-FFF2-40B4-BE49-F238E27FC236}">
                <a16:creationId xmlns:a16="http://schemas.microsoft.com/office/drawing/2014/main" id="{CFCF798B-1269-4277-ADA9-B02C1B387AA7}"/>
              </a:ext>
            </a:extLst>
          </p:cNvPr>
          <p:cNvSpPr txBox="1">
            <a:spLocks/>
          </p:cNvSpPr>
          <p:nvPr/>
        </p:nvSpPr>
        <p:spPr>
          <a:xfrm>
            <a:off x="1004496" y="5303814"/>
            <a:ext cx="1747111" cy="36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b="1" dirty="0">
                <a:latin typeface="Arial" panose="020B0604020202020204" pitchFamily="34" charset="0"/>
                <a:cs typeface="Arial" panose="020B0604020202020204" pitchFamily="34" charset="0"/>
              </a:rPr>
              <a:t>Tablero de control</a:t>
            </a:r>
          </a:p>
        </p:txBody>
      </p:sp>
      <p:pic>
        <p:nvPicPr>
          <p:cNvPr id="33" name="Imagen 32" descr="Interfaz de usuario gráfica, Texto, Aplicación, Correo electrónico&#10;&#10;Descripción generada automáticamente">
            <a:extLst>
              <a:ext uri="{FF2B5EF4-FFF2-40B4-BE49-F238E27FC236}">
                <a16:creationId xmlns:a16="http://schemas.microsoft.com/office/drawing/2014/main" id="{043ADB35-564E-4CC3-A4C0-04B42B3E48CF}"/>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9848313" y="3372997"/>
            <a:ext cx="1640839" cy="1392213"/>
          </a:xfrm>
          <a:prstGeom prst="rect">
            <a:avLst/>
          </a:prstGeom>
          <a:noFill/>
          <a:ln>
            <a:solidFill>
              <a:schemeClr val="tx1"/>
            </a:solidFill>
          </a:ln>
        </p:spPr>
      </p:pic>
      <p:pic>
        <p:nvPicPr>
          <p:cNvPr id="34" name="Picture 4" descr="Problema de Enrutamiento de Vehículos (VRP) con Google OR-Tools">
            <a:extLst>
              <a:ext uri="{FF2B5EF4-FFF2-40B4-BE49-F238E27FC236}">
                <a16:creationId xmlns:a16="http://schemas.microsoft.com/office/drawing/2014/main" id="{789E9C61-049A-46BF-A946-CCD6A18631D4}"/>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63688" y="5101400"/>
            <a:ext cx="1400445" cy="1140634"/>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34">
            <a:extLst>
              <a:ext uri="{FF2B5EF4-FFF2-40B4-BE49-F238E27FC236}">
                <a16:creationId xmlns:a16="http://schemas.microsoft.com/office/drawing/2014/main" id="{371FD1AA-B889-4372-9C6D-E1B9C178B7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8749" y="4038657"/>
            <a:ext cx="3205262" cy="2088477"/>
          </a:xfrm>
          <a:prstGeom prst="rect">
            <a:avLst/>
          </a:prstGeom>
        </p:spPr>
      </p:pic>
    </p:spTree>
    <p:extLst>
      <p:ext uri="{BB962C8B-B14F-4D97-AF65-F5344CB8AC3E}">
        <p14:creationId xmlns:p14="http://schemas.microsoft.com/office/powerpoint/2010/main" val="275468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83E9D13E-218D-4735-B39C-AB8EECD739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Marcador de contenido 2">
            <a:extLst>
              <a:ext uri="{FF2B5EF4-FFF2-40B4-BE49-F238E27FC236}">
                <a16:creationId xmlns:a16="http://schemas.microsoft.com/office/drawing/2014/main" id="{754CCCA4-F13D-4C01-BF41-0DD85235147F}"/>
              </a:ext>
            </a:extLst>
          </p:cNvPr>
          <p:cNvSpPr txBox="1">
            <a:spLocks/>
          </p:cNvSpPr>
          <p:nvPr/>
        </p:nvSpPr>
        <p:spPr>
          <a:xfrm>
            <a:off x="572965" y="1105765"/>
            <a:ext cx="4212395" cy="307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b="1" dirty="0">
                <a:latin typeface="Arial" panose="020B0604020202020204" pitchFamily="34" charset="0"/>
                <a:cs typeface="Arial" panose="020B0604020202020204" pitchFamily="34" charset="0"/>
              </a:rPr>
              <a:t>Desechos sanitarios.</a:t>
            </a:r>
          </a:p>
        </p:txBody>
      </p:sp>
      <p:sp>
        <p:nvSpPr>
          <p:cNvPr id="6" name="Marcador de contenido 2">
            <a:extLst>
              <a:ext uri="{FF2B5EF4-FFF2-40B4-BE49-F238E27FC236}">
                <a16:creationId xmlns:a16="http://schemas.microsoft.com/office/drawing/2014/main" id="{EBD8C0AB-C55E-4E38-8BC6-7F8A1A6E56CD}"/>
              </a:ext>
            </a:extLst>
          </p:cNvPr>
          <p:cNvSpPr txBox="1">
            <a:spLocks/>
          </p:cNvSpPr>
          <p:nvPr/>
        </p:nvSpPr>
        <p:spPr>
          <a:xfrm>
            <a:off x="1384841" y="4073642"/>
            <a:ext cx="2692884" cy="19680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dirty="0">
                <a:latin typeface="Arial" panose="020B0604020202020204" pitchFamily="34" charset="0"/>
                <a:cs typeface="Arial" panose="020B0604020202020204" pitchFamily="34" charset="0"/>
              </a:rPr>
              <a:t>Desechos Infecciosos. </a:t>
            </a:r>
          </a:p>
          <a:p>
            <a:pPr marL="0" indent="0" algn="just">
              <a:buNone/>
            </a:pPr>
            <a:r>
              <a:rPr lang="es-ES" sz="1400" dirty="0">
                <a:latin typeface="Arial" panose="020B0604020202020204" pitchFamily="34" charset="0"/>
                <a:cs typeface="Arial" panose="020B0604020202020204" pitchFamily="34" charset="0"/>
              </a:rPr>
              <a:t>Objetos Punzocortantes. </a:t>
            </a:r>
          </a:p>
          <a:p>
            <a:pPr marL="0" indent="0" algn="just">
              <a:buNone/>
            </a:pPr>
            <a:r>
              <a:rPr lang="es-ES" sz="1400" dirty="0">
                <a:latin typeface="Arial" panose="020B0604020202020204" pitchFamily="34" charset="0"/>
                <a:cs typeface="Arial" panose="020B0604020202020204" pitchFamily="34" charset="0"/>
              </a:rPr>
              <a:t>Productos Químicos. </a:t>
            </a:r>
          </a:p>
          <a:p>
            <a:pPr marL="0" indent="0" algn="just">
              <a:buNone/>
            </a:pPr>
            <a:r>
              <a:rPr lang="es-ES" sz="1400" dirty="0">
                <a:latin typeface="Arial" panose="020B0604020202020204" pitchFamily="34" charset="0"/>
                <a:cs typeface="Arial" panose="020B0604020202020204" pitchFamily="34" charset="0"/>
              </a:rPr>
              <a:t>Productos Farmacéuticos. </a:t>
            </a:r>
          </a:p>
          <a:p>
            <a:pPr marL="0" indent="0" algn="just">
              <a:buNone/>
            </a:pPr>
            <a:r>
              <a:rPr lang="es-ES" sz="1400" dirty="0">
                <a:latin typeface="Arial" panose="020B0604020202020204" pitchFamily="34" charset="0"/>
                <a:cs typeface="Arial" panose="020B0604020202020204" pitchFamily="34" charset="0"/>
              </a:rPr>
              <a:t>Desechos Radioactivos. </a:t>
            </a:r>
          </a:p>
          <a:p>
            <a:pPr marL="0" indent="0" algn="just">
              <a:buNone/>
            </a:pPr>
            <a:r>
              <a:rPr lang="es-ES" sz="1400" dirty="0">
                <a:latin typeface="Arial" panose="020B0604020202020204" pitchFamily="34" charset="0"/>
                <a:cs typeface="Arial" panose="020B0604020202020204" pitchFamily="34" charset="0"/>
              </a:rPr>
              <a:t>Desechos Comunes. </a:t>
            </a:r>
            <a:endParaRPr lang="es-EC" sz="1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C75E4A5A-8C30-4A91-BAFE-6F0677CB7C89}"/>
              </a:ext>
            </a:extLst>
          </p:cNvPr>
          <p:cNvSpPr/>
          <p:nvPr/>
        </p:nvSpPr>
        <p:spPr>
          <a:xfrm>
            <a:off x="572965" y="6430359"/>
            <a:ext cx="7720319" cy="307777"/>
          </a:xfrm>
          <a:prstGeom prst="rect">
            <a:avLst/>
          </a:prstGeom>
        </p:spPr>
        <p:txBody>
          <a:bodyPr wrap="none">
            <a:spAutoFit/>
          </a:bodyPr>
          <a:lstStyle/>
          <a:p>
            <a:r>
              <a:rPr lang="es-ES" sz="1400" dirty="0">
                <a:latin typeface="Arial" panose="020B0604020202020204" pitchFamily="34" charset="0"/>
                <a:ea typeface="Times New Roman" panose="02020603050405020304" pitchFamily="18" charset="0"/>
                <a:cs typeface="Arial" panose="020B0604020202020204" pitchFamily="34" charset="0"/>
              </a:rPr>
              <a:t>(OMS, 2018); </a:t>
            </a:r>
            <a:r>
              <a:rPr lang="es-ES" sz="1400" dirty="0">
                <a:latin typeface="Arial" panose="020B0604020202020204" pitchFamily="34" charset="0"/>
                <a:cs typeface="Arial" panose="020B0604020202020204" pitchFamily="34" charset="0"/>
              </a:rPr>
              <a:t>(Junco &amp; Rodríguez, 2000); (Mata &amp; Reyes, 2006); (Lucero &amp; </a:t>
            </a:r>
            <a:r>
              <a:rPr lang="es-ES" sz="1400" dirty="0" err="1">
                <a:latin typeface="Arial" panose="020B0604020202020204" pitchFamily="34" charset="0"/>
                <a:cs typeface="Arial" panose="020B0604020202020204" pitchFamily="34" charset="0"/>
              </a:rPr>
              <a:t>Viñaguama</a:t>
            </a:r>
            <a:r>
              <a:rPr lang="es-ES" sz="1400" dirty="0">
                <a:latin typeface="Arial" panose="020B0604020202020204" pitchFamily="34" charset="0"/>
                <a:cs typeface="Arial" panose="020B0604020202020204" pitchFamily="34" charset="0"/>
              </a:rPr>
              <a:t>, 2016) </a:t>
            </a:r>
            <a:endParaRPr lang="es-EC" sz="1400" dirty="0">
              <a:latin typeface="Arial" panose="020B0604020202020204" pitchFamily="34" charset="0"/>
              <a:cs typeface="Arial" panose="020B0604020202020204" pitchFamily="34" charset="0"/>
            </a:endParaRPr>
          </a:p>
        </p:txBody>
      </p:sp>
      <p:sp>
        <p:nvSpPr>
          <p:cNvPr id="10" name="Marcador de contenido 2">
            <a:extLst>
              <a:ext uri="{FF2B5EF4-FFF2-40B4-BE49-F238E27FC236}">
                <a16:creationId xmlns:a16="http://schemas.microsoft.com/office/drawing/2014/main" id="{0FF2DA51-99E8-45CB-A8CF-8F635FA1DEB9}"/>
              </a:ext>
            </a:extLst>
          </p:cNvPr>
          <p:cNvSpPr txBox="1">
            <a:spLocks/>
          </p:cNvSpPr>
          <p:nvPr/>
        </p:nvSpPr>
        <p:spPr>
          <a:xfrm>
            <a:off x="4859775" y="1214466"/>
            <a:ext cx="3094403" cy="2242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b="1" dirty="0">
                <a:latin typeface="Arial" panose="020B0604020202020204" pitchFamily="34" charset="0"/>
                <a:cs typeface="Arial" panose="020B0604020202020204" pitchFamily="34" charset="0"/>
              </a:rPr>
              <a:t>Manejo de desechos sanitarios.</a:t>
            </a:r>
          </a:p>
          <a:p>
            <a:pPr marL="0" indent="0" algn="just">
              <a:buNone/>
            </a:pPr>
            <a:r>
              <a:rPr lang="es-ES" sz="1400" dirty="0">
                <a:latin typeface="Arial" panose="020B0604020202020204" pitchFamily="34" charset="0"/>
                <a:cs typeface="Arial" panose="020B0604020202020204" pitchFamily="34" charset="0"/>
              </a:rPr>
              <a:t>1. Identificación</a:t>
            </a:r>
          </a:p>
          <a:p>
            <a:pPr marL="0" indent="0" algn="just">
              <a:buNone/>
            </a:pPr>
            <a:r>
              <a:rPr lang="es-ES" sz="1400" dirty="0">
                <a:latin typeface="Arial" panose="020B0604020202020204" pitchFamily="34" charset="0"/>
                <a:cs typeface="Arial" panose="020B0604020202020204" pitchFamily="34" charset="0"/>
              </a:rPr>
              <a:t>2. Envasado</a:t>
            </a:r>
          </a:p>
          <a:p>
            <a:pPr marL="0" indent="0" algn="just">
              <a:buNone/>
            </a:pPr>
            <a:r>
              <a:rPr lang="es-ES" sz="1400" dirty="0">
                <a:latin typeface="Arial" panose="020B0604020202020204" pitchFamily="34" charset="0"/>
                <a:cs typeface="Arial" panose="020B0604020202020204" pitchFamily="34" charset="0"/>
              </a:rPr>
              <a:t>3. Transporte interno</a:t>
            </a:r>
          </a:p>
          <a:p>
            <a:pPr marL="0" indent="0" algn="just">
              <a:buNone/>
            </a:pPr>
            <a:r>
              <a:rPr lang="es-ES" sz="1400" dirty="0">
                <a:latin typeface="Arial" panose="020B0604020202020204" pitchFamily="34" charset="0"/>
                <a:cs typeface="Arial" panose="020B0604020202020204" pitchFamily="34" charset="0"/>
              </a:rPr>
              <a:t>4. Almacenamiento temporal</a:t>
            </a:r>
          </a:p>
          <a:p>
            <a:pPr marL="0" indent="0" algn="just">
              <a:buNone/>
            </a:pPr>
            <a:r>
              <a:rPr lang="es-ES" sz="1400" dirty="0">
                <a:latin typeface="Arial" panose="020B0604020202020204" pitchFamily="34" charset="0"/>
                <a:cs typeface="Arial" panose="020B0604020202020204" pitchFamily="34" charset="0"/>
              </a:rPr>
              <a:t>5. Recolección y transporte externo</a:t>
            </a:r>
          </a:p>
          <a:p>
            <a:pPr marL="0" indent="0" algn="just">
              <a:buNone/>
            </a:pPr>
            <a:r>
              <a:rPr lang="es-ES" sz="1400" dirty="0">
                <a:latin typeface="Arial" panose="020B0604020202020204" pitchFamily="34" charset="0"/>
                <a:cs typeface="Arial" panose="020B0604020202020204" pitchFamily="34" charset="0"/>
              </a:rPr>
              <a:t>6. Tratamiento y disposición final</a:t>
            </a:r>
          </a:p>
        </p:txBody>
      </p:sp>
      <p:sp>
        <p:nvSpPr>
          <p:cNvPr id="12" name="Marcador de contenido 2">
            <a:extLst>
              <a:ext uri="{FF2B5EF4-FFF2-40B4-BE49-F238E27FC236}">
                <a16:creationId xmlns:a16="http://schemas.microsoft.com/office/drawing/2014/main" id="{8304C4BB-53EF-416A-B733-F77D54059F2C}"/>
              </a:ext>
            </a:extLst>
          </p:cNvPr>
          <p:cNvSpPr txBox="1">
            <a:spLocks/>
          </p:cNvSpPr>
          <p:nvPr/>
        </p:nvSpPr>
        <p:spPr>
          <a:xfrm>
            <a:off x="8415388" y="3552590"/>
            <a:ext cx="2069155" cy="291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b="1" dirty="0">
                <a:latin typeface="Arial" panose="020B0604020202020204" pitchFamily="34" charset="0"/>
                <a:cs typeface="Arial" panose="020B0604020202020204" pitchFamily="34" charset="0"/>
              </a:rPr>
              <a:t>Rutas de recolección</a:t>
            </a:r>
            <a:endParaRPr lang="es-ES" sz="14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88724027-455A-459C-B1C4-09E09DA77C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5387" y="1195936"/>
            <a:ext cx="3281135" cy="2108428"/>
          </a:xfrm>
          <a:prstGeom prst="rect">
            <a:avLst/>
          </a:prstGeom>
          <a:ln w="12700">
            <a:solidFill>
              <a:schemeClr val="tx1"/>
            </a:solidFill>
          </a:ln>
        </p:spPr>
      </p:pic>
      <p:pic>
        <p:nvPicPr>
          <p:cNvPr id="1026" name="Picture 2" descr="Desechos Sanitarios">
            <a:extLst>
              <a:ext uri="{FF2B5EF4-FFF2-40B4-BE49-F238E27FC236}">
                <a16:creationId xmlns:a16="http://schemas.microsoft.com/office/drawing/2014/main" id="{79C15319-7D54-45CD-A63C-A8751C19B2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792" y="1523787"/>
            <a:ext cx="1512799" cy="1512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dibujos de hospitales | Hospital cartoon, Hospital,  Best hospitals">
            <a:extLst>
              <a:ext uri="{FF2B5EF4-FFF2-40B4-BE49-F238E27FC236}">
                <a16:creationId xmlns:a16="http://schemas.microsoft.com/office/drawing/2014/main" id="{543F241C-29A9-4754-9F83-8182D74F818B}"/>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3721" y="1434958"/>
            <a:ext cx="1246670" cy="1038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C1280891-F601-4ADB-80F4-09191980F9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7184" y="1301284"/>
            <a:ext cx="1476314" cy="1082473"/>
          </a:xfrm>
          <a:prstGeom prst="rect">
            <a:avLst/>
          </a:prstGeom>
          <a:ln>
            <a:noFill/>
          </a:ln>
          <a:effectLst>
            <a:softEdge rad="112500"/>
          </a:effectLst>
        </p:spPr>
      </p:pic>
      <p:pic>
        <p:nvPicPr>
          <p:cNvPr id="1032" name="Picture 8" descr="Pruebas de laboratorio: MedlinePlus en español">
            <a:extLst>
              <a:ext uri="{FF2B5EF4-FFF2-40B4-BE49-F238E27FC236}">
                <a16:creationId xmlns:a16="http://schemas.microsoft.com/office/drawing/2014/main" id="{99DA381E-5827-4B73-A8B1-B7E633692C4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55464" y="2544699"/>
            <a:ext cx="1512799" cy="1117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TRATAMIENTO DE RESIDUOS Y DESECHOS PELIGROSOS by Yari">
            <a:extLst>
              <a:ext uri="{FF2B5EF4-FFF2-40B4-BE49-F238E27FC236}">
                <a16:creationId xmlns:a16="http://schemas.microsoft.com/office/drawing/2014/main" id="{47D67431-7B69-4310-AD44-2D6918F2735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0271" y="409735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cro Rutas de Recolección y Transporte – ECAAAS-ESP">
            <a:extLst>
              <a:ext uri="{FF2B5EF4-FFF2-40B4-BE49-F238E27FC236}">
                <a16:creationId xmlns:a16="http://schemas.microsoft.com/office/drawing/2014/main" id="{DD2BDD87-AA37-4B86-A4A1-F8F4BDAB95E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718412" y="3901814"/>
            <a:ext cx="2675084" cy="149804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D796F47-3BF8-4758-AA34-E55F064F890E}"/>
              </a:ext>
            </a:extLst>
          </p:cNvPr>
          <p:cNvPicPr>
            <a:picLocks noChangeAspect="1"/>
          </p:cNvPicPr>
          <p:nvPr/>
        </p:nvPicPr>
        <p:blipFill>
          <a:blip r:embed="rId10"/>
          <a:stretch>
            <a:fillRect/>
          </a:stretch>
        </p:blipFill>
        <p:spPr>
          <a:xfrm>
            <a:off x="8948182" y="5460048"/>
            <a:ext cx="2215543" cy="970311"/>
          </a:xfrm>
          <a:prstGeom prst="rect">
            <a:avLst/>
          </a:prstGeom>
        </p:spPr>
      </p:pic>
      <p:pic>
        <p:nvPicPr>
          <p:cNvPr id="15" name="Imagen 14">
            <a:extLst>
              <a:ext uri="{FF2B5EF4-FFF2-40B4-BE49-F238E27FC236}">
                <a16:creationId xmlns:a16="http://schemas.microsoft.com/office/drawing/2014/main" id="{5015555E-22E4-4D07-9188-731B6FFC63F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37657" y="17278"/>
            <a:ext cx="11754343" cy="952717"/>
          </a:xfrm>
          <a:prstGeom prst="rect">
            <a:avLst/>
          </a:prstGeom>
        </p:spPr>
      </p:pic>
    </p:spTree>
    <p:extLst>
      <p:ext uri="{BB962C8B-B14F-4D97-AF65-F5344CB8AC3E}">
        <p14:creationId xmlns:p14="http://schemas.microsoft.com/office/powerpoint/2010/main" val="2540511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7B82639-8EA1-450E-A86D-55F519A957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F928E87-BB03-478F-AE7C-9DE28E1EC104}"/>
              </a:ext>
            </a:extLst>
          </p:cNvPr>
          <p:cNvSpPr>
            <a:spLocks noGrp="1"/>
          </p:cNvSpPr>
          <p:nvPr>
            <p:ph type="title"/>
          </p:nvPr>
        </p:nvSpPr>
        <p:spPr>
          <a:xfrm>
            <a:off x="3895916" y="1652309"/>
            <a:ext cx="1711960" cy="449673"/>
          </a:xfrm>
        </p:spPr>
        <p:txBody>
          <a:bodyPr>
            <a:normAutofit/>
          </a:bodyPr>
          <a:lstStyle/>
          <a:p>
            <a:r>
              <a:rPr lang="es-ES" sz="1400" b="1" dirty="0">
                <a:latin typeface="Arial" panose="020B0604020202020204" pitchFamily="34" charset="0"/>
                <a:cs typeface="Arial" panose="020B0604020202020204" pitchFamily="34" charset="0"/>
              </a:rPr>
              <a:t>Análisis de redes</a:t>
            </a:r>
            <a:endParaRPr lang="es-EC" sz="1400"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961B3A90-60F6-4405-A474-2C14A0CA6CC2}"/>
              </a:ext>
            </a:extLst>
          </p:cNvPr>
          <p:cNvSpPr/>
          <p:nvPr/>
        </p:nvSpPr>
        <p:spPr>
          <a:xfrm>
            <a:off x="6317979" y="4919788"/>
            <a:ext cx="2554333" cy="639214"/>
          </a:xfrm>
          <a:prstGeom prst="rect">
            <a:avLst/>
          </a:prstGeom>
        </p:spPr>
        <p:txBody>
          <a:bodyPr wrap="square">
            <a:spAutoFit/>
          </a:bodyPr>
          <a:lstStyle/>
          <a:p>
            <a:pPr algn="just">
              <a:lnSpc>
                <a:spcPct val="107000"/>
              </a:lnSpc>
              <a:spcAft>
                <a:spcPts val="800"/>
              </a:spcAft>
            </a:pPr>
            <a:r>
              <a:rPr lang="es-ES" sz="1400" b="1" dirty="0">
                <a:latin typeface="Arial" panose="020B0604020202020204" pitchFamily="34" charset="0"/>
                <a:ea typeface="Calibri" panose="020F0502020204030204" pitchFamily="34" charset="0"/>
                <a:cs typeface="Arial" panose="020B0604020202020204" pitchFamily="34" charset="0"/>
              </a:rPr>
              <a:t>Impedancia</a:t>
            </a:r>
            <a:endParaRPr lang="es-EC" sz="1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400" dirty="0">
                <a:latin typeface="Arial" panose="020B0604020202020204" pitchFamily="34" charset="0"/>
                <a:ea typeface="Calibri" panose="020F0502020204030204" pitchFamily="34" charset="0"/>
                <a:cs typeface="Arial" panose="020B0604020202020204" pitchFamily="34" charset="0"/>
              </a:rPr>
              <a:t>Resistencia al movimiento</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E502239-6171-4457-A2C0-769F80F55039}"/>
              </a:ext>
            </a:extLst>
          </p:cNvPr>
          <p:cNvSpPr/>
          <p:nvPr/>
        </p:nvSpPr>
        <p:spPr>
          <a:xfrm>
            <a:off x="1226820" y="2391169"/>
            <a:ext cx="3393440" cy="307777"/>
          </a:xfrm>
          <a:prstGeom prst="rect">
            <a:avLst/>
          </a:prstGeom>
        </p:spPr>
        <p:txBody>
          <a:bodyPr wrap="square">
            <a:spAutoFit/>
          </a:bodyPr>
          <a:lstStyle/>
          <a:p>
            <a:pPr algn="just"/>
            <a:r>
              <a:rPr lang="es-ES" sz="1400" b="1" dirty="0">
                <a:latin typeface="Arial" panose="020B0604020202020204" pitchFamily="34" charset="0"/>
                <a:ea typeface="Calibri" panose="020F0502020204030204" pitchFamily="34" charset="0"/>
                <a:cs typeface="Arial" panose="020B0604020202020204" pitchFamily="34" charset="0"/>
              </a:rPr>
              <a:t>Elementos constituyentes de una red.</a:t>
            </a:r>
            <a:r>
              <a:rPr lang="es-ES" sz="1400" b="1" dirty="0">
                <a:latin typeface="Arial" panose="020B0604020202020204" pitchFamily="34" charset="0"/>
                <a:ea typeface="Times New Roman" panose="02020603050405020304" pitchFamily="18" charset="0"/>
                <a:cs typeface="Arial" panose="020B0604020202020204" pitchFamily="34" charset="0"/>
              </a:rPr>
              <a:t> </a:t>
            </a:r>
          </a:p>
        </p:txBody>
      </p:sp>
      <p:sp>
        <p:nvSpPr>
          <p:cNvPr id="6" name="Rectángulo 5">
            <a:extLst>
              <a:ext uri="{FF2B5EF4-FFF2-40B4-BE49-F238E27FC236}">
                <a16:creationId xmlns:a16="http://schemas.microsoft.com/office/drawing/2014/main" id="{3FB785C1-E84B-4446-8D32-1AAE271CD7C6}"/>
              </a:ext>
            </a:extLst>
          </p:cNvPr>
          <p:cNvSpPr/>
          <p:nvPr/>
        </p:nvSpPr>
        <p:spPr>
          <a:xfrm>
            <a:off x="6308749" y="2696871"/>
            <a:ext cx="5176521" cy="307777"/>
          </a:xfrm>
          <a:prstGeom prst="rect">
            <a:avLst/>
          </a:prstGeom>
        </p:spPr>
        <p:txBody>
          <a:bodyPr wrap="square">
            <a:spAutoFit/>
          </a:bodyPr>
          <a:lstStyle/>
          <a:p>
            <a:pPr algn="just"/>
            <a:r>
              <a:rPr lang="es-ES" sz="1400" b="1" dirty="0">
                <a:latin typeface="Arial" panose="020B0604020202020204" pitchFamily="34" charset="0"/>
                <a:ea typeface="Calibri" panose="020F0502020204030204" pitchFamily="34" charset="0"/>
                <a:cs typeface="Arial" panose="020B0604020202020204" pitchFamily="34" charset="0"/>
              </a:rPr>
              <a:t>Problema de Generación de Rutas para Vehículos (</a:t>
            </a:r>
            <a:r>
              <a:rPr lang="es-ES" sz="1400" b="1" dirty="0" err="1">
                <a:latin typeface="Arial" panose="020B0604020202020204" pitchFamily="34" charset="0"/>
                <a:ea typeface="Calibri" panose="020F0502020204030204" pitchFamily="34" charset="0"/>
                <a:cs typeface="Arial" panose="020B0604020202020204" pitchFamily="34" charset="0"/>
              </a:rPr>
              <a:t>VRP</a:t>
            </a:r>
            <a:r>
              <a:rPr lang="es-ES" sz="1400" b="1" dirty="0">
                <a:latin typeface="Arial" panose="020B0604020202020204" pitchFamily="34" charset="0"/>
                <a:ea typeface="Calibri" panose="020F0502020204030204" pitchFamily="34" charset="0"/>
                <a:cs typeface="Arial" panose="020B0604020202020204" pitchFamily="34" charset="0"/>
              </a:rPr>
              <a:t>)</a:t>
            </a:r>
          </a:p>
        </p:txBody>
      </p:sp>
      <p:sp>
        <p:nvSpPr>
          <p:cNvPr id="7" name="Rectángulo 6">
            <a:extLst>
              <a:ext uri="{FF2B5EF4-FFF2-40B4-BE49-F238E27FC236}">
                <a16:creationId xmlns:a16="http://schemas.microsoft.com/office/drawing/2014/main" id="{B9D17B61-FA20-49C3-9C36-5DA4BF46F58B}"/>
              </a:ext>
            </a:extLst>
          </p:cNvPr>
          <p:cNvSpPr/>
          <p:nvPr/>
        </p:nvSpPr>
        <p:spPr>
          <a:xfrm>
            <a:off x="8930937" y="4918701"/>
            <a:ext cx="2554333" cy="954107"/>
          </a:xfrm>
          <a:prstGeom prst="rect">
            <a:avLst/>
          </a:prstGeom>
        </p:spPr>
        <p:txBody>
          <a:bodyPr wrap="square">
            <a:spAutoFit/>
          </a:bodyPr>
          <a:lstStyle/>
          <a:p>
            <a:pPr algn="just"/>
            <a:r>
              <a:rPr lang="es-ES" sz="1400" b="1" dirty="0">
                <a:latin typeface="Arial" panose="020B0604020202020204" pitchFamily="34" charset="0"/>
                <a:ea typeface="Calibri" panose="020F0502020204030204" pitchFamily="34" charset="0"/>
                <a:cs typeface="Arial" panose="020B0604020202020204" pitchFamily="34" charset="0"/>
              </a:rPr>
              <a:t>Algoritmo de Dijkstra. </a:t>
            </a:r>
          </a:p>
          <a:p>
            <a:pPr algn="just"/>
            <a:r>
              <a:rPr lang="es-ES" sz="1400" dirty="0">
                <a:latin typeface="Arial" panose="020B0604020202020204" pitchFamily="34" charset="0"/>
                <a:ea typeface="Calibri" panose="020F0502020204030204" pitchFamily="34" charset="0"/>
                <a:cs typeface="Arial" panose="020B0604020202020204" pitchFamily="34" charset="0"/>
              </a:rPr>
              <a:t>Sigue un conjunto de pasos que halla la ruta más corta a partir de un origen</a:t>
            </a:r>
            <a:endParaRPr lang="es-EC" sz="14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57F8E310-D855-4FE0-ACC7-9DC89562B168}"/>
              </a:ext>
            </a:extLst>
          </p:cNvPr>
          <p:cNvSpPr/>
          <p:nvPr/>
        </p:nvSpPr>
        <p:spPr>
          <a:xfrm>
            <a:off x="568583" y="6308209"/>
            <a:ext cx="6163867" cy="307777"/>
          </a:xfrm>
          <a:prstGeom prst="rect">
            <a:avLst/>
          </a:prstGeom>
        </p:spPr>
        <p:txBody>
          <a:bodyPr wrap="none">
            <a:spAutoFit/>
          </a:bodyPr>
          <a:lstStyle/>
          <a:p>
            <a:r>
              <a:rPr lang="es-ES" sz="1400" dirty="0">
                <a:latin typeface="Arial" panose="020B0604020202020204" pitchFamily="34" charset="0"/>
                <a:ea typeface="Times New Roman" panose="02020603050405020304" pitchFamily="18" charset="0"/>
                <a:cs typeface="Arial" panose="020B0604020202020204" pitchFamily="34" charset="0"/>
              </a:rPr>
              <a:t>(Barrientos, 2007); </a:t>
            </a:r>
            <a:r>
              <a:rPr lang="es-ES" sz="1400" dirty="0">
                <a:latin typeface="Arial" panose="020B0604020202020204" pitchFamily="34" charset="0"/>
                <a:cs typeface="Arial" panose="020B0604020202020204" pitchFamily="34" charset="0"/>
              </a:rPr>
              <a:t>(Padilla &amp; Bosque, 2014); (ESRI, 2021b); (Bernal, 2018)</a:t>
            </a:r>
            <a:endParaRPr lang="es-EC" sz="14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A0EE0C02-645D-40C9-B9D2-804C2565C787}"/>
              </a:ext>
            </a:extLst>
          </p:cNvPr>
          <p:cNvCxnSpPr>
            <a:cxnSpLocks/>
          </p:cNvCxnSpPr>
          <p:nvPr/>
        </p:nvCxnSpPr>
        <p:spPr>
          <a:xfrm>
            <a:off x="5819559" y="1882448"/>
            <a:ext cx="7975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4" name="Imagen 13" descr="Interfaz de usuario gráfica, Texto, Aplicación, Correo electrónico&#10;&#10;Descripción generada automáticamente">
            <a:extLst>
              <a:ext uri="{FF2B5EF4-FFF2-40B4-BE49-F238E27FC236}">
                <a16:creationId xmlns:a16="http://schemas.microsoft.com/office/drawing/2014/main" id="{46030751-A428-4B82-8ACB-B2A3EC4D167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3301" y="1175926"/>
            <a:ext cx="1640839" cy="1392213"/>
          </a:xfrm>
          <a:prstGeom prst="rect">
            <a:avLst/>
          </a:prstGeom>
          <a:noFill/>
          <a:ln>
            <a:solidFill>
              <a:schemeClr val="tx1"/>
            </a:solidFill>
          </a:ln>
        </p:spPr>
      </p:pic>
      <p:pic>
        <p:nvPicPr>
          <p:cNvPr id="15" name="Imagen 14">
            <a:extLst>
              <a:ext uri="{FF2B5EF4-FFF2-40B4-BE49-F238E27FC236}">
                <a16:creationId xmlns:a16="http://schemas.microsoft.com/office/drawing/2014/main" id="{328D1D3B-BE54-4FAC-93C8-AD7C32974567}"/>
              </a:ext>
            </a:extLst>
          </p:cNvPr>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64887" y="3699000"/>
            <a:ext cx="2358390" cy="1012190"/>
          </a:xfrm>
          <a:prstGeom prst="rect">
            <a:avLst/>
          </a:prstGeom>
          <a:ln>
            <a:noFill/>
          </a:ln>
          <a:extLst>
            <a:ext uri="{53640926-AAD7-44D8-BBD7-CCE9431645EC}">
              <a14:shadowObscured xmlns:a14="http://schemas.microsoft.com/office/drawing/2010/main"/>
            </a:ext>
          </a:extLst>
        </p:spPr>
      </p:pic>
      <p:cxnSp>
        <p:nvCxnSpPr>
          <p:cNvPr id="17" name="Conector recto de flecha 16">
            <a:extLst>
              <a:ext uri="{FF2B5EF4-FFF2-40B4-BE49-F238E27FC236}">
                <a16:creationId xmlns:a16="http://schemas.microsoft.com/office/drawing/2014/main" id="{D7386DDD-0186-4930-ABC7-0B4A6CFCE821}"/>
              </a:ext>
            </a:extLst>
          </p:cNvPr>
          <p:cNvCxnSpPr>
            <a:cxnSpLocks/>
          </p:cNvCxnSpPr>
          <p:nvPr/>
        </p:nvCxnSpPr>
        <p:spPr>
          <a:xfrm>
            <a:off x="2944082" y="2802359"/>
            <a:ext cx="0" cy="807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050" name="Picture 2" descr="Migraciones: vectores, imágenes y arte vectorial de stock | Shutterstock">
            <a:extLst>
              <a:ext uri="{FF2B5EF4-FFF2-40B4-BE49-F238E27FC236}">
                <a16:creationId xmlns:a16="http://schemas.microsoft.com/office/drawing/2014/main" id="{7BCE08C4-7422-413A-926D-503B0E41B445}"/>
              </a:ext>
            </a:extLst>
          </p:cNvP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55299" y="4756019"/>
            <a:ext cx="3977566" cy="1100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blema de Enrutamiento de Vehículos (VRP) con Google OR-Tools">
            <a:extLst>
              <a:ext uri="{FF2B5EF4-FFF2-40B4-BE49-F238E27FC236}">
                <a16:creationId xmlns:a16="http://schemas.microsoft.com/office/drawing/2014/main" id="{4825C4A6-2F9E-4F15-A3A8-FE6D6CEBAEBC}"/>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3238" y="3004648"/>
            <a:ext cx="1727995" cy="140741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4901DA72-1F87-4145-B84F-822BEE5D093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7657" y="17278"/>
            <a:ext cx="11754343" cy="952717"/>
          </a:xfrm>
          <a:prstGeom prst="rect">
            <a:avLst/>
          </a:prstGeom>
        </p:spPr>
      </p:pic>
    </p:spTree>
    <p:extLst>
      <p:ext uri="{BB962C8B-B14F-4D97-AF65-F5344CB8AC3E}">
        <p14:creationId xmlns:p14="http://schemas.microsoft.com/office/powerpoint/2010/main" val="3672673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4A2221C-4C89-4E4E-A2D1-1F3D6E46DA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52947B6F-271E-4F74-B807-43E39A643990}"/>
              </a:ext>
            </a:extLst>
          </p:cNvPr>
          <p:cNvSpPr>
            <a:spLocks noGrp="1"/>
          </p:cNvSpPr>
          <p:nvPr>
            <p:ph idx="1"/>
          </p:nvPr>
        </p:nvSpPr>
        <p:spPr>
          <a:xfrm>
            <a:off x="3064830" y="1460897"/>
            <a:ext cx="2388438" cy="293380"/>
          </a:xfrm>
        </p:spPr>
        <p:txBody>
          <a:bodyPr>
            <a:normAutofit/>
          </a:bodyPr>
          <a:lstStyle/>
          <a:p>
            <a:pPr marL="0" indent="0" algn="just">
              <a:buNone/>
            </a:pPr>
            <a:r>
              <a:rPr lang="es-ES" sz="1400" b="1" dirty="0">
                <a:latin typeface="Arial" panose="020B0604020202020204" pitchFamily="34" charset="0"/>
                <a:cs typeface="Arial" panose="020B0604020202020204" pitchFamily="34" charset="0"/>
              </a:rPr>
              <a:t>HTML</a:t>
            </a:r>
          </a:p>
        </p:txBody>
      </p:sp>
      <p:sp>
        <p:nvSpPr>
          <p:cNvPr id="4" name="Marcador de contenido 2">
            <a:extLst>
              <a:ext uri="{FF2B5EF4-FFF2-40B4-BE49-F238E27FC236}">
                <a16:creationId xmlns:a16="http://schemas.microsoft.com/office/drawing/2014/main" id="{F525E6E7-706F-4578-AA3A-BA6665AA895D}"/>
              </a:ext>
            </a:extLst>
          </p:cNvPr>
          <p:cNvSpPr txBox="1">
            <a:spLocks/>
          </p:cNvSpPr>
          <p:nvPr/>
        </p:nvSpPr>
        <p:spPr>
          <a:xfrm>
            <a:off x="8495365" y="1460897"/>
            <a:ext cx="1747111" cy="36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b="1" dirty="0">
                <a:latin typeface="Arial" panose="020B0604020202020204" pitchFamily="34" charset="0"/>
                <a:cs typeface="Arial" panose="020B0604020202020204" pitchFamily="34" charset="0"/>
              </a:rPr>
              <a:t>Tablero de control</a:t>
            </a:r>
          </a:p>
        </p:txBody>
      </p:sp>
      <p:sp>
        <p:nvSpPr>
          <p:cNvPr id="5" name="Rectángulo 4">
            <a:extLst>
              <a:ext uri="{FF2B5EF4-FFF2-40B4-BE49-F238E27FC236}">
                <a16:creationId xmlns:a16="http://schemas.microsoft.com/office/drawing/2014/main" id="{17C3B8BB-F20D-423D-9F05-312404AAFA87}"/>
              </a:ext>
            </a:extLst>
          </p:cNvPr>
          <p:cNvSpPr/>
          <p:nvPr/>
        </p:nvSpPr>
        <p:spPr>
          <a:xfrm>
            <a:off x="1234810" y="6272133"/>
            <a:ext cx="3660041" cy="369332"/>
          </a:xfrm>
          <a:prstGeom prst="rect">
            <a:avLst/>
          </a:prstGeom>
        </p:spPr>
        <p:txBody>
          <a:bodyPr wrap="none">
            <a:spAutoFit/>
          </a:bodyPr>
          <a:lstStyle/>
          <a:p>
            <a:r>
              <a:rPr lang="es-ES" dirty="0">
                <a:latin typeface="Arial" panose="020B0604020202020204" pitchFamily="34" charset="0"/>
                <a:ea typeface="Calibri" panose="020F0502020204030204" pitchFamily="34" charset="0"/>
                <a:cs typeface="Arial" panose="020B0604020202020204" pitchFamily="34" charset="0"/>
              </a:rPr>
              <a:t>(</a:t>
            </a:r>
            <a:r>
              <a:rPr lang="es-ES" dirty="0" err="1">
                <a:latin typeface="Arial" panose="020B0604020202020204" pitchFamily="34" charset="0"/>
                <a:ea typeface="Calibri" panose="020F0502020204030204" pitchFamily="34" charset="0"/>
                <a:cs typeface="Arial" panose="020B0604020202020204" pitchFamily="34" charset="0"/>
              </a:rPr>
              <a:t>NetMentor</a:t>
            </a:r>
            <a:r>
              <a:rPr lang="es-ES" dirty="0">
                <a:latin typeface="Arial" panose="020B0604020202020204" pitchFamily="34" charset="0"/>
                <a:ea typeface="Calibri" panose="020F0502020204030204" pitchFamily="34" charset="0"/>
                <a:cs typeface="Arial" panose="020B0604020202020204" pitchFamily="34" charset="0"/>
              </a:rPr>
              <a:t>, 2019); </a:t>
            </a:r>
            <a:r>
              <a:rPr lang="es-ES" dirty="0">
                <a:latin typeface="Arial" panose="020B0604020202020204" pitchFamily="34" charset="0"/>
                <a:cs typeface="Arial" panose="020B0604020202020204" pitchFamily="34" charset="0"/>
              </a:rPr>
              <a:t>(Pérez, 2020)</a:t>
            </a:r>
            <a:endParaRPr lang="es-EC" dirty="0">
              <a:latin typeface="Arial" panose="020B0604020202020204" pitchFamily="34" charset="0"/>
              <a:cs typeface="Arial" panose="020B0604020202020204" pitchFamily="34" charset="0"/>
            </a:endParaRPr>
          </a:p>
        </p:txBody>
      </p:sp>
      <p:pic>
        <p:nvPicPr>
          <p:cNvPr id="6" name="Imagen 5" descr="Interfaz de usuario gráfica, Texto, Aplicación, Correo electrónico&#10;&#10;Descripción generada automáticamente">
            <a:extLst>
              <a:ext uri="{FF2B5EF4-FFF2-40B4-BE49-F238E27FC236}">
                <a16:creationId xmlns:a16="http://schemas.microsoft.com/office/drawing/2014/main" id="{CB5013A1-3094-48E4-96DE-0F94A9857AB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795642" y="2806388"/>
            <a:ext cx="5300358" cy="2438282"/>
          </a:xfrm>
          <a:prstGeom prst="rect">
            <a:avLst/>
          </a:prstGeom>
          <a:ln>
            <a:solidFill>
              <a:schemeClr val="tx1"/>
            </a:solidFill>
          </a:ln>
          <a:extLst>
            <a:ext uri="{53640926-AAD7-44D8-BBD7-CCE9431645EC}">
              <a14:shadowObscured xmlns:a14="http://schemas.microsoft.com/office/drawing/2010/main"/>
            </a:ext>
          </a:extLst>
        </p:spPr>
      </p:pic>
      <p:cxnSp>
        <p:nvCxnSpPr>
          <p:cNvPr id="9" name="Conector recto de flecha 8">
            <a:extLst>
              <a:ext uri="{FF2B5EF4-FFF2-40B4-BE49-F238E27FC236}">
                <a16:creationId xmlns:a16="http://schemas.microsoft.com/office/drawing/2014/main" id="{65EBD89D-EEEA-4513-91EC-13BC1170EAD2}"/>
              </a:ext>
            </a:extLst>
          </p:cNvPr>
          <p:cNvCxnSpPr>
            <a:cxnSpLocks/>
          </p:cNvCxnSpPr>
          <p:nvPr/>
        </p:nvCxnSpPr>
        <p:spPr>
          <a:xfrm>
            <a:off x="3375272" y="1828800"/>
            <a:ext cx="0" cy="8287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2" name="Imagen 11">
            <a:extLst>
              <a:ext uri="{FF2B5EF4-FFF2-40B4-BE49-F238E27FC236}">
                <a16:creationId xmlns:a16="http://schemas.microsoft.com/office/drawing/2014/main" id="{2C46074D-D85A-4C83-973E-8EF5877C98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1085" y="2855483"/>
            <a:ext cx="4514035" cy="2941244"/>
          </a:xfrm>
          <a:prstGeom prst="rect">
            <a:avLst/>
          </a:prstGeom>
        </p:spPr>
      </p:pic>
      <p:cxnSp>
        <p:nvCxnSpPr>
          <p:cNvPr id="14" name="Conector recto de flecha 13">
            <a:extLst>
              <a:ext uri="{FF2B5EF4-FFF2-40B4-BE49-F238E27FC236}">
                <a16:creationId xmlns:a16="http://schemas.microsoft.com/office/drawing/2014/main" id="{0936AA07-53E2-4A0F-8ED4-698392CF3C4F}"/>
              </a:ext>
            </a:extLst>
          </p:cNvPr>
          <p:cNvCxnSpPr>
            <a:cxnSpLocks/>
          </p:cNvCxnSpPr>
          <p:nvPr/>
        </p:nvCxnSpPr>
        <p:spPr>
          <a:xfrm>
            <a:off x="9368921" y="2063654"/>
            <a:ext cx="0" cy="7069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3" name="Imagen 12">
            <a:extLst>
              <a:ext uri="{FF2B5EF4-FFF2-40B4-BE49-F238E27FC236}">
                <a16:creationId xmlns:a16="http://schemas.microsoft.com/office/drawing/2014/main" id="{D54E0B04-E266-4226-A55C-40E01AC8CD9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7657" y="17278"/>
            <a:ext cx="11754343" cy="952717"/>
          </a:xfrm>
          <a:prstGeom prst="rect">
            <a:avLst/>
          </a:prstGeom>
        </p:spPr>
      </p:pic>
    </p:spTree>
    <p:extLst>
      <p:ext uri="{BB962C8B-B14F-4D97-AF65-F5344CB8AC3E}">
        <p14:creationId xmlns:p14="http://schemas.microsoft.com/office/powerpoint/2010/main" val="659612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7925</TotalTime>
  <Words>1690</Words>
  <Application>Microsoft Office PowerPoint</Application>
  <PresentationFormat>Panorámica</PresentationFormat>
  <Paragraphs>384</Paragraphs>
  <Slides>37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Cambria Math</vt:lpstr>
      <vt:lpstr>Tema de Office</vt:lpstr>
      <vt:lpstr>Universidad de las Fuerzas Armadas “ESPE”</vt:lpstr>
      <vt:lpstr>Índice de Contenidos</vt:lpstr>
      <vt:lpstr>Introducción</vt:lpstr>
      <vt:lpstr>Presentación de PowerPoint</vt:lpstr>
      <vt:lpstr>Presentación de PowerPoint</vt:lpstr>
      <vt:lpstr>Marco Teórico</vt:lpstr>
      <vt:lpstr>Presentación de PowerPoint</vt:lpstr>
      <vt:lpstr>Análisis de redes</vt:lpstr>
      <vt:lpstr>Presentación de PowerPoint</vt:lpstr>
      <vt:lpstr>Presentación de PowerPoint</vt:lpstr>
      <vt:lpstr>Presentación de PowerPoint</vt:lpstr>
      <vt:lpstr>2. Diagnóstico de rutas actuales</vt:lpstr>
      <vt:lpstr>Presentación de PowerPoint</vt:lpstr>
      <vt:lpstr>3. Generación de rutas óptimas</vt:lpstr>
      <vt:lpstr>Presentación de PowerPoint</vt:lpstr>
      <vt:lpstr>Presentación de PowerPoint</vt:lpstr>
      <vt:lpstr>4. Generación del tablero de control (Dashboard)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DELL</dc:creator>
  <cp:lastModifiedBy>Marco Amaluisa</cp:lastModifiedBy>
  <cp:revision>165</cp:revision>
  <dcterms:created xsi:type="dcterms:W3CDTF">2022-02-04T19:56:35Z</dcterms:created>
  <dcterms:modified xsi:type="dcterms:W3CDTF">2022-03-14T16:47:55Z</dcterms:modified>
</cp:coreProperties>
</file>