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7" r:id="rId2"/>
    <p:sldId id="311" r:id="rId3"/>
    <p:sldId id="315" r:id="rId4"/>
    <p:sldId id="316" r:id="rId5"/>
    <p:sldId id="318" r:id="rId6"/>
    <p:sldId id="320" r:id="rId7"/>
    <p:sldId id="322" r:id="rId8"/>
    <p:sldId id="334" r:id="rId9"/>
    <p:sldId id="332"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1FC"/>
    <a:srgbClr val="99CCFF"/>
    <a:srgbClr val="0000FF"/>
    <a:srgbClr val="B7B7FF"/>
    <a:srgbClr val="DEEFFE"/>
    <a:srgbClr val="B2D9FC"/>
    <a:srgbClr val="DEDEDE"/>
    <a:srgbClr val="F7F7F7"/>
    <a:srgbClr val="ABAB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46" autoAdjust="0"/>
    <p:restoredTop sz="94669" autoAdjust="0"/>
  </p:normalViewPr>
  <p:slideViewPr>
    <p:cSldViewPr snapToGrid="0">
      <p:cViewPr varScale="1">
        <p:scale>
          <a:sx n="73" d="100"/>
          <a:sy n="73" d="100"/>
        </p:scale>
        <p:origin x="126"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EMCEI-2021\feeds_PTAP_07.02.2021_EXCEL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 (2)'!$B$11</c:f>
              <c:strCache>
                <c:ptCount val="1"/>
                <c:pt idx="0">
                  <c:v>Alternativa A</c:v>
                </c:pt>
              </c:strCache>
            </c:strRef>
          </c:tx>
          <c:spPr>
            <a:solidFill>
              <a:schemeClr val="tx2">
                <a:lumMod val="60000"/>
                <a:lumOff val="40000"/>
              </a:schemeClr>
            </a:soli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 (2)'!$C$10:$F$10</c:f>
              <c:strCache>
                <c:ptCount val="4"/>
                <c:pt idx="0">
                  <c:v>Captación</c:v>
                </c:pt>
                <c:pt idx="1">
                  <c:v>PAPRAH</c:v>
                </c:pt>
                <c:pt idx="2">
                  <c:v>Reservorios</c:v>
                </c:pt>
                <c:pt idx="3">
                  <c:v>Distribución</c:v>
                </c:pt>
              </c:strCache>
            </c:strRef>
          </c:cat>
          <c:val>
            <c:numRef>
              <c:f>'Hoja1 (2)'!$C$11:$F$11</c:f>
              <c:numCache>
                <c:formatCode>0%</c:formatCode>
                <c:ptCount val="4"/>
                <c:pt idx="0">
                  <c:v>7.4166666666666672E-2</c:v>
                </c:pt>
                <c:pt idx="1">
                  <c:v>0.12</c:v>
                </c:pt>
                <c:pt idx="2">
                  <c:v>0.23250000000000001</c:v>
                </c:pt>
                <c:pt idx="3">
                  <c:v>0.52916666666666667</c:v>
                </c:pt>
              </c:numCache>
            </c:numRef>
          </c:val>
          <c:extLst>
            <c:ext xmlns:c16="http://schemas.microsoft.com/office/drawing/2014/chart" uri="{C3380CC4-5D6E-409C-BE32-E72D297353CC}">
              <c16:uniqueId val="{00000000-45EE-437D-9A27-76D855D6515F}"/>
            </c:ext>
          </c:extLst>
        </c:ser>
        <c:ser>
          <c:idx val="1"/>
          <c:order val="1"/>
          <c:tx>
            <c:strRef>
              <c:f>'Hoja1 (2)'!$B$12</c:f>
              <c:strCache>
                <c:ptCount val="1"/>
                <c:pt idx="0">
                  <c:v>Alternativa B</c:v>
                </c:pt>
              </c:strCache>
            </c:strRef>
          </c:tx>
          <c:spPr>
            <a:solidFill>
              <a:schemeClr val="accent2">
                <a:lumMod val="60000"/>
                <a:lumOff val="40000"/>
              </a:schemeClr>
            </a:solidFill>
            <a:ln>
              <a:noFill/>
            </a:ln>
            <a:effectLst>
              <a:outerShdw blurRad="57150" dist="19050" dir="5400000" algn="ctr" rotWithShape="0">
                <a:srgbClr val="000000">
                  <a:alpha val="63000"/>
                </a:srgbClr>
              </a:outerShdw>
            </a:effectLst>
            <a:sp3d/>
          </c:spPr>
          <c:invertIfNegative val="0"/>
          <c:dLbls>
            <c:dLbl>
              <c:idx val="1"/>
              <c:layout>
                <c:manualLayout>
                  <c:x val="2.499999999999994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5EE-437D-9A27-76D855D6515F}"/>
                </c:ext>
              </c:extLst>
            </c:dLbl>
            <c:dLbl>
              <c:idx val="3"/>
              <c:layout>
                <c:manualLayout>
                  <c:x val="3.0555555555555454E-2"/>
                  <c:y val="-8.4875562720133283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5EE-437D-9A27-76D855D6515F}"/>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 (2)'!$C$10:$F$10</c:f>
              <c:strCache>
                <c:ptCount val="4"/>
                <c:pt idx="0">
                  <c:v>Captación</c:v>
                </c:pt>
                <c:pt idx="1">
                  <c:v>PAPRAH</c:v>
                </c:pt>
                <c:pt idx="2">
                  <c:v>Reservorios</c:v>
                </c:pt>
                <c:pt idx="3">
                  <c:v>Distribución</c:v>
                </c:pt>
              </c:strCache>
            </c:strRef>
          </c:cat>
          <c:val>
            <c:numRef>
              <c:f>'Hoja1 (2)'!$C$12:$F$12</c:f>
              <c:numCache>
                <c:formatCode>0%</c:formatCode>
                <c:ptCount val="4"/>
                <c:pt idx="0">
                  <c:v>0.14371762499999999</c:v>
                </c:pt>
                <c:pt idx="1">
                  <c:v>6.6855541666666657E-2</c:v>
                </c:pt>
                <c:pt idx="2">
                  <c:v>0.35875262499999999</c:v>
                </c:pt>
                <c:pt idx="3">
                  <c:v>0.29833662499999997</c:v>
                </c:pt>
              </c:numCache>
            </c:numRef>
          </c:val>
          <c:extLst>
            <c:ext xmlns:c16="http://schemas.microsoft.com/office/drawing/2014/chart" uri="{C3380CC4-5D6E-409C-BE32-E72D297353CC}">
              <c16:uniqueId val="{00000003-45EE-437D-9A27-76D855D6515F}"/>
            </c:ext>
          </c:extLst>
        </c:ser>
        <c:dLbls>
          <c:showLegendKey val="0"/>
          <c:showVal val="1"/>
          <c:showCatName val="0"/>
          <c:showSerName val="0"/>
          <c:showPercent val="0"/>
          <c:showBubbleSize val="0"/>
        </c:dLbls>
        <c:gapWidth val="150"/>
        <c:shape val="box"/>
        <c:axId val="2118449487"/>
        <c:axId val="2118451567"/>
        <c:axId val="0"/>
      </c:bar3DChart>
      <c:catAx>
        <c:axId val="21184494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2118451567"/>
        <c:crosses val="autoZero"/>
        <c:auto val="1"/>
        <c:lblAlgn val="ctr"/>
        <c:lblOffset val="100"/>
        <c:noMultiLvlLbl val="0"/>
      </c:catAx>
      <c:valAx>
        <c:axId val="2118451567"/>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2118449487"/>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solidFill>
      <a:schemeClr val="bg1"/>
    </a:solidFill>
    <a:ln w="9525" cap="flat" cmpd="sng" algn="ctr">
      <a:solidFill>
        <a:schemeClr val="tx1"/>
      </a:solidFill>
      <a:round/>
    </a:ln>
    <a:effectLst/>
  </c:spPr>
  <c:txPr>
    <a:bodyPr/>
    <a:lstStyle/>
    <a:p>
      <a:pPr>
        <a:defRPr sz="1000" i="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Edificación PAPRAH</c:v>
          </c:tx>
          <c:spPr>
            <a:ln w="9525" cap="flat" cmpd="sng" algn="ctr">
              <a:solidFill>
                <a:srgbClr val="002060">
                  <a:alpha val="70000"/>
                </a:srgbClr>
              </a:solidFill>
              <a:prstDash val="dash"/>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'Hoja7 (4)'!$A$2:$A$31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'Hoja7 (4)'!$L$1:$L$31</c:f>
              <c:numCache>
                <c:formatCode>#,##0.00</c:formatCode>
                <c:ptCount val="31"/>
                <c:pt idx="0">
                  <c:v>0</c:v>
                </c:pt>
                <c:pt idx="1">
                  <c:v>1.6069200999999997</c:v>
                </c:pt>
                <c:pt idx="2">
                  <c:v>1.6791064999999998</c:v>
                </c:pt>
                <c:pt idx="3">
                  <c:v>1.2751406000000007</c:v>
                </c:pt>
                <c:pt idx="4">
                  <c:v>0.21985249999999906</c:v>
                </c:pt>
                <c:pt idx="5">
                  <c:v>0.62931840000000006</c:v>
                </c:pt>
                <c:pt idx="6">
                  <c:v>0.21697559999999977</c:v>
                </c:pt>
                <c:pt idx="7">
                  <c:v>0.64816309999999977</c:v>
                </c:pt>
                <c:pt idx="8">
                  <c:v>0.4674442999999992</c:v>
                </c:pt>
                <c:pt idx="9">
                  <c:v>0.51923600000000081</c:v>
                </c:pt>
                <c:pt idx="10">
                  <c:v>0.63236900000000063</c:v>
                </c:pt>
                <c:pt idx="11">
                  <c:v>0.58438499999999838</c:v>
                </c:pt>
                <c:pt idx="12">
                  <c:v>2.6182940000000019</c:v>
                </c:pt>
                <c:pt idx="13">
                  <c:v>1.7676149999999997</c:v>
                </c:pt>
                <c:pt idx="14">
                  <c:v>1.3722659999999995</c:v>
                </c:pt>
                <c:pt idx="15">
                  <c:v>0.44566400000000067</c:v>
                </c:pt>
                <c:pt idx="16">
                  <c:v>1.1956879999999983</c:v>
                </c:pt>
                <c:pt idx="17">
                  <c:v>3.060464609999999</c:v>
                </c:pt>
                <c:pt idx="18">
                  <c:v>2.6286879999999999</c:v>
                </c:pt>
                <c:pt idx="19">
                  <c:v>1.0323016999999999</c:v>
                </c:pt>
                <c:pt idx="20">
                  <c:v>3.471986900000001</c:v>
                </c:pt>
                <c:pt idx="21">
                  <c:v>1.1021268999999994</c:v>
                </c:pt>
                <c:pt idx="22">
                  <c:v>1.2627098999999999</c:v>
                </c:pt>
                <c:pt idx="23">
                  <c:v>2.1804210000000004</c:v>
                </c:pt>
                <c:pt idx="24">
                  <c:v>0.4115769999999993</c:v>
                </c:pt>
                <c:pt idx="25">
                  <c:v>1.2466259000000004</c:v>
                </c:pt>
                <c:pt idx="26">
                  <c:v>1.6813279000000003</c:v>
                </c:pt>
                <c:pt idx="27">
                  <c:v>0.80067677999999998</c:v>
                </c:pt>
                <c:pt idx="28">
                  <c:v>0.86755749999999987</c:v>
                </c:pt>
                <c:pt idx="29">
                  <c:v>0.79483429999999999</c:v>
                </c:pt>
                <c:pt idx="30">
                  <c:v>0.63434400000000002</c:v>
                </c:pt>
              </c:numCache>
            </c:numRef>
          </c:yVal>
          <c:smooth val="1"/>
          <c:extLst>
            <c:ext xmlns:c16="http://schemas.microsoft.com/office/drawing/2014/chart" uri="{C3380CC4-5D6E-409C-BE32-E72D297353CC}">
              <c16:uniqueId val="{00000000-E4E5-4D0A-97FE-69C136151B8F}"/>
            </c:ext>
          </c:extLst>
        </c:ser>
        <c:ser>
          <c:idx val="1"/>
          <c:order val="1"/>
          <c:tx>
            <c:v>Vivienda Unifamiliar</c:v>
          </c:tx>
          <c:spPr>
            <a:ln w="9525" cap="flat" cmpd="sng" algn="ctr">
              <a:solidFill>
                <a:srgbClr val="FF0000">
                  <a:alpha val="70000"/>
                </a:srgbClr>
              </a:solidFill>
              <a:prstDash val="solid"/>
              <a:miter lim="800000"/>
            </a:ln>
            <a:effectLst/>
          </c:spPr>
          <c:marker>
            <c:symbol val="circle"/>
            <c:size val="5"/>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'Hoja7 (4)'!$A$2:$A$31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'Hoja7 (4)'!$N$1:$N$31</c:f>
              <c:numCache>
                <c:formatCode>#,##0.00</c:formatCode>
                <c:ptCount val="31"/>
                <c:pt idx="0" formatCode="General">
                  <c:v>0</c:v>
                </c:pt>
                <c:pt idx="1">
                  <c:v>0.64962209999999987</c:v>
                </c:pt>
                <c:pt idx="2">
                  <c:v>0.53155200000000014</c:v>
                </c:pt>
                <c:pt idx="3">
                  <c:v>0.48047020000000018</c:v>
                </c:pt>
                <c:pt idx="4">
                  <c:v>0.3691882999999998</c:v>
                </c:pt>
                <c:pt idx="5">
                  <c:v>0.73576460000000043</c:v>
                </c:pt>
                <c:pt idx="6">
                  <c:v>0.42105959999999959</c:v>
                </c:pt>
                <c:pt idx="7">
                  <c:v>0.41298440000000025</c:v>
                </c:pt>
                <c:pt idx="8">
                  <c:v>0.64154539999999993</c:v>
                </c:pt>
                <c:pt idx="9">
                  <c:v>0.4719452999999994</c:v>
                </c:pt>
                <c:pt idx="10">
                  <c:v>0.88692090000000012</c:v>
                </c:pt>
                <c:pt idx="11">
                  <c:v>0.50235690000000066</c:v>
                </c:pt>
                <c:pt idx="12">
                  <c:v>0.46888279999999943</c:v>
                </c:pt>
                <c:pt idx="13">
                  <c:v>0.51560733999999997</c:v>
                </c:pt>
                <c:pt idx="14">
                  <c:v>0.49855826000000003</c:v>
                </c:pt>
                <c:pt idx="15">
                  <c:v>0.87382363999999979</c:v>
                </c:pt>
                <c:pt idx="16">
                  <c:v>0.93559400000000004</c:v>
                </c:pt>
                <c:pt idx="17">
                  <c:v>0.42677469999999995</c:v>
                </c:pt>
                <c:pt idx="18">
                  <c:v>0.55665529999999985</c:v>
                </c:pt>
                <c:pt idx="19">
                  <c:v>0.78922629999999983</c:v>
                </c:pt>
                <c:pt idx="20">
                  <c:v>0.79391160000000038</c:v>
                </c:pt>
                <c:pt idx="21">
                  <c:v>0.44449610000000028</c:v>
                </c:pt>
                <c:pt idx="22">
                  <c:v>0.44817579999999996</c:v>
                </c:pt>
                <c:pt idx="23">
                  <c:v>0.75598779999999988</c:v>
                </c:pt>
                <c:pt idx="24">
                  <c:v>0.49146190000000023</c:v>
                </c:pt>
                <c:pt idx="25">
                  <c:v>0.55072359999999931</c:v>
                </c:pt>
                <c:pt idx="26">
                  <c:v>0.79393838000000005</c:v>
                </c:pt>
                <c:pt idx="27">
                  <c:v>0.69033069999999996</c:v>
                </c:pt>
                <c:pt idx="28">
                  <c:v>0.72648225</c:v>
                </c:pt>
                <c:pt idx="29">
                  <c:v>0.63044090000000008</c:v>
                </c:pt>
                <c:pt idx="30">
                  <c:v>0.36250109999999997</c:v>
                </c:pt>
              </c:numCache>
            </c:numRef>
          </c:yVal>
          <c:smooth val="1"/>
          <c:extLst>
            <c:ext xmlns:c16="http://schemas.microsoft.com/office/drawing/2014/chart" uri="{C3380CC4-5D6E-409C-BE32-E72D297353CC}">
              <c16:uniqueId val="{00000001-E4E5-4D0A-97FE-69C136151B8F}"/>
            </c:ext>
          </c:extLst>
        </c:ser>
        <c:dLbls>
          <c:showLegendKey val="0"/>
          <c:showVal val="0"/>
          <c:showCatName val="0"/>
          <c:showSerName val="0"/>
          <c:showPercent val="0"/>
          <c:showBubbleSize val="0"/>
        </c:dLbls>
        <c:axId val="750622592"/>
        <c:axId val="750618016"/>
      </c:scatterChart>
      <c:valAx>
        <c:axId val="750622592"/>
        <c:scaling>
          <c:orientation val="minMax"/>
          <c:max val="30"/>
          <c:min val="1"/>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Días</a:t>
                </a:r>
              </a:p>
            </c:rich>
          </c:tx>
          <c:layout>
            <c:manualLayout>
              <c:xMode val="edge"/>
              <c:yMode val="edge"/>
              <c:x val="0.48044685419226296"/>
              <c:y val="0.925755280135220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numFmt formatCode="General" sourceLinked="1"/>
        <c:majorTickMark val="out"/>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750618016"/>
        <c:crosses val="autoZero"/>
        <c:crossBetween val="midCat"/>
        <c:majorUnit val="1"/>
      </c:valAx>
      <c:valAx>
        <c:axId val="750618016"/>
        <c:scaling>
          <c:orientation val="minMax"/>
          <c:max val="4"/>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Caudal (m³/día )</a:t>
                </a:r>
                <a:endParaRPr lang="es-EC"/>
              </a:p>
            </c:rich>
          </c:tx>
          <c:layout>
            <c:manualLayout>
              <c:xMode val="edge"/>
              <c:yMode val="edge"/>
              <c:x val="1.8207989723238557E-2"/>
              <c:y val="0.32897034874616127"/>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title>
        <c:numFmt formatCode="#,##0.00" sourceLinked="0"/>
        <c:majorTickMark val="out"/>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750622592"/>
        <c:crosses val="autoZero"/>
        <c:crossBetween val="midCat"/>
        <c:majorUnit val="0.5"/>
      </c:valAx>
      <c:spPr>
        <a:solidFill>
          <a:schemeClr val="bg1"/>
        </a:solidFill>
        <a:ln>
          <a:solidFill>
            <a:schemeClr val="bg1"/>
          </a:solid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solidFill>
      <a:sysClr val="window" lastClr="FFFFFF"/>
    </a:solidFill>
    <a:ln w="3175" cap="flat" cmpd="sng" algn="ctr">
      <a:solidFill>
        <a:schemeClr val="bg1"/>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DBDC0-D2F3-4ED1-923E-F1E7C42FD766}" type="datetimeFigureOut">
              <a:rPr lang="es-EC" smtClean="0"/>
              <a:t>4/11/2021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5FD4B-0EA3-4325-8A6E-0940D65B1D71}" type="slidenum">
              <a:rPr lang="es-EC" smtClean="0"/>
              <a:t>‹Nº›</a:t>
            </a:fld>
            <a:endParaRPr lang="es-EC"/>
          </a:p>
        </p:txBody>
      </p:sp>
    </p:spTree>
    <p:extLst>
      <p:ext uri="{BB962C8B-B14F-4D97-AF65-F5344CB8AC3E}">
        <p14:creationId xmlns:p14="http://schemas.microsoft.com/office/powerpoint/2010/main" val="257961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237274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5" name="Footer Placeholder 4">
            <a:extLst>
              <a:ext uri="{FF2B5EF4-FFF2-40B4-BE49-F238E27FC236}">
                <a16:creationId xmlns:a16="http://schemas.microsoft.com/office/drawing/2014/main"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46314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5" name="Footer Placeholder 4">
            <a:extLst>
              <a:ext uri="{FF2B5EF4-FFF2-40B4-BE49-F238E27FC236}">
                <a16:creationId xmlns:a16="http://schemas.microsoft.com/office/drawing/2014/main"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76930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5" name="Footer Placeholder 4">
            <a:extLst>
              <a:ext uri="{FF2B5EF4-FFF2-40B4-BE49-F238E27FC236}">
                <a16:creationId xmlns:a16="http://schemas.microsoft.com/office/drawing/2014/main"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260515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5" name="Footer Placeholder 4">
            <a:extLst>
              <a:ext uri="{FF2B5EF4-FFF2-40B4-BE49-F238E27FC236}">
                <a16:creationId xmlns:a16="http://schemas.microsoft.com/office/drawing/2014/main"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72612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6" name="Footer Placeholder 5">
            <a:extLst>
              <a:ext uri="{FF2B5EF4-FFF2-40B4-BE49-F238E27FC236}">
                <a16:creationId xmlns:a16="http://schemas.microsoft.com/office/drawing/2014/main"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91300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8" name="Footer Placeholder 7">
            <a:extLst>
              <a:ext uri="{FF2B5EF4-FFF2-40B4-BE49-F238E27FC236}">
                <a16:creationId xmlns:a16="http://schemas.microsoft.com/office/drawing/2014/main"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4826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4" name="Footer Placeholder 3">
            <a:extLst>
              <a:ext uri="{FF2B5EF4-FFF2-40B4-BE49-F238E27FC236}">
                <a16:creationId xmlns:a16="http://schemas.microsoft.com/office/drawing/2014/main"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58875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3" name="Footer Placeholder 2">
            <a:extLst>
              <a:ext uri="{FF2B5EF4-FFF2-40B4-BE49-F238E27FC236}">
                <a16:creationId xmlns:a16="http://schemas.microsoft.com/office/drawing/2014/main"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173641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6" name="Footer Placeholder 5">
            <a:extLst>
              <a:ext uri="{FF2B5EF4-FFF2-40B4-BE49-F238E27FC236}">
                <a16:creationId xmlns:a16="http://schemas.microsoft.com/office/drawing/2014/main"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139089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t>04/11/2021</a:t>
            </a:fld>
            <a:endParaRPr lang="en-GB"/>
          </a:p>
        </p:txBody>
      </p:sp>
      <p:sp>
        <p:nvSpPr>
          <p:cNvPr id="6" name="Footer Placeholder 5">
            <a:extLst>
              <a:ext uri="{FF2B5EF4-FFF2-40B4-BE49-F238E27FC236}">
                <a16:creationId xmlns:a16="http://schemas.microsoft.com/office/drawing/2014/main"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5573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t>04/11/2021</a:t>
            </a:fld>
            <a:endParaRPr lang="en-GB"/>
          </a:p>
        </p:txBody>
      </p:sp>
      <p:sp>
        <p:nvSpPr>
          <p:cNvPr id="5" name="Footer Placeholder 4">
            <a:extLst>
              <a:ext uri="{FF2B5EF4-FFF2-40B4-BE49-F238E27FC236}">
                <a16:creationId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t>‹Nº›</a:t>
            </a:fld>
            <a:endParaRPr lang="en-GB"/>
          </a:p>
        </p:txBody>
      </p:sp>
    </p:spTree>
    <p:extLst>
      <p:ext uri="{BB962C8B-B14F-4D97-AF65-F5344CB8AC3E}">
        <p14:creationId xmlns:p14="http://schemas.microsoft.com/office/powerpoint/2010/main" val="138541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thingspeak.com/channels/1200472"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thingspeak.com/channels/120475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0A9C50-B290-4C30-A65A-9D7AB111D154}"/>
              </a:ext>
            </a:extLst>
          </p:cNvPr>
          <p:cNvSpPr txBox="1"/>
          <p:nvPr/>
        </p:nvSpPr>
        <p:spPr>
          <a:xfrm>
            <a:off x="1881051" y="1805810"/>
            <a:ext cx="8399417" cy="4685898"/>
          </a:xfrm>
          <a:prstGeom prst="rect">
            <a:avLst/>
          </a:prstGeom>
          <a:noFill/>
        </p:spPr>
        <p:txBody>
          <a:bodyPr wrap="square" rtlCol="0">
            <a:spAutoFit/>
          </a:bodyPr>
          <a:lstStyle/>
          <a:p>
            <a:pPr lvl="0" algn="ctr">
              <a:lnSpc>
                <a:spcPct val="150000"/>
              </a:lnSpc>
              <a:defRPr/>
            </a:pPr>
            <a:r>
              <a:rPr lang="es-MX" sz="1300" b="1" dirty="0" smtClean="0">
                <a:solidFill>
                  <a:schemeClr val="tx2"/>
                </a:solidFill>
                <a:latin typeface="Arial" panose="020B0604020202020204" pitchFamily="34" charset="0"/>
                <a:ea typeface="Noto Sans" panose="020B0502040504020204" pitchFamily="34"/>
                <a:cs typeface="Arial" panose="020B0604020202020204" pitchFamily="34" charset="0"/>
              </a:rPr>
              <a:t>VICERRECTORADO DE INVESTIGACIÓN, INNOVACIÓN Y TRANSFERENCIA DE TECNOLOGÍA</a:t>
            </a:r>
          </a:p>
          <a:p>
            <a:pPr lvl="0" algn="ctr">
              <a:lnSpc>
                <a:spcPct val="150000"/>
              </a:lnSpc>
              <a:defRPr/>
            </a:pPr>
            <a:r>
              <a:rPr lang="es-MX" sz="1300" b="1" dirty="0" smtClean="0">
                <a:solidFill>
                  <a:schemeClr val="tx2"/>
                </a:solidFill>
                <a:latin typeface="Arial" panose="020B0604020202020204" pitchFamily="34" charset="0"/>
                <a:ea typeface="Noto Sans" panose="020B0502040504020204" pitchFamily="34"/>
                <a:cs typeface="Arial" panose="020B0604020202020204" pitchFamily="34" charset="0"/>
              </a:rPr>
              <a:t>CENTRO DE POSGRADOS DE LA UNIVERSIDAD DE LAS FUERZAS ARMADAS</a:t>
            </a:r>
          </a:p>
          <a:p>
            <a:pPr lvl="0" algn="ctr">
              <a:lnSpc>
                <a:spcPct val="150000"/>
              </a:lnSpc>
              <a:defRPr/>
            </a:pPr>
            <a:r>
              <a:rPr lang="es-MX" sz="1300" b="1" dirty="0" smtClean="0">
                <a:solidFill>
                  <a:schemeClr val="tx2"/>
                </a:solidFill>
                <a:latin typeface="Arial" panose="020B0604020202020204" pitchFamily="34" charset="0"/>
                <a:ea typeface="Noto Sans" panose="020B0502040504020204" pitchFamily="34"/>
                <a:cs typeface="Arial" panose="020B0604020202020204" pitchFamily="34" charset="0"/>
              </a:rPr>
              <a:t>MAESTRÍA EN SISTEMAS DE GESTIÓN AMBIENTAL</a:t>
            </a:r>
          </a:p>
          <a:p>
            <a:pPr lvl="0" algn="ctr">
              <a:defRPr/>
            </a:pPr>
            <a:endPar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endParaRPr>
          </a:p>
          <a:p>
            <a:pPr lvl="0" algn="ctr">
              <a:defRPr/>
            </a:pPr>
            <a:endPar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endParaRPr>
          </a:p>
          <a:p>
            <a:pPr lvl="0" algn="ctr">
              <a:defRPr/>
            </a:pPr>
            <a:r>
              <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DE TITULACIÓN</a:t>
            </a:r>
          </a:p>
          <a:p>
            <a:pPr lvl="0" algn="ctr">
              <a:defRPr/>
            </a:pPr>
            <a:r>
              <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rPr>
              <a:t> </a:t>
            </a:r>
          </a:p>
          <a:p>
            <a:pPr lvl="0" algn="ctr">
              <a:lnSpc>
                <a:spcPct val="150000"/>
              </a:lnSpc>
              <a:defRPr/>
            </a:pPr>
            <a:r>
              <a:rPr lang="es-MX" sz="1600" b="1" dirty="0" smtClean="0">
                <a:solidFill>
                  <a:schemeClr val="tx2"/>
                </a:solidFill>
                <a:latin typeface="Arial" panose="020B0604020202020204" pitchFamily="34" charset="0"/>
                <a:ea typeface="Noto Sans" panose="020B0502040504020204" pitchFamily="34"/>
                <a:cs typeface="Arial" panose="020B0604020202020204" pitchFamily="34" charset="0"/>
              </a:rPr>
              <a:t>“SISTEMA AUTOMATIZADO DE CONTROL Y MONITOREO DEL FUNCIONAMIENTO DE LA PLANTA DE AGUA POTABLE REGIONAL ARENILLAS-HUAQUILLAS BASADO EN INTERNET DE LAS COSAS (IoT)”</a:t>
            </a:r>
          </a:p>
          <a:p>
            <a:pPr lvl="0" algn="ctr">
              <a:defRPr/>
            </a:pPr>
            <a:endParaRPr lang="es-MX" sz="1200" b="1" dirty="0">
              <a:solidFill>
                <a:schemeClr val="tx2"/>
              </a:solidFill>
              <a:latin typeface="Arial" panose="020B0604020202020204" pitchFamily="34" charset="0"/>
              <a:ea typeface="Noto Sans" panose="020B0502040504020204" pitchFamily="34"/>
              <a:cs typeface="Arial" panose="020B0604020202020204" pitchFamily="34" charset="0"/>
            </a:endParaRPr>
          </a:p>
          <a:p>
            <a:pPr lvl="0" algn="ctr">
              <a:defRPr/>
            </a:pPr>
            <a:endPar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endParaRPr>
          </a:p>
          <a:p>
            <a:pPr lvl="0" algn="ctr">
              <a:defRPr/>
            </a:pPr>
            <a:r>
              <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rPr>
              <a:t> AUTOR</a:t>
            </a:r>
            <a:r>
              <a:rPr lang="es-MX" sz="1200" b="1" dirty="0">
                <a:solidFill>
                  <a:schemeClr val="tx2"/>
                </a:solidFill>
                <a:latin typeface="Arial" panose="020B0604020202020204" pitchFamily="34" charset="0"/>
                <a:ea typeface="Noto Sans" panose="020B0502040504020204" pitchFamily="34"/>
                <a:cs typeface="Arial" panose="020B0604020202020204" pitchFamily="34" charset="0"/>
              </a:rPr>
              <a:t>: RUDYARD </a:t>
            </a:r>
            <a:r>
              <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rPr>
              <a:t>VLADIMIR LOAIZA PORRAS </a:t>
            </a:r>
          </a:p>
          <a:p>
            <a:pPr lvl="0" algn="ctr">
              <a:defRPr/>
            </a:pPr>
            <a:endPar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endParaRPr>
          </a:p>
          <a:p>
            <a:pPr lvl="0" algn="ctr">
              <a:defRPr/>
            </a:pPr>
            <a:endPar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endParaRPr>
          </a:p>
          <a:p>
            <a:pPr lvl="0" algn="ctr">
              <a:defRPr/>
            </a:pPr>
            <a:r>
              <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rPr>
              <a:t>DIRECTOR: ING. DAVID VINICIO CARRERA VILLACRÉS, Ph. D.</a:t>
            </a:r>
          </a:p>
          <a:p>
            <a:pPr lvl="0" algn="ctr">
              <a:defRPr/>
            </a:pPr>
            <a:endPar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endParaRPr>
          </a:p>
          <a:p>
            <a:pPr lvl="0" algn="ctr">
              <a:defRPr/>
            </a:pPr>
            <a:endPar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endParaRPr>
          </a:p>
          <a:p>
            <a:pPr lvl="0" algn="ctr">
              <a:defRPr/>
            </a:pPr>
            <a:r>
              <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rPr>
              <a:t>SANGOLQUÍ</a:t>
            </a:r>
          </a:p>
          <a:p>
            <a:pPr lvl="0" algn="ctr">
              <a:defRPr/>
            </a:pPr>
            <a:r>
              <a:rPr lang="es-MX" sz="1200" b="1" dirty="0" smtClean="0">
                <a:solidFill>
                  <a:schemeClr val="tx2"/>
                </a:solidFill>
                <a:latin typeface="Arial" panose="020B0604020202020204" pitchFamily="34" charset="0"/>
                <a:ea typeface="Noto Sans" panose="020B0502040504020204" pitchFamily="34"/>
                <a:cs typeface="Arial" panose="020B0604020202020204" pitchFamily="34" charset="0"/>
              </a:rPr>
              <a:t>2021</a:t>
            </a:r>
            <a:endParaRPr lang="es-MX" sz="12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55" name="Imagen 54"/>
          <p:cNvPicPr/>
          <p:nvPr/>
        </p:nvPicPr>
        <p:blipFill>
          <a:blip r:embed="rId2">
            <a:extLst>
              <a:ext uri="{28A0092B-C50C-407E-A947-70E740481C1C}">
                <a14:useLocalDpi xmlns:a14="http://schemas.microsoft.com/office/drawing/2010/main" val="0"/>
              </a:ext>
            </a:extLst>
          </a:blip>
          <a:srcRect/>
          <a:stretch>
            <a:fillRect/>
          </a:stretch>
        </p:blipFill>
        <p:spPr bwMode="auto">
          <a:xfrm>
            <a:off x="1881051" y="670409"/>
            <a:ext cx="2988000" cy="792000"/>
          </a:xfrm>
          <a:prstGeom prst="rect">
            <a:avLst/>
          </a:prstGeom>
          <a:noFill/>
        </p:spPr>
      </p:pic>
      <p:pic>
        <p:nvPicPr>
          <p:cNvPr id="2052" name="Picture 4" descr="https://www.espe.edu.ec/wp-content/uploads/2018/10/centro-de-posgrados-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t="14686" b="10571"/>
          <a:stretch/>
        </p:blipFill>
        <p:spPr bwMode="auto">
          <a:xfrm>
            <a:off x="8063195" y="670409"/>
            <a:ext cx="2119267"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21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Times New Roman" panose="02020603050405020304" pitchFamily="18" charset="0"/>
                <a:ea typeface="Noto Sans" panose="020B0502040504020204" pitchFamily="34"/>
                <a:cs typeface="Times New Roman" panose="02020603050405020304" pitchFamily="18" charset="0"/>
              </a:rPr>
              <a:t>RESULTADOS: PROPUESTA AUTOMATIZACIÓN IoT</a:t>
            </a:r>
            <a:endParaRPr lang="es-MX" sz="1400" b="1" dirty="0">
              <a:solidFill>
                <a:schemeClr val="tx2"/>
              </a:solidFill>
              <a:latin typeface="Times New Roman" panose="02020603050405020304" pitchFamily="18" charset="0"/>
              <a:ea typeface="Noto Sans" panose="020B0502040504020204" pitchFamily="34"/>
              <a:cs typeface="Times New Roman" panose="02020603050405020304" pitchFamily="18"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3513043762"/>
              </p:ext>
            </p:extLst>
          </p:nvPr>
        </p:nvGraphicFramePr>
        <p:xfrm>
          <a:off x="510632" y="1340034"/>
          <a:ext cx="5615848" cy="4146367"/>
        </p:xfrm>
        <a:graphic>
          <a:graphicData uri="http://schemas.openxmlformats.org/drawingml/2006/table">
            <a:tbl>
              <a:tblPr firstRow="1" bandRow="1">
                <a:tableStyleId>{D7AC3CCA-C797-4891-BE02-D94E43425B78}</a:tableStyleId>
              </a:tblPr>
              <a:tblGrid>
                <a:gridCol w="1308518">
                  <a:extLst>
                    <a:ext uri="{9D8B030D-6E8A-4147-A177-3AD203B41FA5}">
                      <a16:colId xmlns:a16="http://schemas.microsoft.com/office/drawing/2014/main" val="3807397500"/>
                    </a:ext>
                  </a:extLst>
                </a:gridCol>
                <a:gridCol w="2138896">
                  <a:extLst>
                    <a:ext uri="{9D8B030D-6E8A-4147-A177-3AD203B41FA5}">
                      <a16:colId xmlns:a16="http://schemas.microsoft.com/office/drawing/2014/main" val="992196391"/>
                    </a:ext>
                  </a:extLst>
                </a:gridCol>
                <a:gridCol w="2168434">
                  <a:extLst>
                    <a:ext uri="{9D8B030D-6E8A-4147-A177-3AD203B41FA5}">
                      <a16:colId xmlns:a16="http://schemas.microsoft.com/office/drawing/2014/main" val="853933318"/>
                    </a:ext>
                  </a:extLst>
                </a:gridCol>
              </a:tblGrid>
              <a:tr h="441842">
                <a:tc gridSpan="3">
                  <a:txBody>
                    <a:bodyPr/>
                    <a:lstStyle/>
                    <a:p>
                      <a:pPr algn="ctr"/>
                      <a:r>
                        <a:rPr lang="es-EC" sz="1200" b="1" baseline="0" dirty="0" smtClean="0">
                          <a:solidFill>
                            <a:schemeClr val="tx2"/>
                          </a:solidFill>
                          <a:latin typeface="Arial" panose="020B0604020202020204" pitchFamily="34" charset="0"/>
                          <a:cs typeface="Arial" panose="020B0604020202020204" pitchFamily="34" charset="0"/>
                        </a:rPr>
                        <a:t>ALTERNATIVAS IoT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500" b="1" dirty="0">
                        <a:solidFill>
                          <a:schemeClr val="tx2"/>
                        </a:solidFill>
                        <a:latin typeface="Times New Roman" panose="02020603050405020304" pitchFamily="18" charset="0"/>
                        <a:cs typeface="Times New Roman" panose="02020603050405020304" pitchFamily="18" charset="0"/>
                      </a:endParaRPr>
                    </a:p>
                  </a:txBody>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9090542"/>
                  </a:ext>
                </a:extLst>
              </a:tr>
              <a:tr h="404949">
                <a:tc>
                  <a:txBody>
                    <a:bodyPr/>
                    <a:lstStyle/>
                    <a:p>
                      <a:pPr marL="0" indent="0" algn="ctr">
                        <a:buFont typeface="Wingdings" panose="05000000000000000000" pitchFamily="2" charset="2"/>
                        <a:buNone/>
                      </a:pPr>
                      <a:r>
                        <a:rPr lang="es-EC" sz="1200" b="0" i="1" u="sng" dirty="0" smtClean="0">
                          <a:solidFill>
                            <a:schemeClr val="tx2"/>
                          </a:solidFill>
                          <a:latin typeface="Arial" panose="020B0604020202020204" pitchFamily="34" charset="0"/>
                          <a:cs typeface="Arial" panose="020B0604020202020204" pitchFamily="34" charset="0"/>
                        </a:rPr>
                        <a:t>Capa IoT</a:t>
                      </a:r>
                      <a:endParaRPr lang="es-ES" sz="1200" b="0" i="1" u="sng"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0" i="1" u="sng" strike="noStrike" dirty="0" smtClean="0">
                          <a:solidFill>
                            <a:srgbClr val="000000"/>
                          </a:solidFill>
                          <a:effectLst/>
                          <a:latin typeface="Arial" panose="020B0604020202020204" pitchFamily="34" charset="0"/>
                          <a:cs typeface="Arial" panose="020B0604020202020204" pitchFamily="34" charset="0"/>
                        </a:rPr>
                        <a:t>Alternativa A</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Alternativa</a:t>
                      </a:r>
                      <a:r>
                        <a:rPr lang="es-EC" sz="1200" b="0" i="1" u="sng" strike="noStrike" baseline="0" dirty="0" smtClean="0">
                          <a:solidFill>
                            <a:srgbClr val="000000"/>
                          </a:solidFill>
                          <a:effectLst/>
                          <a:latin typeface="Arial" panose="020B0604020202020204" pitchFamily="34" charset="0"/>
                          <a:cs typeface="Arial" panose="020B0604020202020204" pitchFamily="34" charset="0"/>
                        </a:rPr>
                        <a:t> B</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9054512"/>
                  </a:ext>
                </a:extLst>
              </a:tr>
              <a:tr h="2319861">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Sensor</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oxígeno</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turbiedad</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conductividad</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pH</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cloro libre</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de nivel</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de presión</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de flujo</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Sonda multiparamétrica:</a:t>
                      </a:r>
                    </a:p>
                    <a:p>
                      <a:pPr marL="171450" lvl="0" indent="-171450" algn="l" defTabSz="914400" rtl="0" eaLnBrk="1" fontAlgn="b" latinLnBrk="0" hangingPunct="1">
                        <a:lnSpc>
                          <a:spcPct val="150000"/>
                        </a:lnSpc>
                        <a:buFont typeface="Arial" panose="020B0604020202020204" pitchFamily="34" charset="0"/>
                        <a:buChar char="•"/>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Conductividad</a:t>
                      </a:r>
                    </a:p>
                    <a:p>
                      <a:pPr marL="171450" lvl="0" indent="-171450" algn="l" defTabSz="914400" rtl="0" eaLnBrk="1" fontAlgn="b" latinLnBrk="0" hangingPunct="1">
                        <a:lnSpc>
                          <a:spcPct val="150000"/>
                        </a:lnSpc>
                        <a:buFont typeface="Arial" panose="020B0604020202020204" pitchFamily="34" charset="0"/>
                        <a:buChar char="•"/>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pH</a:t>
                      </a:r>
                    </a:p>
                    <a:p>
                      <a:pPr marL="171450" lvl="0" indent="-171450" algn="l" defTabSz="914400" rtl="0" eaLnBrk="1" fontAlgn="b" latinLnBrk="0" hangingPunct="1">
                        <a:lnSpc>
                          <a:spcPct val="150000"/>
                        </a:lnSpc>
                        <a:buFont typeface="Arial" panose="020B0604020202020204" pitchFamily="34" charset="0"/>
                        <a:buChar char="•"/>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Turbiedad</a:t>
                      </a:r>
                    </a:p>
                    <a:p>
                      <a:pPr marL="171450" lvl="0" indent="-171450" algn="l" defTabSz="914400" rtl="0" eaLnBrk="1" fontAlgn="b" latinLnBrk="0" hangingPunct="1">
                        <a:lnSpc>
                          <a:spcPct val="150000"/>
                        </a:lnSpc>
                        <a:buFont typeface="Arial" panose="020B0604020202020204" pitchFamily="34" charset="0"/>
                        <a:buChar char="•"/>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Oxígeno disuelto</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cloro residual</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de nivel</a:t>
                      </a:r>
                    </a:p>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Sensor de flujo</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429741"/>
                  </a:ext>
                </a:extLst>
              </a:tr>
              <a:tr h="326571">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Puerta de enlace</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LoRaWAN</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marR="0" lvl="0" indent="-171450" algn="l" defTabSz="914400" rtl="0" eaLnBrk="1" fontAlgn="b" latinLnBrk="0" hangingPunct="1">
                        <a:lnSpc>
                          <a:spcPct val="150000"/>
                        </a:lnSpc>
                        <a:spcBef>
                          <a:spcPts val="0"/>
                        </a:spcBef>
                        <a:spcAft>
                          <a:spcPts val="0"/>
                        </a:spcAft>
                        <a:buClrTx/>
                        <a:buSzTx/>
                        <a:buFont typeface="Wingdings" panose="05000000000000000000" pitchFamily="2" charset="2"/>
                        <a:buChar char="ü"/>
                        <a:tabLst/>
                        <a:defRPr/>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LoRaWAN</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6541196"/>
                  </a:ext>
                </a:extLst>
              </a:tr>
              <a:tr h="326572">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Servidor de red</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Ursalink Cloud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marR="0" lvl="0" indent="-171450" algn="l" defTabSz="914400" rtl="0" eaLnBrk="1" fontAlgn="b" latinLnBrk="0" hangingPunct="1">
                        <a:lnSpc>
                          <a:spcPct val="150000"/>
                        </a:lnSpc>
                        <a:spcBef>
                          <a:spcPts val="0"/>
                        </a:spcBef>
                        <a:spcAft>
                          <a:spcPts val="0"/>
                        </a:spcAft>
                        <a:buClrTx/>
                        <a:buSzTx/>
                        <a:buFont typeface="Wingdings" panose="05000000000000000000" pitchFamily="2" charset="2"/>
                        <a:buChar char="ü"/>
                        <a:tabLst/>
                        <a:defRPr/>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Ursalink Cloud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0296297"/>
                  </a:ext>
                </a:extLst>
              </a:tr>
              <a:tr h="326572">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Aplicación</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lvl="0" indent="-171450" algn="l" defTabSz="914400" rtl="0" eaLnBrk="1" fontAlgn="b" latinLnBrk="0" hangingPunct="1">
                        <a:lnSpc>
                          <a:spcPct val="150000"/>
                        </a:lnSpc>
                        <a:buFont typeface="Wingdings" panose="05000000000000000000" pitchFamily="2" charset="2"/>
                        <a:buChar char="ü"/>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Ursalink Cloud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marR="0" lvl="0" indent="-171450" algn="l" defTabSz="914400" rtl="0" eaLnBrk="1" fontAlgn="b" latinLnBrk="0" hangingPunct="1">
                        <a:lnSpc>
                          <a:spcPct val="150000"/>
                        </a:lnSpc>
                        <a:spcBef>
                          <a:spcPts val="0"/>
                        </a:spcBef>
                        <a:spcAft>
                          <a:spcPts val="0"/>
                        </a:spcAft>
                        <a:buClrTx/>
                        <a:buSzTx/>
                        <a:buFont typeface="Wingdings" panose="05000000000000000000" pitchFamily="2" charset="2"/>
                        <a:buChar char="ü"/>
                        <a:tabLst/>
                        <a:defRPr/>
                      </a:pPr>
                      <a:r>
                        <a:rPr lang="es-EC" sz="1200" b="1" i="0" u="none" strike="noStrike" kern="1200" dirty="0" smtClean="0">
                          <a:solidFill>
                            <a:srgbClr val="000000"/>
                          </a:solidFill>
                          <a:effectLst/>
                          <a:latin typeface="Arial" panose="020B0604020202020204" pitchFamily="34" charset="0"/>
                          <a:ea typeface="+mn-ea"/>
                          <a:cs typeface="Arial" panose="020B0604020202020204" pitchFamily="34" charset="0"/>
                        </a:rPr>
                        <a:t>Ursalink Cloud</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6375881"/>
                  </a:ext>
                </a:extLst>
              </a:tr>
            </a:tbl>
          </a:graphicData>
        </a:graphic>
      </p:graphicFrame>
      <p:sp>
        <p:nvSpPr>
          <p:cNvPr id="26" name="TextBox 1">
            <a:extLst>
              <a:ext uri="{FF2B5EF4-FFF2-40B4-BE49-F238E27FC236}">
                <a16:creationId xmlns:a16="http://schemas.microsoft.com/office/drawing/2014/main" id="{DB0A9C50-B290-4C30-A65A-9D7AB111D154}"/>
              </a:ext>
            </a:extLst>
          </p:cNvPr>
          <p:cNvSpPr txBox="1"/>
          <p:nvPr/>
        </p:nvSpPr>
        <p:spPr>
          <a:xfrm>
            <a:off x="6484714" y="1340034"/>
            <a:ext cx="5264330" cy="553998"/>
          </a:xfrm>
          <a:prstGeom prst="rect">
            <a:avLst/>
          </a:prstGeom>
          <a:noFill/>
        </p:spPr>
        <p:txBody>
          <a:bodyPr wrap="square" rtlCol="0">
            <a:spAutoFit/>
          </a:bodyPr>
          <a:lstStyle/>
          <a:p>
            <a:pPr algn="just">
              <a:defRPr/>
            </a:pPr>
            <a:r>
              <a:rPr lang="es-MX" sz="1300" b="1" dirty="0">
                <a:solidFill>
                  <a:schemeClr val="tx2"/>
                </a:solidFill>
                <a:latin typeface="Times New Roman" panose="02020603050405020304" pitchFamily="18" charset="0"/>
                <a:ea typeface="Calibri" panose="020F0502020204030204" pitchFamily="34" charset="0"/>
              </a:rPr>
              <a:t>          </a:t>
            </a:r>
            <a:r>
              <a:rPr lang="es-MX" sz="1500" b="1" dirty="0">
                <a:solidFill>
                  <a:schemeClr val="tx2"/>
                </a:solidFill>
                <a:latin typeface="Arial" panose="020B0604020202020204" pitchFamily="34" charset="0"/>
                <a:ea typeface="Calibri" panose="020F0502020204030204" pitchFamily="34" charset="0"/>
                <a:cs typeface="Arial" panose="020B0604020202020204" pitchFamily="34" charset="0"/>
              </a:rPr>
              <a:t>El costo directo para el suministro, montaje y puesta en marcha </a:t>
            </a:r>
            <a:r>
              <a:rPr lang="es-MX" sz="1500" b="1" dirty="0" smtClean="0">
                <a:solidFill>
                  <a:schemeClr val="tx2"/>
                </a:solidFill>
                <a:latin typeface="Arial" panose="020B0604020202020204" pitchFamily="34" charset="0"/>
                <a:ea typeface="Calibri" panose="020F0502020204030204" pitchFamily="34" charset="0"/>
                <a:cs typeface="Arial" panose="020B0604020202020204" pitchFamily="34" charset="0"/>
              </a:rPr>
              <a:t>del proyecto es $ 120000 dólares.</a:t>
            </a:r>
          </a:p>
        </p:txBody>
      </p:sp>
      <p:graphicFrame>
        <p:nvGraphicFramePr>
          <p:cNvPr id="27" name="Gráfico 26"/>
          <p:cNvGraphicFramePr/>
          <p:nvPr>
            <p:extLst>
              <p:ext uri="{D42A27DB-BD31-4B8C-83A1-F6EECF244321}">
                <p14:modId xmlns:p14="http://schemas.microsoft.com/office/powerpoint/2010/main" val="4139047608"/>
              </p:ext>
            </p:extLst>
          </p:nvPr>
        </p:nvGraphicFramePr>
        <p:xfrm>
          <a:off x="6579323" y="2187049"/>
          <a:ext cx="5075111" cy="2983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6836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PILOTO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5" name="Imagen 4"/>
          <p:cNvPicPr>
            <a:picLocks noChangeAspect="1"/>
          </p:cNvPicPr>
          <p:nvPr/>
        </p:nvPicPr>
        <p:blipFill>
          <a:blip r:embed="rId3"/>
          <a:stretch>
            <a:fillRect/>
          </a:stretch>
        </p:blipFill>
        <p:spPr>
          <a:xfrm>
            <a:off x="2195512" y="1087854"/>
            <a:ext cx="7800975" cy="4448175"/>
          </a:xfrm>
          <a:prstGeom prst="rect">
            <a:avLst/>
          </a:prstGeom>
        </p:spPr>
      </p:pic>
      <p:sp>
        <p:nvSpPr>
          <p:cNvPr id="15" name="TextBox 1">
            <a:extLst>
              <a:ext uri="{FF2B5EF4-FFF2-40B4-BE49-F238E27FC236}">
                <a16:creationId xmlns:a16="http://schemas.microsoft.com/office/drawing/2014/main" id="{DB0A9C50-B290-4C30-A65A-9D7AB111D154}"/>
              </a:ext>
            </a:extLst>
          </p:cNvPr>
          <p:cNvSpPr txBox="1"/>
          <p:nvPr/>
        </p:nvSpPr>
        <p:spPr>
          <a:xfrm>
            <a:off x="3079871" y="5576911"/>
            <a:ext cx="6032255" cy="276999"/>
          </a:xfrm>
          <a:prstGeom prst="rect">
            <a:avLst/>
          </a:prstGeom>
          <a:noFill/>
        </p:spPr>
        <p:txBody>
          <a:bodyPr wrap="square" rtlCol="0">
            <a:spAutoFit/>
          </a:bodyPr>
          <a:lstStyle/>
          <a:p>
            <a:pPr algn="ctr">
              <a:defRPr/>
            </a:pP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                      Ubicación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de montaje de prueba piloto</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1647056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PILOTO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
        <p:nvSpPr>
          <p:cNvPr id="15" name="TextBox 1">
            <a:extLst>
              <a:ext uri="{FF2B5EF4-FFF2-40B4-BE49-F238E27FC236}">
                <a16:creationId xmlns:a16="http://schemas.microsoft.com/office/drawing/2014/main" id="{DB0A9C50-B290-4C30-A65A-9D7AB111D154}"/>
              </a:ext>
            </a:extLst>
          </p:cNvPr>
          <p:cNvSpPr txBox="1"/>
          <p:nvPr/>
        </p:nvSpPr>
        <p:spPr>
          <a:xfrm>
            <a:off x="0" y="4857239"/>
            <a:ext cx="11915790" cy="276999"/>
          </a:xfrm>
          <a:prstGeom prst="rect">
            <a:avLst/>
          </a:prstGeom>
          <a:noFill/>
        </p:spPr>
        <p:txBody>
          <a:bodyPr wrap="square" rtlCol="0">
            <a:spAutoFit/>
          </a:bodyPr>
          <a:lstStyle/>
          <a:p>
            <a:pPr algn="ctr">
              <a:defRPr/>
            </a:pP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                      Arquitectura IoT proyecto piloto transmisor y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receptor                                                      Arquitectura </a:t>
            </a: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IoT proyecto piloto placa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directa</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82" y="1672799"/>
            <a:ext cx="5927725" cy="3121660"/>
          </a:xfrm>
          <a:prstGeom prst="rect">
            <a:avLst/>
          </a:prstGeom>
          <a:noFill/>
          <a:ln>
            <a:noFill/>
          </a:ln>
        </p:spPr>
      </p:pic>
      <p:pic>
        <p:nvPicPr>
          <p:cNvPr id="12" name="Imagen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5205" y="2157429"/>
            <a:ext cx="5950585" cy="2292985"/>
          </a:xfrm>
          <a:prstGeom prst="rect">
            <a:avLst/>
          </a:prstGeom>
          <a:noFill/>
          <a:ln>
            <a:noFill/>
          </a:ln>
        </p:spPr>
      </p:pic>
    </p:spTree>
    <p:extLst>
      <p:ext uri="{BB962C8B-B14F-4D97-AF65-F5344CB8AC3E}">
        <p14:creationId xmlns:p14="http://schemas.microsoft.com/office/powerpoint/2010/main" val="812541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000"/>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PILOTO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
        <p:nvSpPr>
          <p:cNvPr id="15" name="TextBox 1">
            <a:extLst>
              <a:ext uri="{FF2B5EF4-FFF2-40B4-BE49-F238E27FC236}">
                <a16:creationId xmlns:a16="http://schemas.microsoft.com/office/drawing/2014/main" id="{DB0A9C50-B290-4C30-A65A-9D7AB111D154}"/>
              </a:ext>
            </a:extLst>
          </p:cNvPr>
          <p:cNvSpPr txBox="1"/>
          <p:nvPr/>
        </p:nvSpPr>
        <p:spPr>
          <a:xfrm>
            <a:off x="52252" y="4948680"/>
            <a:ext cx="11915790" cy="276999"/>
          </a:xfrm>
          <a:prstGeom prst="rect">
            <a:avLst/>
          </a:prstGeom>
          <a:noFill/>
        </p:spPr>
        <p:txBody>
          <a:bodyPr wrap="square" rtlCol="0">
            <a:spAutoFit/>
          </a:bodyPr>
          <a:lstStyle/>
          <a:p>
            <a:pPr algn="ctr">
              <a:defRPr/>
            </a:pP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Transmisor </a:t>
            </a: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previo a su puesta en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marcha                                                                    </a:t>
            </a: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Receptor previo a su puesta en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marcha</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10" name="Imagen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772281" y="909776"/>
            <a:ext cx="3025775" cy="4679950"/>
          </a:xfrm>
          <a:prstGeom prst="rect">
            <a:avLst/>
          </a:prstGeom>
          <a:noFill/>
          <a:ln>
            <a:noFill/>
          </a:ln>
        </p:spPr>
      </p:pic>
      <p:pic>
        <p:nvPicPr>
          <p:cNvPr id="16" name="Imagen 15"/>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848840" y="1563191"/>
            <a:ext cx="3162300" cy="3509645"/>
          </a:xfrm>
          <a:prstGeom prst="rect">
            <a:avLst/>
          </a:prstGeom>
          <a:noFill/>
          <a:ln>
            <a:noFill/>
          </a:ln>
        </p:spPr>
      </p:pic>
    </p:spTree>
    <p:extLst>
      <p:ext uri="{BB962C8B-B14F-4D97-AF65-F5344CB8AC3E}">
        <p14:creationId xmlns:p14="http://schemas.microsoft.com/office/powerpoint/2010/main" val="1111810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PILOTO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
        <p:nvSpPr>
          <p:cNvPr id="15" name="TextBox 1">
            <a:extLst>
              <a:ext uri="{FF2B5EF4-FFF2-40B4-BE49-F238E27FC236}">
                <a16:creationId xmlns:a16="http://schemas.microsoft.com/office/drawing/2014/main" id="{DB0A9C50-B290-4C30-A65A-9D7AB111D154}"/>
              </a:ext>
            </a:extLst>
          </p:cNvPr>
          <p:cNvSpPr txBox="1"/>
          <p:nvPr/>
        </p:nvSpPr>
        <p:spPr>
          <a:xfrm>
            <a:off x="52252" y="4948680"/>
            <a:ext cx="11915790" cy="276999"/>
          </a:xfrm>
          <a:prstGeom prst="rect">
            <a:avLst/>
          </a:prstGeom>
          <a:noFill/>
        </p:spPr>
        <p:txBody>
          <a:bodyPr wrap="square" rtlCol="0">
            <a:spAutoFit/>
          </a:bodyPr>
          <a:lstStyle/>
          <a:p>
            <a:pPr algn="ctr">
              <a:defRPr/>
            </a:pP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Placa directa previo a su puesta en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marcha                                                        Proceso </a:t>
            </a: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de calibración de sensor de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flujo</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11" name="Imagen 10"/>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464771" y="1000333"/>
            <a:ext cx="2977515" cy="4499610"/>
          </a:xfrm>
          <a:prstGeom prst="rect">
            <a:avLst/>
          </a:prstGeom>
          <a:noFill/>
          <a:ln>
            <a:noFill/>
          </a:ln>
        </p:spPr>
      </p:pic>
      <p:pic>
        <p:nvPicPr>
          <p:cNvPr id="12" name="Imagen 11" descr="C:\Users\Usuario\Desktop\Archivo_Tesis\JPG_Visita Campo\IMG_20201022_123006.Editad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813" y="1630253"/>
            <a:ext cx="4318635" cy="3239770"/>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1761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PILOTO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
        <p:nvSpPr>
          <p:cNvPr id="15" name="TextBox 1">
            <a:extLst>
              <a:ext uri="{FF2B5EF4-FFF2-40B4-BE49-F238E27FC236}">
                <a16:creationId xmlns:a16="http://schemas.microsoft.com/office/drawing/2014/main" id="{DB0A9C50-B290-4C30-A65A-9D7AB111D154}"/>
              </a:ext>
            </a:extLst>
          </p:cNvPr>
          <p:cNvSpPr txBox="1"/>
          <p:nvPr/>
        </p:nvSpPr>
        <p:spPr>
          <a:xfrm>
            <a:off x="0" y="4707973"/>
            <a:ext cx="11915790" cy="276999"/>
          </a:xfrm>
          <a:prstGeom prst="rect">
            <a:avLst/>
          </a:prstGeom>
          <a:noFill/>
        </p:spPr>
        <p:txBody>
          <a:bodyPr wrap="square" rtlCol="0">
            <a:spAutoFit/>
          </a:bodyPr>
          <a:lstStyle/>
          <a:p>
            <a:pPr algn="ctr">
              <a:defRPr/>
            </a:pP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Sensor YF-S201 instalado en edificación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PTAP                                                   Sensor </a:t>
            </a: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YF-S201 instalado en vivienda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unifamiliar</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10" name="Imagen 9" descr="C:\Users\Usuario\Desktop\Archivo_Tesis\JPG_Visita Campo\IMG_20201022_124125.jpg"/>
          <p:cNvPicPr/>
          <p:nvPr/>
        </p:nvPicPr>
        <p:blipFill rotWithShape="1">
          <a:blip r:embed="rId3" cstate="print">
            <a:extLst>
              <a:ext uri="{28A0092B-C50C-407E-A947-70E740481C1C}">
                <a14:useLocalDpi xmlns:a14="http://schemas.microsoft.com/office/drawing/2010/main" val="0"/>
              </a:ext>
            </a:extLst>
          </a:blip>
          <a:srcRect t="12373" b="13384"/>
          <a:stretch/>
        </p:blipFill>
        <p:spPr bwMode="auto">
          <a:xfrm>
            <a:off x="1068660" y="1880599"/>
            <a:ext cx="4176395" cy="2324735"/>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6" name="Imagen 15" descr="C:\Users\Usuario\Desktop\Archivo_Tesis\JPG_Visita Campo\IMG_20201025_171442.jpg"/>
          <p:cNvPicPr/>
          <p:nvPr/>
        </p:nvPicPr>
        <p:blipFill rotWithShape="1">
          <a:blip r:embed="rId4" cstate="print">
            <a:extLst>
              <a:ext uri="{28A0092B-C50C-407E-A947-70E740481C1C}">
                <a14:useLocalDpi xmlns:a14="http://schemas.microsoft.com/office/drawing/2010/main" val="0"/>
              </a:ext>
            </a:extLst>
          </a:blip>
          <a:srcRect t="4949"/>
          <a:stretch/>
        </p:blipFill>
        <p:spPr bwMode="auto">
          <a:xfrm>
            <a:off x="6484714" y="1554845"/>
            <a:ext cx="4177030" cy="2976245"/>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77149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PILOTO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673456303"/>
              </p:ext>
            </p:extLst>
          </p:nvPr>
        </p:nvGraphicFramePr>
        <p:xfrm>
          <a:off x="3688828" y="1227407"/>
          <a:ext cx="5462153" cy="1695876"/>
        </p:xfrm>
        <a:graphic>
          <a:graphicData uri="http://schemas.openxmlformats.org/drawingml/2006/table">
            <a:tbl>
              <a:tblPr firstRow="1" bandRow="1">
                <a:tableStyleId>{D7AC3CCA-C797-4891-BE02-D94E43425B78}</a:tableStyleId>
              </a:tblPr>
              <a:tblGrid>
                <a:gridCol w="1778427">
                  <a:extLst>
                    <a:ext uri="{9D8B030D-6E8A-4147-A177-3AD203B41FA5}">
                      <a16:colId xmlns:a16="http://schemas.microsoft.com/office/drawing/2014/main" val="3807397500"/>
                    </a:ext>
                  </a:extLst>
                </a:gridCol>
                <a:gridCol w="3683726">
                  <a:extLst>
                    <a:ext uri="{9D8B030D-6E8A-4147-A177-3AD203B41FA5}">
                      <a16:colId xmlns:a16="http://schemas.microsoft.com/office/drawing/2014/main" val="992196391"/>
                    </a:ext>
                  </a:extLst>
                </a:gridCol>
              </a:tblGrid>
              <a:tr h="441842">
                <a:tc gridSpan="2">
                  <a:txBody>
                    <a:bodyPr/>
                    <a:lstStyle/>
                    <a:p>
                      <a:pPr algn="ctr"/>
                      <a:r>
                        <a:rPr lang="es-MX" sz="1200" b="1" baseline="0" dirty="0" smtClean="0">
                          <a:solidFill>
                            <a:schemeClr val="tx2"/>
                          </a:solidFill>
                          <a:latin typeface="Arial" panose="020B0604020202020204" pitchFamily="34" charset="0"/>
                          <a:cs typeface="Arial" panose="020B0604020202020204" pitchFamily="34" charset="0"/>
                        </a:rPr>
                        <a:t>ENLACE DE ACCESO PARA VISUALIZACIÓN DE DATOS</a:t>
                      </a:r>
                      <a:endParaRPr lang="es-EC" sz="1200" b="1" baseline="0" dirty="0" smtClean="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500" b="1"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9090542"/>
                  </a:ext>
                </a:extLst>
              </a:tr>
              <a:tr h="404949">
                <a:tc>
                  <a:txBody>
                    <a:bodyPr/>
                    <a:lstStyle/>
                    <a:p>
                      <a:pPr marL="0" indent="0" algn="ctr">
                        <a:buFont typeface="Wingdings" panose="05000000000000000000" pitchFamily="2" charset="2"/>
                        <a:buNone/>
                      </a:pPr>
                      <a:r>
                        <a:rPr lang="es-EC" sz="1200" b="0" i="1" u="sng" dirty="0" smtClean="0">
                          <a:solidFill>
                            <a:schemeClr val="tx2"/>
                          </a:solidFill>
                          <a:latin typeface="Arial" panose="020B0604020202020204" pitchFamily="34" charset="0"/>
                          <a:cs typeface="Arial" panose="020B0604020202020204" pitchFamily="34" charset="0"/>
                        </a:rPr>
                        <a:t>Canal</a:t>
                      </a:r>
                      <a:endParaRPr lang="es-ES" sz="1200" b="0" i="1" u="sng"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0" i="1" u="sng" strike="noStrike" dirty="0" smtClean="0">
                          <a:solidFill>
                            <a:srgbClr val="000000"/>
                          </a:solidFill>
                          <a:effectLst/>
                          <a:latin typeface="Arial" panose="020B0604020202020204" pitchFamily="34" charset="0"/>
                          <a:cs typeface="Arial" panose="020B0604020202020204" pitchFamily="34" charset="0"/>
                        </a:rPr>
                        <a:t>Enlace de acceso público</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9054512"/>
                  </a:ext>
                </a:extLst>
              </a:tr>
              <a:tr h="378822">
                <a:tc>
                  <a:txBody>
                    <a:bodyPr/>
                    <a:lstStyle/>
                    <a:p>
                      <a:pPr algn="l" fontAlgn="b"/>
                      <a:r>
                        <a:rPr lang="es-EC" sz="1200" b="1" i="0" u="none" strike="noStrike" dirty="0" smtClean="0">
                          <a:solidFill>
                            <a:srgbClr val="000000"/>
                          </a:solidFill>
                          <a:effectLst/>
                          <a:latin typeface="Arial" panose="020B0604020202020204" pitchFamily="34" charset="0"/>
                          <a:cs typeface="Arial" panose="020B0604020202020204" pitchFamily="34" charset="0"/>
                        </a:rPr>
                        <a:t>Edificación PTAP</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400" u="sng" kern="1200" dirty="0" smtClean="0">
                          <a:solidFill>
                            <a:schemeClr val="dk1"/>
                          </a:solidFill>
                          <a:effectLst/>
                          <a:latin typeface="Arial" panose="020B0604020202020204" pitchFamily="34" charset="0"/>
                          <a:ea typeface="+mn-ea"/>
                          <a:cs typeface="Arial" panose="020B0604020202020204" pitchFamily="34" charset="0"/>
                          <a:hlinkClick r:id="rId3"/>
                        </a:rPr>
                        <a:t>https://thingspeak.com/channels/1200472</a:t>
                      </a:r>
                      <a:endParaRPr lang="es-E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429741"/>
                  </a:ext>
                </a:extLst>
              </a:tr>
              <a:tr h="470263">
                <a:tc>
                  <a:txBody>
                    <a:bodyPr/>
                    <a:lstStyle/>
                    <a:p>
                      <a:pPr algn="l" fontAlgn="b"/>
                      <a:r>
                        <a:rPr lang="es-EC" sz="1200" b="1" i="0" u="none" strike="noStrike" dirty="0" smtClean="0">
                          <a:solidFill>
                            <a:srgbClr val="000000"/>
                          </a:solidFill>
                          <a:effectLst/>
                          <a:latin typeface="Arial" panose="020B0604020202020204" pitchFamily="34" charset="0"/>
                          <a:cs typeface="Arial" panose="020B0604020202020204" pitchFamily="34" charset="0"/>
                        </a:rPr>
                        <a:t>Vivienda unifamiliar</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C" sz="1400" u="sng" kern="1200" dirty="0" smtClean="0">
                          <a:solidFill>
                            <a:schemeClr val="dk1"/>
                          </a:solidFill>
                          <a:effectLst/>
                          <a:latin typeface="Arial" panose="020B0604020202020204" pitchFamily="34" charset="0"/>
                          <a:ea typeface="+mn-ea"/>
                          <a:cs typeface="Arial" panose="020B0604020202020204" pitchFamily="34" charset="0"/>
                          <a:hlinkClick r:id="rId4"/>
                        </a:rPr>
                        <a:t>https://thingspeak.com/channels/1204751</a:t>
                      </a:r>
                      <a:endParaRPr kumimoji="0" lang="es-E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1164690"/>
                  </a:ext>
                </a:extLst>
              </a:tr>
            </a:tbl>
          </a:graphicData>
        </a:graphic>
      </p:graphicFrame>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892942" y="3236291"/>
            <a:ext cx="4362450" cy="2352675"/>
          </a:xfrm>
          <a:prstGeom prst="rect">
            <a:avLst/>
          </a:prstGeom>
          <a:noFill/>
          <a:ln>
            <a:noFill/>
          </a:ln>
        </p:spPr>
      </p:pic>
      <p:pic>
        <p:nvPicPr>
          <p:cNvPr id="17" name="Imagen 16"/>
          <p:cNvPicPr/>
          <p:nvPr/>
        </p:nvPicPr>
        <p:blipFill>
          <a:blip r:embed="rId6">
            <a:extLst>
              <a:ext uri="{28A0092B-C50C-407E-A947-70E740481C1C}">
                <a14:useLocalDpi xmlns:a14="http://schemas.microsoft.com/office/drawing/2010/main" val="0"/>
              </a:ext>
            </a:extLst>
          </a:blip>
          <a:srcRect/>
          <a:stretch>
            <a:fillRect/>
          </a:stretch>
        </p:blipFill>
        <p:spPr bwMode="auto">
          <a:xfrm>
            <a:off x="6612742" y="3232025"/>
            <a:ext cx="4381500" cy="2343150"/>
          </a:xfrm>
          <a:prstGeom prst="rect">
            <a:avLst/>
          </a:prstGeom>
          <a:noFill/>
          <a:ln>
            <a:noFill/>
          </a:ln>
        </p:spPr>
      </p:pic>
      <p:sp>
        <p:nvSpPr>
          <p:cNvPr id="18" name="TextBox 1">
            <a:extLst>
              <a:ext uri="{FF2B5EF4-FFF2-40B4-BE49-F238E27FC236}">
                <a16:creationId xmlns:a16="http://schemas.microsoft.com/office/drawing/2014/main" id="{DB0A9C50-B290-4C30-A65A-9D7AB111D154}"/>
              </a:ext>
            </a:extLst>
          </p:cNvPr>
          <p:cNvSpPr txBox="1"/>
          <p:nvPr/>
        </p:nvSpPr>
        <p:spPr>
          <a:xfrm>
            <a:off x="138105" y="5541659"/>
            <a:ext cx="11915790" cy="276999"/>
          </a:xfrm>
          <a:prstGeom prst="rect">
            <a:avLst/>
          </a:prstGeom>
          <a:noFill/>
        </p:spPr>
        <p:txBody>
          <a:bodyPr wrap="square" rtlCol="0">
            <a:spAutoFit/>
          </a:bodyPr>
          <a:lstStyle/>
          <a:p>
            <a:pPr algn="ctr">
              <a:defRPr/>
            </a:pP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Consumo de agua en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L/min vivienda unifamiliar                                                 </a:t>
            </a: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Consumo de agua en litros de vivienda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unifamiliar</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4100235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PILOTO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593041135"/>
              </p:ext>
            </p:extLst>
          </p:nvPr>
        </p:nvGraphicFramePr>
        <p:xfrm>
          <a:off x="2496000" y="1266490"/>
          <a:ext cx="7199999" cy="4271041"/>
        </p:xfrm>
        <a:graphic>
          <a:graphicData uri="http://schemas.openxmlformats.org/drawingml/2006/table">
            <a:tbl>
              <a:tblPr firstRow="1" bandRow="1">
                <a:tableStyleId>{D7AC3CCA-C797-4891-BE02-D94E43425B78}</a:tableStyleId>
              </a:tblPr>
              <a:tblGrid>
                <a:gridCol w="1804825">
                  <a:extLst>
                    <a:ext uri="{9D8B030D-6E8A-4147-A177-3AD203B41FA5}">
                      <a16:colId xmlns:a16="http://schemas.microsoft.com/office/drawing/2014/main" val="3807397500"/>
                    </a:ext>
                  </a:extLst>
                </a:gridCol>
                <a:gridCol w="906166">
                  <a:extLst>
                    <a:ext uri="{9D8B030D-6E8A-4147-A177-3AD203B41FA5}">
                      <a16:colId xmlns:a16="http://schemas.microsoft.com/office/drawing/2014/main" val="992196391"/>
                    </a:ext>
                  </a:extLst>
                </a:gridCol>
                <a:gridCol w="929529">
                  <a:extLst>
                    <a:ext uri="{9D8B030D-6E8A-4147-A177-3AD203B41FA5}">
                      <a16:colId xmlns:a16="http://schemas.microsoft.com/office/drawing/2014/main" val="853933318"/>
                    </a:ext>
                  </a:extLst>
                </a:gridCol>
                <a:gridCol w="1186493">
                  <a:extLst>
                    <a:ext uri="{9D8B030D-6E8A-4147-A177-3AD203B41FA5}">
                      <a16:colId xmlns:a16="http://schemas.microsoft.com/office/drawing/2014/main" val="4141276909"/>
                    </a:ext>
                  </a:extLst>
                </a:gridCol>
                <a:gridCol w="1186493">
                  <a:extLst>
                    <a:ext uri="{9D8B030D-6E8A-4147-A177-3AD203B41FA5}">
                      <a16:colId xmlns:a16="http://schemas.microsoft.com/office/drawing/2014/main" val="2068414422"/>
                    </a:ext>
                  </a:extLst>
                </a:gridCol>
                <a:gridCol w="1186493">
                  <a:extLst>
                    <a:ext uri="{9D8B030D-6E8A-4147-A177-3AD203B41FA5}">
                      <a16:colId xmlns:a16="http://schemas.microsoft.com/office/drawing/2014/main" val="2209792856"/>
                    </a:ext>
                  </a:extLst>
                </a:gridCol>
              </a:tblGrid>
              <a:tr h="446864">
                <a:tc gridSpan="6">
                  <a:txBody>
                    <a:bodyPr/>
                    <a:lstStyle/>
                    <a:p>
                      <a:pPr algn="ctr"/>
                      <a:r>
                        <a:rPr lang="es-MX" sz="1200" b="1" dirty="0" smtClean="0">
                          <a:solidFill>
                            <a:schemeClr val="tx2"/>
                          </a:solidFill>
                          <a:latin typeface="Arial" panose="020B0604020202020204" pitchFamily="34" charset="0"/>
                          <a:cs typeface="Arial" panose="020B0604020202020204" pitchFamily="34" charset="0"/>
                        </a:rPr>
                        <a:t>DATOS DE CONSUMO DE AGUA POTABLE EN NOVIEMBRE DE 2020</a:t>
                      </a:r>
                      <a:endParaRPr lang="es-EC" sz="1200" b="1" baseline="0" dirty="0" smtClean="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500" b="1" dirty="0">
                        <a:solidFill>
                          <a:schemeClr val="tx2"/>
                        </a:solidFill>
                        <a:latin typeface="Times New Roman" panose="02020603050405020304" pitchFamily="18" charset="0"/>
                        <a:cs typeface="Times New Roman" panose="02020603050405020304" pitchFamily="18" charset="0"/>
                      </a:endParaRPr>
                    </a:p>
                  </a:txBody>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9090542"/>
                  </a:ext>
                </a:extLst>
              </a:tr>
              <a:tr h="493157">
                <a:tc>
                  <a:txBody>
                    <a:bodyPr/>
                    <a:lstStyle/>
                    <a:p>
                      <a:pPr marL="0" indent="0" algn="ctr">
                        <a:buFont typeface="Wingdings" panose="05000000000000000000" pitchFamily="2" charset="2"/>
                        <a:buNone/>
                      </a:pPr>
                      <a:r>
                        <a:rPr lang="es-EC" sz="1200" b="0" i="1" u="sng" dirty="0" smtClean="0">
                          <a:solidFill>
                            <a:schemeClr val="tx2"/>
                          </a:solidFill>
                          <a:latin typeface="Arial" panose="020B0604020202020204" pitchFamily="34" charset="0"/>
                          <a:cs typeface="Arial" panose="020B0604020202020204" pitchFamily="34" charset="0"/>
                        </a:rPr>
                        <a:t>Fecha</a:t>
                      </a:r>
                      <a:endParaRPr lang="es-ES" sz="1200" b="0" i="1" u="sng"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0" i="1" u="sng" strike="noStrike" dirty="0" smtClean="0">
                          <a:solidFill>
                            <a:srgbClr val="000000"/>
                          </a:solidFill>
                          <a:effectLst/>
                          <a:latin typeface="Arial" panose="020B0604020202020204" pitchFamily="34" charset="0"/>
                          <a:cs typeface="Arial" panose="020B0604020202020204" pitchFamily="34" charset="0"/>
                        </a:rPr>
                        <a:t>Edificación</a:t>
                      </a:r>
                    </a:p>
                    <a:p>
                      <a:pPr algn="ctr" fontAlgn="b"/>
                      <a:r>
                        <a:rPr lang="es-ES" sz="1200" b="0" i="1" u="none" strike="noStrike" dirty="0" smtClean="0">
                          <a:solidFill>
                            <a:srgbClr val="000000"/>
                          </a:solidFill>
                          <a:effectLst/>
                          <a:latin typeface="Arial" panose="020B0604020202020204" pitchFamily="34" charset="0"/>
                          <a:cs typeface="Arial" panose="020B0604020202020204" pitchFamily="34" charset="0"/>
                        </a:rPr>
                        <a:t>(m³/día)</a:t>
                      </a:r>
                      <a:endParaRPr lang="es-ES"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Vivienda</a:t>
                      </a:r>
                    </a:p>
                    <a:p>
                      <a:pPr algn="ctr" fontAlgn="b"/>
                      <a:r>
                        <a:rPr lang="es-ES" sz="1200" b="0" i="1" u="none" strike="noStrike" dirty="0" smtClean="0">
                          <a:solidFill>
                            <a:srgbClr val="000000"/>
                          </a:solidFill>
                          <a:effectLst/>
                          <a:latin typeface="Arial" panose="020B0604020202020204" pitchFamily="34" charset="0"/>
                          <a:cs typeface="Arial" panose="020B0604020202020204" pitchFamily="34" charset="0"/>
                        </a:rPr>
                        <a:t>(m³/día)</a:t>
                      </a:r>
                      <a:endParaRPr lang="es-ES"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Fecha</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Edificación</a:t>
                      </a:r>
                    </a:p>
                    <a:p>
                      <a:pPr algn="ctr" fontAlgn="b"/>
                      <a:r>
                        <a:rPr lang="es-ES" sz="1200" b="0" i="1" u="none" strike="noStrike" dirty="0" smtClean="0">
                          <a:solidFill>
                            <a:srgbClr val="000000"/>
                          </a:solidFill>
                          <a:effectLst/>
                          <a:latin typeface="Arial" panose="020B0604020202020204" pitchFamily="34" charset="0"/>
                          <a:cs typeface="Arial" panose="020B0604020202020204" pitchFamily="34" charset="0"/>
                        </a:rPr>
                        <a:t>(m³/día)</a:t>
                      </a:r>
                      <a:endParaRPr lang="es-ES"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Vivienda</a:t>
                      </a:r>
                    </a:p>
                    <a:p>
                      <a:pPr algn="ctr" fontAlgn="b"/>
                      <a:r>
                        <a:rPr lang="es-ES" sz="1200" b="0" i="1" u="none" strike="noStrike" dirty="0" smtClean="0">
                          <a:solidFill>
                            <a:srgbClr val="000000"/>
                          </a:solidFill>
                          <a:effectLst/>
                          <a:latin typeface="Arial" panose="020B0604020202020204" pitchFamily="34" charset="0"/>
                          <a:cs typeface="Arial" panose="020B0604020202020204" pitchFamily="34" charset="0"/>
                        </a:rPr>
                        <a:t>(m³/día)</a:t>
                      </a:r>
                      <a:endParaRPr lang="es-ES" sz="12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9054512"/>
                  </a:ext>
                </a:extLst>
              </a:tr>
              <a:tr h="222068">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1/11/2020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1,61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0,65</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16/11/2020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1,20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0,94</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429741"/>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1,68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0,53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17/11/2020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3,06</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3345807"/>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1,28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18/11/2020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2,63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0,56</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5770326"/>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4/11/2020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0,22</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0,37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19/11/2020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1,03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0,79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241957"/>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5/11/2020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0,63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0,74</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20/11/2020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3,47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0,79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8280825"/>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6/11/2020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0,22</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0,42</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21/11/2020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1,10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0,44</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9951691"/>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7/11/2020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0,65</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22/11/2020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1,26</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0,45</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6096949"/>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8/11/2020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0,64</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23/11/2020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2,18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0,76</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6846639"/>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9/11/2020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0,52</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24/11/2020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2030053"/>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10/11/2020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0,63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0,89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25/11/2020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1,25</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0,55</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9377475"/>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11/11/2020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0,58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0,50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26/11/2020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1,68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0,79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1308762"/>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12/11/2020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2,62</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27/11/2020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0,80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0,69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607744"/>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13/11/2020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1,77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0,52</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28/11/2020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0,87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0,73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080681"/>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14/11/2020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1,37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0,50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29/11/2020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0,79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0,63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3568841"/>
                  </a:ext>
                </a:extLst>
              </a:tr>
              <a:tr h="22206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15/11/2020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0,45</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0,87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30/11/2020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0,63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0,36</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07379636"/>
                  </a:ext>
                </a:extLst>
              </a:tr>
            </a:tbl>
          </a:graphicData>
        </a:graphic>
      </p:graphicFrame>
    </p:spTree>
    <p:extLst>
      <p:ext uri="{BB962C8B-B14F-4D97-AF65-F5344CB8AC3E}">
        <p14:creationId xmlns:p14="http://schemas.microsoft.com/office/powerpoint/2010/main" val="47557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PILOTO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graphicFrame>
        <p:nvGraphicFramePr>
          <p:cNvPr id="9" name="Gráfico 8"/>
          <p:cNvGraphicFramePr/>
          <p:nvPr>
            <p:extLst>
              <p:ext uri="{D42A27DB-BD31-4B8C-83A1-F6EECF244321}">
                <p14:modId xmlns:p14="http://schemas.microsoft.com/office/powerpoint/2010/main" val="1112298865"/>
              </p:ext>
            </p:extLst>
          </p:nvPr>
        </p:nvGraphicFramePr>
        <p:xfrm>
          <a:off x="2850447" y="1087854"/>
          <a:ext cx="6946785" cy="349413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DB0A9C50-B290-4C30-A65A-9D7AB111D154}"/>
              </a:ext>
            </a:extLst>
          </p:cNvPr>
          <p:cNvSpPr txBox="1"/>
          <p:nvPr/>
        </p:nvSpPr>
        <p:spPr>
          <a:xfrm>
            <a:off x="693673" y="4582098"/>
            <a:ext cx="10804653" cy="1384995"/>
          </a:xfrm>
          <a:prstGeom prst="rect">
            <a:avLst/>
          </a:prstGeom>
          <a:noFill/>
        </p:spPr>
        <p:txBody>
          <a:bodyPr wrap="square" rtlCol="0">
            <a:spAutoFit/>
          </a:bodyPr>
          <a:lstStyle/>
          <a:p>
            <a:pPr algn="just">
              <a:defRPr/>
            </a:pP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          El comportamiento de los datos en la gráfica es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constante,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esto hace que su tendencia sea estacionaria por no presentar crecimiento o declinación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evolutiva.</a:t>
            </a:r>
          </a:p>
          <a:p>
            <a:pPr algn="just">
              <a:defRPr/>
            </a:pPr>
            <a:endPar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lgn="just">
              <a:defRPr/>
            </a:pP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          Existe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una marcada diferencia entre los picos máximos de consumo de los dos casos de estudio, esto responde al tipo de consumo que poseen, la edificación PTAP es industrial con 37,05 m³/mes y la vivienda unifamiliar es doméstico con 17,86 m³/mes por consumo total detectado por los sensores en noviembre 2020</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94279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PROYECTO PILOTO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
        <p:nvSpPr>
          <p:cNvPr id="10" name="TextBox 1">
            <a:extLst>
              <a:ext uri="{FF2B5EF4-FFF2-40B4-BE49-F238E27FC236}">
                <a16:creationId xmlns:a16="http://schemas.microsoft.com/office/drawing/2014/main" id="{DB0A9C50-B290-4C30-A65A-9D7AB111D154}"/>
              </a:ext>
            </a:extLst>
          </p:cNvPr>
          <p:cNvSpPr txBox="1"/>
          <p:nvPr/>
        </p:nvSpPr>
        <p:spPr>
          <a:xfrm>
            <a:off x="693673" y="1268971"/>
            <a:ext cx="10804653" cy="3323987"/>
          </a:xfrm>
          <a:prstGeom prst="rect">
            <a:avLst/>
          </a:prstGeom>
          <a:noFill/>
        </p:spPr>
        <p:txBody>
          <a:bodyPr wrap="square" rtlCol="0">
            <a:spAutoFit/>
          </a:bodyPr>
          <a:lstStyle/>
          <a:p>
            <a:pPr algn="just">
              <a:defRPr/>
            </a:pPr>
            <a:r>
              <a:rPr lang="es-MX" sz="1300" b="1" dirty="0">
                <a:solidFill>
                  <a:schemeClr val="tx2"/>
                </a:solidFill>
                <a:latin typeface="Times New Roman" panose="02020603050405020304" pitchFamily="18" charset="0"/>
                <a:ea typeface="Calibri" panose="020F0502020204030204" pitchFamily="34" charset="0"/>
              </a:rPr>
              <a:t>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La dotación de agua percápita por día para consumo e higiene recomendado por la Organización Mundial de la Salud está entre 20 y 50 litros (OMS, 2013</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p>
          <a:p>
            <a:pPr algn="just">
              <a:defRPr/>
            </a:pP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          </a:t>
            </a:r>
          </a:p>
          <a:p>
            <a:pPr algn="just">
              <a:defRPr/>
            </a:pP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         El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Código Ecuatoriano de la Construcción para diseños de instalaciones sanitarias considera 100 litros como mínimo en clima cálido (INEN, 1997</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p>
          <a:p>
            <a:pPr algn="just">
              <a:defRPr/>
            </a:pPr>
            <a:endPar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lgn="just">
              <a:defRPr/>
            </a:pP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          La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vivienda unifamiliar del proyecto piloto registró un consumo de 119,05 litros percápita del promedio diario de 595,23 litros en noviembre 2020, considerando que cinco personas conforman la familia</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p>
          <a:p>
            <a:pPr algn="just">
              <a:defRPr/>
            </a:pPr>
            <a:endPar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lgn="just">
              <a:defRPr/>
            </a:pP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          El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proyecto piloto en la ciudad de Arenillas en condiciones reales de cobertura de internet y energía eléctrica fue exitoso, permitió visualizar y almacenar en tiempo real y de forma remota caudales por consumo de agua potable en la edificación PTAP y vivienda unifamiliar en el mes de noviembre 2020, demostrando el potencial del IoT para automatizar la ciudad en el futuro con la implementación de caudalímetros inteligentes, que permitirá reducir aguas no contabilizadas y contribuir con el Objetivo 6 de los Objetivos de Desarrollo Sostenible de Naciones Unidas.</a:t>
            </a:r>
          </a:p>
          <a:p>
            <a:pPr algn="just">
              <a:defRPr/>
            </a:pPr>
            <a:endPar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70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912404"/>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2398156" y="464694"/>
            <a:ext cx="2581344"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ANTECEDENTES</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grpSp>
        <p:nvGrpSpPr>
          <p:cNvPr id="17" name="Group 3">
            <a:extLst>
              <a:ext uri="{FF2B5EF4-FFF2-40B4-BE49-F238E27FC236}">
                <a16:creationId xmlns:a16="http://schemas.microsoft.com/office/drawing/2014/main" id="{35FA8F30-8423-4FE4-87A6-009BB2BF2751}"/>
              </a:ext>
            </a:extLst>
          </p:cNvPr>
          <p:cNvGrpSpPr/>
          <p:nvPr/>
        </p:nvGrpSpPr>
        <p:grpSpPr>
          <a:xfrm>
            <a:off x="638408" y="1257312"/>
            <a:ext cx="612000" cy="612000"/>
            <a:chOff x="2843029" y="2549413"/>
            <a:chExt cx="2794847" cy="2518489"/>
          </a:xfrm>
          <a:solidFill>
            <a:schemeClr val="bg1"/>
          </a:solidFill>
        </p:grpSpPr>
        <p:sp>
          <p:nvSpPr>
            <p:cNvPr id="18" name="Freeform 7">
              <a:extLst>
                <a:ext uri="{FF2B5EF4-FFF2-40B4-BE49-F238E27FC236}">
                  <a16:creationId xmlns:a16="http://schemas.microsoft.com/office/drawing/2014/main" id="{833F5587-3115-4ACC-8C97-835CFF88D6BA}"/>
                </a:ext>
              </a:extLst>
            </p:cNvPr>
            <p:cNvSpPr>
              <a:spLocks/>
            </p:cNvSpPr>
            <p:nvPr/>
          </p:nvSpPr>
          <p:spPr bwMode="auto">
            <a:xfrm>
              <a:off x="4901551" y="3067836"/>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2A76D55D-BE1F-4E29-A4B6-8448BBEE58FE}"/>
                </a:ext>
              </a:extLst>
            </p:cNvPr>
            <p:cNvSpPr>
              <a:spLocks/>
            </p:cNvSpPr>
            <p:nvPr/>
          </p:nvSpPr>
          <p:spPr bwMode="auto">
            <a:xfrm>
              <a:off x="5125348" y="2549413"/>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dirty="0"/>
            </a:p>
          </p:txBody>
        </p:sp>
        <p:grpSp>
          <p:nvGrpSpPr>
            <p:cNvPr id="20" name="Group 2">
              <a:extLst>
                <a:ext uri="{FF2B5EF4-FFF2-40B4-BE49-F238E27FC236}">
                  <a16:creationId xmlns:a16="http://schemas.microsoft.com/office/drawing/2014/main" id="{255826BA-3E03-490B-B3E5-B6CAE2B4719D}"/>
                </a:ext>
              </a:extLst>
            </p:cNvPr>
            <p:cNvGrpSpPr/>
            <p:nvPr/>
          </p:nvGrpSpPr>
          <p:grpSpPr>
            <a:xfrm>
              <a:off x="4305601" y="2817809"/>
              <a:ext cx="643136" cy="2199751"/>
              <a:chOff x="10277705" y="2602151"/>
              <a:chExt cx="736325" cy="2518489"/>
            </a:xfrm>
            <a:grpFill/>
          </p:grpSpPr>
          <p:sp>
            <p:nvSpPr>
              <p:cNvPr id="30" name="Freeform 7">
                <a:extLst>
                  <a:ext uri="{FF2B5EF4-FFF2-40B4-BE49-F238E27FC236}">
                    <a16:creationId xmlns:a16="http://schemas.microsoft.com/office/drawing/2014/main" id="{F305882D-DC7F-4522-A4B6-9241A12EFD7E}"/>
                  </a:ext>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9E4AD946-D441-41A1-BA03-13276E1F7618}"/>
                  </a:ext>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33">
              <a:extLst>
                <a:ext uri="{FF2B5EF4-FFF2-40B4-BE49-F238E27FC236}">
                  <a16:creationId xmlns:a16="http://schemas.microsoft.com/office/drawing/2014/main" id="{9C78067D-7C14-4DED-B237-81BB19A8D307}"/>
                </a:ext>
              </a:extLst>
            </p:cNvPr>
            <p:cNvGrpSpPr/>
            <p:nvPr/>
          </p:nvGrpSpPr>
          <p:grpSpPr>
            <a:xfrm>
              <a:off x="3752576" y="2955634"/>
              <a:ext cx="587772" cy="2010387"/>
              <a:chOff x="10277705" y="2602151"/>
              <a:chExt cx="736325" cy="2518489"/>
            </a:xfrm>
            <a:grpFill/>
          </p:grpSpPr>
          <p:sp>
            <p:nvSpPr>
              <p:cNvPr id="28" name="Freeform 7">
                <a:extLst>
                  <a:ext uri="{FF2B5EF4-FFF2-40B4-BE49-F238E27FC236}">
                    <a16:creationId xmlns:a16="http://schemas.microsoft.com/office/drawing/2014/main" id="{92B311D3-E097-4724-B0EF-E2E36BF4B585}"/>
                  </a:ext>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10075B95-3A0B-4CCB-9B54-514828151488}"/>
                  </a:ext>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36">
              <a:extLst>
                <a:ext uri="{FF2B5EF4-FFF2-40B4-BE49-F238E27FC236}">
                  <a16:creationId xmlns:a16="http://schemas.microsoft.com/office/drawing/2014/main" id="{45C53C80-A127-4851-9138-A88FC0329D60}"/>
                </a:ext>
              </a:extLst>
            </p:cNvPr>
            <p:cNvGrpSpPr/>
            <p:nvPr/>
          </p:nvGrpSpPr>
          <p:grpSpPr>
            <a:xfrm>
              <a:off x="3267815" y="3162155"/>
              <a:ext cx="504790" cy="1726559"/>
              <a:chOff x="10277705" y="2602151"/>
              <a:chExt cx="736325" cy="2518489"/>
            </a:xfrm>
            <a:grpFill/>
          </p:grpSpPr>
          <p:sp>
            <p:nvSpPr>
              <p:cNvPr id="26" name="Freeform 7">
                <a:extLst>
                  <a:ext uri="{FF2B5EF4-FFF2-40B4-BE49-F238E27FC236}">
                    <a16:creationId xmlns:a16="http://schemas.microsoft.com/office/drawing/2014/main" id="{6C663ACE-4890-4A70-ACAF-A348979F685C}"/>
                  </a:ext>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C7E2A526-07B7-4960-AEF9-626B1355B553}"/>
                  </a:ext>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43">
              <a:extLst>
                <a:ext uri="{FF2B5EF4-FFF2-40B4-BE49-F238E27FC236}">
                  <a16:creationId xmlns:a16="http://schemas.microsoft.com/office/drawing/2014/main" id="{45B0275B-4162-42D4-9F53-454C2F92D182}"/>
                </a:ext>
              </a:extLst>
            </p:cNvPr>
            <p:cNvGrpSpPr/>
            <p:nvPr/>
          </p:nvGrpSpPr>
          <p:grpSpPr>
            <a:xfrm>
              <a:off x="2843029" y="3316772"/>
              <a:ext cx="449095" cy="1536063"/>
              <a:chOff x="10277705" y="2602151"/>
              <a:chExt cx="736325" cy="2518489"/>
            </a:xfrm>
            <a:grpFill/>
          </p:grpSpPr>
          <p:sp>
            <p:nvSpPr>
              <p:cNvPr id="24" name="Freeform 7">
                <a:extLst>
                  <a:ext uri="{FF2B5EF4-FFF2-40B4-BE49-F238E27FC236}">
                    <a16:creationId xmlns:a16="http://schemas.microsoft.com/office/drawing/2014/main" id="{E6876FD8-5864-4521-B048-EBDDCAFAA41B}"/>
                  </a:ext>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BEC8D7A-28A0-4D86-9E22-4061969678DF}"/>
                  </a:ext>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32" name="Group 46">
            <a:extLst>
              <a:ext uri="{FF2B5EF4-FFF2-40B4-BE49-F238E27FC236}">
                <a16:creationId xmlns:a16="http://schemas.microsoft.com/office/drawing/2014/main" id="{4AFE616F-920F-40AA-80D1-163217F85BB4}"/>
              </a:ext>
            </a:extLst>
          </p:cNvPr>
          <p:cNvGrpSpPr/>
          <p:nvPr/>
        </p:nvGrpSpPr>
        <p:grpSpPr>
          <a:xfrm flipH="1">
            <a:off x="1240841" y="1257312"/>
            <a:ext cx="612000" cy="612000"/>
            <a:chOff x="2843029" y="2549413"/>
            <a:chExt cx="2794847" cy="2518489"/>
          </a:xfrm>
          <a:solidFill>
            <a:schemeClr val="bg1"/>
          </a:solidFill>
        </p:grpSpPr>
        <p:sp>
          <p:nvSpPr>
            <p:cNvPr id="33" name="Freeform 7">
              <a:extLst>
                <a:ext uri="{FF2B5EF4-FFF2-40B4-BE49-F238E27FC236}">
                  <a16:creationId xmlns:a16="http://schemas.microsoft.com/office/drawing/2014/main" id="{E545D8B4-A171-40E2-92D7-573C7DE3A940}"/>
                </a:ext>
              </a:extLst>
            </p:cNvPr>
            <p:cNvSpPr>
              <a:spLocks/>
            </p:cNvSpPr>
            <p:nvPr/>
          </p:nvSpPr>
          <p:spPr bwMode="auto">
            <a:xfrm>
              <a:off x="4901551" y="3067836"/>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8">
              <a:extLst>
                <a:ext uri="{FF2B5EF4-FFF2-40B4-BE49-F238E27FC236}">
                  <a16:creationId xmlns:a16="http://schemas.microsoft.com/office/drawing/2014/main" id="{194F543C-5112-45D7-B8C8-626D23FCCDF0}"/>
                </a:ext>
              </a:extLst>
            </p:cNvPr>
            <p:cNvSpPr>
              <a:spLocks/>
            </p:cNvSpPr>
            <p:nvPr/>
          </p:nvSpPr>
          <p:spPr bwMode="auto">
            <a:xfrm>
              <a:off x="5125348" y="2549413"/>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grpSp>
          <p:nvGrpSpPr>
            <p:cNvPr id="35" name="Group 49">
              <a:extLst>
                <a:ext uri="{FF2B5EF4-FFF2-40B4-BE49-F238E27FC236}">
                  <a16:creationId xmlns:a16="http://schemas.microsoft.com/office/drawing/2014/main" id="{B32FD09D-2939-4991-A8B7-5C06881DBAE6}"/>
                </a:ext>
              </a:extLst>
            </p:cNvPr>
            <p:cNvGrpSpPr/>
            <p:nvPr/>
          </p:nvGrpSpPr>
          <p:grpSpPr>
            <a:xfrm>
              <a:off x="4305601" y="2817809"/>
              <a:ext cx="643136" cy="2199751"/>
              <a:chOff x="10277705" y="2602151"/>
              <a:chExt cx="736325" cy="2518489"/>
            </a:xfrm>
            <a:grpFill/>
          </p:grpSpPr>
          <p:sp>
            <p:nvSpPr>
              <p:cNvPr id="45" name="Freeform 7">
                <a:extLst>
                  <a:ext uri="{FF2B5EF4-FFF2-40B4-BE49-F238E27FC236}">
                    <a16:creationId xmlns:a16="http://schemas.microsoft.com/office/drawing/2014/main" id="{4A5A6227-A597-4F81-9144-77134190331C}"/>
                  </a:ext>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8">
                <a:extLst>
                  <a:ext uri="{FF2B5EF4-FFF2-40B4-BE49-F238E27FC236}">
                    <a16:creationId xmlns:a16="http://schemas.microsoft.com/office/drawing/2014/main" id="{E7546DA0-4F90-4551-BC57-8EAD71ECBC24}"/>
                  </a:ext>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50">
              <a:extLst>
                <a:ext uri="{FF2B5EF4-FFF2-40B4-BE49-F238E27FC236}">
                  <a16:creationId xmlns:a16="http://schemas.microsoft.com/office/drawing/2014/main" id="{5528A032-F01B-4FEA-A339-A398905DF1FD}"/>
                </a:ext>
              </a:extLst>
            </p:cNvPr>
            <p:cNvGrpSpPr/>
            <p:nvPr/>
          </p:nvGrpSpPr>
          <p:grpSpPr>
            <a:xfrm>
              <a:off x="3752576" y="2955634"/>
              <a:ext cx="587772" cy="2010387"/>
              <a:chOff x="10277705" y="2602151"/>
              <a:chExt cx="736325" cy="2518489"/>
            </a:xfrm>
            <a:grpFill/>
          </p:grpSpPr>
          <p:sp>
            <p:nvSpPr>
              <p:cNvPr id="43" name="Freeform 7">
                <a:extLst>
                  <a:ext uri="{FF2B5EF4-FFF2-40B4-BE49-F238E27FC236}">
                    <a16:creationId xmlns:a16="http://schemas.microsoft.com/office/drawing/2014/main" id="{5DAA99E2-104A-4B9C-BB0D-EED40B5900B1}"/>
                  </a:ext>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8">
                <a:extLst>
                  <a:ext uri="{FF2B5EF4-FFF2-40B4-BE49-F238E27FC236}">
                    <a16:creationId xmlns:a16="http://schemas.microsoft.com/office/drawing/2014/main" id="{BC9779C9-5617-41F6-B3DD-327B60252A1D}"/>
                  </a:ext>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51">
              <a:extLst>
                <a:ext uri="{FF2B5EF4-FFF2-40B4-BE49-F238E27FC236}">
                  <a16:creationId xmlns:a16="http://schemas.microsoft.com/office/drawing/2014/main" id="{1140427B-8476-45C8-9045-C662F2C65586}"/>
                </a:ext>
              </a:extLst>
            </p:cNvPr>
            <p:cNvGrpSpPr/>
            <p:nvPr/>
          </p:nvGrpSpPr>
          <p:grpSpPr>
            <a:xfrm>
              <a:off x="3267815" y="3162155"/>
              <a:ext cx="504790" cy="1726559"/>
              <a:chOff x="10277705" y="2602151"/>
              <a:chExt cx="736325" cy="2518489"/>
            </a:xfrm>
            <a:grpFill/>
          </p:grpSpPr>
          <p:sp>
            <p:nvSpPr>
              <p:cNvPr id="41" name="Freeform 7">
                <a:extLst>
                  <a:ext uri="{FF2B5EF4-FFF2-40B4-BE49-F238E27FC236}">
                    <a16:creationId xmlns:a16="http://schemas.microsoft.com/office/drawing/2014/main" id="{D7AF02C7-463F-4AA6-ABD3-5419EB7BCD0A}"/>
                  </a:ext>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AE36B726-8DDB-417E-BB06-54D4796D8AA5}"/>
                  </a:ext>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52">
              <a:extLst>
                <a:ext uri="{FF2B5EF4-FFF2-40B4-BE49-F238E27FC236}">
                  <a16:creationId xmlns:a16="http://schemas.microsoft.com/office/drawing/2014/main" id="{D7F91C6E-57EC-49B2-8FC5-2895C699C58F}"/>
                </a:ext>
              </a:extLst>
            </p:cNvPr>
            <p:cNvGrpSpPr/>
            <p:nvPr/>
          </p:nvGrpSpPr>
          <p:grpSpPr>
            <a:xfrm>
              <a:off x="2843029" y="3316772"/>
              <a:ext cx="449095" cy="1536063"/>
              <a:chOff x="10277705" y="2602151"/>
              <a:chExt cx="736325" cy="2518489"/>
            </a:xfrm>
            <a:grpFill/>
          </p:grpSpPr>
          <p:sp>
            <p:nvSpPr>
              <p:cNvPr id="39" name="Freeform 7">
                <a:extLst>
                  <a:ext uri="{FF2B5EF4-FFF2-40B4-BE49-F238E27FC236}">
                    <a16:creationId xmlns:a16="http://schemas.microsoft.com/office/drawing/2014/main" id="{DB635136-9BC0-4CB9-8A21-38BD50628AE0}"/>
                  </a:ext>
                </a:extLst>
              </p:cNvPr>
              <p:cNvSpPr>
                <a:spLocks/>
              </p:cNvSpPr>
              <p:nvPr/>
            </p:nvSpPr>
            <p:spPr bwMode="auto">
              <a:xfrm>
                <a:off x="10277705" y="3120574"/>
                <a:ext cx="736325" cy="2000066"/>
              </a:xfrm>
              <a:custGeom>
                <a:avLst/>
                <a:gdLst>
                  <a:gd name="T0" fmla="*/ 112 w 129"/>
                  <a:gd name="T1" fmla="*/ 1 h 351"/>
                  <a:gd name="T2" fmla="*/ 108 w 129"/>
                  <a:gd name="T3" fmla="*/ 79 h 351"/>
                  <a:gd name="T4" fmla="*/ 107 w 129"/>
                  <a:gd name="T5" fmla="*/ 149 h 351"/>
                  <a:gd name="T6" fmla="*/ 121 w 129"/>
                  <a:gd name="T7" fmla="*/ 175 h 351"/>
                  <a:gd name="T8" fmla="*/ 128 w 129"/>
                  <a:gd name="T9" fmla="*/ 187 h 351"/>
                  <a:gd name="T10" fmla="*/ 129 w 129"/>
                  <a:gd name="T11" fmla="*/ 322 h 351"/>
                  <a:gd name="T12" fmla="*/ 114 w 129"/>
                  <a:gd name="T13" fmla="*/ 346 h 351"/>
                  <a:gd name="T14" fmla="*/ 85 w 129"/>
                  <a:gd name="T15" fmla="*/ 336 h 351"/>
                  <a:gd name="T16" fmla="*/ 84 w 129"/>
                  <a:gd name="T17" fmla="*/ 335 h 351"/>
                  <a:gd name="T18" fmla="*/ 59 w 129"/>
                  <a:gd name="T19" fmla="*/ 347 h 351"/>
                  <a:gd name="T20" fmla="*/ 35 w 129"/>
                  <a:gd name="T21" fmla="*/ 328 h 351"/>
                  <a:gd name="T22" fmla="*/ 34 w 129"/>
                  <a:gd name="T23" fmla="*/ 310 h 351"/>
                  <a:gd name="T24" fmla="*/ 34 w 129"/>
                  <a:gd name="T25" fmla="*/ 188 h 351"/>
                  <a:gd name="T26" fmla="*/ 22 w 129"/>
                  <a:gd name="T27" fmla="*/ 175 h 351"/>
                  <a:gd name="T28" fmla="*/ 1 w 129"/>
                  <a:gd name="T29" fmla="*/ 152 h 351"/>
                  <a:gd name="T30" fmla="*/ 5 w 129"/>
                  <a:gd name="T31" fmla="*/ 62 h 351"/>
                  <a:gd name="T32" fmla="*/ 6 w 129"/>
                  <a:gd name="T33" fmla="*/ 44 h 351"/>
                  <a:gd name="T34" fmla="*/ 43 w 129"/>
                  <a:gd name="T35" fmla="*/ 1 h 351"/>
                  <a:gd name="T36" fmla="*/ 57 w 129"/>
                  <a:gd name="T37" fmla="*/ 1 h 351"/>
                  <a:gd name="T38" fmla="*/ 112 w 129"/>
                  <a:gd name="T39" fmla="*/ 1 h 351"/>
                  <a:gd name="connsiteX0" fmla="*/ 8611 w 9929"/>
                  <a:gd name="connsiteY0" fmla="*/ 13 h 9903"/>
                  <a:gd name="connsiteX1" fmla="*/ 8301 w 9929"/>
                  <a:gd name="connsiteY1" fmla="*/ 2236 h 9903"/>
                  <a:gd name="connsiteX2" fmla="*/ 8224 w 9929"/>
                  <a:gd name="connsiteY2" fmla="*/ 4230 h 9903"/>
                  <a:gd name="connsiteX3" fmla="*/ 9309 w 9929"/>
                  <a:gd name="connsiteY3" fmla="*/ 4971 h 9903"/>
                  <a:gd name="connsiteX4" fmla="*/ 9851 w 9929"/>
                  <a:gd name="connsiteY4" fmla="*/ 5313 h 9903"/>
                  <a:gd name="connsiteX5" fmla="*/ 9929 w 9929"/>
                  <a:gd name="connsiteY5" fmla="*/ 9159 h 9903"/>
                  <a:gd name="connsiteX6" fmla="*/ 8766 w 9929"/>
                  <a:gd name="connsiteY6" fmla="*/ 9843 h 9903"/>
                  <a:gd name="connsiteX7" fmla="*/ 6518 w 9929"/>
                  <a:gd name="connsiteY7" fmla="*/ 9558 h 9903"/>
                  <a:gd name="connsiteX8" fmla="*/ 6441 w 9929"/>
                  <a:gd name="connsiteY8" fmla="*/ 9529 h 9903"/>
                  <a:gd name="connsiteX9" fmla="*/ 4503 w 9929"/>
                  <a:gd name="connsiteY9" fmla="*/ 9871 h 9903"/>
                  <a:gd name="connsiteX10" fmla="*/ 2642 w 9929"/>
                  <a:gd name="connsiteY10" fmla="*/ 9330 h 9903"/>
                  <a:gd name="connsiteX11" fmla="*/ 2565 w 9929"/>
                  <a:gd name="connsiteY11" fmla="*/ 8817 h 9903"/>
                  <a:gd name="connsiteX12" fmla="*/ 2565 w 9929"/>
                  <a:gd name="connsiteY12" fmla="*/ 5341 h 9903"/>
                  <a:gd name="connsiteX13" fmla="*/ 1634 w 9929"/>
                  <a:gd name="connsiteY13" fmla="*/ 4971 h 9903"/>
                  <a:gd name="connsiteX14" fmla="*/ 7 w 9929"/>
                  <a:gd name="connsiteY14" fmla="*/ 4315 h 9903"/>
                  <a:gd name="connsiteX15" fmla="*/ 317 w 9929"/>
                  <a:gd name="connsiteY15" fmla="*/ 1751 h 9903"/>
                  <a:gd name="connsiteX16" fmla="*/ 394 w 9929"/>
                  <a:gd name="connsiteY16" fmla="*/ 1239 h 9903"/>
                  <a:gd name="connsiteX17" fmla="*/ 3262 w 9929"/>
                  <a:gd name="connsiteY17" fmla="*/ 13 h 9903"/>
                  <a:gd name="connsiteX18" fmla="*/ 4348 w 9929"/>
                  <a:gd name="connsiteY18" fmla="*/ 13 h 9903"/>
                  <a:gd name="connsiteX19" fmla="*/ 8611 w 9929"/>
                  <a:gd name="connsiteY19" fmla="*/ 13 h 9903"/>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5517 w 10000"/>
                  <a:gd name="connsiteY8" fmla="*/ 9471 h 10000"/>
                  <a:gd name="connsiteX9" fmla="*/ 4535 w 10000"/>
                  <a:gd name="connsiteY9" fmla="*/ 9968 h 10000"/>
                  <a:gd name="connsiteX10" fmla="*/ 2661 w 10000"/>
                  <a:gd name="connsiteY10" fmla="*/ 9421 h 10000"/>
                  <a:gd name="connsiteX11" fmla="*/ 2583 w 10000"/>
                  <a:gd name="connsiteY11" fmla="*/ 8903 h 10000"/>
                  <a:gd name="connsiteX12" fmla="*/ 2583 w 10000"/>
                  <a:gd name="connsiteY12" fmla="*/ 5393 h 10000"/>
                  <a:gd name="connsiteX13" fmla="*/ 1646 w 10000"/>
                  <a:gd name="connsiteY13" fmla="*/ 5020 h 10000"/>
                  <a:gd name="connsiteX14" fmla="*/ 7 w 10000"/>
                  <a:gd name="connsiteY14" fmla="*/ 4357 h 10000"/>
                  <a:gd name="connsiteX15" fmla="*/ 319 w 10000"/>
                  <a:gd name="connsiteY15" fmla="*/ 1768 h 10000"/>
                  <a:gd name="connsiteX16" fmla="*/ 397 w 10000"/>
                  <a:gd name="connsiteY16" fmla="*/ 1251 h 10000"/>
                  <a:gd name="connsiteX17" fmla="*/ 3285 w 10000"/>
                  <a:gd name="connsiteY17" fmla="*/ 13 h 10000"/>
                  <a:gd name="connsiteX18" fmla="*/ 4379 w 10000"/>
                  <a:gd name="connsiteY18" fmla="*/ 13 h 10000"/>
                  <a:gd name="connsiteX19" fmla="*/ 8673 w 10000"/>
                  <a:gd name="connsiteY19" fmla="*/ 13 h 10000"/>
                  <a:gd name="connsiteX0" fmla="*/ 8673 w 10000"/>
                  <a:gd name="connsiteY0" fmla="*/ 13 h 10000"/>
                  <a:gd name="connsiteX1" fmla="*/ 8360 w 10000"/>
                  <a:gd name="connsiteY1" fmla="*/ 2258 h 10000"/>
                  <a:gd name="connsiteX2" fmla="*/ 8283 w 10000"/>
                  <a:gd name="connsiteY2" fmla="*/ 4271 h 10000"/>
                  <a:gd name="connsiteX3" fmla="*/ 9376 w 10000"/>
                  <a:gd name="connsiteY3" fmla="*/ 5020 h 10000"/>
                  <a:gd name="connsiteX4" fmla="*/ 9921 w 10000"/>
                  <a:gd name="connsiteY4" fmla="*/ 5365 h 10000"/>
                  <a:gd name="connsiteX5" fmla="*/ 10000 w 10000"/>
                  <a:gd name="connsiteY5" fmla="*/ 9249 h 10000"/>
                  <a:gd name="connsiteX6" fmla="*/ 8829 w 10000"/>
                  <a:gd name="connsiteY6" fmla="*/ 9939 h 10000"/>
                  <a:gd name="connsiteX7" fmla="*/ 6565 w 10000"/>
                  <a:gd name="connsiteY7" fmla="*/ 9652 h 10000"/>
                  <a:gd name="connsiteX8" fmla="*/ 4535 w 10000"/>
                  <a:gd name="connsiteY8" fmla="*/ 9968 h 10000"/>
                  <a:gd name="connsiteX9" fmla="*/ 2661 w 10000"/>
                  <a:gd name="connsiteY9" fmla="*/ 9421 h 10000"/>
                  <a:gd name="connsiteX10" fmla="*/ 2583 w 10000"/>
                  <a:gd name="connsiteY10" fmla="*/ 8903 h 10000"/>
                  <a:gd name="connsiteX11" fmla="*/ 2583 w 10000"/>
                  <a:gd name="connsiteY11" fmla="*/ 5393 h 10000"/>
                  <a:gd name="connsiteX12" fmla="*/ 1646 w 10000"/>
                  <a:gd name="connsiteY12" fmla="*/ 5020 h 10000"/>
                  <a:gd name="connsiteX13" fmla="*/ 7 w 10000"/>
                  <a:gd name="connsiteY13" fmla="*/ 4357 h 10000"/>
                  <a:gd name="connsiteX14" fmla="*/ 319 w 10000"/>
                  <a:gd name="connsiteY14" fmla="*/ 1768 h 10000"/>
                  <a:gd name="connsiteX15" fmla="*/ 397 w 10000"/>
                  <a:gd name="connsiteY15" fmla="*/ 1251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4"/>
                  <a:gd name="connsiteX1" fmla="*/ 8360 w 10000"/>
                  <a:gd name="connsiteY1" fmla="*/ 2258 h 9994"/>
                  <a:gd name="connsiteX2" fmla="*/ 8283 w 10000"/>
                  <a:gd name="connsiteY2" fmla="*/ 4271 h 9994"/>
                  <a:gd name="connsiteX3" fmla="*/ 9376 w 10000"/>
                  <a:gd name="connsiteY3" fmla="*/ 5020 h 9994"/>
                  <a:gd name="connsiteX4" fmla="*/ 9921 w 10000"/>
                  <a:gd name="connsiteY4" fmla="*/ 5365 h 9994"/>
                  <a:gd name="connsiteX5" fmla="*/ 10000 w 10000"/>
                  <a:gd name="connsiteY5" fmla="*/ 9249 h 9994"/>
                  <a:gd name="connsiteX6" fmla="*/ 8829 w 10000"/>
                  <a:gd name="connsiteY6" fmla="*/ 9939 h 9994"/>
                  <a:gd name="connsiteX7" fmla="*/ 6198 w 10000"/>
                  <a:gd name="connsiteY7" fmla="*/ 9620 h 9994"/>
                  <a:gd name="connsiteX8" fmla="*/ 4535 w 10000"/>
                  <a:gd name="connsiteY8" fmla="*/ 9968 h 9994"/>
                  <a:gd name="connsiteX9" fmla="*/ 2661 w 10000"/>
                  <a:gd name="connsiteY9" fmla="*/ 9421 h 9994"/>
                  <a:gd name="connsiteX10" fmla="*/ 2583 w 10000"/>
                  <a:gd name="connsiteY10" fmla="*/ 8903 h 9994"/>
                  <a:gd name="connsiteX11" fmla="*/ 2583 w 10000"/>
                  <a:gd name="connsiteY11" fmla="*/ 5393 h 9994"/>
                  <a:gd name="connsiteX12" fmla="*/ 1646 w 10000"/>
                  <a:gd name="connsiteY12" fmla="*/ 5020 h 9994"/>
                  <a:gd name="connsiteX13" fmla="*/ 7 w 10000"/>
                  <a:gd name="connsiteY13" fmla="*/ 4357 h 9994"/>
                  <a:gd name="connsiteX14" fmla="*/ 319 w 10000"/>
                  <a:gd name="connsiteY14" fmla="*/ 1768 h 9994"/>
                  <a:gd name="connsiteX15" fmla="*/ 397 w 10000"/>
                  <a:gd name="connsiteY15" fmla="*/ 1251 h 9994"/>
                  <a:gd name="connsiteX16" fmla="*/ 3285 w 10000"/>
                  <a:gd name="connsiteY16" fmla="*/ 13 h 9994"/>
                  <a:gd name="connsiteX17" fmla="*/ 4379 w 10000"/>
                  <a:gd name="connsiteY17" fmla="*/ 13 h 9994"/>
                  <a:gd name="connsiteX18" fmla="*/ 8673 w 10000"/>
                  <a:gd name="connsiteY18" fmla="*/ 13 h 9994"/>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10000"/>
                  <a:gd name="connsiteX1" fmla="*/ 8360 w 10000"/>
                  <a:gd name="connsiteY1" fmla="*/ 2259 h 10000"/>
                  <a:gd name="connsiteX2" fmla="*/ 8283 w 10000"/>
                  <a:gd name="connsiteY2" fmla="*/ 4274 h 10000"/>
                  <a:gd name="connsiteX3" fmla="*/ 9376 w 10000"/>
                  <a:gd name="connsiteY3" fmla="*/ 5023 h 10000"/>
                  <a:gd name="connsiteX4" fmla="*/ 9921 w 10000"/>
                  <a:gd name="connsiteY4" fmla="*/ 5368 h 10000"/>
                  <a:gd name="connsiteX5" fmla="*/ 10000 w 10000"/>
                  <a:gd name="connsiteY5" fmla="*/ 9255 h 10000"/>
                  <a:gd name="connsiteX6" fmla="*/ 8829 w 10000"/>
                  <a:gd name="connsiteY6" fmla="*/ 9945 h 10000"/>
                  <a:gd name="connsiteX7" fmla="*/ 6198 w 10000"/>
                  <a:gd name="connsiteY7" fmla="*/ 9626 h 10000"/>
                  <a:gd name="connsiteX8" fmla="*/ 4535 w 10000"/>
                  <a:gd name="connsiteY8" fmla="*/ 9974 h 10000"/>
                  <a:gd name="connsiteX9" fmla="*/ 2661 w 10000"/>
                  <a:gd name="connsiteY9" fmla="*/ 9427 h 10000"/>
                  <a:gd name="connsiteX10" fmla="*/ 2583 w 10000"/>
                  <a:gd name="connsiteY10" fmla="*/ 8908 h 10000"/>
                  <a:gd name="connsiteX11" fmla="*/ 2583 w 10000"/>
                  <a:gd name="connsiteY11" fmla="*/ 5396 h 10000"/>
                  <a:gd name="connsiteX12" fmla="*/ 1646 w 10000"/>
                  <a:gd name="connsiteY12" fmla="*/ 5023 h 10000"/>
                  <a:gd name="connsiteX13" fmla="*/ 7 w 10000"/>
                  <a:gd name="connsiteY13" fmla="*/ 4360 h 10000"/>
                  <a:gd name="connsiteX14" fmla="*/ 319 w 10000"/>
                  <a:gd name="connsiteY14" fmla="*/ 1769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 name="connsiteX0" fmla="*/ 8673 w 10000"/>
                  <a:gd name="connsiteY0" fmla="*/ 13 h 9997"/>
                  <a:gd name="connsiteX1" fmla="*/ 8360 w 10000"/>
                  <a:gd name="connsiteY1" fmla="*/ 2259 h 9997"/>
                  <a:gd name="connsiteX2" fmla="*/ 8283 w 10000"/>
                  <a:gd name="connsiteY2" fmla="*/ 4274 h 9997"/>
                  <a:gd name="connsiteX3" fmla="*/ 9376 w 10000"/>
                  <a:gd name="connsiteY3" fmla="*/ 5023 h 9997"/>
                  <a:gd name="connsiteX4" fmla="*/ 9921 w 10000"/>
                  <a:gd name="connsiteY4" fmla="*/ 5368 h 9997"/>
                  <a:gd name="connsiteX5" fmla="*/ 10000 w 10000"/>
                  <a:gd name="connsiteY5" fmla="*/ 9255 h 9997"/>
                  <a:gd name="connsiteX6" fmla="*/ 8829 w 10000"/>
                  <a:gd name="connsiteY6" fmla="*/ 9945 h 9997"/>
                  <a:gd name="connsiteX7" fmla="*/ 6306 w 10000"/>
                  <a:gd name="connsiteY7" fmla="*/ 9610 h 9997"/>
                  <a:gd name="connsiteX8" fmla="*/ 4535 w 10000"/>
                  <a:gd name="connsiteY8" fmla="*/ 9974 h 9997"/>
                  <a:gd name="connsiteX9" fmla="*/ 2661 w 10000"/>
                  <a:gd name="connsiteY9" fmla="*/ 9427 h 9997"/>
                  <a:gd name="connsiteX10" fmla="*/ 2583 w 10000"/>
                  <a:gd name="connsiteY10" fmla="*/ 8908 h 9997"/>
                  <a:gd name="connsiteX11" fmla="*/ 2583 w 10000"/>
                  <a:gd name="connsiteY11" fmla="*/ 5396 h 9997"/>
                  <a:gd name="connsiteX12" fmla="*/ 1646 w 10000"/>
                  <a:gd name="connsiteY12" fmla="*/ 5023 h 9997"/>
                  <a:gd name="connsiteX13" fmla="*/ 7 w 10000"/>
                  <a:gd name="connsiteY13" fmla="*/ 4360 h 9997"/>
                  <a:gd name="connsiteX14" fmla="*/ 319 w 10000"/>
                  <a:gd name="connsiteY14" fmla="*/ 1769 h 9997"/>
                  <a:gd name="connsiteX15" fmla="*/ 397 w 10000"/>
                  <a:gd name="connsiteY15" fmla="*/ 1252 h 9997"/>
                  <a:gd name="connsiteX16" fmla="*/ 3285 w 10000"/>
                  <a:gd name="connsiteY16" fmla="*/ 13 h 9997"/>
                  <a:gd name="connsiteX17" fmla="*/ 4379 w 10000"/>
                  <a:gd name="connsiteY17" fmla="*/ 13 h 9997"/>
                  <a:gd name="connsiteX18" fmla="*/ 8673 w 10000"/>
                  <a:gd name="connsiteY18" fmla="*/ 13 h 9997"/>
                  <a:gd name="connsiteX0" fmla="*/ 8673 w 10000"/>
                  <a:gd name="connsiteY0" fmla="*/ 13 h 10000"/>
                  <a:gd name="connsiteX1" fmla="*/ 8360 w 10000"/>
                  <a:gd name="connsiteY1" fmla="*/ 2260 h 10000"/>
                  <a:gd name="connsiteX2" fmla="*/ 8283 w 10000"/>
                  <a:gd name="connsiteY2" fmla="*/ 4275 h 10000"/>
                  <a:gd name="connsiteX3" fmla="*/ 9376 w 10000"/>
                  <a:gd name="connsiteY3" fmla="*/ 5025 h 10000"/>
                  <a:gd name="connsiteX4" fmla="*/ 9921 w 10000"/>
                  <a:gd name="connsiteY4" fmla="*/ 5370 h 10000"/>
                  <a:gd name="connsiteX5" fmla="*/ 10000 w 10000"/>
                  <a:gd name="connsiteY5" fmla="*/ 9258 h 10000"/>
                  <a:gd name="connsiteX6" fmla="*/ 8829 w 10000"/>
                  <a:gd name="connsiteY6" fmla="*/ 9948 h 10000"/>
                  <a:gd name="connsiteX7" fmla="*/ 6306 w 10000"/>
                  <a:gd name="connsiteY7" fmla="*/ 9613 h 10000"/>
                  <a:gd name="connsiteX8" fmla="*/ 4535 w 10000"/>
                  <a:gd name="connsiteY8" fmla="*/ 9977 h 10000"/>
                  <a:gd name="connsiteX9" fmla="*/ 2661 w 10000"/>
                  <a:gd name="connsiteY9" fmla="*/ 9430 h 10000"/>
                  <a:gd name="connsiteX10" fmla="*/ 2583 w 10000"/>
                  <a:gd name="connsiteY10" fmla="*/ 8911 h 10000"/>
                  <a:gd name="connsiteX11" fmla="*/ 2583 w 10000"/>
                  <a:gd name="connsiteY11" fmla="*/ 5398 h 10000"/>
                  <a:gd name="connsiteX12" fmla="*/ 1646 w 10000"/>
                  <a:gd name="connsiteY12" fmla="*/ 5025 h 10000"/>
                  <a:gd name="connsiteX13" fmla="*/ 7 w 10000"/>
                  <a:gd name="connsiteY13" fmla="*/ 4361 h 10000"/>
                  <a:gd name="connsiteX14" fmla="*/ 319 w 10000"/>
                  <a:gd name="connsiteY14" fmla="*/ 1770 h 10000"/>
                  <a:gd name="connsiteX15" fmla="*/ 397 w 10000"/>
                  <a:gd name="connsiteY15" fmla="*/ 1252 h 10000"/>
                  <a:gd name="connsiteX16" fmla="*/ 3285 w 10000"/>
                  <a:gd name="connsiteY16" fmla="*/ 13 h 10000"/>
                  <a:gd name="connsiteX17" fmla="*/ 4379 w 10000"/>
                  <a:gd name="connsiteY17" fmla="*/ 13 h 10000"/>
                  <a:gd name="connsiteX18" fmla="*/ 8673 w 10000"/>
                  <a:gd name="connsiteY18" fmla="*/ 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8673" y="13"/>
                    </a:moveTo>
                    <a:cubicBezTo>
                      <a:pt x="8516" y="791"/>
                      <a:pt x="8360" y="1539"/>
                      <a:pt x="8360" y="2260"/>
                    </a:cubicBezTo>
                    <a:cubicBezTo>
                      <a:pt x="8283" y="2922"/>
                      <a:pt x="8283" y="3613"/>
                      <a:pt x="8283" y="4275"/>
                    </a:cubicBezTo>
                    <a:cubicBezTo>
                      <a:pt x="8204" y="4621"/>
                      <a:pt x="8673" y="4822"/>
                      <a:pt x="9376" y="5025"/>
                    </a:cubicBezTo>
                    <a:cubicBezTo>
                      <a:pt x="9688" y="5111"/>
                      <a:pt x="9921" y="5255"/>
                      <a:pt x="9921" y="5370"/>
                    </a:cubicBezTo>
                    <a:cubicBezTo>
                      <a:pt x="10000" y="6666"/>
                      <a:pt x="10000" y="7961"/>
                      <a:pt x="10000" y="9258"/>
                    </a:cubicBezTo>
                    <a:cubicBezTo>
                      <a:pt x="10000" y="9603"/>
                      <a:pt x="9609" y="9833"/>
                      <a:pt x="8829" y="9948"/>
                    </a:cubicBezTo>
                    <a:cubicBezTo>
                      <a:pt x="7970" y="10092"/>
                      <a:pt x="7009" y="9929"/>
                      <a:pt x="6306" y="9613"/>
                    </a:cubicBezTo>
                    <a:cubicBezTo>
                      <a:pt x="5655" y="9935"/>
                      <a:pt x="5251" y="9992"/>
                      <a:pt x="4535" y="9977"/>
                    </a:cubicBezTo>
                    <a:cubicBezTo>
                      <a:pt x="3800" y="10042"/>
                      <a:pt x="2817" y="9804"/>
                      <a:pt x="2661" y="9430"/>
                    </a:cubicBezTo>
                    <a:cubicBezTo>
                      <a:pt x="2583" y="9258"/>
                      <a:pt x="2583" y="9084"/>
                      <a:pt x="2583" y="8911"/>
                    </a:cubicBezTo>
                    <a:lnTo>
                      <a:pt x="2583" y="5398"/>
                    </a:lnTo>
                    <a:cubicBezTo>
                      <a:pt x="2583" y="5140"/>
                      <a:pt x="2505" y="4994"/>
                      <a:pt x="1646" y="5025"/>
                    </a:cubicBezTo>
                    <a:cubicBezTo>
                      <a:pt x="553" y="5082"/>
                      <a:pt x="-72" y="4851"/>
                      <a:pt x="7" y="4361"/>
                    </a:cubicBezTo>
                    <a:cubicBezTo>
                      <a:pt x="85" y="3498"/>
                      <a:pt x="241" y="2635"/>
                      <a:pt x="319" y="1770"/>
                    </a:cubicBezTo>
                    <a:cubicBezTo>
                      <a:pt x="397" y="1596"/>
                      <a:pt x="397" y="1425"/>
                      <a:pt x="397" y="1252"/>
                    </a:cubicBezTo>
                    <a:cubicBezTo>
                      <a:pt x="475" y="560"/>
                      <a:pt x="1490" y="158"/>
                      <a:pt x="3285" y="13"/>
                    </a:cubicBezTo>
                    <a:lnTo>
                      <a:pt x="4379" y="13"/>
                    </a:lnTo>
                    <a:cubicBezTo>
                      <a:pt x="5862" y="-15"/>
                      <a:pt x="7268" y="13"/>
                      <a:pt x="8673" y="13"/>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8">
                <a:extLst>
                  <a:ext uri="{FF2B5EF4-FFF2-40B4-BE49-F238E27FC236}">
                    <a16:creationId xmlns:a16="http://schemas.microsoft.com/office/drawing/2014/main" id="{72F11526-B7C0-4C12-A96B-71570F88755F}"/>
                  </a:ext>
                </a:extLst>
              </p:cNvPr>
              <p:cNvSpPr>
                <a:spLocks/>
              </p:cNvSpPr>
              <p:nvPr/>
            </p:nvSpPr>
            <p:spPr bwMode="auto">
              <a:xfrm>
                <a:off x="10501502" y="2602151"/>
                <a:ext cx="478169" cy="478169"/>
              </a:xfrm>
              <a:custGeom>
                <a:avLst/>
                <a:gdLst>
                  <a:gd name="T0" fmla="*/ 42 w 83"/>
                  <a:gd name="T1" fmla="*/ 0 h 83"/>
                  <a:gd name="T2" fmla="*/ 83 w 83"/>
                  <a:gd name="T3" fmla="*/ 41 h 83"/>
                  <a:gd name="T4" fmla="*/ 42 w 83"/>
                  <a:gd name="T5" fmla="*/ 83 h 83"/>
                  <a:gd name="T6" fmla="*/ 0 w 83"/>
                  <a:gd name="T7" fmla="*/ 41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cubicBezTo>
                      <a:pt x="65" y="0"/>
                      <a:pt x="82" y="17"/>
                      <a:pt x="83" y="41"/>
                    </a:cubicBezTo>
                    <a:cubicBezTo>
                      <a:pt x="83" y="65"/>
                      <a:pt x="66" y="82"/>
                      <a:pt x="42" y="83"/>
                    </a:cubicBezTo>
                    <a:cubicBezTo>
                      <a:pt x="17" y="83"/>
                      <a:pt x="0" y="65"/>
                      <a:pt x="0" y="41"/>
                    </a:cubicBezTo>
                    <a:cubicBezTo>
                      <a:pt x="0" y="17"/>
                      <a:pt x="18" y="0"/>
                      <a:pt x="42" y="0"/>
                    </a:cubicBezTo>
                    <a:close/>
                  </a:path>
                </a:pathLst>
              </a:custGeom>
              <a:grpFill/>
              <a:ln>
                <a:solidFill>
                  <a:schemeClr val="tx2"/>
                </a:solidFill>
              </a:ln>
              <a:extLst/>
            </p:spPr>
            <p:txBody>
              <a:bodyPr vert="horz" wrap="square" lIns="91440" tIns="45720" rIns="91440" bIns="45720" numCol="1" anchor="t" anchorCtr="0" compatLnSpc="1">
                <a:prstTxWarp prst="textNoShape">
                  <a:avLst/>
                </a:prstTxWarp>
              </a:bodyPr>
              <a:lstStyle/>
              <a:p>
                <a:endParaRPr lang="en-US"/>
              </a:p>
            </p:txBody>
          </p:sp>
        </p:grpSp>
      </p:grpSp>
      <p:sp>
        <p:nvSpPr>
          <p:cNvPr id="47" name="TextBox 1">
            <a:extLst>
              <a:ext uri="{FF2B5EF4-FFF2-40B4-BE49-F238E27FC236}">
                <a16:creationId xmlns:a16="http://schemas.microsoft.com/office/drawing/2014/main" id="{DB0A9C50-B290-4C30-A65A-9D7AB111D154}"/>
              </a:ext>
            </a:extLst>
          </p:cNvPr>
          <p:cNvSpPr txBox="1"/>
          <p:nvPr/>
        </p:nvSpPr>
        <p:spPr>
          <a:xfrm>
            <a:off x="2219871" y="1307588"/>
            <a:ext cx="9288505" cy="523220"/>
          </a:xfrm>
          <a:prstGeom prst="rect">
            <a:avLst/>
          </a:prstGeom>
          <a:noFill/>
        </p:spPr>
        <p:txBody>
          <a:bodyPr wrap="square" rtlCol="0">
            <a:spAutoFit/>
          </a:bodyPr>
          <a:lstStyle/>
          <a:p>
            <a:pPr algn="just">
              <a:defRPr/>
            </a:pPr>
            <a:r>
              <a:rPr lang="es-EC" sz="14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         Se </a:t>
            </a:r>
            <a:r>
              <a:rPr lang="es-EC" sz="1400" b="1" dirty="0">
                <a:solidFill>
                  <a:schemeClr val="tx2"/>
                </a:solidFill>
                <a:latin typeface="Arial" panose="020B0604020202020204" pitchFamily="34" charset="0"/>
                <a:ea typeface="Calibri" panose="020F0502020204030204" pitchFamily="34" charset="0"/>
                <a:cs typeface="Arial" panose="020B0604020202020204" pitchFamily="34" charset="0"/>
              </a:rPr>
              <a:t>espera un incremento de </a:t>
            </a: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2000 </a:t>
            </a:r>
            <a:r>
              <a:rPr lang="es-EC" sz="1400" b="1" dirty="0">
                <a:solidFill>
                  <a:schemeClr val="tx2"/>
                </a:solidFill>
                <a:latin typeface="Arial" panose="020B0604020202020204" pitchFamily="34" charset="0"/>
                <a:ea typeface="Calibri" panose="020F0502020204030204" pitchFamily="34" charset="0"/>
                <a:cs typeface="Arial" panose="020B0604020202020204" pitchFamily="34" charset="0"/>
              </a:rPr>
              <a:t>millones de habitantes en los próximos 30 años, pasando de </a:t>
            </a: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7700 </a:t>
            </a:r>
            <a:r>
              <a:rPr lang="es-EC" sz="1400" b="1" dirty="0">
                <a:solidFill>
                  <a:schemeClr val="tx2"/>
                </a:solidFill>
                <a:latin typeface="Arial" panose="020B0604020202020204" pitchFamily="34" charset="0"/>
                <a:ea typeface="Calibri" panose="020F0502020204030204" pitchFamily="34" charset="0"/>
                <a:cs typeface="Arial" panose="020B0604020202020204" pitchFamily="34" charset="0"/>
              </a:rPr>
              <a:t>a </a:t>
            </a: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los 9700 </a:t>
            </a:r>
            <a:r>
              <a:rPr lang="es-EC" sz="1400" b="1" dirty="0">
                <a:solidFill>
                  <a:schemeClr val="tx2"/>
                </a:solidFill>
                <a:latin typeface="Arial" panose="020B0604020202020204" pitchFamily="34" charset="0"/>
                <a:ea typeface="Calibri" panose="020F0502020204030204" pitchFamily="34" charset="0"/>
                <a:cs typeface="Arial" panose="020B0604020202020204" pitchFamily="34" charset="0"/>
              </a:rPr>
              <a:t>millones </a:t>
            </a: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de habitantes para </a:t>
            </a:r>
            <a:r>
              <a:rPr lang="es-EC" sz="1400" b="1" dirty="0">
                <a:solidFill>
                  <a:schemeClr val="tx2"/>
                </a:solidFill>
                <a:latin typeface="Arial" panose="020B0604020202020204" pitchFamily="34" charset="0"/>
                <a:ea typeface="Calibri" panose="020F0502020204030204" pitchFamily="34" charset="0"/>
                <a:cs typeface="Arial" panose="020B0604020202020204" pitchFamily="34" charset="0"/>
              </a:rPr>
              <a:t>el año 2050 (ONU, 2019</a:t>
            </a: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grpSp>
        <p:nvGrpSpPr>
          <p:cNvPr id="49" name="Group 24">
            <a:extLst>
              <a:ext uri="{FF2B5EF4-FFF2-40B4-BE49-F238E27FC236}">
                <a16:creationId xmlns:a16="http://schemas.microsoft.com/office/drawing/2014/main" id="{FB2AC63E-D411-4897-B837-BE0DDF2DF821}"/>
              </a:ext>
            </a:extLst>
          </p:cNvPr>
          <p:cNvGrpSpPr/>
          <p:nvPr/>
        </p:nvGrpSpPr>
        <p:grpSpPr>
          <a:xfrm>
            <a:off x="968594" y="2167354"/>
            <a:ext cx="648000" cy="648000"/>
            <a:chOff x="2700338" y="8651875"/>
            <a:chExt cx="6545262" cy="6543675"/>
          </a:xfrm>
          <a:solidFill>
            <a:schemeClr val="bg1">
              <a:lumMod val="50000"/>
            </a:schemeClr>
          </a:solidFill>
        </p:grpSpPr>
        <p:sp>
          <p:nvSpPr>
            <p:cNvPr id="50" name="Freeform 18">
              <a:extLst>
                <a:ext uri="{FF2B5EF4-FFF2-40B4-BE49-F238E27FC236}">
                  <a16:creationId xmlns:a16="http://schemas.microsoft.com/office/drawing/2014/main" id="{A67BC71C-26D6-4654-B7D1-5FAD3283D5EA}"/>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51" name="Freeform 19">
              <a:extLst>
                <a:ext uri="{FF2B5EF4-FFF2-40B4-BE49-F238E27FC236}">
                  <a16:creationId xmlns:a16="http://schemas.microsoft.com/office/drawing/2014/main" id="{090B7730-9FB0-420C-AD83-0B8CC9F503F9}"/>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52" name="Freeform 20">
              <a:extLst>
                <a:ext uri="{FF2B5EF4-FFF2-40B4-BE49-F238E27FC236}">
                  <a16:creationId xmlns:a16="http://schemas.microsoft.com/office/drawing/2014/main" id="{D26154D5-7C19-4C5F-AC88-CE934A02529C}"/>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53" name="Freeform 21">
              <a:extLst>
                <a:ext uri="{FF2B5EF4-FFF2-40B4-BE49-F238E27FC236}">
                  <a16:creationId xmlns:a16="http://schemas.microsoft.com/office/drawing/2014/main" id="{AB0D3F59-6A32-474E-BA29-A82CBEC0F7C5}"/>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grpSp>
      <p:sp>
        <p:nvSpPr>
          <p:cNvPr id="59" name="TextBox 1">
            <a:extLst>
              <a:ext uri="{FF2B5EF4-FFF2-40B4-BE49-F238E27FC236}">
                <a16:creationId xmlns:a16="http://schemas.microsoft.com/office/drawing/2014/main" id="{DB0A9C50-B290-4C30-A65A-9D7AB111D154}"/>
              </a:ext>
            </a:extLst>
          </p:cNvPr>
          <p:cNvSpPr txBox="1"/>
          <p:nvPr/>
        </p:nvSpPr>
        <p:spPr>
          <a:xfrm>
            <a:off x="2219870" y="2170081"/>
            <a:ext cx="9288505" cy="523220"/>
          </a:xfrm>
          <a:prstGeom prst="rect">
            <a:avLst/>
          </a:prstGeom>
          <a:noFill/>
        </p:spPr>
        <p:txBody>
          <a:bodyPr wrap="square" rtlCol="0">
            <a:spAutoFit/>
          </a:bodyPr>
          <a:lstStyle>
            <a:defPPr>
              <a:defRPr lang="en-US"/>
            </a:defPPr>
            <a:lvl1pPr algn="just">
              <a:defRPr sz="1400" b="1">
                <a:solidFill>
                  <a:schemeClr val="tx2"/>
                </a:solidFill>
                <a:latin typeface="Arial" panose="020B0604020202020204" pitchFamily="34" charset="0"/>
                <a:ea typeface="Calibri" panose="020F0502020204030204" pitchFamily="34" charset="0"/>
                <a:cs typeface="Arial" panose="020B0604020202020204" pitchFamily="34" charset="0"/>
              </a:defRPr>
            </a:lvl1pPr>
          </a:lstStyle>
          <a:p>
            <a:r>
              <a:rPr lang="es-EC" dirty="0"/>
              <a:t>          </a:t>
            </a:r>
            <a:r>
              <a:rPr lang="es-MX" dirty="0"/>
              <a:t>El control y monitoreo es un pilar esencial en los sistemas de abastecimiento de agua, permite garantizar un servicio de </a:t>
            </a:r>
            <a:r>
              <a:rPr lang="es-MX" dirty="0" smtClean="0"/>
              <a:t>calidad y reducir fugas de </a:t>
            </a:r>
            <a:r>
              <a:rPr lang="es-MX" dirty="0"/>
              <a:t>aguas por daños en el sistema (Sousa &amp; Costa, 2020).</a:t>
            </a:r>
          </a:p>
        </p:txBody>
      </p:sp>
      <p:sp>
        <p:nvSpPr>
          <p:cNvPr id="78" name="TextBox 1">
            <a:extLst>
              <a:ext uri="{FF2B5EF4-FFF2-40B4-BE49-F238E27FC236}">
                <a16:creationId xmlns:a16="http://schemas.microsoft.com/office/drawing/2014/main" id="{DB0A9C50-B290-4C30-A65A-9D7AB111D154}"/>
              </a:ext>
            </a:extLst>
          </p:cNvPr>
          <p:cNvSpPr txBox="1"/>
          <p:nvPr/>
        </p:nvSpPr>
        <p:spPr>
          <a:xfrm>
            <a:off x="2219870" y="2991410"/>
            <a:ext cx="9288505" cy="738664"/>
          </a:xfrm>
          <a:prstGeom prst="rect">
            <a:avLst/>
          </a:prstGeom>
          <a:noFill/>
        </p:spPr>
        <p:txBody>
          <a:bodyPr wrap="square" rtlCol="0">
            <a:spAutoFit/>
          </a:bodyPr>
          <a:lstStyle>
            <a:defPPr>
              <a:defRPr lang="en-US"/>
            </a:defPPr>
            <a:lvl1pPr algn="just">
              <a:defRPr sz="1400" b="1">
                <a:solidFill>
                  <a:schemeClr val="tx2"/>
                </a:solidFill>
                <a:latin typeface="Arial" panose="020B0604020202020204" pitchFamily="34" charset="0"/>
                <a:ea typeface="Calibri" panose="020F0502020204030204" pitchFamily="34" charset="0"/>
                <a:cs typeface="Arial" panose="020B0604020202020204" pitchFamily="34" charset="0"/>
              </a:defRPr>
            </a:lvl1pPr>
          </a:lstStyle>
          <a:p>
            <a:r>
              <a:rPr lang="es-EC" dirty="0"/>
              <a:t>          </a:t>
            </a:r>
            <a:r>
              <a:rPr lang="es-MX" dirty="0"/>
              <a:t>La meta 6.1 </a:t>
            </a:r>
            <a:r>
              <a:rPr lang="es-MX" dirty="0" smtClean="0"/>
              <a:t>de la “Agenda 2030 para el Desarrollo </a:t>
            </a:r>
            <a:r>
              <a:rPr lang="es-MX" dirty="0"/>
              <a:t>Sostenible” busca alcanzar el acceso universal y equitativo al agua, los </a:t>
            </a:r>
            <a:r>
              <a:rPr lang="es-MX" dirty="0" smtClean="0"/>
              <a:t>prestadores </a:t>
            </a:r>
            <a:r>
              <a:rPr lang="es-MX" dirty="0"/>
              <a:t>del servicio deben ser sostenibles en su gestión, reducir el uso de recursos y un sistema tarifario justo (IWA, 2020).</a:t>
            </a:r>
          </a:p>
        </p:txBody>
      </p:sp>
      <p:grpSp>
        <p:nvGrpSpPr>
          <p:cNvPr id="79" name="Group 76">
            <a:extLst>
              <a:ext uri="{FF2B5EF4-FFF2-40B4-BE49-F238E27FC236}">
                <a16:creationId xmlns:a16="http://schemas.microsoft.com/office/drawing/2014/main" id="{28354587-15BE-485C-ABC9-B39EDB3F7897}"/>
              </a:ext>
            </a:extLst>
          </p:cNvPr>
          <p:cNvGrpSpPr/>
          <p:nvPr/>
        </p:nvGrpSpPr>
        <p:grpSpPr>
          <a:xfrm>
            <a:off x="957108" y="3125041"/>
            <a:ext cx="612000" cy="540000"/>
            <a:chOff x="5418138" y="4568825"/>
            <a:chExt cx="568325" cy="508001"/>
          </a:xfrm>
          <a:solidFill>
            <a:schemeClr val="bg1"/>
          </a:solidFill>
        </p:grpSpPr>
        <p:sp>
          <p:nvSpPr>
            <p:cNvPr id="80" name="Freeform 5">
              <a:extLst>
                <a:ext uri="{FF2B5EF4-FFF2-40B4-BE49-F238E27FC236}">
                  <a16:creationId xmlns:a16="http://schemas.microsoft.com/office/drawing/2014/main" id="{3186F017-67D4-4D67-953B-FF89B74C6E37}"/>
                </a:ext>
              </a:extLst>
            </p:cNvPr>
            <p:cNvSpPr>
              <a:spLocks/>
            </p:cNvSpPr>
            <p:nvPr/>
          </p:nvSpPr>
          <p:spPr bwMode="auto">
            <a:xfrm>
              <a:off x="5795963" y="4730750"/>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81" name="Freeform 6">
              <a:extLst>
                <a:ext uri="{FF2B5EF4-FFF2-40B4-BE49-F238E27FC236}">
                  <a16:creationId xmlns:a16="http://schemas.microsoft.com/office/drawing/2014/main" id="{59207A04-C055-447E-B342-16DC846AD36C}"/>
                </a:ext>
              </a:extLst>
            </p:cNvPr>
            <p:cNvSpPr>
              <a:spLocks/>
            </p:cNvSpPr>
            <p:nvPr/>
          </p:nvSpPr>
          <p:spPr bwMode="auto">
            <a:xfrm>
              <a:off x="5418138" y="4568825"/>
              <a:ext cx="568325"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82" name="Freeform 7">
              <a:extLst>
                <a:ext uri="{FF2B5EF4-FFF2-40B4-BE49-F238E27FC236}">
                  <a16:creationId xmlns:a16="http://schemas.microsoft.com/office/drawing/2014/main" id="{FA9614DC-1E2F-47E8-94B1-51D81C78DE4F}"/>
                </a:ext>
              </a:extLst>
            </p:cNvPr>
            <p:cNvSpPr>
              <a:spLocks/>
            </p:cNvSpPr>
            <p:nvPr/>
          </p:nvSpPr>
          <p:spPr bwMode="auto">
            <a:xfrm>
              <a:off x="5449888" y="4856163"/>
              <a:ext cx="130175"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83" name="Freeform 8">
              <a:extLst>
                <a:ext uri="{FF2B5EF4-FFF2-40B4-BE49-F238E27FC236}">
                  <a16:creationId xmlns:a16="http://schemas.microsoft.com/office/drawing/2014/main" id="{E12D2DC1-1CA7-4160-A16C-A20A5CED1125}"/>
                </a:ext>
              </a:extLst>
            </p:cNvPr>
            <p:cNvSpPr>
              <a:spLocks/>
            </p:cNvSpPr>
            <p:nvPr/>
          </p:nvSpPr>
          <p:spPr bwMode="auto">
            <a:xfrm>
              <a:off x="5621338"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endParaRPr lang="en-US" dirty="0"/>
            </a:p>
          </p:txBody>
        </p:sp>
      </p:grpSp>
      <p:sp>
        <p:nvSpPr>
          <p:cNvPr id="91" name="TextBox 1">
            <a:extLst>
              <a:ext uri="{FF2B5EF4-FFF2-40B4-BE49-F238E27FC236}">
                <a16:creationId xmlns:a16="http://schemas.microsoft.com/office/drawing/2014/main" id="{DB0A9C50-B290-4C30-A65A-9D7AB111D154}"/>
              </a:ext>
            </a:extLst>
          </p:cNvPr>
          <p:cNvSpPr txBox="1"/>
          <p:nvPr/>
        </p:nvSpPr>
        <p:spPr>
          <a:xfrm>
            <a:off x="2219869" y="4022883"/>
            <a:ext cx="9288505" cy="738664"/>
          </a:xfrm>
          <a:prstGeom prst="rect">
            <a:avLst/>
          </a:prstGeom>
          <a:noFill/>
        </p:spPr>
        <p:txBody>
          <a:bodyPr wrap="square" rtlCol="0">
            <a:spAutoFit/>
          </a:bodyPr>
          <a:lstStyle>
            <a:defPPr>
              <a:defRPr lang="en-US"/>
            </a:defPPr>
            <a:lvl1pPr algn="just">
              <a:defRPr sz="1400" b="1">
                <a:solidFill>
                  <a:schemeClr val="tx2"/>
                </a:solidFill>
                <a:latin typeface="Arial" panose="020B0604020202020204" pitchFamily="34" charset="0"/>
                <a:ea typeface="Calibri" panose="020F0502020204030204" pitchFamily="34" charset="0"/>
                <a:cs typeface="Arial" panose="020B0604020202020204" pitchFamily="34" charset="0"/>
              </a:defRPr>
            </a:lvl1pPr>
          </a:lstStyle>
          <a:p>
            <a:r>
              <a:rPr lang="es-EC" dirty="0"/>
              <a:t>          </a:t>
            </a:r>
            <a:r>
              <a:rPr lang="es-MX" dirty="0"/>
              <a:t>La transformación digital es una oportunidad para reducir costos de operación y mantenimiento de los servicios e infraestructuras del agua, reducir la huella de carbono y generar un impacto positivo en el </a:t>
            </a:r>
            <a:r>
              <a:rPr lang="es-MX" dirty="0" smtClean="0"/>
              <a:t>medio ambiente </a:t>
            </a:r>
            <a:r>
              <a:rPr lang="es-MX" dirty="0"/>
              <a:t>(De Miguel, 2021).</a:t>
            </a:r>
          </a:p>
        </p:txBody>
      </p:sp>
      <p:grpSp>
        <p:nvGrpSpPr>
          <p:cNvPr id="99" name="Group 9">
            <a:extLst>
              <a:ext uri="{FF2B5EF4-FFF2-40B4-BE49-F238E27FC236}">
                <a16:creationId xmlns:a16="http://schemas.microsoft.com/office/drawing/2014/main" id="{70BF255E-7B1C-408C-B14B-B386040F8F01}"/>
              </a:ext>
            </a:extLst>
          </p:cNvPr>
          <p:cNvGrpSpPr/>
          <p:nvPr/>
        </p:nvGrpSpPr>
        <p:grpSpPr>
          <a:xfrm>
            <a:off x="757814" y="5150577"/>
            <a:ext cx="864000" cy="540000"/>
            <a:chOff x="5811838" y="3013076"/>
            <a:chExt cx="576263" cy="823912"/>
          </a:xfrm>
          <a:solidFill>
            <a:schemeClr val="bg1"/>
          </a:solidFill>
        </p:grpSpPr>
        <p:sp>
          <p:nvSpPr>
            <p:cNvPr id="100" name="Freeform 5">
              <a:extLst>
                <a:ext uri="{FF2B5EF4-FFF2-40B4-BE49-F238E27FC236}">
                  <a16:creationId xmlns:a16="http://schemas.microsoft.com/office/drawing/2014/main" id="{2D979271-7287-4EA4-8B2D-BA6B964B8CD4}"/>
                </a:ext>
              </a:extLst>
            </p:cNvPr>
            <p:cNvSpPr>
              <a:spLocks/>
            </p:cNvSpPr>
            <p:nvPr/>
          </p:nvSpPr>
          <p:spPr bwMode="auto">
            <a:xfrm>
              <a:off x="5811838" y="3300413"/>
              <a:ext cx="438150" cy="536575"/>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1" name="Freeform 6">
              <a:extLst>
                <a:ext uri="{FF2B5EF4-FFF2-40B4-BE49-F238E27FC236}">
                  <a16:creationId xmlns:a16="http://schemas.microsoft.com/office/drawing/2014/main" id="{6D2E6C1C-0398-4BF7-BE79-EE178DF2BE58}"/>
                </a:ext>
              </a:extLst>
            </p:cNvPr>
            <p:cNvSpPr>
              <a:spLocks/>
            </p:cNvSpPr>
            <p:nvPr/>
          </p:nvSpPr>
          <p:spPr bwMode="auto">
            <a:xfrm>
              <a:off x="6135688" y="3013076"/>
              <a:ext cx="252413" cy="527050"/>
            </a:xfrm>
            <a:custGeom>
              <a:avLst/>
              <a:gdLst>
                <a:gd name="T0" fmla="*/ 0 w 361"/>
                <a:gd name="T1" fmla="*/ 42 h 374"/>
                <a:gd name="T2" fmla="*/ 0 w 361"/>
                <a:gd name="T3" fmla="*/ 6 h 374"/>
                <a:gd name="T4" fmla="*/ 349 w 361"/>
                <a:gd name="T5" fmla="*/ 374 h 374"/>
                <a:gd name="T6" fmla="*/ 346 w 361"/>
                <a:gd name="T7" fmla="*/ 374 h 374"/>
                <a:gd name="T8" fmla="*/ 312 w 361"/>
                <a:gd name="T9" fmla="*/ 373 h 374"/>
                <a:gd name="T10" fmla="*/ 312 w 361"/>
                <a:gd name="T11" fmla="*/ 369 h 374"/>
                <a:gd name="T12" fmla="*/ 311 w 361"/>
                <a:gd name="T13" fmla="*/ 326 h 374"/>
                <a:gd name="T14" fmla="*/ 303 w 361"/>
                <a:gd name="T15" fmla="*/ 279 h 374"/>
                <a:gd name="T16" fmla="*/ 281 w 361"/>
                <a:gd name="T17" fmla="*/ 220 h 374"/>
                <a:gd name="T18" fmla="*/ 222 w 361"/>
                <a:gd name="T19" fmla="*/ 137 h 374"/>
                <a:gd name="T20" fmla="*/ 142 w 361"/>
                <a:gd name="T21" fmla="*/ 77 h 374"/>
                <a:gd name="T22" fmla="*/ 65 w 361"/>
                <a:gd name="T23" fmla="*/ 50 h 374"/>
                <a:gd name="T24" fmla="*/ 0 w 361"/>
                <a:gd name="T25" fmla="*/ 4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74">
                  <a:moveTo>
                    <a:pt x="0" y="42"/>
                  </a:moveTo>
                  <a:cubicBezTo>
                    <a:pt x="0" y="30"/>
                    <a:pt x="0" y="18"/>
                    <a:pt x="0" y="6"/>
                  </a:cubicBezTo>
                  <a:cubicBezTo>
                    <a:pt x="178" y="0"/>
                    <a:pt x="361" y="159"/>
                    <a:pt x="349" y="374"/>
                  </a:cubicBezTo>
                  <a:cubicBezTo>
                    <a:pt x="348" y="374"/>
                    <a:pt x="347" y="374"/>
                    <a:pt x="346" y="374"/>
                  </a:cubicBezTo>
                  <a:cubicBezTo>
                    <a:pt x="336" y="374"/>
                    <a:pt x="322" y="373"/>
                    <a:pt x="312" y="373"/>
                  </a:cubicBezTo>
                  <a:cubicBezTo>
                    <a:pt x="312" y="373"/>
                    <a:pt x="312" y="372"/>
                    <a:pt x="312" y="369"/>
                  </a:cubicBezTo>
                  <a:cubicBezTo>
                    <a:pt x="312" y="354"/>
                    <a:pt x="312" y="340"/>
                    <a:pt x="311" y="326"/>
                  </a:cubicBezTo>
                  <a:cubicBezTo>
                    <a:pt x="309" y="310"/>
                    <a:pt x="306" y="294"/>
                    <a:pt x="303" y="279"/>
                  </a:cubicBezTo>
                  <a:cubicBezTo>
                    <a:pt x="298" y="258"/>
                    <a:pt x="291" y="239"/>
                    <a:pt x="281" y="220"/>
                  </a:cubicBezTo>
                  <a:cubicBezTo>
                    <a:pt x="266" y="189"/>
                    <a:pt x="247" y="161"/>
                    <a:pt x="222" y="137"/>
                  </a:cubicBezTo>
                  <a:cubicBezTo>
                    <a:pt x="199" y="113"/>
                    <a:pt x="172" y="93"/>
                    <a:pt x="142" y="77"/>
                  </a:cubicBezTo>
                  <a:cubicBezTo>
                    <a:pt x="118" y="65"/>
                    <a:pt x="92" y="56"/>
                    <a:pt x="65" y="50"/>
                  </a:cubicBezTo>
                  <a:cubicBezTo>
                    <a:pt x="44" y="45"/>
                    <a:pt x="22" y="43"/>
                    <a:pt x="0" y="42"/>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
              <a:extLst>
                <a:ext uri="{FF2B5EF4-FFF2-40B4-BE49-F238E27FC236}">
                  <a16:creationId xmlns:a16="http://schemas.microsoft.com/office/drawing/2014/main" id="{4BBD74C9-F70A-48F3-A7B5-0D2A36141138}"/>
                </a:ext>
              </a:extLst>
            </p:cNvPr>
            <p:cNvSpPr>
              <a:spLocks/>
            </p:cNvSpPr>
            <p:nvPr/>
          </p:nvSpPr>
          <p:spPr bwMode="auto">
            <a:xfrm>
              <a:off x="6135688" y="3140076"/>
              <a:ext cx="184150" cy="396875"/>
            </a:xfrm>
            <a:custGeom>
              <a:avLst/>
              <a:gdLst>
                <a:gd name="T0" fmla="*/ 261 w 263"/>
                <a:gd name="T1" fmla="*/ 281 h 281"/>
                <a:gd name="T2" fmla="*/ 224 w 263"/>
                <a:gd name="T3" fmla="*/ 281 h 281"/>
                <a:gd name="T4" fmla="*/ 224 w 263"/>
                <a:gd name="T5" fmla="*/ 277 h 281"/>
                <a:gd name="T6" fmla="*/ 210 w 263"/>
                <a:gd name="T7" fmla="*/ 187 h 281"/>
                <a:gd name="T8" fmla="*/ 146 w 263"/>
                <a:gd name="T9" fmla="*/ 95 h 281"/>
                <a:gd name="T10" fmla="*/ 82 w 263"/>
                <a:gd name="T11" fmla="*/ 55 h 281"/>
                <a:gd name="T12" fmla="*/ 23 w 263"/>
                <a:gd name="T13" fmla="*/ 40 h 281"/>
                <a:gd name="T14" fmla="*/ 0 w 263"/>
                <a:gd name="T15" fmla="*/ 37 h 281"/>
                <a:gd name="T16" fmla="*/ 0 w 263"/>
                <a:gd name="T17" fmla="*/ 0 h 281"/>
                <a:gd name="T18" fmla="*/ 190 w 263"/>
                <a:gd name="T19" fmla="*/ 87 h 281"/>
                <a:gd name="T20" fmla="*/ 261 w 263"/>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281">
                  <a:moveTo>
                    <a:pt x="261" y="281"/>
                  </a:moveTo>
                  <a:cubicBezTo>
                    <a:pt x="249" y="281"/>
                    <a:pt x="234" y="281"/>
                    <a:pt x="224" y="281"/>
                  </a:cubicBezTo>
                  <a:cubicBezTo>
                    <a:pt x="224" y="281"/>
                    <a:pt x="224" y="280"/>
                    <a:pt x="224" y="277"/>
                  </a:cubicBezTo>
                  <a:cubicBezTo>
                    <a:pt x="225" y="246"/>
                    <a:pt x="220" y="216"/>
                    <a:pt x="210" y="187"/>
                  </a:cubicBezTo>
                  <a:cubicBezTo>
                    <a:pt x="196" y="151"/>
                    <a:pt x="175" y="120"/>
                    <a:pt x="146" y="95"/>
                  </a:cubicBezTo>
                  <a:cubicBezTo>
                    <a:pt x="127" y="78"/>
                    <a:pt x="106" y="65"/>
                    <a:pt x="82" y="55"/>
                  </a:cubicBezTo>
                  <a:cubicBezTo>
                    <a:pt x="63" y="47"/>
                    <a:pt x="44" y="42"/>
                    <a:pt x="23" y="40"/>
                  </a:cubicBezTo>
                  <a:cubicBezTo>
                    <a:pt x="15" y="39"/>
                    <a:pt x="8" y="38"/>
                    <a:pt x="0" y="37"/>
                  </a:cubicBezTo>
                  <a:cubicBezTo>
                    <a:pt x="0" y="25"/>
                    <a:pt x="0" y="13"/>
                    <a:pt x="0" y="0"/>
                  </a:cubicBezTo>
                  <a:cubicBezTo>
                    <a:pt x="75" y="3"/>
                    <a:pt x="139" y="31"/>
                    <a:pt x="190" y="87"/>
                  </a:cubicBezTo>
                  <a:cubicBezTo>
                    <a:pt x="241" y="141"/>
                    <a:pt x="263" y="207"/>
                    <a:pt x="261" y="281"/>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A2CD684E-89A5-4D27-8294-06CD2815301C}"/>
                </a:ext>
              </a:extLst>
            </p:cNvPr>
            <p:cNvSpPr>
              <a:spLocks/>
            </p:cNvSpPr>
            <p:nvPr/>
          </p:nvSpPr>
          <p:spPr bwMode="auto">
            <a:xfrm>
              <a:off x="6134101" y="3265488"/>
              <a:ext cx="127000" cy="268288"/>
            </a:xfrm>
            <a:custGeom>
              <a:avLst/>
              <a:gdLst>
                <a:gd name="T0" fmla="*/ 0 w 181"/>
                <a:gd name="T1" fmla="*/ 37 h 190"/>
                <a:gd name="T2" fmla="*/ 0 w 181"/>
                <a:gd name="T3" fmla="*/ 0 h 190"/>
                <a:gd name="T4" fmla="*/ 173 w 181"/>
                <a:gd name="T5" fmla="*/ 190 h 190"/>
                <a:gd name="T6" fmla="*/ 136 w 181"/>
                <a:gd name="T7" fmla="*/ 190 h 190"/>
                <a:gd name="T8" fmla="*/ 100 w 181"/>
                <a:gd name="T9" fmla="*/ 85 h 190"/>
                <a:gd name="T10" fmla="*/ 0 w 181"/>
                <a:gd name="T11" fmla="*/ 37 h 190"/>
              </a:gdLst>
              <a:ahLst/>
              <a:cxnLst>
                <a:cxn ang="0">
                  <a:pos x="T0" y="T1"/>
                </a:cxn>
                <a:cxn ang="0">
                  <a:pos x="T2" y="T3"/>
                </a:cxn>
                <a:cxn ang="0">
                  <a:pos x="T4" y="T5"/>
                </a:cxn>
                <a:cxn ang="0">
                  <a:pos x="T6" y="T7"/>
                </a:cxn>
                <a:cxn ang="0">
                  <a:pos x="T8" y="T9"/>
                </a:cxn>
                <a:cxn ang="0">
                  <a:pos x="T10" y="T11"/>
                </a:cxn>
              </a:cxnLst>
              <a:rect l="0" t="0" r="r" b="b"/>
              <a:pathLst>
                <a:path w="181" h="190">
                  <a:moveTo>
                    <a:pt x="0" y="37"/>
                  </a:moveTo>
                  <a:cubicBezTo>
                    <a:pt x="0" y="24"/>
                    <a:pt x="0" y="12"/>
                    <a:pt x="0" y="0"/>
                  </a:cubicBezTo>
                  <a:cubicBezTo>
                    <a:pt x="91" y="0"/>
                    <a:pt x="181" y="86"/>
                    <a:pt x="173" y="190"/>
                  </a:cubicBezTo>
                  <a:cubicBezTo>
                    <a:pt x="161" y="190"/>
                    <a:pt x="149" y="190"/>
                    <a:pt x="136" y="190"/>
                  </a:cubicBezTo>
                  <a:cubicBezTo>
                    <a:pt x="139" y="150"/>
                    <a:pt x="127" y="115"/>
                    <a:pt x="100" y="85"/>
                  </a:cubicBezTo>
                  <a:cubicBezTo>
                    <a:pt x="74" y="55"/>
                    <a:pt x="41" y="40"/>
                    <a:pt x="0" y="37"/>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105" name="TextBox 1">
            <a:extLst>
              <a:ext uri="{FF2B5EF4-FFF2-40B4-BE49-F238E27FC236}">
                <a16:creationId xmlns:a16="http://schemas.microsoft.com/office/drawing/2014/main" id="{DB0A9C50-B290-4C30-A65A-9D7AB111D154}"/>
              </a:ext>
            </a:extLst>
          </p:cNvPr>
          <p:cNvSpPr txBox="1"/>
          <p:nvPr/>
        </p:nvSpPr>
        <p:spPr>
          <a:xfrm>
            <a:off x="2219869" y="5038934"/>
            <a:ext cx="9288505" cy="523220"/>
          </a:xfrm>
          <a:prstGeom prst="rect">
            <a:avLst/>
          </a:prstGeom>
          <a:noFill/>
        </p:spPr>
        <p:txBody>
          <a:bodyPr wrap="square" rtlCol="0">
            <a:spAutoFit/>
          </a:bodyPr>
          <a:lstStyle>
            <a:defPPr>
              <a:defRPr lang="en-US"/>
            </a:defPPr>
            <a:lvl1pPr algn="just">
              <a:defRPr sz="1400" b="1">
                <a:solidFill>
                  <a:schemeClr val="tx2"/>
                </a:solidFill>
                <a:latin typeface="Arial" panose="020B0604020202020204" pitchFamily="34" charset="0"/>
                <a:ea typeface="Calibri" panose="020F0502020204030204" pitchFamily="34" charset="0"/>
                <a:cs typeface="Arial" panose="020B0604020202020204" pitchFamily="34" charset="0"/>
              </a:defRPr>
            </a:lvl1pPr>
          </a:lstStyle>
          <a:p>
            <a:r>
              <a:rPr lang="es-EC" dirty="0"/>
              <a:t>          </a:t>
            </a:r>
            <a:r>
              <a:rPr lang="es-MX" dirty="0"/>
              <a:t> </a:t>
            </a:r>
            <a:r>
              <a:rPr lang="es-MX" dirty="0" smtClean="0"/>
              <a:t>El Internet </a:t>
            </a:r>
            <a:r>
              <a:rPr lang="es-MX" dirty="0"/>
              <a:t>de las Cosas (IoT) permite mejorar la eficiencia en el monitoreo y control del uso de recursos hídricos y automatizar la mayoría de estos procesos (Bosire, 2017).</a:t>
            </a:r>
          </a:p>
        </p:txBody>
      </p:sp>
      <p:grpSp>
        <p:nvGrpSpPr>
          <p:cNvPr id="106" name="Group 102">
            <a:extLst>
              <a:ext uri="{FF2B5EF4-FFF2-40B4-BE49-F238E27FC236}">
                <a16:creationId xmlns:a16="http://schemas.microsoft.com/office/drawing/2014/main" id="{AAA3CEEF-0197-43BF-94BB-EFE2289EA8A7}"/>
              </a:ext>
            </a:extLst>
          </p:cNvPr>
          <p:cNvGrpSpPr/>
          <p:nvPr/>
        </p:nvGrpSpPr>
        <p:grpSpPr>
          <a:xfrm rot="2247443">
            <a:off x="946986" y="4048542"/>
            <a:ext cx="396000" cy="864000"/>
            <a:chOff x="9490633" y="1499448"/>
            <a:chExt cx="1270458" cy="3028167"/>
          </a:xfrm>
          <a:solidFill>
            <a:schemeClr val="bg1"/>
          </a:solidFill>
        </p:grpSpPr>
        <p:sp>
          <p:nvSpPr>
            <p:cNvPr id="107" name="Freeform 5">
              <a:extLst>
                <a:ext uri="{FF2B5EF4-FFF2-40B4-BE49-F238E27FC236}">
                  <a16:creationId xmlns:a16="http://schemas.microsoft.com/office/drawing/2014/main" id="{C557725B-1498-47C2-9AB9-505A5751EA15}"/>
                </a:ext>
              </a:extLst>
            </p:cNvPr>
            <p:cNvSpPr>
              <a:spLocks noEditPoints="1"/>
            </p:cNvSpPr>
            <p:nvPr/>
          </p:nvSpPr>
          <p:spPr bwMode="auto">
            <a:xfrm>
              <a:off x="9730649" y="1907294"/>
              <a:ext cx="822910" cy="1768535"/>
            </a:xfrm>
            <a:custGeom>
              <a:avLst/>
              <a:gdLst>
                <a:gd name="T0" fmla="*/ 39 w 233"/>
                <a:gd name="T1" fmla="*/ 495 h 500"/>
                <a:gd name="T2" fmla="*/ 32 w 233"/>
                <a:gd name="T3" fmla="*/ 475 h 500"/>
                <a:gd name="T4" fmla="*/ 10 w 233"/>
                <a:gd name="T5" fmla="*/ 385 h 500"/>
                <a:gd name="T6" fmla="*/ 1 w 233"/>
                <a:gd name="T7" fmla="*/ 262 h 500"/>
                <a:gd name="T8" fmla="*/ 14 w 233"/>
                <a:gd name="T9" fmla="*/ 133 h 500"/>
                <a:gd name="T10" fmla="*/ 43 w 233"/>
                <a:gd name="T11" fmla="*/ 30 h 500"/>
                <a:gd name="T12" fmla="*/ 53 w 233"/>
                <a:gd name="T13" fmla="*/ 4 h 500"/>
                <a:gd name="T14" fmla="*/ 59 w 233"/>
                <a:gd name="T15" fmla="*/ 0 h 500"/>
                <a:gd name="T16" fmla="*/ 157 w 233"/>
                <a:gd name="T17" fmla="*/ 3 h 500"/>
                <a:gd name="T18" fmla="*/ 183 w 233"/>
                <a:gd name="T19" fmla="*/ 3 h 500"/>
                <a:gd name="T20" fmla="*/ 190 w 233"/>
                <a:gd name="T21" fmla="*/ 8 h 500"/>
                <a:gd name="T22" fmla="*/ 226 w 233"/>
                <a:gd name="T23" fmla="*/ 170 h 500"/>
                <a:gd name="T24" fmla="*/ 215 w 233"/>
                <a:gd name="T25" fmla="*/ 378 h 500"/>
                <a:gd name="T26" fmla="*/ 179 w 233"/>
                <a:gd name="T27" fmla="*/ 497 h 500"/>
                <a:gd name="T28" fmla="*/ 174 w 233"/>
                <a:gd name="T29" fmla="*/ 500 h 500"/>
                <a:gd name="T30" fmla="*/ 90 w 233"/>
                <a:gd name="T31" fmla="*/ 497 h 500"/>
                <a:gd name="T32" fmla="*/ 44 w 233"/>
                <a:gd name="T33" fmla="*/ 496 h 500"/>
                <a:gd name="T34" fmla="*/ 39 w 233"/>
                <a:gd name="T35" fmla="*/ 495 h 500"/>
                <a:gd name="T36" fmla="*/ 148 w 233"/>
                <a:gd name="T37" fmla="*/ 145 h 500"/>
                <a:gd name="T38" fmla="*/ 154 w 233"/>
                <a:gd name="T39" fmla="*/ 80 h 500"/>
                <a:gd name="T40" fmla="*/ 90 w 233"/>
                <a:gd name="T41" fmla="*/ 74 h 500"/>
                <a:gd name="T42" fmla="*/ 83 w 233"/>
                <a:gd name="T43" fmla="*/ 139 h 500"/>
                <a:gd name="T44" fmla="*/ 148 w 233"/>
                <a:gd name="T45" fmla="*/ 14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500">
                  <a:moveTo>
                    <a:pt x="39" y="495"/>
                  </a:moveTo>
                  <a:cubicBezTo>
                    <a:pt x="36" y="488"/>
                    <a:pt x="34" y="481"/>
                    <a:pt x="32" y="475"/>
                  </a:cubicBezTo>
                  <a:cubicBezTo>
                    <a:pt x="22" y="445"/>
                    <a:pt x="15" y="415"/>
                    <a:pt x="10" y="385"/>
                  </a:cubicBezTo>
                  <a:cubicBezTo>
                    <a:pt x="3" y="344"/>
                    <a:pt x="0" y="303"/>
                    <a:pt x="1" y="262"/>
                  </a:cubicBezTo>
                  <a:cubicBezTo>
                    <a:pt x="1" y="219"/>
                    <a:pt x="5" y="176"/>
                    <a:pt x="14" y="133"/>
                  </a:cubicBezTo>
                  <a:cubicBezTo>
                    <a:pt x="20" y="98"/>
                    <a:pt x="30" y="63"/>
                    <a:pt x="43" y="30"/>
                  </a:cubicBezTo>
                  <a:cubicBezTo>
                    <a:pt x="46" y="21"/>
                    <a:pt x="49" y="13"/>
                    <a:pt x="53" y="4"/>
                  </a:cubicBezTo>
                  <a:cubicBezTo>
                    <a:pt x="54" y="1"/>
                    <a:pt x="55" y="0"/>
                    <a:pt x="59" y="0"/>
                  </a:cubicBezTo>
                  <a:cubicBezTo>
                    <a:pt x="91" y="1"/>
                    <a:pt x="124" y="2"/>
                    <a:pt x="157" y="3"/>
                  </a:cubicBezTo>
                  <a:cubicBezTo>
                    <a:pt x="165" y="3"/>
                    <a:pt x="174" y="3"/>
                    <a:pt x="183" y="3"/>
                  </a:cubicBezTo>
                  <a:cubicBezTo>
                    <a:pt x="186" y="3"/>
                    <a:pt x="188" y="4"/>
                    <a:pt x="190" y="8"/>
                  </a:cubicBezTo>
                  <a:cubicBezTo>
                    <a:pt x="210" y="60"/>
                    <a:pt x="221" y="115"/>
                    <a:pt x="226" y="170"/>
                  </a:cubicBezTo>
                  <a:cubicBezTo>
                    <a:pt x="233" y="240"/>
                    <a:pt x="229" y="309"/>
                    <a:pt x="215" y="378"/>
                  </a:cubicBezTo>
                  <a:cubicBezTo>
                    <a:pt x="207" y="419"/>
                    <a:pt x="195" y="459"/>
                    <a:pt x="179" y="497"/>
                  </a:cubicBezTo>
                  <a:cubicBezTo>
                    <a:pt x="178" y="498"/>
                    <a:pt x="176" y="500"/>
                    <a:pt x="174" y="500"/>
                  </a:cubicBezTo>
                  <a:cubicBezTo>
                    <a:pt x="146" y="499"/>
                    <a:pt x="118" y="498"/>
                    <a:pt x="90" y="497"/>
                  </a:cubicBezTo>
                  <a:cubicBezTo>
                    <a:pt x="75" y="497"/>
                    <a:pt x="59" y="497"/>
                    <a:pt x="44" y="496"/>
                  </a:cubicBezTo>
                  <a:cubicBezTo>
                    <a:pt x="42" y="496"/>
                    <a:pt x="40" y="496"/>
                    <a:pt x="39" y="495"/>
                  </a:cubicBezTo>
                  <a:close/>
                  <a:moveTo>
                    <a:pt x="148" y="145"/>
                  </a:moveTo>
                  <a:cubicBezTo>
                    <a:pt x="168" y="129"/>
                    <a:pt x="171" y="100"/>
                    <a:pt x="154" y="80"/>
                  </a:cubicBezTo>
                  <a:cubicBezTo>
                    <a:pt x="139" y="61"/>
                    <a:pt x="109" y="58"/>
                    <a:pt x="90" y="74"/>
                  </a:cubicBezTo>
                  <a:cubicBezTo>
                    <a:pt x="70" y="90"/>
                    <a:pt x="67" y="119"/>
                    <a:pt x="83" y="139"/>
                  </a:cubicBezTo>
                  <a:cubicBezTo>
                    <a:pt x="99" y="159"/>
                    <a:pt x="128" y="161"/>
                    <a:pt x="148" y="145"/>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8" name="Freeform 6">
              <a:extLst>
                <a:ext uri="{FF2B5EF4-FFF2-40B4-BE49-F238E27FC236}">
                  <a16:creationId xmlns:a16="http://schemas.microsoft.com/office/drawing/2014/main" id="{471A6848-066D-4476-9463-A861B4EBECF2}"/>
                </a:ext>
              </a:extLst>
            </p:cNvPr>
            <p:cNvSpPr>
              <a:spLocks/>
            </p:cNvSpPr>
            <p:nvPr/>
          </p:nvSpPr>
          <p:spPr bwMode="auto">
            <a:xfrm>
              <a:off x="10439867" y="3109176"/>
              <a:ext cx="321224" cy="927579"/>
            </a:xfrm>
            <a:custGeom>
              <a:avLst/>
              <a:gdLst>
                <a:gd name="T0" fmla="*/ 38 w 91"/>
                <a:gd name="T1" fmla="*/ 0 h 262"/>
                <a:gd name="T2" fmla="*/ 53 w 91"/>
                <a:gd name="T3" fmla="*/ 12 h 262"/>
                <a:gd name="T4" fmla="*/ 83 w 91"/>
                <a:gd name="T5" fmla="*/ 36 h 262"/>
                <a:gd name="T6" fmla="*/ 89 w 91"/>
                <a:gd name="T7" fmla="*/ 42 h 262"/>
                <a:gd name="T8" fmla="*/ 90 w 91"/>
                <a:gd name="T9" fmla="*/ 47 h 262"/>
                <a:gd name="T10" fmla="*/ 71 w 91"/>
                <a:gd name="T11" fmla="*/ 164 h 262"/>
                <a:gd name="T12" fmla="*/ 57 w 91"/>
                <a:gd name="T13" fmla="*/ 256 h 262"/>
                <a:gd name="T14" fmla="*/ 55 w 91"/>
                <a:gd name="T15" fmla="*/ 262 h 262"/>
                <a:gd name="T16" fmla="*/ 49 w 91"/>
                <a:gd name="T17" fmla="*/ 248 h 262"/>
                <a:gd name="T18" fmla="*/ 23 w 91"/>
                <a:gd name="T19" fmla="*/ 194 h 262"/>
                <a:gd name="T20" fmla="*/ 5 w 91"/>
                <a:gd name="T21" fmla="*/ 157 h 262"/>
                <a:gd name="T22" fmla="*/ 4 w 91"/>
                <a:gd name="T23" fmla="*/ 134 h 262"/>
                <a:gd name="T24" fmla="*/ 37 w 91"/>
                <a:gd name="T25" fmla="*/ 4 h 262"/>
                <a:gd name="T26" fmla="*/ 38 w 91"/>
                <a:gd name="T2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262">
                  <a:moveTo>
                    <a:pt x="38" y="0"/>
                  </a:moveTo>
                  <a:cubicBezTo>
                    <a:pt x="43" y="4"/>
                    <a:pt x="48" y="8"/>
                    <a:pt x="53" y="12"/>
                  </a:cubicBezTo>
                  <a:cubicBezTo>
                    <a:pt x="63" y="20"/>
                    <a:pt x="73" y="28"/>
                    <a:pt x="83" y="36"/>
                  </a:cubicBezTo>
                  <a:cubicBezTo>
                    <a:pt x="85" y="38"/>
                    <a:pt x="88" y="40"/>
                    <a:pt x="89" y="42"/>
                  </a:cubicBezTo>
                  <a:cubicBezTo>
                    <a:pt x="90" y="43"/>
                    <a:pt x="91" y="46"/>
                    <a:pt x="90" y="47"/>
                  </a:cubicBezTo>
                  <a:cubicBezTo>
                    <a:pt x="84" y="86"/>
                    <a:pt x="78" y="125"/>
                    <a:pt x="71" y="164"/>
                  </a:cubicBezTo>
                  <a:cubicBezTo>
                    <a:pt x="66" y="195"/>
                    <a:pt x="61" y="225"/>
                    <a:pt x="57" y="256"/>
                  </a:cubicBezTo>
                  <a:cubicBezTo>
                    <a:pt x="56" y="258"/>
                    <a:pt x="56" y="259"/>
                    <a:pt x="55" y="262"/>
                  </a:cubicBezTo>
                  <a:cubicBezTo>
                    <a:pt x="53" y="257"/>
                    <a:pt x="51" y="252"/>
                    <a:pt x="49" y="248"/>
                  </a:cubicBezTo>
                  <a:cubicBezTo>
                    <a:pt x="40" y="230"/>
                    <a:pt x="32" y="212"/>
                    <a:pt x="23" y="194"/>
                  </a:cubicBezTo>
                  <a:cubicBezTo>
                    <a:pt x="17" y="182"/>
                    <a:pt x="12" y="169"/>
                    <a:pt x="5" y="157"/>
                  </a:cubicBezTo>
                  <a:cubicBezTo>
                    <a:pt x="0" y="149"/>
                    <a:pt x="1" y="142"/>
                    <a:pt x="4" y="134"/>
                  </a:cubicBezTo>
                  <a:cubicBezTo>
                    <a:pt x="20" y="92"/>
                    <a:pt x="30" y="48"/>
                    <a:pt x="37" y="4"/>
                  </a:cubicBezTo>
                  <a:cubicBezTo>
                    <a:pt x="37" y="3"/>
                    <a:pt x="37" y="2"/>
                    <a:pt x="38" y="0"/>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9" name="Freeform 7">
              <a:extLst>
                <a:ext uri="{FF2B5EF4-FFF2-40B4-BE49-F238E27FC236}">
                  <a16:creationId xmlns:a16="http://schemas.microsoft.com/office/drawing/2014/main" id="{23746898-9FCE-4345-B408-40805541D52D}"/>
                </a:ext>
              </a:extLst>
            </p:cNvPr>
            <p:cNvSpPr>
              <a:spLocks/>
            </p:cNvSpPr>
            <p:nvPr/>
          </p:nvSpPr>
          <p:spPr bwMode="auto">
            <a:xfrm>
              <a:off x="9490633" y="3087521"/>
              <a:ext cx="295959" cy="913142"/>
            </a:xfrm>
            <a:custGeom>
              <a:avLst/>
              <a:gdLst>
                <a:gd name="T0" fmla="*/ 55 w 84"/>
                <a:gd name="T1" fmla="*/ 0 h 258"/>
                <a:gd name="T2" fmla="*/ 59 w 84"/>
                <a:gd name="T3" fmla="*/ 34 h 258"/>
                <a:gd name="T4" fmla="*/ 76 w 84"/>
                <a:gd name="T5" fmla="*/ 117 h 258"/>
                <a:gd name="T6" fmla="*/ 84 w 84"/>
                <a:gd name="T7" fmla="*/ 145 h 258"/>
                <a:gd name="T8" fmla="*/ 83 w 84"/>
                <a:gd name="T9" fmla="*/ 149 h 258"/>
                <a:gd name="T10" fmla="*/ 55 w 84"/>
                <a:gd name="T11" fmla="*/ 201 h 258"/>
                <a:gd name="T12" fmla="*/ 28 w 84"/>
                <a:gd name="T13" fmla="*/ 251 h 258"/>
                <a:gd name="T14" fmla="*/ 23 w 84"/>
                <a:gd name="T15" fmla="*/ 258 h 258"/>
                <a:gd name="T16" fmla="*/ 20 w 84"/>
                <a:gd name="T17" fmla="*/ 234 h 258"/>
                <a:gd name="T18" fmla="*/ 7 w 84"/>
                <a:gd name="T19" fmla="*/ 109 h 258"/>
                <a:gd name="T20" fmla="*/ 0 w 84"/>
                <a:gd name="T21" fmla="*/ 44 h 258"/>
                <a:gd name="T22" fmla="*/ 2 w 84"/>
                <a:gd name="T23" fmla="*/ 38 h 258"/>
                <a:gd name="T24" fmla="*/ 53 w 84"/>
                <a:gd name="T25" fmla="*/ 1 h 258"/>
                <a:gd name="T26" fmla="*/ 55 w 84"/>
                <a:gd name="T2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58">
                  <a:moveTo>
                    <a:pt x="55" y="0"/>
                  </a:moveTo>
                  <a:cubicBezTo>
                    <a:pt x="56" y="12"/>
                    <a:pt x="57" y="23"/>
                    <a:pt x="59" y="34"/>
                  </a:cubicBezTo>
                  <a:cubicBezTo>
                    <a:pt x="63" y="62"/>
                    <a:pt x="68" y="90"/>
                    <a:pt x="76" y="117"/>
                  </a:cubicBezTo>
                  <a:cubicBezTo>
                    <a:pt x="79" y="127"/>
                    <a:pt x="81" y="136"/>
                    <a:pt x="84" y="145"/>
                  </a:cubicBezTo>
                  <a:cubicBezTo>
                    <a:pt x="84" y="146"/>
                    <a:pt x="84" y="148"/>
                    <a:pt x="83" y="149"/>
                  </a:cubicBezTo>
                  <a:cubicBezTo>
                    <a:pt x="74" y="167"/>
                    <a:pt x="65" y="184"/>
                    <a:pt x="55" y="201"/>
                  </a:cubicBezTo>
                  <a:cubicBezTo>
                    <a:pt x="46" y="218"/>
                    <a:pt x="37" y="234"/>
                    <a:pt x="28" y="251"/>
                  </a:cubicBezTo>
                  <a:cubicBezTo>
                    <a:pt x="27" y="253"/>
                    <a:pt x="25" y="256"/>
                    <a:pt x="23" y="258"/>
                  </a:cubicBezTo>
                  <a:cubicBezTo>
                    <a:pt x="22" y="250"/>
                    <a:pt x="21" y="242"/>
                    <a:pt x="20" y="234"/>
                  </a:cubicBezTo>
                  <a:cubicBezTo>
                    <a:pt x="16" y="193"/>
                    <a:pt x="11" y="151"/>
                    <a:pt x="7" y="109"/>
                  </a:cubicBezTo>
                  <a:cubicBezTo>
                    <a:pt x="5" y="88"/>
                    <a:pt x="2" y="66"/>
                    <a:pt x="0" y="44"/>
                  </a:cubicBezTo>
                  <a:cubicBezTo>
                    <a:pt x="0" y="42"/>
                    <a:pt x="1" y="39"/>
                    <a:pt x="2" y="38"/>
                  </a:cubicBezTo>
                  <a:cubicBezTo>
                    <a:pt x="19" y="26"/>
                    <a:pt x="36" y="13"/>
                    <a:pt x="53" y="1"/>
                  </a:cubicBezTo>
                  <a:cubicBezTo>
                    <a:pt x="54" y="0"/>
                    <a:pt x="54" y="0"/>
                    <a:pt x="55" y="0"/>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10" name="Freeform 8">
              <a:extLst>
                <a:ext uri="{FF2B5EF4-FFF2-40B4-BE49-F238E27FC236}">
                  <a16:creationId xmlns:a16="http://schemas.microsoft.com/office/drawing/2014/main" id="{0F39DAED-E06F-49D8-A8D8-FB0E4DDA5585}"/>
                </a:ext>
              </a:extLst>
            </p:cNvPr>
            <p:cNvSpPr>
              <a:spLocks/>
            </p:cNvSpPr>
            <p:nvPr/>
          </p:nvSpPr>
          <p:spPr bwMode="auto">
            <a:xfrm>
              <a:off x="9840731" y="3771475"/>
              <a:ext cx="517929" cy="756140"/>
            </a:xfrm>
            <a:custGeom>
              <a:avLst/>
              <a:gdLst>
                <a:gd name="T0" fmla="*/ 55 w 147"/>
                <a:gd name="T1" fmla="*/ 36 h 214"/>
                <a:gd name="T2" fmla="*/ 50 w 147"/>
                <a:gd name="T3" fmla="*/ 59 h 214"/>
                <a:gd name="T4" fmla="*/ 59 w 147"/>
                <a:gd name="T5" fmla="*/ 99 h 214"/>
                <a:gd name="T6" fmla="*/ 74 w 147"/>
                <a:gd name="T7" fmla="*/ 125 h 214"/>
                <a:gd name="T8" fmla="*/ 87 w 147"/>
                <a:gd name="T9" fmla="*/ 80 h 214"/>
                <a:gd name="T10" fmla="*/ 117 w 147"/>
                <a:gd name="T11" fmla="*/ 43 h 214"/>
                <a:gd name="T12" fmla="*/ 119 w 147"/>
                <a:gd name="T13" fmla="*/ 85 h 214"/>
                <a:gd name="T14" fmla="*/ 127 w 147"/>
                <a:gd name="T15" fmla="*/ 75 h 214"/>
                <a:gd name="T16" fmla="*/ 134 w 147"/>
                <a:gd name="T17" fmla="*/ 22 h 214"/>
                <a:gd name="T18" fmla="*/ 133 w 147"/>
                <a:gd name="T19" fmla="*/ 10 h 214"/>
                <a:gd name="T20" fmla="*/ 139 w 147"/>
                <a:gd name="T21" fmla="*/ 25 h 214"/>
                <a:gd name="T22" fmla="*/ 135 w 147"/>
                <a:gd name="T23" fmla="*/ 96 h 214"/>
                <a:gd name="T24" fmla="*/ 118 w 147"/>
                <a:gd name="T25" fmla="*/ 140 h 214"/>
                <a:gd name="T26" fmla="*/ 114 w 147"/>
                <a:gd name="T27" fmla="*/ 154 h 214"/>
                <a:gd name="T28" fmla="*/ 99 w 147"/>
                <a:gd name="T29" fmla="*/ 125 h 214"/>
                <a:gd name="T30" fmla="*/ 102 w 147"/>
                <a:gd name="T31" fmla="*/ 93 h 214"/>
                <a:gd name="T32" fmla="*/ 94 w 147"/>
                <a:gd name="T33" fmla="*/ 114 h 214"/>
                <a:gd name="T34" fmla="*/ 94 w 147"/>
                <a:gd name="T35" fmla="*/ 155 h 214"/>
                <a:gd name="T36" fmla="*/ 85 w 147"/>
                <a:gd name="T37" fmla="*/ 191 h 214"/>
                <a:gd name="T38" fmla="*/ 61 w 147"/>
                <a:gd name="T39" fmla="*/ 214 h 214"/>
                <a:gd name="T40" fmla="*/ 50 w 147"/>
                <a:gd name="T41" fmla="*/ 173 h 214"/>
                <a:gd name="T42" fmla="*/ 33 w 147"/>
                <a:gd name="T43" fmla="*/ 107 h 214"/>
                <a:gd name="T44" fmla="*/ 38 w 147"/>
                <a:gd name="T45" fmla="*/ 86 h 214"/>
                <a:gd name="T46" fmla="*/ 29 w 147"/>
                <a:gd name="T47" fmla="*/ 103 h 214"/>
                <a:gd name="T48" fmla="*/ 25 w 147"/>
                <a:gd name="T49" fmla="*/ 125 h 214"/>
                <a:gd name="T50" fmla="*/ 13 w 147"/>
                <a:gd name="T51" fmla="*/ 141 h 214"/>
                <a:gd name="T52" fmla="*/ 3 w 147"/>
                <a:gd name="T53" fmla="*/ 70 h 214"/>
                <a:gd name="T54" fmla="*/ 12 w 147"/>
                <a:gd name="T55" fmla="*/ 12 h 214"/>
                <a:gd name="T56" fmla="*/ 21 w 147"/>
                <a:gd name="T57" fmla="*/ 0 h 214"/>
                <a:gd name="T58" fmla="*/ 21 w 147"/>
                <a:gd name="T59" fmla="*/ 72 h 214"/>
                <a:gd name="T60" fmla="*/ 55 w 147"/>
                <a:gd name="T61" fmla="*/ 3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214">
                  <a:moveTo>
                    <a:pt x="55" y="36"/>
                  </a:moveTo>
                  <a:cubicBezTo>
                    <a:pt x="53" y="44"/>
                    <a:pt x="51" y="51"/>
                    <a:pt x="50" y="59"/>
                  </a:cubicBezTo>
                  <a:cubicBezTo>
                    <a:pt x="48" y="74"/>
                    <a:pt x="52" y="86"/>
                    <a:pt x="59" y="99"/>
                  </a:cubicBezTo>
                  <a:cubicBezTo>
                    <a:pt x="64" y="107"/>
                    <a:pt x="69" y="116"/>
                    <a:pt x="74" y="125"/>
                  </a:cubicBezTo>
                  <a:cubicBezTo>
                    <a:pt x="75" y="109"/>
                    <a:pt x="79" y="94"/>
                    <a:pt x="87" y="80"/>
                  </a:cubicBezTo>
                  <a:cubicBezTo>
                    <a:pt x="94" y="66"/>
                    <a:pt x="104" y="54"/>
                    <a:pt x="117" y="43"/>
                  </a:cubicBezTo>
                  <a:cubicBezTo>
                    <a:pt x="120" y="57"/>
                    <a:pt x="121" y="71"/>
                    <a:pt x="119" y="85"/>
                  </a:cubicBezTo>
                  <a:cubicBezTo>
                    <a:pt x="124" y="83"/>
                    <a:pt x="126" y="79"/>
                    <a:pt x="127" y="75"/>
                  </a:cubicBezTo>
                  <a:cubicBezTo>
                    <a:pt x="135" y="58"/>
                    <a:pt x="136" y="40"/>
                    <a:pt x="134" y="22"/>
                  </a:cubicBezTo>
                  <a:cubicBezTo>
                    <a:pt x="134" y="18"/>
                    <a:pt x="133" y="14"/>
                    <a:pt x="133" y="10"/>
                  </a:cubicBezTo>
                  <a:cubicBezTo>
                    <a:pt x="135" y="15"/>
                    <a:pt x="138" y="20"/>
                    <a:pt x="139" y="25"/>
                  </a:cubicBezTo>
                  <a:cubicBezTo>
                    <a:pt x="147" y="50"/>
                    <a:pt x="144" y="73"/>
                    <a:pt x="135" y="96"/>
                  </a:cubicBezTo>
                  <a:cubicBezTo>
                    <a:pt x="130" y="111"/>
                    <a:pt x="123" y="126"/>
                    <a:pt x="118" y="140"/>
                  </a:cubicBezTo>
                  <a:cubicBezTo>
                    <a:pt x="116" y="145"/>
                    <a:pt x="115" y="149"/>
                    <a:pt x="114" y="154"/>
                  </a:cubicBezTo>
                  <a:cubicBezTo>
                    <a:pt x="108" y="145"/>
                    <a:pt x="102" y="136"/>
                    <a:pt x="99" y="125"/>
                  </a:cubicBezTo>
                  <a:cubicBezTo>
                    <a:pt x="97" y="114"/>
                    <a:pt x="99" y="103"/>
                    <a:pt x="102" y="93"/>
                  </a:cubicBezTo>
                  <a:cubicBezTo>
                    <a:pt x="97" y="99"/>
                    <a:pt x="95" y="106"/>
                    <a:pt x="94" y="114"/>
                  </a:cubicBezTo>
                  <a:cubicBezTo>
                    <a:pt x="94" y="127"/>
                    <a:pt x="94" y="141"/>
                    <a:pt x="94" y="155"/>
                  </a:cubicBezTo>
                  <a:cubicBezTo>
                    <a:pt x="94" y="167"/>
                    <a:pt x="92" y="180"/>
                    <a:pt x="85" y="191"/>
                  </a:cubicBezTo>
                  <a:cubicBezTo>
                    <a:pt x="79" y="201"/>
                    <a:pt x="72" y="209"/>
                    <a:pt x="61" y="214"/>
                  </a:cubicBezTo>
                  <a:cubicBezTo>
                    <a:pt x="63" y="198"/>
                    <a:pt x="55" y="186"/>
                    <a:pt x="50" y="173"/>
                  </a:cubicBezTo>
                  <a:cubicBezTo>
                    <a:pt x="40" y="152"/>
                    <a:pt x="30" y="131"/>
                    <a:pt x="33" y="107"/>
                  </a:cubicBezTo>
                  <a:cubicBezTo>
                    <a:pt x="34" y="100"/>
                    <a:pt x="36" y="94"/>
                    <a:pt x="38" y="86"/>
                  </a:cubicBezTo>
                  <a:cubicBezTo>
                    <a:pt x="32" y="91"/>
                    <a:pt x="30" y="97"/>
                    <a:pt x="29" y="103"/>
                  </a:cubicBezTo>
                  <a:cubicBezTo>
                    <a:pt x="27" y="110"/>
                    <a:pt x="26" y="118"/>
                    <a:pt x="25" y="125"/>
                  </a:cubicBezTo>
                  <a:cubicBezTo>
                    <a:pt x="23" y="132"/>
                    <a:pt x="19" y="138"/>
                    <a:pt x="13" y="141"/>
                  </a:cubicBezTo>
                  <a:cubicBezTo>
                    <a:pt x="9" y="117"/>
                    <a:pt x="5" y="94"/>
                    <a:pt x="3" y="70"/>
                  </a:cubicBezTo>
                  <a:cubicBezTo>
                    <a:pt x="0" y="50"/>
                    <a:pt x="2" y="30"/>
                    <a:pt x="12" y="12"/>
                  </a:cubicBezTo>
                  <a:cubicBezTo>
                    <a:pt x="15" y="8"/>
                    <a:pt x="18" y="4"/>
                    <a:pt x="21" y="0"/>
                  </a:cubicBezTo>
                  <a:cubicBezTo>
                    <a:pt x="8" y="24"/>
                    <a:pt x="12" y="47"/>
                    <a:pt x="21" y="72"/>
                  </a:cubicBezTo>
                  <a:cubicBezTo>
                    <a:pt x="28" y="55"/>
                    <a:pt x="40" y="44"/>
                    <a:pt x="55" y="36"/>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1" name="Freeform 9">
              <a:extLst>
                <a:ext uri="{FF2B5EF4-FFF2-40B4-BE49-F238E27FC236}">
                  <a16:creationId xmlns:a16="http://schemas.microsoft.com/office/drawing/2014/main" id="{B8197016-F7F8-45E7-9E92-106DA15BB720}"/>
                </a:ext>
              </a:extLst>
            </p:cNvPr>
            <p:cNvSpPr>
              <a:spLocks/>
            </p:cNvSpPr>
            <p:nvPr/>
          </p:nvSpPr>
          <p:spPr bwMode="auto">
            <a:xfrm>
              <a:off x="9952618" y="1499448"/>
              <a:ext cx="420479" cy="364535"/>
            </a:xfrm>
            <a:custGeom>
              <a:avLst/>
              <a:gdLst>
                <a:gd name="T0" fmla="*/ 119 w 119"/>
                <a:gd name="T1" fmla="*/ 103 h 103"/>
                <a:gd name="T2" fmla="*/ 0 w 119"/>
                <a:gd name="T3" fmla="*/ 100 h 103"/>
                <a:gd name="T4" fmla="*/ 62 w 119"/>
                <a:gd name="T5" fmla="*/ 0 h 103"/>
                <a:gd name="T6" fmla="*/ 119 w 119"/>
                <a:gd name="T7" fmla="*/ 103 h 103"/>
              </a:gdLst>
              <a:ahLst/>
              <a:cxnLst>
                <a:cxn ang="0">
                  <a:pos x="T0" y="T1"/>
                </a:cxn>
                <a:cxn ang="0">
                  <a:pos x="T2" y="T3"/>
                </a:cxn>
                <a:cxn ang="0">
                  <a:pos x="T4" y="T5"/>
                </a:cxn>
                <a:cxn ang="0">
                  <a:pos x="T6" y="T7"/>
                </a:cxn>
              </a:cxnLst>
              <a:rect l="0" t="0" r="r" b="b"/>
              <a:pathLst>
                <a:path w="119" h="103">
                  <a:moveTo>
                    <a:pt x="119" y="103"/>
                  </a:moveTo>
                  <a:cubicBezTo>
                    <a:pt x="79" y="102"/>
                    <a:pt x="39" y="101"/>
                    <a:pt x="0" y="100"/>
                  </a:cubicBezTo>
                  <a:cubicBezTo>
                    <a:pt x="3" y="84"/>
                    <a:pt x="47" y="12"/>
                    <a:pt x="62" y="0"/>
                  </a:cubicBezTo>
                  <a:cubicBezTo>
                    <a:pt x="76" y="12"/>
                    <a:pt x="118" y="90"/>
                    <a:pt x="119" y="10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38478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912404"/>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1974889" y="464694"/>
            <a:ext cx="3427878"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CONCLUSIONES</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
        <p:nvSpPr>
          <p:cNvPr id="63" name="TextBox 1">
            <a:extLst>
              <a:ext uri="{FF2B5EF4-FFF2-40B4-BE49-F238E27FC236}">
                <a16:creationId xmlns:a16="http://schemas.microsoft.com/office/drawing/2014/main" id="{DB0A9C50-B290-4C30-A65A-9D7AB111D154}"/>
              </a:ext>
            </a:extLst>
          </p:cNvPr>
          <p:cNvSpPr txBox="1"/>
          <p:nvPr/>
        </p:nvSpPr>
        <p:spPr>
          <a:xfrm>
            <a:off x="502084" y="1330648"/>
            <a:ext cx="10866120" cy="4401205"/>
          </a:xfrm>
          <a:prstGeom prst="rect">
            <a:avLst/>
          </a:prstGeom>
          <a:noFill/>
        </p:spPr>
        <p:txBody>
          <a:bodyPr wrap="square" rtlCol="0">
            <a:spAutoFit/>
          </a:bodyPr>
          <a:lstStyle/>
          <a:p>
            <a:pPr marL="285750" indent="-285750" algn="just">
              <a:buFont typeface="Wingdings" panose="05000000000000000000" pitchFamily="2" charset="2"/>
              <a:buChar char="ü"/>
              <a:defRPr/>
            </a:pP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La PTAP se abastece del río Arenillas, desde su captación con tres bombas de 100 HP que operan alternadamente por una línea de 300 mm se transporta 395,48 m³/h hasta la planta de tratamiento, el agua es almacenada en dos reservorios de 1 800 m³, la distribución se realiza con una línea de 500 mm a gravedad que entrega 371,19 m³/h a Huaquillas y para Arenillas una línea de 250 mm por impulsión que entrega </a:t>
            </a: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113,10 </a:t>
            </a: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m³/h. No existe un sistema automatizado para el control y monitoreo del funcionamiento de este sistema.</a:t>
            </a:r>
          </a:p>
          <a:p>
            <a:pPr algn="just">
              <a:defRPr/>
            </a:pPr>
            <a:endPar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Las redes inalámbricas se caracterizan por la cobertura que ofrecen, la red de área personal (WPAN) permite un alcance de 10 m, la red de área local (WLAN) 30 m, la red de área metropolitana (WMAN) 25 km y la red inalámbrica de área amplia (WWAN) superior a 50 km, como la telefonía móvil y redes de área amplia de bajo consumo (LPWAN), ésta última es la tecnología IoT más adecuada para controlar y monitorear el funcionamiento de la PTAP.</a:t>
            </a:r>
          </a:p>
          <a:p>
            <a:pPr algn="just">
              <a:defRPr/>
            </a:pPr>
            <a:endPar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La arquitectura LoRaWAN disponible desde el año 2016 con espectro de radio sin licencia, sin costo por derechos de transmisión, compatible con sensores de baja potencia que operan entre 5 a 12 voltios de forma directa o batería, una interconexión entre dispositivos, puerta de enlace con cobertura inalámbrica de 11 km en zonas abiertas, es la más adecuada para controlar y monitorear el funcionamiento de la PTAP.</a:t>
            </a:r>
          </a:p>
          <a:p>
            <a:pPr algn="just">
              <a:defRPr/>
            </a:pPr>
            <a:endPar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ü"/>
              <a:defRPr/>
            </a:pP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El proyecto presenta dos alternativas para el suministro, montaje y puesta en marcha de una red de sensores inalámbricos basado en IoT para controlar y monitorear el funcionamiento de la PTAP, el costo de inversión es $ 120 000 dólares, las propuestas se diferencian por el tipo de sensor, la alternativa A con sensores paramétricos y la alternativa B con sondas multiparamétricas, la arquitectura LoRaWAN y Ursalink como servidor de aplicación son considerados para los dos casos.</a:t>
            </a:r>
          </a:p>
        </p:txBody>
      </p:sp>
    </p:spTree>
    <p:extLst>
      <p:ext uri="{BB962C8B-B14F-4D97-AF65-F5344CB8AC3E}">
        <p14:creationId xmlns:p14="http://schemas.microsoft.com/office/powerpoint/2010/main" val="468791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912404"/>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63" name="TextBox 1">
            <a:extLst>
              <a:ext uri="{FF2B5EF4-FFF2-40B4-BE49-F238E27FC236}">
                <a16:creationId xmlns:a16="http://schemas.microsoft.com/office/drawing/2014/main" id="{DB0A9C50-B290-4C30-A65A-9D7AB111D154}"/>
              </a:ext>
            </a:extLst>
          </p:cNvPr>
          <p:cNvSpPr txBox="1"/>
          <p:nvPr/>
        </p:nvSpPr>
        <p:spPr>
          <a:xfrm>
            <a:off x="502084" y="2980328"/>
            <a:ext cx="10866120" cy="905056"/>
          </a:xfrm>
          <a:prstGeom prst="rect">
            <a:avLst/>
          </a:prstGeom>
          <a:noFill/>
        </p:spPr>
        <p:txBody>
          <a:bodyPr wrap="square" rtlCol="0">
            <a:spAutoFit/>
          </a:bodyPr>
          <a:lstStyle/>
          <a:p>
            <a:pPr algn="ctr">
              <a:lnSpc>
                <a:spcPct val="150000"/>
              </a:lnSpc>
              <a:defRPr/>
            </a:pPr>
            <a:r>
              <a:rPr lang="es-EC" sz="4000" b="1" dirty="0" smtClean="0">
                <a:solidFill>
                  <a:schemeClr val="tx2"/>
                </a:solidFill>
                <a:latin typeface="Arial" panose="020B0604020202020204" pitchFamily="34" charset="0"/>
                <a:ea typeface="Calibri" panose="020F0502020204030204" pitchFamily="34" charset="0"/>
                <a:cs typeface="Arial" panose="020B0604020202020204" pitchFamily="34" charset="0"/>
              </a:rPr>
              <a:t>GRACIAS!</a:t>
            </a:r>
            <a:endParaRPr lang="es-MX" sz="40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553056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912404"/>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2398156" y="464694"/>
            <a:ext cx="2581344"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ÁREA DE ESTUDIO</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
        <p:nvSpPr>
          <p:cNvPr id="9" name="TextBox 1">
            <a:extLst>
              <a:ext uri="{FF2B5EF4-FFF2-40B4-BE49-F238E27FC236}">
                <a16:creationId xmlns:a16="http://schemas.microsoft.com/office/drawing/2014/main" id="{DB0A9C50-B290-4C30-A65A-9D7AB111D154}"/>
              </a:ext>
            </a:extLst>
          </p:cNvPr>
          <p:cNvSpPr txBox="1"/>
          <p:nvPr/>
        </p:nvSpPr>
        <p:spPr>
          <a:xfrm>
            <a:off x="7220450" y="1303983"/>
            <a:ext cx="4457737" cy="738664"/>
          </a:xfrm>
          <a:prstGeom prst="rect">
            <a:avLst/>
          </a:prstGeom>
          <a:noFill/>
        </p:spPr>
        <p:txBody>
          <a:bodyPr wrap="square" rtlCol="0">
            <a:spAutoFit/>
          </a:bodyPr>
          <a:lstStyle/>
          <a:p>
            <a:pPr algn="just">
              <a:defRPr/>
            </a:pPr>
            <a:r>
              <a:rPr lang="es-EC" sz="14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s-EC"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         A</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l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sur de Ecuador se encuentra la provincia de El Oro con una extensión de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5767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km² y constituida por 14 cantones (INEC, 2020</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5" name="Imagen 4"/>
          <p:cNvPicPr>
            <a:picLocks noChangeAspect="1"/>
          </p:cNvPicPr>
          <p:nvPr/>
        </p:nvPicPr>
        <p:blipFill>
          <a:blip r:embed="rId3"/>
          <a:stretch>
            <a:fillRect/>
          </a:stretch>
        </p:blipFill>
        <p:spPr>
          <a:xfrm>
            <a:off x="564628" y="1298092"/>
            <a:ext cx="6248400" cy="4210050"/>
          </a:xfrm>
          <a:prstGeom prst="rect">
            <a:avLst/>
          </a:prstGeom>
        </p:spPr>
      </p:pic>
      <p:grpSp>
        <p:nvGrpSpPr>
          <p:cNvPr id="11" name="Group 59">
            <a:extLst>
              <a:ext uri="{FF2B5EF4-FFF2-40B4-BE49-F238E27FC236}">
                <a16:creationId xmlns:a16="http://schemas.microsoft.com/office/drawing/2014/main" id="{DD2B371E-6C52-4C02-B326-A96D44593F4F}"/>
              </a:ext>
            </a:extLst>
          </p:cNvPr>
          <p:cNvGrpSpPr/>
          <p:nvPr/>
        </p:nvGrpSpPr>
        <p:grpSpPr>
          <a:xfrm>
            <a:off x="7507836" y="2532999"/>
            <a:ext cx="288000" cy="468000"/>
            <a:chOff x="7478257" y="2193205"/>
            <a:chExt cx="452898" cy="700189"/>
          </a:xfrm>
          <a:solidFill>
            <a:schemeClr val="bg1"/>
          </a:solidFill>
        </p:grpSpPr>
        <p:sp>
          <p:nvSpPr>
            <p:cNvPr id="12" name="Oval 60">
              <a:extLst>
                <a:ext uri="{FF2B5EF4-FFF2-40B4-BE49-F238E27FC236}">
                  <a16:creationId xmlns:a16="http://schemas.microsoft.com/office/drawing/2014/main" id="{73505F4A-E99E-4B7D-881C-3F6A13506B64}"/>
                </a:ext>
              </a:extLst>
            </p:cNvPr>
            <p:cNvSpPr/>
            <p:nvPr/>
          </p:nvSpPr>
          <p:spPr>
            <a:xfrm>
              <a:off x="7478257" y="2786413"/>
              <a:ext cx="452893" cy="106981"/>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Freeform 17">
              <a:extLst>
                <a:ext uri="{FF2B5EF4-FFF2-40B4-BE49-F238E27FC236}">
                  <a16:creationId xmlns:a16="http://schemas.microsoft.com/office/drawing/2014/main" id="{0673C56E-BE22-400B-AC08-2B98AC430E62}"/>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16" name="TextBox 1">
            <a:extLst>
              <a:ext uri="{FF2B5EF4-FFF2-40B4-BE49-F238E27FC236}">
                <a16:creationId xmlns:a16="http://schemas.microsoft.com/office/drawing/2014/main" id="{DB0A9C50-B290-4C30-A65A-9D7AB111D154}"/>
              </a:ext>
            </a:extLst>
          </p:cNvPr>
          <p:cNvSpPr txBox="1"/>
          <p:nvPr/>
        </p:nvSpPr>
        <p:spPr>
          <a:xfrm>
            <a:off x="8023878" y="2379327"/>
            <a:ext cx="3654309" cy="738664"/>
          </a:xfrm>
          <a:prstGeom prst="rect">
            <a:avLst/>
          </a:prstGeom>
          <a:noFill/>
        </p:spPr>
        <p:txBody>
          <a:bodyPr wrap="square" rtlCol="0">
            <a:spAutoFit/>
          </a:bodyPr>
          <a:lstStyle>
            <a:defPPr>
              <a:defRPr lang="en-US"/>
            </a:defPPr>
            <a:lvl1pPr algn="just">
              <a:defRPr sz="1400" b="1">
                <a:solidFill>
                  <a:schemeClr val="tx2"/>
                </a:solidFill>
                <a:latin typeface="Arial" panose="020B0604020202020204" pitchFamily="34" charset="0"/>
                <a:ea typeface="Calibri" panose="020F0502020204030204" pitchFamily="34" charset="0"/>
                <a:cs typeface="Arial" panose="020B0604020202020204" pitchFamily="34" charset="0"/>
              </a:defRPr>
            </a:lvl1pPr>
          </a:lstStyle>
          <a:p>
            <a:r>
              <a:rPr lang="es-EC" dirty="0"/>
              <a:t>          </a:t>
            </a:r>
            <a:r>
              <a:rPr lang="es-MX" dirty="0"/>
              <a:t>Huaquillas, con una población de 60440 habitantes y una extensión de 112,60 km² (INEC, 2020).</a:t>
            </a:r>
          </a:p>
        </p:txBody>
      </p:sp>
      <p:sp>
        <p:nvSpPr>
          <p:cNvPr id="20" name="TextBox 1">
            <a:extLst>
              <a:ext uri="{FF2B5EF4-FFF2-40B4-BE49-F238E27FC236}">
                <a16:creationId xmlns:a16="http://schemas.microsoft.com/office/drawing/2014/main" id="{DB0A9C50-B290-4C30-A65A-9D7AB111D154}"/>
              </a:ext>
            </a:extLst>
          </p:cNvPr>
          <p:cNvSpPr txBox="1"/>
          <p:nvPr/>
        </p:nvSpPr>
        <p:spPr>
          <a:xfrm>
            <a:off x="8023878" y="3414330"/>
            <a:ext cx="3654309" cy="738664"/>
          </a:xfrm>
          <a:prstGeom prst="rect">
            <a:avLst/>
          </a:prstGeom>
          <a:noFill/>
        </p:spPr>
        <p:txBody>
          <a:bodyPr wrap="square" rtlCol="0">
            <a:spAutoFit/>
          </a:bodyPr>
          <a:lstStyle>
            <a:defPPr>
              <a:defRPr lang="en-US"/>
            </a:defPPr>
            <a:lvl1pPr algn="just">
              <a:defRPr sz="1400" b="1">
                <a:solidFill>
                  <a:schemeClr val="tx2"/>
                </a:solidFill>
                <a:latin typeface="Arial" panose="020B0604020202020204" pitchFamily="34" charset="0"/>
                <a:ea typeface="Calibri" panose="020F0502020204030204" pitchFamily="34" charset="0"/>
                <a:cs typeface="Arial" panose="020B0604020202020204" pitchFamily="34" charset="0"/>
              </a:defRPr>
            </a:lvl1pPr>
          </a:lstStyle>
          <a:p>
            <a:r>
              <a:rPr lang="es-EC" dirty="0"/>
              <a:t>          Arenillas, c</a:t>
            </a:r>
            <a:r>
              <a:rPr lang="es-MX" dirty="0"/>
              <a:t>on una población de 33473 habitantes y una extensión de 808,27 km² (INEC, 2020).</a:t>
            </a:r>
          </a:p>
        </p:txBody>
      </p:sp>
      <p:sp>
        <p:nvSpPr>
          <p:cNvPr id="21" name="TextBox 1">
            <a:extLst>
              <a:ext uri="{FF2B5EF4-FFF2-40B4-BE49-F238E27FC236}">
                <a16:creationId xmlns:a16="http://schemas.microsoft.com/office/drawing/2014/main" id="{DB0A9C50-B290-4C30-A65A-9D7AB111D154}"/>
              </a:ext>
            </a:extLst>
          </p:cNvPr>
          <p:cNvSpPr txBox="1"/>
          <p:nvPr/>
        </p:nvSpPr>
        <p:spPr>
          <a:xfrm>
            <a:off x="7220451" y="4492479"/>
            <a:ext cx="4457737" cy="954107"/>
          </a:xfrm>
          <a:prstGeom prst="rect">
            <a:avLst/>
          </a:prstGeom>
          <a:noFill/>
        </p:spPr>
        <p:txBody>
          <a:bodyPr wrap="square" rtlCol="0">
            <a:spAutoFit/>
          </a:bodyPr>
          <a:lstStyle>
            <a:defPPr>
              <a:defRPr lang="en-US"/>
            </a:defPPr>
            <a:lvl1pPr algn="just">
              <a:defRPr sz="1400" b="1">
                <a:solidFill>
                  <a:schemeClr val="tx2"/>
                </a:solidFill>
                <a:latin typeface="Arial" panose="020B0604020202020204" pitchFamily="34" charset="0"/>
                <a:ea typeface="Calibri" panose="020F0502020204030204" pitchFamily="34" charset="0"/>
                <a:cs typeface="Arial" panose="020B0604020202020204" pitchFamily="34" charset="0"/>
              </a:defRPr>
            </a:lvl1pPr>
          </a:lstStyle>
          <a:p>
            <a:r>
              <a:rPr lang="es-EC" dirty="0"/>
              <a:t>          </a:t>
            </a:r>
            <a:r>
              <a:rPr lang="es-MX" dirty="0"/>
              <a:t>El área de estudio es 41,54 hectáreas que responde al trazado de la líneas principales en la zona urbana de Arenillas y paralelo a la vía transversal sur hasta llegar a Huaquillas.</a:t>
            </a:r>
          </a:p>
        </p:txBody>
      </p:sp>
      <p:grpSp>
        <p:nvGrpSpPr>
          <p:cNvPr id="23" name="Group 59">
            <a:extLst>
              <a:ext uri="{FF2B5EF4-FFF2-40B4-BE49-F238E27FC236}">
                <a16:creationId xmlns:a16="http://schemas.microsoft.com/office/drawing/2014/main" id="{DD2B371E-6C52-4C02-B326-A96D44593F4F}"/>
              </a:ext>
            </a:extLst>
          </p:cNvPr>
          <p:cNvGrpSpPr/>
          <p:nvPr/>
        </p:nvGrpSpPr>
        <p:grpSpPr>
          <a:xfrm>
            <a:off x="7507833" y="3572745"/>
            <a:ext cx="288000" cy="468000"/>
            <a:chOff x="7478257" y="2193205"/>
            <a:chExt cx="452898" cy="700189"/>
          </a:xfrm>
          <a:solidFill>
            <a:schemeClr val="bg1"/>
          </a:solidFill>
        </p:grpSpPr>
        <p:sp>
          <p:nvSpPr>
            <p:cNvPr id="24" name="Oval 60">
              <a:extLst>
                <a:ext uri="{FF2B5EF4-FFF2-40B4-BE49-F238E27FC236}">
                  <a16:creationId xmlns:a16="http://schemas.microsoft.com/office/drawing/2014/main" id="{73505F4A-E99E-4B7D-881C-3F6A13506B64}"/>
                </a:ext>
              </a:extLst>
            </p:cNvPr>
            <p:cNvSpPr/>
            <p:nvPr/>
          </p:nvSpPr>
          <p:spPr>
            <a:xfrm>
              <a:off x="7478257" y="2786413"/>
              <a:ext cx="452893" cy="106981"/>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Freeform 17">
              <a:extLst>
                <a:ext uri="{FF2B5EF4-FFF2-40B4-BE49-F238E27FC236}">
                  <a16:creationId xmlns:a16="http://schemas.microsoft.com/office/drawing/2014/main" id="{0673C56E-BE22-400B-AC08-2B98AC430E62}"/>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grpFill/>
            <a:ln>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26" name="TextBox 1">
            <a:extLst>
              <a:ext uri="{FF2B5EF4-FFF2-40B4-BE49-F238E27FC236}">
                <a16:creationId xmlns:a16="http://schemas.microsoft.com/office/drawing/2014/main" id="{DB0A9C50-B290-4C30-A65A-9D7AB111D154}"/>
              </a:ext>
            </a:extLst>
          </p:cNvPr>
          <p:cNvSpPr txBox="1"/>
          <p:nvPr/>
        </p:nvSpPr>
        <p:spPr>
          <a:xfrm>
            <a:off x="1946427" y="5512990"/>
            <a:ext cx="3380209" cy="276999"/>
          </a:xfrm>
          <a:prstGeom prst="rect">
            <a:avLst/>
          </a:prstGeom>
          <a:noFill/>
        </p:spPr>
        <p:txBody>
          <a:bodyPr wrap="square" rtlCol="0">
            <a:spAutoFit/>
          </a:bodyPr>
          <a:lstStyle/>
          <a:p>
            <a:pPr algn="just">
              <a:defRPr/>
            </a:pPr>
            <a:r>
              <a:rPr lang="es-MX" sz="1200" b="1" i="1" dirty="0">
                <a:solidFill>
                  <a:schemeClr val="tx2"/>
                </a:solidFill>
                <a:latin typeface="Times New Roman" panose="02020603050405020304" pitchFamily="18" charset="0"/>
                <a:ea typeface="Calibri" panose="020F0502020204030204" pitchFamily="34" charset="0"/>
              </a:rPr>
              <a:t>Zona de estudio del </a:t>
            </a:r>
            <a:r>
              <a:rPr lang="es-MX" sz="1200" b="1" i="1" dirty="0" smtClean="0">
                <a:solidFill>
                  <a:schemeClr val="tx2"/>
                </a:solidFill>
                <a:latin typeface="Times New Roman" panose="02020603050405020304" pitchFamily="18" charset="0"/>
                <a:ea typeface="Calibri" panose="020F0502020204030204" pitchFamily="34" charset="0"/>
              </a:rPr>
              <a:t>proyecto. Fuente</a:t>
            </a:r>
            <a:r>
              <a:rPr lang="es-MX" sz="1200" b="1" i="1" dirty="0">
                <a:solidFill>
                  <a:schemeClr val="tx2"/>
                </a:solidFill>
                <a:latin typeface="Times New Roman" panose="02020603050405020304" pitchFamily="18" charset="0"/>
                <a:ea typeface="Calibri" panose="020F0502020204030204" pitchFamily="34" charset="0"/>
              </a:rPr>
              <a:t>: </a:t>
            </a:r>
            <a:r>
              <a:rPr lang="es-MX" sz="1200" b="1" i="1" dirty="0" smtClean="0">
                <a:solidFill>
                  <a:schemeClr val="tx2"/>
                </a:solidFill>
                <a:latin typeface="Times New Roman" panose="02020603050405020304" pitchFamily="18" charset="0"/>
                <a:ea typeface="Calibri" panose="020F0502020204030204" pitchFamily="34" charset="0"/>
              </a:rPr>
              <a:t>EMRAPAH</a:t>
            </a:r>
            <a:endParaRPr lang="es-MX" sz="1200" b="1" i="1" dirty="0">
              <a:solidFill>
                <a:schemeClr val="tx2"/>
              </a:solidFill>
              <a:latin typeface="Times New Roman" panose="02020603050405020304" pitchFamily="18" charset="0"/>
              <a:ea typeface="Noto Sans" panose="020B0502040504020204" pitchFamily="34"/>
              <a:cs typeface="Times New Roman" panose="02020603050405020304" pitchFamily="18" charset="0"/>
            </a:endParaRPr>
          </a:p>
        </p:txBody>
      </p:sp>
    </p:spTree>
    <p:extLst>
      <p:ext uri="{BB962C8B-B14F-4D97-AF65-F5344CB8AC3E}">
        <p14:creationId xmlns:p14="http://schemas.microsoft.com/office/powerpoint/2010/main" val="1213906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912404"/>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1974889" y="464694"/>
            <a:ext cx="3427878" cy="307777"/>
          </a:xfrm>
          <a:prstGeom prst="rect">
            <a:avLst/>
          </a:prstGeom>
          <a:noFill/>
        </p:spPr>
        <p:txBody>
          <a:bodyPr wrap="square" rtlCol="0">
            <a:spAutoFit/>
          </a:bodyPr>
          <a:lstStyle/>
          <a:p>
            <a:pPr lvl="0" algn="ctr">
              <a:defRPr/>
            </a:pPr>
            <a:r>
              <a:rPr lang="es-MX" sz="1400" b="1" dirty="0" smtClean="0">
                <a:solidFill>
                  <a:schemeClr val="tx2"/>
                </a:solidFill>
                <a:latin typeface="Times New Roman" panose="02020603050405020304" pitchFamily="18" charset="0"/>
                <a:ea typeface="Noto Sans" panose="020B0502040504020204" pitchFamily="34"/>
                <a:cs typeface="Times New Roman" panose="02020603050405020304" pitchFamily="18" charset="0"/>
              </a:rPr>
              <a:t>OBJETIVOS</a:t>
            </a:r>
            <a:endParaRPr lang="es-MX" sz="1400" b="1" dirty="0">
              <a:solidFill>
                <a:schemeClr val="tx2"/>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47" name="TextBox 1">
            <a:extLst>
              <a:ext uri="{FF2B5EF4-FFF2-40B4-BE49-F238E27FC236}">
                <a16:creationId xmlns:a16="http://schemas.microsoft.com/office/drawing/2014/main" id="{DB0A9C50-B290-4C30-A65A-9D7AB111D154}"/>
              </a:ext>
            </a:extLst>
          </p:cNvPr>
          <p:cNvSpPr txBox="1"/>
          <p:nvPr/>
        </p:nvSpPr>
        <p:spPr>
          <a:xfrm>
            <a:off x="703723" y="1141685"/>
            <a:ext cx="10804653" cy="134504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defRPr/>
            </a:pP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Diseñar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un sistema automatizado de control y monitoreo del funcionamiento de la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PTAP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para medir, transmitir y presentar datos de cloro, turbidez, oxígeno disuelto, pH, temperatura, conductividad eléctrica, nivel de agua,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presión y caudal,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mediante una red de sensores inalámbricos basado en IoT, distribuidos en la captación, planta de tratamiento y distribución principal. </a:t>
            </a:r>
            <a:endPar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63" name="TextBox 1">
            <a:extLst>
              <a:ext uri="{FF2B5EF4-FFF2-40B4-BE49-F238E27FC236}">
                <a16:creationId xmlns:a16="http://schemas.microsoft.com/office/drawing/2014/main" id="{DB0A9C50-B290-4C30-A65A-9D7AB111D154}"/>
              </a:ext>
            </a:extLst>
          </p:cNvPr>
          <p:cNvSpPr txBox="1"/>
          <p:nvPr/>
        </p:nvSpPr>
        <p:spPr>
          <a:xfrm>
            <a:off x="1123405" y="2645297"/>
            <a:ext cx="10384971" cy="3108543"/>
          </a:xfrm>
          <a:prstGeom prst="rect">
            <a:avLst/>
          </a:prstGeom>
          <a:noFill/>
        </p:spPr>
        <p:txBody>
          <a:bodyPr wrap="square" rtlCol="0">
            <a:spAutoFit/>
          </a:bodyPr>
          <a:lstStyle>
            <a:defPPr>
              <a:defRPr lang="en-US"/>
            </a:defPPr>
            <a:lvl1pPr marL="285750" indent="-285750" algn="just">
              <a:buFont typeface="Wingdings" panose="05000000000000000000" pitchFamily="2" charset="2"/>
              <a:buChar char="Ø"/>
              <a:defRPr sz="1500" b="1">
                <a:solidFill>
                  <a:schemeClr val="tx2"/>
                </a:solidFill>
                <a:latin typeface="Arial" panose="020B0604020202020204" pitchFamily="34" charset="0"/>
                <a:ea typeface="Calibri" panose="020F0502020204030204" pitchFamily="34" charset="0"/>
                <a:cs typeface="Arial" panose="020B0604020202020204" pitchFamily="34" charset="0"/>
              </a:defRPr>
            </a:lvl1pPr>
          </a:lstStyle>
          <a:p>
            <a:pPr>
              <a:buFont typeface="Wingdings" panose="05000000000000000000" pitchFamily="2" charset="2"/>
              <a:buChar char="ü"/>
            </a:pPr>
            <a:r>
              <a:rPr lang="es-MX" sz="1400" dirty="0"/>
              <a:t>Determinar las condiciones técnicas del funcionamiento de la </a:t>
            </a:r>
            <a:r>
              <a:rPr lang="es-MX" sz="1400" dirty="0" smtClean="0"/>
              <a:t>PTAP para </a:t>
            </a:r>
            <a:r>
              <a:rPr lang="es-MX" sz="1400" dirty="0"/>
              <a:t>diagnosticar </a:t>
            </a:r>
            <a:r>
              <a:rPr lang="es-MX" sz="1400" dirty="0" smtClean="0"/>
              <a:t>el método empleado para el control </a:t>
            </a:r>
            <a:r>
              <a:rPr lang="es-MX" sz="1400" dirty="0"/>
              <a:t>y </a:t>
            </a:r>
            <a:r>
              <a:rPr lang="es-MX" sz="1400" dirty="0" smtClean="0"/>
              <a:t>monitoreo.</a:t>
            </a:r>
            <a:endParaRPr lang="es-MX" sz="1400" dirty="0"/>
          </a:p>
          <a:p>
            <a:pPr>
              <a:buFont typeface="Wingdings" panose="05000000000000000000" pitchFamily="2" charset="2"/>
              <a:buChar char="ü"/>
            </a:pPr>
            <a:endParaRPr lang="es-MX" sz="1400" dirty="0"/>
          </a:p>
          <a:p>
            <a:pPr>
              <a:buFont typeface="Wingdings" panose="05000000000000000000" pitchFamily="2" charset="2"/>
              <a:buChar char="ü"/>
            </a:pPr>
            <a:r>
              <a:rPr lang="es-MX" sz="1400" dirty="0"/>
              <a:t>Analizar las redes inalámbricas de área extensa disponibles y determinar la </a:t>
            </a:r>
            <a:r>
              <a:rPr lang="es-MX" sz="1400" dirty="0" smtClean="0"/>
              <a:t>más </a:t>
            </a:r>
            <a:r>
              <a:rPr lang="es-MX" sz="1400" dirty="0"/>
              <a:t>adecuada para la medición, transmisión y presentación de </a:t>
            </a:r>
            <a:r>
              <a:rPr lang="es-MX" sz="1400" dirty="0" smtClean="0"/>
              <a:t>datos con IoT.</a:t>
            </a:r>
            <a:endParaRPr lang="es-MX" sz="1400" dirty="0"/>
          </a:p>
          <a:p>
            <a:pPr>
              <a:buFont typeface="Wingdings" panose="05000000000000000000" pitchFamily="2" charset="2"/>
              <a:buChar char="ü"/>
            </a:pPr>
            <a:endParaRPr lang="es-MX" sz="1400" dirty="0"/>
          </a:p>
          <a:p>
            <a:pPr>
              <a:buFont typeface="Wingdings" panose="05000000000000000000" pitchFamily="2" charset="2"/>
              <a:buChar char="ü"/>
            </a:pPr>
            <a:r>
              <a:rPr lang="es-MX" sz="1400" dirty="0" smtClean="0"/>
              <a:t>Analizar la </a:t>
            </a:r>
            <a:r>
              <a:rPr lang="es-MX" sz="1400" dirty="0"/>
              <a:t>arquitectura </a:t>
            </a:r>
            <a:r>
              <a:rPr lang="es-MX" sz="1400" dirty="0" smtClean="0"/>
              <a:t>de </a:t>
            </a:r>
            <a:r>
              <a:rPr lang="es-MX" sz="1400" dirty="0"/>
              <a:t>una red de sensores inalámbricos basado en IoT para la medición, transmisión y presentación de datos.</a:t>
            </a:r>
          </a:p>
          <a:p>
            <a:pPr>
              <a:buFont typeface="Wingdings" panose="05000000000000000000" pitchFamily="2" charset="2"/>
              <a:buChar char="ü"/>
            </a:pPr>
            <a:endParaRPr lang="es-MX" sz="1400" dirty="0"/>
          </a:p>
          <a:p>
            <a:pPr>
              <a:buFont typeface="Wingdings" panose="05000000000000000000" pitchFamily="2" charset="2"/>
              <a:buChar char="ü"/>
            </a:pPr>
            <a:r>
              <a:rPr lang="es-MX" sz="1400" dirty="0"/>
              <a:t>Diseñar una propuesta para el suministro, montaje y puesta en marcha de una red de sensores basado en IoT para medir, transmitir y presentar datos desde la captación, planta de tratamiento y distribución </a:t>
            </a:r>
            <a:r>
              <a:rPr lang="es-MX" sz="1400" dirty="0" smtClean="0"/>
              <a:t>principal.</a:t>
            </a:r>
            <a:endParaRPr lang="es-MX" sz="1400" dirty="0"/>
          </a:p>
          <a:p>
            <a:pPr>
              <a:buFont typeface="Wingdings" panose="05000000000000000000" pitchFamily="2" charset="2"/>
              <a:buChar char="ü"/>
            </a:pPr>
            <a:endParaRPr lang="es-MX" sz="1400" dirty="0"/>
          </a:p>
          <a:p>
            <a:pPr>
              <a:buFont typeface="Wingdings" panose="05000000000000000000" pitchFamily="2" charset="2"/>
              <a:buChar char="ü"/>
            </a:pPr>
            <a:r>
              <a:rPr lang="es-MX" sz="1400" dirty="0"/>
              <a:t>Implementar a nivel piloto un sistema automatizado con IoT para detectar datos de consumo de </a:t>
            </a:r>
            <a:r>
              <a:rPr lang="es-MX" sz="1400" dirty="0" smtClean="0"/>
              <a:t>agua </a:t>
            </a:r>
            <a:r>
              <a:rPr lang="es-MX" sz="1400" dirty="0"/>
              <a:t>en una acometida </a:t>
            </a:r>
            <a:r>
              <a:rPr lang="es-MX" sz="1400" dirty="0" smtClean="0"/>
              <a:t>diámetro </a:t>
            </a:r>
            <a:r>
              <a:rPr lang="es-MX" sz="1400" dirty="0"/>
              <a:t>1/2" en la edificación </a:t>
            </a:r>
            <a:r>
              <a:rPr lang="es-MX" sz="1400" dirty="0" smtClean="0"/>
              <a:t>PTAP y </a:t>
            </a:r>
            <a:r>
              <a:rPr lang="es-MX" sz="1400" dirty="0"/>
              <a:t>vivienda unifamiliar de la ciudad de Arenillas.</a:t>
            </a:r>
          </a:p>
        </p:txBody>
      </p:sp>
    </p:spTree>
    <p:extLst>
      <p:ext uri="{BB962C8B-B14F-4D97-AF65-F5344CB8AC3E}">
        <p14:creationId xmlns:p14="http://schemas.microsoft.com/office/powerpoint/2010/main" val="2097687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912404"/>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1491562" y="492062"/>
            <a:ext cx="4394531"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SISTEMA REGIONAL ARENILLAS-HUAQUILLAS</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10" name="Imagen 9"/>
          <p:cNvPicPr>
            <a:picLocks noChangeAspect="1"/>
          </p:cNvPicPr>
          <p:nvPr/>
        </p:nvPicPr>
        <p:blipFill>
          <a:blip r:embed="rId3"/>
          <a:stretch>
            <a:fillRect/>
          </a:stretch>
        </p:blipFill>
        <p:spPr>
          <a:xfrm>
            <a:off x="509587" y="1312407"/>
            <a:ext cx="11172825" cy="3971925"/>
          </a:xfrm>
          <a:prstGeom prst="rect">
            <a:avLst/>
          </a:prstGeom>
        </p:spPr>
      </p:pic>
      <p:sp>
        <p:nvSpPr>
          <p:cNvPr id="72" name="TextBox 1">
            <a:extLst>
              <a:ext uri="{FF2B5EF4-FFF2-40B4-BE49-F238E27FC236}">
                <a16:creationId xmlns:a16="http://schemas.microsoft.com/office/drawing/2014/main" id="{DB0A9C50-B290-4C30-A65A-9D7AB111D154}"/>
              </a:ext>
            </a:extLst>
          </p:cNvPr>
          <p:cNvSpPr txBox="1"/>
          <p:nvPr/>
        </p:nvSpPr>
        <p:spPr>
          <a:xfrm>
            <a:off x="3079871" y="5276462"/>
            <a:ext cx="6377638" cy="276999"/>
          </a:xfrm>
          <a:prstGeom prst="rect">
            <a:avLst/>
          </a:prstGeom>
          <a:noFill/>
        </p:spPr>
        <p:txBody>
          <a:bodyPr wrap="square" rtlCol="0">
            <a:spAutoFit/>
          </a:bodyPr>
          <a:lstStyle/>
          <a:p>
            <a:pPr algn="ctr">
              <a:defRPr/>
            </a:pP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Perfil hidráulico Sistema Regional Arenillas-Huaquillas</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4240819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912404"/>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1491562" y="492062"/>
            <a:ext cx="4394531"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SISTEMA REGIONAL ARENILLAS-HUAQUILLAS</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12" name="Imagen 11" descr="C:\Users\Usuario\Desktop\JPG_Visita Campo\IMG_20201021_105217_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6800" y="1925483"/>
            <a:ext cx="3597910" cy="2699385"/>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pic>
        <p:nvPicPr>
          <p:cNvPr id="16" name="Imagen 15" descr="C:\Users\Usuario\Desktop\JPG_Visita Campo\IMG_20201021_10014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20" y="1925483"/>
            <a:ext cx="3598545" cy="2699385"/>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sp>
        <p:nvSpPr>
          <p:cNvPr id="17" name="TextBox 1">
            <a:extLst>
              <a:ext uri="{FF2B5EF4-FFF2-40B4-BE49-F238E27FC236}">
                <a16:creationId xmlns:a16="http://schemas.microsoft.com/office/drawing/2014/main" id="{DB0A9C50-B290-4C30-A65A-9D7AB111D154}"/>
              </a:ext>
            </a:extLst>
          </p:cNvPr>
          <p:cNvSpPr txBox="1"/>
          <p:nvPr/>
        </p:nvSpPr>
        <p:spPr>
          <a:xfrm>
            <a:off x="422520" y="4739780"/>
            <a:ext cx="11287741" cy="276999"/>
          </a:xfrm>
          <a:prstGeom prst="rect">
            <a:avLst/>
          </a:prstGeom>
          <a:noFill/>
        </p:spPr>
        <p:txBody>
          <a:bodyPr wrap="square" rtlCol="0">
            <a:spAutoFit/>
          </a:bodyPr>
          <a:lstStyle/>
          <a:p>
            <a:pPr algn="just">
              <a:defRPr/>
            </a:pP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                                 Captación                                                                  Sedimentador                                                                         Reservorios</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20" name="Imagen 19" descr="C:\Users\Usuario\Desktop\JPG_Visita Campo\IMG_20201021_11073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0445" y="1925482"/>
            <a:ext cx="3599815" cy="2699385"/>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774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912404"/>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1491562" y="492062"/>
            <a:ext cx="4394531"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SISTEMA REGIONAL ARENILLAS-HUAQUILLAS</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
        <p:nvSpPr>
          <p:cNvPr id="17" name="TextBox 1">
            <a:extLst>
              <a:ext uri="{FF2B5EF4-FFF2-40B4-BE49-F238E27FC236}">
                <a16:creationId xmlns:a16="http://schemas.microsoft.com/office/drawing/2014/main" id="{DB0A9C50-B290-4C30-A65A-9D7AB111D154}"/>
              </a:ext>
            </a:extLst>
          </p:cNvPr>
          <p:cNvSpPr txBox="1"/>
          <p:nvPr/>
        </p:nvSpPr>
        <p:spPr>
          <a:xfrm>
            <a:off x="422520" y="4739780"/>
            <a:ext cx="11287741" cy="276999"/>
          </a:xfrm>
          <a:prstGeom prst="rect">
            <a:avLst/>
          </a:prstGeom>
          <a:noFill/>
        </p:spPr>
        <p:txBody>
          <a:bodyPr wrap="square" rtlCol="0">
            <a:spAutoFit/>
          </a:bodyPr>
          <a:lstStyle/>
          <a:p>
            <a:pPr algn="just">
              <a:defRPr/>
            </a:pP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                 Laboratorio Control Calidad                                             Equipo Medición Caudal                                                 Lectura Tubería 300mm HD</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pic>
        <p:nvPicPr>
          <p:cNvPr id="11" name="Imagen 10" descr="C:\Users\Usuario\Desktop\JPG_Visita Campo\IMG_20201021_1207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20" y="1925482"/>
            <a:ext cx="3598545" cy="2699385"/>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pic>
        <p:nvPicPr>
          <p:cNvPr id="19" name="Imagen 18" descr="C:\Users\Usuario\Desktop\JPG_Visita Campo\IMG_20201022_1500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6727" y="1925481"/>
            <a:ext cx="3598545" cy="2699385"/>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pic>
        <p:nvPicPr>
          <p:cNvPr id="20" name="Imagen 19" descr="C:\Users\Usuario\Desktop\JPG_Visita Campo\IMG_20201022_145915.jpg"/>
          <p:cNvPicPr/>
          <p:nvPr/>
        </p:nvPicPr>
        <p:blipFill rotWithShape="1">
          <a:blip r:embed="rId5" cstate="print">
            <a:extLst>
              <a:ext uri="{28A0092B-C50C-407E-A947-70E740481C1C}">
                <a14:useLocalDpi xmlns:a14="http://schemas.microsoft.com/office/drawing/2010/main" val="0"/>
              </a:ext>
            </a:extLst>
          </a:blip>
          <a:srcRect l="7749" t="20410" r="17289" b="3319"/>
          <a:stretch/>
        </p:blipFill>
        <p:spPr bwMode="auto">
          <a:xfrm rot="5400000">
            <a:off x="8719109" y="1442519"/>
            <a:ext cx="2691130" cy="3649980"/>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2210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61336"/>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2193691" y="460583"/>
            <a:ext cx="2990274"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INTERNET DE LAS COSAS (IoT)</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
        <p:nvSpPr>
          <p:cNvPr id="31" name="TextBox 1">
            <a:extLst>
              <a:ext uri="{FF2B5EF4-FFF2-40B4-BE49-F238E27FC236}">
                <a16:creationId xmlns:a16="http://schemas.microsoft.com/office/drawing/2014/main" id="{DB0A9C50-B290-4C30-A65A-9D7AB111D154}"/>
              </a:ext>
            </a:extLst>
          </p:cNvPr>
          <p:cNvSpPr txBox="1"/>
          <p:nvPr/>
        </p:nvSpPr>
        <p:spPr>
          <a:xfrm>
            <a:off x="821290" y="1205665"/>
            <a:ext cx="10804653" cy="523220"/>
          </a:xfrm>
          <a:prstGeom prst="rect">
            <a:avLst/>
          </a:prstGeom>
          <a:noFill/>
        </p:spPr>
        <p:txBody>
          <a:bodyPr wrap="square" rtlCol="0">
            <a:spAutoFit/>
          </a:bodyPr>
          <a:lstStyle/>
          <a:p>
            <a:pPr algn="just">
              <a:defRPr/>
            </a:pP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El IoT es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una red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que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conecta todo a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internet, permite intercambiar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datos y comunicarse con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sensores de detección a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través de la combinación de hardware,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software y servicios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de red ( </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Chen, </a:t>
            </a:r>
            <a:r>
              <a:rPr lang="es-MX" sz="1400" b="1" dirty="0">
                <a:solidFill>
                  <a:schemeClr val="tx2"/>
                </a:solidFill>
                <a:latin typeface="Arial" panose="020B0604020202020204" pitchFamily="34" charset="0"/>
                <a:ea typeface="Calibri" panose="020F0502020204030204" pitchFamily="34" charset="0"/>
                <a:cs typeface="Arial" panose="020B0604020202020204" pitchFamily="34" charset="0"/>
              </a:rPr>
              <a:t>2014</a:t>
            </a:r>
            <a:r>
              <a:rPr lang="es-MX" sz="1400" b="1" dirty="0" smtClean="0">
                <a:solidFill>
                  <a:schemeClr val="tx2"/>
                </a:solidFill>
                <a:latin typeface="Arial" panose="020B0604020202020204" pitchFamily="34" charset="0"/>
                <a:ea typeface="Calibri" panose="020F0502020204030204" pitchFamily="34" charset="0"/>
                <a:cs typeface="Arial" panose="020B0604020202020204" pitchFamily="34" charset="0"/>
              </a:rPr>
              <a:t>).</a:t>
            </a:r>
          </a:p>
        </p:txBody>
      </p:sp>
      <p:sp>
        <p:nvSpPr>
          <p:cNvPr id="34" name="TextBox 1">
            <a:extLst>
              <a:ext uri="{FF2B5EF4-FFF2-40B4-BE49-F238E27FC236}">
                <a16:creationId xmlns:a16="http://schemas.microsoft.com/office/drawing/2014/main" id="{DB0A9C50-B290-4C30-A65A-9D7AB111D154}"/>
              </a:ext>
            </a:extLst>
          </p:cNvPr>
          <p:cNvSpPr txBox="1"/>
          <p:nvPr/>
        </p:nvSpPr>
        <p:spPr>
          <a:xfrm>
            <a:off x="703723" y="1808965"/>
            <a:ext cx="10804653" cy="523220"/>
          </a:xfrm>
          <a:prstGeom prst="rect">
            <a:avLst/>
          </a:prstGeom>
          <a:noFill/>
        </p:spPr>
        <p:txBody>
          <a:bodyPr wrap="square" rtlCol="0">
            <a:spAutoFit/>
          </a:bodyPr>
          <a:lstStyle>
            <a:defPPr>
              <a:defRPr lang="en-US"/>
            </a:defPPr>
            <a:lvl1pPr algn="just">
              <a:defRPr sz="1400" b="1">
                <a:solidFill>
                  <a:schemeClr val="tx2"/>
                </a:solidFill>
                <a:latin typeface="Arial" panose="020B0604020202020204" pitchFamily="34" charset="0"/>
                <a:ea typeface="Calibri" panose="020F0502020204030204" pitchFamily="34" charset="0"/>
                <a:cs typeface="Arial" panose="020B0604020202020204" pitchFamily="34" charset="0"/>
              </a:defRPr>
            </a:lvl1pPr>
          </a:lstStyle>
          <a:p>
            <a:r>
              <a:rPr lang="es-MX" dirty="0"/>
              <a:t>          Mediante una red de sensores con IoT es posible detectar fugas, controlar la calidad, mantenimiento predictivo de la infraestructura, eficiencia de procesos, entre otras mejoras (Dogo, 2019).</a:t>
            </a:r>
          </a:p>
        </p:txBody>
      </p:sp>
      <p:graphicFrame>
        <p:nvGraphicFramePr>
          <p:cNvPr id="30" name="Tabla 29"/>
          <p:cNvGraphicFramePr>
            <a:graphicFrameLocks noGrp="1"/>
          </p:cNvGraphicFramePr>
          <p:nvPr>
            <p:extLst>
              <p:ext uri="{D42A27DB-BD31-4B8C-83A1-F6EECF244321}">
                <p14:modId xmlns:p14="http://schemas.microsoft.com/office/powerpoint/2010/main" val="4016033703"/>
              </p:ext>
            </p:extLst>
          </p:nvPr>
        </p:nvGraphicFramePr>
        <p:xfrm>
          <a:off x="703723" y="2701284"/>
          <a:ext cx="6467785" cy="2772280"/>
        </p:xfrm>
        <a:graphic>
          <a:graphicData uri="http://schemas.openxmlformats.org/drawingml/2006/table">
            <a:tbl>
              <a:tblPr firstRow="1" bandRow="1">
                <a:tableStyleId>{D7AC3CCA-C797-4891-BE02-D94E43425B78}</a:tableStyleId>
              </a:tblPr>
              <a:tblGrid>
                <a:gridCol w="1699843">
                  <a:extLst>
                    <a:ext uri="{9D8B030D-6E8A-4147-A177-3AD203B41FA5}">
                      <a16:colId xmlns:a16="http://schemas.microsoft.com/office/drawing/2014/main" val="3807397500"/>
                    </a:ext>
                  </a:extLst>
                </a:gridCol>
                <a:gridCol w="4767942">
                  <a:extLst>
                    <a:ext uri="{9D8B030D-6E8A-4147-A177-3AD203B41FA5}">
                      <a16:colId xmlns:a16="http://schemas.microsoft.com/office/drawing/2014/main" val="992196391"/>
                    </a:ext>
                  </a:extLst>
                </a:gridCol>
              </a:tblGrid>
              <a:tr h="396000">
                <a:tc gridSpan="2">
                  <a:txBody>
                    <a:bodyPr/>
                    <a:lstStyle/>
                    <a:p>
                      <a:pPr algn="ctr"/>
                      <a:r>
                        <a:rPr lang="es-EC" sz="1200" b="1" dirty="0" smtClean="0">
                          <a:solidFill>
                            <a:schemeClr val="tx2"/>
                          </a:solidFill>
                          <a:latin typeface="Arial" panose="020B0604020202020204" pitchFamily="34" charset="0"/>
                          <a:cs typeface="Arial" panose="020B0604020202020204" pitchFamily="34" charset="0"/>
                        </a:rPr>
                        <a:t>Arquitectura IoT</a:t>
                      </a:r>
                      <a:endParaRPr lang="es-ES" sz="1200" b="1" dirty="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500" b="1"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9090542"/>
                  </a:ext>
                </a:extLst>
              </a:tr>
              <a:tr h="639500">
                <a:tc>
                  <a:txBody>
                    <a:bodyPr/>
                    <a:lstStyle/>
                    <a:p>
                      <a:pPr marL="0" indent="0" algn="ctr">
                        <a:buFont typeface="Wingdings" panose="05000000000000000000" pitchFamily="2" charset="2"/>
                        <a:buNone/>
                      </a:pPr>
                      <a:r>
                        <a:rPr lang="es-EC" sz="1200" b="1" dirty="0" smtClean="0">
                          <a:solidFill>
                            <a:schemeClr val="tx2"/>
                          </a:solidFill>
                          <a:latin typeface="Arial" panose="020B0604020202020204" pitchFamily="34" charset="0"/>
                          <a:cs typeface="Arial" panose="020B0604020202020204" pitchFamily="34" charset="0"/>
                        </a:rPr>
                        <a:t>Sensores</a:t>
                      </a:r>
                      <a:endParaRPr lang="es-ES" sz="1200" b="1"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a:r>
                        <a:rPr lang="es-MX" sz="1200" b="1" dirty="0" smtClean="0">
                          <a:solidFill>
                            <a:schemeClr val="tx2"/>
                          </a:solidFill>
                          <a:latin typeface="Arial" panose="020B0604020202020204" pitchFamily="34" charset="0"/>
                          <a:cs typeface="Arial" panose="020B0604020202020204" pitchFamily="34" charset="0"/>
                        </a:rPr>
                        <a:t>Dispositivos de bajo consumo de energía que recopilan y envían datos de interés a un servidor de red. </a:t>
                      </a:r>
                      <a:endParaRPr lang="es-ES" sz="1200" b="1" dirty="0">
                        <a:solidFill>
                          <a:schemeClr val="tx2"/>
                        </a:solidFill>
                        <a:latin typeface="Arial" panose="020B0604020202020204" pitchFamily="34" charset="0"/>
                        <a:cs typeface="Arial" panose="020B0604020202020204" pitchFamily="34" charset="0"/>
                      </a:endParaRPr>
                    </a:p>
                  </a:txBody>
                  <a:tcPr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9054512"/>
                  </a:ext>
                </a:extLst>
              </a:tr>
              <a:tr h="639500">
                <a:tc>
                  <a:txBody>
                    <a:bodyPr/>
                    <a:lstStyle/>
                    <a:p>
                      <a:pPr marL="0" indent="0" algn="ctr">
                        <a:buFont typeface="Wingdings" panose="05000000000000000000" pitchFamily="2" charset="2"/>
                        <a:buNone/>
                      </a:pPr>
                      <a:r>
                        <a:rPr lang="es-EC" sz="1200" b="1" dirty="0" smtClean="0">
                          <a:solidFill>
                            <a:schemeClr val="tx2"/>
                          </a:solidFill>
                          <a:latin typeface="Arial" panose="020B0604020202020204" pitchFamily="34" charset="0"/>
                          <a:cs typeface="Arial" panose="020B0604020202020204" pitchFamily="34" charset="0"/>
                        </a:rPr>
                        <a:t>Puertas</a:t>
                      </a:r>
                      <a:r>
                        <a:rPr lang="es-EC" sz="1200" b="1" baseline="0" dirty="0" smtClean="0">
                          <a:solidFill>
                            <a:schemeClr val="tx2"/>
                          </a:solidFill>
                          <a:latin typeface="Arial" panose="020B0604020202020204" pitchFamily="34" charset="0"/>
                          <a:cs typeface="Arial" panose="020B0604020202020204" pitchFamily="34" charset="0"/>
                        </a:rPr>
                        <a:t> de enlace</a:t>
                      </a:r>
                      <a:endParaRPr lang="es-ES" sz="1200" b="1"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a:r>
                        <a:rPr lang="es-MX" sz="1200" b="1" dirty="0" smtClean="0">
                          <a:solidFill>
                            <a:schemeClr val="tx2"/>
                          </a:solidFill>
                          <a:latin typeface="Arial" panose="020B0604020202020204" pitchFamily="34" charset="0"/>
                          <a:cs typeface="Arial" panose="020B0604020202020204" pitchFamily="34" charset="0"/>
                        </a:rPr>
                        <a:t>Recibe y envía de forma inalámbrica datos detectados por sensores a través de redes de área amplia de baja potencia.</a:t>
                      </a:r>
                      <a:endParaRPr lang="es-ES" sz="1200" b="1" dirty="0">
                        <a:solidFill>
                          <a:schemeClr val="tx2"/>
                        </a:solidFill>
                        <a:latin typeface="Arial" panose="020B0604020202020204" pitchFamily="34" charset="0"/>
                        <a:cs typeface="Arial" panose="020B0604020202020204" pitchFamily="34" charset="0"/>
                      </a:endParaRPr>
                    </a:p>
                  </a:txBody>
                  <a:tcPr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429741"/>
                  </a:ext>
                </a:extLst>
              </a:tr>
              <a:tr h="432254">
                <a:tc>
                  <a:txBody>
                    <a:bodyPr/>
                    <a:lstStyle/>
                    <a:p>
                      <a:pPr marL="0" indent="0" algn="ctr">
                        <a:buFont typeface="Wingdings" panose="05000000000000000000" pitchFamily="2" charset="2"/>
                        <a:buNone/>
                      </a:pPr>
                      <a:r>
                        <a:rPr lang="es-EC" sz="1200" b="1" dirty="0" smtClean="0">
                          <a:solidFill>
                            <a:schemeClr val="tx2"/>
                          </a:solidFill>
                          <a:latin typeface="Arial" panose="020B0604020202020204" pitchFamily="34" charset="0"/>
                          <a:cs typeface="Arial" panose="020B0604020202020204" pitchFamily="34" charset="0"/>
                        </a:rPr>
                        <a:t>Servidores de red</a:t>
                      </a:r>
                      <a:endParaRPr lang="es-ES" sz="1200" b="1"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a:r>
                        <a:rPr lang="es-MX" sz="1200" b="1" dirty="0" smtClean="0">
                          <a:solidFill>
                            <a:schemeClr val="tx2"/>
                          </a:solidFill>
                          <a:latin typeface="Arial" panose="020B0604020202020204" pitchFamily="34" charset="0"/>
                          <a:cs typeface="Arial" panose="020B0604020202020204" pitchFamily="34" charset="0"/>
                        </a:rPr>
                        <a:t>Permite procesar los datos enviados por los sensores a través de las puertas de enlace.</a:t>
                      </a:r>
                      <a:endParaRPr lang="es-ES" sz="1200" b="1" dirty="0">
                        <a:solidFill>
                          <a:schemeClr val="tx2"/>
                        </a:solidFill>
                        <a:latin typeface="Arial" panose="020B0604020202020204" pitchFamily="34" charset="0"/>
                        <a:cs typeface="Arial" panose="020B0604020202020204" pitchFamily="34" charset="0"/>
                      </a:endParaRPr>
                    </a:p>
                  </a:txBody>
                  <a:tcPr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1164690"/>
                  </a:ext>
                </a:extLst>
              </a:tr>
              <a:tr h="639500">
                <a:tc>
                  <a:txBody>
                    <a:bodyPr/>
                    <a:lstStyle/>
                    <a:p>
                      <a:pPr marL="0" indent="0" algn="ctr">
                        <a:buFont typeface="Wingdings" panose="05000000000000000000" pitchFamily="2" charset="2"/>
                        <a:buNone/>
                      </a:pPr>
                      <a:r>
                        <a:rPr lang="es-EC" sz="1200" b="1" dirty="0" smtClean="0">
                          <a:solidFill>
                            <a:schemeClr val="tx2"/>
                          </a:solidFill>
                          <a:latin typeface="Arial" panose="020B0604020202020204" pitchFamily="34" charset="0"/>
                          <a:cs typeface="Arial" panose="020B0604020202020204" pitchFamily="34" charset="0"/>
                        </a:rPr>
                        <a:t>Ap</a:t>
                      </a:r>
                      <a:r>
                        <a:rPr lang="es-EC" sz="1200" b="1" baseline="0" dirty="0" smtClean="0">
                          <a:solidFill>
                            <a:schemeClr val="tx2"/>
                          </a:solidFill>
                          <a:latin typeface="Arial" panose="020B0604020202020204" pitchFamily="34" charset="0"/>
                          <a:cs typeface="Arial" panose="020B0604020202020204" pitchFamily="34" charset="0"/>
                        </a:rPr>
                        <a:t>licación</a:t>
                      </a:r>
                      <a:endParaRPr lang="es-ES" sz="1200" b="1"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a:r>
                        <a:rPr lang="es-MX" sz="1200" b="1" dirty="0" smtClean="0">
                          <a:solidFill>
                            <a:schemeClr val="tx2"/>
                          </a:solidFill>
                          <a:latin typeface="Arial" panose="020B0604020202020204" pitchFamily="34" charset="0"/>
                          <a:cs typeface="Arial" panose="020B0604020202020204" pitchFamily="34" charset="0"/>
                        </a:rPr>
                        <a:t>Recibe datos detectados por sensores y los carga a la nube para su monitoreo, visualización, almacenamiento en tiempo real y de</a:t>
                      </a:r>
                      <a:r>
                        <a:rPr lang="es-MX" sz="1200" b="1" baseline="0" dirty="0" smtClean="0">
                          <a:solidFill>
                            <a:schemeClr val="tx2"/>
                          </a:solidFill>
                          <a:latin typeface="Arial" panose="020B0604020202020204" pitchFamily="34" charset="0"/>
                          <a:cs typeface="Arial" panose="020B0604020202020204" pitchFamily="34" charset="0"/>
                        </a:rPr>
                        <a:t> forma remota</a:t>
                      </a:r>
                      <a:r>
                        <a:rPr lang="es-MX" sz="1200" b="1" dirty="0" smtClean="0">
                          <a:solidFill>
                            <a:schemeClr val="tx2"/>
                          </a:solidFill>
                          <a:latin typeface="Arial" panose="020B0604020202020204" pitchFamily="34" charset="0"/>
                          <a:cs typeface="Arial" panose="020B0604020202020204" pitchFamily="34" charset="0"/>
                        </a:rPr>
                        <a:t>.</a:t>
                      </a:r>
                      <a:endParaRPr lang="es-ES" sz="1200" b="1" dirty="0">
                        <a:solidFill>
                          <a:schemeClr val="tx2"/>
                        </a:solidFill>
                        <a:latin typeface="Arial" panose="020B0604020202020204" pitchFamily="34" charset="0"/>
                        <a:cs typeface="Arial" panose="020B0604020202020204" pitchFamily="34" charset="0"/>
                      </a:endParaRPr>
                    </a:p>
                  </a:txBody>
                  <a:tcPr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2580837"/>
                  </a:ext>
                </a:extLst>
              </a:tr>
            </a:tbl>
          </a:graphicData>
        </a:graphic>
      </p:graphicFrame>
      <p:pic>
        <p:nvPicPr>
          <p:cNvPr id="37" name="Imagen 3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482568" y="2731635"/>
            <a:ext cx="4143375" cy="2352675"/>
          </a:xfrm>
          <a:prstGeom prst="rect">
            <a:avLst/>
          </a:prstGeom>
        </p:spPr>
      </p:pic>
      <p:sp>
        <p:nvSpPr>
          <p:cNvPr id="39" name="TextBox 1">
            <a:extLst>
              <a:ext uri="{FF2B5EF4-FFF2-40B4-BE49-F238E27FC236}">
                <a16:creationId xmlns:a16="http://schemas.microsoft.com/office/drawing/2014/main" id="{DB0A9C50-B290-4C30-A65A-9D7AB111D154}"/>
              </a:ext>
            </a:extLst>
          </p:cNvPr>
          <p:cNvSpPr txBox="1"/>
          <p:nvPr/>
        </p:nvSpPr>
        <p:spPr>
          <a:xfrm>
            <a:off x="7845629" y="5164269"/>
            <a:ext cx="3417251" cy="276999"/>
          </a:xfrm>
          <a:prstGeom prst="rect">
            <a:avLst/>
          </a:prstGeom>
          <a:noFill/>
        </p:spPr>
        <p:txBody>
          <a:bodyPr wrap="square" rtlCol="0">
            <a:spAutoFit/>
          </a:bodyPr>
          <a:lstStyle/>
          <a:p>
            <a:pPr algn="ctr">
              <a:defRPr/>
            </a:pP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Redes inalámbricas. Fuente</a:t>
            </a: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(Kaneva</a:t>
            </a:r>
            <a:r>
              <a:rPr lang="es-MX" sz="1200" b="1" i="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s-MX" sz="1200" b="1" i="1" dirty="0" smtClean="0">
                <a:solidFill>
                  <a:schemeClr val="tx2"/>
                </a:solidFill>
                <a:latin typeface="Arial" panose="020B0604020202020204" pitchFamily="34" charset="0"/>
                <a:ea typeface="Calibri" panose="020F0502020204030204" pitchFamily="34" charset="0"/>
                <a:cs typeface="Arial" panose="020B0604020202020204" pitchFamily="34" charset="0"/>
              </a:rPr>
              <a:t>2019)</a:t>
            </a:r>
            <a:endParaRPr lang="es-MX" sz="1200" b="1" i="1" dirty="0">
              <a:solidFill>
                <a:schemeClr val="tx2"/>
              </a:solidFill>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303265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50433"/>
            <a:ext cx="12192000" cy="1008000"/>
          </a:xfrm>
          <a:prstGeom prst="rect">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rrow: Pentagon 5">
            <a:extLst>
              <a:ext uri="{FF2B5EF4-FFF2-40B4-BE49-F238E27FC236}">
                <a16:creationId xmlns:a16="http://schemas.microsoft.com/office/drawing/2014/main" id="{5D712B20-0992-46E7-83C0-F1BF8DB9778A}"/>
              </a:ext>
            </a:extLst>
          </p:cNvPr>
          <p:cNvSpPr/>
          <p:nvPr/>
        </p:nvSpPr>
        <p:spPr>
          <a:xfrm>
            <a:off x="703723" y="283579"/>
            <a:ext cx="5970210" cy="670009"/>
          </a:xfrm>
          <a:prstGeom prst="homePlate">
            <a:avLst/>
          </a:pr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a:extLst>
              <a:ext uri="{FF2B5EF4-FFF2-40B4-BE49-F238E27FC236}">
                <a16:creationId xmlns:a16="http://schemas.microsoft.com/office/drawing/2014/main" id="{1AF86937-43DA-459C-96FB-27C5E7148A34}"/>
              </a:ext>
            </a:extLst>
          </p:cNvPr>
          <p:cNvSpPr>
            <a:spLocks/>
          </p:cNvSpPr>
          <p:nvPr/>
        </p:nvSpPr>
        <p:spPr bwMode="auto">
          <a:xfrm>
            <a:off x="300446" y="284736"/>
            <a:ext cx="403277" cy="669131"/>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gradFill flip="none" rotWithShape="1">
            <a:gsLst>
              <a:gs pos="0">
                <a:schemeClr val="bg1"/>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3" name="Imagen 12"/>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97232" y="6165816"/>
            <a:ext cx="2092432" cy="510233"/>
          </a:xfrm>
          <a:prstGeom prst="rect">
            <a:avLst/>
          </a:prstGeom>
          <a:noFill/>
        </p:spPr>
      </p:pic>
      <p:sp>
        <p:nvSpPr>
          <p:cNvPr id="14" name="TextBox 1">
            <a:extLst>
              <a:ext uri="{FF2B5EF4-FFF2-40B4-BE49-F238E27FC236}">
                <a16:creationId xmlns:a16="http://schemas.microsoft.com/office/drawing/2014/main" id="{DB0A9C50-B290-4C30-A65A-9D7AB111D154}"/>
              </a:ext>
            </a:extLst>
          </p:cNvPr>
          <p:cNvSpPr txBox="1"/>
          <p:nvPr/>
        </p:nvSpPr>
        <p:spPr>
          <a:xfrm>
            <a:off x="892942" y="464694"/>
            <a:ext cx="5591772" cy="307777"/>
          </a:xfrm>
          <a:prstGeom prst="rect">
            <a:avLst/>
          </a:prstGeom>
          <a:noFill/>
        </p:spPr>
        <p:txBody>
          <a:bodyPr wrap="square" rtlCol="0">
            <a:spAutoFit/>
          </a:bodyPr>
          <a:lstStyle/>
          <a:p>
            <a:pPr lvl="0" algn="ctr">
              <a:defRPr/>
            </a:pPr>
            <a:r>
              <a:rPr lang="es-MX" sz="1400" b="1" dirty="0" smtClean="0">
                <a:solidFill>
                  <a:schemeClr val="tx2"/>
                </a:solidFill>
                <a:latin typeface="Arial" panose="020B0604020202020204" pitchFamily="34" charset="0"/>
                <a:ea typeface="Noto Sans" panose="020B0502040504020204" pitchFamily="34"/>
                <a:cs typeface="Arial" panose="020B0604020202020204" pitchFamily="34" charset="0"/>
              </a:rPr>
              <a:t>RESULTADOS: DIAGNÓSTICO PLANTA TRATAMIENTO AGUA</a:t>
            </a:r>
            <a:endParaRPr lang="es-MX" sz="1400" b="1" dirty="0">
              <a:solidFill>
                <a:schemeClr val="tx2"/>
              </a:solidFill>
              <a:latin typeface="Arial" panose="020B0604020202020204" pitchFamily="34" charset="0"/>
              <a:ea typeface="Noto Sans" panose="020B0502040504020204" pitchFamily="34"/>
              <a:cs typeface="Arial" panose="020B0604020202020204" pitchFamily="34" charset="0"/>
            </a:endParaRPr>
          </a:p>
        </p:txBody>
      </p:sp>
      <p:graphicFrame>
        <p:nvGraphicFramePr>
          <p:cNvPr id="19" name="Tabla 18"/>
          <p:cNvGraphicFramePr>
            <a:graphicFrameLocks noGrp="1"/>
          </p:cNvGraphicFramePr>
          <p:nvPr>
            <p:extLst>
              <p:ext uri="{D42A27DB-BD31-4B8C-83A1-F6EECF244321}">
                <p14:modId xmlns:p14="http://schemas.microsoft.com/office/powerpoint/2010/main" val="4220452459"/>
              </p:ext>
            </p:extLst>
          </p:nvPr>
        </p:nvGraphicFramePr>
        <p:xfrm>
          <a:off x="703723" y="1202261"/>
          <a:ext cx="2880000" cy="2666227"/>
        </p:xfrm>
        <a:graphic>
          <a:graphicData uri="http://schemas.openxmlformats.org/drawingml/2006/table">
            <a:tbl>
              <a:tblPr firstRow="1" bandRow="1">
                <a:tableStyleId>{D7AC3CCA-C797-4891-BE02-D94E43425B78}</a:tableStyleId>
              </a:tblPr>
              <a:tblGrid>
                <a:gridCol w="1487554">
                  <a:extLst>
                    <a:ext uri="{9D8B030D-6E8A-4147-A177-3AD203B41FA5}">
                      <a16:colId xmlns:a16="http://schemas.microsoft.com/office/drawing/2014/main" val="3807397500"/>
                    </a:ext>
                  </a:extLst>
                </a:gridCol>
                <a:gridCol w="1392446">
                  <a:extLst>
                    <a:ext uri="{9D8B030D-6E8A-4147-A177-3AD203B41FA5}">
                      <a16:colId xmlns:a16="http://schemas.microsoft.com/office/drawing/2014/main" val="992196391"/>
                    </a:ext>
                  </a:extLst>
                </a:gridCol>
              </a:tblGrid>
              <a:tr h="447982">
                <a:tc gridSpan="2">
                  <a:txBody>
                    <a:bodyPr/>
                    <a:lstStyle/>
                    <a:p>
                      <a:pPr algn="ctr"/>
                      <a:r>
                        <a:rPr lang="es-EC" sz="1200" b="1" dirty="0" smtClean="0">
                          <a:solidFill>
                            <a:schemeClr val="tx2"/>
                          </a:solidFill>
                          <a:latin typeface="Arial" panose="020B0604020202020204" pitchFamily="34" charset="0"/>
                          <a:cs typeface="Arial" panose="020B0604020202020204" pitchFamily="34" charset="0"/>
                        </a:rPr>
                        <a:t>SISTEMA</a:t>
                      </a:r>
                      <a:r>
                        <a:rPr lang="es-EC" sz="1200" b="1" baseline="0" dirty="0" smtClean="0">
                          <a:solidFill>
                            <a:schemeClr val="tx2"/>
                          </a:solidFill>
                          <a:latin typeface="Arial" panose="020B0604020202020204" pitchFamily="34" charset="0"/>
                          <a:cs typeface="Arial" panose="020B0604020202020204" pitchFamily="34" charset="0"/>
                        </a:rPr>
                        <a:t> BOMBEO CAPTACIÓN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500" b="1"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9090542"/>
                  </a:ext>
                </a:extLst>
              </a:tr>
              <a:tr h="380043">
                <a:tc>
                  <a:txBody>
                    <a:bodyPr/>
                    <a:lstStyle/>
                    <a:p>
                      <a:pPr marL="0" indent="0" algn="ctr">
                        <a:buFont typeface="Wingdings" panose="05000000000000000000" pitchFamily="2" charset="2"/>
                        <a:buNone/>
                      </a:pPr>
                      <a:r>
                        <a:rPr lang="es-EC" sz="1200" b="0" i="1" u="sng" dirty="0" smtClean="0">
                          <a:solidFill>
                            <a:schemeClr val="tx2"/>
                          </a:solidFill>
                          <a:latin typeface="Arial" panose="020B0604020202020204" pitchFamily="34" charset="0"/>
                          <a:cs typeface="Arial" panose="020B0604020202020204" pitchFamily="34" charset="0"/>
                        </a:rPr>
                        <a:t>Descripción</a:t>
                      </a:r>
                      <a:endParaRPr lang="es-ES" sz="1200" b="0" i="1" u="sng"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Dato</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6177600"/>
                  </a:ext>
                </a:extLst>
              </a:tr>
              <a:tr h="338414">
                <a:tc>
                  <a:txBody>
                    <a:bodyPr/>
                    <a:lstStyle/>
                    <a:p>
                      <a:pPr marL="0" indent="0" algn="ctr">
                        <a:buFont typeface="Wingdings" panose="05000000000000000000" pitchFamily="2" charset="2"/>
                        <a:buNone/>
                      </a:pPr>
                      <a:r>
                        <a:rPr lang="es-EC" sz="1200" b="1" dirty="0" smtClean="0">
                          <a:solidFill>
                            <a:schemeClr val="tx2"/>
                          </a:solidFill>
                          <a:latin typeface="Arial" panose="020B0604020202020204" pitchFamily="34" charset="0"/>
                          <a:cs typeface="Arial" panose="020B0604020202020204" pitchFamily="34" charset="0"/>
                        </a:rPr>
                        <a:t>Bombas</a:t>
                      </a:r>
                      <a:endParaRPr lang="es-ES" sz="1200" b="1"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3 U</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9054512"/>
                  </a:ext>
                </a:extLst>
              </a:tr>
              <a:tr h="428634">
                <a:tc>
                  <a:txBody>
                    <a:bodyPr/>
                    <a:lstStyle/>
                    <a:p>
                      <a:pPr algn="ctr" fontAlgn="b"/>
                      <a:r>
                        <a:rPr lang="es-ES" sz="1200" b="1" i="0" u="none" strike="noStrike" dirty="0">
                          <a:solidFill>
                            <a:srgbClr val="000000"/>
                          </a:solidFill>
                          <a:effectLst/>
                          <a:latin typeface="Arial" panose="020B0604020202020204" pitchFamily="34" charset="0"/>
                          <a:cs typeface="Arial" panose="020B0604020202020204" pitchFamily="34" charset="0"/>
                        </a:rPr>
                        <a:t>Potencia</a:t>
                      </a: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100 HP</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429741"/>
                  </a:ext>
                </a:extLst>
              </a:tr>
              <a:tr h="378823">
                <a:tc>
                  <a:txBody>
                    <a:bodyPr/>
                    <a:lstStyle/>
                    <a:p>
                      <a:pPr algn="ctr" fontAlgn="b"/>
                      <a:r>
                        <a:rPr lang="es-ES" sz="1200" b="1" i="0" u="none" strike="noStrike" dirty="0">
                          <a:solidFill>
                            <a:srgbClr val="000000"/>
                          </a:solidFill>
                          <a:effectLst/>
                          <a:latin typeface="Arial" panose="020B0604020202020204" pitchFamily="34" charset="0"/>
                          <a:cs typeface="Arial" panose="020B0604020202020204" pitchFamily="34" charset="0"/>
                        </a:rPr>
                        <a:t>Voltios</a:t>
                      </a: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230 / 260 V</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1164690"/>
                  </a:ext>
                </a:extLst>
              </a:tr>
              <a:tr h="352697">
                <a:tc>
                  <a:txBody>
                    <a:bodyPr/>
                    <a:lstStyle/>
                    <a:p>
                      <a:pPr algn="ctr" fontAlgn="b"/>
                      <a:r>
                        <a:rPr lang="es-ES" sz="1200" b="1" i="0" u="none" strike="noStrike" dirty="0">
                          <a:solidFill>
                            <a:srgbClr val="000000"/>
                          </a:solidFill>
                          <a:effectLst/>
                          <a:latin typeface="Arial" panose="020B0604020202020204" pitchFamily="34" charset="0"/>
                          <a:cs typeface="Arial" panose="020B0604020202020204" pitchFamily="34" charset="0"/>
                        </a:rPr>
                        <a:t>Eficiencia</a:t>
                      </a: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94,50 %</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5387569"/>
                  </a:ext>
                </a:extLst>
              </a:tr>
              <a:tr h="339634">
                <a:tc>
                  <a:txBody>
                    <a:bodyPr/>
                    <a:lstStyle/>
                    <a:p>
                      <a:pPr algn="ctr" fontAlgn="b"/>
                      <a:r>
                        <a:rPr lang="es-ES" sz="1200" b="1" i="0" u="none" strike="noStrike" dirty="0">
                          <a:solidFill>
                            <a:srgbClr val="000000"/>
                          </a:solidFill>
                          <a:effectLst/>
                          <a:latin typeface="Arial" panose="020B0604020202020204" pitchFamily="34" charset="0"/>
                          <a:cs typeface="Arial" panose="020B0604020202020204" pitchFamily="34" charset="0"/>
                        </a:rPr>
                        <a:t>TDH</a:t>
                      </a: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800 msnm</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98863192"/>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3262310878"/>
              </p:ext>
            </p:extLst>
          </p:nvPr>
        </p:nvGraphicFramePr>
        <p:xfrm>
          <a:off x="4336452" y="1237525"/>
          <a:ext cx="7199999" cy="2121205"/>
        </p:xfrm>
        <a:graphic>
          <a:graphicData uri="http://schemas.openxmlformats.org/drawingml/2006/table">
            <a:tbl>
              <a:tblPr firstRow="1" bandRow="1">
                <a:tableStyleId>{D7AC3CCA-C797-4891-BE02-D94E43425B78}</a:tableStyleId>
              </a:tblPr>
              <a:tblGrid>
                <a:gridCol w="1804825">
                  <a:extLst>
                    <a:ext uri="{9D8B030D-6E8A-4147-A177-3AD203B41FA5}">
                      <a16:colId xmlns:a16="http://schemas.microsoft.com/office/drawing/2014/main" val="3807397500"/>
                    </a:ext>
                  </a:extLst>
                </a:gridCol>
                <a:gridCol w="906166">
                  <a:extLst>
                    <a:ext uri="{9D8B030D-6E8A-4147-A177-3AD203B41FA5}">
                      <a16:colId xmlns:a16="http://schemas.microsoft.com/office/drawing/2014/main" val="992196391"/>
                    </a:ext>
                  </a:extLst>
                </a:gridCol>
                <a:gridCol w="929529">
                  <a:extLst>
                    <a:ext uri="{9D8B030D-6E8A-4147-A177-3AD203B41FA5}">
                      <a16:colId xmlns:a16="http://schemas.microsoft.com/office/drawing/2014/main" val="853933318"/>
                    </a:ext>
                  </a:extLst>
                </a:gridCol>
                <a:gridCol w="1186493">
                  <a:extLst>
                    <a:ext uri="{9D8B030D-6E8A-4147-A177-3AD203B41FA5}">
                      <a16:colId xmlns:a16="http://schemas.microsoft.com/office/drawing/2014/main" val="4141276909"/>
                    </a:ext>
                  </a:extLst>
                </a:gridCol>
                <a:gridCol w="1186493">
                  <a:extLst>
                    <a:ext uri="{9D8B030D-6E8A-4147-A177-3AD203B41FA5}">
                      <a16:colId xmlns:a16="http://schemas.microsoft.com/office/drawing/2014/main" val="2068414422"/>
                    </a:ext>
                  </a:extLst>
                </a:gridCol>
                <a:gridCol w="1186493">
                  <a:extLst>
                    <a:ext uri="{9D8B030D-6E8A-4147-A177-3AD203B41FA5}">
                      <a16:colId xmlns:a16="http://schemas.microsoft.com/office/drawing/2014/main" val="2209792856"/>
                    </a:ext>
                  </a:extLst>
                </a:gridCol>
              </a:tblGrid>
              <a:tr h="446864">
                <a:tc gridSpan="6">
                  <a:txBody>
                    <a:bodyPr/>
                    <a:lstStyle/>
                    <a:p>
                      <a:pPr algn="ctr"/>
                      <a:r>
                        <a:rPr lang="es-EC" sz="1200" b="1" dirty="0" smtClean="0">
                          <a:solidFill>
                            <a:schemeClr val="tx2"/>
                          </a:solidFill>
                          <a:latin typeface="Arial" panose="020B0604020202020204" pitchFamily="34" charset="0"/>
                          <a:cs typeface="Arial" panose="020B0604020202020204" pitchFamily="34" charset="0"/>
                        </a:rPr>
                        <a:t>LÍNEA DE CAPTACIÓN</a:t>
                      </a:r>
                      <a:r>
                        <a:rPr lang="es-EC" sz="1200" b="1" baseline="0" dirty="0" smtClean="0">
                          <a:solidFill>
                            <a:schemeClr val="tx2"/>
                          </a:solidFill>
                          <a:latin typeface="Arial" panose="020B0604020202020204" pitchFamily="34" charset="0"/>
                          <a:cs typeface="Arial" panose="020B0604020202020204" pitchFamily="34" charset="0"/>
                        </a:rPr>
                        <a:t> Y DISTRIBUCIÓN PLANTA DE TRATAMIENTO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500" b="1" dirty="0">
                        <a:solidFill>
                          <a:schemeClr val="tx2"/>
                        </a:solidFill>
                        <a:latin typeface="Times New Roman" panose="02020603050405020304" pitchFamily="18" charset="0"/>
                        <a:cs typeface="Times New Roman" panose="02020603050405020304" pitchFamily="18" charset="0"/>
                      </a:endParaRPr>
                    </a:p>
                  </a:txBody>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9090542"/>
                  </a:ext>
                </a:extLst>
              </a:tr>
              <a:tr h="404949">
                <a:tc>
                  <a:txBody>
                    <a:bodyPr/>
                    <a:lstStyle/>
                    <a:p>
                      <a:pPr marL="0" indent="0" algn="ctr">
                        <a:buFont typeface="Wingdings" panose="05000000000000000000" pitchFamily="2" charset="2"/>
                        <a:buNone/>
                      </a:pPr>
                      <a:r>
                        <a:rPr lang="es-EC" sz="1200" b="0" i="1" u="sng" dirty="0" smtClean="0">
                          <a:solidFill>
                            <a:schemeClr val="tx2"/>
                          </a:solidFill>
                          <a:latin typeface="Arial" panose="020B0604020202020204" pitchFamily="34" charset="0"/>
                          <a:cs typeface="Arial" panose="020B0604020202020204" pitchFamily="34" charset="0"/>
                        </a:rPr>
                        <a:t>Línea</a:t>
                      </a:r>
                      <a:endParaRPr lang="es-ES" sz="1200" b="0" i="1" u="sng"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0" i="1" u="sng" strike="noStrike" dirty="0" smtClean="0">
                          <a:solidFill>
                            <a:srgbClr val="000000"/>
                          </a:solidFill>
                          <a:effectLst/>
                          <a:latin typeface="Arial" panose="020B0604020202020204" pitchFamily="34" charset="0"/>
                          <a:cs typeface="Arial" panose="020B0604020202020204" pitchFamily="34" charset="0"/>
                        </a:rPr>
                        <a:t>Tipo</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Material</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Diámetro (mm)</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Longitud (km)</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Caudal (</a:t>
                      </a:r>
                      <a:r>
                        <a:rPr lang="es-ES" sz="1200" b="0" i="0" u="none" strike="noStrike" dirty="0" smtClean="0">
                          <a:solidFill>
                            <a:srgbClr val="000000"/>
                          </a:solidFill>
                          <a:effectLst/>
                          <a:latin typeface="Arial" panose="020B0604020202020204" pitchFamily="34" charset="0"/>
                          <a:cs typeface="Arial" panose="020B0604020202020204" pitchFamily="34" charset="0"/>
                        </a:rPr>
                        <a:t>m³/h)</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9054512"/>
                  </a:ext>
                </a:extLst>
              </a:tr>
              <a:tr h="378822">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Captación</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Impulsión</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HD</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300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0,28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395,48</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429741"/>
                  </a:ext>
                </a:extLst>
              </a:tr>
              <a:tr h="470263">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Distribución Arenillas</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Impulsión</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PVC</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250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1,06</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112,24</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1164690"/>
                  </a:ext>
                </a:extLst>
              </a:tr>
              <a:tr h="420307">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Distribución Huaquillas</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Gravedad</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HD</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500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19,43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371,19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2580837"/>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2703489296"/>
              </p:ext>
            </p:extLst>
          </p:nvPr>
        </p:nvGraphicFramePr>
        <p:xfrm>
          <a:off x="4336452" y="3548972"/>
          <a:ext cx="3640520" cy="2116183"/>
        </p:xfrm>
        <a:graphic>
          <a:graphicData uri="http://schemas.openxmlformats.org/drawingml/2006/table">
            <a:tbl>
              <a:tblPr firstRow="1" bandRow="1">
                <a:tableStyleId>{D7AC3CCA-C797-4891-BE02-D94E43425B78}</a:tableStyleId>
              </a:tblPr>
              <a:tblGrid>
                <a:gridCol w="1267514">
                  <a:extLst>
                    <a:ext uri="{9D8B030D-6E8A-4147-A177-3AD203B41FA5}">
                      <a16:colId xmlns:a16="http://schemas.microsoft.com/office/drawing/2014/main" val="3807397500"/>
                    </a:ext>
                  </a:extLst>
                </a:gridCol>
                <a:gridCol w="1443477">
                  <a:extLst>
                    <a:ext uri="{9D8B030D-6E8A-4147-A177-3AD203B41FA5}">
                      <a16:colId xmlns:a16="http://schemas.microsoft.com/office/drawing/2014/main" val="992196391"/>
                    </a:ext>
                  </a:extLst>
                </a:gridCol>
                <a:gridCol w="929529">
                  <a:extLst>
                    <a:ext uri="{9D8B030D-6E8A-4147-A177-3AD203B41FA5}">
                      <a16:colId xmlns:a16="http://schemas.microsoft.com/office/drawing/2014/main" val="853933318"/>
                    </a:ext>
                  </a:extLst>
                </a:gridCol>
              </a:tblGrid>
              <a:tr h="441842">
                <a:tc gridSpan="3">
                  <a:txBody>
                    <a:bodyPr/>
                    <a:lstStyle/>
                    <a:p>
                      <a:pPr algn="ctr"/>
                      <a:r>
                        <a:rPr lang="es-EC" sz="1200" b="1" dirty="0" smtClean="0">
                          <a:solidFill>
                            <a:schemeClr val="tx2"/>
                          </a:solidFill>
                          <a:latin typeface="Arial" panose="020B0604020202020204" pitchFamily="34" charset="0"/>
                          <a:cs typeface="Arial" panose="020B0604020202020204" pitchFamily="34" charset="0"/>
                        </a:rPr>
                        <a:t>ÁREA</a:t>
                      </a:r>
                      <a:r>
                        <a:rPr lang="es-EC" sz="1200" b="1" baseline="0" dirty="0" smtClean="0">
                          <a:solidFill>
                            <a:schemeClr val="tx2"/>
                          </a:solidFill>
                          <a:latin typeface="Arial" panose="020B0604020202020204" pitchFamily="34" charset="0"/>
                          <a:cs typeface="Arial" panose="020B0604020202020204" pitchFamily="34" charset="0"/>
                        </a:rPr>
                        <a:t> COMERCIAL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500" b="1" dirty="0">
                        <a:solidFill>
                          <a:schemeClr val="tx2"/>
                        </a:solidFill>
                        <a:latin typeface="Times New Roman" panose="02020603050405020304" pitchFamily="18" charset="0"/>
                        <a:cs typeface="Times New Roman" panose="02020603050405020304" pitchFamily="18" charset="0"/>
                      </a:endParaRPr>
                    </a:p>
                  </a:txBody>
                  <a:tcPr/>
                </a:tc>
                <a:tc hMerge="1">
                  <a:txBody>
                    <a:bodyPr/>
                    <a:lstStyle/>
                    <a:p>
                      <a:pPr algn="ctr"/>
                      <a:endParaRPr lang="es-ES" sz="1200" b="1" dirty="0">
                        <a:solidFill>
                          <a:schemeClr val="tx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9090542"/>
                  </a:ext>
                </a:extLst>
              </a:tr>
              <a:tr h="404949">
                <a:tc>
                  <a:txBody>
                    <a:bodyPr/>
                    <a:lstStyle/>
                    <a:p>
                      <a:pPr marL="0" indent="0" algn="ctr">
                        <a:buFont typeface="Wingdings" panose="05000000000000000000" pitchFamily="2" charset="2"/>
                        <a:buNone/>
                      </a:pPr>
                      <a:r>
                        <a:rPr lang="es-EC" sz="1200" b="0" i="1" u="sng" dirty="0" smtClean="0">
                          <a:solidFill>
                            <a:schemeClr val="tx2"/>
                          </a:solidFill>
                          <a:latin typeface="Arial" panose="020B0604020202020204" pitchFamily="34" charset="0"/>
                          <a:cs typeface="Arial" panose="020B0604020202020204" pitchFamily="34" charset="0"/>
                        </a:rPr>
                        <a:t>Categoría</a:t>
                      </a:r>
                      <a:endParaRPr lang="es-ES" sz="1200" b="0" i="1" u="sng"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200" b="0" i="1" u="sng" strike="noStrike" dirty="0" smtClean="0">
                          <a:solidFill>
                            <a:srgbClr val="000000"/>
                          </a:solidFill>
                          <a:effectLst/>
                          <a:latin typeface="Arial" panose="020B0604020202020204" pitchFamily="34" charset="0"/>
                          <a:cs typeface="Arial" panose="020B0604020202020204" pitchFamily="34" charset="0"/>
                        </a:rPr>
                        <a:t>Consumo (m</a:t>
                      </a:r>
                      <a:r>
                        <a:rPr lang="es-EC" sz="1200" b="1" i="0" u="none" strike="noStrike" baseline="0" dirty="0" smtClean="0">
                          <a:solidFill>
                            <a:srgbClr val="000000"/>
                          </a:solidFill>
                          <a:effectLst/>
                          <a:latin typeface="Arial" panose="020B0604020202020204" pitchFamily="34" charset="0"/>
                          <a:cs typeface="Arial" panose="020B0604020202020204" pitchFamily="34" charset="0"/>
                        </a:rPr>
                        <a:t>³</a:t>
                      </a:r>
                      <a:r>
                        <a:rPr lang="es-EC" sz="1200" b="0" i="1" u="sng" strike="noStrike" dirty="0" smtClean="0">
                          <a:solidFill>
                            <a:srgbClr val="000000"/>
                          </a:solidFill>
                          <a:effectLst/>
                          <a:latin typeface="Arial" panose="020B0604020202020204" pitchFamily="34" charset="0"/>
                          <a:cs typeface="Arial" panose="020B0604020202020204" pitchFamily="34" charset="0"/>
                        </a:rPr>
                        <a:t>)</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Costo ($)</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9054512"/>
                  </a:ext>
                </a:extLst>
              </a:tr>
              <a:tr h="378822">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Doméstico</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23,00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baseline="0" dirty="0" smtClean="0">
                          <a:solidFill>
                            <a:srgbClr val="000000"/>
                          </a:solidFill>
                          <a:effectLst/>
                          <a:latin typeface="Arial" panose="020B0604020202020204" pitchFamily="34" charset="0"/>
                          <a:cs typeface="Arial" panose="020B0604020202020204" pitchFamily="34" charset="0"/>
                        </a:rPr>
                        <a:t>4,79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429741"/>
                  </a:ext>
                </a:extLst>
              </a:tr>
              <a:tr h="470263">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Comercial</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50,00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baseline="0" dirty="0" smtClean="0">
                          <a:solidFill>
                            <a:srgbClr val="000000"/>
                          </a:solidFill>
                          <a:effectLst/>
                          <a:latin typeface="Arial" panose="020B0604020202020204" pitchFamily="34" charset="0"/>
                          <a:cs typeface="Arial" panose="020B0604020202020204" pitchFamily="34" charset="0"/>
                        </a:rPr>
                        <a:t>13,75</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1164690"/>
                  </a:ext>
                </a:extLst>
              </a:tr>
              <a:tr h="420307">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Industrial</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75,00</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baseline="0" dirty="0" smtClean="0">
                          <a:solidFill>
                            <a:srgbClr val="000000"/>
                          </a:solidFill>
                          <a:effectLst/>
                          <a:latin typeface="Arial" panose="020B0604020202020204" pitchFamily="34" charset="0"/>
                          <a:cs typeface="Arial" panose="020B0604020202020204" pitchFamily="34" charset="0"/>
                        </a:rPr>
                        <a:t> 37,50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2580837"/>
                  </a:ext>
                </a:extLst>
              </a:tr>
            </a:tbl>
          </a:graphicData>
        </a:graphic>
      </p:graphicFrame>
      <p:graphicFrame>
        <p:nvGraphicFramePr>
          <p:cNvPr id="23" name="Tabla 22"/>
          <p:cNvGraphicFramePr>
            <a:graphicFrameLocks noGrp="1"/>
          </p:cNvGraphicFramePr>
          <p:nvPr>
            <p:extLst>
              <p:ext uri="{D42A27DB-BD31-4B8C-83A1-F6EECF244321}">
                <p14:modId xmlns:p14="http://schemas.microsoft.com/office/powerpoint/2010/main" val="1378560366"/>
              </p:ext>
            </p:extLst>
          </p:nvPr>
        </p:nvGraphicFramePr>
        <p:xfrm>
          <a:off x="8216536" y="3548972"/>
          <a:ext cx="3319915" cy="1715359"/>
        </p:xfrm>
        <a:graphic>
          <a:graphicData uri="http://schemas.openxmlformats.org/drawingml/2006/table">
            <a:tbl>
              <a:tblPr firstRow="1" bandRow="1">
                <a:tableStyleId>{D7AC3CCA-C797-4891-BE02-D94E43425B78}</a:tableStyleId>
              </a:tblPr>
              <a:tblGrid>
                <a:gridCol w="1802675">
                  <a:extLst>
                    <a:ext uri="{9D8B030D-6E8A-4147-A177-3AD203B41FA5}">
                      <a16:colId xmlns:a16="http://schemas.microsoft.com/office/drawing/2014/main" val="3807397500"/>
                    </a:ext>
                  </a:extLst>
                </a:gridCol>
                <a:gridCol w="1517240">
                  <a:extLst>
                    <a:ext uri="{9D8B030D-6E8A-4147-A177-3AD203B41FA5}">
                      <a16:colId xmlns:a16="http://schemas.microsoft.com/office/drawing/2014/main" val="992196391"/>
                    </a:ext>
                  </a:extLst>
                </a:gridCol>
              </a:tblGrid>
              <a:tr h="461325">
                <a:tc gridSpan="2">
                  <a:txBody>
                    <a:bodyPr/>
                    <a:lstStyle/>
                    <a:p>
                      <a:pPr algn="ctr"/>
                      <a:r>
                        <a:rPr lang="es-EC" sz="1200" b="1" baseline="0" dirty="0" smtClean="0">
                          <a:solidFill>
                            <a:schemeClr val="tx2"/>
                          </a:solidFill>
                          <a:latin typeface="Arial" panose="020B0604020202020204" pitchFamily="34" charset="0"/>
                          <a:cs typeface="Arial" panose="020B0604020202020204" pitchFamily="34" charset="0"/>
                        </a:rPr>
                        <a:t>SUMINSTRO QUÍMICOS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500" b="1"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9090542"/>
                  </a:ext>
                </a:extLst>
              </a:tr>
              <a:tr h="404949">
                <a:tc>
                  <a:txBody>
                    <a:bodyPr/>
                    <a:lstStyle/>
                    <a:p>
                      <a:pPr marL="0" indent="0" algn="ctr">
                        <a:buFont typeface="Wingdings" panose="05000000000000000000" pitchFamily="2" charset="2"/>
                        <a:buNone/>
                      </a:pPr>
                      <a:r>
                        <a:rPr lang="es-EC" sz="1200" b="0" i="1" u="sng" dirty="0" smtClean="0">
                          <a:solidFill>
                            <a:schemeClr val="tx2"/>
                          </a:solidFill>
                          <a:latin typeface="Arial" panose="020B0604020202020204" pitchFamily="34" charset="0"/>
                          <a:cs typeface="Arial" panose="020B0604020202020204" pitchFamily="34" charset="0"/>
                        </a:rPr>
                        <a:t>Tipo</a:t>
                      </a:r>
                      <a:endParaRPr lang="es-ES" sz="1200" b="0" i="1" u="sng"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0" i="1" u="sng" strike="noStrike" dirty="0" smtClean="0">
                          <a:solidFill>
                            <a:srgbClr val="000000"/>
                          </a:solidFill>
                          <a:effectLst/>
                          <a:latin typeface="Arial" panose="020B0604020202020204" pitchFamily="34" charset="0"/>
                          <a:cs typeface="Arial" panose="020B0604020202020204" pitchFamily="34" charset="0"/>
                        </a:rPr>
                        <a:t>Consumo (kg/día)</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9054512"/>
                  </a:ext>
                </a:extLst>
              </a:tr>
              <a:tr h="378822">
                <a:tc>
                  <a:txBody>
                    <a:bodyPr/>
                    <a:lstStyle/>
                    <a:p>
                      <a:pPr algn="l" fontAlgn="b"/>
                      <a:r>
                        <a:rPr lang="es-EC" sz="1200" b="1" i="0" u="none" strike="noStrike" dirty="0" smtClean="0">
                          <a:solidFill>
                            <a:srgbClr val="000000"/>
                          </a:solidFill>
                          <a:effectLst/>
                          <a:latin typeface="Arial" panose="020B0604020202020204" pitchFamily="34" charset="0"/>
                          <a:cs typeface="Arial" panose="020B0604020202020204" pitchFamily="34" charset="0"/>
                        </a:rPr>
                        <a:t>Cloruro de polialuminio </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1" i="0" u="none" strike="noStrike" dirty="0" smtClean="0">
                          <a:solidFill>
                            <a:srgbClr val="000000"/>
                          </a:solidFill>
                          <a:effectLst/>
                          <a:latin typeface="Arial" panose="020B0604020202020204" pitchFamily="34" charset="0"/>
                          <a:cs typeface="Arial" panose="020B0604020202020204" pitchFamily="34" charset="0"/>
                        </a:rPr>
                        <a:t>75,00</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429741"/>
                  </a:ext>
                </a:extLst>
              </a:tr>
              <a:tr h="470263">
                <a:tc>
                  <a:txBody>
                    <a:bodyPr/>
                    <a:lstStyle/>
                    <a:p>
                      <a:pPr algn="l" fontAlgn="b"/>
                      <a:r>
                        <a:rPr lang="es-EC" sz="1200" b="1" i="0" u="none" strike="noStrike" dirty="0" smtClean="0">
                          <a:solidFill>
                            <a:srgbClr val="000000"/>
                          </a:solidFill>
                          <a:effectLst/>
                          <a:latin typeface="Arial" panose="020B0604020202020204" pitchFamily="34" charset="0"/>
                          <a:cs typeface="Arial" panose="020B0604020202020204" pitchFamily="34" charset="0"/>
                        </a:rPr>
                        <a:t>Cloro</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58,29</a:t>
                      </a:r>
                      <a:endParaRPr kumimoji="0" lang="es-E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1164690"/>
                  </a:ext>
                </a:extLst>
              </a:tr>
            </a:tbl>
          </a:graphicData>
        </a:graphic>
      </p:graphicFrame>
      <p:graphicFrame>
        <p:nvGraphicFramePr>
          <p:cNvPr id="24" name="Tabla 23"/>
          <p:cNvGraphicFramePr>
            <a:graphicFrameLocks noGrp="1"/>
          </p:cNvGraphicFramePr>
          <p:nvPr>
            <p:extLst>
              <p:ext uri="{D42A27DB-BD31-4B8C-83A1-F6EECF244321}">
                <p14:modId xmlns:p14="http://schemas.microsoft.com/office/powerpoint/2010/main" val="820676793"/>
              </p:ext>
            </p:extLst>
          </p:nvPr>
        </p:nvGraphicFramePr>
        <p:xfrm>
          <a:off x="703723" y="4030323"/>
          <a:ext cx="2880000" cy="1636702"/>
        </p:xfrm>
        <a:graphic>
          <a:graphicData uri="http://schemas.openxmlformats.org/drawingml/2006/table">
            <a:tbl>
              <a:tblPr firstRow="1" bandRow="1">
                <a:tableStyleId>{D7AC3CCA-C797-4891-BE02-D94E43425B78}</a:tableStyleId>
              </a:tblPr>
              <a:tblGrid>
                <a:gridCol w="1487554">
                  <a:extLst>
                    <a:ext uri="{9D8B030D-6E8A-4147-A177-3AD203B41FA5}">
                      <a16:colId xmlns:a16="http://schemas.microsoft.com/office/drawing/2014/main" val="3807397500"/>
                    </a:ext>
                  </a:extLst>
                </a:gridCol>
                <a:gridCol w="1392446">
                  <a:extLst>
                    <a:ext uri="{9D8B030D-6E8A-4147-A177-3AD203B41FA5}">
                      <a16:colId xmlns:a16="http://schemas.microsoft.com/office/drawing/2014/main" val="992196391"/>
                    </a:ext>
                  </a:extLst>
                </a:gridCol>
              </a:tblGrid>
              <a:tr h="447982">
                <a:tc gridSpan="2">
                  <a:txBody>
                    <a:bodyPr/>
                    <a:lstStyle/>
                    <a:p>
                      <a:pPr algn="ctr"/>
                      <a:r>
                        <a:rPr lang="es-EC" sz="1200" b="1" dirty="0" smtClean="0">
                          <a:solidFill>
                            <a:schemeClr val="tx2"/>
                          </a:solidFill>
                          <a:latin typeface="Arial" panose="020B0604020202020204" pitchFamily="34" charset="0"/>
                          <a:cs typeface="Arial" panose="020B0604020202020204" pitchFamily="34" charset="0"/>
                        </a:rPr>
                        <a:t>CONTROL CALIDAD</a:t>
                      </a:r>
                      <a:endParaRPr lang="es-EC" sz="1200" b="1" baseline="0" dirty="0" smtClean="0">
                        <a:solidFill>
                          <a:schemeClr val="tx2"/>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ES" sz="1500" b="1"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9090542"/>
                  </a:ext>
                </a:extLst>
              </a:tr>
              <a:tr h="380043">
                <a:tc>
                  <a:txBody>
                    <a:bodyPr/>
                    <a:lstStyle/>
                    <a:p>
                      <a:pPr marL="0" indent="0" algn="ctr">
                        <a:buFont typeface="Wingdings" panose="05000000000000000000" pitchFamily="2" charset="2"/>
                        <a:buNone/>
                      </a:pPr>
                      <a:r>
                        <a:rPr lang="es-EC" sz="1200" b="0" i="1" u="sng" dirty="0" smtClean="0">
                          <a:solidFill>
                            <a:schemeClr val="tx2"/>
                          </a:solidFill>
                          <a:latin typeface="Arial" panose="020B0604020202020204" pitchFamily="34" charset="0"/>
                          <a:cs typeface="Arial" panose="020B0604020202020204" pitchFamily="34" charset="0"/>
                        </a:rPr>
                        <a:t>Descripción</a:t>
                      </a:r>
                      <a:endParaRPr lang="es-ES" sz="1200" b="0" i="1" u="sng"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C" sz="1200" b="0" i="1" u="sng" strike="noStrike" dirty="0" smtClean="0">
                          <a:solidFill>
                            <a:srgbClr val="000000"/>
                          </a:solidFill>
                          <a:effectLst/>
                          <a:latin typeface="Arial" panose="020B0604020202020204" pitchFamily="34" charset="0"/>
                          <a:cs typeface="Arial" panose="020B0604020202020204" pitchFamily="34" charset="0"/>
                        </a:rPr>
                        <a:t>Dato</a:t>
                      </a:r>
                      <a:endParaRPr lang="es-ES" sz="1200" b="0" i="1"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6177600"/>
                  </a:ext>
                </a:extLst>
              </a:tr>
              <a:tr h="380043">
                <a:tc>
                  <a:txBody>
                    <a:bodyPr/>
                    <a:lstStyle/>
                    <a:p>
                      <a:pPr marL="0" indent="0" algn="ctr">
                        <a:buFont typeface="Wingdings" panose="05000000000000000000" pitchFamily="2" charset="2"/>
                        <a:buNone/>
                      </a:pPr>
                      <a:r>
                        <a:rPr lang="es-EC" sz="1200" b="1" dirty="0" smtClean="0">
                          <a:solidFill>
                            <a:schemeClr val="tx2"/>
                          </a:solidFill>
                          <a:latin typeface="Arial" panose="020B0604020202020204" pitchFamily="34" charset="0"/>
                          <a:cs typeface="Arial" panose="020B0604020202020204" pitchFamily="34" charset="0"/>
                        </a:rPr>
                        <a:t>Puntos/día</a:t>
                      </a:r>
                      <a:endParaRPr lang="es-ES" sz="1200" b="1" dirty="0">
                        <a:solidFill>
                          <a:schemeClr val="tx2"/>
                        </a:solidFill>
                        <a:latin typeface="Arial" panose="020B0604020202020204" pitchFamily="34" charset="0"/>
                        <a:cs typeface="Arial" panose="020B0604020202020204" pitchFamily="34" charset="0"/>
                      </a:endParaRPr>
                    </a:p>
                  </a:txBody>
                  <a:tcPr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4 U</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9054512"/>
                  </a:ext>
                </a:extLst>
              </a:tr>
              <a:tr h="428634">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Muestreo</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317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s-ES" sz="1200" b="1" i="0" u="none" strike="noStrike" dirty="0" smtClean="0">
                          <a:solidFill>
                            <a:srgbClr val="000000"/>
                          </a:solidFill>
                          <a:effectLst/>
                          <a:latin typeface="Arial" panose="020B0604020202020204" pitchFamily="34" charset="0"/>
                          <a:cs typeface="Arial" panose="020B0604020202020204" pitchFamily="34" charset="0"/>
                        </a:rPr>
                        <a:t>Presencial</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5429741"/>
                  </a:ext>
                </a:extLst>
              </a:tr>
            </a:tbl>
          </a:graphicData>
        </a:graphic>
      </p:graphicFrame>
    </p:spTree>
    <p:extLst>
      <p:ext uri="{BB962C8B-B14F-4D97-AF65-F5344CB8AC3E}">
        <p14:creationId xmlns:p14="http://schemas.microsoft.com/office/powerpoint/2010/main" val="1174091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16084</TotalTime>
  <Words>1881</Words>
  <Application>Microsoft Office PowerPoint</Application>
  <PresentationFormat>Panorámica</PresentationFormat>
  <Paragraphs>304</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Calibri Light</vt:lpstr>
      <vt:lpstr>Noto Sans</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dc:creator>
  <cp:lastModifiedBy>Vladimir</cp:lastModifiedBy>
  <cp:revision>1192</cp:revision>
  <dcterms:created xsi:type="dcterms:W3CDTF">2017-12-05T16:25:52Z</dcterms:created>
  <dcterms:modified xsi:type="dcterms:W3CDTF">2021-11-04T16:43:30Z</dcterms:modified>
</cp:coreProperties>
</file>