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0"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1" r:id="rId20"/>
    <p:sldId id="282" r:id="rId21"/>
    <p:sldId id="283" r:id="rId22"/>
    <p:sldId id="284" r:id="rId23"/>
    <p:sldId id="273" r:id="rId24"/>
    <p:sldId id="274" r:id="rId25"/>
    <p:sldId id="275"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BD862E7-95FA-4FC4-9EC5-DDBFA8DC7417}"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DB987F2-A784-4F72-BB57-0E9EACDE722E}"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0BBD51E-4B19-444E-85C0-DBD7EB6263F4}"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0D7255A-4AD5-4D3E-9A0A-689DA3BA976C}"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3EE0AD15-87AC-45B2-9EE5-8D165AF83CD7}" type="datetimeFigureOut">
              <a:rPr lang="en-US" dirty="0"/>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FCC40CCD-F0D6-4CC2-A4C8-2D7D0D875F02}" type="datetimeFigureOut">
              <a:rPr lang="en-US" dirty="0"/>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2/16/2022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9A00F7B-89C5-4DF7-A309-6263220147D4}"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CDCB01F-D966-4C62-B900-0BE008A90C98}"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E73A0EA-7DC7-4964-BB97-B173EF3B859A}"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2/16/2022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0322" y="2823861"/>
            <a:ext cx="8144134" cy="1373070"/>
          </a:xfrm>
        </p:spPr>
        <p:txBody>
          <a:bodyPr/>
          <a:lstStyle/>
          <a:p>
            <a:r>
              <a:rPr lang="fr-FR" dirty="0"/>
              <a:t>Gamification et FOS:</a:t>
            </a:r>
            <a:br>
              <a:rPr lang="fr-FR" dirty="0"/>
            </a:br>
            <a:r>
              <a:rPr lang="fr-FR" dirty="0"/>
              <a:t>Le français du tourisme</a:t>
            </a:r>
            <a:endParaRPr lang="es-US" dirty="0"/>
          </a:p>
        </p:txBody>
      </p:sp>
      <p:sp>
        <p:nvSpPr>
          <p:cNvPr id="3" name="Subtítulo 2"/>
          <p:cNvSpPr>
            <a:spLocks noGrp="1"/>
          </p:cNvSpPr>
          <p:nvPr>
            <p:ph type="subTitle" idx="1"/>
          </p:nvPr>
        </p:nvSpPr>
        <p:spPr>
          <a:xfrm>
            <a:off x="236102" y="4698492"/>
            <a:ext cx="7690004" cy="1776808"/>
          </a:xfrm>
        </p:spPr>
        <p:txBody>
          <a:bodyPr>
            <a:normAutofit fontScale="77500" lnSpcReduction="20000"/>
          </a:bodyPr>
          <a:lstStyle/>
          <a:p>
            <a:endParaRPr lang="fr-FR" dirty="0"/>
          </a:p>
          <a:p>
            <a:pPr algn="l"/>
            <a:r>
              <a:rPr lang="fr-FR" sz="3900" dirty="0" err="1"/>
              <a:t>Universidad</a:t>
            </a:r>
            <a:r>
              <a:rPr lang="fr-FR" sz="3900" dirty="0"/>
              <a:t> de las </a:t>
            </a:r>
            <a:r>
              <a:rPr lang="fr-FR" sz="3900" dirty="0" err="1"/>
              <a:t>Fuerzas</a:t>
            </a:r>
            <a:r>
              <a:rPr lang="fr-FR" sz="3900" dirty="0"/>
              <a:t> Armadas ESPE</a:t>
            </a:r>
          </a:p>
          <a:p>
            <a:pPr algn="l"/>
            <a:r>
              <a:rPr lang="fr-FR" sz="3900" dirty="0"/>
              <a:t>David Sotomayor</a:t>
            </a:r>
          </a:p>
          <a:p>
            <a:pPr algn="l"/>
            <a:r>
              <a:rPr lang="es-US" sz="3900" dirty="0"/>
              <a:t>Maestrante MDU cohorte XX</a:t>
            </a:r>
          </a:p>
        </p:txBody>
      </p:sp>
      <p:pic>
        <p:nvPicPr>
          <p:cNvPr id="4" name="Imagen 3"/>
          <p:cNvPicPr>
            <a:picLocks noChangeAspect="1"/>
          </p:cNvPicPr>
          <p:nvPr/>
        </p:nvPicPr>
        <p:blipFill>
          <a:blip r:embed="rId2"/>
          <a:stretch>
            <a:fillRect/>
          </a:stretch>
        </p:blipFill>
        <p:spPr>
          <a:xfrm>
            <a:off x="9205083" y="2638037"/>
            <a:ext cx="2885317" cy="1519244"/>
          </a:xfrm>
          <a:prstGeom prst="rect">
            <a:avLst/>
          </a:prstGeom>
        </p:spPr>
      </p:pic>
      <p:pic>
        <p:nvPicPr>
          <p:cNvPr id="7" name="Imagen 6"/>
          <p:cNvPicPr>
            <a:picLocks noChangeAspect="1"/>
          </p:cNvPicPr>
          <p:nvPr/>
        </p:nvPicPr>
        <p:blipFill>
          <a:blip r:embed="rId3"/>
          <a:stretch>
            <a:fillRect/>
          </a:stretch>
        </p:blipFill>
        <p:spPr>
          <a:xfrm>
            <a:off x="9898289" y="4542518"/>
            <a:ext cx="2192111" cy="2192111"/>
          </a:xfrm>
          <a:prstGeom prst="rect">
            <a:avLst/>
          </a:prstGeom>
        </p:spPr>
      </p:pic>
      <p:pic>
        <p:nvPicPr>
          <p:cNvPr id="8" name="Imagen 7"/>
          <p:cNvPicPr>
            <a:picLocks noChangeAspect="1"/>
          </p:cNvPicPr>
          <p:nvPr/>
        </p:nvPicPr>
        <p:blipFill>
          <a:blip r:embed="rId4"/>
          <a:stretch>
            <a:fillRect/>
          </a:stretch>
        </p:blipFill>
        <p:spPr>
          <a:xfrm>
            <a:off x="5265042" y="368037"/>
            <a:ext cx="3173717" cy="1829925"/>
          </a:xfrm>
          <a:prstGeom prst="rect">
            <a:avLst/>
          </a:prstGeom>
        </p:spPr>
      </p:pic>
      <p:pic>
        <p:nvPicPr>
          <p:cNvPr id="9" name="Imagen 8"/>
          <p:cNvPicPr>
            <a:picLocks noChangeAspect="1"/>
          </p:cNvPicPr>
          <p:nvPr/>
        </p:nvPicPr>
        <p:blipFill>
          <a:blip r:embed="rId5"/>
          <a:stretch>
            <a:fillRect/>
          </a:stretch>
        </p:blipFill>
        <p:spPr>
          <a:xfrm>
            <a:off x="236102" y="313200"/>
            <a:ext cx="3517141" cy="1939600"/>
          </a:xfrm>
          <a:prstGeom prst="rect">
            <a:avLst/>
          </a:prstGeom>
        </p:spPr>
      </p:pic>
      <p:pic>
        <p:nvPicPr>
          <p:cNvPr id="10" name="Imagen 9">
            <a:extLst>
              <a:ext uri="{FF2B5EF4-FFF2-40B4-BE49-F238E27FC236}">
                <a16:creationId xmlns:a16="http://schemas.microsoft.com/office/drawing/2014/main" id="{5BB1DE4C-2088-4D85-B235-9B81F4DDD4B8}"/>
              </a:ext>
            </a:extLst>
          </p:cNvPr>
          <p:cNvPicPr>
            <a:picLocks noChangeAspect="1"/>
          </p:cNvPicPr>
          <p:nvPr/>
        </p:nvPicPr>
        <p:blipFill>
          <a:blip r:embed="rId6"/>
          <a:stretch>
            <a:fillRect/>
          </a:stretch>
        </p:blipFill>
        <p:spPr>
          <a:xfrm>
            <a:off x="10048875" y="0"/>
            <a:ext cx="2143125" cy="2143125"/>
          </a:xfrm>
          <a:prstGeom prst="rect">
            <a:avLst/>
          </a:prstGeom>
        </p:spPr>
      </p:pic>
    </p:spTree>
    <p:extLst>
      <p:ext uri="{BB962C8B-B14F-4D97-AF65-F5344CB8AC3E}">
        <p14:creationId xmlns:p14="http://schemas.microsoft.com/office/powerpoint/2010/main" val="217411705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a:t>« Le français du tourisme »</a:t>
            </a:r>
            <a:endParaRPr lang="es-US" dirty="0"/>
          </a:p>
        </p:txBody>
      </p:sp>
      <p:pic>
        <p:nvPicPr>
          <p:cNvPr id="4" name="Imagen 3"/>
          <p:cNvPicPr>
            <a:picLocks noChangeAspect="1"/>
          </p:cNvPicPr>
          <p:nvPr/>
        </p:nvPicPr>
        <p:blipFill>
          <a:blip r:embed="rId2"/>
          <a:stretch>
            <a:fillRect/>
          </a:stretch>
        </p:blipFill>
        <p:spPr>
          <a:xfrm>
            <a:off x="395222" y="2359584"/>
            <a:ext cx="4627265" cy="2377646"/>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2249697878"/>
              </p:ext>
            </p:extLst>
          </p:nvPr>
        </p:nvGraphicFramePr>
        <p:xfrm>
          <a:off x="6244982" y="4428615"/>
          <a:ext cx="5759718" cy="2225040"/>
        </p:xfrm>
        <a:graphic>
          <a:graphicData uri="http://schemas.openxmlformats.org/drawingml/2006/table">
            <a:tbl>
              <a:tblPr firstRow="1" bandRow="1">
                <a:tableStyleId>{5C22544A-7EE6-4342-B048-85BDC9FD1C3A}</a:tableStyleId>
              </a:tblPr>
              <a:tblGrid>
                <a:gridCol w="5759718">
                  <a:extLst>
                    <a:ext uri="{9D8B030D-6E8A-4147-A177-3AD203B41FA5}">
                      <a16:colId xmlns:a16="http://schemas.microsoft.com/office/drawing/2014/main" val="20000"/>
                    </a:ext>
                  </a:extLst>
                </a:gridCol>
              </a:tblGrid>
              <a:tr h="370840">
                <a:tc>
                  <a:txBody>
                    <a:bodyPr/>
                    <a:lstStyle/>
                    <a:p>
                      <a:r>
                        <a:rPr lang="fr-FR" dirty="0" err="1"/>
                        <a:t>Gamificación</a:t>
                      </a:r>
                      <a:r>
                        <a:rPr lang="fr-FR" baseline="0" dirty="0"/>
                        <a:t> en </a:t>
                      </a:r>
                      <a:r>
                        <a:rPr lang="fr-FR" baseline="0" dirty="0" err="1"/>
                        <a:t>educación</a:t>
                      </a:r>
                      <a:endParaRPr lang="es-US" dirty="0"/>
                    </a:p>
                  </a:txBody>
                  <a:tcPr/>
                </a:tc>
                <a:extLst>
                  <a:ext uri="{0D108BD9-81ED-4DB2-BD59-A6C34878D82A}">
                    <a16:rowId xmlns:a16="http://schemas.microsoft.com/office/drawing/2014/main" val="10000"/>
                  </a:ext>
                </a:extLst>
              </a:tr>
              <a:tr h="370840">
                <a:tc>
                  <a:txBody>
                    <a:bodyPr/>
                    <a:lstStyle/>
                    <a:p>
                      <a:r>
                        <a:rPr lang="fr-FR" dirty="0"/>
                        <a:t>1. </a:t>
                      </a:r>
                      <a:r>
                        <a:rPr lang="fr-FR" dirty="0" err="1"/>
                        <a:t>Comprender</a:t>
                      </a:r>
                      <a:r>
                        <a:rPr lang="fr-FR" baseline="0" dirty="0"/>
                        <a:t> la audiencia </a:t>
                      </a:r>
                      <a:r>
                        <a:rPr lang="fr-FR" baseline="0" dirty="0" err="1"/>
                        <a:t>objetivo</a:t>
                      </a:r>
                      <a:r>
                        <a:rPr lang="fr-FR" baseline="0" dirty="0"/>
                        <a:t> y el </a:t>
                      </a:r>
                      <a:r>
                        <a:rPr lang="fr-FR" baseline="0" dirty="0" err="1"/>
                        <a:t>contexto</a:t>
                      </a:r>
                      <a:endParaRPr lang="es-US" dirty="0"/>
                    </a:p>
                  </a:txBody>
                  <a:tcPr/>
                </a:tc>
                <a:extLst>
                  <a:ext uri="{0D108BD9-81ED-4DB2-BD59-A6C34878D82A}">
                    <a16:rowId xmlns:a16="http://schemas.microsoft.com/office/drawing/2014/main" val="10001"/>
                  </a:ext>
                </a:extLst>
              </a:tr>
              <a:tr h="370840">
                <a:tc>
                  <a:txBody>
                    <a:bodyPr/>
                    <a:lstStyle/>
                    <a:p>
                      <a:r>
                        <a:rPr lang="fr-FR" dirty="0"/>
                        <a:t>2. </a:t>
                      </a:r>
                      <a:r>
                        <a:rPr lang="fr-FR" dirty="0" err="1"/>
                        <a:t>Definir</a:t>
                      </a:r>
                      <a:r>
                        <a:rPr lang="fr-FR" dirty="0"/>
                        <a:t> </a:t>
                      </a:r>
                      <a:r>
                        <a:rPr lang="fr-FR" dirty="0" err="1"/>
                        <a:t>objetivos</a:t>
                      </a:r>
                      <a:r>
                        <a:rPr lang="fr-FR" baseline="0" dirty="0"/>
                        <a:t> de </a:t>
                      </a:r>
                      <a:r>
                        <a:rPr lang="fr-FR" baseline="0" dirty="0" err="1"/>
                        <a:t>aprendizaje</a:t>
                      </a:r>
                      <a:endParaRPr lang="es-US" dirty="0"/>
                    </a:p>
                  </a:txBody>
                  <a:tcPr/>
                </a:tc>
                <a:extLst>
                  <a:ext uri="{0D108BD9-81ED-4DB2-BD59-A6C34878D82A}">
                    <a16:rowId xmlns:a16="http://schemas.microsoft.com/office/drawing/2014/main" val="10002"/>
                  </a:ext>
                </a:extLst>
              </a:tr>
              <a:tr h="370840">
                <a:tc>
                  <a:txBody>
                    <a:bodyPr/>
                    <a:lstStyle/>
                    <a:p>
                      <a:r>
                        <a:rPr lang="fr-FR" dirty="0"/>
                        <a:t>3. </a:t>
                      </a:r>
                      <a:r>
                        <a:rPr lang="fr-FR" dirty="0" err="1"/>
                        <a:t>Estructurar</a:t>
                      </a:r>
                      <a:r>
                        <a:rPr lang="fr-FR" dirty="0"/>
                        <a:t> la </a:t>
                      </a:r>
                      <a:r>
                        <a:rPr lang="fr-FR" dirty="0" err="1"/>
                        <a:t>experiencia</a:t>
                      </a:r>
                      <a:endParaRPr lang="es-US" dirty="0"/>
                    </a:p>
                  </a:txBody>
                  <a:tcPr/>
                </a:tc>
                <a:extLst>
                  <a:ext uri="{0D108BD9-81ED-4DB2-BD59-A6C34878D82A}">
                    <a16:rowId xmlns:a16="http://schemas.microsoft.com/office/drawing/2014/main" val="10003"/>
                  </a:ext>
                </a:extLst>
              </a:tr>
              <a:tr h="370840">
                <a:tc>
                  <a:txBody>
                    <a:bodyPr/>
                    <a:lstStyle/>
                    <a:p>
                      <a:r>
                        <a:rPr lang="fr-FR" dirty="0"/>
                        <a:t>4. </a:t>
                      </a:r>
                      <a:r>
                        <a:rPr lang="fr-FR" dirty="0" err="1"/>
                        <a:t>Identificar</a:t>
                      </a:r>
                      <a:r>
                        <a:rPr lang="fr-FR" dirty="0"/>
                        <a:t> </a:t>
                      </a:r>
                      <a:r>
                        <a:rPr lang="fr-FR" dirty="0" err="1"/>
                        <a:t>recursos</a:t>
                      </a:r>
                      <a:endParaRPr lang="es-US" dirty="0"/>
                    </a:p>
                  </a:txBody>
                  <a:tcPr/>
                </a:tc>
                <a:extLst>
                  <a:ext uri="{0D108BD9-81ED-4DB2-BD59-A6C34878D82A}">
                    <a16:rowId xmlns:a16="http://schemas.microsoft.com/office/drawing/2014/main" val="10004"/>
                  </a:ext>
                </a:extLst>
              </a:tr>
              <a:tr h="370840">
                <a:tc>
                  <a:txBody>
                    <a:bodyPr/>
                    <a:lstStyle/>
                    <a:p>
                      <a:r>
                        <a:rPr lang="fr-FR" dirty="0"/>
                        <a:t>5.</a:t>
                      </a:r>
                      <a:r>
                        <a:rPr lang="fr-FR" baseline="0" dirty="0"/>
                        <a:t> </a:t>
                      </a:r>
                      <a:r>
                        <a:rPr lang="fr-FR" baseline="0" dirty="0" err="1"/>
                        <a:t>Aplicar</a:t>
                      </a:r>
                      <a:r>
                        <a:rPr lang="fr-FR" baseline="0" dirty="0"/>
                        <a:t> </a:t>
                      </a:r>
                      <a:r>
                        <a:rPr lang="fr-FR" baseline="0" dirty="0" err="1"/>
                        <a:t>elementos</a:t>
                      </a:r>
                      <a:r>
                        <a:rPr lang="fr-FR" baseline="0" dirty="0"/>
                        <a:t> de </a:t>
                      </a:r>
                      <a:r>
                        <a:rPr lang="fr-FR" baseline="0" dirty="0" err="1"/>
                        <a:t>gamificación</a:t>
                      </a:r>
                      <a:endParaRPr lang="es-US" dirty="0"/>
                    </a:p>
                  </a:txBody>
                  <a:tcPr/>
                </a:tc>
                <a:extLst>
                  <a:ext uri="{0D108BD9-81ED-4DB2-BD59-A6C34878D82A}">
                    <a16:rowId xmlns:a16="http://schemas.microsoft.com/office/drawing/2014/main" val="10005"/>
                  </a:ext>
                </a:extLst>
              </a:tr>
            </a:tbl>
          </a:graphicData>
        </a:graphic>
      </p:graphicFrame>
      <p:pic>
        <p:nvPicPr>
          <p:cNvPr id="10" name="Imagen 9"/>
          <p:cNvPicPr>
            <a:picLocks noChangeAspect="1"/>
          </p:cNvPicPr>
          <p:nvPr/>
        </p:nvPicPr>
        <p:blipFill>
          <a:blip r:embed="rId3"/>
          <a:stretch>
            <a:fillRect/>
          </a:stretch>
        </p:blipFill>
        <p:spPr>
          <a:xfrm>
            <a:off x="4658734" y="3773364"/>
            <a:ext cx="1586248" cy="963866"/>
          </a:xfrm>
          <a:prstGeom prst="rect">
            <a:avLst/>
          </a:prstGeom>
        </p:spPr>
      </p:pic>
      <p:pic>
        <p:nvPicPr>
          <p:cNvPr id="11" name="Imagen 10"/>
          <p:cNvPicPr>
            <a:picLocks noChangeAspect="1"/>
          </p:cNvPicPr>
          <p:nvPr/>
        </p:nvPicPr>
        <p:blipFill>
          <a:blip r:embed="rId4"/>
          <a:stretch>
            <a:fillRect/>
          </a:stretch>
        </p:blipFill>
        <p:spPr>
          <a:xfrm>
            <a:off x="10599313" y="624439"/>
            <a:ext cx="1592687" cy="1346029"/>
          </a:xfrm>
          <a:prstGeom prst="rect">
            <a:avLst/>
          </a:prstGeom>
        </p:spPr>
      </p:pic>
      <p:sp>
        <p:nvSpPr>
          <p:cNvPr id="12" name="Rectángulo 11"/>
          <p:cNvSpPr/>
          <p:nvPr/>
        </p:nvSpPr>
        <p:spPr>
          <a:xfrm>
            <a:off x="5299656" y="2230551"/>
            <a:ext cx="6096000" cy="1354217"/>
          </a:xfrm>
          <a:prstGeom prst="rect">
            <a:avLst/>
          </a:prstGeom>
        </p:spPr>
        <p:txBody>
          <a:bodyPr>
            <a:spAutoFit/>
          </a:bodyPr>
          <a:lstStyle/>
          <a:p>
            <a:r>
              <a:rPr lang="fr-FR" sz="2800" dirty="0" err="1"/>
              <a:t>Esencial</a:t>
            </a:r>
            <a:r>
              <a:rPr lang="fr-FR" sz="2800" dirty="0"/>
              <a:t>!</a:t>
            </a:r>
          </a:p>
          <a:p>
            <a:r>
              <a:rPr lang="fr-FR" dirty="0"/>
              <a:t>Richier J. (2008). Le français sur objectifs spécifiques (F.O.S.): une didactique spécialisée ? (PDF). Synergies Chine n° 3 - 2008 pp. 15-30.</a:t>
            </a:r>
          </a:p>
        </p:txBody>
      </p:sp>
      <p:sp>
        <p:nvSpPr>
          <p:cNvPr id="13" name="Rectángulo 12"/>
          <p:cNvSpPr/>
          <p:nvPr/>
        </p:nvSpPr>
        <p:spPr>
          <a:xfrm>
            <a:off x="395222" y="4978887"/>
            <a:ext cx="6096000" cy="1754326"/>
          </a:xfrm>
          <a:prstGeom prst="rect">
            <a:avLst/>
          </a:prstGeom>
        </p:spPr>
        <p:txBody>
          <a:bodyPr>
            <a:spAutoFit/>
          </a:bodyPr>
          <a:lstStyle/>
          <a:p>
            <a:r>
              <a:rPr lang="en-US" dirty="0" err="1"/>
              <a:t>Marczewski</a:t>
            </a:r>
            <a:r>
              <a:rPr lang="en-US" dirty="0"/>
              <a:t> (2015). Even ninja monkeys like to play. Gamification, Game Thinking &amp; Motivational Design (PDF). </a:t>
            </a:r>
            <a:r>
              <a:rPr lang="en-US" dirty="0" err="1"/>
              <a:t>CreateSpace</a:t>
            </a:r>
            <a:r>
              <a:rPr lang="en-US" dirty="0"/>
              <a:t> Independent Publishing Platform.</a:t>
            </a:r>
          </a:p>
          <a:p>
            <a:endParaRPr lang="en-US" dirty="0"/>
          </a:p>
          <a:p>
            <a:r>
              <a:rPr lang="en-US" dirty="0" err="1"/>
              <a:t>Marczewski</a:t>
            </a:r>
            <a:r>
              <a:rPr lang="en-US" dirty="0"/>
              <a:t>, A (2017). Gamification Design Framework Toolkit (PDF). Gamified UK. </a:t>
            </a:r>
            <a:endParaRPr lang="es-US" dirty="0"/>
          </a:p>
        </p:txBody>
      </p:sp>
    </p:spTree>
    <p:extLst>
      <p:ext uri="{BB962C8B-B14F-4D97-AF65-F5344CB8AC3E}">
        <p14:creationId xmlns:p14="http://schemas.microsoft.com/office/powerpoint/2010/main" val="3380825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450" y="907774"/>
            <a:ext cx="10279602" cy="1080938"/>
          </a:xfrm>
        </p:spPr>
        <p:txBody>
          <a:bodyPr>
            <a:normAutofit fontScale="90000"/>
          </a:bodyPr>
          <a:lstStyle/>
          <a:p>
            <a:r>
              <a:rPr lang="fr-FR" dirty="0"/>
              <a:t>Los </a:t>
            </a:r>
            <a:r>
              <a:rPr lang="fr-FR" dirty="0" err="1"/>
              <a:t>resultados</a:t>
            </a:r>
            <a:r>
              <a:rPr lang="fr-FR" dirty="0"/>
              <a:t> de la </a:t>
            </a:r>
            <a:r>
              <a:rPr lang="fr-FR" dirty="0" err="1"/>
              <a:t>investigación</a:t>
            </a:r>
            <a:r>
              <a:rPr lang="fr-FR" dirty="0"/>
              <a:t> sobre la base de la </a:t>
            </a:r>
            <a:r>
              <a:rPr lang="fr-FR" dirty="0" err="1"/>
              <a:t>evaluación</a:t>
            </a:r>
            <a:r>
              <a:rPr lang="fr-FR" dirty="0"/>
              <a:t> en FOS</a:t>
            </a:r>
            <a:br>
              <a:rPr lang="fr-FR" dirty="0"/>
            </a:br>
            <a:endParaRPr lang="es-US" dirty="0"/>
          </a:p>
        </p:txBody>
      </p:sp>
      <p:sp>
        <p:nvSpPr>
          <p:cNvPr id="10" name="Rectángulo 9"/>
          <p:cNvSpPr/>
          <p:nvPr/>
        </p:nvSpPr>
        <p:spPr>
          <a:xfrm>
            <a:off x="7594241" y="2951082"/>
            <a:ext cx="4344473" cy="2308324"/>
          </a:xfrm>
          <a:prstGeom prst="rect">
            <a:avLst/>
          </a:prstGeom>
        </p:spPr>
        <p:txBody>
          <a:bodyPr wrap="square">
            <a:spAutoFit/>
          </a:bodyPr>
          <a:lstStyle/>
          <a:p>
            <a:r>
              <a:rPr lang="es-US" dirty="0"/>
              <a:t>Se puede apreciar un ligero progreso desde la aplicación de la primera evaluación, siendo la evaluación de avance número 5 la que presenta el porcentaje más elevado, con un éxito de 86.25%. El desarrollo de cada una de las 4 dimensiones para esta habilidad se evidencia en la siguiente figura.</a:t>
            </a:r>
          </a:p>
        </p:txBody>
      </p:sp>
      <p:pic>
        <p:nvPicPr>
          <p:cNvPr id="12" name="Marcador de contenido 11"/>
          <p:cNvPicPr>
            <a:picLocks noGrp="1" noChangeAspect="1"/>
          </p:cNvPicPr>
          <p:nvPr>
            <p:ph idx="1"/>
          </p:nvPr>
        </p:nvPicPr>
        <p:blipFill>
          <a:blip r:embed="rId2"/>
          <a:stretch>
            <a:fillRect/>
          </a:stretch>
        </p:blipFill>
        <p:spPr>
          <a:xfrm>
            <a:off x="347450" y="2345265"/>
            <a:ext cx="6929113" cy="4166184"/>
          </a:xfrm>
          <a:prstGeom prst="rect">
            <a:avLst/>
          </a:prstGeom>
        </p:spPr>
      </p:pic>
      <p:pic>
        <p:nvPicPr>
          <p:cNvPr id="14" name="Imagen 13"/>
          <p:cNvPicPr>
            <a:picLocks noChangeAspect="1"/>
          </p:cNvPicPr>
          <p:nvPr/>
        </p:nvPicPr>
        <p:blipFill>
          <a:blip r:embed="rId3"/>
          <a:stretch>
            <a:fillRect/>
          </a:stretch>
        </p:blipFill>
        <p:spPr>
          <a:xfrm>
            <a:off x="10534918" y="580128"/>
            <a:ext cx="1657082" cy="1408584"/>
          </a:xfrm>
          <a:prstGeom prst="rect">
            <a:avLst/>
          </a:prstGeom>
        </p:spPr>
      </p:pic>
    </p:spTree>
    <p:extLst>
      <p:ext uri="{BB962C8B-B14F-4D97-AF65-F5344CB8AC3E}">
        <p14:creationId xmlns:p14="http://schemas.microsoft.com/office/powerpoint/2010/main" val="347028056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450" y="907774"/>
            <a:ext cx="10279602" cy="1080938"/>
          </a:xfrm>
        </p:spPr>
        <p:txBody>
          <a:bodyPr>
            <a:normAutofit fontScale="90000"/>
          </a:bodyPr>
          <a:lstStyle/>
          <a:p>
            <a:r>
              <a:rPr lang="es-MX" dirty="0"/>
              <a:t>Los resultados de la investigación sobre la base de la evaluación en FOS</a:t>
            </a:r>
            <a:br>
              <a:rPr lang="fr-FR" dirty="0"/>
            </a:br>
            <a:endParaRPr lang="es-US" dirty="0"/>
          </a:p>
        </p:txBody>
      </p:sp>
      <p:pic>
        <p:nvPicPr>
          <p:cNvPr id="4" name="Marcador de contenido 3"/>
          <p:cNvPicPr>
            <a:picLocks noGrp="1" noChangeAspect="1"/>
          </p:cNvPicPr>
          <p:nvPr>
            <p:ph idx="1"/>
          </p:nvPr>
        </p:nvPicPr>
        <p:blipFill>
          <a:blip r:embed="rId2"/>
          <a:stretch>
            <a:fillRect/>
          </a:stretch>
        </p:blipFill>
        <p:spPr>
          <a:xfrm>
            <a:off x="447843" y="2335346"/>
            <a:ext cx="6738568" cy="4001024"/>
          </a:xfrm>
          <a:prstGeom prst="rect">
            <a:avLst/>
          </a:prstGeom>
        </p:spPr>
      </p:pic>
      <p:sp>
        <p:nvSpPr>
          <p:cNvPr id="5" name="Rectángulo 4"/>
          <p:cNvSpPr/>
          <p:nvPr/>
        </p:nvSpPr>
        <p:spPr>
          <a:xfrm>
            <a:off x="7452574" y="3141097"/>
            <a:ext cx="4395989" cy="1754326"/>
          </a:xfrm>
          <a:prstGeom prst="rect">
            <a:avLst/>
          </a:prstGeom>
        </p:spPr>
        <p:txBody>
          <a:bodyPr wrap="square">
            <a:spAutoFit/>
          </a:bodyPr>
          <a:lstStyle/>
          <a:p>
            <a:r>
              <a:rPr lang="es-US" dirty="0"/>
              <a:t>Como se puede apreciar, las dimensiones de útiles lexicales y elementos culturales destacaron en su desarrollo, alcanzado un porcentaje de éxito óptimo en la evaluaciones de avance número 2 y 6 respectivamente.</a:t>
            </a:r>
          </a:p>
        </p:txBody>
      </p:sp>
      <p:pic>
        <p:nvPicPr>
          <p:cNvPr id="7" name="Imagen 6"/>
          <p:cNvPicPr>
            <a:picLocks noChangeAspect="1"/>
          </p:cNvPicPr>
          <p:nvPr/>
        </p:nvPicPr>
        <p:blipFill>
          <a:blip r:embed="rId3"/>
          <a:stretch>
            <a:fillRect/>
          </a:stretch>
        </p:blipFill>
        <p:spPr>
          <a:xfrm>
            <a:off x="10533744" y="580414"/>
            <a:ext cx="1658256" cy="1408298"/>
          </a:xfrm>
          <a:prstGeom prst="rect">
            <a:avLst/>
          </a:prstGeom>
        </p:spPr>
      </p:pic>
    </p:spTree>
    <p:extLst>
      <p:ext uri="{BB962C8B-B14F-4D97-AF65-F5344CB8AC3E}">
        <p14:creationId xmlns:p14="http://schemas.microsoft.com/office/powerpoint/2010/main" val="18555469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450" y="907774"/>
            <a:ext cx="10279602" cy="1080938"/>
          </a:xfrm>
        </p:spPr>
        <p:txBody>
          <a:bodyPr>
            <a:normAutofit fontScale="90000"/>
          </a:bodyPr>
          <a:lstStyle/>
          <a:p>
            <a:r>
              <a:rPr lang="es-MX" dirty="0"/>
              <a:t>Los resultados de la investigación sobre la base de la evaluación en FOS</a:t>
            </a:r>
            <a:br>
              <a:rPr lang="fr-FR" dirty="0"/>
            </a:br>
            <a:endParaRPr lang="es-US" dirty="0"/>
          </a:p>
        </p:txBody>
      </p:sp>
      <p:sp>
        <p:nvSpPr>
          <p:cNvPr id="10" name="Rectángulo 9"/>
          <p:cNvSpPr/>
          <p:nvPr/>
        </p:nvSpPr>
        <p:spPr>
          <a:xfrm>
            <a:off x="7401058" y="3388964"/>
            <a:ext cx="4344473" cy="1477328"/>
          </a:xfrm>
          <a:prstGeom prst="rect">
            <a:avLst/>
          </a:prstGeom>
        </p:spPr>
        <p:txBody>
          <a:bodyPr wrap="square">
            <a:spAutoFit/>
          </a:bodyPr>
          <a:lstStyle/>
          <a:p>
            <a:r>
              <a:rPr lang="es-US" dirty="0"/>
              <a:t>En lo que respecta la habilidad de interacción escrita, los resultados de las evaluaciones de avance no indicaron un progreso significativo desde el inicio del programa de estudio. </a:t>
            </a:r>
          </a:p>
        </p:txBody>
      </p:sp>
      <p:pic>
        <p:nvPicPr>
          <p:cNvPr id="4" name="Marcador de contenido 3"/>
          <p:cNvPicPr>
            <a:picLocks noGrp="1" noChangeAspect="1"/>
          </p:cNvPicPr>
          <p:nvPr>
            <p:ph idx="1"/>
          </p:nvPr>
        </p:nvPicPr>
        <p:blipFill>
          <a:blip r:embed="rId2"/>
          <a:stretch>
            <a:fillRect/>
          </a:stretch>
        </p:blipFill>
        <p:spPr>
          <a:xfrm>
            <a:off x="604753" y="2432100"/>
            <a:ext cx="6489936" cy="3942942"/>
          </a:xfrm>
          <a:prstGeom prst="rect">
            <a:avLst/>
          </a:prstGeom>
        </p:spPr>
      </p:pic>
      <p:pic>
        <p:nvPicPr>
          <p:cNvPr id="5" name="Imagen 4"/>
          <p:cNvPicPr>
            <a:picLocks noChangeAspect="1"/>
          </p:cNvPicPr>
          <p:nvPr/>
        </p:nvPicPr>
        <p:blipFill>
          <a:blip r:embed="rId3"/>
          <a:stretch>
            <a:fillRect/>
          </a:stretch>
        </p:blipFill>
        <p:spPr>
          <a:xfrm>
            <a:off x="10533744" y="576391"/>
            <a:ext cx="1658256" cy="1408298"/>
          </a:xfrm>
          <a:prstGeom prst="rect">
            <a:avLst/>
          </a:prstGeom>
        </p:spPr>
      </p:pic>
    </p:spTree>
    <p:extLst>
      <p:ext uri="{BB962C8B-B14F-4D97-AF65-F5344CB8AC3E}">
        <p14:creationId xmlns:p14="http://schemas.microsoft.com/office/powerpoint/2010/main" val="421314533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7450" y="744094"/>
            <a:ext cx="10279602" cy="1080938"/>
          </a:xfrm>
        </p:spPr>
        <p:txBody>
          <a:bodyPr>
            <a:normAutofit/>
          </a:bodyPr>
          <a:lstStyle/>
          <a:p>
            <a:r>
              <a:rPr lang="es-MX" sz="3200" dirty="0"/>
              <a:t>Los resultados de la investigación sobre la base de la evaluación en FOS</a:t>
            </a:r>
            <a:endParaRPr lang="es-US" sz="3200" dirty="0"/>
          </a:p>
        </p:txBody>
      </p:sp>
      <p:sp>
        <p:nvSpPr>
          <p:cNvPr id="5" name="Rectángulo 4"/>
          <p:cNvSpPr/>
          <p:nvPr/>
        </p:nvSpPr>
        <p:spPr>
          <a:xfrm>
            <a:off x="7413938" y="3063824"/>
            <a:ext cx="4395989" cy="2031325"/>
          </a:xfrm>
          <a:prstGeom prst="rect">
            <a:avLst/>
          </a:prstGeom>
        </p:spPr>
        <p:txBody>
          <a:bodyPr wrap="square">
            <a:spAutoFit/>
          </a:bodyPr>
          <a:lstStyle/>
          <a:p>
            <a:r>
              <a:rPr lang="es-US" dirty="0"/>
              <a:t>El desarrollo de cada una de las 4 dimensiones confirma lo anteriormente mencionado. No obstante, se observó un desarrollo más elevado en las dimensiones de útiles lexicales y útiles gramaticales frente a las dimensiones restantes.</a:t>
            </a:r>
          </a:p>
        </p:txBody>
      </p:sp>
      <p:pic>
        <p:nvPicPr>
          <p:cNvPr id="7" name="Marcador de contenido 6"/>
          <p:cNvPicPr>
            <a:picLocks noGrp="1" noChangeAspect="1"/>
          </p:cNvPicPr>
          <p:nvPr>
            <p:ph idx="1"/>
          </p:nvPr>
        </p:nvPicPr>
        <p:blipFill>
          <a:blip r:embed="rId2"/>
          <a:stretch>
            <a:fillRect/>
          </a:stretch>
        </p:blipFill>
        <p:spPr>
          <a:xfrm>
            <a:off x="649350" y="2408351"/>
            <a:ext cx="6396110" cy="3812146"/>
          </a:xfrm>
          <a:prstGeom prst="rect">
            <a:avLst/>
          </a:prstGeom>
        </p:spPr>
      </p:pic>
      <p:pic>
        <p:nvPicPr>
          <p:cNvPr id="8" name="Imagen 7"/>
          <p:cNvPicPr>
            <a:picLocks noChangeAspect="1"/>
          </p:cNvPicPr>
          <p:nvPr/>
        </p:nvPicPr>
        <p:blipFill>
          <a:blip r:embed="rId3"/>
          <a:stretch>
            <a:fillRect/>
          </a:stretch>
        </p:blipFill>
        <p:spPr>
          <a:xfrm>
            <a:off x="10533744" y="580414"/>
            <a:ext cx="1658256" cy="1408298"/>
          </a:xfrm>
          <a:prstGeom prst="rect">
            <a:avLst/>
          </a:prstGeom>
        </p:spPr>
      </p:pic>
    </p:spTree>
    <p:extLst>
      <p:ext uri="{BB962C8B-B14F-4D97-AF65-F5344CB8AC3E}">
        <p14:creationId xmlns:p14="http://schemas.microsoft.com/office/powerpoint/2010/main" val="135445893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La hipótesis de </a:t>
            </a:r>
            <a:r>
              <a:rPr lang="es-US" dirty="0" err="1"/>
              <a:t>investigaci</a:t>
            </a:r>
            <a:r>
              <a:rPr lang="es-EC" dirty="0" err="1"/>
              <a:t>ón</a:t>
            </a:r>
            <a:endParaRPr lang="es-US" dirty="0"/>
          </a:p>
        </p:txBody>
      </p:sp>
      <p:sp>
        <p:nvSpPr>
          <p:cNvPr id="3" name="Marcador de contenido 2"/>
          <p:cNvSpPr>
            <a:spLocks noGrp="1"/>
          </p:cNvSpPr>
          <p:nvPr>
            <p:ph idx="1"/>
          </p:nvPr>
        </p:nvSpPr>
        <p:spPr>
          <a:xfrm>
            <a:off x="860625" y="2478541"/>
            <a:ext cx="9613861" cy="3599316"/>
          </a:xfrm>
        </p:spPr>
        <p:txBody>
          <a:bodyPr>
            <a:normAutofit lnSpcReduction="10000"/>
          </a:bodyPr>
          <a:lstStyle/>
          <a:p>
            <a:r>
              <a:rPr lang="es-US" dirty="0"/>
              <a:t>H1: </a:t>
            </a:r>
          </a:p>
          <a:p>
            <a:r>
              <a:rPr lang="es-US" dirty="0"/>
              <a:t>La aplicación de la </a:t>
            </a:r>
            <a:r>
              <a:rPr lang="es-US" dirty="0" err="1"/>
              <a:t>gamificación</a:t>
            </a:r>
            <a:r>
              <a:rPr lang="es-US" dirty="0"/>
              <a:t> es eficaz para el aprendizaje del idioma francés para fines específicos en los estudiantes de segundo semestre de la carrera de Guía nacional de turismo del Instituto </a:t>
            </a:r>
            <a:r>
              <a:rPr lang="es-US" dirty="0" err="1"/>
              <a:t>Cenestur</a:t>
            </a:r>
            <a:r>
              <a:rPr lang="es-US" dirty="0"/>
              <a:t> durante el período abril – septiembre 2020. </a:t>
            </a:r>
          </a:p>
          <a:p>
            <a:r>
              <a:rPr lang="es-US" dirty="0"/>
              <a:t>H0: </a:t>
            </a:r>
          </a:p>
          <a:p>
            <a:r>
              <a:rPr lang="es-US" dirty="0"/>
              <a:t>La aplicación de la </a:t>
            </a:r>
            <a:r>
              <a:rPr lang="es-US" dirty="0" err="1"/>
              <a:t>gamificación</a:t>
            </a:r>
            <a:r>
              <a:rPr lang="es-US" dirty="0"/>
              <a:t> no es eficaz para el aprendizaje del idioma francés para fines específicos en los estudiantes de segundo semestre de la carrera de Guía nacional de turismo del Instituto </a:t>
            </a:r>
            <a:r>
              <a:rPr lang="es-US" dirty="0" err="1"/>
              <a:t>Cenestur</a:t>
            </a:r>
            <a:r>
              <a:rPr lang="es-US" dirty="0"/>
              <a:t> durante el período abril – septiembre 2020.</a:t>
            </a:r>
          </a:p>
          <a:p>
            <a:endParaRPr lang="es-US" dirty="0"/>
          </a:p>
        </p:txBody>
      </p:sp>
      <p:pic>
        <p:nvPicPr>
          <p:cNvPr id="4" name="Imagen 3"/>
          <p:cNvPicPr>
            <a:picLocks noChangeAspect="1"/>
          </p:cNvPicPr>
          <p:nvPr/>
        </p:nvPicPr>
        <p:blipFill>
          <a:blip r:embed="rId2"/>
          <a:stretch>
            <a:fillRect/>
          </a:stretch>
        </p:blipFill>
        <p:spPr>
          <a:xfrm>
            <a:off x="10571406" y="596049"/>
            <a:ext cx="1620593" cy="1395295"/>
          </a:xfrm>
          <a:prstGeom prst="rect">
            <a:avLst/>
          </a:prstGeom>
        </p:spPr>
      </p:pic>
    </p:spTree>
    <p:extLst>
      <p:ext uri="{BB962C8B-B14F-4D97-AF65-F5344CB8AC3E}">
        <p14:creationId xmlns:p14="http://schemas.microsoft.com/office/powerpoint/2010/main" val="312883466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a:t>Inter</a:t>
            </a:r>
            <a:r>
              <a:rPr lang="es-MX" dirty="0"/>
              <a:t>acción oral</a:t>
            </a:r>
            <a:endParaRPr lang="es-US" dirty="0"/>
          </a:p>
        </p:txBody>
      </p:sp>
      <p:pic>
        <p:nvPicPr>
          <p:cNvPr id="4" name="Imagen 3"/>
          <p:cNvPicPr>
            <a:picLocks noChangeAspect="1"/>
          </p:cNvPicPr>
          <p:nvPr/>
        </p:nvPicPr>
        <p:blipFill>
          <a:blip r:embed="rId2"/>
          <a:stretch>
            <a:fillRect/>
          </a:stretch>
        </p:blipFill>
        <p:spPr>
          <a:xfrm>
            <a:off x="10571406" y="596049"/>
            <a:ext cx="1620593" cy="1395295"/>
          </a:xfrm>
          <a:prstGeom prst="rect">
            <a:avLst/>
          </a:prstGeom>
        </p:spPr>
      </p:pic>
      <p:pic>
        <p:nvPicPr>
          <p:cNvPr id="6" name="Marcador de contenido 5"/>
          <p:cNvPicPr>
            <a:picLocks noGrp="1" noChangeAspect="1"/>
          </p:cNvPicPr>
          <p:nvPr>
            <p:ph idx="1"/>
          </p:nvPr>
        </p:nvPicPr>
        <p:blipFill>
          <a:blip r:embed="rId3"/>
          <a:stretch>
            <a:fillRect/>
          </a:stretch>
        </p:blipFill>
        <p:spPr>
          <a:xfrm>
            <a:off x="2468718" y="2410892"/>
            <a:ext cx="6610888" cy="2206174"/>
          </a:xfrm>
          <a:prstGeom prst="rect">
            <a:avLst/>
          </a:prstGeom>
        </p:spPr>
      </p:pic>
      <p:sp>
        <p:nvSpPr>
          <p:cNvPr id="7" name="Rectángulo 6"/>
          <p:cNvSpPr/>
          <p:nvPr/>
        </p:nvSpPr>
        <p:spPr>
          <a:xfrm>
            <a:off x="411674" y="4985671"/>
            <a:ext cx="10724975" cy="923330"/>
          </a:xfrm>
          <a:prstGeom prst="rect">
            <a:avLst/>
          </a:prstGeom>
        </p:spPr>
        <p:txBody>
          <a:bodyPr wrap="square">
            <a:spAutoFit/>
          </a:bodyPr>
          <a:lstStyle/>
          <a:p>
            <a:r>
              <a:rPr lang="es-US" dirty="0"/>
              <a:t>La estimación de la media indica que su valor exacto puede estar comprendido entre -46.213 y 8.933 con una confianza del 95%. El valor de p es de 0.933, lo cual indica que se debería aceptar la hipótesis de investigación porque su valor es mayor a 0.</a:t>
            </a:r>
          </a:p>
        </p:txBody>
      </p:sp>
    </p:spTree>
    <p:extLst>
      <p:ext uri="{BB962C8B-B14F-4D97-AF65-F5344CB8AC3E}">
        <p14:creationId xmlns:p14="http://schemas.microsoft.com/office/powerpoint/2010/main" val="180277426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Interacción</a:t>
            </a:r>
            <a:r>
              <a:rPr lang="fr-FR" dirty="0"/>
              <a:t> </a:t>
            </a:r>
            <a:r>
              <a:rPr lang="fr-FR" dirty="0" err="1"/>
              <a:t>escrita</a:t>
            </a:r>
            <a:endParaRPr lang="es-US" dirty="0"/>
          </a:p>
        </p:txBody>
      </p:sp>
      <p:pic>
        <p:nvPicPr>
          <p:cNvPr id="4" name="Imagen 3"/>
          <p:cNvPicPr>
            <a:picLocks noChangeAspect="1"/>
          </p:cNvPicPr>
          <p:nvPr/>
        </p:nvPicPr>
        <p:blipFill>
          <a:blip r:embed="rId2"/>
          <a:stretch>
            <a:fillRect/>
          </a:stretch>
        </p:blipFill>
        <p:spPr>
          <a:xfrm>
            <a:off x="10571406" y="596049"/>
            <a:ext cx="1620593" cy="1395295"/>
          </a:xfrm>
          <a:prstGeom prst="rect">
            <a:avLst/>
          </a:prstGeom>
        </p:spPr>
      </p:pic>
      <p:sp>
        <p:nvSpPr>
          <p:cNvPr id="7" name="Rectángulo 6"/>
          <p:cNvSpPr/>
          <p:nvPr/>
        </p:nvSpPr>
        <p:spPr>
          <a:xfrm>
            <a:off x="411674" y="4985671"/>
            <a:ext cx="10724975" cy="923330"/>
          </a:xfrm>
          <a:prstGeom prst="rect">
            <a:avLst/>
          </a:prstGeom>
        </p:spPr>
        <p:txBody>
          <a:bodyPr wrap="square">
            <a:spAutoFit/>
          </a:bodyPr>
          <a:lstStyle/>
          <a:p>
            <a:r>
              <a:rPr lang="es-US" dirty="0"/>
              <a:t>La estimación de la media indica que su valor exacto puede estar comprendido entre -19.009 y 19.009 con una confianza del 95%. El valor de p es de 0.500, lo cual indica que se debería aceptar la hipótesis de investigación porque su valor es mayor a 0.</a:t>
            </a:r>
          </a:p>
        </p:txBody>
      </p:sp>
      <p:pic>
        <p:nvPicPr>
          <p:cNvPr id="3" name="Imagen 2"/>
          <p:cNvPicPr>
            <a:picLocks noChangeAspect="1"/>
          </p:cNvPicPr>
          <p:nvPr/>
        </p:nvPicPr>
        <p:blipFill>
          <a:blip r:embed="rId3"/>
          <a:stretch>
            <a:fillRect/>
          </a:stretch>
        </p:blipFill>
        <p:spPr>
          <a:xfrm>
            <a:off x="2442960" y="2398013"/>
            <a:ext cx="6666784" cy="2268558"/>
          </a:xfrm>
          <a:prstGeom prst="rect">
            <a:avLst/>
          </a:prstGeom>
        </p:spPr>
      </p:pic>
    </p:spTree>
    <p:extLst>
      <p:ext uri="{BB962C8B-B14F-4D97-AF65-F5344CB8AC3E}">
        <p14:creationId xmlns:p14="http://schemas.microsoft.com/office/powerpoint/2010/main" val="75214491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Conclusiones</a:t>
            </a:r>
            <a:endParaRPr lang="es-US" dirty="0"/>
          </a:p>
        </p:txBody>
      </p:sp>
      <p:pic>
        <p:nvPicPr>
          <p:cNvPr id="4" name="Imagen 3"/>
          <p:cNvPicPr>
            <a:picLocks noChangeAspect="1"/>
          </p:cNvPicPr>
          <p:nvPr/>
        </p:nvPicPr>
        <p:blipFill>
          <a:blip r:embed="rId2"/>
          <a:stretch>
            <a:fillRect/>
          </a:stretch>
        </p:blipFill>
        <p:spPr>
          <a:xfrm>
            <a:off x="10571406" y="596049"/>
            <a:ext cx="1620593" cy="1395295"/>
          </a:xfrm>
          <a:prstGeom prst="rect">
            <a:avLst/>
          </a:prstGeom>
        </p:spPr>
      </p:pic>
      <p:sp>
        <p:nvSpPr>
          <p:cNvPr id="7" name="Rectángulo 6"/>
          <p:cNvSpPr/>
          <p:nvPr/>
        </p:nvSpPr>
        <p:spPr>
          <a:xfrm>
            <a:off x="566220" y="2847778"/>
            <a:ext cx="10724975" cy="2246769"/>
          </a:xfrm>
          <a:prstGeom prst="rect">
            <a:avLst/>
          </a:prstGeom>
        </p:spPr>
        <p:txBody>
          <a:bodyPr wrap="square">
            <a:spAutoFit/>
          </a:bodyPr>
          <a:lstStyle/>
          <a:p>
            <a:r>
              <a:rPr lang="es-MX" sz="2800" dirty="0"/>
              <a:t>1. Se comprobó la hipótesis de investigación que indica que la gamificación es eficaz para el aprendizaje del idioma francés para fines específicos en los estudiantes de segundo semestre de la carrera de Guía Nacional de Turismo del Instituto CENESTUR durante el período abril – septiembre 2020.</a:t>
            </a:r>
            <a:endParaRPr lang="es-US" sz="2800" dirty="0"/>
          </a:p>
        </p:txBody>
      </p:sp>
    </p:spTree>
    <p:extLst>
      <p:ext uri="{BB962C8B-B14F-4D97-AF65-F5344CB8AC3E}">
        <p14:creationId xmlns:p14="http://schemas.microsoft.com/office/powerpoint/2010/main" val="64572001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Conclusiones</a:t>
            </a:r>
            <a:endParaRPr lang="es-US" dirty="0"/>
          </a:p>
        </p:txBody>
      </p:sp>
      <p:pic>
        <p:nvPicPr>
          <p:cNvPr id="4" name="Imagen 3"/>
          <p:cNvPicPr>
            <a:picLocks noChangeAspect="1"/>
          </p:cNvPicPr>
          <p:nvPr/>
        </p:nvPicPr>
        <p:blipFill>
          <a:blip r:embed="rId2"/>
          <a:stretch>
            <a:fillRect/>
          </a:stretch>
        </p:blipFill>
        <p:spPr>
          <a:xfrm>
            <a:off x="10571406" y="596049"/>
            <a:ext cx="1620593" cy="1395295"/>
          </a:xfrm>
          <a:prstGeom prst="rect">
            <a:avLst/>
          </a:prstGeom>
        </p:spPr>
      </p:pic>
      <p:sp>
        <p:nvSpPr>
          <p:cNvPr id="7" name="Rectángulo 6"/>
          <p:cNvSpPr/>
          <p:nvPr/>
        </p:nvSpPr>
        <p:spPr>
          <a:xfrm>
            <a:off x="481892" y="2489969"/>
            <a:ext cx="11228215" cy="3477875"/>
          </a:xfrm>
          <a:prstGeom prst="rect">
            <a:avLst/>
          </a:prstGeom>
        </p:spPr>
        <p:txBody>
          <a:bodyPr wrap="square">
            <a:spAutoFit/>
          </a:bodyPr>
          <a:lstStyle/>
          <a:p>
            <a:r>
              <a:rPr lang="es-MX" sz="2000" dirty="0"/>
              <a:t>2. De acuerdo a la tipología de </a:t>
            </a:r>
            <a:r>
              <a:rPr lang="es-MX" sz="2000" dirty="0" err="1"/>
              <a:t>Bartle</a:t>
            </a:r>
            <a:r>
              <a:rPr lang="es-MX" sz="2000" dirty="0"/>
              <a:t>, los estudiantes inmersos en este programa de estudio de francés para fines específicos fueron definidos predominantemente como exploradores, es decir que, disfrutan de la aventura, el descubrimiento y la inspección de mapas. Se llegó a esta conclusión una vez analizados los resultados del Test de </a:t>
            </a:r>
            <a:r>
              <a:rPr lang="es-MX" sz="2000" dirty="0" err="1"/>
              <a:t>Bartle</a:t>
            </a:r>
            <a:r>
              <a:rPr lang="es-MX" sz="2000" dirty="0"/>
              <a:t>. Este análisis previo fue determinante al momento de seleccionar los elementos y mecánicas de gamificación más apropiados para este caso en particular, con la finalidad de potenciar el desarrollo de habilidades de interacción (oral y escrita) en francés. No obstante, los resultados del Test de </a:t>
            </a:r>
            <a:r>
              <a:rPr lang="es-MX" sz="2000" dirty="0" err="1"/>
              <a:t>Bartle</a:t>
            </a:r>
            <a:r>
              <a:rPr lang="es-MX" sz="2000" dirty="0"/>
              <a:t> sugirieron la presencia de rasgos característicos de otros tipos de jugador en menor grado, siendo los triunfadores el segundo tipo de mayor relevancia. Por esta razón, se consideró apropiado incorporar elementos y mecánicas adicionales en el sistema </a:t>
            </a:r>
            <a:r>
              <a:rPr lang="es-MX" sz="2000" dirty="0" err="1"/>
              <a:t>gamificado</a:t>
            </a:r>
            <a:r>
              <a:rPr lang="es-MX" sz="2000" dirty="0"/>
              <a:t> que motiven a quienes disfrutan de la competencia sana y la recolección de recompensas.</a:t>
            </a:r>
            <a:endParaRPr lang="es-US" sz="2000" dirty="0"/>
          </a:p>
        </p:txBody>
      </p:sp>
    </p:spTree>
    <p:extLst>
      <p:ext uri="{BB962C8B-B14F-4D97-AF65-F5344CB8AC3E}">
        <p14:creationId xmlns:p14="http://schemas.microsoft.com/office/powerpoint/2010/main" val="24652690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27A45-D9E1-4E0B-BFCA-6E01DB259B32}"/>
              </a:ext>
            </a:extLst>
          </p:cNvPr>
          <p:cNvSpPr>
            <a:spLocks noGrp="1"/>
          </p:cNvSpPr>
          <p:nvPr>
            <p:ph type="title"/>
          </p:nvPr>
        </p:nvSpPr>
        <p:spPr/>
        <p:txBody>
          <a:bodyPr/>
          <a:lstStyle/>
          <a:p>
            <a:r>
              <a:rPr lang="es-MX" dirty="0"/>
              <a:t>Tema de la investigación</a:t>
            </a:r>
            <a:endParaRPr lang="es-EC" dirty="0"/>
          </a:p>
        </p:txBody>
      </p:sp>
      <p:sp>
        <p:nvSpPr>
          <p:cNvPr id="3" name="Marcador de contenido 2">
            <a:extLst>
              <a:ext uri="{FF2B5EF4-FFF2-40B4-BE49-F238E27FC236}">
                <a16:creationId xmlns:a16="http://schemas.microsoft.com/office/drawing/2014/main" id="{D9FE11DB-76F8-4BAA-849B-8C61BF2961B1}"/>
              </a:ext>
            </a:extLst>
          </p:cNvPr>
          <p:cNvSpPr>
            <a:spLocks noGrp="1"/>
          </p:cNvSpPr>
          <p:nvPr>
            <p:ph idx="1"/>
          </p:nvPr>
        </p:nvSpPr>
        <p:spPr>
          <a:xfrm>
            <a:off x="1289069" y="2662635"/>
            <a:ext cx="9613861" cy="3599316"/>
          </a:xfrm>
        </p:spPr>
        <p:txBody>
          <a:bodyPr/>
          <a:lstStyle/>
          <a:p>
            <a:pPr marL="0" indent="0" algn="ctr">
              <a:buNone/>
            </a:pPr>
            <a:r>
              <a:rPr lang="es-EC" sz="3600" b="1" dirty="0">
                <a:effectLst/>
                <a:latin typeface="Calibri" panose="020F0502020204030204" pitchFamily="34" charset="0"/>
                <a:ea typeface="Calibri" panose="020F0502020204030204" pitchFamily="34" charset="0"/>
                <a:cs typeface="Times New Roman" panose="02020603050405020304" pitchFamily="18" charset="0"/>
              </a:rPr>
              <a:t>Eficacia de la aplicación de la gamificación para el aprendizaje del idioma francés para fines específicos en los estudiantes de segundo semestre de la carrera de Guía Nacional de Turismo del Instituto CENESTUR durante el período abril – septiembre 2020</a:t>
            </a:r>
            <a:endParaRPr lang="es-EC"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pic>
        <p:nvPicPr>
          <p:cNvPr id="4" name="Imagen 3">
            <a:extLst>
              <a:ext uri="{FF2B5EF4-FFF2-40B4-BE49-F238E27FC236}">
                <a16:creationId xmlns:a16="http://schemas.microsoft.com/office/drawing/2014/main" id="{CFADC0E9-6139-411B-BD20-4E6E7D92B31E}"/>
              </a:ext>
            </a:extLst>
          </p:cNvPr>
          <p:cNvPicPr>
            <a:picLocks noChangeAspect="1"/>
          </p:cNvPicPr>
          <p:nvPr/>
        </p:nvPicPr>
        <p:blipFill>
          <a:blip r:embed="rId2"/>
          <a:stretch>
            <a:fillRect/>
          </a:stretch>
        </p:blipFill>
        <p:spPr>
          <a:xfrm>
            <a:off x="10571406" y="596049"/>
            <a:ext cx="1620593" cy="1395295"/>
          </a:xfrm>
          <a:prstGeom prst="rect">
            <a:avLst/>
          </a:prstGeom>
        </p:spPr>
      </p:pic>
    </p:spTree>
    <p:extLst>
      <p:ext uri="{BB962C8B-B14F-4D97-AF65-F5344CB8AC3E}">
        <p14:creationId xmlns:p14="http://schemas.microsoft.com/office/powerpoint/2010/main" val="3602831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Conclusiones</a:t>
            </a:r>
            <a:endParaRPr lang="es-US" dirty="0"/>
          </a:p>
        </p:txBody>
      </p:sp>
      <p:pic>
        <p:nvPicPr>
          <p:cNvPr id="4" name="Imagen 3"/>
          <p:cNvPicPr>
            <a:picLocks noChangeAspect="1"/>
          </p:cNvPicPr>
          <p:nvPr/>
        </p:nvPicPr>
        <p:blipFill>
          <a:blip r:embed="rId2"/>
          <a:stretch>
            <a:fillRect/>
          </a:stretch>
        </p:blipFill>
        <p:spPr>
          <a:xfrm>
            <a:off x="10571406" y="596049"/>
            <a:ext cx="1620593" cy="1395295"/>
          </a:xfrm>
          <a:prstGeom prst="rect">
            <a:avLst/>
          </a:prstGeom>
        </p:spPr>
      </p:pic>
      <p:sp>
        <p:nvSpPr>
          <p:cNvPr id="7" name="Rectángulo 6"/>
          <p:cNvSpPr/>
          <p:nvPr/>
        </p:nvSpPr>
        <p:spPr>
          <a:xfrm>
            <a:off x="481892" y="2489969"/>
            <a:ext cx="11228215" cy="3477875"/>
          </a:xfrm>
          <a:prstGeom prst="rect">
            <a:avLst/>
          </a:prstGeom>
        </p:spPr>
        <p:txBody>
          <a:bodyPr wrap="square">
            <a:spAutoFit/>
          </a:bodyPr>
          <a:lstStyle/>
          <a:p>
            <a:r>
              <a:rPr lang="es-MX" sz="2000" dirty="0"/>
              <a:t>3. Los marcos formales de diseño facilitaron el traslado de la propuesta de gamificación a la práctica. Como esquema referencial para este programa de estudio, se empleó el marco formal de diseño de </a:t>
            </a:r>
            <a:r>
              <a:rPr lang="es-MX" sz="2000" dirty="0" err="1"/>
              <a:t>Marczewski</a:t>
            </a:r>
            <a:r>
              <a:rPr lang="es-MX" sz="2000" dirty="0"/>
              <a:t>, el cual hizo posible, entre otros puntos esenciales, aplicar los elementos y mecánicas de gamificación más apropiados en el aprendizaje del francés para fines específicos, de manera lógica y coherente. En esta línea, los estudiantes tuvieron la oportunidad de experimentar e interactuar con los elementos y mecánicas del sistema en el transcurso de su viaje del usuario. Las actividades desplegadas en las sesiones de entrenamiento con base en el BMEM </a:t>
            </a:r>
            <a:r>
              <a:rPr lang="es-MX" sz="2000" dirty="0" err="1"/>
              <a:t>framework</a:t>
            </a:r>
            <a:r>
              <a:rPr lang="es-MX" sz="2000" dirty="0"/>
              <a:t>, que incluyeron la exploración de mapas, desafíos, recompensas por el esfuerzo demostrado, entre otros elementos y mecánicas, cumplieron el objetivo de preparar a los estudiantes para las evaluaciones de avance en compañía de personas de habla francófona (batalla con jefes). </a:t>
            </a:r>
            <a:endParaRPr lang="es-US" sz="2000" dirty="0"/>
          </a:p>
        </p:txBody>
      </p:sp>
    </p:spTree>
    <p:extLst>
      <p:ext uri="{BB962C8B-B14F-4D97-AF65-F5344CB8AC3E}">
        <p14:creationId xmlns:p14="http://schemas.microsoft.com/office/powerpoint/2010/main" val="346219350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Conclusiones</a:t>
            </a:r>
            <a:endParaRPr lang="es-US" dirty="0"/>
          </a:p>
        </p:txBody>
      </p:sp>
      <p:pic>
        <p:nvPicPr>
          <p:cNvPr id="4" name="Imagen 3"/>
          <p:cNvPicPr>
            <a:picLocks noChangeAspect="1"/>
          </p:cNvPicPr>
          <p:nvPr/>
        </p:nvPicPr>
        <p:blipFill>
          <a:blip r:embed="rId2"/>
          <a:stretch>
            <a:fillRect/>
          </a:stretch>
        </p:blipFill>
        <p:spPr>
          <a:xfrm>
            <a:off x="10571406" y="596049"/>
            <a:ext cx="1620593" cy="1395295"/>
          </a:xfrm>
          <a:prstGeom prst="rect">
            <a:avLst/>
          </a:prstGeom>
        </p:spPr>
      </p:pic>
      <p:sp>
        <p:nvSpPr>
          <p:cNvPr id="7" name="Rectángulo 6"/>
          <p:cNvSpPr/>
          <p:nvPr/>
        </p:nvSpPr>
        <p:spPr>
          <a:xfrm>
            <a:off x="481892" y="2609238"/>
            <a:ext cx="11228215" cy="3108543"/>
          </a:xfrm>
          <a:prstGeom prst="rect">
            <a:avLst/>
          </a:prstGeom>
        </p:spPr>
        <p:txBody>
          <a:bodyPr wrap="square">
            <a:spAutoFit/>
          </a:bodyPr>
          <a:lstStyle/>
          <a:p>
            <a:r>
              <a:rPr lang="es-MX" sz="2800" dirty="0"/>
              <a:t>La gamificación demostró ser eficaz en el aprendizaje del francés para fines específicos desde la primera evaluación de avance, ubicando a las dimensiones de útiles lexicales y elementos culturales como aquellas que destacaron por su desarrollo. A esto se suma la eficacia de la gamificación para mantener el interés de los estudiantes en el programa de estudio, reflejo de puntualidad, compromiso y seriedad.</a:t>
            </a:r>
            <a:endParaRPr lang="es-US" sz="2800" dirty="0"/>
          </a:p>
        </p:txBody>
      </p:sp>
    </p:spTree>
    <p:extLst>
      <p:ext uri="{BB962C8B-B14F-4D97-AF65-F5344CB8AC3E}">
        <p14:creationId xmlns:p14="http://schemas.microsoft.com/office/powerpoint/2010/main" val="351894672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Conclusiones</a:t>
            </a:r>
            <a:endParaRPr lang="es-US" dirty="0"/>
          </a:p>
        </p:txBody>
      </p:sp>
      <p:pic>
        <p:nvPicPr>
          <p:cNvPr id="4" name="Imagen 3"/>
          <p:cNvPicPr>
            <a:picLocks noChangeAspect="1"/>
          </p:cNvPicPr>
          <p:nvPr/>
        </p:nvPicPr>
        <p:blipFill>
          <a:blip r:embed="rId2"/>
          <a:stretch>
            <a:fillRect/>
          </a:stretch>
        </p:blipFill>
        <p:spPr>
          <a:xfrm>
            <a:off x="10571406" y="596049"/>
            <a:ext cx="1620593" cy="1395295"/>
          </a:xfrm>
          <a:prstGeom prst="rect">
            <a:avLst/>
          </a:prstGeom>
        </p:spPr>
      </p:pic>
      <p:sp>
        <p:nvSpPr>
          <p:cNvPr id="7" name="Rectángulo 6"/>
          <p:cNvSpPr/>
          <p:nvPr/>
        </p:nvSpPr>
        <p:spPr>
          <a:xfrm>
            <a:off x="481892" y="2556229"/>
            <a:ext cx="11228215" cy="4154984"/>
          </a:xfrm>
          <a:prstGeom prst="rect">
            <a:avLst/>
          </a:prstGeom>
        </p:spPr>
        <p:txBody>
          <a:bodyPr wrap="square">
            <a:spAutoFit/>
          </a:bodyPr>
          <a:lstStyle/>
          <a:p>
            <a:r>
              <a:rPr lang="es-MX" sz="2400" dirty="0"/>
              <a:t>4. La encuesta de aceptación aplicada al final del programa de estudio develó que la gran mayoría de estudiantes inmersos en el programa de estudio se mostró totalmente de acuerdo con la aplicación de la gamificación al momento de aprender francés para fines específicos. El indicador más relevante de la encuesta fue el desarrollo de habilidades de interacción escrita, con un 100% de estudiantes quienes manifestaron estar totalmente de acuerdo. Una de las dimensiones que sobresalió por su desarrollo, y que se relaciona tanto a la interacción escrita  como oral, fue la de útiles lexicales, en especial por los resultados de las evaluaciones de avance y que fueron corroborados en la opinión de los encuestados. </a:t>
            </a:r>
          </a:p>
          <a:p>
            <a:endParaRPr lang="es-MX" sz="2400" dirty="0"/>
          </a:p>
        </p:txBody>
      </p:sp>
    </p:spTree>
    <p:extLst>
      <p:ext uri="{BB962C8B-B14F-4D97-AF65-F5344CB8AC3E}">
        <p14:creationId xmlns:p14="http://schemas.microsoft.com/office/powerpoint/2010/main" val="408750985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Recomendaciones</a:t>
            </a:r>
            <a:endParaRPr lang="es-US" dirty="0"/>
          </a:p>
        </p:txBody>
      </p:sp>
      <p:pic>
        <p:nvPicPr>
          <p:cNvPr id="4" name="Imagen 3"/>
          <p:cNvPicPr>
            <a:picLocks noChangeAspect="1"/>
          </p:cNvPicPr>
          <p:nvPr/>
        </p:nvPicPr>
        <p:blipFill>
          <a:blip r:embed="rId2"/>
          <a:stretch>
            <a:fillRect/>
          </a:stretch>
        </p:blipFill>
        <p:spPr>
          <a:xfrm>
            <a:off x="10571406" y="596049"/>
            <a:ext cx="1620593" cy="1395295"/>
          </a:xfrm>
          <a:prstGeom prst="rect">
            <a:avLst/>
          </a:prstGeom>
        </p:spPr>
      </p:pic>
      <p:sp>
        <p:nvSpPr>
          <p:cNvPr id="5" name="Rectángulo 4"/>
          <p:cNvSpPr/>
          <p:nvPr/>
        </p:nvSpPr>
        <p:spPr>
          <a:xfrm>
            <a:off x="463639" y="2914995"/>
            <a:ext cx="11062952" cy="2246769"/>
          </a:xfrm>
          <a:prstGeom prst="rect">
            <a:avLst/>
          </a:prstGeom>
        </p:spPr>
        <p:txBody>
          <a:bodyPr wrap="square">
            <a:spAutoFit/>
          </a:bodyPr>
          <a:lstStyle/>
          <a:p>
            <a:r>
              <a:rPr lang="es-US" sz="2800" dirty="0"/>
              <a:t>1. Al ser esta investigación un estudio piloto, se recomienda diseñar otras propuestas de </a:t>
            </a:r>
            <a:r>
              <a:rPr lang="es-US" sz="2800" dirty="0" err="1"/>
              <a:t>gamificación</a:t>
            </a:r>
            <a:r>
              <a:rPr lang="es-US" sz="2800" dirty="0"/>
              <a:t> aplicada al aprendizaje de lenguas extranjeras para fines específicos a una muestra mayor de la población universitaria en Ecuador, con la finalidad de obtener datos estadísticamente significativos.</a:t>
            </a:r>
          </a:p>
        </p:txBody>
      </p:sp>
    </p:spTree>
    <p:extLst>
      <p:ext uri="{BB962C8B-B14F-4D97-AF65-F5344CB8AC3E}">
        <p14:creationId xmlns:p14="http://schemas.microsoft.com/office/powerpoint/2010/main" val="31898575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Recomendaciones</a:t>
            </a:r>
            <a:endParaRPr lang="es-US" dirty="0"/>
          </a:p>
        </p:txBody>
      </p:sp>
      <p:pic>
        <p:nvPicPr>
          <p:cNvPr id="4" name="Imagen 3"/>
          <p:cNvPicPr>
            <a:picLocks noChangeAspect="1"/>
          </p:cNvPicPr>
          <p:nvPr/>
        </p:nvPicPr>
        <p:blipFill>
          <a:blip r:embed="rId2"/>
          <a:stretch>
            <a:fillRect/>
          </a:stretch>
        </p:blipFill>
        <p:spPr>
          <a:xfrm>
            <a:off x="10571406" y="596049"/>
            <a:ext cx="1620593" cy="1395295"/>
          </a:xfrm>
          <a:prstGeom prst="rect">
            <a:avLst/>
          </a:prstGeom>
        </p:spPr>
      </p:pic>
      <p:sp>
        <p:nvSpPr>
          <p:cNvPr id="5" name="Rectángulo 4"/>
          <p:cNvSpPr/>
          <p:nvPr/>
        </p:nvSpPr>
        <p:spPr>
          <a:xfrm>
            <a:off x="489397" y="2811964"/>
            <a:ext cx="11062952" cy="2246769"/>
          </a:xfrm>
          <a:prstGeom prst="rect">
            <a:avLst/>
          </a:prstGeom>
        </p:spPr>
        <p:txBody>
          <a:bodyPr wrap="square">
            <a:spAutoFit/>
          </a:bodyPr>
          <a:lstStyle/>
          <a:p>
            <a:r>
              <a:rPr lang="es-US" sz="2800" dirty="0"/>
              <a:t>2. Una vez finalizado el programa de estudio, se aconseja continuar con la fase de rediseño del marco formal de </a:t>
            </a:r>
            <a:r>
              <a:rPr lang="es-US" sz="2800" dirty="0" err="1"/>
              <a:t>Marczewski</a:t>
            </a:r>
            <a:r>
              <a:rPr lang="es-US" sz="2800" dirty="0"/>
              <a:t>, con el objetivo de evaluar la experiencia </a:t>
            </a:r>
            <a:r>
              <a:rPr lang="es-US" sz="2800" dirty="0" err="1"/>
              <a:t>gamificada</a:t>
            </a:r>
            <a:r>
              <a:rPr lang="es-US" sz="2800" dirty="0"/>
              <a:t>, para corregir los errores que sean observados y potenciar las fortalezas del sistema con miras a futuras aplicaciones.</a:t>
            </a:r>
          </a:p>
        </p:txBody>
      </p:sp>
    </p:spTree>
    <p:extLst>
      <p:ext uri="{BB962C8B-B14F-4D97-AF65-F5344CB8AC3E}">
        <p14:creationId xmlns:p14="http://schemas.microsoft.com/office/powerpoint/2010/main" val="86256464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Recomendaciones</a:t>
            </a:r>
            <a:endParaRPr lang="es-US" dirty="0"/>
          </a:p>
        </p:txBody>
      </p:sp>
      <p:pic>
        <p:nvPicPr>
          <p:cNvPr id="4" name="Imagen 3"/>
          <p:cNvPicPr>
            <a:picLocks noChangeAspect="1"/>
          </p:cNvPicPr>
          <p:nvPr/>
        </p:nvPicPr>
        <p:blipFill>
          <a:blip r:embed="rId2"/>
          <a:stretch>
            <a:fillRect/>
          </a:stretch>
        </p:blipFill>
        <p:spPr>
          <a:xfrm>
            <a:off x="10571406" y="596049"/>
            <a:ext cx="1620593" cy="1395295"/>
          </a:xfrm>
          <a:prstGeom prst="rect">
            <a:avLst/>
          </a:prstGeom>
        </p:spPr>
      </p:pic>
      <p:sp>
        <p:nvSpPr>
          <p:cNvPr id="5" name="Rectángulo 4"/>
          <p:cNvSpPr/>
          <p:nvPr/>
        </p:nvSpPr>
        <p:spPr>
          <a:xfrm>
            <a:off x="680321" y="2760449"/>
            <a:ext cx="11062952" cy="2677656"/>
          </a:xfrm>
          <a:prstGeom prst="rect">
            <a:avLst/>
          </a:prstGeom>
        </p:spPr>
        <p:txBody>
          <a:bodyPr wrap="square">
            <a:spAutoFit/>
          </a:bodyPr>
          <a:lstStyle/>
          <a:p>
            <a:r>
              <a:rPr lang="es-US" sz="2800" dirty="0"/>
              <a:t>3. Para investigaciones venideras, se sugiere implementar propuestas de </a:t>
            </a:r>
            <a:r>
              <a:rPr lang="es-US" sz="2800" dirty="0" err="1"/>
              <a:t>gamificación</a:t>
            </a:r>
            <a:r>
              <a:rPr lang="es-US" sz="2800" dirty="0"/>
              <a:t> en plataformas </a:t>
            </a:r>
            <a:r>
              <a:rPr lang="es-US" sz="2800" dirty="0" err="1"/>
              <a:t>Learning</a:t>
            </a:r>
            <a:r>
              <a:rPr lang="es-US" sz="2800" dirty="0"/>
              <a:t> </a:t>
            </a:r>
            <a:r>
              <a:rPr lang="es-US" sz="2800" dirty="0" err="1"/>
              <a:t>management</a:t>
            </a:r>
            <a:r>
              <a:rPr lang="es-US" sz="2800" dirty="0"/>
              <a:t> </a:t>
            </a:r>
            <a:r>
              <a:rPr lang="es-US" sz="2800" dirty="0" err="1"/>
              <a:t>system</a:t>
            </a:r>
            <a:r>
              <a:rPr lang="es-US" sz="2800" dirty="0"/>
              <a:t>, tales como Neo LMS, que han incorporado elementos de </a:t>
            </a:r>
            <a:r>
              <a:rPr lang="es-US" sz="2800" dirty="0" err="1"/>
              <a:t>gamificación</a:t>
            </a:r>
            <a:r>
              <a:rPr lang="es-US" sz="2800" dirty="0"/>
              <a:t> a su sistema. Dichas propuestas podrían bien incursionar en el campo del aprendizaje de lenguas extranjeras desde una perspectiva generalista.</a:t>
            </a:r>
          </a:p>
        </p:txBody>
      </p:sp>
    </p:spTree>
    <p:extLst>
      <p:ext uri="{BB962C8B-B14F-4D97-AF65-F5344CB8AC3E}">
        <p14:creationId xmlns:p14="http://schemas.microsoft.com/office/powerpoint/2010/main" val="254008401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a:t>A vous de jouer! Et merci!</a:t>
            </a:r>
            <a:endParaRPr lang="es-US" dirty="0"/>
          </a:p>
        </p:txBody>
      </p:sp>
      <p:pic>
        <p:nvPicPr>
          <p:cNvPr id="7" name="Imagen 6"/>
          <p:cNvPicPr>
            <a:picLocks noChangeAspect="1"/>
          </p:cNvPicPr>
          <p:nvPr/>
        </p:nvPicPr>
        <p:blipFill>
          <a:blip r:embed="rId2"/>
          <a:stretch>
            <a:fillRect/>
          </a:stretch>
        </p:blipFill>
        <p:spPr>
          <a:xfrm>
            <a:off x="6483013" y="10140"/>
            <a:ext cx="5708987" cy="2627043"/>
          </a:xfrm>
          <a:prstGeom prst="rect">
            <a:avLst/>
          </a:prstGeom>
        </p:spPr>
      </p:pic>
      <p:sp>
        <p:nvSpPr>
          <p:cNvPr id="9" name="CuadroTexto 8"/>
          <p:cNvSpPr txBox="1"/>
          <p:nvPr/>
        </p:nvSpPr>
        <p:spPr>
          <a:xfrm>
            <a:off x="353389" y="2202827"/>
            <a:ext cx="10932855" cy="1569660"/>
          </a:xfrm>
          <a:prstGeom prst="rect">
            <a:avLst/>
          </a:prstGeom>
          <a:noFill/>
        </p:spPr>
        <p:txBody>
          <a:bodyPr wrap="square" rtlCol="0">
            <a:spAutoFit/>
          </a:bodyPr>
          <a:lstStyle/>
          <a:p>
            <a:r>
              <a:rPr lang="fr-FR" sz="3200" dirty="0" err="1"/>
              <a:t>Proyecto</a:t>
            </a:r>
            <a:r>
              <a:rPr lang="fr-FR" sz="3200" dirty="0"/>
              <a:t> en </a:t>
            </a:r>
            <a:r>
              <a:rPr lang="fr-FR" sz="3200" dirty="0" err="1"/>
              <a:t>desarrollo</a:t>
            </a:r>
            <a:r>
              <a:rPr lang="fr-FR" sz="3200" dirty="0"/>
              <a:t>!</a:t>
            </a:r>
          </a:p>
          <a:p>
            <a:endParaRPr lang="fr-FR" sz="3200" dirty="0"/>
          </a:p>
          <a:p>
            <a:r>
              <a:rPr lang="fr-FR" sz="3200" dirty="0"/>
              <a:t>En </a:t>
            </a:r>
            <a:r>
              <a:rPr lang="fr-FR" sz="3200" dirty="0" err="1"/>
              <a:t>una</a:t>
            </a:r>
            <a:r>
              <a:rPr lang="fr-FR" sz="3200" dirty="0"/>
              <a:t> </a:t>
            </a:r>
            <a:r>
              <a:rPr lang="fr-FR" sz="3200" dirty="0" err="1"/>
              <a:t>nueva</a:t>
            </a:r>
            <a:r>
              <a:rPr lang="fr-FR" sz="3200" dirty="0"/>
              <a:t> </a:t>
            </a:r>
            <a:r>
              <a:rPr lang="fr-FR" sz="3200" dirty="0" err="1"/>
              <a:t>edición</a:t>
            </a:r>
            <a:r>
              <a:rPr lang="fr-FR" sz="3200" dirty="0"/>
              <a:t>: « Français en cuisine! » </a:t>
            </a:r>
          </a:p>
        </p:txBody>
      </p:sp>
      <p:pic>
        <p:nvPicPr>
          <p:cNvPr id="3" name="Imagen 2">
            <a:extLst>
              <a:ext uri="{FF2B5EF4-FFF2-40B4-BE49-F238E27FC236}">
                <a16:creationId xmlns:a16="http://schemas.microsoft.com/office/drawing/2014/main" id="{A30EF836-5DBE-402A-BD63-F9F5D8D44408}"/>
              </a:ext>
            </a:extLst>
          </p:cNvPr>
          <p:cNvPicPr>
            <a:picLocks noChangeAspect="1"/>
          </p:cNvPicPr>
          <p:nvPr/>
        </p:nvPicPr>
        <p:blipFill>
          <a:blip r:embed="rId3"/>
          <a:stretch>
            <a:fillRect/>
          </a:stretch>
        </p:blipFill>
        <p:spPr>
          <a:xfrm>
            <a:off x="9188292" y="3055247"/>
            <a:ext cx="2526629" cy="3283336"/>
          </a:xfrm>
          <a:prstGeom prst="rect">
            <a:avLst/>
          </a:prstGeom>
        </p:spPr>
      </p:pic>
      <p:pic>
        <p:nvPicPr>
          <p:cNvPr id="5" name="Imagen 4">
            <a:extLst>
              <a:ext uri="{FF2B5EF4-FFF2-40B4-BE49-F238E27FC236}">
                <a16:creationId xmlns:a16="http://schemas.microsoft.com/office/drawing/2014/main" id="{939B3A64-1417-46FD-B92E-F22B4FB123D7}"/>
              </a:ext>
            </a:extLst>
          </p:cNvPr>
          <p:cNvPicPr>
            <a:picLocks noChangeAspect="1"/>
          </p:cNvPicPr>
          <p:nvPr/>
        </p:nvPicPr>
        <p:blipFill>
          <a:blip r:embed="rId4"/>
          <a:stretch>
            <a:fillRect/>
          </a:stretch>
        </p:blipFill>
        <p:spPr>
          <a:xfrm>
            <a:off x="5258432" y="4172609"/>
            <a:ext cx="3186782" cy="1792565"/>
          </a:xfrm>
          <a:prstGeom prst="rect">
            <a:avLst/>
          </a:prstGeom>
        </p:spPr>
      </p:pic>
      <p:pic>
        <p:nvPicPr>
          <p:cNvPr id="6" name="Imagen 5">
            <a:extLst>
              <a:ext uri="{FF2B5EF4-FFF2-40B4-BE49-F238E27FC236}">
                <a16:creationId xmlns:a16="http://schemas.microsoft.com/office/drawing/2014/main" id="{FC287706-D827-4FFD-A343-89034493E6ED}"/>
              </a:ext>
            </a:extLst>
          </p:cNvPr>
          <p:cNvPicPr>
            <a:picLocks noChangeAspect="1"/>
          </p:cNvPicPr>
          <p:nvPr/>
        </p:nvPicPr>
        <p:blipFill>
          <a:blip r:embed="rId5"/>
          <a:stretch>
            <a:fillRect/>
          </a:stretch>
        </p:blipFill>
        <p:spPr>
          <a:xfrm>
            <a:off x="583096" y="4026853"/>
            <a:ext cx="4038276" cy="2541329"/>
          </a:xfrm>
          <a:prstGeom prst="rect">
            <a:avLst/>
          </a:prstGeom>
        </p:spPr>
      </p:pic>
    </p:spTree>
    <p:extLst>
      <p:ext uri="{BB962C8B-B14F-4D97-AF65-F5344CB8AC3E}">
        <p14:creationId xmlns:p14="http://schemas.microsoft.com/office/powerpoint/2010/main" val="34421709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Objetivo</a:t>
            </a:r>
            <a:r>
              <a:rPr lang="fr-FR" dirty="0"/>
              <a:t> </a:t>
            </a:r>
            <a:r>
              <a:rPr lang="fr-FR" dirty="0" err="1"/>
              <a:t>general</a:t>
            </a:r>
            <a:endParaRPr lang="es-US" dirty="0"/>
          </a:p>
        </p:txBody>
      </p:sp>
      <p:pic>
        <p:nvPicPr>
          <p:cNvPr id="4" name="Imagen 3"/>
          <p:cNvPicPr>
            <a:picLocks noChangeAspect="1"/>
          </p:cNvPicPr>
          <p:nvPr/>
        </p:nvPicPr>
        <p:blipFill>
          <a:blip r:embed="rId2"/>
          <a:stretch>
            <a:fillRect/>
          </a:stretch>
        </p:blipFill>
        <p:spPr>
          <a:xfrm>
            <a:off x="8992507" y="4937306"/>
            <a:ext cx="2857500" cy="1600200"/>
          </a:xfrm>
          <a:prstGeom prst="rect">
            <a:avLst/>
          </a:prstGeom>
        </p:spPr>
      </p:pic>
      <p:pic>
        <p:nvPicPr>
          <p:cNvPr id="6" name="Imagen 5"/>
          <p:cNvPicPr>
            <a:picLocks noChangeAspect="1"/>
          </p:cNvPicPr>
          <p:nvPr/>
        </p:nvPicPr>
        <p:blipFill>
          <a:blip r:embed="rId3"/>
          <a:stretch>
            <a:fillRect/>
          </a:stretch>
        </p:blipFill>
        <p:spPr>
          <a:xfrm>
            <a:off x="8403772" y="637892"/>
            <a:ext cx="2017485" cy="1311610"/>
          </a:xfrm>
          <a:prstGeom prst="rect">
            <a:avLst/>
          </a:prstGeom>
        </p:spPr>
      </p:pic>
      <p:pic>
        <p:nvPicPr>
          <p:cNvPr id="9" name="Imagen 8"/>
          <p:cNvPicPr>
            <a:picLocks noChangeAspect="1"/>
          </p:cNvPicPr>
          <p:nvPr/>
        </p:nvPicPr>
        <p:blipFill>
          <a:blip r:embed="rId4"/>
          <a:stretch>
            <a:fillRect/>
          </a:stretch>
        </p:blipFill>
        <p:spPr>
          <a:xfrm>
            <a:off x="10595429" y="565973"/>
            <a:ext cx="1581046" cy="1455447"/>
          </a:xfrm>
          <a:prstGeom prst="rect">
            <a:avLst/>
          </a:prstGeom>
        </p:spPr>
      </p:pic>
      <p:sp>
        <p:nvSpPr>
          <p:cNvPr id="7" name="Marcador de contenido 6">
            <a:extLst>
              <a:ext uri="{FF2B5EF4-FFF2-40B4-BE49-F238E27FC236}">
                <a16:creationId xmlns:a16="http://schemas.microsoft.com/office/drawing/2014/main" id="{80EA44A3-5116-4E51-A6FD-80665A7AAD15}"/>
              </a:ext>
            </a:extLst>
          </p:cNvPr>
          <p:cNvSpPr>
            <a:spLocks noGrp="1"/>
          </p:cNvSpPr>
          <p:nvPr>
            <p:ph idx="1"/>
          </p:nvPr>
        </p:nvSpPr>
        <p:spPr>
          <a:xfrm>
            <a:off x="680321" y="2707934"/>
            <a:ext cx="10451505" cy="2799216"/>
          </a:xfrm>
        </p:spPr>
        <p:txBody>
          <a:bodyPr>
            <a:normAutofit/>
          </a:bodyPr>
          <a:lstStyle/>
          <a:p>
            <a:pPr marL="0" indent="0">
              <a:buNone/>
            </a:pPr>
            <a:r>
              <a:rPr lang="es-MX" sz="2800" dirty="0"/>
              <a:t>Determinar el grado de eficacia de la aplicación de la gamificación para el aprendizaje del idioma francés para fines específicos en los estudiantes de segundo semestre de la carrera de Guía Nacional de Turismo del Instituto CENESTUR durante el período abril – septiembre 2020.</a:t>
            </a:r>
            <a:endParaRPr lang="es-EC" sz="2800" dirty="0"/>
          </a:p>
        </p:txBody>
      </p:sp>
    </p:spTree>
    <p:extLst>
      <p:ext uri="{BB962C8B-B14F-4D97-AF65-F5344CB8AC3E}">
        <p14:creationId xmlns:p14="http://schemas.microsoft.com/office/powerpoint/2010/main" val="11797566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Objetivos</a:t>
            </a:r>
            <a:r>
              <a:rPr lang="fr-FR" dirty="0"/>
              <a:t> </a:t>
            </a:r>
            <a:r>
              <a:rPr lang="fr-FR" dirty="0" err="1"/>
              <a:t>específicos</a:t>
            </a:r>
            <a:endParaRPr lang="es-US" dirty="0"/>
          </a:p>
        </p:txBody>
      </p:sp>
      <p:pic>
        <p:nvPicPr>
          <p:cNvPr id="4" name="Imagen 3"/>
          <p:cNvPicPr>
            <a:picLocks noChangeAspect="1"/>
          </p:cNvPicPr>
          <p:nvPr/>
        </p:nvPicPr>
        <p:blipFill>
          <a:blip r:embed="rId2"/>
          <a:stretch>
            <a:fillRect/>
          </a:stretch>
        </p:blipFill>
        <p:spPr>
          <a:xfrm>
            <a:off x="9166679" y="5136089"/>
            <a:ext cx="2857500" cy="1600200"/>
          </a:xfrm>
          <a:prstGeom prst="rect">
            <a:avLst/>
          </a:prstGeom>
        </p:spPr>
      </p:pic>
      <p:pic>
        <p:nvPicPr>
          <p:cNvPr id="6" name="Imagen 5"/>
          <p:cNvPicPr>
            <a:picLocks noChangeAspect="1"/>
          </p:cNvPicPr>
          <p:nvPr/>
        </p:nvPicPr>
        <p:blipFill>
          <a:blip r:embed="rId3"/>
          <a:stretch>
            <a:fillRect/>
          </a:stretch>
        </p:blipFill>
        <p:spPr>
          <a:xfrm>
            <a:off x="8403772" y="637892"/>
            <a:ext cx="2017485" cy="1311610"/>
          </a:xfrm>
          <a:prstGeom prst="rect">
            <a:avLst/>
          </a:prstGeom>
        </p:spPr>
      </p:pic>
      <p:pic>
        <p:nvPicPr>
          <p:cNvPr id="9" name="Imagen 8"/>
          <p:cNvPicPr>
            <a:picLocks noChangeAspect="1"/>
          </p:cNvPicPr>
          <p:nvPr/>
        </p:nvPicPr>
        <p:blipFill>
          <a:blip r:embed="rId4"/>
          <a:stretch>
            <a:fillRect/>
          </a:stretch>
        </p:blipFill>
        <p:spPr>
          <a:xfrm>
            <a:off x="10595429" y="565973"/>
            <a:ext cx="1581046" cy="1455447"/>
          </a:xfrm>
          <a:prstGeom prst="rect">
            <a:avLst/>
          </a:prstGeom>
        </p:spPr>
      </p:pic>
      <p:sp>
        <p:nvSpPr>
          <p:cNvPr id="7" name="Marcador de contenido 6">
            <a:extLst>
              <a:ext uri="{FF2B5EF4-FFF2-40B4-BE49-F238E27FC236}">
                <a16:creationId xmlns:a16="http://schemas.microsoft.com/office/drawing/2014/main" id="{EB28BB8E-FC92-404B-894C-A7B657B0D621}"/>
              </a:ext>
            </a:extLst>
          </p:cNvPr>
          <p:cNvSpPr>
            <a:spLocks noGrp="1"/>
          </p:cNvSpPr>
          <p:nvPr>
            <p:ph idx="1"/>
          </p:nvPr>
        </p:nvSpPr>
        <p:spPr>
          <a:xfrm>
            <a:off x="547800" y="2336873"/>
            <a:ext cx="9613861" cy="3599316"/>
          </a:xfrm>
        </p:spPr>
        <p:txBody>
          <a:bodyPr/>
          <a:lstStyle/>
          <a:p>
            <a:pPr marL="0" indent="0">
              <a:buNone/>
            </a:pPr>
            <a:r>
              <a:rPr lang="es-MX" dirty="0"/>
              <a:t>1. Definir el tipo de jugador de cada estudiante según </a:t>
            </a:r>
            <a:r>
              <a:rPr lang="es-MX" dirty="0" err="1"/>
              <a:t>Bartle</a:t>
            </a:r>
            <a:r>
              <a:rPr lang="es-MX" dirty="0"/>
              <a:t> inmerso en el programa de estudio de francés para fines específicos.</a:t>
            </a:r>
          </a:p>
          <a:p>
            <a:pPr marL="0" indent="0">
              <a:buNone/>
            </a:pPr>
            <a:r>
              <a:rPr lang="es-MX" dirty="0"/>
              <a:t>2. Aplicar los elementos y mecánicas de la gamificación más apropiados en el aprendizaje del idioma francés para fines específicos.</a:t>
            </a:r>
          </a:p>
          <a:p>
            <a:pPr marL="0" indent="0">
              <a:buNone/>
            </a:pPr>
            <a:r>
              <a:rPr lang="es-MX" dirty="0"/>
              <a:t>3. Conocer el grado de aceptación de la gamificación al momento de aprender francés para fines específicos por parte de los estudiantes inmersos en el programa.</a:t>
            </a:r>
          </a:p>
          <a:p>
            <a:endParaRPr lang="es-EC" dirty="0"/>
          </a:p>
        </p:txBody>
      </p:sp>
    </p:spTree>
    <p:extLst>
      <p:ext uri="{BB962C8B-B14F-4D97-AF65-F5344CB8AC3E}">
        <p14:creationId xmlns:p14="http://schemas.microsoft.com/office/powerpoint/2010/main" val="332405598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Qué</a:t>
            </a:r>
            <a:r>
              <a:rPr lang="fr-FR" dirty="0"/>
              <a:t> es un </a:t>
            </a:r>
            <a:r>
              <a:rPr lang="fr-FR" dirty="0" err="1"/>
              <a:t>juego</a:t>
            </a:r>
            <a:r>
              <a:rPr lang="fr-FR" dirty="0"/>
              <a:t>?</a:t>
            </a:r>
            <a:endParaRPr lang="es-US" dirty="0"/>
          </a:p>
        </p:txBody>
      </p:sp>
      <p:sp>
        <p:nvSpPr>
          <p:cNvPr id="3" name="Marcador de contenido 2"/>
          <p:cNvSpPr>
            <a:spLocks noGrp="1"/>
          </p:cNvSpPr>
          <p:nvPr>
            <p:ph idx="1"/>
          </p:nvPr>
        </p:nvSpPr>
        <p:spPr>
          <a:xfrm>
            <a:off x="595812" y="2900407"/>
            <a:ext cx="11000375" cy="2566987"/>
          </a:xfrm>
        </p:spPr>
        <p:txBody>
          <a:bodyPr>
            <a:normAutofit/>
          </a:bodyPr>
          <a:lstStyle/>
          <a:p>
            <a:pPr marL="0" indent="0">
              <a:buNone/>
            </a:pPr>
            <a:r>
              <a:rPr lang="fr-FR" sz="3600" dirty="0" err="1"/>
              <a:t>Actividad</a:t>
            </a:r>
            <a:r>
              <a:rPr lang="fr-FR" sz="3600" dirty="0"/>
              <a:t> de </a:t>
            </a:r>
            <a:r>
              <a:rPr lang="fr-FR" sz="3600" dirty="0" err="1"/>
              <a:t>orden</a:t>
            </a:r>
            <a:r>
              <a:rPr lang="fr-FR" sz="3600" dirty="0"/>
              <a:t> </a:t>
            </a:r>
            <a:r>
              <a:rPr lang="fr-FR" sz="3600" dirty="0" err="1"/>
              <a:t>físico</a:t>
            </a:r>
            <a:r>
              <a:rPr lang="fr-FR" sz="3600" dirty="0"/>
              <a:t> y mental, no </a:t>
            </a:r>
            <a:r>
              <a:rPr lang="fr-FR" sz="3600" dirty="0" err="1"/>
              <a:t>impuesta</a:t>
            </a:r>
            <a:r>
              <a:rPr lang="fr-FR" sz="3600" dirty="0"/>
              <a:t>, sin </a:t>
            </a:r>
            <a:r>
              <a:rPr lang="fr-FR" sz="3600" dirty="0" err="1"/>
              <a:t>ningún</a:t>
            </a:r>
            <a:r>
              <a:rPr lang="fr-FR" sz="3600" dirty="0"/>
              <a:t> fin </a:t>
            </a:r>
            <a:r>
              <a:rPr lang="fr-FR" sz="3600" dirty="0" err="1"/>
              <a:t>utilitario</a:t>
            </a:r>
            <a:r>
              <a:rPr lang="fr-FR" sz="3600" dirty="0"/>
              <a:t>, y </a:t>
            </a:r>
            <a:r>
              <a:rPr lang="fr-FR" sz="3600" dirty="0" err="1"/>
              <a:t>cuyo</a:t>
            </a:r>
            <a:r>
              <a:rPr lang="fr-FR" sz="3600" dirty="0"/>
              <a:t> </a:t>
            </a:r>
            <a:r>
              <a:rPr lang="fr-FR" sz="3600" dirty="0" err="1"/>
              <a:t>objetivo</a:t>
            </a:r>
            <a:r>
              <a:rPr lang="fr-FR" sz="3600" dirty="0"/>
              <a:t> es divertir, </a:t>
            </a:r>
            <a:r>
              <a:rPr lang="fr-FR" sz="3600" dirty="0" err="1"/>
              <a:t>entretener</a:t>
            </a:r>
            <a:r>
              <a:rPr lang="fr-FR" sz="3600" dirty="0"/>
              <a:t> a la gente.</a:t>
            </a:r>
          </a:p>
          <a:p>
            <a:pPr marL="0" indent="0">
              <a:buNone/>
            </a:pPr>
            <a:r>
              <a:rPr lang="fr-FR" sz="3600" dirty="0" err="1"/>
              <a:t>Diccionario</a:t>
            </a:r>
            <a:r>
              <a:rPr lang="fr-FR" sz="3600" dirty="0"/>
              <a:t> Larousse</a:t>
            </a:r>
            <a:endParaRPr lang="es-US" sz="3600" dirty="0"/>
          </a:p>
        </p:txBody>
      </p:sp>
      <p:pic>
        <p:nvPicPr>
          <p:cNvPr id="4" name="Imagen 3"/>
          <p:cNvPicPr>
            <a:picLocks noChangeAspect="1"/>
          </p:cNvPicPr>
          <p:nvPr/>
        </p:nvPicPr>
        <p:blipFill>
          <a:blip r:embed="rId2"/>
          <a:stretch>
            <a:fillRect/>
          </a:stretch>
        </p:blipFill>
        <p:spPr>
          <a:xfrm>
            <a:off x="9152164" y="5136089"/>
            <a:ext cx="2857500" cy="1600200"/>
          </a:xfrm>
          <a:prstGeom prst="rect">
            <a:avLst/>
          </a:prstGeom>
        </p:spPr>
      </p:pic>
      <p:pic>
        <p:nvPicPr>
          <p:cNvPr id="5" name="Imagen 4"/>
          <p:cNvPicPr>
            <a:picLocks noChangeAspect="1"/>
          </p:cNvPicPr>
          <p:nvPr/>
        </p:nvPicPr>
        <p:blipFill>
          <a:blip r:embed="rId3"/>
          <a:stretch>
            <a:fillRect/>
          </a:stretch>
        </p:blipFill>
        <p:spPr>
          <a:xfrm>
            <a:off x="10900489" y="724991"/>
            <a:ext cx="1109175" cy="1109175"/>
          </a:xfrm>
          <a:prstGeom prst="rect">
            <a:avLst/>
          </a:prstGeom>
        </p:spPr>
      </p:pic>
    </p:spTree>
    <p:extLst>
      <p:ext uri="{BB962C8B-B14F-4D97-AF65-F5344CB8AC3E}">
        <p14:creationId xmlns:p14="http://schemas.microsoft.com/office/powerpoint/2010/main" val="1346374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Gamificación</a:t>
            </a:r>
          </a:p>
        </p:txBody>
      </p:sp>
      <p:sp>
        <p:nvSpPr>
          <p:cNvPr id="3" name="Marcador de contenido 2"/>
          <p:cNvSpPr>
            <a:spLocks noGrp="1"/>
          </p:cNvSpPr>
          <p:nvPr>
            <p:ph idx="1"/>
          </p:nvPr>
        </p:nvSpPr>
        <p:spPr>
          <a:xfrm>
            <a:off x="473753" y="4000342"/>
            <a:ext cx="11244494" cy="2122487"/>
          </a:xfrm>
        </p:spPr>
        <p:txBody>
          <a:bodyPr>
            <a:normAutofit/>
          </a:bodyPr>
          <a:lstStyle/>
          <a:p>
            <a:pPr marL="0" indent="0" algn="just">
              <a:buNone/>
            </a:pPr>
            <a:r>
              <a:rPr lang="fr-FR" dirty="0"/>
              <a:t>La </a:t>
            </a:r>
            <a:r>
              <a:rPr lang="fr-FR" dirty="0" err="1"/>
              <a:t>aplicación</a:t>
            </a:r>
            <a:r>
              <a:rPr lang="fr-FR" dirty="0"/>
              <a:t> de </a:t>
            </a:r>
            <a:r>
              <a:rPr lang="fr-FR" dirty="0" err="1"/>
              <a:t>elementos</a:t>
            </a:r>
            <a:r>
              <a:rPr lang="fr-FR" dirty="0"/>
              <a:t> </a:t>
            </a:r>
            <a:r>
              <a:rPr lang="fr-FR" dirty="0" err="1"/>
              <a:t>típicos</a:t>
            </a:r>
            <a:r>
              <a:rPr lang="fr-FR" dirty="0"/>
              <a:t> </a:t>
            </a:r>
            <a:r>
              <a:rPr lang="fr-FR" dirty="0" err="1"/>
              <a:t>del</a:t>
            </a:r>
            <a:r>
              <a:rPr lang="fr-FR" dirty="0"/>
              <a:t> </a:t>
            </a:r>
            <a:r>
              <a:rPr lang="fr-FR" dirty="0" err="1"/>
              <a:t>juego</a:t>
            </a:r>
            <a:r>
              <a:rPr lang="fr-FR" dirty="0"/>
              <a:t> (</a:t>
            </a:r>
            <a:r>
              <a:rPr lang="fr-FR" dirty="0" err="1"/>
              <a:t>cuenta</a:t>
            </a:r>
            <a:r>
              <a:rPr lang="fr-FR" dirty="0"/>
              <a:t> de </a:t>
            </a:r>
            <a:r>
              <a:rPr lang="fr-FR" dirty="0" err="1"/>
              <a:t>puntos</a:t>
            </a:r>
            <a:r>
              <a:rPr lang="fr-FR" dirty="0"/>
              <a:t>, </a:t>
            </a:r>
            <a:r>
              <a:rPr lang="fr-FR" dirty="0" err="1"/>
              <a:t>desafíos</a:t>
            </a:r>
            <a:r>
              <a:rPr lang="fr-FR" dirty="0"/>
              <a:t>, </a:t>
            </a:r>
            <a:r>
              <a:rPr lang="fr-FR" dirty="0" err="1"/>
              <a:t>reglas</a:t>
            </a:r>
            <a:r>
              <a:rPr lang="fr-FR" dirty="0"/>
              <a:t> de </a:t>
            </a:r>
            <a:r>
              <a:rPr lang="fr-FR" dirty="0" err="1"/>
              <a:t>juego</a:t>
            </a:r>
            <a:r>
              <a:rPr lang="fr-FR" dirty="0"/>
              <a:t>, </a:t>
            </a:r>
            <a:r>
              <a:rPr lang="fr-FR" dirty="0" err="1"/>
              <a:t>recompensas</a:t>
            </a:r>
            <a:r>
              <a:rPr lang="fr-FR" dirty="0"/>
              <a:t>, </a:t>
            </a:r>
            <a:r>
              <a:rPr lang="fr-FR" dirty="0" err="1"/>
              <a:t>por</a:t>
            </a:r>
            <a:r>
              <a:rPr lang="fr-FR" dirty="0"/>
              <a:t> </a:t>
            </a:r>
            <a:r>
              <a:rPr lang="fr-FR" dirty="0" err="1"/>
              <a:t>ejemplo</a:t>
            </a:r>
            <a:r>
              <a:rPr lang="fr-FR" dirty="0"/>
              <a:t>) en </a:t>
            </a:r>
            <a:r>
              <a:rPr lang="fr-FR" dirty="0" err="1"/>
              <a:t>otros</a:t>
            </a:r>
            <a:r>
              <a:rPr lang="fr-FR" dirty="0"/>
              <a:t> </a:t>
            </a:r>
            <a:r>
              <a:rPr lang="fr-FR" dirty="0" err="1"/>
              <a:t>dominios</a:t>
            </a:r>
            <a:r>
              <a:rPr lang="fr-FR" dirty="0"/>
              <a:t> de </a:t>
            </a:r>
            <a:r>
              <a:rPr lang="fr-FR" dirty="0" err="1"/>
              <a:t>actividad</a:t>
            </a:r>
            <a:r>
              <a:rPr lang="fr-FR" dirty="0"/>
              <a:t>, </a:t>
            </a:r>
            <a:r>
              <a:rPr lang="fr-FR" dirty="0" err="1"/>
              <a:t>generalmente</a:t>
            </a:r>
            <a:r>
              <a:rPr lang="fr-FR" dirty="0"/>
              <a:t> </a:t>
            </a:r>
            <a:r>
              <a:rPr lang="fr-FR" dirty="0" err="1"/>
              <a:t>como</a:t>
            </a:r>
            <a:r>
              <a:rPr lang="fr-FR" dirty="0"/>
              <a:t> </a:t>
            </a:r>
            <a:r>
              <a:rPr lang="fr-FR" dirty="0" err="1"/>
              <a:t>una</a:t>
            </a:r>
            <a:r>
              <a:rPr lang="fr-FR" dirty="0"/>
              <a:t> </a:t>
            </a:r>
            <a:r>
              <a:rPr lang="fr-FR" dirty="0" err="1"/>
              <a:t>técnica</a:t>
            </a:r>
            <a:r>
              <a:rPr lang="fr-FR" dirty="0"/>
              <a:t> de marketing en </a:t>
            </a:r>
            <a:r>
              <a:rPr lang="fr-FR" dirty="0" err="1"/>
              <a:t>línea</a:t>
            </a:r>
            <a:r>
              <a:rPr lang="fr-FR" dirty="0"/>
              <a:t> </a:t>
            </a:r>
            <a:r>
              <a:rPr lang="fr-FR" dirty="0" err="1"/>
              <a:t>cuyo</a:t>
            </a:r>
            <a:r>
              <a:rPr lang="fr-FR" dirty="0"/>
              <a:t> </a:t>
            </a:r>
            <a:r>
              <a:rPr lang="fr-FR" dirty="0" err="1"/>
              <a:t>objetivo</a:t>
            </a:r>
            <a:r>
              <a:rPr lang="fr-FR" dirty="0"/>
              <a:t> es el de </a:t>
            </a:r>
            <a:r>
              <a:rPr lang="fr-FR" dirty="0" err="1"/>
              <a:t>motivar</a:t>
            </a:r>
            <a:r>
              <a:rPr lang="fr-FR" dirty="0"/>
              <a:t> la </a:t>
            </a:r>
            <a:r>
              <a:rPr lang="fr-FR" dirty="0" err="1"/>
              <a:t>adquisición</a:t>
            </a:r>
            <a:r>
              <a:rPr lang="fr-FR" dirty="0"/>
              <a:t> de un </a:t>
            </a:r>
            <a:r>
              <a:rPr lang="fr-FR" dirty="0" err="1"/>
              <a:t>producto</a:t>
            </a:r>
            <a:r>
              <a:rPr lang="fr-FR" dirty="0"/>
              <a:t> o un </a:t>
            </a:r>
            <a:r>
              <a:rPr lang="fr-FR" dirty="0" err="1"/>
              <a:t>servicio</a:t>
            </a:r>
            <a:r>
              <a:rPr lang="fr-FR" dirty="0"/>
              <a:t>.</a:t>
            </a:r>
          </a:p>
          <a:p>
            <a:pPr marL="0" indent="0" algn="just">
              <a:buNone/>
            </a:pPr>
            <a:r>
              <a:rPr lang="fr-FR" dirty="0" err="1"/>
              <a:t>Diccionario</a:t>
            </a:r>
            <a:r>
              <a:rPr lang="fr-FR" dirty="0"/>
              <a:t> de la </a:t>
            </a:r>
            <a:r>
              <a:rPr lang="fr-FR" dirty="0" err="1"/>
              <a:t>Universidad</a:t>
            </a:r>
            <a:r>
              <a:rPr lang="fr-FR" dirty="0"/>
              <a:t> de Oxford</a:t>
            </a:r>
          </a:p>
          <a:p>
            <a:pPr marL="0" indent="0" algn="just">
              <a:buNone/>
            </a:pPr>
            <a:endParaRPr lang="fr-FR" dirty="0"/>
          </a:p>
          <a:p>
            <a:pPr marL="0" indent="0" algn="just">
              <a:buNone/>
            </a:pPr>
            <a:endParaRPr lang="es-US" dirty="0"/>
          </a:p>
        </p:txBody>
      </p:sp>
      <p:pic>
        <p:nvPicPr>
          <p:cNvPr id="4" name="Imagen 3"/>
          <p:cNvPicPr>
            <a:picLocks noChangeAspect="1"/>
          </p:cNvPicPr>
          <p:nvPr/>
        </p:nvPicPr>
        <p:blipFill>
          <a:blip r:embed="rId2"/>
          <a:stretch>
            <a:fillRect/>
          </a:stretch>
        </p:blipFill>
        <p:spPr>
          <a:xfrm>
            <a:off x="10596642" y="663076"/>
            <a:ext cx="1595358" cy="1268755"/>
          </a:xfrm>
          <a:prstGeom prst="rect">
            <a:avLst/>
          </a:prstGeom>
        </p:spPr>
      </p:pic>
      <p:sp>
        <p:nvSpPr>
          <p:cNvPr id="5" name="CuadroTexto 4"/>
          <p:cNvSpPr txBox="1"/>
          <p:nvPr/>
        </p:nvSpPr>
        <p:spPr>
          <a:xfrm>
            <a:off x="398008" y="2642921"/>
            <a:ext cx="11080277" cy="646331"/>
          </a:xfrm>
          <a:prstGeom prst="rect">
            <a:avLst/>
          </a:prstGeom>
          <a:noFill/>
        </p:spPr>
        <p:txBody>
          <a:bodyPr wrap="none" rtlCol="0">
            <a:spAutoFit/>
          </a:bodyPr>
          <a:lstStyle/>
          <a:p>
            <a:r>
              <a:rPr lang="fr-FR" sz="3600" dirty="0"/>
              <a:t>La </a:t>
            </a:r>
            <a:r>
              <a:rPr lang="fr-FR" sz="3600" dirty="0" err="1"/>
              <a:t>gamificación</a:t>
            </a:r>
            <a:r>
              <a:rPr lang="fr-FR" sz="3600" dirty="0"/>
              <a:t> </a:t>
            </a:r>
            <a:r>
              <a:rPr lang="fr-FR" sz="3600" dirty="0" err="1"/>
              <a:t>está</a:t>
            </a:r>
            <a:r>
              <a:rPr lang="fr-FR" sz="3600" dirty="0"/>
              <a:t> </a:t>
            </a:r>
            <a:r>
              <a:rPr lang="fr-FR" sz="3600" dirty="0" err="1"/>
              <a:t>ligada</a:t>
            </a:r>
            <a:r>
              <a:rPr lang="fr-FR" sz="3600" dirty="0"/>
              <a:t> a la </a:t>
            </a:r>
            <a:r>
              <a:rPr lang="fr-FR" sz="3600" dirty="0" err="1"/>
              <a:t>noción</a:t>
            </a:r>
            <a:r>
              <a:rPr lang="fr-FR" sz="3600" dirty="0"/>
              <a:t> de « </a:t>
            </a:r>
            <a:r>
              <a:rPr lang="fr-FR" sz="3600" dirty="0" err="1"/>
              <a:t>juego</a:t>
            </a:r>
            <a:r>
              <a:rPr lang="fr-FR" sz="3600" dirty="0"/>
              <a:t> ».</a:t>
            </a:r>
            <a:endParaRPr lang="es-US" sz="3600" dirty="0"/>
          </a:p>
        </p:txBody>
      </p:sp>
    </p:spTree>
    <p:extLst>
      <p:ext uri="{BB962C8B-B14F-4D97-AF65-F5344CB8AC3E}">
        <p14:creationId xmlns:p14="http://schemas.microsoft.com/office/powerpoint/2010/main" val="2785684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6365" y="753228"/>
            <a:ext cx="9830543" cy="1080938"/>
          </a:xfrm>
        </p:spPr>
        <p:txBody>
          <a:bodyPr/>
          <a:lstStyle/>
          <a:p>
            <a:r>
              <a:rPr lang="fr-FR" dirty="0" err="1"/>
              <a:t>MasterChef</a:t>
            </a:r>
            <a:r>
              <a:rPr lang="fr-FR" dirty="0"/>
              <a:t>, un </a:t>
            </a:r>
            <a:r>
              <a:rPr lang="fr-FR" dirty="0" err="1"/>
              <a:t>ejemplo</a:t>
            </a:r>
            <a:r>
              <a:rPr lang="fr-FR" dirty="0"/>
              <a:t> de </a:t>
            </a:r>
            <a:r>
              <a:rPr lang="fr-FR" dirty="0" err="1"/>
              <a:t>gamificación</a:t>
            </a:r>
            <a:r>
              <a:rPr lang="fr-FR" dirty="0"/>
              <a:t>.</a:t>
            </a:r>
            <a:endParaRPr lang="es-US" dirty="0"/>
          </a:p>
        </p:txBody>
      </p:sp>
      <p:pic>
        <p:nvPicPr>
          <p:cNvPr id="4" name="Imagen 3"/>
          <p:cNvPicPr>
            <a:picLocks noChangeAspect="1"/>
          </p:cNvPicPr>
          <p:nvPr/>
        </p:nvPicPr>
        <p:blipFill>
          <a:blip r:embed="rId2"/>
          <a:stretch>
            <a:fillRect/>
          </a:stretch>
        </p:blipFill>
        <p:spPr>
          <a:xfrm>
            <a:off x="10742657" y="663471"/>
            <a:ext cx="1260452" cy="1260452"/>
          </a:xfrm>
          <a:prstGeom prst="rect">
            <a:avLst/>
          </a:prstGeom>
        </p:spPr>
      </p:pic>
      <p:pic>
        <p:nvPicPr>
          <p:cNvPr id="5" name="Imagen 4"/>
          <p:cNvPicPr>
            <a:picLocks noChangeAspect="1"/>
          </p:cNvPicPr>
          <p:nvPr/>
        </p:nvPicPr>
        <p:blipFill>
          <a:blip r:embed="rId3"/>
          <a:stretch>
            <a:fillRect/>
          </a:stretch>
        </p:blipFill>
        <p:spPr>
          <a:xfrm>
            <a:off x="293955" y="2256888"/>
            <a:ext cx="3601244" cy="2546932"/>
          </a:xfrm>
          <a:prstGeom prst="rect">
            <a:avLst/>
          </a:prstGeom>
        </p:spPr>
      </p:pic>
      <p:pic>
        <p:nvPicPr>
          <p:cNvPr id="6" name="Imagen 5"/>
          <p:cNvPicPr>
            <a:picLocks noChangeAspect="1"/>
          </p:cNvPicPr>
          <p:nvPr/>
        </p:nvPicPr>
        <p:blipFill>
          <a:blip r:embed="rId4"/>
          <a:stretch>
            <a:fillRect/>
          </a:stretch>
        </p:blipFill>
        <p:spPr>
          <a:xfrm>
            <a:off x="8326800" y="2400240"/>
            <a:ext cx="3174033" cy="1785394"/>
          </a:xfrm>
          <a:prstGeom prst="rect">
            <a:avLst/>
          </a:prstGeom>
        </p:spPr>
      </p:pic>
      <p:pic>
        <p:nvPicPr>
          <p:cNvPr id="8" name="Imagen 7"/>
          <p:cNvPicPr>
            <a:picLocks noChangeAspect="1"/>
          </p:cNvPicPr>
          <p:nvPr/>
        </p:nvPicPr>
        <p:blipFill>
          <a:blip r:embed="rId5"/>
          <a:stretch>
            <a:fillRect/>
          </a:stretch>
        </p:blipFill>
        <p:spPr>
          <a:xfrm>
            <a:off x="7965851" y="4496471"/>
            <a:ext cx="4037258" cy="2269836"/>
          </a:xfrm>
          <a:prstGeom prst="rect">
            <a:avLst/>
          </a:prstGeom>
        </p:spPr>
      </p:pic>
      <p:pic>
        <p:nvPicPr>
          <p:cNvPr id="9" name="Imagen 8"/>
          <p:cNvPicPr>
            <a:picLocks noChangeAspect="1"/>
          </p:cNvPicPr>
          <p:nvPr/>
        </p:nvPicPr>
        <p:blipFill>
          <a:blip r:embed="rId6"/>
          <a:stretch>
            <a:fillRect/>
          </a:stretch>
        </p:blipFill>
        <p:spPr>
          <a:xfrm>
            <a:off x="4147605" y="2256888"/>
            <a:ext cx="3661443" cy="2239583"/>
          </a:xfrm>
          <a:prstGeom prst="rect">
            <a:avLst/>
          </a:prstGeom>
        </p:spPr>
      </p:pic>
      <p:pic>
        <p:nvPicPr>
          <p:cNvPr id="10" name="Imagen 9"/>
          <p:cNvPicPr>
            <a:picLocks noChangeAspect="1"/>
          </p:cNvPicPr>
          <p:nvPr/>
        </p:nvPicPr>
        <p:blipFill>
          <a:blip r:embed="rId7"/>
          <a:stretch>
            <a:fillRect/>
          </a:stretch>
        </p:blipFill>
        <p:spPr>
          <a:xfrm>
            <a:off x="1123960" y="5060860"/>
            <a:ext cx="5238204" cy="1529301"/>
          </a:xfrm>
          <a:prstGeom prst="rect">
            <a:avLst/>
          </a:prstGeom>
        </p:spPr>
      </p:pic>
    </p:spTree>
    <p:extLst>
      <p:ext uri="{BB962C8B-B14F-4D97-AF65-F5344CB8AC3E}">
        <p14:creationId xmlns:p14="http://schemas.microsoft.com/office/powerpoint/2010/main" val="2847799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err="1"/>
              <a:t>Gamificación</a:t>
            </a:r>
            <a:r>
              <a:rPr lang="fr-FR" dirty="0"/>
              <a:t> en </a:t>
            </a:r>
            <a:r>
              <a:rPr lang="fr-FR" dirty="0" err="1"/>
              <a:t>educación</a:t>
            </a:r>
            <a:endParaRPr lang="es-US" dirty="0"/>
          </a:p>
        </p:txBody>
      </p:sp>
      <p:sp>
        <p:nvSpPr>
          <p:cNvPr id="3" name="Marcador de contenido 2"/>
          <p:cNvSpPr>
            <a:spLocks noGrp="1"/>
          </p:cNvSpPr>
          <p:nvPr>
            <p:ph idx="1"/>
          </p:nvPr>
        </p:nvSpPr>
        <p:spPr>
          <a:xfrm>
            <a:off x="324107" y="2621173"/>
            <a:ext cx="5497576" cy="1475273"/>
          </a:xfrm>
        </p:spPr>
        <p:txBody>
          <a:bodyPr>
            <a:normAutofit/>
          </a:bodyPr>
          <a:lstStyle/>
          <a:p>
            <a:pPr marL="0" indent="0">
              <a:buNone/>
            </a:pPr>
            <a:r>
              <a:rPr lang="fr-FR" dirty="0"/>
              <a:t>La </a:t>
            </a:r>
            <a:r>
              <a:rPr lang="fr-FR" dirty="0" err="1"/>
              <a:t>aplicación</a:t>
            </a:r>
            <a:r>
              <a:rPr lang="fr-FR" dirty="0"/>
              <a:t> de </a:t>
            </a:r>
            <a:r>
              <a:rPr lang="fr-FR" dirty="0" err="1"/>
              <a:t>elementos</a:t>
            </a:r>
            <a:r>
              <a:rPr lang="fr-FR" dirty="0"/>
              <a:t> y </a:t>
            </a:r>
            <a:r>
              <a:rPr lang="fr-FR" dirty="0" err="1"/>
              <a:t>mecánicas</a:t>
            </a:r>
            <a:r>
              <a:rPr lang="fr-FR" dirty="0"/>
              <a:t> de </a:t>
            </a:r>
            <a:r>
              <a:rPr lang="fr-FR" dirty="0" err="1"/>
              <a:t>juego</a:t>
            </a:r>
            <a:r>
              <a:rPr lang="fr-FR" dirty="0"/>
              <a:t> en el aula de clase con la </a:t>
            </a:r>
            <a:r>
              <a:rPr lang="fr-FR" dirty="0" err="1"/>
              <a:t>finalidad</a:t>
            </a:r>
            <a:r>
              <a:rPr lang="fr-FR" dirty="0"/>
              <a:t> de </a:t>
            </a:r>
            <a:r>
              <a:rPr lang="fr-FR" dirty="0" err="1"/>
              <a:t>motivar</a:t>
            </a:r>
            <a:r>
              <a:rPr lang="fr-FR" dirty="0"/>
              <a:t> la </a:t>
            </a:r>
            <a:r>
              <a:rPr lang="fr-FR" dirty="0" err="1"/>
              <a:t>participación</a:t>
            </a:r>
            <a:r>
              <a:rPr lang="fr-FR" dirty="0"/>
              <a:t> activa </a:t>
            </a:r>
            <a:r>
              <a:rPr lang="fr-FR" dirty="0" err="1"/>
              <a:t>del</a:t>
            </a:r>
            <a:r>
              <a:rPr lang="fr-FR" dirty="0"/>
              <a:t> </a:t>
            </a:r>
            <a:r>
              <a:rPr lang="fr-FR" dirty="0" err="1"/>
              <a:t>estudiante</a:t>
            </a:r>
            <a:r>
              <a:rPr lang="fr-FR" dirty="0"/>
              <a:t>.</a:t>
            </a:r>
          </a:p>
        </p:txBody>
      </p:sp>
      <p:pic>
        <p:nvPicPr>
          <p:cNvPr id="4" name="Imagen 3"/>
          <p:cNvPicPr>
            <a:picLocks noChangeAspect="1"/>
          </p:cNvPicPr>
          <p:nvPr/>
        </p:nvPicPr>
        <p:blipFill>
          <a:blip r:embed="rId2"/>
          <a:stretch>
            <a:fillRect/>
          </a:stretch>
        </p:blipFill>
        <p:spPr>
          <a:xfrm>
            <a:off x="10467225" y="615376"/>
            <a:ext cx="1724775" cy="1356641"/>
          </a:xfrm>
          <a:prstGeom prst="rect">
            <a:avLst/>
          </a:prstGeom>
        </p:spPr>
      </p:pic>
      <p:pic>
        <p:nvPicPr>
          <p:cNvPr id="6" name="Imagen 5"/>
          <p:cNvPicPr>
            <a:picLocks noChangeAspect="1"/>
          </p:cNvPicPr>
          <p:nvPr/>
        </p:nvPicPr>
        <p:blipFill>
          <a:blip r:embed="rId3"/>
          <a:stretch>
            <a:fillRect/>
          </a:stretch>
        </p:blipFill>
        <p:spPr>
          <a:xfrm>
            <a:off x="8487176" y="4883454"/>
            <a:ext cx="3541691" cy="1792981"/>
          </a:xfrm>
          <a:prstGeom prst="rect">
            <a:avLst/>
          </a:prstGeom>
        </p:spPr>
      </p:pic>
      <p:sp>
        <p:nvSpPr>
          <p:cNvPr id="9" name="CuadroTexto 8"/>
          <p:cNvSpPr txBox="1"/>
          <p:nvPr/>
        </p:nvSpPr>
        <p:spPr>
          <a:xfrm>
            <a:off x="324107" y="4883454"/>
            <a:ext cx="7776703" cy="1446550"/>
          </a:xfrm>
          <a:prstGeom prst="rect">
            <a:avLst/>
          </a:prstGeom>
          <a:noFill/>
        </p:spPr>
        <p:txBody>
          <a:bodyPr wrap="square" rtlCol="0">
            <a:spAutoFit/>
          </a:bodyPr>
          <a:lstStyle/>
          <a:p>
            <a:r>
              <a:rPr lang="fr-FR" sz="2800" b="1" dirty="0" err="1"/>
              <a:t>Esencial</a:t>
            </a:r>
            <a:r>
              <a:rPr lang="fr-FR" sz="2800" b="1" dirty="0"/>
              <a:t>!</a:t>
            </a:r>
          </a:p>
          <a:p>
            <a:r>
              <a:rPr lang="en-US" sz="2000" dirty="0" err="1"/>
              <a:t>Hsin</a:t>
            </a:r>
            <a:r>
              <a:rPr lang="en-US" sz="2000" dirty="0"/>
              <a:t>-Yuan y </a:t>
            </a:r>
            <a:r>
              <a:rPr lang="en-US" sz="2000" dirty="0" err="1"/>
              <a:t>Soman</a:t>
            </a:r>
            <a:r>
              <a:rPr lang="en-US" sz="2000" dirty="0"/>
              <a:t> (2013). A Practitioner’s Guide To Gamification Of Education (PDF). </a:t>
            </a:r>
            <a:r>
              <a:rPr lang="en-US" sz="2000" dirty="0" err="1"/>
              <a:t>Rotman</a:t>
            </a:r>
            <a:r>
              <a:rPr lang="en-US" sz="2000" dirty="0"/>
              <a:t> School of Management. Universidad de Toronto, Canada</a:t>
            </a:r>
            <a:endParaRPr lang="es-US" sz="2000" dirty="0"/>
          </a:p>
        </p:txBody>
      </p:sp>
      <p:graphicFrame>
        <p:nvGraphicFramePr>
          <p:cNvPr id="11" name="Tabla 10"/>
          <p:cNvGraphicFramePr>
            <a:graphicFrameLocks noGrp="1"/>
          </p:cNvGraphicFramePr>
          <p:nvPr>
            <p:extLst>
              <p:ext uri="{D42A27DB-BD31-4B8C-83A1-F6EECF244321}">
                <p14:modId xmlns:p14="http://schemas.microsoft.com/office/powerpoint/2010/main" val="2898209314"/>
              </p:ext>
            </p:extLst>
          </p:nvPr>
        </p:nvGraphicFramePr>
        <p:xfrm>
          <a:off x="6141951" y="2384141"/>
          <a:ext cx="5759718" cy="2225040"/>
        </p:xfrm>
        <a:graphic>
          <a:graphicData uri="http://schemas.openxmlformats.org/drawingml/2006/table">
            <a:tbl>
              <a:tblPr firstRow="1" bandRow="1">
                <a:tableStyleId>{5C22544A-7EE6-4342-B048-85BDC9FD1C3A}</a:tableStyleId>
              </a:tblPr>
              <a:tblGrid>
                <a:gridCol w="5759718">
                  <a:extLst>
                    <a:ext uri="{9D8B030D-6E8A-4147-A177-3AD203B41FA5}">
                      <a16:colId xmlns:a16="http://schemas.microsoft.com/office/drawing/2014/main" val="20000"/>
                    </a:ext>
                  </a:extLst>
                </a:gridCol>
              </a:tblGrid>
              <a:tr h="370840">
                <a:tc>
                  <a:txBody>
                    <a:bodyPr/>
                    <a:lstStyle/>
                    <a:p>
                      <a:r>
                        <a:rPr lang="fr-FR" dirty="0" err="1"/>
                        <a:t>Gamificación</a:t>
                      </a:r>
                      <a:r>
                        <a:rPr lang="fr-FR" baseline="0" dirty="0"/>
                        <a:t> en </a:t>
                      </a:r>
                      <a:r>
                        <a:rPr lang="fr-FR" baseline="0" dirty="0" err="1"/>
                        <a:t>educación</a:t>
                      </a:r>
                      <a:endParaRPr lang="es-US" dirty="0"/>
                    </a:p>
                  </a:txBody>
                  <a:tcPr/>
                </a:tc>
                <a:extLst>
                  <a:ext uri="{0D108BD9-81ED-4DB2-BD59-A6C34878D82A}">
                    <a16:rowId xmlns:a16="http://schemas.microsoft.com/office/drawing/2014/main" val="10000"/>
                  </a:ext>
                </a:extLst>
              </a:tr>
              <a:tr h="370840">
                <a:tc>
                  <a:txBody>
                    <a:bodyPr/>
                    <a:lstStyle/>
                    <a:p>
                      <a:r>
                        <a:rPr lang="fr-FR" dirty="0"/>
                        <a:t>1. </a:t>
                      </a:r>
                      <a:r>
                        <a:rPr lang="fr-FR" dirty="0" err="1"/>
                        <a:t>Comprender</a:t>
                      </a:r>
                      <a:r>
                        <a:rPr lang="fr-FR" baseline="0" dirty="0"/>
                        <a:t> la audiencia </a:t>
                      </a:r>
                      <a:r>
                        <a:rPr lang="fr-FR" baseline="0" dirty="0" err="1"/>
                        <a:t>objetivo</a:t>
                      </a:r>
                      <a:r>
                        <a:rPr lang="fr-FR" baseline="0" dirty="0"/>
                        <a:t> y el </a:t>
                      </a:r>
                      <a:r>
                        <a:rPr lang="fr-FR" baseline="0" dirty="0" err="1"/>
                        <a:t>contexto</a:t>
                      </a:r>
                      <a:endParaRPr lang="es-US" dirty="0"/>
                    </a:p>
                  </a:txBody>
                  <a:tcPr/>
                </a:tc>
                <a:extLst>
                  <a:ext uri="{0D108BD9-81ED-4DB2-BD59-A6C34878D82A}">
                    <a16:rowId xmlns:a16="http://schemas.microsoft.com/office/drawing/2014/main" val="10001"/>
                  </a:ext>
                </a:extLst>
              </a:tr>
              <a:tr h="370840">
                <a:tc>
                  <a:txBody>
                    <a:bodyPr/>
                    <a:lstStyle/>
                    <a:p>
                      <a:r>
                        <a:rPr lang="fr-FR" dirty="0"/>
                        <a:t>2. </a:t>
                      </a:r>
                      <a:r>
                        <a:rPr lang="fr-FR" dirty="0" err="1"/>
                        <a:t>Definir</a:t>
                      </a:r>
                      <a:r>
                        <a:rPr lang="fr-FR" dirty="0"/>
                        <a:t> </a:t>
                      </a:r>
                      <a:r>
                        <a:rPr lang="fr-FR" dirty="0" err="1"/>
                        <a:t>objetivos</a:t>
                      </a:r>
                      <a:r>
                        <a:rPr lang="fr-FR" baseline="0" dirty="0"/>
                        <a:t> de </a:t>
                      </a:r>
                      <a:r>
                        <a:rPr lang="fr-FR" baseline="0" dirty="0" err="1"/>
                        <a:t>aprendizaje</a:t>
                      </a:r>
                      <a:endParaRPr lang="es-US" dirty="0"/>
                    </a:p>
                  </a:txBody>
                  <a:tcPr/>
                </a:tc>
                <a:extLst>
                  <a:ext uri="{0D108BD9-81ED-4DB2-BD59-A6C34878D82A}">
                    <a16:rowId xmlns:a16="http://schemas.microsoft.com/office/drawing/2014/main" val="10002"/>
                  </a:ext>
                </a:extLst>
              </a:tr>
              <a:tr h="370840">
                <a:tc>
                  <a:txBody>
                    <a:bodyPr/>
                    <a:lstStyle/>
                    <a:p>
                      <a:r>
                        <a:rPr lang="fr-FR" dirty="0"/>
                        <a:t>3. </a:t>
                      </a:r>
                      <a:r>
                        <a:rPr lang="fr-FR" dirty="0" err="1"/>
                        <a:t>Estructurar</a:t>
                      </a:r>
                      <a:r>
                        <a:rPr lang="fr-FR" dirty="0"/>
                        <a:t> la </a:t>
                      </a:r>
                      <a:r>
                        <a:rPr lang="fr-FR" dirty="0" err="1"/>
                        <a:t>experiencia</a:t>
                      </a:r>
                      <a:endParaRPr lang="es-US" dirty="0"/>
                    </a:p>
                  </a:txBody>
                  <a:tcPr/>
                </a:tc>
                <a:extLst>
                  <a:ext uri="{0D108BD9-81ED-4DB2-BD59-A6C34878D82A}">
                    <a16:rowId xmlns:a16="http://schemas.microsoft.com/office/drawing/2014/main" val="10003"/>
                  </a:ext>
                </a:extLst>
              </a:tr>
              <a:tr h="370840">
                <a:tc>
                  <a:txBody>
                    <a:bodyPr/>
                    <a:lstStyle/>
                    <a:p>
                      <a:r>
                        <a:rPr lang="fr-FR" dirty="0"/>
                        <a:t>4. </a:t>
                      </a:r>
                      <a:r>
                        <a:rPr lang="fr-FR" dirty="0" err="1"/>
                        <a:t>Identificar</a:t>
                      </a:r>
                      <a:r>
                        <a:rPr lang="fr-FR" dirty="0"/>
                        <a:t> </a:t>
                      </a:r>
                      <a:r>
                        <a:rPr lang="fr-FR" dirty="0" err="1"/>
                        <a:t>recursos</a:t>
                      </a:r>
                      <a:endParaRPr lang="es-US" dirty="0"/>
                    </a:p>
                  </a:txBody>
                  <a:tcPr/>
                </a:tc>
                <a:extLst>
                  <a:ext uri="{0D108BD9-81ED-4DB2-BD59-A6C34878D82A}">
                    <a16:rowId xmlns:a16="http://schemas.microsoft.com/office/drawing/2014/main" val="10004"/>
                  </a:ext>
                </a:extLst>
              </a:tr>
              <a:tr h="370840">
                <a:tc>
                  <a:txBody>
                    <a:bodyPr/>
                    <a:lstStyle/>
                    <a:p>
                      <a:r>
                        <a:rPr lang="fr-FR" dirty="0"/>
                        <a:t>5.</a:t>
                      </a:r>
                      <a:r>
                        <a:rPr lang="fr-FR" baseline="0" dirty="0"/>
                        <a:t> </a:t>
                      </a:r>
                      <a:r>
                        <a:rPr lang="fr-FR" baseline="0" dirty="0" err="1"/>
                        <a:t>Aplicar</a:t>
                      </a:r>
                      <a:r>
                        <a:rPr lang="fr-FR" baseline="0" dirty="0"/>
                        <a:t> </a:t>
                      </a:r>
                      <a:r>
                        <a:rPr lang="fr-FR" baseline="0" dirty="0" err="1"/>
                        <a:t>elementos</a:t>
                      </a:r>
                      <a:r>
                        <a:rPr lang="fr-FR" baseline="0" dirty="0"/>
                        <a:t> de </a:t>
                      </a:r>
                      <a:r>
                        <a:rPr lang="fr-FR" baseline="0" dirty="0" err="1"/>
                        <a:t>gamificación</a:t>
                      </a:r>
                      <a:endParaRPr lang="es-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8953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a:t>La méthodologie du FOS</a:t>
            </a:r>
            <a:endParaRPr lang="es-US" dirty="0"/>
          </a:p>
        </p:txBody>
      </p:sp>
      <p:sp>
        <p:nvSpPr>
          <p:cNvPr id="3" name="Marcador de contenido 2"/>
          <p:cNvSpPr>
            <a:spLocks noGrp="1"/>
          </p:cNvSpPr>
          <p:nvPr>
            <p:ph idx="1"/>
          </p:nvPr>
        </p:nvSpPr>
        <p:spPr>
          <a:xfrm>
            <a:off x="680321" y="2336873"/>
            <a:ext cx="10137933" cy="3599316"/>
          </a:xfrm>
        </p:spPr>
        <p:txBody>
          <a:bodyPr/>
          <a:lstStyle/>
          <a:p>
            <a:pPr marL="0" indent="0">
              <a:buNone/>
            </a:pPr>
            <a:r>
              <a:rPr lang="fr-FR" dirty="0"/>
              <a:t>La </a:t>
            </a:r>
            <a:r>
              <a:rPr lang="fr-FR" dirty="0" err="1"/>
              <a:t>metodología</a:t>
            </a:r>
            <a:r>
              <a:rPr lang="fr-FR" dirty="0"/>
              <a:t> de FOS es </a:t>
            </a:r>
            <a:r>
              <a:rPr lang="fr-FR" dirty="0" err="1"/>
              <a:t>considerada</a:t>
            </a:r>
            <a:r>
              <a:rPr lang="fr-FR" dirty="0"/>
              <a:t> </a:t>
            </a:r>
            <a:r>
              <a:rPr lang="fr-FR" dirty="0" err="1"/>
              <a:t>como</a:t>
            </a:r>
            <a:r>
              <a:rPr lang="fr-FR" dirty="0"/>
              <a:t> un </a:t>
            </a:r>
            <a:r>
              <a:rPr lang="fr-FR" dirty="0" err="1"/>
              <a:t>proceso</a:t>
            </a:r>
            <a:r>
              <a:rPr lang="fr-FR" dirty="0"/>
              <a:t> que </a:t>
            </a:r>
            <a:r>
              <a:rPr lang="fr-FR" dirty="0" err="1"/>
              <a:t>tiene</a:t>
            </a:r>
            <a:r>
              <a:rPr lang="fr-FR" dirty="0"/>
              <a:t> que </a:t>
            </a:r>
            <a:r>
              <a:rPr lang="fr-FR" dirty="0" err="1"/>
              <a:t>ser</a:t>
            </a:r>
            <a:r>
              <a:rPr lang="fr-FR" dirty="0"/>
              <a:t> </a:t>
            </a:r>
            <a:r>
              <a:rPr lang="fr-FR" dirty="0" err="1"/>
              <a:t>esquematisado</a:t>
            </a:r>
            <a:r>
              <a:rPr lang="fr-FR" dirty="0"/>
              <a:t> a partir de varias </a:t>
            </a:r>
            <a:r>
              <a:rPr lang="fr-FR" dirty="0" err="1"/>
              <a:t>etapas</a:t>
            </a:r>
            <a:r>
              <a:rPr lang="fr-FR" dirty="0"/>
              <a:t> que son </a:t>
            </a:r>
            <a:r>
              <a:rPr lang="fr-FR" dirty="0" err="1"/>
              <a:t>definidas</a:t>
            </a:r>
            <a:r>
              <a:rPr lang="fr-FR" dirty="0"/>
              <a:t>, </a:t>
            </a:r>
            <a:r>
              <a:rPr lang="fr-FR" dirty="0" err="1"/>
              <a:t>según</a:t>
            </a:r>
            <a:r>
              <a:rPr lang="fr-FR" dirty="0"/>
              <a:t> </a:t>
            </a:r>
            <a:r>
              <a:rPr lang="fr-FR" dirty="0" err="1"/>
              <a:t>Mangiante</a:t>
            </a:r>
            <a:r>
              <a:rPr lang="fr-FR" dirty="0"/>
              <a:t> J-M y Parpette C (2004, p.7) de la </a:t>
            </a:r>
            <a:r>
              <a:rPr lang="fr-FR" dirty="0" err="1"/>
              <a:t>manera</a:t>
            </a:r>
            <a:r>
              <a:rPr lang="fr-FR" dirty="0"/>
              <a:t> </a:t>
            </a:r>
            <a:r>
              <a:rPr lang="fr-FR" dirty="0" err="1"/>
              <a:t>siguiente</a:t>
            </a:r>
            <a:r>
              <a:rPr lang="fr-FR" dirty="0"/>
              <a:t>:</a:t>
            </a:r>
            <a:endParaRPr lang="es-US" dirty="0"/>
          </a:p>
        </p:txBody>
      </p:sp>
      <p:graphicFrame>
        <p:nvGraphicFramePr>
          <p:cNvPr id="4" name="Tabla 3"/>
          <p:cNvGraphicFramePr>
            <a:graphicFrameLocks noGrp="1"/>
          </p:cNvGraphicFramePr>
          <p:nvPr>
            <p:extLst>
              <p:ext uri="{D42A27DB-BD31-4B8C-83A1-F6EECF244321}">
                <p14:modId xmlns:p14="http://schemas.microsoft.com/office/powerpoint/2010/main" val="3577258530"/>
              </p:ext>
            </p:extLst>
          </p:nvPr>
        </p:nvGraphicFramePr>
        <p:xfrm>
          <a:off x="680321" y="3900748"/>
          <a:ext cx="4587740" cy="2250440"/>
        </p:xfrm>
        <a:graphic>
          <a:graphicData uri="http://schemas.openxmlformats.org/drawingml/2006/table">
            <a:tbl>
              <a:tblPr firstRow="1" bandRow="1">
                <a:tableStyleId>{5C22544A-7EE6-4342-B048-85BDC9FD1C3A}</a:tableStyleId>
              </a:tblPr>
              <a:tblGrid>
                <a:gridCol w="4587740">
                  <a:extLst>
                    <a:ext uri="{9D8B030D-6E8A-4147-A177-3AD203B41FA5}">
                      <a16:colId xmlns:a16="http://schemas.microsoft.com/office/drawing/2014/main" val="20000"/>
                    </a:ext>
                  </a:extLst>
                </a:gridCol>
              </a:tblGrid>
              <a:tr h="370840">
                <a:tc>
                  <a:txBody>
                    <a:bodyPr/>
                    <a:lstStyle/>
                    <a:p>
                      <a:r>
                        <a:rPr lang="fr-FR" sz="2000" dirty="0"/>
                        <a:t>La méthodologie</a:t>
                      </a:r>
                      <a:r>
                        <a:rPr lang="fr-FR" sz="2000" baseline="0" dirty="0"/>
                        <a:t> du FOS</a:t>
                      </a:r>
                      <a:endParaRPr lang="es-US" sz="2000" b="0" dirty="0"/>
                    </a:p>
                  </a:txBody>
                  <a:tcPr/>
                </a:tc>
                <a:extLst>
                  <a:ext uri="{0D108BD9-81ED-4DB2-BD59-A6C34878D82A}">
                    <a16:rowId xmlns:a16="http://schemas.microsoft.com/office/drawing/2014/main" val="10000"/>
                  </a:ext>
                </a:extLst>
              </a:tr>
              <a:tr h="370840">
                <a:tc>
                  <a:txBody>
                    <a:bodyPr/>
                    <a:lstStyle/>
                    <a:p>
                      <a:r>
                        <a:rPr lang="fr-FR" b="0" dirty="0"/>
                        <a:t>1. La demande de formation</a:t>
                      </a:r>
                      <a:endParaRPr lang="es-US" b="0" dirty="0"/>
                    </a:p>
                  </a:txBody>
                  <a:tcPr/>
                </a:tc>
                <a:extLst>
                  <a:ext uri="{0D108BD9-81ED-4DB2-BD59-A6C34878D82A}">
                    <a16:rowId xmlns:a16="http://schemas.microsoft.com/office/drawing/2014/main" val="10001"/>
                  </a:ext>
                </a:extLst>
              </a:tr>
              <a:tr h="370840">
                <a:tc>
                  <a:txBody>
                    <a:bodyPr/>
                    <a:lstStyle/>
                    <a:p>
                      <a:r>
                        <a:rPr lang="es-US" dirty="0"/>
                        <a:t>2. </a:t>
                      </a:r>
                      <a:r>
                        <a:rPr lang="es-US" dirty="0" err="1"/>
                        <a:t>L’analyse</a:t>
                      </a:r>
                      <a:r>
                        <a:rPr lang="es-US" dirty="0"/>
                        <a:t> des </a:t>
                      </a:r>
                      <a:r>
                        <a:rPr lang="es-US" dirty="0" err="1"/>
                        <a:t>besoins</a:t>
                      </a:r>
                      <a:endParaRPr lang="es-US" dirty="0"/>
                    </a:p>
                  </a:txBody>
                  <a:tcPr/>
                </a:tc>
                <a:extLst>
                  <a:ext uri="{0D108BD9-81ED-4DB2-BD59-A6C34878D82A}">
                    <a16:rowId xmlns:a16="http://schemas.microsoft.com/office/drawing/2014/main" val="10002"/>
                  </a:ext>
                </a:extLst>
              </a:tr>
              <a:tr h="370840">
                <a:tc>
                  <a:txBody>
                    <a:bodyPr/>
                    <a:lstStyle/>
                    <a:p>
                      <a:r>
                        <a:rPr lang="es-US" dirty="0"/>
                        <a:t>3. La </a:t>
                      </a:r>
                      <a:r>
                        <a:rPr lang="es-US" dirty="0" err="1"/>
                        <a:t>collecte</a:t>
                      </a:r>
                      <a:r>
                        <a:rPr lang="es-US" dirty="0"/>
                        <a:t> des </a:t>
                      </a:r>
                      <a:r>
                        <a:rPr lang="es-US" dirty="0" err="1"/>
                        <a:t>données</a:t>
                      </a:r>
                      <a:endParaRPr lang="es-US" dirty="0"/>
                    </a:p>
                  </a:txBody>
                  <a:tcPr/>
                </a:tc>
                <a:extLst>
                  <a:ext uri="{0D108BD9-81ED-4DB2-BD59-A6C34878D82A}">
                    <a16:rowId xmlns:a16="http://schemas.microsoft.com/office/drawing/2014/main" val="10003"/>
                  </a:ext>
                </a:extLst>
              </a:tr>
              <a:tr h="370840">
                <a:tc>
                  <a:txBody>
                    <a:bodyPr/>
                    <a:lstStyle/>
                    <a:p>
                      <a:r>
                        <a:rPr lang="es-US" dirty="0"/>
                        <a:t>4. </a:t>
                      </a:r>
                      <a:r>
                        <a:rPr lang="es-US" dirty="0" err="1"/>
                        <a:t>L’analyse</a:t>
                      </a:r>
                      <a:r>
                        <a:rPr lang="es-US" dirty="0"/>
                        <a:t> des </a:t>
                      </a:r>
                      <a:r>
                        <a:rPr lang="es-US" dirty="0" err="1"/>
                        <a:t>données</a:t>
                      </a:r>
                      <a:endParaRPr lang="es-US" dirty="0"/>
                    </a:p>
                  </a:txBody>
                  <a:tcPr/>
                </a:tc>
                <a:extLst>
                  <a:ext uri="{0D108BD9-81ED-4DB2-BD59-A6C34878D82A}">
                    <a16:rowId xmlns:a16="http://schemas.microsoft.com/office/drawing/2014/main" val="10004"/>
                  </a:ext>
                </a:extLst>
              </a:tr>
              <a:tr h="370840">
                <a:tc>
                  <a:txBody>
                    <a:bodyPr/>
                    <a:lstStyle/>
                    <a:p>
                      <a:r>
                        <a:rPr lang="es-US" dirty="0"/>
                        <a:t>5. </a:t>
                      </a:r>
                      <a:r>
                        <a:rPr lang="es-US" dirty="0" err="1"/>
                        <a:t>L’élaboration</a:t>
                      </a:r>
                      <a:r>
                        <a:rPr lang="es-US" dirty="0"/>
                        <a:t> </a:t>
                      </a:r>
                      <a:r>
                        <a:rPr lang="es-US" dirty="0" err="1"/>
                        <a:t>didactique</a:t>
                      </a:r>
                      <a:endParaRPr lang="es-US" dirty="0"/>
                    </a:p>
                  </a:txBody>
                  <a:tcPr/>
                </a:tc>
                <a:extLst>
                  <a:ext uri="{0D108BD9-81ED-4DB2-BD59-A6C34878D82A}">
                    <a16:rowId xmlns:a16="http://schemas.microsoft.com/office/drawing/2014/main" val="10005"/>
                  </a:ext>
                </a:extLst>
              </a:tr>
            </a:tbl>
          </a:graphicData>
        </a:graphic>
      </p:graphicFrame>
      <p:pic>
        <p:nvPicPr>
          <p:cNvPr id="5" name="Imagen 4"/>
          <p:cNvPicPr>
            <a:picLocks noChangeAspect="1"/>
          </p:cNvPicPr>
          <p:nvPr/>
        </p:nvPicPr>
        <p:blipFill>
          <a:blip r:embed="rId2"/>
          <a:stretch>
            <a:fillRect/>
          </a:stretch>
        </p:blipFill>
        <p:spPr>
          <a:xfrm>
            <a:off x="10598043" y="617857"/>
            <a:ext cx="1593957" cy="1351679"/>
          </a:xfrm>
          <a:prstGeom prst="rect">
            <a:avLst/>
          </a:prstGeom>
        </p:spPr>
      </p:pic>
      <p:sp>
        <p:nvSpPr>
          <p:cNvPr id="6" name="Rectángulo 5"/>
          <p:cNvSpPr/>
          <p:nvPr/>
        </p:nvSpPr>
        <p:spPr>
          <a:xfrm>
            <a:off x="5963770" y="4027974"/>
            <a:ext cx="6096000" cy="1908215"/>
          </a:xfrm>
          <a:prstGeom prst="rect">
            <a:avLst/>
          </a:prstGeom>
        </p:spPr>
        <p:txBody>
          <a:bodyPr>
            <a:spAutoFit/>
          </a:bodyPr>
          <a:lstStyle/>
          <a:p>
            <a:r>
              <a:rPr lang="fr-FR" sz="2800" dirty="0" err="1"/>
              <a:t>Esencial</a:t>
            </a:r>
            <a:r>
              <a:rPr lang="fr-FR" sz="2800" dirty="0"/>
              <a:t>!</a:t>
            </a:r>
          </a:p>
          <a:p>
            <a:r>
              <a:rPr lang="fr-FR" dirty="0" err="1"/>
              <a:t>Boukhannouche</a:t>
            </a:r>
            <a:r>
              <a:rPr lang="fr-FR" dirty="0"/>
              <a:t>, L. (2017). Le français sur objectif spécifique (FOS): méthodologie pour une réalisation didactique efficace (PDF).  Université de Blida 2, </a:t>
            </a:r>
            <a:r>
              <a:rPr lang="fr-FR" dirty="0" err="1"/>
              <a:t>Argelia</a:t>
            </a:r>
            <a:r>
              <a:rPr lang="fr-FR" dirty="0"/>
              <a:t>. Conception des programmes de formation linguistique (ED/OPGD/SPAS) pour l'IFEG. </a:t>
            </a:r>
            <a:endParaRPr lang="es-US" dirty="0"/>
          </a:p>
        </p:txBody>
      </p:sp>
    </p:spTree>
    <p:extLst>
      <p:ext uri="{BB962C8B-B14F-4D97-AF65-F5344CB8AC3E}">
        <p14:creationId xmlns:p14="http://schemas.microsoft.com/office/powerpoint/2010/main" val="1997900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Berlí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TM04033917[[fn=Berlín]]</Template>
  <TotalTime>807</TotalTime>
  <Words>1791</Words>
  <Application>Microsoft Office PowerPoint</Application>
  <PresentationFormat>Panorámica</PresentationFormat>
  <Paragraphs>90</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Trebuchet MS</vt:lpstr>
      <vt:lpstr>Berlín</vt:lpstr>
      <vt:lpstr>Gamification et FOS: Le français du tourisme</vt:lpstr>
      <vt:lpstr>Tema de la investigación</vt:lpstr>
      <vt:lpstr>Objetivo general</vt:lpstr>
      <vt:lpstr>Objetivos específicos</vt:lpstr>
      <vt:lpstr>Qué es un juego?</vt:lpstr>
      <vt:lpstr>Gamificación</vt:lpstr>
      <vt:lpstr>MasterChef, un ejemplo de gamificación.</vt:lpstr>
      <vt:lpstr>Gamificación en educación</vt:lpstr>
      <vt:lpstr>La méthodologie du FOS</vt:lpstr>
      <vt:lpstr>« Le français du tourisme »</vt:lpstr>
      <vt:lpstr>Los resultados de la investigación sobre la base de la evaluación en FOS </vt:lpstr>
      <vt:lpstr>Los resultados de la investigación sobre la base de la evaluación en FOS </vt:lpstr>
      <vt:lpstr>Los resultados de la investigación sobre la base de la evaluación en FOS </vt:lpstr>
      <vt:lpstr>Los resultados de la investigación sobre la base de la evaluación en FOS</vt:lpstr>
      <vt:lpstr>La hipótesis de investigación</vt:lpstr>
      <vt:lpstr>Interacción oral</vt:lpstr>
      <vt:lpstr>Interacción escrita</vt:lpstr>
      <vt:lpstr>Conclusiones</vt:lpstr>
      <vt:lpstr>Conclusiones</vt:lpstr>
      <vt:lpstr>Conclusiones</vt:lpstr>
      <vt:lpstr>Conclusiones</vt:lpstr>
      <vt:lpstr>Conclusiones</vt:lpstr>
      <vt:lpstr>Recomendaciones</vt:lpstr>
      <vt:lpstr>Recomendaciones</vt:lpstr>
      <vt:lpstr>Recomendaciones</vt:lpstr>
      <vt:lpstr>A vous de jouer! Et 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 et FOS: Le français du tourisme</dc:title>
  <dc:creator>home</dc:creator>
  <cp:lastModifiedBy>Usuario</cp:lastModifiedBy>
  <cp:revision>29</cp:revision>
  <dcterms:created xsi:type="dcterms:W3CDTF">2021-09-09T07:32:39Z</dcterms:created>
  <dcterms:modified xsi:type="dcterms:W3CDTF">2022-02-16T17:03:51Z</dcterms:modified>
</cp:coreProperties>
</file>