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diagrams/data3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4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5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diagrams/data2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8" r:id="rId2"/>
    <p:sldId id="257" r:id="rId3"/>
    <p:sldId id="262" r:id="rId4"/>
    <p:sldId id="298" r:id="rId5"/>
    <p:sldId id="264" r:id="rId6"/>
    <p:sldId id="288" r:id="rId7"/>
    <p:sldId id="286" r:id="rId8"/>
    <p:sldId id="266" r:id="rId9"/>
    <p:sldId id="287" r:id="rId10"/>
    <p:sldId id="297" r:id="rId11"/>
    <p:sldId id="285" r:id="rId12"/>
    <p:sldId id="269" r:id="rId13"/>
    <p:sldId id="291" r:id="rId14"/>
    <p:sldId id="289" r:id="rId15"/>
    <p:sldId id="290" r:id="rId16"/>
    <p:sldId id="292" r:id="rId17"/>
    <p:sldId id="294" r:id="rId18"/>
    <p:sldId id="293" r:id="rId19"/>
    <p:sldId id="295" r:id="rId20"/>
    <p:sldId id="299" r:id="rId21"/>
    <p:sldId id="271" r:id="rId22"/>
    <p:sldId id="296" r:id="rId23"/>
    <p:sldId id="270" r:id="rId24"/>
    <p:sldId id="277" r:id="rId25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ssenia Quezada" initials="JQ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B9A6"/>
    <a:srgbClr val="D79E85"/>
    <a:srgbClr val="9EDCF0"/>
    <a:srgbClr val="FADBC6"/>
    <a:srgbClr val="D5B9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280" autoAdjust="0"/>
  </p:normalViewPr>
  <p:slideViewPr>
    <p:cSldViewPr snapToGrid="0">
      <p:cViewPr>
        <p:scale>
          <a:sx n="60" d="100"/>
          <a:sy n="60" d="100"/>
        </p:scale>
        <p:origin x="-1104" y="-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2.bin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3.bin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4.bin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5.bin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6.bin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7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815048118985127"/>
          <c:y val="0.10648148148148148"/>
          <c:w val="0.83129396325459315"/>
          <c:h val="0.6879476523767862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  <a:p>
                    <a:r>
                      <a:rPr lang="en-US"/>
                      <a:t>100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5B6C-40CF-A604-9697A39A2B2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D</a:t>
                    </a:r>
                  </a:p>
                  <a:p>
                    <a:r>
                      <a:rPr lang="en-US"/>
                      <a:t>16,67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5B6C-40CF-A604-9697A39A2B2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1100"/>
                      <a:t>D</a:t>
                    </a:r>
                  </a:p>
                  <a:p>
                    <a:r>
                      <a:rPr lang="en-US" sz="1100" b="0" i="0" u="none" strike="noStrike" baseline="0">
                        <a:effectLst/>
                      </a:rPr>
                      <a:t>16,67</a:t>
                    </a:r>
                    <a:endParaRPr lang="en-US" sz="110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5B6C-40CF-A604-9697A39A2B2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tx>
                <c:rich>
                  <a:bodyPr rot="0" vert="horz"/>
                  <a:lstStyle/>
                  <a:p>
                    <a:pPr>
                      <a:defRPr sz="1100"/>
                    </a:pPr>
                    <a:r>
                      <a:rPr lang="en-US" sz="1100"/>
                      <a:t>D</a:t>
                    </a:r>
                  </a:p>
                  <a:p>
                    <a:pPr>
                      <a:defRPr sz="1100"/>
                    </a:pPr>
                    <a:r>
                      <a:rPr lang="en-US" sz="1100" b="0" i="0" u="none" strike="noStrike" baseline="0">
                        <a:effectLst/>
                      </a:rPr>
                      <a:t>16,67</a:t>
                    </a:r>
                    <a:endParaRPr lang="en-US" sz="110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5B6C-40CF-A604-9697A39A2B2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CD</a:t>
                    </a:r>
                  </a:p>
                  <a:p>
                    <a:r>
                      <a:rPr lang="en-US"/>
                      <a:t>25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5B6C-40CF-A604-9697A39A2B2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  <a:p>
                    <a:r>
                      <a:rPr lang="en-US"/>
                      <a:t>58,33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5B6C-40CF-A604-9697A39A2B2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tx>
                <c:rich>
                  <a:bodyPr rot="0" vert="horz"/>
                  <a:lstStyle/>
                  <a:p>
                    <a:pPr>
                      <a:defRPr sz="1100"/>
                    </a:pPr>
                    <a:r>
                      <a:rPr lang="en-US" sz="1100"/>
                      <a:t>B</a:t>
                    </a:r>
                  </a:p>
                  <a:p>
                    <a:pPr>
                      <a:defRPr sz="1100"/>
                    </a:pPr>
                    <a:r>
                      <a:rPr lang="en-US" sz="1100" b="0" i="0" u="none" strike="noStrike" baseline="0">
                        <a:effectLst/>
                      </a:rPr>
                      <a:t>58,33</a:t>
                    </a:r>
                    <a:endParaRPr lang="en-US" sz="110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5B6C-40CF-A604-9697A39A2B2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tx>
                <c:rich>
                  <a:bodyPr rot="0" vert="horz"/>
                  <a:lstStyle/>
                  <a:p>
                    <a:pPr>
                      <a:defRPr sz="1100"/>
                    </a:pPr>
                    <a:r>
                      <a:rPr lang="en-US" sz="1100"/>
                      <a:t>BC</a:t>
                    </a:r>
                  </a:p>
                  <a:p>
                    <a:pPr>
                      <a:defRPr sz="1100"/>
                    </a:pPr>
                    <a:r>
                      <a:rPr lang="en-US" sz="1100" b="0" i="0" u="none" strike="noStrike" baseline="0">
                        <a:effectLst/>
                      </a:rPr>
                      <a:t>41,67</a:t>
                    </a:r>
                    <a:endParaRPr lang="en-US" sz="110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5B6C-40CF-A604-9697A39A2B2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/>
                      <a:t>CD</a:t>
                    </a:r>
                  </a:p>
                  <a:p>
                    <a:r>
                      <a:rPr lang="en-US"/>
                      <a:t>25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5B6C-40CF-A604-9697A39A2B2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EC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'inc. gráfico'!$G$3:$G$11</c:f>
              <c:strCache>
                <c:ptCount val="9"/>
                <c:pt idx="0">
                  <c:v>T1         </c:v>
                </c:pt>
                <c:pt idx="1">
                  <c:v>T2         </c:v>
                </c:pt>
                <c:pt idx="2">
                  <c:v>T3         </c:v>
                </c:pt>
                <c:pt idx="3">
                  <c:v>T4         </c:v>
                </c:pt>
                <c:pt idx="4">
                  <c:v>T5         </c:v>
                </c:pt>
                <c:pt idx="5">
                  <c:v>T6         </c:v>
                </c:pt>
                <c:pt idx="6">
                  <c:v>T7         </c:v>
                </c:pt>
                <c:pt idx="7">
                  <c:v>T8         </c:v>
                </c:pt>
                <c:pt idx="8">
                  <c:v>T9         </c:v>
                </c:pt>
              </c:strCache>
            </c:strRef>
          </c:cat>
          <c:val>
            <c:numRef>
              <c:f>'inc. gráfico'!$H$3:$H$11</c:f>
              <c:numCache>
                <c:formatCode>General</c:formatCode>
                <c:ptCount val="9"/>
                <c:pt idx="0">
                  <c:v>100</c:v>
                </c:pt>
                <c:pt idx="1">
                  <c:v>16.670000000000002</c:v>
                </c:pt>
                <c:pt idx="2">
                  <c:v>16.670000000000002</c:v>
                </c:pt>
                <c:pt idx="3">
                  <c:v>16.670000000000002</c:v>
                </c:pt>
                <c:pt idx="4">
                  <c:v>25</c:v>
                </c:pt>
                <c:pt idx="5">
                  <c:v>58.33</c:v>
                </c:pt>
                <c:pt idx="6">
                  <c:v>58.33</c:v>
                </c:pt>
                <c:pt idx="7">
                  <c:v>41.67</c:v>
                </c:pt>
                <c:pt idx="8">
                  <c:v>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5B6C-40CF-A604-9697A39A2B2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-27"/>
        <c:axId val="190774272"/>
        <c:axId val="190862464"/>
      </c:barChart>
      <c:catAx>
        <c:axId val="190774272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s-EC"/>
                  <a:t>Tratamientos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s-EC"/>
          </a:p>
        </c:txPr>
        <c:crossAx val="190862464"/>
        <c:crosses val="autoZero"/>
        <c:auto val="1"/>
        <c:lblAlgn val="ctr"/>
        <c:lblOffset val="100"/>
        <c:noMultiLvlLbl val="0"/>
      </c:catAx>
      <c:valAx>
        <c:axId val="190862464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s-EC"/>
                  <a:t>Porcentaje de incidencia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in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vert="horz"/>
          <a:lstStyle/>
          <a:p>
            <a:pPr>
              <a:defRPr/>
            </a:pPr>
            <a:endParaRPr lang="es-EC"/>
          </a:p>
        </c:txPr>
        <c:crossAx val="1907742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 algn="just">
        <a:defRPr sz="1100" b="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s-EC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548381452318461"/>
          <c:y val="9.7222222222222224E-2"/>
          <c:w val="0.84396062992125986"/>
          <c:h val="0.6972069116360455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  <a:p>
                    <a:r>
                      <a:rPr lang="en-US"/>
                      <a:t>66,67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B5D2-4D44-9EC5-8C5690DAD4D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  <a:p>
                    <a:r>
                      <a:rPr lang="en-US"/>
                      <a:t>47,92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B5D2-4D44-9EC5-8C5690DAD4D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EC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'inc. gráfico'!$A$15:$A$16</c:f>
              <c:strCache>
                <c:ptCount val="2"/>
                <c:pt idx="0">
                  <c:v>Cada 25 días</c:v>
                </c:pt>
                <c:pt idx="1">
                  <c:v>Cada 20 días</c:v>
                </c:pt>
              </c:strCache>
            </c:strRef>
          </c:cat>
          <c:val>
            <c:numRef>
              <c:f>'inc. gráfico'!$B$15:$B$16</c:f>
              <c:numCache>
                <c:formatCode>General</c:formatCode>
                <c:ptCount val="2"/>
                <c:pt idx="0">
                  <c:v>66.67</c:v>
                </c:pt>
                <c:pt idx="1">
                  <c:v>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5D2-4D44-9EC5-8C5690DAD4D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-27"/>
        <c:axId val="191132800"/>
        <c:axId val="191134720"/>
      </c:barChart>
      <c:catAx>
        <c:axId val="191132800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s-EC"/>
                  <a:t>Frecuencias de aplicación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s-EC"/>
          </a:p>
        </c:txPr>
        <c:crossAx val="191134720"/>
        <c:crosses val="autoZero"/>
        <c:auto val="1"/>
        <c:lblAlgn val="ctr"/>
        <c:lblOffset val="100"/>
        <c:noMultiLvlLbl val="0"/>
      </c:catAx>
      <c:valAx>
        <c:axId val="19113472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s-EC"/>
                  <a:t>Porcentaje de incidencia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in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vert="horz"/>
          <a:lstStyle/>
          <a:p>
            <a:pPr>
              <a:defRPr/>
            </a:pPr>
            <a:endParaRPr lang="es-EC"/>
          </a:p>
        </c:txPr>
        <c:crossAx val="1911328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50" b="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s-EC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dk1">
                <a:tint val="885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B28-41EC-9D04-17FAD2AF5575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B28-41EC-9D04-17FAD2AF5575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  <a:p>
                    <a:r>
                      <a:rPr lang="en-US"/>
                      <a:t>45,83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FB28-41EC-9D04-17FAD2AF557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4444444444444446E-2"/>
                  <c:y val="0.1880139982502187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  <a:p>
                    <a:r>
                      <a:rPr lang="en-US"/>
                      <a:t>18,75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FB28-41EC-9D04-17FAD2AF557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EC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'inc. gráfico'!$G$15:$G$16</c:f>
              <c:strCache>
                <c:ptCount val="2"/>
                <c:pt idx="0">
                  <c:v>Cada 25 días</c:v>
                </c:pt>
                <c:pt idx="1">
                  <c:v>Cada 20 días</c:v>
                </c:pt>
              </c:strCache>
            </c:strRef>
          </c:cat>
          <c:val>
            <c:numRef>
              <c:f>'inc. gráfico'!$H$15:$H$16</c:f>
              <c:numCache>
                <c:formatCode>General</c:formatCode>
                <c:ptCount val="2"/>
                <c:pt idx="0">
                  <c:v>45.83</c:v>
                </c:pt>
                <c:pt idx="1">
                  <c:v>18.75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FB28-41EC-9D04-17FAD2AF557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-27"/>
        <c:axId val="193673472"/>
        <c:axId val="193696128"/>
      </c:barChart>
      <c:catAx>
        <c:axId val="193673472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s-EC"/>
                  <a:t>Frecuencia de aplicación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s-EC"/>
          </a:p>
        </c:txPr>
        <c:crossAx val="193696128"/>
        <c:crosses val="autoZero"/>
        <c:auto val="1"/>
        <c:lblAlgn val="ctr"/>
        <c:lblOffset val="100"/>
        <c:noMultiLvlLbl val="0"/>
      </c:catAx>
      <c:valAx>
        <c:axId val="193696128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s-EC"/>
                  <a:t>Porcentaje de incidencia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vert="horz"/>
          <a:lstStyle/>
          <a:p>
            <a:pPr>
              <a:defRPr/>
            </a:pPr>
            <a:endParaRPr lang="es-EC"/>
          </a:p>
        </c:txPr>
        <c:crossAx val="193673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100" b="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s-EC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548381452318461"/>
          <c:y val="8.7962962962962965E-2"/>
          <c:w val="0.84396062992125986"/>
          <c:h val="0.7064661708953047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  <a:p>
                    <a:r>
                      <a:rPr lang="en-US"/>
                      <a:t>15,42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6F55-4228-8506-C21AE4B347D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  <a:p>
                    <a:r>
                      <a:rPr lang="en-US"/>
                      <a:t>5,83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F55-4228-8506-C21AE4B347D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"/>
                  <c:y val="0.17249380285797608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  <a:p>
                    <a:r>
                      <a:rPr lang="en-US"/>
                      <a:t>4,58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6F55-4228-8506-C21AE4B347D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BC</a:t>
                    </a:r>
                  </a:p>
                  <a:p>
                    <a:r>
                      <a:rPr lang="en-US"/>
                      <a:t>7,92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F55-4228-8506-C21AE4B347D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  <a:p>
                    <a:r>
                      <a:rPr lang="en-US"/>
                      <a:t>5,42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6F55-4228-8506-C21AE4B347D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AB</a:t>
                    </a:r>
                  </a:p>
                  <a:p>
                    <a:r>
                      <a:rPr lang="en-US"/>
                      <a:t>12,5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6F55-4228-8506-C21AE4B347D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AB</a:t>
                    </a:r>
                  </a:p>
                  <a:p>
                    <a:r>
                      <a:rPr lang="en-US"/>
                      <a:t>13,75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6F55-4228-8506-C21AE4B347D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BC</a:t>
                    </a:r>
                  </a:p>
                  <a:p>
                    <a:r>
                      <a:rPr lang="en-US"/>
                      <a:t>8,75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6F55-4228-8506-C21AE4B347D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  <a:p>
                    <a:r>
                      <a:rPr lang="en-US"/>
                      <a:t>5,83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6F55-4228-8506-C21AE4B347D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EC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'sev. grafico'!$A$3:$A$11</c:f>
              <c:strCache>
                <c:ptCount val="9"/>
                <c:pt idx="0">
                  <c:v>T1         </c:v>
                </c:pt>
                <c:pt idx="1">
                  <c:v>T2         </c:v>
                </c:pt>
                <c:pt idx="2">
                  <c:v>T3         </c:v>
                </c:pt>
                <c:pt idx="3">
                  <c:v>T4         </c:v>
                </c:pt>
                <c:pt idx="4">
                  <c:v>T5         </c:v>
                </c:pt>
                <c:pt idx="5">
                  <c:v>T6         </c:v>
                </c:pt>
                <c:pt idx="6">
                  <c:v>T7         </c:v>
                </c:pt>
                <c:pt idx="7">
                  <c:v>T8         </c:v>
                </c:pt>
                <c:pt idx="8">
                  <c:v>T9         </c:v>
                </c:pt>
              </c:strCache>
            </c:strRef>
          </c:cat>
          <c:val>
            <c:numRef>
              <c:f>'sev. grafico'!$B$3:$B$11</c:f>
              <c:numCache>
                <c:formatCode>General</c:formatCode>
                <c:ptCount val="9"/>
                <c:pt idx="0">
                  <c:v>15.42</c:v>
                </c:pt>
                <c:pt idx="1">
                  <c:v>5.83</c:v>
                </c:pt>
                <c:pt idx="2">
                  <c:v>4.58</c:v>
                </c:pt>
                <c:pt idx="3">
                  <c:v>7.92</c:v>
                </c:pt>
                <c:pt idx="4">
                  <c:v>5.42</c:v>
                </c:pt>
                <c:pt idx="5">
                  <c:v>12.5</c:v>
                </c:pt>
                <c:pt idx="6">
                  <c:v>13.75</c:v>
                </c:pt>
                <c:pt idx="7">
                  <c:v>8.75</c:v>
                </c:pt>
                <c:pt idx="8">
                  <c:v>5.83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6F55-4228-8506-C21AE4B347D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-27"/>
        <c:axId val="120180736"/>
        <c:axId val="120183040"/>
      </c:barChart>
      <c:catAx>
        <c:axId val="120180736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s-EC"/>
                  <a:t>Tratamiento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s-EC"/>
          </a:p>
        </c:txPr>
        <c:crossAx val="120183040"/>
        <c:crosses val="autoZero"/>
        <c:auto val="1"/>
        <c:lblAlgn val="ctr"/>
        <c:lblOffset val="100"/>
        <c:noMultiLvlLbl val="0"/>
      </c:catAx>
      <c:valAx>
        <c:axId val="12018304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s-EC"/>
                  <a:t>Grado de severidad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in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vert="horz"/>
          <a:lstStyle/>
          <a:p>
            <a:pPr>
              <a:defRPr/>
            </a:pPr>
            <a:endParaRPr lang="es-EC"/>
          </a:p>
        </c:txPr>
        <c:crossAx val="120180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100" b="0">
          <a:solidFill>
            <a:schemeClr val="tx1"/>
          </a:solidFill>
          <a:latin typeface="Arial mt"/>
        </a:defRPr>
      </a:pPr>
      <a:endParaRPr lang="es-EC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548381452318461"/>
          <c:y val="9.7222222222222224E-2"/>
          <c:w val="0.84396062992125986"/>
          <c:h val="0.6972069116360455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  <a:p>
                    <a:r>
                      <a:rPr lang="en-US"/>
                      <a:t>17,25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4FC7-45F8-988E-DF5512B4F05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D</a:t>
                    </a:r>
                  </a:p>
                  <a:p>
                    <a:r>
                      <a:rPr lang="en-US"/>
                      <a:t>2,5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BA98-471F-91BA-25842A7719F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D</a:t>
                    </a:r>
                  </a:p>
                  <a:p>
                    <a:r>
                      <a:rPr lang="en-US"/>
                      <a:t>2,08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4FC7-45F8-988E-DF5512B4F05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D</a:t>
                    </a:r>
                  </a:p>
                  <a:p>
                    <a:r>
                      <a:rPr lang="en-US"/>
                      <a:t>1,67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4FC7-45F8-988E-DF5512B4F05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D</a:t>
                    </a:r>
                  </a:p>
                  <a:p>
                    <a:r>
                      <a:rPr lang="en-US"/>
                      <a:t>2,5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4FC7-45F8-988E-DF5512B4F05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  <a:p>
                    <a:r>
                      <a:rPr lang="en-US"/>
                      <a:t>11,08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4FC7-45F8-988E-DF5512B4F05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BC</a:t>
                    </a:r>
                  </a:p>
                  <a:p>
                    <a:r>
                      <a:rPr lang="en-US"/>
                      <a:t>7,5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4FC7-45F8-988E-DF5512B4F05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  <a:p>
                    <a:r>
                      <a:rPr lang="en-US"/>
                      <a:t>6,25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4FC7-45F8-988E-DF5512B4F05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  <a:p>
                    <a:r>
                      <a:rPr lang="en-US"/>
                      <a:t>3,33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4FC7-45F8-988E-DF5512B4F05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EC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'sev. grafico'!$G$3:$G$11</c:f>
              <c:strCache>
                <c:ptCount val="9"/>
                <c:pt idx="0">
                  <c:v>T1         </c:v>
                </c:pt>
                <c:pt idx="1">
                  <c:v>T2         </c:v>
                </c:pt>
                <c:pt idx="2">
                  <c:v>T3         </c:v>
                </c:pt>
                <c:pt idx="3">
                  <c:v>T4         </c:v>
                </c:pt>
                <c:pt idx="4">
                  <c:v>T5         </c:v>
                </c:pt>
                <c:pt idx="5">
                  <c:v>T6         </c:v>
                </c:pt>
                <c:pt idx="6">
                  <c:v>T7         </c:v>
                </c:pt>
                <c:pt idx="7">
                  <c:v>T8         </c:v>
                </c:pt>
                <c:pt idx="8">
                  <c:v>T9         </c:v>
                </c:pt>
              </c:strCache>
            </c:strRef>
          </c:cat>
          <c:val>
            <c:numRef>
              <c:f>'sev. grafico'!$H$3:$H$11</c:f>
              <c:numCache>
                <c:formatCode>General</c:formatCode>
                <c:ptCount val="9"/>
                <c:pt idx="0">
                  <c:v>17.25</c:v>
                </c:pt>
                <c:pt idx="1">
                  <c:v>2.5</c:v>
                </c:pt>
                <c:pt idx="2">
                  <c:v>2.08</c:v>
                </c:pt>
                <c:pt idx="3">
                  <c:v>1.67</c:v>
                </c:pt>
                <c:pt idx="4">
                  <c:v>2.5</c:v>
                </c:pt>
                <c:pt idx="5">
                  <c:v>11.08</c:v>
                </c:pt>
                <c:pt idx="6">
                  <c:v>7.5</c:v>
                </c:pt>
                <c:pt idx="7">
                  <c:v>6.25</c:v>
                </c:pt>
                <c:pt idx="8">
                  <c:v>3.33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4FC7-45F8-988E-DF5512B4F05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-27"/>
        <c:axId val="194302336"/>
        <c:axId val="194304256"/>
      </c:barChart>
      <c:catAx>
        <c:axId val="194302336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s-EC"/>
                  <a:t>Tratamientos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s-EC"/>
          </a:p>
        </c:txPr>
        <c:crossAx val="194304256"/>
        <c:crosses val="autoZero"/>
        <c:auto val="1"/>
        <c:lblAlgn val="ctr"/>
        <c:lblOffset val="100"/>
        <c:noMultiLvlLbl val="0"/>
      </c:catAx>
      <c:valAx>
        <c:axId val="194304256"/>
        <c:scaling>
          <c:orientation val="minMax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s-EC"/>
                  <a:t>Grado de severidad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in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vert="horz"/>
          <a:lstStyle/>
          <a:p>
            <a:pPr>
              <a:defRPr/>
            </a:pPr>
            <a:endParaRPr lang="es-EC"/>
          </a:p>
        </c:txPr>
        <c:crossAx val="194302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100" b="0">
          <a:solidFill>
            <a:schemeClr val="tx1"/>
          </a:solidFill>
          <a:latin typeface="Arial mt"/>
        </a:defRPr>
      </a:pPr>
      <a:endParaRPr lang="es-EC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  <a:p>
                    <a:r>
                      <a:rPr lang="en-US"/>
                      <a:t>10,21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54F5-4DD9-AAF4-5029B738ABF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  <a:p>
                    <a:r>
                      <a:rPr lang="en-US"/>
                      <a:t>5,94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54F5-4DD9-AAF4-5029B738ABF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EC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'sev. grafico'!$A$15:$A$16</c:f>
              <c:strCache>
                <c:ptCount val="2"/>
                <c:pt idx="0">
                  <c:v>Cada 25 días</c:v>
                </c:pt>
                <c:pt idx="1">
                  <c:v>Cada 20 días</c:v>
                </c:pt>
              </c:strCache>
            </c:strRef>
          </c:cat>
          <c:val>
            <c:numRef>
              <c:f>'sev. grafico'!$B$15:$B$16</c:f>
              <c:numCache>
                <c:formatCode>General</c:formatCode>
                <c:ptCount val="2"/>
                <c:pt idx="0">
                  <c:v>10.210000000000001</c:v>
                </c:pt>
                <c:pt idx="1">
                  <c:v>5.97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4F5-4DD9-AAF4-5029B738ABF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-27"/>
        <c:axId val="197191168"/>
        <c:axId val="197193088"/>
      </c:barChart>
      <c:catAx>
        <c:axId val="197191168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s-EC"/>
                  <a:t>Frecuencia de aplicación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s-EC"/>
          </a:p>
        </c:txPr>
        <c:crossAx val="197193088"/>
        <c:crosses val="autoZero"/>
        <c:auto val="1"/>
        <c:lblAlgn val="ctr"/>
        <c:lblOffset val="100"/>
        <c:noMultiLvlLbl val="0"/>
      </c:catAx>
      <c:valAx>
        <c:axId val="197193088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s-EC"/>
                  <a:t>Grado de severidad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in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vert="horz"/>
          <a:lstStyle/>
          <a:p>
            <a:pPr>
              <a:defRPr/>
            </a:pPr>
            <a:endParaRPr lang="es-EC"/>
          </a:p>
        </c:txPr>
        <c:crossAx val="1971911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100" b="0">
          <a:solidFill>
            <a:schemeClr val="tx1"/>
          </a:solidFill>
          <a:latin typeface="Arial mt"/>
        </a:defRPr>
      </a:pPr>
      <a:endParaRPr lang="es-EC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548381452318461"/>
          <c:y val="0.10185185185185185"/>
          <c:w val="0.84396062992125986"/>
          <c:h val="0.6925772820064158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  <a:p>
                    <a:r>
                      <a:rPr lang="en-US"/>
                      <a:t>7,04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5891-4143-A300-7D9F29ED7D6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5000000000000001E-2"/>
                  <c:y val="0.14456401283172937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  <a:p>
                    <a:r>
                      <a:rPr lang="en-US"/>
                      <a:t>2,19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5891-4143-A300-7D9F29ED7D6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EC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'sev. grafico'!$G$15:$G$16</c:f>
              <c:strCache>
                <c:ptCount val="2"/>
                <c:pt idx="0">
                  <c:v>Cada 25 días</c:v>
                </c:pt>
                <c:pt idx="1">
                  <c:v>Cada 20 días</c:v>
                </c:pt>
              </c:strCache>
            </c:strRef>
          </c:cat>
          <c:val>
            <c:numRef>
              <c:f>'sev. grafico'!$H$15:$H$16</c:f>
              <c:numCache>
                <c:formatCode>General</c:formatCode>
                <c:ptCount val="2"/>
                <c:pt idx="0">
                  <c:v>7.04</c:v>
                </c:pt>
                <c:pt idx="1">
                  <c:v>2.19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891-4143-A300-7D9F29ED7D6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-27"/>
        <c:axId val="64005248"/>
        <c:axId val="64007168"/>
      </c:barChart>
      <c:catAx>
        <c:axId val="64005248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s-EC"/>
                  <a:t>Frecuencia de aplicación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s-EC"/>
          </a:p>
        </c:txPr>
        <c:crossAx val="64007168"/>
        <c:crosses val="autoZero"/>
        <c:auto val="1"/>
        <c:lblAlgn val="ctr"/>
        <c:lblOffset val="100"/>
        <c:noMultiLvlLbl val="0"/>
      </c:catAx>
      <c:valAx>
        <c:axId val="64007168"/>
        <c:scaling>
          <c:orientation val="minMax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s-EC"/>
                  <a:t>Grado de severidad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in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vert="horz"/>
          <a:lstStyle/>
          <a:p>
            <a:pPr>
              <a:defRPr/>
            </a:pPr>
            <a:endParaRPr lang="es-EC"/>
          </a:p>
        </c:txPr>
        <c:crossAx val="640052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100" b="0">
          <a:solidFill>
            <a:schemeClr val="tx1"/>
          </a:solidFill>
          <a:latin typeface="Arial mt"/>
        </a:defRPr>
      </a:pPr>
      <a:endParaRPr lang="es-EC"/>
    </a:p>
  </c:txPr>
  <c:externalData r:id="rId1">
    <c:autoUpdate val="0"/>
  </c:externalData>
</c:chartSpace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D10163-B78E-49A3-AB1D-34D28668B2F7}" type="doc">
      <dgm:prSet loTypeId="urn:microsoft.com/office/officeart/2005/8/layout/arrow6" loCatId="relationship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F513260B-C6CA-49C1-B34F-24993AF01925}">
      <dgm:prSet phldrT="[Texto]" custT="1"/>
      <dgm:spPr/>
      <dgm:t>
        <a:bodyPr/>
        <a:lstStyle/>
        <a:p>
          <a:r>
            <a:rPr lang="es-EC" sz="1600" dirty="0" smtClean="0">
              <a:latin typeface="Britannic Bold" panose="020B0903060703020204" pitchFamily="34" charset="0"/>
            </a:rPr>
            <a:t>Porcentaje de incidencia</a:t>
          </a:r>
          <a:endParaRPr lang="es-EC" sz="1600" dirty="0">
            <a:latin typeface="Britannic Bold" panose="020B0903060703020204" pitchFamily="34" charset="0"/>
          </a:endParaRPr>
        </a:p>
      </dgm:t>
    </dgm:pt>
    <dgm:pt modelId="{33446760-2A4E-44E7-A359-65F91FD74AED}" type="parTrans" cxnId="{FAF6E80A-6318-44A9-A727-4AE761CE96E0}">
      <dgm:prSet/>
      <dgm:spPr/>
      <dgm:t>
        <a:bodyPr/>
        <a:lstStyle/>
        <a:p>
          <a:endParaRPr lang="es-EC"/>
        </a:p>
      </dgm:t>
    </dgm:pt>
    <dgm:pt modelId="{539DBA6E-4D38-4C93-8431-07656B5D65C8}" type="sibTrans" cxnId="{FAF6E80A-6318-44A9-A727-4AE761CE96E0}">
      <dgm:prSet/>
      <dgm:spPr/>
      <dgm:t>
        <a:bodyPr/>
        <a:lstStyle/>
        <a:p>
          <a:endParaRPr lang="es-EC"/>
        </a:p>
      </dgm:t>
    </dgm:pt>
    <dgm:pt modelId="{68FE59C9-76E7-4017-8338-F467EDE158F6}">
      <dgm:prSet phldrT="[Texto]" custT="1"/>
      <dgm:spPr/>
      <dgm:t>
        <a:bodyPr/>
        <a:lstStyle/>
        <a:p>
          <a:r>
            <a:rPr lang="es-EC" sz="1600" dirty="0" smtClean="0">
              <a:latin typeface="Britannic Bold" panose="020B0903060703020204" pitchFamily="34" charset="0"/>
            </a:rPr>
            <a:t>Grado de severidad</a:t>
          </a:r>
          <a:endParaRPr lang="es-EC" sz="1600" dirty="0">
            <a:latin typeface="Britannic Bold" panose="020B0903060703020204" pitchFamily="34" charset="0"/>
          </a:endParaRPr>
        </a:p>
      </dgm:t>
    </dgm:pt>
    <dgm:pt modelId="{98F4367F-E105-4792-9779-8C811B8BEA04}" type="parTrans" cxnId="{5447EDF6-C482-45A5-A8B7-85183F0A829C}">
      <dgm:prSet/>
      <dgm:spPr/>
      <dgm:t>
        <a:bodyPr/>
        <a:lstStyle/>
        <a:p>
          <a:endParaRPr lang="es-EC"/>
        </a:p>
      </dgm:t>
    </dgm:pt>
    <dgm:pt modelId="{E3C2493A-D40D-4329-8810-B21BBB5003D9}" type="sibTrans" cxnId="{5447EDF6-C482-45A5-A8B7-85183F0A829C}">
      <dgm:prSet/>
      <dgm:spPr/>
      <dgm:t>
        <a:bodyPr/>
        <a:lstStyle/>
        <a:p>
          <a:endParaRPr lang="es-EC"/>
        </a:p>
      </dgm:t>
    </dgm:pt>
    <mc:AlternateContent xmlns:mc="http://schemas.openxmlformats.org/markup-compatibility/2006" xmlns:a14="http://schemas.microsoft.com/office/drawing/2010/main">
      <mc:Choice Requires="a14">
        <dgm:pt modelId="{5C0A3F7C-5877-48B0-A1E4-C77F437B14CC}">
          <dgm:prSet phldrT="[Texto]" custT="1"/>
          <dgm:spPr/>
          <dgm:t>
            <a:bodyPr/>
            <a:lstStyle/>
            <a:p>
              <a:r>
                <a:rPr lang="es-ES" sz="1400" dirty="0" smtClean="0"/>
                <a:t>S</a:t>
              </a:r>
              <a14:m>
                <m:oMath xmlns:m="http://schemas.openxmlformats.org/officeDocument/2006/math">
                  <m:r>
                    <a:rPr lang="es-ES" sz="1400" i="1" smtClean="0">
                      <a:latin typeface="Cambria Math"/>
                    </a:rPr>
                    <m:t>𝑒𝑣𝑒𝑟𝑖𝑑𝑎𝑑</m:t>
                  </m:r>
                  <m:r>
                    <a:rPr lang="es-ES" sz="1400" i="1" smtClean="0">
                      <a:latin typeface="Cambria Math"/>
                    </a:rPr>
                    <m:t>= </m:t>
                  </m:r>
                  <m:f>
                    <m:fPr>
                      <m:ctrlPr>
                        <a:rPr lang="es-EC" sz="1400" i="1">
                          <a:latin typeface="Cambria Math"/>
                        </a:rPr>
                      </m:ctrlPr>
                    </m:fPr>
                    <m:num>
                      <m:r>
                        <a:rPr lang="es-ES" sz="1400" i="1">
                          <a:latin typeface="Cambria Math"/>
                        </a:rPr>
                        <m:t>𝑁</m:t>
                      </m:r>
                      <m:r>
                        <a:rPr lang="es-ES" sz="1400" i="1">
                          <a:latin typeface="Cambria Math"/>
                        </a:rPr>
                        <m:t>° </m:t>
                      </m:r>
                      <m:r>
                        <a:rPr lang="es-ES" sz="1400" i="1">
                          <a:latin typeface="Cambria Math"/>
                        </a:rPr>
                        <m:t>𝑟𝑎𝑚𝑎𝑠</m:t>
                      </m:r>
                      <m:r>
                        <a:rPr lang="es-ES" sz="1400" i="1">
                          <a:latin typeface="Cambria Math"/>
                        </a:rPr>
                        <m:t> </m:t>
                      </m:r>
                      <m:r>
                        <a:rPr lang="es-ES" sz="1400" i="1">
                          <a:latin typeface="Cambria Math"/>
                        </a:rPr>
                        <m:t>𝑎𝑓𝑒𝑐𝑡𝑎𝑑𝑎𝑠</m:t>
                      </m:r>
                    </m:num>
                    <m:den>
                      <m:r>
                        <a:rPr lang="es-ES" sz="1400" i="1">
                          <a:latin typeface="Cambria Math"/>
                        </a:rPr>
                        <m:t>𝑁</m:t>
                      </m:r>
                      <m:r>
                        <a:rPr lang="es-ES" sz="1400" i="1">
                          <a:latin typeface="Cambria Math"/>
                        </a:rPr>
                        <m:t>° </m:t>
                      </m:r>
                      <m:r>
                        <a:rPr lang="es-ES" sz="1400" i="1">
                          <a:latin typeface="Cambria Math"/>
                        </a:rPr>
                        <m:t>𝑡𝑜𝑡𝑎𝑙</m:t>
                      </m:r>
                      <m:r>
                        <a:rPr lang="es-ES" sz="1400" i="1">
                          <a:latin typeface="Cambria Math"/>
                        </a:rPr>
                        <m:t> </m:t>
                      </m:r>
                      <m:r>
                        <a:rPr lang="es-ES" sz="1400" i="1">
                          <a:latin typeface="Cambria Math"/>
                        </a:rPr>
                        <m:t>𝑑𝑒</m:t>
                      </m:r>
                      <m:r>
                        <a:rPr lang="es-ES" sz="1400" i="1">
                          <a:latin typeface="Cambria Math"/>
                        </a:rPr>
                        <m:t> </m:t>
                      </m:r>
                      <m:r>
                        <a:rPr lang="es-ES" sz="1400" i="1">
                          <a:latin typeface="Cambria Math"/>
                        </a:rPr>
                        <m:t>𝑟𝑎𝑚𝑎𝑠</m:t>
                      </m:r>
                    </m:den>
                  </m:f>
                  <m:r>
                    <a:rPr lang="es-ES" sz="1400" i="1">
                      <a:latin typeface="Cambria Math"/>
                    </a:rPr>
                    <m:t>𝑥</m:t>
                  </m:r>
                  <m:r>
                    <a:rPr lang="es-ES" sz="1400" i="1">
                      <a:latin typeface="Cambria Math"/>
                    </a:rPr>
                    <m:t> 100</m:t>
                  </m:r>
                </m:oMath>
              </a14:m>
              <a:endParaRPr lang="es-EC" sz="1400" dirty="0"/>
            </a:p>
          </dgm:t>
        </dgm:pt>
      </mc:Choice>
      <mc:Fallback xmlns="">
        <dgm:pt modelId="{5C0A3F7C-5877-48B0-A1E4-C77F437B14CC}">
          <dgm:prSet phldrT="[Texto]" custT="1"/>
          <dgm:spPr/>
          <dgm:t>
            <a:bodyPr/>
            <a:lstStyle/>
            <a:p>
              <a:r>
                <a:rPr lang="es-ES" sz="1400" dirty="0" smtClean="0"/>
                <a:t>S</a:t>
              </a:r>
              <a:r>
                <a:rPr lang="es-ES" sz="1400" i="0" smtClean="0"/>
                <a:t>𝑒𝑣𝑒𝑟𝑖𝑑𝑎𝑑= </a:t>
              </a:r>
              <a:r>
                <a:rPr lang="es-ES" sz="1400" i="0"/>
                <a:t> </a:t>
              </a:r>
              <a:r>
                <a:rPr lang="es-EC" sz="1400" i="0"/>
                <a:t>(</a:t>
              </a:r>
              <a:r>
                <a:rPr lang="es-ES" sz="1400" i="0"/>
                <a:t>𝑁° 𝑟𝑎𝑚𝑎𝑠 𝑎𝑓𝑒𝑐𝑡𝑎𝑑𝑎𝑠</a:t>
              </a:r>
              <a:r>
                <a:rPr lang="es-EC" sz="1400" i="0"/>
                <a:t>)/(</a:t>
              </a:r>
              <a:r>
                <a:rPr lang="es-ES" sz="1400" i="0"/>
                <a:t>𝑁° 𝑡𝑜𝑡𝑎𝑙 𝑑𝑒 𝑟𝑎𝑚𝑎𝑠</a:t>
              </a:r>
              <a:r>
                <a:rPr lang="es-EC" sz="1400" i="0"/>
                <a:t>)</a:t>
              </a:r>
              <a:r>
                <a:rPr lang="es-ES" sz="1400" i="0"/>
                <a:t> 𝑥 100</a:t>
              </a:r>
              <a:endParaRPr lang="es-EC" sz="1400" dirty="0"/>
            </a:p>
          </dgm:t>
        </dgm:pt>
      </mc:Fallback>
    </mc:AlternateContent>
    <dgm:pt modelId="{E8CFCC2D-13B3-4F5B-BEF1-7EE1ED0BCCEF}" type="parTrans" cxnId="{2B2E022C-A116-471F-B8C9-3BBF2B68B20F}">
      <dgm:prSet/>
      <dgm:spPr/>
      <dgm:t>
        <a:bodyPr/>
        <a:lstStyle/>
        <a:p>
          <a:endParaRPr lang="es-EC"/>
        </a:p>
      </dgm:t>
    </dgm:pt>
    <dgm:pt modelId="{97450518-82F1-430B-807E-D7190992DE76}" type="sibTrans" cxnId="{2B2E022C-A116-471F-B8C9-3BBF2B68B20F}">
      <dgm:prSet/>
      <dgm:spPr/>
      <dgm:t>
        <a:bodyPr/>
        <a:lstStyle/>
        <a:p>
          <a:endParaRPr lang="es-EC"/>
        </a:p>
      </dgm:t>
    </dgm:pt>
    <mc:AlternateContent xmlns:mc="http://schemas.openxmlformats.org/markup-compatibility/2006" xmlns:a14="http://schemas.microsoft.com/office/drawing/2010/main">
      <mc:Choice Requires="a14">
        <dgm:pt modelId="{A070C382-7BCB-45F7-9B1B-5B2603AC1078}">
          <dgm:prSet phldrT="[Texto]" custT="1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r>
                      <a:rPr lang="es-ES" sz="1400" i="1" smtClean="0">
                        <a:latin typeface="Cambria Math"/>
                      </a:rPr>
                      <m:t>% </m:t>
                    </m:r>
                    <m:r>
                      <a:rPr lang="es-ES" sz="1400" i="1" smtClean="0">
                        <a:latin typeface="Cambria Math"/>
                      </a:rPr>
                      <m:t>𝑑𝑒</m:t>
                    </m:r>
                    <m:r>
                      <a:rPr lang="es-ES" sz="1400" i="1" smtClean="0">
                        <a:latin typeface="Cambria Math"/>
                      </a:rPr>
                      <m:t> </m:t>
                    </m:r>
                    <m:r>
                      <a:rPr lang="es-ES" sz="1400" i="1" smtClean="0">
                        <a:latin typeface="Cambria Math"/>
                      </a:rPr>
                      <m:t>𝑖𝑛𝑐𝑖𝑑𝑒𝑛𝑐𝑖𝑎</m:t>
                    </m:r>
                    <m:r>
                      <a:rPr lang="es-ES" sz="140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s-EC" sz="1400" i="1">
                            <a:latin typeface="Cambria Math"/>
                          </a:rPr>
                        </m:ctrlPr>
                      </m:fPr>
                      <m:num>
                        <m:r>
                          <a:rPr lang="es-ES" sz="1400" i="1">
                            <a:latin typeface="Cambria Math"/>
                          </a:rPr>
                          <m:t>𝑁</m:t>
                        </m:r>
                        <m:r>
                          <a:rPr lang="es-ES" sz="1400" i="1">
                            <a:latin typeface="Cambria Math"/>
                          </a:rPr>
                          <m:t>° </m:t>
                        </m:r>
                        <m:r>
                          <a:rPr lang="es-ES" sz="1400" i="1">
                            <a:latin typeface="Cambria Math"/>
                          </a:rPr>
                          <m:t>𝑝𝑙𝑎𝑛𝑡𝑎𝑠</m:t>
                        </m:r>
                        <m:r>
                          <a:rPr lang="es-ES" sz="1400" i="1">
                            <a:latin typeface="Cambria Math"/>
                          </a:rPr>
                          <m:t> </m:t>
                        </m:r>
                        <m:r>
                          <a:rPr lang="es-ES" sz="1400" i="1">
                            <a:latin typeface="Cambria Math"/>
                          </a:rPr>
                          <m:t>𝑎𝑓𝑒𝑐𝑡𝑎𝑑𝑎𝑠</m:t>
                        </m:r>
                      </m:num>
                      <m:den>
                        <m:r>
                          <a:rPr lang="es-ES" sz="1400" i="1">
                            <a:latin typeface="Cambria Math"/>
                          </a:rPr>
                          <m:t>𝑁</m:t>
                        </m:r>
                        <m:r>
                          <a:rPr lang="es-ES" sz="1400" i="1">
                            <a:latin typeface="Cambria Math"/>
                          </a:rPr>
                          <m:t>° </m:t>
                        </m:r>
                        <m:r>
                          <a:rPr lang="es-ES" sz="1400" i="1">
                            <a:latin typeface="Cambria Math"/>
                          </a:rPr>
                          <m:t>𝑡𝑜𝑡𝑎𝑙</m:t>
                        </m:r>
                        <m:r>
                          <a:rPr lang="es-ES" sz="1400" i="1">
                            <a:latin typeface="Cambria Math"/>
                          </a:rPr>
                          <m:t> </m:t>
                        </m:r>
                        <m:r>
                          <a:rPr lang="es-ES" sz="1400" i="1">
                            <a:latin typeface="Cambria Math"/>
                          </a:rPr>
                          <m:t>𝑑𝑒</m:t>
                        </m:r>
                        <m:r>
                          <a:rPr lang="es-ES" sz="1400" i="1">
                            <a:latin typeface="Cambria Math"/>
                          </a:rPr>
                          <m:t> </m:t>
                        </m:r>
                        <m:r>
                          <a:rPr lang="es-ES" sz="1400" i="1">
                            <a:latin typeface="Cambria Math"/>
                          </a:rPr>
                          <m:t>𝑝𝑙𝑎𝑛𝑡𝑎𝑠</m:t>
                        </m:r>
                      </m:den>
                    </m:f>
                    <m:r>
                      <a:rPr lang="es-ES" sz="1400" i="1">
                        <a:latin typeface="Cambria Math"/>
                      </a:rPr>
                      <m:t>𝑥</m:t>
                    </m:r>
                    <m:r>
                      <a:rPr lang="es-ES" sz="1400" i="1">
                        <a:latin typeface="Cambria Math"/>
                      </a:rPr>
                      <m:t>100</m:t>
                    </m:r>
                  </m:oMath>
                </m:oMathPara>
              </a14:m>
              <a:endParaRPr lang="es-EC" sz="1400" dirty="0"/>
            </a:p>
          </dgm:t>
        </dgm:pt>
      </mc:Choice>
      <mc:Fallback xmlns="">
        <dgm:pt modelId="{A070C382-7BCB-45F7-9B1B-5B2603AC1078}">
          <dgm:prSet phldrT="[Texto]" custT="1"/>
          <dgm:spPr/>
          <dgm:t>
            <a:bodyPr/>
            <a:lstStyle/>
            <a:p>
              <a:r>
                <a:rPr lang="es-ES" sz="1400" i="0" smtClean="0"/>
                <a:t>% 𝑑𝑒 𝑖𝑛𝑐𝑖𝑑𝑒𝑛𝑐𝑖𝑎=</a:t>
              </a:r>
              <a:r>
                <a:rPr lang="es-EC" sz="1400" i="0"/>
                <a:t>(</a:t>
              </a:r>
              <a:r>
                <a:rPr lang="es-ES" sz="1400" i="0"/>
                <a:t>𝑁° 𝑝𝑙𝑎𝑛𝑡𝑎𝑠 𝑎𝑓𝑒𝑐𝑡𝑎𝑑𝑎𝑠</a:t>
              </a:r>
              <a:r>
                <a:rPr lang="es-EC" sz="1400" i="0"/>
                <a:t>)/(</a:t>
              </a:r>
              <a:r>
                <a:rPr lang="es-ES" sz="1400" i="0"/>
                <a:t>𝑁° 𝑡𝑜𝑡𝑎𝑙 𝑑𝑒 𝑝𝑙𝑎𝑛𝑡𝑎𝑠</a:t>
              </a:r>
              <a:r>
                <a:rPr lang="es-EC" sz="1400" i="0"/>
                <a:t>)</a:t>
              </a:r>
              <a:r>
                <a:rPr lang="es-ES" sz="1400" i="0"/>
                <a:t> 𝑥100</a:t>
              </a:r>
              <a:endParaRPr lang="es-EC" sz="1400" dirty="0"/>
            </a:p>
          </dgm:t>
        </dgm:pt>
      </mc:Fallback>
    </mc:AlternateContent>
    <dgm:pt modelId="{D8F69642-D7B4-407A-8731-A71F3E75DF4E}" type="sibTrans" cxnId="{736C4C97-82F2-4A01-A5AA-806C1C490CC2}">
      <dgm:prSet/>
      <dgm:spPr/>
      <dgm:t>
        <a:bodyPr/>
        <a:lstStyle/>
        <a:p>
          <a:endParaRPr lang="es-EC"/>
        </a:p>
      </dgm:t>
    </dgm:pt>
    <dgm:pt modelId="{A3D5CFD0-51E1-4E5B-8CFD-F7918A48254F}" type="parTrans" cxnId="{736C4C97-82F2-4A01-A5AA-806C1C490CC2}">
      <dgm:prSet/>
      <dgm:spPr/>
      <dgm:t>
        <a:bodyPr/>
        <a:lstStyle/>
        <a:p>
          <a:endParaRPr lang="es-EC"/>
        </a:p>
      </dgm:t>
    </dgm:pt>
    <dgm:pt modelId="{C115E4C5-4631-46A9-9098-F007B79243C6}" type="pres">
      <dgm:prSet presAssocID="{B1D10163-B78E-49A3-AB1D-34D28668B2F7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9CBE88D4-644A-48BA-A8BA-AE8F582F89A7}" type="pres">
      <dgm:prSet presAssocID="{B1D10163-B78E-49A3-AB1D-34D28668B2F7}" presName="ribbon" presStyleLbl="node1" presStyleIdx="0" presStyleCnt="1" custScaleX="125338"/>
      <dgm:spPr/>
    </dgm:pt>
    <dgm:pt modelId="{A3A0A514-FFFB-4D12-ACF2-4602B7D1FBD9}" type="pres">
      <dgm:prSet presAssocID="{B1D10163-B78E-49A3-AB1D-34D28668B2F7}" presName="leftArrowText" presStyleLbl="node1" presStyleIdx="0" presStyleCnt="1" custScaleX="155263" custScaleY="122731" custLinFactNeighborX="-21865" custLinFactNeighborY="2375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E348F67-8844-4B35-9853-EC130903E7CA}" type="pres">
      <dgm:prSet presAssocID="{B1D10163-B78E-49A3-AB1D-34D28668B2F7}" presName="rightArrowText" presStyleLbl="node1" presStyleIdx="0" presStyleCnt="1" custScaleX="135439" custLinFactNeighborX="9778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53A66162-C4C9-4019-B10B-B6B69B743488}" type="presOf" srcId="{B1D10163-B78E-49A3-AB1D-34D28668B2F7}" destId="{C115E4C5-4631-46A9-9098-F007B79243C6}" srcOrd="0" destOrd="0" presId="urn:microsoft.com/office/officeart/2005/8/layout/arrow6"/>
    <dgm:cxn modelId="{FB03BD74-4E98-4648-B303-2673C41BCFC8}" type="presOf" srcId="{A070C382-7BCB-45F7-9B1B-5B2603AC1078}" destId="{A3A0A514-FFFB-4D12-ACF2-4602B7D1FBD9}" srcOrd="0" destOrd="1" presId="urn:microsoft.com/office/officeart/2005/8/layout/arrow6"/>
    <dgm:cxn modelId="{53CB0345-0C98-4FEE-9C99-918A2C254BF7}" type="presOf" srcId="{5C0A3F7C-5877-48B0-A1E4-C77F437B14CC}" destId="{1E348F67-8844-4B35-9853-EC130903E7CA}" srcOrd="0" destOrd="1" presId="urn:microsoft.com/office/officeart/2005/8/layout/arrow6"/>
    <dgm:cxn modelId="{2B2E022C-A116-471F-B8C9-3BBF2B68B20F}" srcId="{68FE59C9-76E7-4017-8338-F467EDE158F6}" destId="{5C0A3F7C-5877-48B0-A1E4-C77F437B14CC}" srcOrd="0" destOrd="0" parTransId="{E8CFCC2D-13B3-4F5B-BEF1-7EE1ED0BCCEF}" sibTransId="{97450518-82F1-430B-807E-D7190992DE76}"/>
    <dgm:cxn modelId="{736C4C97-82F2-4A01-A5AA-806C1C490CC2}" srcId="{F513260B-C6CA-49C1-B34F-24993AF01925}" destId="{A070C382-7BCB-45F7-9B1B-5B2603AC1078}" srcOrd="0" destOrd="0" parTransId="{A3D5CFD0-51E1-4E5B-8CFD-F7918A48254F}" sibTransId="{D8F69642-D7B4-407A-8731-A71F3E75DF4E}"/>
    <dgm:cxn modelId="{F20C2759-F962-45FB-B342-7E1E63A4D89A}" type="presOf" srcId="{F513260B-C6CA-49C1-B34F-24993AF01925}" destId="{A3A0A514-FFFB-4D12-ACF2-4602B7D1FBD9}" srcOrd="0" destOrd="0" presId="urn:microsoft.com/office/officeart/2005/8/layout/arrow6"/>
    <dgm:cxn modelId="{5447EDF6-C482-45A5-A8B7-85183F0A829C}" srcId="{B1D10163-B78E-49A3-AB1D-34D28668B2F7}" destId="{68FE59C9-76E7-4017-8338-F467EDE158F6}" srcOrd="1" destOrd="0" parTransId="{98F4367F-E105-4792-9779-8C811B8BEA04}" sibTransId="{E3C2493A-D40D-4329-8810-B21BBB5003D9}"/>
    <dgm:cxn modelId="{FAF6E80A-6318-44A9-A727-4AE761CE96E0}" srcId="{B1D10163-B78E-49A3-AB1D-34D28668B2F7}" destId="{F513260B-C6CA-49C1-B34F-24993AF01925}" srcOrd="0" destOrd="0" parTransId="{33446760-2A4E-44E7-A359-65F91FD74AED}" sibTransId="{539DBA6E-4D38-4C93-8431-07656B5D65C8}"/>
    <dgm:cxn modelId="{3EC23502-9BCD-4E39-8609-662207A0CB28}" type="presOf" srcId="{68FE59C9-76E7-4017-8338-F467EDE158F6}" destId="{1E348F67-8844-4B35-9853-EC130903E7CA}" srcOrd="0" destOrd="0" presId="urn:microsoft.com/office/officeart/2005/8/layout/arrow6"/>
    <dgm:cxn modelId="{5719628D-110E-4A89-9517-AA9021AB5AB2}" type="presParOf" srcId="{C115E4C5-4631-46A9-9098-F007B79243C6}" destId="{9CBE88D4-644A-48BA-A8BA-AE8F582F89A7}" srcOrd="0" destOrd="0" presId="urn:microsoft.com/office/officeart/2005/8/layout/arrow6"/>
    <dgm:cxn modelId="{74A0F1B4-0E5A-493D-ACA2-3D1953EA2FF6}" type="presParOf" srcId="{C115E4C5-4631-46A9-9098-F007B79243C6}" destId="{A3A0A514-FFFB-4D12-ACF2-4602B7D1FBD9}" srcOrd="1" destOrd="0" presId="urn:microsoft.com/office/officeart/2005/8/layout/arrow6"/>
    <dgm:cxn modelId="{D2E7D6DB-C0F2-47D9-BAB4-AF44E761C928}" type="presParOf" srcId="{C115E4C5-4631-46A9-9098-F007B79243C6}" destId="{1E348F67-8844-4B35-9853-EC130903E7CA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1D10163-B78E-49A3-AB1D-34D28668B2F7}" type="doc">
      <dgm:prSet loTypeId="urn:microsoft.com/office/officeart/2005/8/layout/arrow6" loCatId="relationship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F513260B-C6CA-49C1-B34F-24993AF01925}">
      <dgm:prSet phldrT="[Texto]" cust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s-EC">
              <a:noFill/>
            </a:rPr>
            <a:t> </a:t>
          </a:r>
        </a:p>
      </dgm:t>
    </dgm:pt>
    <dgm:pt modelId="{33446760-2A4E-44E7-A359-65F91FD74AED}" type="parTrans" cxnId="{FAF6E80A-6318-44A9-A727-4AE761CE96E0}">
      <dgm:prSet/>
      <dgm:spPr/>
      <dgm:t>
        <a:bodyPr/>
        <a:lstStyle/>
        <a:p>
          <a:endParaRPr lang="es-EC"/>
        </a:p>
      </dgm:t>
    </dgm:pt>
    <dgm:pt modelId="{539DBA6E-4D38-4C93-8431-07656B5D65C8}" type="sibTrans" cxnId="{FAF6E80A-6318-44A9-A727-4AE761CE96E0}">
      <dgm:prSet/>
      <dgm:spPr/>
      <dgm:t>
        <a:bodyPr/>
        <a:lstStyle/>
        <a:p>
          <a:endParaRPr lang="es-EC"/>
        </a:p>
      </dgm:t>
    </dgm:pt>
    <dgm:pt modelId="{68FE59C9-76E7-4017-8338-F467EDE158F6}">
      <dgm:prSet phldrT="[Texto]" custT="1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es-EC">
              <a:noFill/>
            </a:rPr>
            <a:t> </a:t>
          </a:r>
        </a:p>
      </dgm:t>
    </dgm:pt>
    <dgm:pt modelId="{98F4367F-E105-4792-9779-8C811B8BEA04}" type="parTrans" cxnId="{5447EDF6-C482-45A5-A8B7-85183F0A829C}">
      <dgm:prSet/>
      <dgm:spPr/>
      <dgm:t>
        <a:bodyPr/>
        <a:lstStyle/>
        <a:p>
          <a:endParaRPr lang="es-EC"/>
        </a:p>
      </dgm:t>
    </dgm:pt>
    <dgm:pt modelId="{E3C2493A-D40D-4329-8810-B21BBB5003D9}" type="sibTrans" cxnId="{5447EDF6-C482-45A5-A8B7-85183F0A829C}">
      <dgm:prSet/>
      <dgm:spPr/>
      <dgm:t>
        <a:bodyPr/>
        <a:lstStyle/>
        <a:p>
          <a:endParaRPr lang="es-EC"/>
        </a:p>
      </dgm:t>
    </dgm:pt>
    <dgm:pt modelId="{5C0A3F7C-5877-48B0-A1E4-C77F437B14CC}">
      <dgm:prSet phldrT="[Texto]" custT="1"/>
      <dgm:spPr/>
      <dgm:t>
        <a:bodyPr/>
        <a:lstStyle/>
        <a:p>
          <a:r>
            <a:rPr lang="es-EC">
              <a:noFill/>
            </a:rPr>
            <a:t> </a:t>
          </a:r>
        </a:p>
      </dgm:t>
    </dgm:pt>
    <dgm:pt modelId="{E8CFCC2D-13B3-4F5B-BEF1-7EE1ED0BCCEF}" type="parTrans" cxnId="{2B2E022C-A116-471F-B8C9-3BBF2B68B20F}">
      <dgm:prSet/>
      <dgm:spPr/>
      <dgm:t>
        <a:bodyPr/>
        <a:lstStyle/>
        <a:p>
          <a:endParaRPr lang="es-EC"/>
        </a:p>
      </dgm:t>
    </dgm:pt>
    <dgm:pt modelId="{97450518-82F1-430B-807E-D7190992DE76}" type="sibTrans" cxnId="{2B2E022C-A116-471F-B8C9-3BBF2B68B20F}">
      <dgm:prSet/>
      <dgm:spPr/>
      <dgm:t>
        <a:bodyPr/>
        <a:lstStyle/>
        <a:p>
          <a:endParaRPr lang="es-EC"/>
        </a:p>
      </dgm:t>
    </dgm:pt>
    <dgm:pt modelId="{A070C382-7BCB-45F7-9B1B-5B2603AC1078}">
      <dgm:prSet phldrT="[Texto]" custT="1"/>
      <dgm:spPr/>
      <dgm:t>
        <a:bodyPr/>
        <a:lstStyle/>
        <a:p>
          <a:r>
            <a:rPr lang="es-EC">
              <a:noFill/>
            </a:rPr>
            <a:t> </a:t>
          </a:r>
        </a:p>
      </dgm:t>
    </dgm:pt>
    <dgm:pt modelId="{D8F69642-D7B4-407A-8731-A71F3E75DF4E}" type="sibTrans" cxnId="{736C4C97-82F2-4A01-A5AA-806C1C490CC2}">
      <dgm:prSet/>
      <dgm:spPr/>
      <dgm:t>
        <a:bodyPr/>
        <a:lstStyle/>
        <a:p>
          <a:endParaRPr lang="es-EC"/>
        </a:p>
      </dgm:t>
    </dgm:pt>
    <dgm:pt modelId="{A3D5CFD0-51E1-4E5B-8CFD-F7918A48254F}" type="parTrans" cxnId="{736C4C97-82F2-4A01-A5AA-806C1C490CC2}">
      <dgm:prSet/>
      <dgm:spPr/>
      <dgm:t>
        <a:bodyPr/>
        <a:lstStyle/>
        <a:p>
          <a:endParaRPr lang="es-EC"/>
        </a:p>
      </dgm:t>
    </dgm:pt>
    <dgm:pt modelId="{C115E4C5-4631-46A9-9098-F007B79243C6}" type="pres">
      <dgm:prSet presAssocID="{B1D10163-B78E-49A3-AB1D-34D28668B2F7}" presName="compositeShape" presStyleCnt="0">
        <dgm:presLayoutVars>
          <dgm:chMax val="2"/>
          <dgm:dir/>
          <dgm:resizeHandles val="exact"/>
        </dgm:presLayoutVars>
      </dgm:prSet>
      <dgm:spPr/>
    </dgm:pt>
    <dgm:pt modelId="{9CBE88D4-644A-48BA-A8BA-AE8F582F89A7}" type="pres">
      <dgm:prSet presAssocID="{B1D10163-B78E-49A3-AB1D-34D28668B2F7}" presName="ribbon" presStyleLbl="node1" presStyleIdx="0" presStyleCnt="1" custScaleX="125338"/>
      <dgm:spPr/>
    </dgm:pt>
    <dgm:pt modelId="{A3A0A514-FFFB-4D12-ACF2-4602B7D1FBD9}" type="pres">
      <dgm:prSet presAssocID="{B1D10163-B78E-49A3-AB1D-34D28668B2F7}" presName="leftArrowText" presStyleLbl="node1" presStyleIdx="0" presStyleCnt="1" custScaleX="155263" custScaleY="122731" custLinFactNeighborX="-21865" custLinFactNeighborY="2375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E348F67-8844-4B35-9853-EC130903E7CA}" type="pres">
      <dgm:prSet presAssocID="{B1D10163-B78E-49A3-AB1D-34D28668B2F7}" presName="rightArrowText" presStyleLbl="node1" presStyleIdx="0" presStyleCnt="1" custScaleX="135439" custLinFactNeighborX="9778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36C4C97-82F2-4A01-A5AA-806C1C490CC2}" srcId="{F513260B-C6CA-49C1-B34F-24993AF01925}" destId="{A070C382-7BCB-45F7-9B1B-5B2603AC1078}" srcOrd="0" destOrd="0" parTransId="{A3D5CFD0-51E1-4E5B-8CFD-F7918A48254F}" sibTransId="{D8F69642-D7B4-407A-8731-A71F3E75DF4E}"/>
    <dgm:cxn modelId="{047950F1-FABF-4C28-BD53-7B7AAACC5B4B}" type="presOf" srcId="{68FE59C9-76E7-4017-8338-F467EDE158F6}" destId="{1E348F67-8844-4B35-9853-EC130903E7CA}" srcOrd="0" destOrd="0" presId="urn:microsoft.com/office/officeart/2005/8/layout/arrow6"/>
    <dgm:cxn modelId="{14F719F1-991B-46F2-B016-5AD32431F04C}" type="presOf" srcId="{F513260B-C6CA-49C1-B34F-24993AF01925}" destId="{A3A0A514-FFFB-4D12-ACF2-4602B7D1FBD9}" srcOrd="0" destOrd="0" presId="urn:microsoft.com/office/officeart/2005/8/layout/arrow6"/>
    <dgm:cxn modelId="{FAF6E80A-6318-44A9-A727-4AE761CE96E0}" srcId="{B1D10163-B78E-49A3-AB1D-34D28668B2F7}" destId="{F513260B-C6CA-49C1-B34F-24993AF01925}" srcOrd="0" destOrd="0" parTransId="{33446760-2A4E-44E7-A359-65F91FD74AED}" sibTransId="{539DBA6E-4D38-4C93-8431-07656B5D65C8}"/>
    <dgm:cxn modelId="{31385B7E-4A05-412A-AF45-98E990998F05}" type="presOf" srcId="{B1D10163-B78E-49A3-AB1D-34D28668B2F7}" destId="{C115E4C5-4631-46A9-9098-F007B79243C6}" srcOrd="0" destOrd="0" presId="urn:microsoft.com/office/officeart/2005/8/layout/arrow6"/>
    <dgm:cxn modelId="{7752B0A4-E336-4908-A998-0FB2D55D8B5E}" type="presOf" srcId="{A070C382-7BCB-45F7-9B1B-5B2603AC1078}" destId="{A3A0A514-FFFB-4D12-ACF2-4602B7D1FBD9}" srcOrd="0" destOrd="1" presId="urn:microsoft.com/office/officeart/2005/8/layout/arrow6"/>
    <dgm:cxn modelId="{24D96AA2-9063-4C88-84EF-6A1743A1670B}" type="presOf" srcId="{5C0A3F7C-5877-48B0-A1E4-C77F437B14CC}" destId="{1E348F67-8844-4B35-9853-EC130903E7CA}" srcOrd="0" destOrd="1" presId="urn:microsoft.com/office/officeart/2005/8/layout/arrow6"/>
    <dgm:cxn modelId="{2B2E022C-A116-471F-B8C9-3BBF2B68B20F}" srcId="{68FE59C9-76E7-4017-8338-F467EDE158F6}" destId="{5C0A3F7C-5877-48B0-A1E4-C77F437B14CC}" srcOrd="0" destOrd="0" parTransId="{E8CFCC2D-13B3-4F5B-BEF1-7EE1ED0BCCEF}" sibTransId="{97450518-82F1-430B-807E-D7190992DE76}"/>
    <dgm:cxn modelId="{5447EDF6-C482-45A5-A8B7-85183F0A829C}" srcId="{B1D10163-B78E-49A3-AB1D-34D28668B2F7}" destId="{68FE59C9-76E7-4017-8338-F467EDE158F6}" srcOrd="1" destOrd="0" parTransId="{98F4367F-E105-4792-9779-8C811B8BEA04}" sibTransId="{E3C2493A-D40D-4329-8810-B21BBB5003D9}"/>
    <dgm:cxn modelId="{BD23050E-08F0-48D7-A7FD-B84BA21D160C}" type="presParOf" srcId="{C115E4C5-4631-46A9-9098-F007B79243C6}" destId="{9CBE88D4-644A-48BA-A8BA-AE8F582F89A7}" srcOrd="0" destOrd="0" presId="urn:microsoft.com/office/officeart/2005/8/layout/arrow6"/>
    <dgm:cxn modelId="{BBA3CF32-9959-4C59-946C-68D8DF4ED96D}" type="presParOf" srcId="{C115E4C5-4631-46A9-9098-F007B79243C6}" destId="{A3A0A514-FFFB-4D12-ACF2-4602B7D1FBD9}" srcOrd="1" destOrd="0" presId="urn:microsoft.com/office/officeart/2005/8/layout/arrow6"/>
    <dgm:cxn modelId="{1C14BD50-1885-4AE7-9EB0-76F34BD5198E}" type="presParOf" srcId="{C115E4C5-4631-46A9-9098-F007B79243C6}" destId="{1E348F67-8844-4B35-9853-EC130903E7CA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336BC93-2EF5-46DF-A0FB-E0F326422018}" type="doc">
      <dgm:prSet loTypeId="urn:microsoft.com/office/officeart/2008/layout/VerticalAccentList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C"/>
        </a:p>
      </dgm:t>
    </dgm:pt>
    <dgm:pt modelId="{B7DD3CC0-8960-4D73-9EA2-FBA3C46BD87B}">
      <dgm:prSet phldrT="[Texto]" custT="1"/>
      <dgm:spPr/>
      <dgm:t>
        <a:bodyPr/>
        <a:lstStyle/>
        <a:p>
          <a:r>
            <a:rPr lang="es-ES" sz="1600" dirty="0" smtClean="0">
              <a:latin typeface="Britannic Bold" panose="020B0903060703020204" pitchFamily="34" charset="0"/>
            </a:rPr>
            <a:t>Los tratamientos evaluados de la mano con las labores culturales del cultivo lograron reducir la incidencia y el grado de severidad de afectación de escoba de bruja en el cultivo de cacao</a:t>
          </a:r>
          <a:endParaRPr lang="es-EC" sz="1600" dirty="0">
            <a:latin typeface="Britannic Bold" panose="020B0903060703020204" pitchFamily="34" charset="0"/>
          </a:endParaRPr>
        </a:p>
      </dgm:t>
    </dgm:pt>
    <dgm:pt modelId="{3ECE60D7-5611-40B4-B8CC-53FCB50F322E}" type="parTrans" cxnId="{C078F9F2-E9A2-4DBC-9B79-17B03FAE74D3}">
      <dgm:prSet/>
      <dgm:spPr/>
      <dgm:t>
        <a:bodyPr/>
        <a:lstStyle/>
        <a:p>
          <a:endParaRPr lang="es-EC" sz="2000">
            <a:latin typeface="Britannic Bold" panose="020B0903060703020204" pitchFamily="34" charset="0"/>
          </a:endParaRPr>
        </a:p>
      </dgm:t>
    </dgm:pt>
    <dgm:pt modelId="{068ED8B4-6C82-4AFE-85A8-D764C82F79D3}" type="sibTrans" cxnId="{C078F9F2-E9A2-4DBC-9B79-17B03FAE74D3}">
      <dgm:prSet/>
      <dgm:spPr/>
      <dgm:t>
        <a:bodyPr/>
        <a:lstStyle/>
        <a:p>
          <a:endParaRPr lang="es-EC" sz="2000">
            <a:latin typeface="Britannic Bold" panose="020B0903060703020204" pitchFamily="34" charset="0"/>
          </a:endParaRPr>
        </a:p>
      </dgm:t>
    </dgm:pt>
    <dgm:pt modelId="{2D590996-D369-469A-94D0-CA7A1C859A89}">
      <dgm:prSet phldrT="[Texto]" custT="1"/>
      <dgm:spPr/>
      <dgm:t>
        <a:bodyPr/>
        <a:lstStyle/>
        <a:p>
          <a:endParaRPr lang="es-EC" sz="2800" dirty="0">
            <a:latin typeface="Britannic Bold" panose="020B0903060703020204" pitchFamily="34" charset="0"/>
          </a:endParaRPr>
        </a:p>
      </dgm:t>
    </dgm:pt>
    <dgm:pt modelId="{B5EE972E-1DF5-4DDE-9C16-FBEECC6F3FEB}" type="parTrans" cxnId="{643689E0-9376-4EB9-9547-0FB40418E82F}">
      <dgm:prSet/>
      <dgm:spPr/>
      <dgm:t>
        <a:bodyPr/>
        <a:lstStyle/>
        <a:p>
          <a:endParaRPr lang="es-EC" sz="2000">
            <a:latin typeface="Britannic Bold" panose="020B0903060703020204" pitchFamily="34" charset="0"/>
          </a:endParaRPr>
        </a:p>
      </dgm:t>
    </dgm:pt>
    <dgm:pt modelId="{BA1BBCC6-E842-475B-ACA5-9ABD10476BC2}" type="sibTrans" cxnId="{643689E0-9376-4EB9-9547-0FB40418E82F}">
      <dgm:prSet/>
      <dgm:spPr/>
      <dgm:t>
        <a:bodyPr/>
        <a:lstStyle/>
        <a:p>
          <a:endParaRPr lang="es-EC" sz="2000">
            <a:latin typeface="Britannic Bold" panose="020B0903060703020204" pitchFamily="34" charset="0"/>
          </a:endParaRPr>
        </a:p>
      </dgm:t>
    </dgm:pt>
    <dgm:pt modelId="{C452FEC5-A9A6-4EA8-9F65-02B86636DC67}">
      <dgm:prSet phldrT="[Texto]" custT="1"/>
      <dgm:spPr/>
      <dgm:t>
        <a:bodyPr/>
        <a:lstStyle/>
        <a:p>
          <a:r>
            <a:rPr lang="es-ES" sz="1600" dirty="0" smtClean="0">
              <a:latin typeface="Britannic Bold" panose="020B0903060703020204" pitchFamily="34" charset="0"/>
            </a:rPr>
            <a:t>Los tratamientos T2 (</a:t>
          </a:r>
          <a:r>
            <a:rPr lang="es-ES" sz="1600" dirty="0" err="1" smtClean="0">
              <a:latin typeface="Britannic Bold" panose="020B0903060703020204" pitchFamily="34" charset="0"/>
            </a:rPr>
            <a:t>Fosetil</a:t>
          </a:r>
          <a:r>
            <a:rPr lang="es-ES" sz="1600" dirty="0" smtClean="0">
              <a:latin typeface="Britannic Bold" panose="020B0903060703020204" pitchFamily="34" charset="0"/>
            </a:rPr>
            <a:t> aluminio/20 días), T3 (</a:t>
          </a:r>
          <a:r>
            <a:rPr lang="es-ES" sz="1600" dirty="0" err="1" smtClean="0">
              <a:latin typeface="Britannic Bold" panose="020B0903060703020204" pitchFamily="34" charset="0"/>
            </a:rPr>
            <a:t>Azoxystrobin</a:t>
          </a:r>
          <a:r>
            <a:rPr lang="es-ES" sz="1600" dirty="0" smtClean="0">
              <a:latin typeface="Britannic Bold" panose="020B0903060703020204" pitchFamily="34" charset="0"/>
            </a:rPr>
            <a:t>/20 días), T4 (</a:t>
          </a:r>
          <a:r>
            <a:rPr lang="es-ES" sz="1600" dirty="0" err="1" smtClean="0">
              <a:latin typeface="Britannic Bold" panose="020B0903060703020204" pitchFamily="34" charset="0"/>
            </a:rPr>
            <a:t>Pyraclostrobin</a:t>
          </a:r>
          <a:r>
            <a:rPr lang="es-ES" sz="1600" dirty="0" smtClean="0">
              <a:latin typeface="Britannic Bold" panose="020B0903060703020204" pitchFamily="34" charset="0"/>
            </a:rPr>
            <a:t> + </a:t>
          </a:r>
          <a:r>
            <a:rPr lang="es-ES" sz="1600" dirty="0" err="1" smtClean="0">
              <a:latin typeface="Britannic Bold" panose="020B0903060703020204" pitchFamily="34" charset="0"/>
            </a:rPr>
            <a:t>Metiram</a:t>
          </a:r>
          <a:r>
            <a:rPr lang="es-ES" sz="1600" dirty="0" smtClean="0">
              <a:latin typeface="Britannic Bold" panose="020B0903060703020204" pitchFamily="34" charset="0"/>
            </a:rPr>
            <a:t>/20 días), fueron los que tuvieron el mejor control de la incidencia de escoba de bruja con un promedio igual de 16,67%.</a:t>
          </a:r>
          <a:endParaRPr lang="es-EC" sz="1600" dirty="0">
            <a:latin typeface="Britannic Bold" panose="020B0903060703020204" pitchFamily="34" charset="0"/>
          </a:endParaRPr>
        </a:p>
      </dgm:t>
    </dgm:pt>
    <dgm:pt modelId="{CB888DA5-E3C2-4ED6-9804-3E4B82F1A9BA}" type="parTrans" cxnId="{D4B6B52D-743A-43F8-BCD1-83FCB2704A1F}">
      <dgm:prSet/>
      <dgm:spPr/>
      <dgm:t>
        <a:bodyPr/>
        <a:lstStyle/>
        <a:p>
          <a:endParaRPr lang="es-EC" sz="2000">
            <a:latin typeface="Britannic Bold" panose="020B0903060703020204" pitchFamily="34" charset="0"/>
          </a:endParaRPr>
        </a:p>
      </dgm:t>
    </dgm:pt>
    <dgm:pt modelId="{1AC816AA-5004-47D3-ACD0-06C7750D197F}" type="sibTrans" cxnId="{D4B6B52D-743A-43F8-BCD1-83FCB2704A1F}">
      <dgm:prSet/>
      <dgm:spPr/>
      <dgm:t>
        <a:bodyPr/>
        <a:lstStyle/>
        <a:p>
          <a:endParaRPr lang="es-EC" sz="2000">
            <a:latin typeface="Britannic Bold" panose="020B0903060703020204" pitchFamily="34" charset="0"/>
          </a:endParaRPr>
        </a:p>
      </dgm:t>
    </dgm:pt>
    <dgm:pt modelId="{AC5F7566-BFEE-4499-ABDD-B05652F52E87}">
      <dgm:prSet phldrT="[Texto]" custT="1"/>
      <dgm:spPr/>
      <dgm:t>
        <a:bodyPr/>
        <a:lstStyle/>
        <a:p>
          <a:endParaRPr lang="es-EC" sz="2800" dirty="0">
            <a:latin typeface="Britannic Bold" panose="020B0903060703020204" pitchFamily="34" charset="0"/>
          </a:endParaRPr>
        </a:p>
      </dgm:t>
    </dgm:pt>
    <dgm:pt modelId="{2627D180-E6C6-4B39-87B8-E0D53DF5241B}" type="parTrans" cxnId="{5011D1E3-BA31-4E8C-9A99-A5B57FEA30D8}">
      <dgm:prSet/>
      <dgm:spPr/>
      <dgm:t>
        <a:bodyPr/>
        <a:lstStyle/>
        <a:p>
          <a:endParaRPr lang="es-EC" sz="2000">
            <a:latin typeface="Britannic Bold" panose="020B0903060703020204" pitchFamily="34" charset="0"/>
          </a:endParaRPr>
        </a:p>
      </dgm:t>
    </dgm:pt>
    <dgm:pt modelId="{F3DEA44A-102A-4D9C-BA20-C92EF5CEC3E7}" type="sibTrans" cxnId="{5011D1E3-BA31-4E8C-9A99-A5B57FEA30D8}">
      <dgm:prSet/>
      <dgm:spPr/>
      <dgm:t>
        <a:bodyPr/>
        <a:lstStyle/>
        <a:p>
          <a:endParaRPr lang="es-EC" sz="2000">
            <a:latin typeface="Britannic Bold" panose="020B0903060703020204" pitchFamily="34" charset="0"/>
          </a:endParaRPr>
        </a:p>
      </dgm:t>
    </dgm:pt>
    <dgm:pt modelId="{18C84660-092A-44E4-9BD7-5BED72C730EC}">
      <dgm:prSet phldrT="[Texto]" custT="1"/>
      <dgm:spPr/>
      <dgm:t>
        <a:bodyPr/>
        <a:lstStyle/>
        <a:p>
          <a:endParaRPr lang="es-ES" sz="1600" dirty="0" smtClean="0">
            <a:latin typeface="Britannic Bold" panose="020B0903060703020204" pitchFamily="34" charset="0"/>
          </a:endParaRPr>
        </a:p>
        <a:p>
          <a:r>
            <a:rPr lang="es-ES" sz="1600" dirty="0" smtClean="0">
              <a:latin typeface="Britannic Bold" panose="020B0903060703020204" pitchFamily="34" charset="0"/>
            </a:rPr>
            <a:t>El grado de severidad de escoba de bruja tuvo un decrecimiento en todos los tratamientos incluido el testigo desde la toma dos, logrando el menor grado el T4 (</a:t>
          </a:r>
          <a:r>
            <a:rPr lang="es-ES" sz="1600" dirty="0" err="1" smtClean="0">
              <a:latin typeface="Britannic Bold" panose="020B0903060703020204" pitchFamily="34" charset="0"/>
            </a:rPr>
            <a:t>Pyraclostrobin</a:t>
          </a:r>
          <a:r>
            <a:rPr lang="es-ES" sz="1600" dirty="0" smtClean="0">
              <a:latin typeface="Britannic Bold" panose="020B0903060703020204" pitchFamily="34" charset="0"/>
            </a:rPr>
            <a:t> + </a:t>
          </a:r>
          <a:r>
            <a:rPr lang="es-ES" sz="1600" dirty="0" err="1" smtClean="0">
              <a:latin typeface="Britannic Bold" panose="020B0903060703020204" pitchFamily="34" charset="0"/>
            </a:rPr>
            <a:t>Metiram</a:t>
          </a:r>
          <a:r>
            <a:rPr lang="es-ES" sz="1600" dirty="0" smtClean="0">
              <a:latin typeface="Britannic Bold" panose="020B0903060703020204" pitchFamily="34" charset="0"/>
            </a:rPr>
            <a:t>/20 días) con 1,67% en la última evaluación.</a:t>
          </a:r>
          <a:endParaRPr lang="es-EC" sz="1600" dirty="0">
            <a:latin typeface="Britannic Bold" panose="020B0903060703020204" pitchFamily="34" charset="0"/>
          </a:endParaRPr>
        </a:p>
      </dgm:t>
    </dgm:pt>
    <dgm:pt modelId="{AE19B683-C0CB-4A93-9500-7A69FAAA24D7}" type="parTrans" cxnId="{867A5D1E-B757-41AE-9020-A456FFD1058A}">
      <dgm:prSet/>
      <dgm:spPr/>
      <dgm:t>
        <a:bodyPr/>
        <a:lstStyle/>
        <a:p>
          <a:endParaRPr lang="es-EC" sz="2000">
            <a:latin typeface="Britannic Bold" panose="020B0903060703020204" pitchFamily="34" charset="0"/>
          </a:endParaRPr>
        </a:p>
      </dgm:t>
    </dgm:pt>
    <dgm:pt modelId="{84C12435-1E41-46AC-B142-FE8999FEC02B}" type="sibTrans" cxnId="{867A5D1E-B757-41AE-9020-A456FFD1058A}">
      <dgm:prSet/>
      <dgm:spPr/>
      <dgm:t>
        <a:bodyPr/>
        <a:lstStyle/>
        <a:p>
          <a:endParaRPr lang="es-EC" sz="2000">
            <a:latin typeface="Britannic Bold" panose="020B0903060703020204" pitchFamily="34" charset="0"/>
          </a:endParaRPr>
        </a:p>
      </dgm:t>
    </dgm:pt>
    <dgm:pt modelId="{1AE07F61-5592-4CDA-81B4-AA4FBD692147}">
      <dgm:prSet phldrT="[Texto]" custT="1"/>
      <dgm:spPr/>
      <dgm:t>
        <a:bodyPr/>
        <a:lstStyle/>
        <a:p>
          <a:endParaRPr lang="es-EC" sz="2800" dirty="0">
            <a:latin typeface="Britannic Bold" panose="020B0903060703020204" pitchFamily="34" charset="0"/>
          </a:endParaRPr>
        </a:p>
      </dgm:t>
    </dgm:pt>
    <dgm:pt modelId="{9453AA78-D9FE-45E4-87A5-1DD3C924AAB3}" type="sibTrans" cxnId="{8F65B67E-B288-440F-A148-730147D6F4C5}">
      <dgm:prSet/>
      <dgm:spPr/>
      <dgm:t>
        <a:bodyPr/>
        <a:lstStyle/>
        <a:p>
          <a:endParaRPr lang="es-EC" sz="2000">
            <a:latin typeface="Britannic Bold" panose="020B0903060703020204" pitchFamily="34" charset="0"/>
          </a:endParaRPr>
        </a:p>
      </dgm:t>
    </dgm:pt>
    <dgm:pt modelId="{98850678-2E25-428D-921A-F831ADFDAAE3}" type="parTrans" cxnId="{8F65B67E-B288-440F-A148-730147D6F4C5}">
      <dgm:prSet/>
      <dgm:spPr/>
      <dgm:t>
        <a:bodyPr/>
        <a:lstStyle/>
        <a:p>
          <a:endParaRPr lang="es-EC" sz="2000">
            <a:latin typeface="Britannic Bold" panose="020B0903060703020204" pitchFamily="34" charset="0"/>
          </a:endParaRPr>
        </a:p>
      </dgm:t>
    </dgm:pt>
    <dgm:pt modelId="{17B47880-79FF-4368-B144-EB673D62B516}">
      <dgm:prSet phldrT="[Texto]" custT="1"/>
      <dgm:spPr/>
      <dgm:t>
        <a:bodyPr/>
        <a:lstStyle/>
        <a:p>
          <a:endParaRPr lang="es-EC" sz="1600" dirty="0">
            <a:latin typeface="Britannic Bold" panose="020B0903060703020204" pitchFamily="34" charset="0"/>
          </a:endParaRPr>
        </a:p>
      </dgm:t>
    </dgm:pt>
    <dgm:pt modelId="{FA56DC18-96AD-4D3F-AB67-EC2683D0F2D8}" type="parTrans" cxnId="{6AECE46E-5AFD-4351-A924-167D6FA1251D}">
      <dgm:prSet/>
      <dgm:spPr/>
      <dgm:t>
        <a:bodyPr/>
        <a:lstStyle/>
        <a:p>
          <a:endParaRPr lang="es-EC" sz="2000">
            <a:latin typeface="Britannic Bold" panose="020B0903060703020204" pitchFamily="34" charset="0"/>
          </a:endParaRPr>
        </a:p>
      </dgm:t>
    </dgm:pt>
    <dgm:pt modelId="{8B72789B-DD15-4B0C-BB81-D2398A341650}" type="sibTrans" cxnId="{6AECE46E-5AFD-4351-A924-167D6FA1251D}">
      <dgm:prSet/>
      <dgm:spPr/>
      <dgm:t>
        <a:bodyPr/>
        <a:lstStyle/>
        <a:p>
          <a:endParaRPr lang="es-EC" sz="2000">
            <a:latin typeface="Britannic Bold" panose="020B0903060703020204" pitchFamily="34" charset="0"/>
          </a:endParaRPr>
        </a:p>
      </dgm:t>
    </dgm:pt>
    <dgm:pt modelId="{D76EA20C-FA12-4B6D-A5D0-8C15B0F15767}" type="pres">
      <dgm:prSet presAssocID="{F336BC93-2EF5-46DF-A0FB-E0F326422018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s-EC"/>
        </a:p>
      </dgm:t>
    </dgm:pt>
    <dgm:pt modelId="{2048747D-3297-4FC4-8B34-2416285247A0}" type="pres">
      <dgm:prSet presAssocID="{1AE07F61-5592-4CDA-81B4-AA4FBD692147}" presName="parenttextcomposite" presStyleCnt="0"/>
      <dgm:spPr/>
    </dgm:pt>
    <dgm:pt modelId="{CA75636C-8AB0-4F00-92D8-8065CC97BC7B}" type="pres">
      <dgm:prSet presAssocID="{1AE07F61-5592-4CDA-81B4-AA4FBD692147}" presName="parenttext" presStyleLbl="revTx" presStyleIdx="0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5C2C8B2-27A5-4C9B-9B00-0082959F64AD}" type="pres">
      <dgm:prSet presAssocID="{1AE07F61-5592-4CDA-81B4-AA4FBD692147}" presName="composite" presStyleCnt="0"/>
      <dgm:spPr/>
    </dgm:pt>
    <dgm:pt modelId="{BA486276-A3BC-495F-8748-D655CC44F266}" type="pres">
      <dgm:prSet presAssocID="{1AE07F61-5592-4CDA-81B4-AA4FBD692147}" presName="chevron1" presStyleLbl="alignNode1" presStyleIdx="0" presStyleCnt="21"/>
      <dgm:spPr/>
    </dgm:pt>
    <dgm:pt modelId="{C77B25D3-6357-4E38-93E8-AECE4C5B9BD7}" type="pres">
      <dgm:prSet presAssocID="{1AE07F61-5592-4CDA-81B4-AA4FBD692147}" presName="chevron2" presStyleLbl="alignNode1" presStyleIdx="1" presStyleCnt="21"/>
      <dgm:spPr/>
    </dgm:pt>
    <dgm:pt modelId="{CB28021B-5C0D-412B-BC2B-5ED9803250AF}" type="pres">
      <dgm:prSet presAssocID="{1AE07F61-5592-4CDA-81B4-AA4FBD692147}" presName="chevron3" presStyleLbl="alignNode1" presStyleIdx="2" presStyleCnt="21"/>
      <dgm:spPr/>
    </dgm:pt>
    <dgm:pt modelId="{A7847E36-A5DE-4B83-B31C-D18C25D22EA0}" type="pres">
      <dgm:prSet presAssocID="{1AE07F61-5592-4CDA-81B4-AA4FBD692147}" presName="chevron4" presStyleLbl="alignNode1" presStyleIdx="3" presStyleCnt="21"/>
      <dgm:spPr/>
    </dgm:pt>
    <dgm:pt modelId="{70E9E0E7-6ED0-411D-AFE9-CE21D1DEFB0C}" type="pres">
      <dgm:prSet presAssocID="{1AE07F61-5592-4CDA-81B4-AA4FBD692147}" presName="chevron5" presStyleLbl="alignNode1" presStyleIdx="4" presStyleCnt="21"/>
      <dgm:spPr/>
    </dgm:pt>
    <dgm:pt modelId="{CDDDA007-AA0B-4867-94A2-DAB16B1583A7}" type="pres">
      <dgm:prSet presAssocID="{1AE07F61-5592-4CDA-81B4-AA4FBD692147}" presName="chevron6" presStyleLbl="alignNode1" presStyleIdx="5" presStyleCnt="21"/>
      <dgm:spPr/>
    </dgm:pt>
    <dgm:pt modelId="{AFAD1E72-0CFA-4ACC-A005-0A6630C7FEC7}" type="pres">
      <dgm:prSet presAssocID="{1AE07F61-5592-4CDA-81B4-AA4FBD692147}" presName="chevron7" presStyleLbl="alignNode1" presStyleIdx="6" presStyleCnt="21"/>
      <dgm:spPr/>
    </dgm:pt>
    <dgm:pt modelId="{BE60C1B9-CD9C-4872-804D-C36169BFA9E0}" type="pres">
      <dgm:prSet presAssocID="{1AE07F61-5592-4CDA-81B4-AA4FBD692147}" presName="childtext" presStyleLbl="solidFgAcc1" presStyleIdx="0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3DDF8E2-3EBC-4FAC-94E4-3CEB7C0ECB3F}" type="pres">
      <dgm:prSet presAssocID="{9453AA78-D9FE-45E4-87A5-1DD3C924AAB3}" presName="sibTrans" presStyleCnt="0"/>
      <dgm:spPr/>
    </dgm:pt>
    <dgm:pt modelId="{75DBC717-41AB-4BA6-91B2-692A1F330C17}" type="pres">
      <dgm:prSet presAssocID="{2D590996-D369-469A-94D0-CA7A1C859A89}" presName="parenttextcomposite" presStyleCnt="0"/>
      <dgm:spPr/>
    </dgm:pt>
    <dgm:pt modelId="{E07571E8-D0E2-4F19-9EC8-E91E77E381DB}" type="pres">
      <dgm:prSet presAssocID="{2D590996-D369-469A-94D0-CA7A1C859A89}" presName="parenttext" presStyleLbl="revTx" presStyleIdx="1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EE23720-E4AE-4592-ABE3-63ECE34D9CBE}" type="pres">
      <dgm:prSet presAssocID="{2D590996-D369-469A-94D0-CA7A1C859A89}" presName="composite" presStyleCnt="0"/>
      <dgm:spPr/>
    </dgm:pt>
    <dgm:pt modelId="{3E732D7D-67F8-43E0-9F02-F06EDEFEE866}" type="pres">
      <dgm:prSet presAssocID="{2D590996-D369-469A-94D0-CA7A1C859A89}" presName="chevron1" presStyleLbl="alignNode1" presStyleIdx="7" presStyleCnt="21"/>
      <dgm:spPr/>
    </dgm:pt>
    <dgm:pt modelId="{ED14A5EA-B56A-4104-A7A6-6AC2E16AB366}" type="pres">
      <dgm:prSet presAssocID="{2D590996-D369-469A-94D0-CA7A1C859A89}" presName="chevron2" presStyleLbl="alignNode1" presStyleIdx="8" presStyleCnt="21"/>
      <dgm:spPr/>
    </dgm:pt>
    <dgm:pt modelId="{9354DE35-7592-48B2-ABB4-DDB4490A5D37}" type="pres">
      <dgm:prSet presAssocID="{2D590996-D369-469A-94D0-CA7A1C859A89}" presName="chevron3" presStyleLbl="alignNode1" presStyleIdx="9" presStyleCnt="21"/>
      <dgm:spPr/>
    </dgm:pt>
    <dgm:pt modelId="{3CC37076-001F-47FE-BAB4-77ED62F2E389}" type="pres">
      <dgm:prSet presAssocID="{2D590996-D369-469A-94D0-CA7A1C859A89}" presName="chevron4" presStyleLbl="alignNode1" presStyleIdx="10" presStyleCnt="21"/>
      <dgm:spPr/>
    </dgm:pt>
    <dgm:pt modelId="{CD923712-C19B-426A-9E11-61E880B115C1}" type="pres">
      <dgm:prSet presAssocID="{2D590996-D369-469A-94D0-CA7A1C859A89}" presName="chevron5" presStyleLbl="alignNode1" presStyleIdx="11" presStyleCnt="21"/>
      <dgm:spPr/>
    </dgm:pt>
    <dgm:pt modelId="{1F1D70EC-F822-4871-9B7D-82C6EF24C429}" type="pres">
      <dgm:prSet presAssocID="{2D590996-D369-469A-94D0-CA7A1C859A89}" presName="chevron6" presStyleLbl="alignNode1" presStyleIdx="12" presStyleCnt="21"/>
      <dgm:spPr/>
    </dgm:pt>
    <dgm:pt modelId="{AD05AD74-A8D1-4620-8E82-2471C54671D3}" type="pres">
      <dgm:prSet presAssocID="{2D590996-D369-469A-94D0-CA7A1C859A89}" presName="chevron7" presStyleLbl="alignNode1" presStyleIdx="13" presStyleCnt="21"/>
      <dgm:spPr/>
    </dgm:pt>
    <dgm:pt modelId="{FAF18F51-8BB3-41BB-AA8C-84423367372E}" type="pres">
      <dgm:prSet presAssocID="{2D590996-D369-469A-94D0-CA7A1C859A89}" presName="childtext" presStyleLbl="solidFgAcc1" presStyleIdx="1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943827E-DE9A-4764-A227-DEC1696979C3}" type="pres">
      <dgm:prSet presAssocID="{BA1BBCC6-E842-475B-ACA5-9ABD10476BC2}" presName="sibTrans" presStyleCnt="0"/>
      <dgm:spPr/>
    </dgm:pt>
    <dgm:pt modelId="{5A4A6E1D-DBEE-4DB7-9A95-67079ED37CA6}" type="pres">
      <dgm:prSet presAssocID="{AC5F7566-BFEE-4499-ABDD-B05652F52E87}" presName="parenttextcomposite" presStyleCnt="0"/>
      <dgm:spPr/>
    </dgm:pt>
    <dgm:pt modelId="{4FCB94F7-8E3F-4615-B3AC-61E96C3FA9F4}" type="pres">
      <dgm:prSet presAssocID="{AC5F7566-BFEE-4499-ABDD-B05652F52E87}" presName="parenttext" presStyleLbl="revTx" presStyleIdx="2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5F15639-8AB6-467C-8611-9B3703B910E5}" type="pres">
      <dgm:prSet presAssocID="{AC5F7566-BFEE-4499-ABDD-B05652F52E87}" presName="composite" presStyleCnt="0"/>
      <dgm:spPr/>
    </dgm:pt>
    <dgm:pt modelId="{DCBCB81D-72ED-465B-A83B-4F3324C6D9B8}" type="pres">
      <dgm:prSet presAssocID="{AC5F7566-BFEE-4499-ABDD-B05652F52E87}" presName="chevron1" presStyleLbl="alignNode1" presStyleIdx="14" presStyleCnt="21"/>
      <dgm:spPr/>
    </dgm:pt>
    <dgm:pt modelId="{946D0697-F992-4ACA-AE8D-4028526A9C76}" type="pres">
      <dgm:prSet presAssocID="{AC5F7566-BFEE-4499-ABDD-B05652F52E87}" presName="chevron2" presStyleLbl="alignNode1" presStyleIdx="15" presStyleCnt="21"/>
      <dgm:spPr/>
    </dgm:pt>
    <dgm:pt modelId="{8B5AA2D1-32E5-4062-8273-6EA9AAE5E317}" type="pres">
      <dgm:prSet presAssocID="{AC5F7566-BFEE-4499-ABDD-B05652F52E87}" presName="chevron3" presStyleLbl="alignNode1" presStyleIdx="16" presStyleCnt="21"/>
      <dgm:spPr/>
    </dgm:pt>
    <dgm:pt modelId="{64BDDE36-0CAA-4513-A3F6-1ED4E6415262}" type="pres">
      <dgm:prSet presAssocID="{AC5F7566-BFEE-4499-ABDD-B05652F52E87}" presName="chevron4" presStyleLbl="alignNode1" presStyleIdx="17" presStyleCnt="21"/>
      <dgm:spPr/>
    </dgm:pt>
    <dgm:pt modelId="{620E1D7C-1AB2-49A5-AD9E-701D21EDD779}" type="pres">
      <dgm:prSet presAssocID="{AC5F7566-BFEE-4499-ABDD-B05652F52E87}" presName="chevron5" presStyleLbl="alignNode1" presStyleIdx="18" presStyleCnt="21"/>
      <dgm:spPr/>
    </dgm:pt>
    <dgm:pt modelId="{D247BB62-069E-4CFE-9831-E909633C398A}" type="pres">
      <dgm:prSet presAssocID="{AC5F7566-BFEE-4499-ABDD-B05652F52E87}" presName="chevron6" presStyleLbl="alignNode1" presStyleIdx="19" presStyleCnt="21"/>
      <dgm:spPr/>
    </dgm:pt>
    <dgm:pt modelId="{9EBCA056-4BF3-4353-9A58-3C3611D15D9C}" type="pres">
      <dgm:prSet presAssocID="{AC5F7566-BFEE-4499-ABDD-B05652F52E87}" presName="chevron7" presStyleLbl="alignNode1" presStyleIdx="20" presStyleCnt="21"/>
      <dgm:spPr/>
    </dgm:pt>
    <dgm:pt modelId="{AF1D45E9-1D67-4ED1-942B-651F5C3FA826}" type="pres">
      <dgm:prSet presAssocID="{AC5F7566-BFEE-4499-ABDD-B05652F52E87}" presName="childtext" presStyleLbl="solidFgAcc1" presStyleIdx="2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8F65B67E-B288-440F-A148-730147D6F4C5}" srcId="{F336BC93-2EF5-46DF-A0FB-E0F326422018}" destId="{1AE07F61-5592-4CDA-81B4-AA4FBD692147}" srcOrd="0" destOrd="0" parTransId="{98850678-2E25-428D-921A-F831ADFDAAE3}" sibTransId="{9453AA78-D9FE-45E4-87A5-1DD3C924AAB3}"/>
    <dgm:cxn modelId="{643689E0-9376-4EB9-9547-0FB40418E82F}" srcId="{F336BC93-2EF5-46DF-A0FB-E0F326422018}" destId="{2D590996-D369-469A-94D0-CA7A1C859A89}" srcOrd="1" destOrd="0" parTransId="{B5EE972E-1DF5-4DDE-9C16-FBEECC6F3FEB}" sibTransId="{BA1BBCC6-E842-475B-ACA5-9ABD10476BC2}"/>
    <dgm:cxn modelId="{D4B6B52D-743A-43F8-BCD1-83FCB2704A1F}" srcId="{2D590996-D369-469A-94D0-CA7A1C859A89}" destId="{C452FEC5-A9A6-4EA8-9F65-02B86636DC67}" srcOrd="0" destOrd="0" parTransId="{CB888DA5-E3C2-4ED6-9804-3E4B82F1A9BA}" sibTransId="{1AC816AA-5004-47D3-ACD0-06C7750D197F}"/>
    <dgm:cxn modelId="{C078F9F2-E9A2-4DBC-9B79-17B03FAE74D3}" srcId="{1AE07F61-5592-4CDA-81B4-AA4FBD692147}" destId="{B7DD3CC0-8960-4D73-9EA2-FBA3C46BD87B}" srcOrd="0" destOrd="0" parTransId="{3ECE60D7-5611-40B4-B8CC-53FCB50F322E}" sibTransId="{068ED8B4-6C82-4AFE-85A8-D764C82F79D3}"/>
    <dgm:cxn modelId="{6F95CA83-6963-4CCE-8AB0-096FF25DD18C}" type="presOf" srcId="{F336BC93-2EF5-46DF-A0FB-E0F326422018}" destId="{D76EA20C-FA12-4B6D-A5D0-8C15B0F15767}" srcOrd="0" destOrd="0" presId="urn:microsoft.com/office/officeart/2008/layout/VerticalAccentList"/>
    <dgm:cxn modelId="{C95B99AF-936E-4C31-A2A7-DAB97C283AE0}" type="presOf" srcId="{B7DD3CC0-8960-4D73-9EA2-FBA3C46BD87B}" destId="{BE60C1B9-CD9C-4872-804D-C36169BFA9E0}" srcOrd="0" destOrd="0" presId="urn:microsoft.com/office/officeart/2008/layout/VerticalAccentList"/>
    <dgm:cxn modelId="{6AECE46E-5AFD-4351-A924-167D6FA1251D}" srcId="{AC5F7566-BFEE-4499-ABDD-B05652F52E87}" destId="{17B47880-79FF-4368-B144-EB673D62B516}" srcOrd="1" destOrd="0" parTransId="{FA56DC18-96AD-4D3F-AB67-EC2683D0F2D8}" sibTransId="{8B72789B-DD15-4B0C-BB81-D2398A341650}"/>
    <dgm:cxn modelId="{867A5D1E-B757-41AE-9020-A456FFD1058A}" srcId="{AC5F7566-BFEE-4499-ABDD-B05652F52E87}" destId="{18C84660-092A-44E4-9BD7-5BED72C730EC}" srcOrd="0" destOrd="0" parTransId="{AE19B683-C0CB-4A93-9500-7A69FAAA24D7}" sibTransId="{84C12435-1E41-46AC-B142-FE8999FEC02B}"/>
    <dgm:cxn modelId="{4495C37B-36CC-4814-9FB3-C87F31DCF76D}" type="presOf" srcId="{AC5F7566-BFEE-4499-ABDD-B05652F52E87}" destId="{4FCB94F7-8E3F-4615-B3AC-61E96C3FA9F4}" srcOrd="0" destOrd="0" presId="urn:microsoft.com/office/officeart/2008/layout/VerticalAccentList"/>
    <dgm:cxn modelId="{18718B57-9EAC-41D7-A7EC-C626848CEEA1}" type="presOf" srcId="{17B47880-79FF-4368-B144-EB673D62B516}" destId="{AF1D45E9-1D67-4ED1-942B-651F5C3FA826}" srcOrd="0" destOrd="1" presId="urn:microsoft.com/office/officeart/2008/layout/VerticalAccentList"/>
    <dgm:cxn modelId="{5011D1E3-BA31-4E8C-9A99-A5B57FEA30D8}" srcId="{F336BC93-2EF5-46DF-A0FB-E0F326422018}" destId="{AC5F7566-BFEE-4499-ABDD-B05652F52E87}" srcOrd="2" destOrd="0" parTransId="{2627D180-E6C6-4B39-87B8-E0D53DF5241B}" sibTransId="{F3DEA44A-102A-4D9C-BA20-C92EF5CEC3E7}"/>
    <dgm:cxn modelId="{0F00DCAD-B37C-4C84-988E-FD26D603EE04}" type="presOf" srcId="{2D590996-D369-469A-94D0-CA7A1C859A89}" destId="{E07571E8-D0E2-4F19-9EC8-E91E77E381DB}" srcOrd="0" destOrd="0" presId="urn:microsoft.com/office/officeart/2008/layout/VerticalAccentList"/>
    <dgm:cxn modelId="{2B544F1E-FA8A-45FC-A84F-B824E0454296}" type="presOf" srcId="{1AE07F61-5592-4CDA-81B4-AA4FBD692147}" destId="{CA75636C-8AB0-4F00-92D8-8065CC97BC7B}" srcOrd="0" destOrd="0" presId="urn:microsoft.com/office/officeart/2008/layout/VerticalAccentList"/>
    <dgm:cxn modelId="{0A8BB5A3-0527-4A43-97EC-E2FB8E3C9130}" type="presOf" srcId="{C452FEC5-A9A6-4EA8-9F65-02B86636DC67}" destId="{FAF18F51-8BB3-41BB-AA8C-84423367372E}" srcOrd="0" destOrd="0" presId="urn:microsoft.com/office/officeart/2008/layout/VerticalAccentList"/>
    <dgm:cxn modelId="{91B3A7C7-74F4-41F7-8006-6EC2FF2CA369}" type="presOf" srcId="{18C84660-092A-44E4-9BD7-5BED72C730EC}" destId="{AF1D45E9-1D67-4ED1-942B-651F5C3FA826}" srcOrd="0" destOrd="0" presId="urn:microsoft.com/office/officeart/2008/layout/VerticalAccentList"/>
    <dgm:cxn modelId="{B4D7D408-324F-49D2-BDB1-27DD12DC372A}" type="presParOf" srcId="{D76EA20C-FA12-4B6D-A5D0-8C15B0F15767}" destId="{2048747D-3297-4FC4-8B34-2416285247A0}" srcOrd="0" destOrd="0" presId="urn:microsoft.com/office/officeart/2008/layout/VerticalAccentList"/>
    <dgm:cxn modelId="{AA432B2A-7D91-4EE9-BB0B-67F36AF3C27A}" type="presParOf" srcId="{2048747D-3297-4FC4-8B34-2416285247A0}" destId="{CA75636C-8AB0-4F00-92D8-8065CC97BC7B}" srcOrd="0" destOrd="0" presId="urn:microsoft.com/office/officeart/2008/layout/VerticalAccentList"/>
    <dgm:cxn modelId="{A9281995-44DB-4D81-93CF-385D3EC3C2C4}" type="presParOf" srcId="{D76EA20C-FA12-4B6D-A5D0-8C15B0F15767}" destId="{D5C2C8B2-27A5-4C9B-9B00-0082959F64AD}" srcOrd="1" destOrd="0" presId="urn:microsoft.com/office/officeart/2008/layout/VerticalAccentList"/>
    <dgm:cxn modelId="{2C5786B7-08DE-40F1-B426-10F7BF42FF2A}" type="presParOf" srcId="{D5C2C8B2-27A5-4C9B-9B00-0082959F64AD}" destId="{BA486276-A3BC-495F-8748-D655CC44F266}" srcOrd="0" destOrd="0" presId="urn:microsoft.com/office/officeart/2008/layout/VerticalAccentList"/>
    <dgm:cxn modelId="{B55518B7-64FD-4638-84A9-D4CAE9D040BD}" type="presParOf" srcId="{D5C2C8B2-27A5-4C9B-9B00-0082959F64AD}" destId="{C77B25D3-6357-4E38-93E8-AECE4C5B9BD7}" srcOrd="1" destOrd="0" presId="urn:microsoft.com/office/officeart/2008/layout/VerticalAccentList"/>
    <dgm:cxn modelId="{19083B48-FB12-459C-8B42-02362780556A}" type="presParOf" srcId="{D5C2C8B2-27A5-4C9B-9B00-0082959F64AD}" destId="{CB28021B-5C0D-412B-BC2B-5ED9803250AF}" srcOrd="2" destOrd="0" presId="urn:microsoft.com/office/officeart/2008/layout/VerticalAccentList"/>
    <dgm:cxn modelId="{D01428B4-4B3C-45DB-B621-1CEF297E1DD1}" type="presParOf" srcId="{D5C2C8B2-27A5-4C9B-9B00-0082959F64AD}" destId="{A7847E36-A5DE-4B83-B31C-D18C25D22EA0}" srcOrd="3" destOrd="0" presId="urn:microsoft.com/office/officeart/2008/layout/VerticalAccentList"/>
    <dgm:cxn modelId="{79E14CBF-9772-4829-83B3-562653B6A5B4}" type="presParOf" srcId="{D5C2C8B2-27A5-4C9B-9B00-0082959F64AD}" destId="{70E9E0E7-6ED0-411D-AFE9-CE21D1DEFB0C}" srcOrd="4" destOrd="0" presId="urn:microsoft.com/office/officeart/2008/layout/VerticalAccentList"/>
    <dgm:cxn modelId="{6AAA4542-3AB0-4191-BD43-2CA1CB15D766}" type="presParOf" srcId="{D5C2C8B2-27A5-4C9B-9B00-0082959F64AD}" destId="{CDDDA007-AA0B-4867-94A2-DAB16B1583A7}" srcOrd="5" destOrd="0" presId="urn:microsoft.com/office/officeart/2008/layout/VerticalAccentList"/>
    <dgm:cxn modelId="{D751DA3B-A8F6-43BE-8D07-55AB31504910}" type="presParOf" srcId="{D5C2C8B2-27A5-4C9B-9B00-0082959F64AD}" destId="{AFAD1E72-0CFA-4ACC-A005-0A6630C7FEC7}" srcOrd="6" destOrd="0" presId="urn:microsoft.com/office/officeart/2008/layout/VerticalAccentList"/>
    <dgm:cxn modelId="{AC394CA5-B454-4D74-8DE8-E06AE06A5C10}" type="presParOf" srcId="{D5C2C8B2-27A5-4C9B-9B00-0082959F64AD}" destId="{BE60C1B9-CD9C-4872-804D-C36169BFA9E0}" srcOrd="7" destOrd="0" presId="urn:microsoft.com/office/officeart/2008/layout/VerticalAccentList"/>
    <dgm:cxn modelId="{CF7C30C8-4AEA-4539-8706-D66D05433183}" type="presParOf" srcId="{D76EA20C-FA12-4B6D-A5D0-8C15B0F15767}" destId="{B3DDF8E2-3EBC-4FAC-94E4-3CEB7C0ECB3F}" srcOrd="2" destOrd="0" presId="urn:microsoft.com/office/officeart/2008/layout/VerticalAccentList"/>
    <dgm:cxn modelId="{E9008E20-C474-41C0-A815-DA4833652E0C}" type="presParOf" srcId="{D76EA20C-FA12-4B6D-A5D0-8C15B0F15767}" destId="{75DBC717-41AB-4BA6-91B2-692A1F330C17}" srcOrd="3" destOrd="0" presId="urn:microsoft.com/office/officeart/2008/layout/VerticalAccentList"/>
    <dgm:cxn modelId="{3C032DDE-4206-4B8A-B097-4F426374B673}" type="presParOf" srcId="{75DBC717-41AB-4BA6-91B2-692A1F330C17}" destId="{E07571E8-D0E2-4F19-9EC8-E91E77E381DB}" srcOrd="0" destOrd="0" presId="urn:microsoft.com/office/officeart/2008/layout/VerticalAccentList"/>
    <dgm:cxn modelId="{E25865D5-2643-4E12-A983-4CC4C32D1D50}" type="presParOf" srcId="{D76EA20C-FA12-4B6D-A5D0-8C15B0F15767}" destId="{7EE23720-E4AE-4592-ABE3-63ECE34D9CBE}" srcOrd="4" destOrd="0" presId="urn:microsoft.com/office/officeart/2008/layout/VerticalAccentList"/>
    <dgm:cxn modelId="{DF8BB918-30E4-43BE-B740-8C63741C08D2}" type="presParOf" srcId="{7EE23720-E4AE-4592-ABE3-63ECE34D9CBE}" destId="{3E732D7D-67F8-43E0-9F02-F06EDEFEE866}" srcOrd="0" destOrd="0" presId="urn:microsoft.com/office/officeart/2008/layout/VerticalAccentList"/>
    <dgm:cxn modelId="{9A900456-D47E-427B-8C4C-EF6CB4F02BBC}" type="presParOf" srcId="{7EE23720-E4AE-4592-ABE3-63ECE34D9CBE}" destId="{ED14A5EA-B56A-4104-A7A6-6AC2E16AB366}" srcOrd="1" destOrd="0" presId="urn:microsoft.com/office/officeart/2008/layout/VerticalAccentList"/>
    <dgm:cxn modelId="{0D5EF1DD-89AE-4ED9-A30C-BD1AD078107A}" type="presParOf" srcId="{7EE23720-E4AE-4592-ABE3-63ECE34D9CBE}" destId="{9354DE35-7592-48B2-ABB4-DDB4490A5D37}" srcOrd="2" destOrd="0" presId="urn:microsoft.com/office/officeart/2008/layout/VerticalAccentList"/>
    <dgm:cxn modelId="{44B145FB-2EDF-439E-9230-9C80163E9E9F}" type="presParOf" srcId="{7EE23720-E4AE-4592-ABE3-63ECE34D9CBE}" destId="{3CC37076-001F-47FE-BAB4-77ED62F2E389}" srcOrd="3" destOrd="0" presId="urn:microsoft.com/office/officeart/2008/layout/VerticalAccentList"/>
    <dgm:cxn modelId="{9762D8EC-791B-46E7-8DB6-4E958988DE88}" type="presParOf" srcId="{7EE23720-E4AE-4592-ABE3-63ECE34D9CBE}" destId="{CD923712-C19B-426A-9E11-61E880B115C1}" srcOrd="4" destOrd="0" presId="urn:microsoft.com/office/officeart/2008/layout/VerticalAccentList"/>
    <dgm:cxn modelId="{7933C32B-5EB2-42F6-A055-A1B659349ED7}" type="presParOf" srcId="{7EE23720-E4AE-4592-ABE3-63ECE34D9CBE}" destId="{1F1D70EC-F822-4871-9B7D-82C6EF24C429}" srcOrd="5" destOrd="0" presId="urn:microsoft.com/office/officeart/2008/layout/VerticalAccentList"/>
    <dgm:cxn modelId="{D4DEC606-40A5-4C42-9AE2-D7EFDD2BCACC}" type="presParOf" srcId="{7EE23720-E4AE-4592-ABE3-63ECE34D9CBE}" destId="{AD05AD74-A8D1-4620-8E82-2471C54671D3}" srcOrd="6" destOrd="0" presId="urn:microsoft.com/office/officeart/2008/layout/VerticalAccentList"/>
    <dgm:cxn modelId="{E9447128-AFC6-46FC-95F8-BB65AB387A82}" type="presParOf" srcId="{7EE23720-E4AE-4592-ABE3-63ECE34D9CBE}" destId="{FAF18F51-8BB3-41BB-AA8C-84423367372E}" srcOrd="7" destOrd="0" presId="urn:microsoft.com/office/officeart/2008/layout/VerticalAccentList"/>
    <dgm:cxn modelId="{B65EF380-05AA-4E3C-8D63-9498B2A7AB58}" type="presParOf" srcId="{D76EA20C-FA12-4B6D-A5D0-8C15B0F15767}" destId="{F943827E-DE9A-4764-A227-DEC1696979C3}" srcOrd="5" destOrd="0" presId="urn:microsoft.com/office/officeart/2008/layout/VerticalAccentList"/>
    <dgm:cxn modelId="{1D986DB2-9CC6-4FBA-A5E7-BD69F63197ED}" type="presParOf" srcId="{D76EA20C-FA12-4B6D-A5D0-8C15B0F15767}" destId="{5A4A6E1D-DBEE-4DB7-9A95-67079ED37CA6}" srcOrd="6" destOrd="0" presId="urn:microsoft.com/office/officeart/2008/layout/VerticalAccentList"/>
    <dgm:cxn modelId="{88890111-7497-4DFF-B913-5891D4C54AE8}" type="presParOf" srcId="{5A4A6E1D-DBEE-4DB7-9A95-67079ED37CA6}" destId="{4FCB94F7-8E3F-4615-B3AC-61E96C3FA9F4}" srcOrd="0" destOrd="0" presId="urn:microsoft.com/office/officeart/2008/layout/VerticalAccentList"/>
    <dgm:cxn modelId="{2FB7D837-C3D7-4DBD-A028-F0B3BE514A00}" type="presParOf" srcId="{D76EA20C-FA12-4B6D-A5D0-8C15B0F15767}" destId="{85F15639-8AB6-467C-8611-9B3703B910E5}" srcOrd="7" destOrd="0" presId="urn:microsoft.com/office/officeart/2008/layout/VerticalAccentList"/>
    <dgm:cxn modelId="{FCD0386E-EDC6-4BA2-B9B7-A1EFF0876B8B}" type="presParOf" srcId="{85F15639-8AB6-467C-8611-9B3703B910E5}" destId="{DCBCB81D-72ED-465B-A83B-4F3324C6D9B8}" srcOrd="0" destOrd="0" presId="urn:microsoft.com/office/officeart/2008/layout/VerticalAccentList"/>
    <dgm:cxn modelId="{212BEAF5-6A12-48B1-BC97-13EF772D403B}" type="presParOf" srcId="{85F15639-8AB6-467C-8611-9B3703B910E5}" destId="{946D0697-F992-4ACA-AE8D-4028526A9C76}" srcOrd="1" destOrd="0" presId="urn:microsoft.com/office/officeart/2008/layout/VerticalAccentList"/>
    <dgm:cxn modelId="{522116FA-2419-4259-A951-D974D4C7E674}" type="presParOf" srcId="{85F15639-8AB6-467C-8611-9B3703B910E5}" destId="{8B5AA2D1-32E5-4062-8273-6EA9AAE5E317}" srcOrd="2" destOrd="0" presId="urn:microsoft.com/office/officeart/2008/layout/VerticalAccentList"/>
    <dgm:cxn modelId="{9F67EEC3-CD15-45B4-8FB1-0A2A11B21908}" type="presParOf" srcId="{85F15639-8AB6-467C-8611-9B3703B910E5}" destId="{64BDDE36-0CAA-4513-A3F6-1ED4E6415262}" srcOrd="3" destOrd="0" presId="urn:microsoft.com/office/officeart/2008/layout/VerticalAccentList"/>
    <dgm:cxn modelId="{2A89D598-40F9-482D-BCFD-6970D1FFD6FC}" type="presParOf" srcId="{85F15639-8AB6-467C-8611-9B3703B910E5}" destId="{620E1D7C-1AB2-49A5-AD9E-701D21EDD779}" srcOrd="4" destOrd="0" presId="urn:microsoft.com/office/officeart/2008/layout/VerticalAccentList"/>
    <dgm:cxn modelId="{83CCE32E-3639-4888-A61B-21390F04295B}" type="presParOf" srcId="{85F15639-8AB6-467C-8611-9B3703B910E5}" destId="{D247BB62-069E-4CFE-9831-E909633C398A}" srcOrd="5" destOrd="0" presId="urn:microsoft.com/office/officeart/2008/layout/VerticalAccentList"/>
    <dgm:cxn modelId="{29D81CE0-7C2B-4433-831F-9C28ED12C1C9}" type="presParOf" srcId="{85F15639-8AB6-467C-8611-9B3703B910E5}" destId="{9EBCA056-4BF3-4353-9A58-3C3611D15D9C}" srcOrd="6" destOrd="0" presId="urn:microsoft.com/office/officeart/2008/layout/VerticalAccentList"/>
    <dgm:cxn modelId="{D1EC55F5-B408-4772-B394-E8E247AAB73B}" type="presParOf" srcId="{85F15639-8AB6-467C-8611-9B3703B910E5}" destId="{AF1D45E9-1D67-4ED1-942B-651F5C3FA826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336BC93-2EF5-46DF-A0FB-E0F326422018}" type="doc">
      <dgm:prSet loTypeId="urn:microsoft.com/office/officeart/2008/layout/VerticalAccentList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C"/>
        </a:p>
      </dgm:t>
    </dgm:pt>
    <dgm:pt modelId="{B7DD3CC0-8960-4D73-9EA2-FBA3C46BD87B}">
      <dgm:prSet phldrT="[Texto]" custT="1"/>
      <dgm:spPr/>
      <dgm:t>
        <a:bodyPr/>
        <a:lstStyle/>
        <a:p>
          <a:r>
            <a:rPr lang="es-ES" sz="1600" dirty="0" smtClean="0">
              <a:latin typeface="Britannic Bold" panose="020B0903060703020204" pitchFamily="34" charset="0"/>
            </a:rPr>
            <a:t>Las frecuencias de aplicación impactan más que los insumos utilizados en el control de la enfermedad, siendo la frecuencia de 20 días con el 47,92% mejor a la frecuencia 25 días con el 66,67% de incidencia de escoba de bruja.</a:t>
          </a:r>
          <a:endParaRPr lang="es-EC" sz="1600" dirty="0">
            <a:latin typeface="Britannic Bold" panose="020B0903060703020204" pitchFamily="34" charset="0"/>
          </a:endParaRPr>
        </a:p>
      </dgm:t>
    </dgm:pt>
    <dgm:pt modelId="{3ECE60D7-5611-40B4-B8CC-53FCB50F322E}" type="parTrans" cxnId="{C078F9F2-E9A2-4DBC-9B79-17B03FAE74D3}">
      <dgm:prSet/>
      <dgm:spPr/>
      <dgm:t>
        <a:bodyPr/>
        <a:lstStyle/>
        <a:p>
          <a:endParaRPr lang="es-EC" sz="1600">
            <a:latin typeface="Britannic Bold" panose="020B0903060703020204" pitchFamily="34" charset="0"/>
          </a:endParaRPr>
        </a:p>
      </dgm:t>
    </dgm:pt>
    <dgm:pt modelId="{068ED8B4-6C82-4AFE-85A8-D764C82F79D3}" type="sibTrans" cxnId="{C078F9F2-E9A2-4DBC-9B79-17B03FAE74D3}">
      <dgm:prSet/>
      <dgm:spPr/>
      <dgm:t>
        <a:bodyPr/>
        <a:lstStyle/>
        <a:p>
          <a:endParaRPr lang="es-EC" sz="1600">
            <a:latin typeface="Britannic Bold" panose="020B0903060703020204" pitchFamily="34" charset="0"/>
          </a:endParaRPr>
        </a:p>
      </dgm:t>
    </dgm:pt>
    <dgm:pt modelId="{2D590996-D369-469A-94D0-CA7A1C859A89}">
      <dgm:prSet phldrT="[Texto]" custT="1"/>
      <dgm:spPr/>
      <dgm:t>
        <a:bodyPr/>
        <a:lstStyle/>
        <a:p>
          <a:endParaRPr lang="es-EC" sz="1600" dirty="0">
            <a:latin typeface="Britannic Bold" panose="020B0903060703020204" pitchFamily="34" charset="0"/>
          </a:endParaRPr>
        </a:p>
      </dgm:t>
    </dgm:pt>
    <dgm:pt modelId="{B5EE972E-1DF5-4DDE-9C16-FBEECC6F3FEB}" type="parTrans" cxnId="{643689E0-9376-4EB9-9547-0FB40418E82F}">
      <dgm:prSet/>
      <dgm:spPr/>
      <dgm:t>
        <a:bodyPr/>
        <a:lstStyle/>
        <a:p>
          <a:endParaRPr lang="es-EC" sz="1600">
            <a:latin typeface="Britannic Bold" panose="020B0903060703020204" pitchFamily="34" charset="0"/>
          </a:endParaRPr>
        </a:p>
      </dgm:t>
    </dgm:pt>
    <dgm:pt modelId="{BA1BBCC6-E842-475B-ACA5-9ABD10476BC2}" type="sibTrans" cxnId="{643689E0-9376-4EB9-9547-0FB40418E82F}">
      <dgm:prSet/>
      <dgm:spPr/>
      <dgm:t>
        <a:bodyPr/>
        <a:lstStyle/>
        <a:p>
          <a:endParaRPr lang="es-EC" sz="1600">
            <a:latin typeface="Britannic Bold" panose="020B0903060703020204" pitchFamily="34" charset="0"/>
          </a:endParaRPr>
        </a:p>
      </dgm:t>
    </dgm:pt>
    <dgm:pt modelId="{C452FEC5-A9A6-4EA8-9F65-02B86636DC67}">
      <dgm:prSet phldrT="[Texto]" custT="1"/>
      <dgm:spPr/>
      <dgm:t>
        <a:bodyPr/>
        <a:lstStyle/>
        <a:p>
          <a:r>
            <a:rPr lang="es-ES" sz="1600" dirty="0" smtClean="0">
              <a:latin typeface="Britannic Bold" panose="020B0903060703020204" pitchFamily="34" charset="0"/>
            </a:rPr>
            <a:t>La frecuencia de 20 días con el 5,94% fue mejor que la frecuencia de 25 días con el 10,21%, igualmente independientemente de los insumos utilizados, para reducir el grado de severidad de escoba de bruja.</a:t>
          </a:r>
          <a:endParaRPr lang="es-EC" sz="1600" dirty="0">
            <a:latin typeface="Britannic Bold" panose="020B0903060703020204" pitchFamily="34" charset="0"/>
          </a:endParaRPr>
        </a:p>
      </dgm:t>
    </dgm:pt>
    <dgm:pt modelId="{CB888DA5-E3C2-4ED6-9804-3E4B82F1A9BA}" type="parTrans" cxnId="{D4B6B52D-743A-43F8-BCD1-83FCB2704A1F}">
      <dgm:prSet/>
      <dgm:spPr/>
      <dgm:t>
        <a:bodyPr/>
        <a:lstStyle/>
        <a:p>
          <a:endParaRPr lang="es-EC" sz="1600">
            <a:latin typeface="Britannic Bold" panose="020B0903060703020204" pitchFamily="34" charset="0"/>
          </a:endParaRPr>
        </a:p>
      </dgm:t>
    </dgm:pt>
    <dgm:pt modelId="{1AC816AA-5004-47D3-ACD0-06C7750D197F}" type="sibTrans" cxnId="{D4B6B52D-743A-43F8-BCD1-83FCB2704A1F}">
      <dgm:prSet/>
      <dgm:spPr/>
      <dgm:t>
        <a:bodyPr/>
        <a:lstStyle/>
        <a:p>
          <a:endParaRPr lang="es-EC" sz="1600">
            <a:latin typeface="Britannic Bold" panose="020B0903060703020204" pitchFamily="34" charset="0"/>
          </a:endParaRPr>
        </a:p>
      </dgm:t>
    </dgm:pt>
    <dgm:pt modelId="{AC5F7566-BFEE-4499-ABDD-B05652F52E87}">
      <dgm:prSet phldrT="[Texto]" custT="1"/>
      <dgm:spPr/>
      <dgm:t>
        <a:bodyPr/>
        <a:lstStyle/>
        <a:p>
          <a:endParaRPr lang="es-EC" sz="1600" dirty="0">
            <a:latin typeface="Britannic Bold" panose="020B0903060703020204" pitchFamily="34" charset="0"/>
          </a:endParaRPr>
        </a:p>
      </dgm:t>
    </dgm:pt>
    <dgm:pt modelId="{2627D180-E6C6-4B39-87B8-E0D53DF5241B}" type="parTrans" cxnId="{5011D1E3-BA31-4E8C-9A99-A5B57FEA30D8}">
      <dgm:prSet/>
      <dgm:spPr/>
      <dgm:t>
        <a:bodyPr/>
        <a:lstStyle/>
        <a:p>
          <a:endParaRPr lang="es-EC" sz="1600">
            <a:latin typeface="Britannic Bold" panose="020B0903060703020204" pitchFamily="34" charset="0"/>
          </a:endParaRPr>
        </a:p>
      </dgm:t>
    </dgm:pt>
    <dgm:pt modelId="{F3DEA44A-102A-4D9C-BA20-C92EF5CEC3E7}" type="sibTrans" cxnId="{5011D1E3-BA31-4E8C-9A99-A5B57FEA30D8}">
      <dgm:prSet/>
      <dgm:spPr/>
      <dgm:t>
        <a:bodyPr/>
        <a:lstStyle/>
        <a:p>
          <a:endParaRPr lang="es-EC" sz="1600">
            <a:latin typeface="Britannic Bold" panose="020B0903060703020204" pitchFamily="34" charset="0"/>
          </a:endParaRPr>
        </a:p>
      </dgm:t>
    </dgm:pt>
    <dgm:pt modelId="{18C84660-092A-44E4-9BD7-5BED72C730EC}">
      <dgm:prSet phldrT="[Texto]" custT="1"/>
      <dgm:spPr/>
      <dgm:t>
        <a:bodyPr/>
        <a:lstStyle/>
        <a:p>
          <a:endParaRPr lang="es-ES" sz="1600" dirty="0" smtClean="0">
            <a:latin typeface="Britannic Bold" panose="020B0903060703020204" pitchFamily="34" charset="0"/>
          </a:endParaRPr>
        </a:p>
        <a:p>
          <a:r>
            <a:rPr lang="es-ES" sz="1600" dirty="0" smtClean="0">
              <a:latin typeface="Britannic Bold" panose="020B0903060703020204" pitchFamily="34" charset="0"/>
            </a:rPr>
            <a:t>El análisis económico reflejó valores de utilidad económica representativos en comparación del Testigo y de los tratamientos, considerándose rentable. Es el T4 (</a:t>
          </a:r>
          <a:r>
            <a:rPr lang="es-ES" sz="1600" dirty="0" err="1" smtClean="0">
              <a:latin typeface="Britannic Bold" panose="020B0903060703020204" pitchFamily="34" charset="0"/>
            </a:rPr>
            <a:t>Pyraclostrobin</a:t>
          </a:r>
          <a:r>
            <a:rPr lang="es-ES" sz="1600" dirty="0" smtClean="0">
              <a:latin typeface="Britannic Bold" panose="020B0903060703020204" pitchFamily="34" charset="0"/>
            </a:rPr>
            <a:t> + </a:t>
          </a:r>
          <a:r>
            <a:rPr lang="es-ES" sz="1600" dirty="0" err="1" smtClean="0">
              <a:latin typeface="Britannic Bold" panose="020B0903060703020204" pitchFamily="34" charset="0"/>
            </a:rPr>
            <a:t>Metiram</a:t>
          </a:r>
          <a:r>
            <a:rPr lang="es-ES" sz="1600" dirty="0" smtClean="0">
              <a:latin typeface="Britannic Bold" panose="020B0903060703020204" pitchFamily="34" charset="0"/>
            </a:rPr>
            <a:t>/20 días) el tratamiento de mayor utilidad por hectárea de $969,05.</a:t>
          </a:r>
          <a:endParaRPr lang="es-EC" sz="1600" dirty="0">
            <a:latin typeface="Britannic Bold" panose="020B0903060703020204" pitchFamily="34" charset="0"/>
          </a:endParaRPr>
        </a:p>
      </dgm:t>
    </dgm:pt>
    <dgm:pt modelId="{AE19B683-C0CB-4A93-9500-7A69FAAA24D7}" type="parTrans" cxnId="{867A5D1E-B757-41AE-9020-A456FFD1058A}">
      <dgm:prSet/>
      <dgm:spPr/>
      <dgm:t>
        <a:bodyPr/>
        <a:lstStyle/>
        <a:p>
          <a:endParaRPr lang="es-EC" sz="1600">
            <a:latin typeface="Britannic Bold" panose="020B0903060703020204" pitchFamily="34" charset="0"/>
          </a:endParaRPr>
        </a:p>
      </dgm:t>
    </dgm:pt>
    <dgm:pt modelId="{84C12435-1E41-46AC-B142-FE8999FEC02B}" type="sibTrans" cxnId="{867A5D1E-B757-41AE-9020-A456FFD1058A}">
      <dgm:prSet/>
      <dgm:spPr/>
      <dgm:t>
        <a:bodyPr/>
        <a:lstStyle/>
        <a:p>
          <a:endParaRPr lang="es-EC" sz="1600">
            <a:latin typeface="Britannic Bold" panose="020B0903060703020204" pitchFamily="34" charset="0"/>
          </a:endParaRPr>
        </a:p>
      </dgm:t>
    </dgm:pt>
    <dgm:pt modelId="{1AE07F61-5592-4CDA-81B4-AA4FBD692147}">
      <dgm:prSet phldrT="[Texto]" custT="1"/>
      <dgm:spPr/>
      <dgm:t>
        <a:bodyPr/>
        <a:lstStyle/>
        <a:p>
          <a:endParaRPr lang="es-EC" sz="1600" dirty="0">
            <a:latin typeface="Britannic Bold" panose="020B0903060703020204" pitchFamily="34" charset="0"/>
          </a:endParaRPr>
        </a:p>
      </dgm:t>
    </dgm:pt>
    <dgm:pt modelId="{9453AA78-D9FE-45E4-87A5-1DD3C924AAB3}" type="sibTrans" cxnId="{8F65B67E-B288-440F-A148-730147D6F4C5}">
      <dgm:prSet/>
      <dgm:spPr/>
      <dgm:t>
        <a:bodyPr/>
        <a:lstStyle/>
        <a:p>
          <a:endParaRPr lang="es-EC" sz="1600">
            <a:latin typeface="Britannic Bold" panose="020B0903060703020204" pitchFamily="34" charset="0"/>
          </a:endParaRPr>
        </a:p>
      </dgm:t>
    </dgm:pt>
    <dgm:pt modelId="{98850678-2E25-428D-921A-F831ADFDAAE3}" type="parTrans" cxnId="{8F65B67E-B288-440F-A148-730147D6F4C5}">
      <dgm:prSet/>
      <dgm:spPr/>
      <dgm:t>
        <a:bodyPr/>
        <a:lstStyle/>
        <a:p>
          <a:endParaRPr lang="es-EC" sz="1600">
            <a:latin typeface="Britannic Bold" panose="020B0903060703020204" pitchFamily="34" charset="0"/>
          </a:endParaRPr>
        </a:p>
      </dgm:t>
    </dgm:pt>
    <dgm:pt modelId="{17B47880-79FF-4368-B144-EB673D62B516}">
      <dgm:prSet phldrT="[Texto]" custT="1"/>
      <dgm:spPr/>
      <dgm:t>
        <a:bodyPr/>
        <a:lstStyle/>
        <a:p>
          <a:endParaRPr lang="es-EC" sz="1600" dirty="0">
            <a:latin typeface="Britannic Bold" panose="020B0903060703020204" pitchFamily="34" charset="0"/>
          </a:endParaRPr>
        </a:p>
      </dgm:t>
    </dgm:pt>
    <dgm:pt modelId="{FA56DC18-96AD-4D3F-AB67-EC2683D0F2D8}" type="parTrans" cxnId="{6AECE46E-5AFD-4351-A924-167D6FA1251D}">
      <dgm:prSet/>
      <dgm:spPr/>
      <dgm:t>
        <a:bodyPr/>
        <a:lstStyle/>
        <a:p>
          <a:endParaRPr lang="es-EC" sz="1600">
            <a:latin typeface="Britannic Bold" panose="020B0903060703020204" pitchFamily="34" charset="0"/>
          </a:endParaRPr>
        </a:p>
      </dgm:t>
    </dgm:pt>
    <dgm:pt modelId="{8B72789B-DD15-4B0C-BB81-D2398A341650}" type="sibTrans" cxnId="{6AECE46E-5AFD-4351-A924-167D6FA1251D}">
      <dgm:prSet/>
      <dgm:spPr/>
      <dgm:t>
        <a:bodyPr/>
        <a:lstStyle/>
        <a:p>
          <a:endParaRPr lang="es-EC" sz="1600">
            <a:latin typeface="Britannic Bold" panose="020B0903060703020204" pitchFamily="34" charset="0"/>
          </a:endParaRPr>
        </a:p>
      </dgm:t>
    </dgm:pt>
    <dgm:pt modelId="{D76EA20C-FA12-4B6D-A5D0-8C15B0F15767}" type="pres">
      <dgm:prSet presAssocID="{F336BC93-2EF5-46DF-A0FB-E0F326422018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s-EC"/>
        </a:p>
      </dgm:t>
    </dgm:pt>
    <dgm:pt modelId="{2048747D-3297-4FC4-8B34-2416285247A0}" type="pres">
      <dgm:prSet presAssocID="{1AE07F61-5592-4CDA-81B4-AA4FBD692147}" presName="parenttextcomposite" presStyleCnt="0"/>
      <dgm:spPr/>
    </dgm:pt>
    <dgm:pt modelId="{CA75636C-8AB0-4F00-92D8-8065CC97BC7B}" type="pres">
      <dgm:prSet presAssocID="{1AE07F61-5592-4CDA-81B4-AA4FBD692147}" presName="parenttext" presStyleLbl="revTx" presStyleIdx="0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5C2C8B2-27A5-4C9B-9B00-0082959F64AD}" type="pres">
      <dgm:prSet presAssocID="{1AE07F61-5592-4CDA-81B4-AA4FBD692147}" presName="composite" presStyleCnt="0"/>
      <dgm:spPr/>
    </dgm:pt>
    <dgm:pt modelId="{BA486276-A3BC-495F-8748-D655CC44F266}" type="pres">
      <dgm:prSet presAssocID="{1AE07F61-5592-4CDA-81B4-AA4FBD692147}" presName="chevron1" presStyleLbl="alignNode1" presStyleIdx="0" presStyleCnt="21"/>
      <dgm:spPr/>
    </dgm:pt>
    <dgm:pt modelId="{C77B25D3-6357-4E38-93E8-AECE4C5B9BD7}" type="pres">
      <dgm:prSet presAssocID="{1AE07F61-5592-4CDA-81B4-AA4FBD692147}" presName="chevron2" presStyleLbl="alignNode1" presStyleIdx="1" presStyleCnt="21"/>
      <dgm:spPr/>
    </dgm:pt>
    <dgm:pt modelId="{CB28021B-5C0D-412B-BC2B-5ED9803250AF}" type="pres">
      <dgm:prSet presAssocID="{1AE07F61-5592-4CDA-81B4-AA4FBD692147}" presName="chevron3" presStyleLbl="alignNode1" presStyleIdx="2" presStyleCnt="21"/>
      <dgm:spPr/>
    </dgm:pt>
    <dgm:pt modelId="{A7847E36-A5DE-4B83-B31C-D18C25D22EA0}" type="pres">
      <dgm:prSet presAssocID="{1AE07F61-5592-4CDA-81B4-AA4FBD692147}" presName="chevron4" presStyleLbl="alignNode1" presStyleIdx="3" presStyleCnt="21"/>
      <dgm:spPr/>
    </dgm:pt>
    <dgm:pt modelId="{70E9E0E7-6ED0-411D-AFE9-CE21D1DEFB0C}" type="pres">
      <dgm:prSet presAssocID="{1AE07F61-5592-4CDA-81B4-AA4FBD692147}" presName="chevron5" presStyleLbl="alignNode1" presStyleIdx="4" presStyleCnt="21"/>
      <dgm:spPr/>
    </dgm:pt>
    <dgm:pt modelId="{CDDDA007-AA0B-4867-94A2-DAB16B1583A7}" type="pres">
      <dgm:prSet presAssocID="{1AE07F61-5592-4CDA-81B4-AA4FBD692147}" presName="chevron6" presStyleLbl="alignNode1" presStyleIdx="5" presStyleCnt="21"/>
      <dgm:spPr/>
    </dgm:pt>
    <dgm:pt modelId="{AFAD1E72-0CFA-4ACC-A005-0A6630C7FEC7}" type="pres">
      <dgm:prSet presAssocID="{1AE07F61-5592-4CDA-81B4-AA4FBD692147}" presName="chevron7" presStyleLbl="alignNode1" presStyleIdx="6" presStyleCnt="21"/>
      <dgm:spPr/>
    </dgm:pt>
    <dgm:pt modelId="{BE60C1B9-CD9C-4872-804D-C36169BFA9E0}" type="pres">
      <dgm:prSet presAssocID="{1AE07F61-5592-4CDA-81B4-AA4FBD692147}" presName="childtext" presStyleLbl="solidFgAcc1" presStyleIdx="0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3DDF8E2-3EBC-4FAC-94E4-3CEB7C0ECB3F}" type="pres">
      <dgm:prSet presAssocID="{9453AA78-D9FE-45E4-87A5-1DD3C924AAB3}" presName="sibTrans" presStyleCnt="0"/>
      <dgm:spPr/>
    </dgm:pt>
    <dgm:pt modelId="{75DBC717-41AB-4BA6-91B2-692A1F330C17}" type="pres">
      <dgm:prSet presAssocID="{2D590996-D369-469A-94D0-CA7A1C859A89}" presName="parenttextcomposite" presStyleCnt="0"/>
      <dgm:spPr/>
    </dgm:pt>
    <dgm:pt modelId="{E07571E8-D0E2-4F19-9EC8-E91E77E381DB}" type="pres">
      <dgm:prSet presAssocID="{2D590996-D369-469A-94D0-CA7A1C859A89}" presName="parenttext" presStyleLbl="revTx" presStyleIdx="1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EE23720-E4AE-4592-ABE3-63ECE34D9CBE}" type="pres">
      <dgm:prSet presAssocID="{2D590996-D369-469A-94D0-CA7A1C859A89}" presName="composite" presStyleCnt="0"/>
      <dgm:spPr/>
    </dgm:pt>
    <dgm:pt modelId="{3E732D7D-67F8-43E0-9F02-F06EDEFEE866}" type="pres">
      <dgm:prSet presAssocID="{2D590996-D369-469A-94D0-CA7A1C859A89}" presName="chevron1" presStyleLbl="alignNode1" presStyleIdx="7" presStyleCnt="21"/>
      <dgm:spPr/>
    </dgm:pt>
    <dgm:pt modelId="{ED14A5EA-B56A-4104-A7A6-6AC2E16AB366}" type="pres">
      <dgm:prSet presAssocID="{2D590996-D369-469A-94D0-CA7A1C859A89}" presName="chevron2" presStyleLbl="alignNode1" presStyleIdx="8" presStyleCnt="21"/>
      <dgm:spPr/>
    </dgm:pt>
    <dgm:pt modelId="{9354DE35-7592-48B2-ABB4-DDB4490A5D37}" type="pres">
      <dgm:prSet presAssocID="{2D590996-D369-469A-94D0-CA7A1C859A89}" presName="chevron3" presStyleLbl="alignNode1" presStyleIdx="9" presStyleCnt="21"/>
      <dgm:spPr/>
    </dgm:pt>
    <dgm:pt modelId="{3CC37076-001F-47FE-BAB4-77ED62F2E389}" type="pres">
      <dgm:prSet presAssocID="{2D590996-D369-469A-94D0-CA7A1C859A89}" presName="chevron4" presStyleLbl="alignNode1" presStyleIdx="10" presStyleCnt="21"/>
      <dgm:spPr/>
    </dgm:pt>
    <dgm:pt modelId="{CD923712-C19B-426A-9E11-61E880B115C1}" type="pres">
      <dgm:prSet presAssocID="{2D590996-D369-469A-94D0-CA7A1C859A89}" presName="chevron5" presStyleLbl="alignNode1" presStyleIdx="11" presStyleCnt="21"/>
      <dgm:spPr/>
    </dgm:pt>
    <dgm:pt modelId="{1F1D70EC-F822-4871-9B7D-82C6EF24C429}" type="pres">
      <dgm:prSet presAssocID="{2D590996-D369-469A-94D0-CA7A1C859A89}" presName="chevron6" presStyleLbl="alignNode1" presStyleIdx="12" presStyleCnt="21"/>
      <dgm:spPr/>
    </dgm:pt>
    <dgm:pt modelId="{AD05AD74-A8D1-4620-8E82-2471C54671D3}" type="pres">
      <dgm:prSet presAssocID="{2D590996-D369-469A-94D0-CA7A1C859A89}" presName="chevron7" presStyleLbl="alignNode1" presStyleIdx="13" presStyleCnt="21"/>
      <dgm:spPr/>
    </dgm:pt>
    <dgm:pt modelId="{FAF18F51-8BB3-41BB-AA8C-84423367372E}" type="pres">
      <dgm:prSet presAssocID="{2D590996-D369-469A-94D0-CA7A1C859A89}" presName="childtext" presStyleLbl="solidFgAcc1" presStyleIdx="1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943827E-DE9A-4764-A227-DEC1696979C3}" type="pres">
      <dgm:prSet presAssocID="{BA1BBCC6-E842-475B-ACA5-9ABD10476BC2}" presName="sibTrans" presStyleCnt="0"/>
      <dgm:spPr/>
    </dgm:pt>
    <dgm:pt modelId="{5A4A6E1D-DBEE-4DB7-9A95-67079ED37CA6}" type="pres">
      <dgm:prSet presAssocID="{AC5F7566-BFEE-4499-ABDD-B05652F52E87}" presName="parenttextcomposite" presStyleCnt="0"/>
      <dgm:spPr/>
    </dgm:pt>
    <dgm:pt modelId="{4FCB94F7-8E3F-4615-B3AC-61E96C3FA9F4}" type="pres">
      <dgm:prSet presAssocID="{AC5F7566-BFEE-4499-ABDD-B05652F52E87}" presName="parenttext" presStyleLbl="revTx" presStyleIdx="2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5F15639-8AB6-467C-8611-9B3703B910E5}" type="pres">
      <dgm:prSet presAssocID="{AC5F7566-BFEE-4499-ABDD-B05652F52E87}" presName="composite" presStyleCnt="0"/>
      <dgm:spPr/>
    </dgm:pt>
    <dgm:pt modelId="{DCBCB81D-72ED-465B-A83B-4F3324C6D9B8}" type="pres">
      <dgm:prSet presAssocID="{AC5F7566-BFEE-4499-ABDD-B05652F52E87}" presName="chevron1" presStyleLbl="alignNode1" presStyleIdx="14" presStyleCnt="21"/>
      <dgm:spPr/>
    </dgm:pt>
    <dgm:pt modelId="{946D0697-F992-4ACA-AE8D-4028526A9C76}" type="pres">
      <dgm:prSet presAssocID="{AC5F7566-BFEE-4499-ABDD-B05652F52E87}" presName="chevron2" presStyleLbl="alignNode1" presStyleIdx="15" presStyleCnt="21"/>
      <dgm:spPr/>
    </dgm:pt>
    <dgm:pt modelId="{8B5AA2D1-32E5-4062-8273-6EA9AAE5E317}" type="pres">
      <dgm:prSet presAssocID="{AC5F7566-BFEE-4499-ABDD-B05652F52E87}" presName="chevron3" presStyleLbl="alignNode1" presStyleIdx="16" presStyleCnt="21"/>
      <dgm:spPr/>
    </dgm:pt>
    <dgm:pt modelId="{64BDDE36-0CAA-4513-A3F6-1ED4E6415262}" type="pres">
      <dgm:prSet presAssocID="{AC5F7566-BFEE-4499-ABDD-B05652F52E87}" presName="chevron4" presStyleLbl="alignNode1" presStyleIdx="17" presStyleCnt="21"/>
      <dgm:spPr/>
    </dgm:pt>
    <dgm:pt modelId="{620E1D7C-1AB2-49A5-AD9E-701D21EDD779}" type="pres">
      <dgm:prSet presAssocID="{AC5F7566-BFEE-4499-ABDD-B05652F52E87}" presName="chevron5" presStyleLbl="alignNode1" presStyleIdx="18" presStyleCnt="21"/>
      <dgm:spPr/>
    </dgm:pt>
    <dgm:pt modelId="{D247BB62-069E-4CFE-9831-E909633C398A}" type="pres">
      <dgm:prSet presAssocID="{AC5F7566-BFEE-4499-ABDD-B05652F52E87}" presName="chevron6" presStyleLbl="alignNode1" presStyleIdx="19" presStyleCnt="21"/>
      <dgm:spPr/>
    </dgm:pt>
    <dgm:pt modelId="{9EBCA056-4BF3-4353-9A58-3C3611D15D9C}" type="pres">
      <dgm:prSet presAssocID="{AC5F7566-BFEE-4499-ABDD-B05652F52E87}" presName="chevron7" presStyleLbl="alignNode1" presStyleIdx="20" presStyleCnt="21"/>
      <dgm:spPr/>
    </dgm:pt>
    <dgm:pt modelId="{AF1D45E9-1D67-4ED1-942B-651F5C3FA826}" type="pres">
      <dgm:prSet presAssocID="{AC5F7566-BFEE-4499-ABDD-B05652F52E87}" presName="childtext" presStyleLbl="solidFgAcc1" presStyleIdx="2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8F65B67E-B288-440F-A148-730147D6F4C5}" srcId="{F336BC93-2EF5-46DF-A0FB-E0F326422018}" destId="{1AE07F61-5592-4CDA-81B4-AA4FBD692147}" srcOrd="0" destOrd="0" parTransId="{98850678-2E25-428D-921A-F831ADFDAAE3}" sibTransId="{9453AA78-D9FE-45E4-87A5-1DD3C924AAB3}"/>
    <dgm:cxn modelId="{643689E0-9376-4EB9-9547-0FB40418E82F}" srcId="{F336BC93-2EF5-46DF-A0FB-E0F326422018}" destId="{2D590996-D369-469A-94D0-CA7A1C859A89}" srcOrd="1" destOrd="0" parTransId="{B5EE972E-1DF5-4DDE-9C16-FBEECC6F3FEB}" sibTransId="{BA1BBCC6-E842-475B-ACA5-9ABD10476BC2}"/>
    <dgm:cxn modelId="{D4B6B52D-743A-43F8-BCD1-83FCB2704A1F}" srcId="{2D590996-D369-469A-94D0-CA7A1C859A89}" destId="{C452FEC5-A9A6-4EA8-9F65-02B86636DC67}" srcOrd="0" destOrd="0" parTransId="{CB888DA5-E3C2-4ED6-9804-3E4B82F1A9BA}" sibTransId="{1AC816AA-5004-47D3-ACD0-06C7750D197F}"/>
    <dgm:cxn modelId="{C078F9F2-E9A2-4DBC-9B79-17B03FAE74D3}" srcId="{1AE07F61-5592-4CDA-81B4-AA4FBD692147}" destId="{B7DD3CC0-8960-4D73-9EA2-FBA3C46BD87B}" srcOrd="0" destOrd="0" parTransId="{3ECE60D7-5611-40B4-B8CC-53FCB50F322E}" sibTransId="{068ED8B4-6C82-4AFE-85A8-D764C82F79D3}"/>
    <dgm:cxn modelId="{6AECE46E-5AFD-4351-A924-167D6FA1251D}" srcId="{AC5F7566-BFEE-4499-ABDD-B05652F52E87}" destId="{17B47880-79FF-4368-B144-EB673D62B516}" srcOrd="1" destOrd="0" parTransId="{FA56DC18-96AD-4D3F-AB67-EC2683D0F2D8}" sibTransId="{8B72789B-DD15-4B0C-BB81-D2398A341650}"/>
    <dgm:cxn modelId="{CBDA642C-D662-48A0-A935-98DEBDB4828B}" type="presOf" srcId="{17B47880-79FF-4368-B144-EB673D62B516}" destId="{AF1D45E9-1D67-4ED1-942B-651F5C3FA826}" srcOrd="0" destOrd="1" presId="urn:microsoft.com/office/officeart/2008/layout/VerticalAccentList"/>
    <dgm:cxn modelId="{867A5D1E-B757-41AE-9020-A456FFD1058A}" srcId="{AC5F7566-BFEE-4499-ABDD-B05652F52E87}" destId="{18C84660-092A-44E4-9BD7-5BED72C730EC}" srcOrd="0" destOrd="0" parTransId="{AE19B683-C0CB-4A93-9500-7A69FAAA24D7}" sibTransId="{84C12435-1E41-46AC-B142-FE8999FEC02B}"/>
    <dgm:cxn modelId="{7927D3DC-F586-4BD0-BA69-6F34A8CF59F0}" type="presOf" srcId="{1AE07F61-5592-4CDA-81B4-AA4FBD692147}" destId="{CA75636C-8AB0-4F00-92D8-8065CC97BC7B}" srcOrd="0" destOrd="0" presId="urn:microsoft.com/office/officeart/2008/layout/VerticalAccentList"/>
    <dgm:cxn modelId="{D4D14CA7-9E67-4C58-8F43-C4E69CA2DAD6}" type="presOf" srcId="{B7DD3CC0-8960-4D73-9EA2-FBA3C46BD87B}" destId="{BE60C1B9-CD9C-4872-804D-C36169BFA9E0}" srcOrd="0" destOrd="0" presId="urn:microsoft.com/office/officeart/2008/layout/VerticalAccentList"/>
    <dgm:cxn modelId="{4A9D12AF-2C47-41D6-833A-C2A056A925A6}" type="presOf" srcId="{F336BC93-2EF5-46DF-A0FB-E0F326422018}" destId="{D76EA20C-FA12-4B6D-A5D0-8C15B0F15767}" srcOrd="0" destOrd="0" presId="urn:microsoft.com/office/officeart/2008/layout/VerticalAccentList"/>
    <dgm:cxn modelId="{35F25568-6DDB-474A-82D3-CA78AD85786B}" type="presOf" srcId="{AC5F7566-BFEE-4499-ABDD-B05652F52E87}" destId="{4FCB94F7-8E3F-4615-B3AC-61E96C3FA9F4}" srcOrd="0" destOrd="0" presId="urn:microsoft.com/office/officeart/2008/layout/VerticalAccentList"/>
    <dgm:cxn modelId="{B6791C80-FB84-4A22-9BDD-65979F34E133}" type="presOf" srcId="{18C84660-092A-44E4-9BD7-5BED72C730EC}" destId="{AF1D45E9-1D67-4ED1-942B-651F5C3FA826}" srcOrd="0" destOrd="0" presId="urn:microsoft.com/office/officeart/2008/layout/VerticalAccentList"/>
    <dgm:cxn modelId="{5011D1E3-BA31-4E8C-9A99-A5B57FEA30D8}" srcId="{F336BC93-2EF5-46DF-A0FB-E0F326422018}" destId="{AC5F7566-BFEE-4499-ABDD-B05652F52E87}" srcOrd="2" destOrd="0" parTransId="{2627D180-E6C6-4B39-87B8-E0D53DF5241B}" sibTransId="{F3DEA44A-102A-4D9C-BA20-C92EF5CEC3E7}"/>
    <dgm:cxn modelId="{C674A1C4-AA47-4A91-8737-70BB1B542C2D}" type="presOf" srcId="{2D590996-D369-469A-94D0-CA7A1C859A89}" destId="{E07571E8-D0E2-4F19-9EC8-E91E77E381DB}" srcOrd="0" destOrd="0" presId="urn:microsoft.com/office/officeart/2008/layout/VerticalAccentList"/>
    <dgm:cxn modelId="{116568C8-7683-4B61-B51E-EDD8EDF2632D}" type="presOf" srcId="{C452FEC5-A9A6-4EA8-9F65-02B86636DC67}" destId="{FAF18F51-8BB3-41BB-AA8C-84423367372E}" srcOrd="0" destOrd="0" presId="urn:microsoft.com/office/officeart/2008/layout/VerticalAccentList"/>
    <dgm:cxn modelId="{98178F2F-F3D6-4B5C-9BBD-559CF286A442}" type="presParOf" srcId="{D76EA20C-FA12-4B6D-A5D0-8C15B0F15767}" destId="{2048747D-3297-4FC4-8B34-2416285247A0}" srcOrd="0" destOrd="0" presId="urn:microsoft.com/office/officeart/2008/layout/VerticalAccentList"/>
    <dgm:cxn modelId="{6FA15761-4949-433E-A176-7DA3B11B1622}" type="presParOf" srcId="{2048747D-3297-4FC4-8B34-2416285247A0}" destId="{CA75636C-8AB0-4F00-92D8-8065CC97BC7B}" srcOrd="0" destOrd="0" presId="urn:microsoft.com/office/officeart/2008/layout/VerticalAccentList"/>
    <dgm:cxn modelId="{1350E4FF-242A-4CFD-8F96-FDC366EE91BA}" type="presParOf" srcId="{D76EA20C-FA12-4B6D-A5D0-8C15B0F15767}" destId="{D5C2C8B2-27A5-4C9B-9B00-0082959F64AD}" srcOrd="1" destOrd="0" presId="urn:microsoft.com/office/officeart/2008/layout/VerticalAccentList"/>
    <dgm:cxn modelId="{891D6DFC-CA1E-4A9A-9447-1E05ACCFC87B}" type="presParOf" srcId="{D5C2C8B2-27A5-4C9B-9B00-0082959F64AD}" destId="{BA486276-A3BC-495F-8748-D655CC44F266}" srcOrd="0" destOrd="0" presId="urn:microsoft.com/office/officeart/2008/layout/VerticalAccentList"/>
    <dgm:cxn modelId="{CC51B578-FF58-4A4C-893A-90DC4B269DD0}" type="presParOf" srcId="{D5C2C8B2-27A5-4C9B-9B00-0082959F64AD}" destId="{C77B25D3-6357-4E38-93E8-AECE4C5B9BD7}" srcOrd="1" destOrd="0" presId="urn:microsoft.com/office/officeart/2008/layout/VerticalAccentList"/>
    <dgm:cxn modelId="{9B1C16A0-23CA-44CB-B462-1AB6FE03B3A8}" type="presParOf" srcId="{D5C2C8B2-27A5-4C9B-9B00-0082959F64AD}" destId="{CB28021B-5C0D-412B-BC2B-5ED9803250AF}" srcOrd="2" destOrd="0" presId="urn:microsoft.com/office/officeart/2008/layout/VerticalAccentList"/>
    <dgm:cxn modelId="{88D26D28-1AA1-45E7-8270-3BB124AEDED8}" type="presParOf" srcId="{D5C2C8B2-27A5-4C9B-9B00-0082959F64AD}" destId="{A7847E36-A5DE-4B83-B31C-D18C25D22EA0}" srcOrd="3" destOrd="0" presId="urn:microsoft.com/office/officeart/2008/layout/VerticalAccentList"/>
    <dgm:cxn modelId="{22A742D2-A488-466B-B07E-72C3521EC140}" type="presParOf" srcId="{D5C2C8B2-27A5-4C9B-9B00-0082959F64AD}" destId="{70E9E0E7-6ED0-411D-AFE9-CE21D1DEFB0C}" srcOrd="4" destOrd="0" presId="urn:microsoft.com/office/officeart/2008/layout/VerticalAccentList"/>
    <dgm:cxn modelId="{8684DCE6-2D47-4F37-89AA-8C3CB6C20736}" type="presParOf" srcId="{D5C2C8B2-27A5-4C9B-9B00-0082959F64AD}" destId="{CDDDA007-AA0B-4867-94A2-DAB16B1583A7}" srcOrd="5" destOrd="0" presId="urn:microsoft.com/office/officeart/2008/layout/VerticalAccentList"/>
    <dgm:cxn modelId="{51C45025-DD1B-4AE4-A4AF-6E38A4F8B388}" type="presParOf" srcId="{D5C2C8B2-27A5-4C9B-9B00-0082959F64AD}" destId="{AFAD1E72-0CFA-4ACC-A005-0A6630C7FEC7}" srcOrd="6" destOrd="0" presId="urn:microsoft.com/office/officeart/2008/layout/VerticalAccentList"/>
    <dgm:cxn modelId="{02317862-D951-40E2-8A1E-E39CA9DF669B}" type="presParOf" srcId="{D5C2C8B2-27A5-4C9B-9B00-0082959F64AD}" destId="{BE60C1B9-CD9C-4872-804D-C36169BFA9E0}" srcOrd="7" destOrd="0" presId="urn:microsoft.com/office/officeart/2008/layout/VerticalAccentList"/>
    <dgm:cxn modelId="{43BFC0E1-C511-4667-8562-5D3318F114A8}" type="presParOf" srcId="{D76EA20C-FA12-4B6D-A5D0-8C15B0F15767}" destId="{B3DDF8E2-3EBC-4FAC-94E4-3CEB7C0ECB3F}" srcOrd="2" destOrd="0" presId="urn:microsoft.com/office/officeart/2008/layout/VerticalAccentList"/>
    <dgm:cxn modelId="{2C5EEB54-0CC6-4325-A624-5BC4DA127A7A}" type="presParOf" srcId="{D76EA20C-FA12-4B6D-A5D0-8C15B0F15767}" destId="{75DBC717-41AB-4BA6-91B2-692A1F330C17}" srcOrd="3" destOrd="0" presId="urn:microsoft.com/office/officeart/2008/layout/VerticalAccentList"/>
    <dgm:cxn modelId="{7FC58755-E867-4B3E-B021-07F6F02B93C3}" type="presParOf" srcId="{75DBC717-41AB-4BA6-91B2-692A1F330C17}" destId="{E07571E8-D0E2-4F19-9EC8-E91E77E381DB}" srcOrd="0" destOrd="0" presId="urn:microsoft.com/office/officeart/2008/layout/VerticalAccentList"/>
    <dgm:cxn modelId="{B644C6FE-56B4-4A70-A644-5EB31D724FA8}" type="presParOf" srcId="{D76EA20C-FA12-4B6D-A5D0-8C15B0F15767}" destId="{7EE23720-E4AE-4592-ABE3-63ECE34D9CBE}" srcOrd="4" destOrd="0" presId="urn:microsoft.com/office/officeart/2008/layout/VerticalAccentList"/>
    <dgm:cxn modelId="{AC0C7925-987E-4595-AFBA-ABA21B8DC93F}" type="presParOf" srcId="{7EE23720-E4AE-4592-ABE3-63ECE34D9CBE}" destId="{3E732D7D-67F8-43E0-9F02-F06EDEFEE866}" srcOrd="0" destOrd="0" presId="urn:microsoft.com/office/officeart/2008/layout/VerticalAccentList"/>
    <dgm:cxn modelId="{833EACDD-27D2-4F72-B849-8EB1A0DFFBFE}" type="presParOf" srcId="{7EE23720-E4AE-4592-ABE3-63ECE34D9CBE}" destId="{ED14A5EA-B56A-4104-A7A6-6AC2E16AB366}" srcOrd="1" destOrd="0" presId="urn:microsoft.com/office/officeart/2008/layout/VerticalAccentList"/>
    <dgm:cxn modelId="{AFF4E8D1-3E09-42F5-85F9-DBE6776492F2}" type="presParOf" srcId="{7EE23720-E4AE-4592-ABE3-63ECE34D9CBE}" destId="{9354DE35-7592-48B2-ABB4-DDB4490A5D37}" srcOrd="2" destOrd="0" presId="urn:microsoft.com/office/officeart/2008/layout/VerticalAccentList"/>
    <dgm:cxn modelId="{A933A317-4338-4C06-990F-C3DBF07CDE2E}" type="presParOf" srcId="{7EE23720-E4AE-4592-ABE3-63ECE34D9CBE}" destId="{3CC37076-001F-47FE-BAB4-77ED62F2E389}" srcOrd="3" destOrd="0" presId="urn:microsoft.com/office/officeart/2008/layout/VerticalAccentList"/>
    <dgm:cxn modelId="{F2F7F43A-D6FE-4BEB-B82C-B58D0E2EDF61}" type="presParOf" srcId="{7EE23720-E4AE-4592-ABE3-63ECE34D9CBE}" destId="{CD923712-C19B-426A-9E11-61E880B115C1}" srcOrd="4" destOrd="0" presId="urn:microsoft.com/office/officeart/2008/layout/VerticalAccentList"/>
    <dgm:cxn modelId="{ED02C8A0-B355-4423-810E-9AC7942E2F0B}" type="presParOf" srcId="{7EE23720-E4AE-4592-ABE3-63ECE34D9CBE}" destId="{1F1D70EC-F822-4871-9B7D-82C6EF24C429}" srcOrd="5" destOrd="0" presId="urn:microsoft.com/office/officeart/2008/layout/VerticalAccentList"/>
    <dgm:cxn modelId="{8CEA0B3A-47DE-4906-8E7C-A88040160FB6}" type="presParOf" srcId="{7EE23720-E4AE-4592-ABE3-63ECE34D9CBE}" destId="{AD05AD74-A8D1-4620-8E82-2471C54671D3}" srcOrd="6" destOrd="0" presId="urn:microsoft.com/office/officeart/2008/layout/VerticalAccentList"/>
    <dgm:cxn modelId="{8072DF81-E66A-4CE7-90A2-6E7CEA2F6C29}" type="presParOf" srcId="{7EE23720-E4AE-4592-ABE3-63ECE34D9CBE}" destId="{FAF18F51-8BB3-41BB-AA8C-84423367372E}" srcOrd="7" destOrd="0" presId="urn:microsoft.com/office/officeart/2008/layout/VerticalAccentList"/>
    <dgm:cxn modelId="{79F93753-05E2-4937-81C7-4FB9822BC582}" type="presParOf" srcId="{D76EA20C-FA12-4B6D-A5D0-8C15B0F15767}" destId="{F943827E-DE9A-4764-A227-DEC1696979C3}" srcOrd="5" destOrd="0" presId="urn:microsoft.com/office/officeart/2008/layout/VerticalAccentList"/>
    <dgm:cxn modelId="{0329682E-8716-425E-80EF-6C874BCA7B37}" type="presParOf" srcId="{D76EA20C-FA12-4B6D-A5D0-8C15B0F15767}" destId="{5A4A6E1D-DBEE-4DB7-9A95-67079ED37CA6}" srcOrd="6" destOrd="0" presId="urn:microsoft.com/office/officeart/2008/layout/VerticalAccentList"/>
    <dgm:cxn modelId="{17DAEF21-006D-4959-BBC7-EC5FBBAAA3A8}" type="presParOf" srcId="{5A4A6E1D-DBEE-4DB7-9A95-67079ED37CA6}" destId="{4FCB94F7-8E3F-4615-B3AC-61E96C3FA9F4}" srcOrd="0" destOrd="0" presId="urn:microsoft.com/office/officeart/2008/layout/VerticalAccentList"/>
    <dgm:cxn modelId="{FFB9430C-5BAC-4ADB-AF72-C62F7737E40C}" type="presParOf" srcId="{D76EA20C-FA12-4B6D-A5D0-8C15B0F15767}" destId="{85F15639-8AB6-467C-8611-9B3703B910E5}" srcOrd="7" destOrd="0" presId="urn:microsoft.com/office/officeart/2008/layout/VerticalAccentList"/>
    <dgm:cxn modelId="{82E54890-7CF5-43A5-9ED0-76EEFC612D94}" type="presParOf" srcId="{85F15639-8AB6-467C-8611-9B3703B910E5}" destId="{DCBCB81D-72ED-465B-A83B-4F3324C6D9B8}" srcOrd="0" destOrd="0" presId="urn:microsoft.com/office/officeart/2008/layout/VerticalAccentList"/>
    <dgm:cxn modelId="{5C0A3148-9898-424B-80E7-44FA6928F36E}" type="presParOf" srcId="{85F15639-8AB6-467C-8611-9B3703B910E5}" destId="{946D0697-F992-4ACA-AE8D-4028526A9C76}" srcOrd="1" destOrd="0" presId="urn:microsoft.com/office/officeart/2008/layout/VerticalAccentList"/>
    <dgm:cxn modelId="{95FD7FE5-069A-4F9C-AE15-436195DF75D6}" type="presParOf" srcId="{85F15639-8AB6-467C-8611-9B3703B910E5}" destId="{8B5AA2D1-32E5-4062-8273-6EA9AAE5E317}" srcOrd="2" destOrd="0" presId="urn:microsoft.com/office/officeart/2008/layout/VerticalAccentList"/>
    <dgm:cxn modelId="{99762532-2EAA-4AFB-88A5-104C463AEF91}" type="presParOf" srcId="{85F15639-8AB6-467C-8611-9B3703B910E5}" destId="{64BDDE36-0CAA-4513-A3F6-1ED4E6415262}" srcOrd="3" destOrd="0" presId="urn:microsoft.com/office/officeart/2008/layout/VerticalAccentList"/>
    <dgm:cxn modelId="{8B4BAED2-654E-454F-92BB-EA71D41BCB95}" type="presParOf" srcId="{85F15639-8AB6-467C-8611-9B3703B910E5}" destId="{620E1D7C-1AB2-49A5-AD9E-701D21EDD779}" srcOrd="4" destOrd="0" presId="urn:microsoft.com/office/officeart/2008/layout/VerticalAccentList"/>
    <dgm:cxn modelId="{ABBF1675-ADC8-4268-966A-61E0373E7DD3}" type="presParOf" srcId="{85F15639-8AB6-467C-8611-9B3703B910E5}" destId="{D247BB62-069E-4CFE-9831-E909633C398A}" srcOrd="5" destOrd="0" presId="urn:microsoft.com/office/officeart/2008/layout/VerticalAccentList"/>
    <dgm:cxn modelId="{EE91E217-E0D7-47CA-9979-C99942DAC76A}" type="presParOf" srcId="{85F15639-8AB6-467C-8611-9B3703B910E5}" destId="{9EBCA056-4BF3-4353-9A58-3C3611D15D9C}" srcOrd="6" destOrd="0" presId="urn:microsoft.com/office/officeart/2008/layout/VerticalAccentList"/>
    <dgm:cxn modelId="{69930895-918F-4A72-BE60-6925C8509AF5}" type="presParOf" srcId="{85F15639-8AB6-467C-8611-9B3703B910E5}" destId="{AF1D45E9-1D67-4ED1-942B-651F5C3FA826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1AD0D45-3801-45BB-81D9-71AE7A145888}" type="doc">
      <dgm:prSet loTypeId="urn:microsoft.com/office/officeart/2005/8/layout/list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C"/>
        </a:p>
      </dgm:t>
    </dgm:pt>
    <dgm:pt modelId="{0C3ABCEA-F2CE-4243-BFF0-2E8CD87ED380}">
      <dgm:prSet phldrT="[Texto]" custT="1"/>
      <dgm:spPr/>
      <dgm:t>
        <a:bodyPr/>
        <a:lstStyle/>
        <a:p>
          <a:r>
            <a:rPr lang="es-ES" sz="1600" dirty="0" smtClean="0">
              <a:latin typeface="Britannic Bold" panose="020B0903060703020204" pitchFamily="34" charset="0"/>
            </a:rPr>
            <a:t>Para mantener una baja incidencia de escoba de bruja en el cultivo de cacao, es recomendable la aplicación de fungicidas sistémicos, con una frecuencia de alrededor de 20 días.</a:t>
          </a:r>
          <a:endParaRPr lang="es-EC" sz="1600" dirty="0">
            <a:latin typeface="Britannic Bold" panose="020B0903060703020204" pitchFamily="34" charset="0"/>
          </a:endParaRPr>
        </a:p>
      </dgm:t>
    </dgm:pt>
    <dgm:pt modelId="{152D109B-237C-43A3-8EC0-50666560C0D8}" type="parTrans" cxnId="{E70A8353-AAC0-4310-8B30-06C5A54903CE}">
      <dgm:prSet/>
      <dgm:spPr/>
      <dgm:t>
        <a:bodyPr/>
        <a:lstStyle/>
        <a:p>
          <a:endParaRPr lang="es-EC" sz="1600">
            <a:latin typeface="Britannic Bold" panose="020B0903060703020204" pitchFamily="34" charset="0"/>
          </a:endParaRPr>
        </a:p>
      </dgm:t>
    </dgm:pt>
    <dgm:pt modelId="{F51AED80-11EB-4171-916F-0F294E529EF9}" type="sibTrans" cxnId="{E70A8353-AAC0-4310-8B30-06C5A54903CE}">
      <dgm:prSet/>
      <dgm:spPr/>
      <dgm:t>
        <a:bodyPr/>
        <a:lstStyle/>
        <a:p>
          <a:endParaRPr lang="es-EC" sz="1600">
            <a:latin typeface="Britannic Bold" panose="020B0903060703020204" pitchFamily="34" charset="0"/>
          </a:endParaRPr>
        </a:p>
      </dgm:t>
    </dgm:pt>
    <dgm:pt modelId="{646299D3-4F91-4545-8D80-BD6684BAFCAD}">
      <dgm:prSet phldrT="[Texto]" custT="1"/>
      <dgm:spPr/>
      <dgm:t>
        <a:bodyPr/>
        <a:lstStyle/>
        <a:p>
          <a:r>
            <a:rPr lang="es-ES" sz="1600" dirty="0" smtClean="0">
              <a:latin typeface="Britannic Bold" panose="020B0903060703020204" pitchFamily="34" charset="0"/>
            </a:rPr>
            <a:t>Se recomienda realizar labores culturales como podas fitosanitarias, control de malezas, erradicación de árboles que generen demasiada sombra a la plantación y limpiezas manuales de brotes infectados</a:t>
          </a:r>
          <a:endParaRPr lang="es-EC" sz="1600" dirty="0">
            <a:latin typeface="Britannic Bold" panose="020B0903060703020204" pitchFamily="34" charset="0"/>
          </a:endParaRPr>
        </a:p>
      </dgm:t>
    </dgm:pt>
    <dgm:pt modelId="{D353772D-E032-4B95-ABFF-F4027E8017E4}" type="parTrans" cxnId="{9CD224BF-B954-4455-BAB4-1F6C2105C307}">
      <dgm:prSet/>
      <dgm:spPr/>
      <dgm:t>
        <a:bodyPr/>
        <a:lstStyle/>
        <a:p>
          <a:endParaRPr lang="es-EC" sz="1600">
            <a:latin typeface="Britannic Bold" panose="020B0903060703020204" pitchFamily="34" charset="0"/>
          </a:endParaRPr>
        </a:p>
      </dgm:t>
    </dgm:pt>
    <dgm:pt modelId="{2B9BBCC6-E26A-4592-B5D4-3E4E08A70FF9}" type="sibTrans" cxnId="{9CD224BF-B954-4455-BAB4-1F6C2105C307}">
      <dgm:prSet/>
      <dgm:spPr/>
      <dgm:t>
        <a:bodyPr/>
        <a:lstStyle/>
        <a:p>
          <a:endParaRPr lang="es-EC" sz="1600">
            <a:latin typeface="Britannic Bold" panose="020B0903060703020204" pitchFamily="34" charset="0"/>
          </a:endParaRPr>
        </a:p>
      </dgm:t>
    </dgm:pt>
    <dgm:pt modelId="{E648E42F-CFED-4B85-9E4A-0C5AA50D4D6A}">
      <dgm:prSet phldrT="[Texto]" custT="1"/>
      <dgm:spPr/>
      <dgm:t>
        <a:bodyPr/>
        <a:lstStyle/>
        <a:p>
          <a:r>
            <a:rPr lang="es-ES" sz="1600" dirty="0" smtClean="0">
              <a:latin typeface="Britannic Bold" panose="020B0903060703020204" pitchFamily="34" charset="0"/>
            </a:rPr>
            <a:t>Se recomienda el uso de cualquiera de los insumos probados en este estudio ya que todos funcionaron bien en contra de la enfermedad.</a:t>
          </a:r>
          <a:endParaRPr lang="es-EC" sz="1600" dirty="0">
            <a:latin typeface="Britannic Bold" panose="020B0903060703020204" pitchFamily="34" charset="0"/>
          </a:endParaRPr>
        </a:p>
      </dgm:t>
    </dgm:pt>
    <dgm:pt modelId="{BE0CF9DF-4BBF-46C9-B003-71A577F5B822}" type="parTrans" cxnId="{DE66CC2E-0EAA-4AF8-9100-0EB320FB0A5E}">
      <dgm:prSet/>
      <dgm:spPr/>
      <dgm:t>
        <a:bodyPr/>
        <a:lstStyle/>
        <a:p>
          <a:endParaRPr lang="es-EC" sz="1600">
            <a:latin typeface="Britannic Bold" panose="020B0903060703020204" pitchFamily="34" charset="0"/>
          </a:endParaRPr>
        </a:p>
      </dgm:t>
    </dgm:pt>
    <dgm:pt modelId="{CD1E6B13-36D2-49C0-BC52-100A9FB45C99}" type="sibTrans" cxnId="{DE66CC2E-0EAA-4AF8-9100-0EB320FB0A5E}">
      <dgm:prSet/>
      <dgm:spPr/>
      <dgm:t>
        <a:bodyPr/>
        <a:lstStyle/>
        <a:p>
          <a:endParaRPr lang="es-EC" sz="1600">
            <a:latin typeface="Britannic Bold" panose="020B0903060703020204" pitchFamily="34" charset="0"/>
          </a:endParaRPr>
        </a:p>
      </dgm:t>
    </dgm:pt>
    <dgm:pt modelId="{913875D2-30FA-4F07-99CC-DFADF47E8492}">
      <dgm:prSet phldrT="[Texto]" custT="1"/>
      <dgm:spPr/>
      <dgm:t>
        <a:bodyPr/>
        <a:lstStyle/>
        <a:p>
          <a:r>
            <a:rPr lang="es-ES" sz="1600" dirty="0" smtClean="0">
              <a:latin typeface="Britannic Bold" panose="020B0903060703020204" pitchFamily="34" charset="0"/>
            </a:rPr>
            <a:t>Se recomienda continuar con este estudio durante la época lluviosa, considerando las frecuencias de aplicación y las dosis</a:t>
          </a:r>
          <a:endParaRPr lang="es-EC" sz="1600" dirty="0">
            <a:latin typeface="Britannic Bold" panose="020B0903060703020204" pitchFamily="34" charset="0"/>
          </a:endParaRPr>
        </a:p>
      </dgm:t>
    </dgm:pt>
    <dgm:pt modelId="{EA35A978-9F61-4693-AEC2-85991BEDD710}" type="parTrans" cxnId="{11E097BD-07D5-435D-A716-CA847DD63182}">
      <dgm:prSet/>
      <dgm:spPr/>
      <dgm:t>
        <a:bodyPr/>
        <a:lstStyle/>
        <a:p>
          <a:endParaRPr lang="es-EC" sz="1600">
            <a:latin typeface="Britannic Bold" panose="020B0903060703020204" pitchFamily="34" charset="0"/>
          </a:endParaRPr>
        </a:p>
      </dgm:t>
    </dgm:pt>
    <dgm:pt modelId="{F7AEA698-B27A-41F5-9405-B4681B30E4A7}" type="sibTrans" cxnId="{11E097BD-07D5-435D-A716-CA847DD63182}">
      <dgm:prSet/>
      <dgm:spPr/>
      <dgm:t>
        <a:bodyPr/>
        <a:lstStyle/>
        <a:p>
          <a:endParaRPr lang="es-EC" sz="1600">
            <a:latin typeface="Britannic Bold" panose="020B0903060703020204" pitchFamily="34" charset="0"/>
          </a:endParaRPr>
        </a:p>
      </dgm:t>
    </dgm:pt>
    <dgm:pt modelId="{6B2A732D-9186-443B-B738-98B69E2060B5}">
      <dgm:prSet phldrT="[Texto]" custT="1"/>
      <dgm:spPr/>
      <dgm:t>
        <a:bodyPr/>
        <a:lstStyle/>
        <a:p>
          <a:r>
            <a:rPr lang="es-ES" sz="1600" dirty="0" smtClean="0">
              <a:latin typeface="Britannic Bold" panose="020B0903060703020204" pitchFamily="34" charset="0"/>
            </a:rPr>
            <a:t>Para un manejo adecuado de escoba de bruja en cacao se recomienda las podas anuales, realizarlas en el mes de abril, así logramos reducir la humedad y sombra mejorando la entrada de luz.</a:t>
          </a:r>
          <a:endParaRPr lang="es-EC" sz="1600" dirty="0">
            <a:latin typeface="Britannic Bold" panose="020B0903060703020204" pitchFamily="34" charset="0"/>
          </a:endParaRPr>
        </a:p>
      </dgm:t>
    </dgm:pt>
    <dgm:pt modelId="{5D2E91B6-DC88-4B82-A576-6132ACEB82CA}" type="parTrans" cxnId="{07E08EA7-C61B-479D-A026-595FA1849D7F}">
      <dgm:prSet/>
      <dgm:spPr/>
      <dgm:t>
        <a:bodyPr/>
        <a:lstStyle/>
        <a:p>
          <a:endParaRPr lang="es-EC" sz="1600">
            <a:latin typeface="Britannic Bold" panose="020B0903060703020204" pitchFamily="34" charset="0"/>
          </a:endParaRPr>
        </a:p>
      </dgm:t>
    </dgm:pt>
    <dgm:pt modelId="{24E22AFA-8EB1-4177-9437-45E3E5652525}" type="sibTrans" cxnId="{07E08EA7-C61B-479D-A026-595FA1849D7F}">
      <dgm:prSet/>
      <dgm:spPr/>
      <dgm:t>
        <a:bodyPr/>
        <a:lstStyle/>
        <a:p>
          <a:endParaRPr lang="es-EC" sz="1600">
            <a:latin typeface="Britannic Bold" panose="020B0903060703020204" pitchFamily="34" charset="0"/>
          </a:endParaRPr>
        </a:p>
      </dgm:t>
    </dgm:pt>
    <dgm:pt modelId="{00E3CE2B-9AF0-4011-9DC5-F7653D8EE74B}" type="pres">
      <dgm:prSet presAssocID="{91AD0D45-3801-45BB-81D9-71AE7A145888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1239AFE3-24AB-4EDB-B4FA-0DDFFB8000B9}" type="pres">
      <dgm:prSet presAssocID="{0C3ABCEA-F2CE-4243-BFF0-2E8CD87ED380}" presName="parentLin" presStyleCnt="0"/>
      <dgm:spPr/>
    </dgm:pt>
    <dgm:pt modelId="{A48A4C5D-3638-4347-973A-FE543EA91319}" type="pres">
      <dgm:prSet presAssocID="{0C3ABCEA-F2CE-4243-BFF0-2E8CD87ED380}" presName="parentLeftMargin" presStyleLbl="node1" presStyleIdx="0" presStyleCnt="5"/>
      <dgm:spPr/>
      <dgm:t>
        <a:bodyPr/>
        <a:lstStyle/>
        <a:p>
          <a:endParaRPr lang="es-EC"/>
        </a:p>
      </dgm:t>
    </dgm:pt>
    <dgm:pt modelId="{D091611F-2942-4828-BFC7-AA604D7F4D37}" type="pres">
      <dgm:prSet presAssocID="{0C3ABCEA-F2CE-4243-BFF0-2E8CD87ED380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9248570-BBE3-4C82-BFB2-AF301756242D}" type="pres">
      <dgm:prSet presAssocID="{0C3ABCEA-F2CE-4243-BFF0-2E8CD87ED380}" presName="negativeSpace" presStyleCnt="0"/>
      <dgm:spPr/>
    </dgm:pt>
    <dgm:pt modelId="{AF66A10F-2ABA-403C-AE02-2D2C83DF1F13}" type="pres">
      <dgm:prSet presAssocID="{0C3ABCEA-F2CE-4243-BFF0-2E8CD87ED380}" presName="childText" presStyleLbl="conFgAcc1" presStyleIdx="0" presStyleCnt="5">
        <dgm:presLayoutVars>
          <dgm:bulletEnabled val="1"/>
        </dgm:presLayoutVars>
      </dgm:prSet>
      <dgm:spPr/>
    </dgm:pt>
    <dgm:pt modelId="{320F8DDF-5F69-4D09-8E71-7DBAD1FDBC20}" type="pres">
      <dgm:prSet presAssocID="{F51AED80-11EB-4171-916F-0F294E529EF9}" presName="spaceBetweenRectangles" presStyleCnt="0"/>
      <dgm:spPr/>
    </dgm:pt>
    <dgm:pt modelId="{B95A156C-7664-48F0-A8E6-BCA97B74892F}" type="pres">
      <dgm:prSet presAssocID="{646299D3-4F91-4545-8D80-BD6684BAFCAD}" presName="parentLin" presStyleCnt="0"/>
      <dgm:spPr/>
    </dgm:pt>
    <dgm:pt modelId="{886B8113-4CEC-4837-9ACF-32BB8487CCB8}" type="pres">
      <dgm:prSet presAssocID="{646299D3-4F91-4545-8D80-BD6684BAFCAD}" presName="parentLeftMargin" presStyleLbl="node1" presStyleIdx="0" presStyleCnt="5"/>
      <dgm:spPr/>
      <dgm:t>
        <a:bodyPr/>
        <a:lstStyle/>
        <a:p>
          <a:endParaRPr lang="es-EC"/>
        </a:p>
      </dgm:t>
    </dgm:pt>
    <dgm:pt modelId="{0F0B9F6F-E01A-4CCA-B740-6FB2D3E138C6}" type="pres">
      <dgm:prSet presAssocID="{646299D3-4F91-4545-8D80-BD6684BAFCAD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FEAC971-1371-434F-8AF0-87B31886C1DD}" type="pres">
      <dgm:prSet presAssocID="{646299D3-4F91-4545-8D80-BD6684BAFCAD}" presName="negativeSpace" presStyleCnt="0"/>
      <dgm:spPr/>
    </dgm:pt>
    <dgm:pt modelId="{93E2B6FF-3EAC-4BAB-A5AB-ECCEFDB8A65B}" type="pres">
      <dgm:prSet presAssocID="{646299D3-4F91-4545-8D80-BD6684BAFCAD}" presName="childText" presStyleLbl="conFgAcc1" presStyleIdx="1" presStyleCnt="5">
        <dgm:presLayoutVars>
          <dgm:bulletEnabled val="1"/>
        </dgm:presLayoutVars>
      </dgm:prSet>
      <dgm:spPr/>
    </dgm:pt>
    <dgm:pt modelId="{A8044941-ED3A-4558-99F4-FE9A2844BC0B}" type="pres">
      <dgm:prSet presAssocID="{2B9BBCC6-E26A-4592-B5D4-3E4E08A70FF9}" presName="spaceBetweenRectangles" presStyleCnt="0"/>
      <dgm:spPr/>
    </dgm:pt>
    <dgm:pt modelId="{95B6674E-C6EA-4F73-8FE9-A5C60C64243B}" type="pres">
      <dgm:prSet presAssocID="{E648E42F-CFED-4B85-9E4A-0C5AA50D4D6A}" presName="parentLin" presStyleCnt="0"/>
      <dgm:spPr/>
    </dgm:pt>
    <dgm:pt modelId="{9A493A80-B1E0-47DA-B93D-C258B3834162}" type="pres">
      <dgm:prSet presAssocID="{E648E42F-CFED-4B85-9E4A-0C5AA50D4D6A}" presName="parentLeftMargin" presStyleLbl="node1" presStyleIdx="1" presStyleCnt="5"/>
      <dgm:spPr/>
      <dgm:t>
        <a:bodyPr/>
        <a:lstStyle/>
        <a:p>
          <a:endParaRPr lang="es-EC"/>
        </a:p>
      </dgm:t>
    </dgm:pt>
    <dgm:pt modelId="{FB1DD2AD-96B1-4AE2-B893-CF9F35F0FDB6}" type="pres">
      <dgm:prSet presAssocID="{E648E42F-CFED-4B85-9E4A-0C5AA50D4D6A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64B2090-FCDF-46D3-BA14-AE823BD25109}" type="pres">
      <dgm:prSet presAssocID="{E648E42F-CFED-4B85-9E4A-0C5AA50D4D6A}" presName="negativeSpace" presStyleCnt="0"/>
      <dgm:spPr/>
    </dgm:pt>
    <dgm:pt modelId="{85816B7B-4528-4363-B0CD-736B2B7BCE5C}" type="pres">
      <dgm:prSet presAssocID="{E648E42F-CFED-4B85-9E4A-0C5AA50D4D6A}" presName="childText" presStyleLbl="conFgAcc1" presStyleIdx="2" presStyleCnt="5">
        <dgm:presLayoutVars>
          <dgm:bulletEnabled val="1"/>
        </dgm:presLayoutVars>
      </dgm:prSet>
      <dgm:spPr/>
    </dgm:pt>
    <dgm:pt modelId="{03896261-EB38-404C-9F12-694459E1A68B}" type="pres">
      <dgm:prSet presAssocID="{CD1E6B13-36D2-49C0-BC52-100A9FB45C99}" presName="spaceBetweenRectangles" presStyleCnt="0"/>
      <dgm:spPr/>
    </dgm:pt>
    <dgm:pt modelId="{173642A6-3958-4EBF-A577-9787571AB56B}" type="pres">
      <dgm:prSet presAssocID="{6B2A732D-9186-443B-B738-98B69E2060B5}" presName="parentLin" presStyleCnt="0"/>
      <dgm:spPr/>
    </dgm:pt>
    <dgm:pt modelId="{A57DF1DA-71FC-43AC-BE99-ED8D560D299F}" type="pres">
      <dgm:prSet presAssocID="{6B2A732D-9186-443B-B738-98B69E2060B5}" presName="parentLeftMargin" presStyleLbl="node1" presStyleIdx="2" presStyleCnt="5"/>
      <dgm:spPr/>
      <dgm:t>
        <a:bodyPr/>
        <a:lstStyle/>
        <a:p>
          <a:endParaRPr lang="es-EC"/>
        </a:p>
      </dgm:t>
    </dgm:pt>
    <dgm:pt modelId="{02458213-4A86-43BF-AA7E-38F3C95091FA}" type="pres">
      <dgm:prSet presAssocID="{6B2A732D-9186-443B-B738-98B69E2060B5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73854A1-79B9-4795-8056-0131FA6802AB}" type="pres">
      <dgm:prSet presAssocID="{6B2A732D-9186-443B-B738-98B69E2060B5}" presName="negativeSpace" presStyleCnt="0"/>
      <dgm:spPr/>
    </dgm:pt>
    <dgm:pt modelId="{82FC7A58-616A-409C-8C7F-119E40BCD255}" type="pres">
      <dgm:prSet presAssocID="{6B2A732D-9186-443B-B738-98B69E2060B5}" presName="childText" presStyleLbl="conFgAcc1" presStyleIdx="3" presStyleCnt="5">
        <dgm:presLayoutVars>
          <dgm:bulletEnabled val="1"/>
        </dgm:presLayoutVars>
      </dgm:prSet>
      <dgm:spPr/>
    </dgm:pt>
    <dgm:pt modelId="{4DCC8AB5-0E8E-4899-ACAA-4501D448D90A}" type="pres">
      <dgm:prSet presAssocID="{24E22AFA-8EB1-4177-9437-45E3E5652525}" presName="spaceBetweenRectangles" presStyleCnt="0"/>
      <dgm:spPr/>
    </dgm:pt>
    <dgm:pt modelId="{E38B2E2A-72CD-474C-A2F1-618C6D161459}" type="pres">
      <dgm:prSet presAssocID="{913875D2-30FA-4F07-99CC-DFADF47E8492}" presName="parentLin" presStyleCnt="0"/>
      <dgm:spPr/>
    </dgm:pt>
    <dgm:pt modelId="{1E4E83BB-3F9D-4907-98BE-EB046F96072D}" type="pres">
      <dgm:prSet presAssocID="{913875D2-30FA-4F07-99CC-DFADF47E8492}" presName="parentLeftMargin" presStyleLbl="node1" presStyleIdx="3" presStyleCnt="5"/>
      <dgm:spPr/>
      <dgm:t>
        <a:bodyPr/>
        <a:lstStyle/>
        <a:p>
          <a:endParaRPr lang="es-EC"/>
        </a:p>
      </dgm:t>
    </dgm:pt>
    <dgm:pt modelId="{01FF6731-1821-4E86-8286-90D37A83EEC8}" type="pres">
      <dgm:prSet presAssocID="{913875D2-30FA-4F07-99CC-DFADF47E8492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2C2CA75-B778-4747-B800-B2065AFFF25D}" type="pres">
      <dgm:prSet presAssocID="{913875D2-30FA-4F07-99CC-DFADF47E8492}" presName="negativeSpace" presStyleCnt="0"/>
      <dgm:spPr/>
    </dgm:pt>
    <dgm:pt modelId="{D5A1D623-7C82-4BEB-A1C4-CD9E6B791BD9}" type="pres">
      <dgm:prSet presAssocID="{913875D2-30FA-4F07-99CC-DFADF47E8492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1738C21A-278D-45AA-8CFF-96BD8ECE7406}" type="presOf" srcId="{913875D2-30FA-4F07-99CC-DFADF47E8492}" destId="{01FF6731-1821-4E86-8286-90D37A83EEC8}" srcOrd="1" destOrd="0" presId="urn:microsoft.com/office/officeart/2005/8/layout/list1"/>
    <dgm:cxn modelId="{112A7E05-048A-4A83-A537-C66C300E6C39}" type="presOf" srcId="{0C3ABCEA-F2CE-4243-BFF0-2E8CD87ED380}" destId="{D091611F-2942-4828-BFC7-AA604D7F4D37}" srcOrd="1" destOrd="0" presId="urn:microsoft.com/office/officeart/2005/8/layout/list1"/>
    <dgm:cxn modelId="{FBBD9D9E-3B79-485D-80F2-CC733D4C197B}" type="presOf" srcId="{6B2A732D-9186-443B-B738-98B69E2060B5}" destId="{A57DF1DA-71FC-43AC-BE99-ED8D560D299F}" srcOrd="0" destOrd="0" presId="urn:microsoft.com/office/officeart/2005/8/layout/list1"/>
    <dgm:cxn modelId="{CE5202AA-7C20-48E7-A0CC-B9F91A2E8176}" type="presOf" srcId="{91AD0D45-3801-45BB-81D9-71AE7A145888}" destId="{00E3CE2B-9AF0-4011-9DC5-F7653D8EE74B}" srcOrd="0" destOrd="0" presId="urn:microsoft.com/office/officeart/2005/8/layout/list1"/>
    <dgm:cxn modelId="{11E097BD-07D5-435D-A716-CA847DD63182}" srcId="{91AD0D45-3801-45BB-81D9-71AE7A145888}" destId="{913875D2-30FA-4F07-99CC-DFADF47E8492}" srcOrd="4" destOrd="0" parTransId="{EA35A978-9F61-4693-AEC2-85991BEDD710}" sibTransId="{F7AEA698-B27A-41F5-9405-B4681B30E4A7}"/>
    <dgm:cxn modelId="{8FA4154A-3952-4AAD-8365-8763598E543A}" type="presOf" srcId="{646299D3-4F91-4545-8D80-BD6684BAFCAD}" destId="{886B8113-4CEC-4837-9ACF-32BB8487CCB8}" srcOrd="0" destOrd="0" presId="urn:microsoft.com/office/officeart/2005/8/layout/list1"/>
    <dgm:cxn modelId="{5B374975-9AF7-4FEE-BFBA-FF2AE8B9B987}" type="presOf" srcId="{646299D3-4F91-4545-8D80-BD6684BAFCAD}" destId="{0F0B9F6F-E01A-4CCA-B740-6FB2D3E138C6}" srcOrd="1" destOrd="0" presId="urn:microsoft.com/office/officeart/2005/8/layout/list1"/>
    <dgm:cxn modelId="{07E08EA7-C61B-479D-A026-595FA1849D7F}" srcId="{91AD0D45-3801-45BB-81D9-71AE7A145888}" destId="{6B2A732D-9186-443B-B738-98B69E2060B5}" srcOrd="3" destOrd="0" parTransId="{5D2E91B6-DC88-4B82-A576-6132ACEB82CA}" sibTransId="{24E22AFA-8EB1-4177-9437-45E3E5652525}"/>
    <dgm:cxn modelId="{D10E8769-0949-4800-AD96-CC1B3E246653}" type="presOf" srcId="{913875D2-30FA-4F07-99CC-DFADF47E8492}" destId="{1E4E83BB-3F9D-4907-98BE-EB046F96072D}" srcOrd="0" destOrd="0" presId="urn:microsoft.com/office/officeart/2005/8/layout/list1"/>
    <dgm:cxn modelId="{8F900269-3BD8-4968-AA40-D473F8D1C372}" type="presOf" srcId="{0C3ABCEA-F2CE-4243-BFF0-2E8CD87ED380}" destId="{A48A4C5D-3638-4347-973A-FE543EA91319}" srcOrd="0" destOrd="0" presId="urn:microsoft.com/office/officeart/2005/8/layout/list1"/>
    <dgm:cxn modelId="{2DFAFB14-1748-443C-96F7-DA1CA988F6B1}" type="presOf" srcId="{6B2A732D-9186-443B-B738-98B69E2060B5}" destId="{02458213-4A86-43BF-AA7E-38F3C95091FA}" srcOrd="1" destOrd="0" presId="urn:microsoft.com/office/officeart/2005/8/layout/list1"/>
    <dgm:cxn modelId="{E70A8353-AAC0-4310-8B30-06C5A54903CE}" srcId="{91AD0D45-3801-45BB-81D9-71AE7A145888}" destId="{0C3ABCEA-F2CE-4243-BFF0-2E8CD87ED380}" srcOrd="0" destOrd="0" parTransId="{152D109B-237C-43A3-8EC0-50666560C0D8}" sibTransId="{F51AED80-11EB-4171-916F-0F294E529EF9}"/>
    <dgm:cxn modelId="{9CD224BF-B954-4455-BAB4-1F6C2105C307}" srcId="{91AD0D45-3801-45BB-81D9-71AE7A145888}" destId="{646299D3-4F91-4545-8D80-BD6684BAFCAD}" srcOrd="1" destOrd="0" parTransId="{D353772D-E032-4B95-ABFF-F4027E8017E4}" sibTransId="{2B9BBCC6-E26A-4592-B5D4-3E4E08A70FF9}"/>
    <dgm:cxn modelId="{DE66CC2E-0EAA-4AF8-9100-0EB320FB0A5E}" srcId="{91AD0D45-3801-45BB-81D9-71AE7A145888}" destId="{E648E42F-CFED-4B85-9E4A-0C5AA50D4D6A}" srcOrd="2" destOrd="0" parTransId="{BE0CF9DF-4BBF-46C9-B003-71A577F5B822}" sibTransId="{CD1E6B13-36D2-49C0-BC52-100A9FB45C99}"/>
    <dgm:cxn modelId="{916AB4D3-4FC6-4F74-B5C4-673939AF250D}" type="presOf" srcId="{E648E42F-CFED-4B85-9E4A-0C5AA50D4D6A}" destId="{FB1DD2AD-96B1-4AE2-B893-CF9F35F0FDB6}" srcOrd="1" destOrd="0" presId="urn:microsoft.com/office/officeart/2005/8/layout/list1"/>
    <dgm:cxn modelId="{94833064-DD84-4F8A-B9FF-C8525373824C}" type="presOf" srcId="{E648E42F-CFED-4B85-9E4A-0C5AA50D4D6A}" destId="{9A493A80-B1E0-47DA-B93D-C258B3834162}" srcOrd="0" destOrd="0" presId="urn:microsoft.com/office/officeart/2005/8/layout/list1"/>
    <dgm:cxn modelId="{0DF74DC6-496B-467F-8353-406D26012967}" type="presParOf" srcId="{00E3CE2B-9AF0-4011-9DC5-F7653D8EE74B}" destId="{1239AFE3-24AB-4EDB-B4FA-0DDFFB8000B9}" srcOrd="0" destOrd="0" presId="urn:microsoft.com/office/officeart/2005/8/layout/list1"/>
    <dgm:cxn modelId="{461FB88D-69BC-44A8-BBB9-FCD94BFEF1F1}" type="presParOf" srcId="{1239AFE3-24AB-4EDB-B4FA-0DDFFB8000B9}" destId="{A48A4C5D-3638-4347-973A-FE543EA91319}" srcOrd="0" destOrd="0" presId="urn:microsoft.com/office/officeart/2005/8/layout/list1"/>
    <dgm:cxn modelId="{1141C693-75B8-46AC-A203-226D9E4FEA3F}" type="presParOf" srcId="{1239AFE3-24AB-4EDB-B4FA-0DDFFB8000B9}" destId="{D091611F-2942-4828-BFC7-AA604D7F4D37}" srcOrd="1" destOrd="0" presId="urn:microsoft.com/office/officeart/2005/8/layout/list1"/>
    <dgm:cxn modelId="{40DE6427-FA05-4F0F-BCB1-55686581948D}" type="presParOf" srcId="{00E3CE2B-9AF0-4011-9DC5-F7653D8EE74B}" destId="{39248570-BBE3-4C82-BFB2-AF301756242D}" srcOrd="1" destOrd="0" presId="urn:microsoft.com/office/officeart/2005/8/layout/list1"/>
    <dgm:cxn modelId="{4C2E2F64-B404-4CBC-B35D-3D732138DC83}" type="presParOf" srcId="{00E3CE2B-9AF0-4011-9DC5-F7653D8EE74B}" destId="{AF66A10F-2ABA-403C-AE02-2D2C83DF1F13}" srcOrd="2" destOrd="0" presId="urn:microsoft.com/office/officeart/2005/8/layout/list1"/>
    <dgm:cxn modelId="{891C1D97-FC47-44B6-8FE9-75B21A8068E1}" type="presParOf" srcId="{00E3CE2B-9AF0-4011-9DC5-F7653D8EE74B}" destId="{320F8DDF-5F69-4D09-8E71-7DBAD1FDBC20}" srcOrd="3" destOrd="0" presId="urn:microsoft.com/office/officeart/2005/8/layout/list1"/>
    <dgm:cxn modelId="{11B8D204-3434-43D7-958B-AF719C7D6426}" type="presParOf" srcId="{00E3CE2B-9AF0-4011-9DC5-F7653D8EE74B}" destId="{B95A156C-7664-48F0-A8E6-BCA97B74892F}" srcOrd="4" destOrd="0" presId="urn:microsoft.com/office/officeart/2005/8/layout/list1"/>
    <dgm:cxn modelId="{3EF12235-DB9E-494D-A62B-86FDA14E16A7}" type="presParOf" srcId="{B95A156C-7664-48F0-A8E6-BCA97B74892F}" destId="{886B8113-4CEC-4837-9ACF-32BB8487CCB8}" srcOrd="0" destOrd="0" presId="urn:microsoft.com/office/officeart/2005/8/layout/list1"/>
    <dgm:cxn modelId="{313DA9A8-84E3-4175-A3A0-BCDCBF0882B3}" type="presParOf" srcId="{B95A156C-7664-48F0-A8E6-BCA97B74892F}" destId="{0F0B9F6F-E01A-4CCA-B740-6FB2D3E138C6}" srcOrd="1" destOrd="0" presId="urn:microsoft.com/office/officeart/2005/8/layout/list1"/>
    <dgm:cxn modelId="{1EA601E1-6E9F-4312-8D6D-0FDC21EEF0C9}" type="presParOf" srcId="{00E3CE2B-9AF0-4011-9DC5-F7653D8EE74B}" destId="{1FEAC971-1371-434F-8AF0-87B31886C1DD}" srcOrd="5" destOrd="0" presId="urn:microsoft.com/office/officeart/2005/8/layout/list1"/>
    <dgm:cxn modelId="{535F26ED-FA08-4A49-AF53-84B4C6EEBB9D}" type="presParOf" srcId="{00E3CE2B-9AF0-4011-9DC5-F7653D8EE74B}" destId="{93E2B6FF-3EAC-4BAB-A5AB-ECCEFDB8A65B}" srcOrd="6" destOrd="0" presId="urn:microsoft.com/office/officeart/2005/8/layout/list1"/>
    <dgm:cxn modelId="{16769811-1927-471B-B4AE-3DBF1393324B}" type="presParOf" srcId="{00E3CE2B-9AF0-4011-9DC5-F7653D8EE74B}" destId="{A8044941-ED3A-4558-99F4-FE9A2844BC0B}" srcOrd="7" destOrd="0" presId="urn:microsoft.com/office/officeart/2005/8/layout/list1"/>
    <dgm:cxn modelId="{1F1F0C2D-AC94-4E2A-A973-40D41587687E}" type="presParOf" srcId="{00E3CE2B-9AF0-4011-9DC5-F7653D8EE74B}" destId="{95B6674E-C6EA-4F73-8FE9-A5C60C64243B}" srcOrd="8" destOrd="0" presId="urn:microsoft.com/office/officeart/2005/8/layout/list1"/>
    <dgm:cxn modelId="{94EF5E16-CC3E-4201-8436-646A4CFFDC6E}" type="presParOf" srcId="{95B6674E-C6EA-4F73-8FE9-A5C60C64243B}" destId="{9A493A80-B1E0-47DA-B93D-C258B3834162}" srcOrd="0" destOrd="0" presId="urn:microsoft.com/office/officeart/2005/8/layout/list1"/>
    <dgm:cxn modelId="{58F99D59-BC43-4576-B6B3-AC1C10362AEF}" type="presParOf" srcId="{95B6674E-C6EA-4F73-8FE9-A5C60C64243B}" destId="{FB1DD2AD-96B1-4AE2-B893-CF9F35F0FDB6}" srcOrd="1" destOrd="0" presId="urn:microsoft.com/office/officeart/2005/8/layout/list1"/>
    <dgm:cxn modelId="{7406C9E7-B0C6-4B16-96DF-028F925B288A}" type="presParOf" srcId="{00E3CE2B-9AF0-4011-9DC5-F7653D8EE74B}" destId="{064B2090-FCDF-46D3-BA14-AE823BD25109}" srcOrd="9" destOrd="0" presId="urn:microsoft.com/office/officeart/2005/8/layout/list1"/>
    <dgm:cxn modelId="{74230815-D146-4E0C-ACC0-D6C31A6C6D83}" type="presParOf" srcId="{00E3CE2B-9AF0-4011-9DC5-F7653D8EE74B}" destId="{85816B7B-4528-4363-B0CD-736B2B7BCE5C}" srcOrd="10" destOrd="0" presId="urn:microsoft.com/office/officeart/2005/8/layout/list1"/>
    <dgm:cxn modelId="{EAE68328-3E29-4826-B428-E9A887AD41F0}" type="presParOf" srcId="{00E3CE2B-9AF0-4011-9DC5-F7653D8EE74B}" destId="{03896261-EB38-404C-9F12-694459E1A68B}" srcOrd="11" destOrd="0" presId="urn:microsoft.com/office/officeart/2005/8/layout/list1"/>
    <dgm:cxn modelId="{94B63EA5-C87D-4A7F-BAEE-8A88C710CC7B}" type="presParOf" srcId="{00E3CE2B-9AF0-4011-9DC5-F7653D8EE74B}" destId="{173642A6-3958-4EBF-A577-9787571AB56B}" srcOrd="12" destOrd="0" presId="urn:microsoft.com/office/officeart/2005/8/layout/list1"/>
    <dgm:cxn modelId="{186DB982-1031-4CDB-8B51-3168EE69235F}" type="presParOf" srcId="{173642A6-3958-4EBF-A577-9787571AB56B}" destId="{A57DF1DA-71FC-43AC-BE99-ED8D560D299F}" srcOrd="0" destOrd="0" presId="urn:microsoft.com/office/officeart/2005/8/layout/list1"/>
    <dgm:cxn modelId="{A8188892-1E66-4CAB-BC3E-C81886C68289}" type="presParOf" srcId="{173642A6-3958-4EBF-A577-9787571AB56B}" destId="{02458213-4A86-43BF-AA7E-38F3C95091FA}" srcOrd="1" destOrd="0" presId="urn:microsoft.com/office/officeart/2005/8/layout/list1"/>
    <dgm:cxn modelId="{77069108-C8FF-4037-9B6F-CD88C351B648}" type="presParOf" srcId="{00E3CE2B-9AF0-4011-9DC5-F7653D8EE74B}" destId="{B73854A1-79B9-4795-8056-0131FA6802AB}" srcOrd="13" destOrd="0" presId="urn:microsoft.com/office/officeart/2005/8/layout/list1"/>
    <dgm:cxn modelId="{4B8316B5-BD0E-4E76-A5CF-095F08313DA2}" type="presParOf" srcId="{00E3CE2B-9AF0-4011-9DC5-F7653D8EE74B}" destId="{82FC7A58-616A-409C-8C7F-119E40BCD255}" srcOrd="14" destOrd="0" presId="urn:microsoft.com/office/officeart/2005/8/layout/list1"/>
    <dgm:cxn modelId="{9125DA29-BFAE-4449-B3D7-1E2F7A2583DB}" type="presParOf" srcId="{00E3CE2B-9AF0-4011-9DC5-F7653D8EE74B}" destId="{4DCC8AB5-0E8E-4899-ACAA-4501D448D90A}" srcOrd="15" destOrd="0" presId="urn:microsoft.com/office/officeart/2005/8/layout/list1"/>
    <dgm:cxn modelId="{F2C0D4F3-6C2D-4516-A87C-3E782EA5E8A1}" type="presParOf" srcId="{00E3CE2B-9AF0-4011-9DC5-F7653D8EE74B}" destId="{E38B2E2A-72CD-474C-A2F1-618C6D161459}" srcOrd="16" destOrd="0" presId="urn:microsoft.com/office/officeart/2005/8/layout/list1"/>
    <dgm:cxn modelId="{2D18DBA1-60AA-4797-A1CA-CBBFE944858E}" type="presParOf" srcId="{E38B2E2A-72CD-474C-A2F1-618C6D161459}" destId="{1E4E83BB-3F9D-4907-98BE-EB046F96072D}" srcOrd="0" destOrd="0" presId="urn:microsoft.com/office/officeart/2005/8/layout/list1"/>
    <dgm:cxn modelId="{10AC94FD-B73E-4200-BEBA-DA3A33937703}" type="presParOf" srcId="{E38B2E2A-72CD-474C-A2F1-618C6D161459}" destId="{01FF6731-1821-4E86-8286-90D37A83EEC8}" srcOrd="1" destOrd="0" presId="urn:microsoft.com/office/officeart/2005/8/layout/list1"/>
    <dgm:cxn modelId="{C637CA90-B279-4025-B3A6-D086B2F32753}" type="presParOf" srcId="{00E3CE2B-9AF0-4011-9DC5-F7653D8EE74B}" destId="{42C2CA75-B778-4747-B800-B2065AFFF25D}" srcOrd="17" destOrd="0" presId="urn:microsoft.com/office/officeart/2005/8/layout/list1"/>
    <dgm:cxn modelId="{4E6E522E-4E00-464B-A95D-4A223A688837}" type="presParOf" srcId="{00E3CE2B-9AF0-4011-9DC5-F7653D8EE74B}" destId="{D5A1D623-7C82-4BEB-A1C4-CD9E6B791BD9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BE88D4-644A-48BA-A8BA-AE8F582F89A7}">
      <dsp:nvSpPr>
        <dsp:cNvPr id="0" name=""/>
        <dsp:cNvSpPr/>
      </dsp:nvSpPr>
      <dsp:spPr>
        <a:xfrm>
          <a:off x="772524" y="0"/>
          <a:ext cx="8489559" cy="2709332"/>
        </a:xfrm>
        <a:prstGeom prst="leftRightRibb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35000"/>
                <a:satMod val="253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42000"/>
                <a:satMod val="255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53000"/>
                <a:satMod val="2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3A0A514-FFFB-4D12-ACF2-4602B7D1FBD9}">
      <dsp:nvSpPr>
        <dsp:cNvPr id="0" name=""/>
        <dsp:cNvSpPr/>
      </dsp:nvSpPr>
      <dsp:spPr>
        <a:xfrm>
          <a:off x="1337092" y="354777"/>
          <a:ext cx="3470438" cy="1629343"/>
        </a:xfrm>
        <a:prstGeom prst="rect">
          <a:avLst/>
        </a:prstGeom>
        <a:noFill/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56896" rIns="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Britannic Bold" panose="020B0903060703020204" pitchFamily="34" charset="0"/>
            </a:rPr>
            <a:t>Porcentaje de incidencia</a:t>
          </a:r>
          <a:endParaRPr lang="es-EC" sz="1600" kern="1200" dirty="0">
            <a:latin typeface="Britannic Bold" panose="020B0903060703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14:m xmlns:a14="http://schemas.microsoft.com/office/drawing/2010/main">
            <m:oMath xmlns:m="http://schemas.openxmlformats.org/officeDocument/2006/math">
              <m:r>
                <a:rPr lang="es-ES" sz="1400" i="1" kern="1200" smtClean="0">
                  <a:latin typeface="Cambria Math"/>
                </a:rPr>
                <m:t>% </m:t>
              </m:r>
              <m:r>
                <a:rPr lang="es-ES" sz="1400" i="1" kern="1200" smtClean="0">
                  <a:latin typeface="Cambria Math"/>
                </a:rPr>
                <m:t>𝑑𝑒</m:t>
              </m:r>
              <m:r>
                <a:rPr lang="es-ES" sz="1400" i="1" kern="1200" smtClean="0">
                  <a:latin typeface="Cambria Math"/>
                </a:rPr>
                <m:t> </m:t>
              </m:r>
              <m:r>
                <a:rPr lang="es-ES" sz="1400" i="1" kern="1200" smtClean="0">
                  <a:latin typeface="Cambria Math"/>
                </a:rPr>
                <m:t>𝑖𝑛𝑐𝑖𝑑𝑒𝑛𝑐𝑖𝑎</m:t>
              </m:r>
              <m:r>
                <a:rPr lang="es-ES" sz="1400" i="1" kern="1200" smtClean="0">
                  <a:latin typeface="Cambria Math"/>
                </a:rPr>
                <m:t>=</m:t>
              </m:r>
              <m:f>
                <m:fPr>
                  <m:ctrlPr>
                    <a:rPr lang="es-EC" sz="1400" i="1" kern="1200">
                      <a:latin typeface="Cambria Math"/>
                    </a:rPr>
                  </m:ctrlPr>
                </m:fPr>
                <m:num>
                  <m:r>
                    <a:rPr lang="es-ES" sz="1400" i="1" kern="1200">
                      <a:latin typeface="Cambria Math"/>
                    </a:rPr>
                    <m:t>𝑁</m:t>
                  </m:r>
                  <m:r>
                    <a:rPr lang="es-ES" sz="1400" i="1" kern="1200">
                      <a:latin typeface="Cambria Math"/>
                    </a:rPr>
                    <m:t>° </m:t>
                  </m:r>
                  <m:r>
                    <a:rPr lang="es-ES" sz="1400" i="1" kern="1200">
                      <a:latin typeface="Cambria Math"/>
                    </a:rPr>
                    <m:t>𝑝𝑙𝑎𝑛𝑡𝑎𝑠</m:t>
                  </m:r>
                  <m:r>
                    <a:rPr lang="es-ES" sz="1400" i="1" kern="1200">
                      <a:latin typeface="Cambria Math"/>
                    </a:rPr>
                    <m:t> </m:t>
                  </m:r>
                  <m:r>
                    <a:rPr lang="es-ES" sz="1400" i="1" kern="1200">
                      <a:latin typeface="Cambria Math"/>
                    </a:rPr>
                    <m:t>𝑎𝑓𝑒𝑐𝑡𝑎𝑑𝑎𝑠</m:t>
                  </m:r>
                </m:num>
                <m:den>
                  <m:r>
                    <a:rPr lang="es-ES" sz="1400" i="1" kern="1200">
                      <a:latin typeface="Cambria Math"/>
                    </a:rPr>
                    <m:t>𝑁</m:t>
                  </m:r>
                  <m:r>
                    <a:rPr lang="es-ES" sz="1400" i="1" kern="1200">
                      <a:latin typeface="Cambria Math"/>
                    </a:rPr>
                    <m:t>° </m:t>
                  </m:r>
                  <m:r>
                    <a:rPr lang="es-ES" sz="1400" i="1" kern="1200">
                      <a:latin typeface="Cambria Math"/>
                    </a:rPr>
                    <m:t>𝑡𝑜𝑡𝑎𝑙</m:t>
                  </m:r>
                  <m:r>
                    <a:rPr lang="es-ES" sz="1400" i="1" kern="1200">
                      <a:latin typeface="Cambria Math"/>
                    </a:rPr>
                    <m:t> </m:t>
                  </m:r>
                  <m:r>
                    <a:rPr lang="es-ES" sz="1400" i="1" kern="1200">
                      <a:latin typeface="Cambria Math"/>
                    </a:rPr>
                    <m:t>𝑑𝑒</m:t>
                  </m:r>
                  <m:r>
                    <a:rPr lang="es-ES" sz="1400" i="1" kern="1200">
                      <a:latin typeface="Cambria Math"/>
                    </a:rPr>
                    <m:t> </m:t>
                  </m:r>
                  <m:r>
                    <a:rPr lang="es-ES" sz="1400" i="1" kern="1200">
                      <a:latin typeface="Cambria Math"/>
                    </a:rPr>
                    <m:t>𝑝𝑙𝑎𝑛𝑡𝑎𝑠</m:t>
                  </m:r>
                </m:den>
              </m:f>
              <m:r>
                <a:rPr lang="es-ES" sz="1400" i="1" kern="1200">
                  <a:latin typeface="Cambria Math"/>
                </a:rPr>
                <m:t>𝑥</m:t>
              </m:r>
              <m:r>
                <a:rPr lang="es-ES" sz="1400" i="1" kern="1200">
                  <a:latin typeface="Cambria Math"/>
                </a:rPr>
                <m:t>100</m:t>
              </m:r>
            </m:oMath>
          </a14:m>
          <a:endParaRPr lang="es-EC" sz="1400" kern="1200" dirty="0"/>
        </a:p>
      </dsp:txBody>
      <dsp:txXfrm>
        <a:off x="1337092" y="354777"/>
        <a:ext cx="3470438" cy="1629343"/>
      </dsp:txXfrm>
    </dsp:sp>
    <dsp:sp modelId="{1E348F67-8844-4B35-9853-EC130903E7CA}">
      <dsp:nvSpPr>
        <dsp:cNvPr id="0" name=""/>
        <dsp:cNvSpPr/>
      </dsp:nvSpPr>
      <dsp:spPr>
        <a:xfrm>
          <a:off x="4807521" y="907626"/>
          <a:ext cx="3577756" cy="1327573"/>
        </a:xfrm>
        <a:prstGeom prst="rect">
          <a:avLst/>
        </a:prstGeom>
        <a:noFill/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56896" rIns="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Britannic Bold" panose="020B0903060703020204" pitchFamily="34" charset="0"/>
            </a:rPr>
            <a:t>Grado de severidad</a:t>
          </a:r>
          <a:endParaRPr lang="es-EC" sz="1600" kern="1200" dirty="0">
            <a:latin typeface="Britannic Bold" panose="020B0903060703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 smtClean="0"/>
            <a:t>S</a:t>
          </a:r>
          <a14:m xmlns:a14="http://schemas.microsoft.com/office/drawing/2010/main">
            <m:oMath xmlns:m="http://schemas.openxmlformats.org/officeDocument/2006/math">
              <m:r>
                <a:rPr lang="es-ES" sz="1400" i="1" kern="1200" smtClean="0">
                  <a:latin typeface="Cambria Math"/>
                </a:rPr>
                <m:t>𝑒𝑣𝑒𝑟𝑖𝑑𝑎𝑑</m:t>
              </m:r>
              <m:r>
                <a:rPr lang="es-ES" sz="1400" i="1" kern="1200" smtClean="0">
                  <a:latin typeface="Cambria Math"/>
                </a:rPr>
                <m:t>= </m:t>
              </m:r>
              <m:f>
                <m:fPr>
                  <m:ctrlPr>
                    <a:rPr lang="es-EC" sz="1400" i="1" kern="1200">
                      <a:latin typeface="Cambria Math"/>
                    </a:rPr>
                  </m:ctrlPr>
                </m:fPr>
                <m:num>
                  <m:r>
                    <a:rPr lang="es-ES" sz="1400" i="1" kern="1200">
                      <a:latin typeface="Cambria Math"/>
                    </a:rPr>
                    <m:t>𝑁</m:t>
                  </m:r>
                  <m:r>
                    <a:rPr lang="es-ES" sz="1400" i="1" kern="1200">
                      <a:latin typeface="Cambria Math"/>
                    </a:rPr>
                    <m:t>° </m:t>
                  </m:r>
                  <m:r>
                    <a:rPr lang="es-ES" sz="1400" i="1" kern="1200">
                      <a:latin typeface="Cambria Math"/>
                    </a:rPr>
                    <m:t>𝑟𝑎𝑚𝑎𝑠</m:t>
                  </m:r>
                  <m:r>
                    <a:rPr lang="es-ES" sz="1400" i="1" kern="1200">
                      <a:latin typeface="Cambria Math"/>
                    </a:rPr>
                    <m:t> </m:t>
                  </m:r>
                  <m:r>
                    <a:rPr lang="es-ES" sz="1400" i="1" kern="1200">
                      <a:latin typeface="Cambria Math"/>
                    </a:rPr>
                    <m:t>𝑎𝑓𝑒𝑐𝑡𝑎𝑑𝑎𝑠</m:t>
                  </m:r>
                </m:num>
                <m:den>
                  <m:r>
                    <a:rPr lang="es-ES" sz="1400" i="1" kern="1200">
                      <a:latin typeface="Cambria Math"/>
                    </a:rPr>
                    <m:t>𝑁</m:t>
                  </m:r>
                  <m:r>
                    <a:rPr lang="es-ES" sz="1400" i="1" kern="1200">
                      <a:latin typeface="Cambria Math"/>
                    </a:rPr>
                    <m:t>° </m:t>
                  </m:r>
                  <m:r>
                    <a:rPr lang="es-ES" sz="1400" i="1" kern="1200">
                      <a:latin typeface="Cambria Math"/>
                    </a:rPr>
                    <m:t>𝑡𝑜𝑡𝑎𝑙</m:t>
                  </m:r>
                  <m:r>
                    <a:rPr lang="es-ES" sz="1400" i="1" kern="1200">
                      <a:latin typeface="Cambria Math"/>
                    </a:rPr>
                    <m:t> </m:t>
                  </m:r>
                  <m:r>
                    <a:rPr lang="es-ES" sz="1400" i="1" kern="1200">
                      <a:latin typeface="Cambria Math"/>
                    </a:rPr>
                    <m:t>𝑑𝑒</m:t>
                  </m:r>
                  <m:r>
                    <a:rPr lang="es-ES" sz="1400" i="1" kern="1200">
                      <a:latin typeface="Cambria Math"/>
                    </a:rPr>
                    <m:t> </m:t>
                  </m:r>
                  <m:r>
                    <a:rPr lang="es-ES" sz="1400" i="1" kern="1200">
                      <a:latin typeface="Cambria Math"/>
                    </a:rPr>
                    <m:t>𝑟𝑎𝑚𝑎𝑠</m:t>
                  </m:r>
                </m:den>
              </m:f>
              <m:r>
                <a:rPr lang="es-ES" sz="1400" i="1" kern="1200">
                  <a:latin typeface="Cambria Math"/>
                </a:rPr>
                <m:t>𝑥</m:t>
              </m:r>
              <m:r>
                <a:rPr lang="es-ES" sz="1400" i="1" kern="1200">
                  <a:latin typeface="Cambria Math"/>
                </a:rPr>
                <m:t> 100</m:t>
              </m:r>
            </m:oMath>
          </a14:m>
          <a:endParaRPr lang="es-EC" sz="1400" kern="1200" dirty="0"/>
        </a:p>
      </dsp:txBody>
      <dsp:txXfrm>
        <a:off x="4807521" y="907626"/>
        <a:ext cx="3577756" cy="132757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171470-046B-4872-8C40-F716E9F1867A}" type="datetimeFigureOut">
              <a:rPr lang="es-EC" smtClean="0"/>
              <a:t>16/03/2022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16C423-0860-4876-9B4E-BD32015B3F5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6953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16C423-0860-4876-9B4E-BD32015B3F59}" type="slidenum">
              <a:rPr lang="es-EC" smtClean="0">
                <a:solidFill>
                  <a:prstClr val="black"/>
                </a:solidFill>
              </a:rPr>
              <a:pPr/>
              <a:t>4</a:t>
            </a:fld>
            <a:endParaRPr lang="es-EC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352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16C423-0860-4876-9B4E-BD32015B3F59}" type="slidenum">
              <a:rPr lang="es-EC" smtClean="0"/>
              <a:t>11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47352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Título"/>
          <p:cNvSpPr>
            <a:spLocks noGrp="1"/>
          </p:cNvSpPr>
          <p:nvPr>
            <p:ph type="ctrTitle"/>
          </p:nvPr>
        </p:nvSpPr>
        <p:spPr>
          <a:xfrm>
            <a:off x="1910080" y="359898"/>
            <a:ext cx="98755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22" name="21 Subtítulo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936DA07-D703-452C-98B6-8710965A6AE7}" type="datetimeFigureOut">
              <a:rPr lang="es-EC" smtClean="0"/>
              <a:t>16/03/2022</a:t>
            </a:fld>
            <a:endParaRPr lang="es-EC"/>
          </a:p>
        </p:txBody>
      </p:sp>
      <p:sp>
        <p:nvSpPr>
          <p:cNvPr id="20" name="1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C"/>
          </a:p>
        </p:txBody>
      </p:sp>
      <p:sp>
        <p:nvSpPr>
          <p:cNvPr id="10" name="9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5A6F8CC-37AA-403C-B511-66B22C3F8443}" type="slidenum">
              <a:rPr lang="es-EC" smtClean="0"/>
              <a:t>‹Nº›</a:t>
            </a:fld>
            <a:endParaRPr lang="es-EC"/>
          </a:p>
        </p:txBody>
      </p:sp>
      <p:sp>
        <p:nvSpPr>
          <p:cNvPr id="8" name="7 Elipse"/>
          <p:cNvSpPr/>
          <p:nvPr/>
        </p:nvSpPr>
        <p:spPr>
          <a:xfrm>
            <a:off x="1228577" y="1413802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Elipse"/>
          <p:cNvSpPr/>
          <p:nvPr/>
        </p:nvSpPr>
        <p:spPr>
          <a:xfrm>
            <a:off x="1542901" y="1345016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936DA07-D703-452C-98B6-8710965A6AE7}" type="datetimeFigureOut">
              <a:rPr lang="es-EC" smtClean="0"/>
              <a:t>16/03/2022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5A6F8CC-37AA-403C-B511-66B22C3F8443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9144000" y="274640"/>
            <a:ext cx="2438400" cy="5851525"/>
          </a:xfrm>
        </p:spPr>
        <p:txBody>
          <a:bodyPr vert="eaVert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524000" y="274641"/>
            <a:ext cx="7416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936DA07-D703-452C-98B6-8710965A6AE7}" type="datetimeFigureOut">
              <a:rPr lang="es-EC" smtClean="0"/>
              <a:t>16/03/2022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5A6F8CC-37AA-403C-B511-66B22C3F8443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936DA07-D703-452C-98B6-8710965A6AE7}" type="datetimeFigureOut">
              <a:rPr lang="es-EC" smtClean="0"/>
              <a:t>16/03/2022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5A6F8CC-37AA-403C-B511-66B22C3F8443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3043853" y="-54"/>
            <a:ext cx="9144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437856" y="2600325"/>
            <a:ext cx="85344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437856" y="1066800"/>
            <a:ext cx="85344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936DA07-D703-452C-98B6-8710965A6AE7}" type="datetimeFigureOut">
              <a:rPr lang="es-EC" smtClean="0"/>
              <a:t>16/03/2022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5A6F8CC-37AA-403C-B511-66B22C3F8443}" type="slidenum">
              <a:rPr lang="es-EC" smtClean="0"/>
              <a:t>‹Nº›</a:t>
            </a:fld>
            <a:endParaRPr lang="es-EC"/>
          </a:p>
        </p:txBody>
      </p:sp>
      <p:sp>
        <p:nvSpPr>
          <p:cNvPr id="10" name="9 Rectángulo"/>
          <p:cNvSpPr/>
          <p:nvPr/>
        </p:nvSpPr>
        <p:spPr bwMode="invGray">
          <a:xfrm>
            <a:off x="3048000" y="0"/>
            <a:ext cx="1016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7 Elipse"/>
          <p:cNvSpPr/>
          <p:nvPr/>
        </p:nvSpPr>
        <p:spPr>
          <a:xfrm>
            <a:off x="2896428" y="2814656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Elipse"/>
          <p:cNvSpPr/>
          <p:nvPr/>
        </p:nvSpPr>
        <p:spPr>
          <a:xfrm>
            <a:off x="3210752" y="2745870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703478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936DA07-D703-452C-98B6-8710965A6AE7}" type="datetimeFigureOut">
              <a:rPr lang="es-EC" smtClean="0"/>
              <a:t>16/03/2022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5A6F8CC-37AA-403C-B511-66B22C3F8443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621792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60960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936DA07-D703-452C-98B6-8710965A6AE7}" type="datetimeFigureOut">
              <a:rPr lang="es-EC" smtClean="0"/>
              <a:t>16/03/2022</a:t>
            </a:fld>
            <a:endParaRPr lang="es-EC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C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5A6F8CC-37AA-403C-B511-66B22C3F8443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 anchor="ctr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936DA07-D703-452C-98B6-8710965A6AE7}" type="datetimeFigureOut">
              <a:rPr lang="es-EC" smtClean="0"/>
              <a:t>16/03/2022</a:t>
            </a:fld>
            <a:endParaRPr lang="es-EC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5A6F8CC-37AA-403C-B511-66B22C3F8443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1353312" y="0"/>
            <a:ext cx="10838688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936DA07-D703-452C-98B6-8710965A6AE7}" type="datetimeFigureOut">
              <a:rPr lang="es-EC" smtClean="0"/>
              <a:t>16/03/2022</a:t>
            </a:fld>
            <a:endParaRPr lang="es-EC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5A6F8CC-37AA-403C-B511-66B22C3F8443}" type="slidenum">
              <a:rPr lang="es-EC" smtClean="0"/>
              <a:t>‹Nº›</a:t>
            </a:fld>
            <a:endParaRPr lang="es-EC"/>
          </a:p>
        </p:txBody>
      </p:sp>
      <p:sp>
        <p:nvSpPr>
          <p:cNvPr id="6" name="5 Rectángulo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16778"/>
            <a:ext cx="508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09600" y="1406964"/>
            <a:ext cx="508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108712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936DA07-D703-452C-98B6-8710965A6AE7}" type="datetimeFigureOut">
              <a:rPr lang="es-EC" smtClean="0"/>
              <a:t>16/03/2022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5A6F8CC-37AA-403C-B511-66B22C3F8443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849195" y="1066800"/>
            <a:ext cx="36576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936DA07-D703-452C-98B6-8710965A6AE7}" type="datetimeFigureOut">
              <a:rPr lang="es-EC" smtClean="0"/>
              <a:t>16/03/2022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5A6F8CC-37AA-403C-B511-66B22C3F8443}" type="slidenum">
              <a:rPr lang="es-EC" smtClean="0"/>
              <a:t>‹Nº›</a:t>
            </a:fld>
            <a:endParaRPr lang="es-EC"/>
          </a:p>
        </p:txBody>
      </p:sp>
      <p:sp>
        <p:nvSpPr>
          <p:cNvPr id="8" name="7 Rectángulo"/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117600" y="1143004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9" name="8 Proceso"/>
          <p:cNvSpPr/>
          <p:nvPr/>
        </p:nvSpPr>
        <p:spPr>
          <a:xfrm rot="19468671">
            <a:off x="528967" y="954341"/>
            <a:ext cx="9144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9 Proceso"/>
          <p:cNvSpPr/>
          <p:nvPr/>
        </p:nvSpPr>
        <p:spPr>
          <a:xfrm rot="2103354" flipH="1">
            <a:off x="6671556" y="936786"/>
            <a:ext cx="865632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117600" y="4800600"/>
            <a:ext cx="58928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ircular"/>
          <p:cNvSpPr/>
          <p:nvPr/>
        </p:nvSpPr>
        <p:spPr>
          <a:xfrm>
            <a:off x="-1087902" y="-815922"/>
            <a:ext cx="2185183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7 Elipse"/>
          <p:cNvSpPr/>
          <p:nvPr/>
        </p:nvSpPr>
        <p:spPr>
          <a:xfrm>
            <a:off x="225089" y="21103"/>
            <a:ext cx="2269588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10 Anillo"/>
          <p:cNvSpPr/>
          <p:nvPr/>
        </p:nvSpPr>
        <p:spPr>
          <a:xfrm rot="2315675">
            <a:off x="243842" y="1055077"/>
            <a:ext cx="1500956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11 Rectángulo"/>
          <p:cNvSpPr/>
          <p:nvPr/>
        </p:nvSpPr>
        <p:spPr>
          <a:xfrm>
            <a:off x="1350498" y="-54"/>
            <a:ext cx="10841503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4 Marcador de título"/>
          <p:cNvSpPr>
            <a:spLocks noGrp="1"/>
          </p:cNvSpPr>
          <p:nvPr>
            <p:ph type="title"/>
          </p:nvPr>
        </p:nvSpPr>
        <p:spPr>
          <a:xfrm>
            <a:off x="1914144" y="274638"/>
            <a:ext cx="999744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Marcador de texto"/>
          <p:cNvSpPr>
            <a:spLocks noGrp="1"/>
          </p:cNvSpPr>
          <p:nvPr>
            <p:ph type="body" idx="1"/>
          </p:nvPr>
        </p:nvSpPr>
        <p:spPr>
          <a:xfrm>
            <a:off x="1914144" y="1447800"/>
            <a:ext cx="999744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24" name="23 Marcador de fecha"/>
          <p:cNvSpPr>
            <a:spLocks noGrp="1"/>
          </p:cNvSpPr>
          <p:nvPr>
            <p:ph type="dt" sz="half" idx="2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8936DA07-D703-452C-98B6-8710965A6AE7}" type="datetimeFigureOut">
              <a:rPr lang="es-EC" smtClean="0"/>
              <a:t>16/03/2022</a:t>
            </a:fld>
            <a:endParaRPr lang="es-EC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s-EC"/>
          </a:p>
        </p:txBody>
      </p:sp>
      <p:sp>
        <p:nvSpPr>
          <p:cNvPr id="22" name="21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C5A6F8CC-37AA-403C-B511-66B22C3F8443}" type="slidenum">
              <a:rPr lang="es-EC" smtClean="0"/>
              <a:t>‹Nº›</a:t>
            </a:fld>
            <a:endParaRPr lang="es-EC"/>
          </a:p>
        </p:txBody>
      </p:sp>
      <p:sp>
        <p:nvSpPr>
          <p:cNvPr id="15" name="14 Rectángulo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8.wdp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10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10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10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3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24.jpeg"/><Relationship Id="rId4" Type="http://schemas.microsoft.com/office/2007/relationships/hdphoto" Target="../media/hdphoto9.wdp"/><Relationship Id="rId9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microsoft.com/office/2007/relationships/hdphoto" Target="../media/hdphoto3.wdp"/><Relationship Id="rId5" Type="http://schemas.openxmlformats.org/officeDocument/2006/relationships/image" Target="../media/image8.png"/><Relationship Id="rId10" Type="http://schemas.openxmlformats.org/officeDocument/2006/relationships/image" Target="../media/image12.jpeg"/><Relationship Id="rId4" Type="http://schemas.openxmlformats.org/officeDocument/2006/relationships/image" Target="../media/image7.png"/><Relationship Id="rId9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7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7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4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6.jpeg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uadroTexto 14">
            <a:extLst>
              <a:ext uri="{FF2B5EF4-FFF2-40B4-BE49-F238E27FC236}">
                <a16:creationId xmlns="" xmlns:a16="http://schemas.microsoft.com/office/drawing/2014/main" id="{3E60B70B-30DE-4D85-82F4-C70A9AA7D0C1}"/>
              </a:ext>
            </a:extLst>
          </p:cNvPr>
          <p:cNvSpPr txBox="1"/>
          <p:nvPr/>
        </p:nvSpPr>
        <p:spPr>
          <a:xfrm>
            <a:off x="106502" y="4056699"/>
            <a:ext cx="6467172" cy="267765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C" sz="2800" b="1" dirty="0" smtClean="0">
                <a:latin typeface="Roboto Thin" panose="02000000000000000000" pitchFamily="2" charset="0"/>
                <a:ea typeface="Roboto Thin" panose="02000000000000000000" pitchFamily="2" charset="0"/>
              </a:rPr>
              <a:t>Autor: </a:t>
            </a:r>
          </a:p>
          <a:p>
            <a:pPr algn="ctr">
              <a:lnSpc>
                <a:spcPct val="150000"/>
              </a:lnSpc>
            </a:pPr>
            <a:r>
              <a:rPr lang="es-EC" sz="2800" b="1" dirty="0" smtClean="0">
                <a:latin typeface="Roboto Thin" panose="02000000000000000000" pitchFamily="2" charset="0"/>
                <a:ea typeface="Roboto Thin" panose="02000000000000000000" pitchFamily="2" charset="0"/>
              </a:rPr>
              <a:t>Vivanco Morales Angel Fernando</a:t>
            </a:r>
            <a:endParaRPr lang="es-EC" sz="2800" b="1" dirty="0">
              <a:latin typeface="Roboto Thin" panose="02000000000000000000" pitchFamily="2" charset="0"/>
              <a:ea typeface="Roboto Thin" panose="020000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s-EC" sz="2800" b="1" dirty="0" smtClean="0">
                <a:latin typeface="Roboto Thin" panose="02000000000000000000" pitchFamily="2" charset="0"/>
                <a:ea typeface="Roboto Thin" panose="02000000000000000000" pitchFamily="2" charset="0"/>
              </a:rPr>
              <a:t>Director: </a:t>
            </a:r>
          </a:p>
          <a:p>
            <a:pPr algn="ctr">
              <a:lnSpc>
                <a:spcPct val="150000"/>
              </a:lnSpc>
            </a:pPr>
            <a:r>
              <a:rPr lang="es-EC" sz="2800" b="1" dirty="0" smtClean="0">
                <a:latin typeface="Roboto Thin" panose="02000000000000000000" pitchFamily="2" charset="0"/>
                <a:ea typeface="Roboto Thin" panose="02000000000000000000" pitchFamily="2" charset="0"/>
              </a:rPr>
              <a:t>Ing. Vaca Pazmiño </a:t>
            </a:r>
            <a:r>
              <a:rPr lang="es-EC" sz="2800" b="1" dirty="0">
                <a:latin typeface="Roboto Thin" panose="02000000000000000000" pitchFamily="2" charset="0"/>
                <a:ea typeface="Roboto Thin" panose="02000000000000000000" pitchFamily="2" charset="0"/>
              </a:rPr>
              <a:t>Eduardo </a:t>
            </a:r>
            <a:r>
              <a:rPr lang="es-EC" sz="2800" b="1" dirty="0" smtClean="0">
                <a:latin typeface="Roboto Thin" panose="02000000000000000000" pitchFamily="2" charset="0"/>
                <a:ea typeface="Roboto Thin" panose="02000000000000000000" pitchFamily="2" charset="0"/>
              </a:rPr>
              <a:t>Patricio </a:t>
            </a:r>
            <a:r>
              <a:rPr lang="es-EC" sz="2800" b="1" dirty="0" err="1" smtClean="0">
                <a:latin typeface="Roboto Thin" panose="02000000000000000000" pitchFamily="2" charset="0"/>
                <a:ea typeface="Roboto Thin" panose="02000000000000000000" pitchFamily="2" charset="0"/>
              </a:rPr>
              <a:t>Mgs</a:t>
            </a:r>
            <a:r>
              <a:rPr lang="es-EC" sz="2800" b="1" dirty="0">
                <a:latin typeface="Roboto Thin" panose="02000000000000000000" pitchFamily="2" charset="0"/>
                <a:ea typeface="Roboto Thin" panose="02000000000000000000" pitchFamily="2" charset="0"/>
              </a:rPr>
              <a:t>. </a:t>
            </a:r>
          </a:p>
        </p:txBody>
      </p:sp>
      <p:pic>
        <p:nvPicPr>
          <p:cNvPr id="1026" name="Picture 2" descr="C:\Users\Toshiba C45\Downloads\WhatsApp Image 2022-02-07 at 20.21.46.jpe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33984" y="-4226"/>
            <a:ext cx="5665251" cy="687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uadroTexto 19">
            <a:extLst>
              <a:ext uri="{FF2B5EF4-FFF2-40B4-BE49-F238E27FC236}">
                <a16:creationId xmlns="" xmlns:a16="http://schemas.microsoft.com/office/drawing/2014/main" id="{BAD7E4F1-1CD9-4253-ABDD-CF4CB6236BE2}"/>
              </a:ext>
            </a:extLst>
          </p:cNvPr>
          <p:cNvSpPr txBox="1"/>
          <p:nvPr/>
        </p:nvSpPr>
        <p:spPr>
          <a:xfrm>
            <a:off x="106502" y="2087339"/>
            <a:ext cx="6341219" cy="13849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s-EC" sz="2800" b="1" dirty="0" smtClean="0">
                <a:latin typeface="Roboto Thin" panose="02000000000000000000" pitchFamily="2" charset="0"/>
                <a:ea typeface="Roboto Thin" panose="02000000000000000000" pitchFamily="2" charset="0"/>
                <a:cs typeface="Times New Roman" panose="02020603050405020304" pitchFamily="18" charset="0"/>
              </a:rPr>
              <a:t>“Evaluación </a:t>
            </a:r>
            <a:r>
              <a:rPr lang="es-EC" sz="2800" b="1" dirty="0">
                <a:latin typeface="Roboto Thin" panose="02000000000000000000" pitchFamily="2" charset="0"/>
                <a:ea typeface="Roboto Thin" panose="02000000000000000000" pitchFamily="2" charset="0"/>
                <a:cs typeface="Times New Roman" panose="02020603050405020304" pitchFamily="18" charset="0"/>
              </a:rPr>
              <a:t>de métodos de control para escoba de bruja </a:t>
            </a:r>
            <a:r>
              <a:rPr lang="es-EC" sz="2800" b="1" i="1" dirty="0" smtClean="0">
                <a:latin typeface="Roboto Thin" panose="02000000000000000000" pitchFamily="2" charset="0"/>
                <a:ea typeface="Roboto Thin" panose="02000000000000000000" pitchFamily="2" charset="0"/>
                <a:cs typeface="Times New Roman" panose="02020603050405020304" pitchFamily="18" charset="0"/>
              </a:rPr>
              <a:t>Moniliopthora </a:t>
            </a:r>
            <a:r>
              <a:rPr lang="es-EC" sz="2800" b="1" i="1" dirty="0">
                <a:latin typeface="Roboto Thin" panose="02000000000000000000" pitchFamily="2" charset="0"/>
                <a:ea typeface="Roboto Thin" panose="02000000000000000000" pitchFamily="2" charset="0"/>
                <a:cs typeface="Times New Roman" panose="02020603050405020304" pitchFamily="18" charset="0"/>
              </a:rPr>
              <a:t>perniciosa </a:t>
            </a:r>
            <a:r>
              <a:rPr lang="es-EC" sz="2800" b="1" dirty="0">
                <a:latin typeface="Roboto Thin" panose="02000000000000000000" pitchFamily="2" charset="0"/>
                <a:ea typeface="Roboto Thin" panose="02000000000000000000" pitchFamily="2" charset="0"/>
                <a:cs typeface="Times New Roman" panose="02020603050405020304" pitchFamily="18" charset="0"/>
              </a:rPr>
              <a:t>en </a:t>
            </a:r>
            <a:r>
              <a:rPr lang="es-EC" sz="2800" b="1" dirty="0" smtClean="0">
                <a:latin typeface="Roboto Thin" panose="02000000000000000000" pitchFamily="2" charset="0"/>
                <a:ea typeface="Roboto Thin" panose="02000000000000000000" pitchFamily="2" charset="0"/>
                <a:cs typeface="Times New Roman" panose="02020603050405020304" pitchFamily="18" charset="0"/>
              </a:rPr>
              <a:t>cacao”</a:t>
            </a:r>
            <a:endParaRPr lang="es-EC" sz="2800" b="1" dirty="0">
              <a:effectLst/>
              <a:latin typeface="Roboto Thin" panose="02000000000000000000" pitchFamily="2" charset="0"/>
              <a:ea typeface="Roboto Thin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ESPE | Sede Latacunga">
            <a:extLst>
              <a:ext uri="{FF2B5EF4-FFF2-40B4-BE49-F238E27FC236}">
                <a16:creationId xmlns="" xmlns:a16="http://schemas.microsoft.com/office/drawing/2014/main" id="{03ACCCC5-0323-4D30-A4D3-9D0CAF45D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605" y="400906"/>
            <a:ext cx="4346288" cy="119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agen 22">
            <a:extLst>
              <a:ext uri="{FF2B5EF4-FFF2-40B4-BE49-F238E27FC236}">
                <a16:creationId xmlns="" xmlns:a16="http://schemas.microsoft.com/office/drawing/2014/main" id="{576EA810-D63C-4A8F-949E-93848EA31467}"/>
              </a:ext>
            </a:extLst>
          </p:cNvPr>
          <p:cNvPicPr/>
          <p:nvPr/>
        </p:nvPicPr>
        <p:blipFill rotWithShape="1">
          <a:blip r:embed="rId5" cstate="email">
            <a:clrChange>
              <a:clrFrom>
                <a:srgbClr val="FBFBFA"/>
              </a:clrFrom>
              <a:clrTo>
                <a:srgbClr val="FBFB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96644" y="247759"/>
            <a:ext cx="1737340" cy="1549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ángulo 25">
            <a:extLst>
              <a:ext uri="{FF2B5EF4-FFF2-40B4-BE49-F238E27FC236}">
                <a16:creationId xmlns="" xmlns:a16="http://schemas.microsoft.com/office/drawing/2014/main" id="{2E0E090F-27E2-4E5A-ABA3-5C7A5BE647C1}"/>
              </a:ext>
            </a:extLst>
          </p:cNvPr>
          <p:cNvSpPr/>
          <p:nvPr/>
        </p:nvSpPr>
        <p:spPr>
          <a:xfrm>
            <a:off x="12099234" y="0"/>
            <a:ext cx="92765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ysClr val="windowText" lastClr="000000"/>
              </a:solidFill>
            </a:endParaRPr>
          </a:p>
        </p:txBody>
      </p:sp>
      <p:sp>
        <p:nvSpPr>
          <p:cNvPr id="27" name="Rectángulo 26">
            <a:extLst>
              <a:ext uri="{FF2B5EF4-FFF2-40B4-BE49-F238E27FC236}">
                <a16:creationId xmlns="" xmlns:a16="http://schemas.microsoft.com/office/drawing/2014/main" id="{D14BA8CB-EB9A-492A-A6FF-8BD3E08A6315}"/>
              </a:ext>
            </a:extLst>
          </p:cNvPr>
          <p:cNvSpPr/>
          <p:nvPr/>
        </p:nvSpPr>
        <p:spPr>
          <a:xfrm>
            <a:off x="0" y="0"/>
            <a:ext cx="92765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Toshiba C45\Downloads\WhatsApp Image 2022-02-22 at 22.21.49.jpe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98886" y="0"/>
            <a:ext cx="107539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854E8832-49BC-4CFC-8EBE-1D8296C01841}"/>
              </a:ext>
            </a:extLst>
          </p:cNvPr>
          <p:cNvSpPr/>
          <p:nvPr/>
        </p:nvSpPr>
        <p:spPr>
          <a:xfrm>
            <a:off x="12099234" y="0"/>
            <a:ext cx="92765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ysClr val="windowText" lastClr="000000"/>
              </a:solidFill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FE27C58E-DD4C-414F-BFEC-6A183C39692F}"/>
              </a:ext>
            </a:extLst>
          </p:cNvPr>
          <p:cNvSpPr/>
          <p:nvPr/>
        </p:nvSpPr>
        <p:spPr>
          <a:xfrm>
            <a:off x="0" y="0"/>
            <a:ext cx="92765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ysClr val="windowText" lastClr="000000"/>
              </a:solidFill>
            </a:endParaRPr>
          </a:p>
        </p:txBody>
      </p:sp>
      <p:sp>
        <p:nvSpPr>
          <p:cNvPr id="13" name="12 Pentágono"/>
          <p:cNvSpPr/>
          <p:nvPr/>
        </p:nvSpPr>
        <p:spPr>
          <a:xfrm>
            <a:off x="92765" y="-13252"/>
            <a:ext cx="3551187" cy="968595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3200" dirty="0" smtClean="0">
                <a:latin typeface="Britannic Bold" panose="020B0903060703020204" pitchFamily="34" charset="0"/>
              </a:rPr>
              <a:t>METODOLOGÍA</a:t>
            </a:r>
            <a:endParaRPr lang="es-EC" sz="3200" dirty="0">
              <a:latin typeface="Britannic Bold" panose="020B0903060703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7 Diagrama"/>
              <p:cNvGraphicFramePr/>
              <p:nvPr>
                <p:extLst>
                  <p:ext uri="{D42A27DB-BD31-4B8C-83A1-F6EECF244321}">
                    <p14:modId xmlns:p14="http://schemas.microsoft.com/office/powerpoint/2010/main" val="2538766011"/>
                  </p:ext>
                </p:extLst>
              </p:nvPr>
            </p:nvGraphicFramePr>
            <p:xfrm>
              <a:off x="2367120" y="4148667"/>
              <a:ext cx="10034608" cy="270933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4" r:lo="rId5" r:qs="rId6" r:cs="rId7"/>
              </a:graphicData>
            </a:graphic>
          </p:graphicFrame>
        </mc:Choice>
        <mc:Fallback xmlns="">
          <p:graphicFrame>
            <p:nvGraphicFramePr>
              <p:cNvPr id="8" name="7 Diagrama"/>
              <p:cNvGraphicFramePr/>
              <p:nvPr>
                <p:extLst>
                  <p:ext uri="{D42A27DB-BD31-4B8C-83A1-F6EECF244321}">
                    <p14:modId xmlns:p14="http://schemas.microsoft.com/office/powerpoint/2010/main" val="1254456594"/>
                  </p:ext>
                </p:extLst>
              </p:nvPr>
            </p:nvGraphicFramePr>
            <p:xfrm>
              <a:off x="2367120" y="4148667"/>
              <a:ext cx="10034608" cy="270933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9" r:lo="rId10" r:qs="rId11" r:cs="rId12"/>
              </a:graphicData>
            </a:graphic>
          </p:graphicFrame>
        </mc:Fallback>
      </mc:AlternateContent>
      <p:sp>
        <p:nvSpPr>
          <p:cNvPr id="17" name="Rectángulo: esquinas redondeadas 27">
            <a:extLst>
              <a:ext uri="{FF2B5EF4-FFF2-40B4-BE49-F238E27FC236}">
                <a16:creationId xmlns="" xmlns:a16="http://schemas.microsoft.com/office/drawing/2014/main" id="{EE3B8F67-E6A1-4296-9580-CE46131EBABD}"/>
              </a:ext>
            </a:extLst>
          </p:cNvPr>
          <p:cNvSpPr/>
          <p:nvPr/>
        </p:nvSpPr>
        <p:spPr>
          <a:xfrm>
            <a:off x="1555213" y="4097489"/>
            <a:ext cx="2088739" cy="740254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113792" tIns="113792" rIns="113792" bIns="113792" numCol="1" spcCol="1270" anchor="t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C" sz="2000" b="1" kern="1200" dirty="0" smtClean="0">
                <a:latin typeface="Arial Narrow" panose="020B0606020202030204" pitchFamily="34" charset="0"/>
              </a:rPr>
              <a:t>Variables a medir</a:t>
            </a:r>
            <a:endParaRPr lang="es-EC" sz="2000" b="1" kern="1200" dirty="0">
              <a:latin typeface="Arial Narrow" panose="020B0606020202030204" pitchFamily="34" charset="0"/>
            </a:endParaRPr>
          </a:p>
        </p:txBody>
      </p:sp>
      <p:sp>
        <p:nvSpPr>
          <p:cNvPr id="14" name="Rectángulo: esquinas redondeadas 27">
            <a:extLst>
              <a:ext uri="{FF2B5EF4-FFF2-40B4-BE49-F238E27FC236}">
                <a16:creationId xmlns="" xmlns:a16="http://schemas.microsoft.com/office/drawing/2014/main" id="{EE3B8F67-E6A1-4296-9580-CE46131EBABD}"/>
              </a:ext>
            </a:extLst>
          </p:cNvPr>
          <p:cNvSpPr/>
          <p:nvPr/>
        </p:nvSpPr>
        <p:spPr>
          <a:xfrm>
            <a:off x="2599582" y="1162906"/>
            <a:ext cx="3131614" cy="740254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113792" tIns="113792" rIns="113792" bIns="113792" numCol="1" spcCol="1270" anchor="t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C" sz="2000" b="1" kern="1200" dirty="0" smtClean="0">
                <a:latin typeface="Arial Narrow" panose="020B0606020202030204" pitchFamily="34" charset="0"/>
              </a:rPr>
              <a:t>Factor a probar</a:t>
            </a:r>
            <a:endParaRPr lang="es-EC" sz="2000" b="1" kern="1200" dirty="0">
              <a:latin typeface="Arial Narrow" panose="020B0606020202030204" pitchFamily="34" charset="0"/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4428590" y="2151727"/>
            <a:ext cx="4731175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sz="2000" dirty="0" smtClean="0">
                <a:latin typeface="Arial Narrow" panose="020B0606020202030204" pitchFamily="34" charset="0"/>
              </a:rPr>
              <a:t>El </a:t>
            </a:r>
            <a:r>
              <a:rPr lang="es-ES" sz="2000" dirty="0">
                <a:latin typeface="Arial Narrow" panose="020B0606020202030204" pitchFamily="34" charset="0"/>
              </a:rPr>
              <a:t>factor a probar fue la aplicación de cuatro fungicidas químicos para el control de escoba de bruja (</a:t>
            </a:r>
            <a:r>
              <a:rPr lang="es-ES" sz="2000" i="1" dirty="0" err="1">
                <a:latin typeface="Arial Narrow" panose="020B0606020202030204" pitchFamily="34" charset="0"/>
              </a:rPr>
              <a:t>Monilliopthora</a:t>
            </a:r>
            <a:r>
              <a:rPr lang="es-ES" sz="2000" i="1" dirty="0">
                <a:latin typeface="Arial Narrow" panose="020B0606020202030204" pitchFamily="34" charset="0"/>
              </a:rPr>
              <a:t> perniciosa</a:t>
            </a:r>
            <a:r>
              <a:rPr lang="es-ES" sz="2000" dirty="0">
                <a:latin typeface="Arial Narrow" panose="020B0606020202030204" pitchFamily="34" charset="0"/>
              </a:rPr>
              <a:t>) más un testigo.</a:t>
            </a:r>
            <a:endParaRPr lang="es-EC" sz="20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7451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8" descr="AGROESPACIO: Genoma del cacao para mejorar el chocolat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WatercolorSponge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83" t="10890" r="13468" b="43549"/>
          <a:stretch/>
        </p:blipFill>
        <p:spPr bwMode="auto">
          <a:xfrm>
            <a:off x="7463450" y="7937"/>
            <a:ext cx="4728550" cy="2144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1" descr="C:\Users\Toshiba C45\Desktop\ESPE\10. TESIS\Anexos\10. Cojines florales afectados por M. perniciosa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Marker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8024"/>
          <a:stretch/>
        </p:blipFill>
        <p:spPr bwMode="auto">
          <a:xfrm>
            <a:off x="1313788" y="5095455"/>
            <a:ext cx="3425651" cy="1762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GROESPACIO: Genoma del cacao para mejorar el chocolate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789" y="-11095"/>
            <a:ext cx="10878212" cy="6869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Toshiba C45\Desktop\ESPE\10. TESIS\Anexos\10. Cojines florales afectados por M. perniciosa.jpe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8024"/>
          <a:stretch/>
        </p:blipFill>
        <p:spPr bwMode="auto">
          <a:xfrm>
            <a:off x="7362225" y="2890110"/>
            <a:ext cx="4829776" cy="400444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1384872" y="-26104"/>
            <a:ext cx="7617238" cy="47089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C" sz="10000" dirty="0" smtClean="0">
                <a:latin typeface="Britannic Bold" panose="020B0903060703020204" pitchFamily="34" charset="0"/>
              </a:rPr>
              <a:t>RESULTADOS</a:t>
            </a:r>
          </a:p>
          <a:p>
            <a:pPr algn="ctr"/>
            <a:r>
              <a:rPr lang="es-EC" sz="10000" dirty="0" smtClean="0">
                <a:latin typeface="Britannic Bold" panose="020B0903060703020204" pitchFamily="34" charset="0"/>
              </a:rPr>
              <a:t>Y</a:t>
            </a:r>
          </a:p>
          <a:p>
            <a:pPr algn="ctr"/>
            <a:r>
              <a:rPr lang="es-EC" sz="10000" dirty="0" smtClean="0">
                <a:latin typeface="Britannic Bold" panose="020B0903060703020204" pitchFamily="34" charset="0"/>
              </a:rPr>
              <a:t>DISCUSIÓN</a:t>
            </a:r>
            <a:endParaRPr lang="es-EC" sz="10000" dirty="0">
              <a:latin typeface="Britannic Bold" panose="020B0903060703020204" pitchFamily="34" charset="0"/>
            </a:endParaRPr>
          </a:p>
        </p:txBody>
      </p:sp>
      <p:sp>
        <p:nvSpPr>
          <p:cNvPr id="4" name="AutoShape 6" descr="Escoba de bruja del cacao en Venezuel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2" name="AutoShape 2" descr="Estas preciosas flores de cacao... - República del Cacao | Faceboo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5" name="AutoShape 4" descr="Estas preciosas flores de cacao... - República del Cacao | Facebook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7" name="AutoShape 10" descr="La Escoba de Bruja del Cacao: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672887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854E8832-49BC-4CFC-8EBE-1D8296C01841}"/>
              </a:ext>
            </a:extLst>
          </p:cNvPr>
          <p:cNvSpPr/>
          <p:nvPr/>
        </p:nvSpPr>
        <p:spPr>
          <a:xfrm>
            <a:off x="12099234" y="0"/>
            <a:ext cx="92765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ysClr val="windowText" lastClr="000000"/>
              </a:solidFill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FE27C58E-DD4C-414F-BFEC-6A183C39692F}"/>
              </a:ext>
            </a:extLst>
          </p:cNvPr>
          <p:cNvSpPr/>
          <p:nvPr/>
        </p:nvSpPr>
        <p:spPr>
          <a:xfrm>
            <a:off x="0" y="0"/>
            <a:ext cx="92765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ysClr val="windowText" lastClr="000000"/>
              </a:solidFill>
            </a:endParaRPr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4762173"/>
              </p:ext>
            </p:extLst>
          </p:nvPr>
        </p:nvGraphicFramePr>
        <p:xfrm>
          <a:off x="1355832" y="1679765"/>
          <a:ext cx="10743402" cy="5212080"/>
        </p:xfrm>
        <a:graphic>
          <a:graphicData uri="http://schemas.openxmlformats.org/drawingml/2006/table">
            <a:tbl>
              <a:tblPr bandRow="1"/>
              <a:tblGrid>
                <a:gridCol w="2979686"/>
                <a:gridCol w="1828800"/>
                <a:gridCol w="1497724"/>
                <a:gridCol w="1560787"/>
                <a:gridCol w="1434662"/>
                <a:gridCol w="1441743"/>
              </a:tblGrid>
              <a:tr h="190500">
                <a:tc rowSpan="2"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    Fuentes de variación</a:t>
                      </a:r>
                      <a:endParaRPr lang="es-EC" sz="18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Grados de libertad</a:t>
                      </a:r>
                      <a:endParaRPr lang="es-EC" sz="18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Cuadrados medios</a:t>
                      </a:r>
                      <a:endParaRPr lang="es-EC" sz="18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905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1</a:t>
                      </a:r>
                      <a:endParaRPr lang="es-EC" sz="18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2</a:t>
                      </a:r>
                      <a:endParaRPr lang="es-EC" sz="18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3</a:t>
                      </a:r>
                      <a:endParaRPr lang="es-EC" sz="18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4</a:t>
                      </a:r>
                      <a:endParaRPr lang="es-EC" sz="18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Bloque             </a:t>
                      </a:r>
                      <a:endParaRPr lang="es-EC" sz="18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2</a:t>
                      </a:r>
                      <a:endParaRPr lang="es-EC" sz="18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648,15ns</a:t>
                      </a:r>
                      <a:endParaRPr lang="es-EC" sz="18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1944,44ns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1689,81ns</a:t>
                      </a:r>
                      <a:endParaRPr lang="es-EC" sz="18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1688,37ns</a:t>
                      </a:r>
                      <a:endParaRPr lang="es-EC" sz="18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Tratamiento</a:t>
                      </a:r>
                      <a:endParaRPr lang="es-EC" sz="18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8</a:t>
                      </a:r>
                      <a:endParaRPr lang="es-EC" sz="18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839,12ns</a:t>
                      </a:r>
                      <a:endParaRPr lang="es-EC" sz="18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312,5ns</a:t>
                      </a:r>
                      <a:endParaRPr lang="es-EC" sz="18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717,59ns</a:t>
                      </a:r>
                      <a:endParaRPr lang="es-EC" sz="18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2384,26**</a:t>
                      </a:r>
                      <a:endParaRPr lang="es-EC" sz="18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Factor A</a:t>
                      </a:r>
                      <a:endParaRPr lang="es-EC" sz="18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3</a:t>
                      </a:r>
                      <a:endParaRPr lang="es-EC" sz="18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1137,15ns</a:t>
                      </a:r>
                      <a:endParaRPr lang="es-EC" sz="18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95,49ns</a:t>
                      </a:r>
                      <a:endParaRPr lang="es-EC" sz="18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164,93ns</a:t>
                      </a:r>
                      <a:endParaRPr lang="es-EC" sz="18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234,38ns</a:t>
                      </a:r>
                      <a:endParaRPr lang="es-EC" sz="18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200" dirty="0" err="1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Fosetil</a:t>
                      </a: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 aluminio vs </a:t>
                      </a:r>
                      <a:r>
                        <a:rPr lang="es-ES" sz="1200" dirty="0" err="1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Azoxystrobin</a:t>
                      </a: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, </a:t>
                      </a:r>
                      <a:r>
                        <a:rPr lang="es-ES" sz="1200" dirty="0" err="1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Pyraclostrobin</a:t>
                      </a: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 - </a:t>
                      </a:r>
                      <a:r>
                        <a:rPr lang="es-ES" sz="1200" dirty="0" err="1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Metiram</a:t>
                      </a: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, </a:t>
                      </a:r>
                      <a:r>
                        <a:rPr lang="es-ES" sz="1200" dirty="0" err="1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Metalaxil</a:t>
                      </a: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-M - </a:t>
                      </a:r>
                      <a:r>
                        <a:rPr lang="es-ES" sz="1200" dirty="0" err="1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Mancozeb</a:t>
                      </a:r>
                      <a:endParaRPr lang="es-EC" sz="18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45720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1</a:t>
                      </a:r>
                      <a:endParaRPr lang="es-EC" sz="18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45720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3133,68nns</a:t>
                      </a:r>
                      <a:endParaRPr lang="es-EC" sz="18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45720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78,13ns</a:t>
                      </a:r>
                      <a:endParaRPr lang="es-EC" sz="18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45720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8,68ns</a:t>
                      </a:r>
                      <a:endParaRPr lang="es-EC" sz="18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45720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217,01ns</a:t>
                      </a:r>
                      <a:endParaRPr lang="es-EC" sz="18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Azoxystrobin vs Pyraclostrobin - Metiram, Metalaxil-M - Mancozeb</a:t>
                      </a:r>
                      <a:endParaRPr lang="es-EC" sz="18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45720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1</a:t>
                      </a:r>
                      <a:endParaRPr lang="es-EC" sz="18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45720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277,78ns</a:t>
                      </a:r>
                      <a:endParaRPr lang="es-EC" sz="18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45720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95,49ns</a:t>
                      </a:r>
                      <a:endParaRPr lang="es-EC" sz="18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45720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17,36ns</a:t>
                      </a:r>
                      <a:endParaRPr lang="es-EC" sz="18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45720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434,03ns</a:t>
                      </a:r>
                      <a:endParaRPr lang="es-EC" sz="18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Pyraclostrobin - Metiram vs Metalaxil-M - Mancozeb</a:t>
                      </a:r>
                      <a:endParaRPr lang="es-EC" sz="18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45720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1</a:t>
                      </a:r>
                      <a:endParaRPr lang="es-EC" sz="18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45720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1137,15ns</a:t>
                      </a:r>
                      <a:endParaRPr lang="es-EC" sz="18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45720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208,33ns</a:t>
                      </a:r>
                      <a:endParaRPr lang="es-EC" sz="18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45720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468,75ns</a:t>
                      </a:r>
                      <a:endParaRPr lang="es-EC" sz="18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45720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52,08ns</a:t>
                      </a:r>
                      <a:endParaRPr lang="es-EC" sz="18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Factor B</a:t>
                      </a:r>
                      <a:endParaRPr lang="es-EC" sz="18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1</a:t>
                      </a:r>
                      <a:endParaRPr lang="es-EC" sz="18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234,38ns</a:t>
                      </a:r>
                      <a:endParaRPr lang="es-EC" sz="18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26,04ns</a:t>
                      </a:r>
                      <a:endParaRPr lang="es-EC" sz="18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2109,38*</a:t>
                      </a:r>
                      <a:endParaRPr lang="es-EC" sz="18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4401,04**</a:t>
                      </a:r>
                      <a:endParaRPr lang="es-EC" sz="18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Lineal</a:t>
                      </a:r>
                      <a:endParaRPr lang="es-EC" sz="18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45720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1</a:t>
                      </a:r>
                      <a:endParaRPr lang="es-EC" sz="18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45720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234,38ns</a:t>
                      </a:r>
                      <a:endParaRPr lang="es-EC" sz="18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45720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26,04ns</a:t>
                      </a:r>
                      <a:endParaRPr lang="es-EC" sz="18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45720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2109,38*</a:t>
                      </a:r>
                      <a:endParaRPr lang="es-EC" sz="18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45720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4401,04**</a:t>
                      </a:r>
                      <a:endParaRPr lang="es-EC" sz="18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Producto*Frecuencia</a:t>
                      </a:r>
                      <a:endParaRPr lang="es-EC" sz="18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3</a:t>
                      </a:r>
                      <a:endParaRPr lang="es-EC" sz="18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859,38ns</a:t>
                      </a:r>
                      <a:endParaRPr lang="es-EC" sz="18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720,49ns</a:t>
                      </a:r>
                      <a:endParaRPr lang="es-EC" sz="18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442,71ns</a:t>
                      </a:r>
                      <a:endParaRPr lang="es-EC" sz="18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581,6ns</a:t>
                      </a:r>
                      <a:endParaRPr lang="es-EC" sz="18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Testigo vs resto</a:t>
                      </a:r>
                      <a:endParaRPr lang="es-EC" sz="18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1</a:t>
                      </a:r>
                      <a:endParaRPr lang="es-EC" sz="18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489ns</a:t>
                      </a:r>
                      <a:endParaRPr lang="es-EC" sz="18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26,04ns</a:t>
                      </a:r>
                      <a:endParaRPr lang="es-EC" sz="18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1808,45</a:t>
                      </a:r>
                      <a:endParaRPr lang="es-EC" sz="18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12225,12**</a:t>
                      </a:r>
                      <a:endParaRPr lang="es-EC" sz="18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Error              </a:t>
                      </a:r>
                      <a:endParaRPr lang="es-EC" sz="18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16</a:t>
                      </a:r>
                      <a:endParaRPr lang="es-EC" sz="18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309,61ns</a:t>
                      </a:r>
                      <a:endParaRPr lang="es-EC" sz="18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720,49ns</a:t>
                      </a:r>
                      <a:endParaRPr lang="es-EC" sz="18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309,61ns</a:t>
                      </a:r>
                      <a:endParaRPr lang="es-EC" sz="18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126,16ns</a:t>
                      </a:r>
                      <a:endParaRPr lang="es-EC" sz="18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Total              </a:t>
                      </a:r>
                      <a:endParaRPr lang="es-EC" sz="18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26</a:t>
                      </a:r>
                      <a:endParaRPr lang="es-EC" sz="18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      </a:t>
                      </a:r>
                      <a:endParaRPr lang="es-EC" sz="18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    </a:t>
                      </a:r>
                      <a:endParaRPr lang="es-EC" sz="18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       </a:t>
                      </a:r>
                      <a:endParaRPr lang="es-EC" sz="18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 </a:t>
                      </a:r>
                      <a:endParaRPr lang="es-EC" sz="18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CV</a:t>
                      </a:r>
                      <a:endParaRPr lang="es-EC" sz="18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 </a:t>
                      </a:r>
                      <a:endParaRPr lang="es-EC" sz="18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20</a:t>
                      </a:r>
                      <a:endParaRPr lang="es-EC" sz="18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33,32</a:t>
                      </a:r>
                      <a:endParaRPr lang="es-EC" sz="18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29,24</a:t>
                      </a:r>
                      <a:endParaRPr lang="es-EC" sz="18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28,34</a:t>
                      </a:r>
                      <a:endParaRPr lang="es-EC" sz="18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6 Pentágono"/>
          <p:cNvSpPr/>
          <p:nvPr/>
        </p:nvSpPr>
        <p:spPr>
          <a:xfrm>
            <a:off x="92765" y="-13252"/>
            <a:ext cx="3551187" cy="968595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3200" dirty="0" smtClean="0">
                <a:latin typeface="Britannic Bold" panose="020B0903060703020204" pitchFamily="34" charset="0"/>
              </a:rPr>
              <a:t>RESULTADOS</a:t>
            </a:r>
            <a:endParaRPr lang="es-EC" sz="3200" dirty="0">
              <a:latin typeface="Britannic Bold" panose="020B0903060703020204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361090" y="1140009"/>
            <a:ext cx="94855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i="1" dirty="0"/>
              <a:t>Resumen de ADEVA para la variable porcentaje de incidencia de Escoba de bruja en cacao.</a:t>
            </a:r>
            <a:endParaRPr lang="es-EC" b="1" dirty="0"/>
          </a:p>
        </p:txBody>
      </p:sp>
      <p:sp>
        <p:nvSpPr>
          <p:cNvPr id="10" name="Rectángulo: esquinas redondeadas 27">
            <a:extLst>
              <a:ext uri="{FF2B5EF4-FFF2-40B4-BE49-F238E27FC236}">
                <a16:creationId xmlns="" xmlns:a16="http://schemas.microsoft.com/office/drawing/2014/main" id="{EE3B8F67-E6A1-4296-9580-CE46131EBABD}"/>
              </a:ext>
            </a:extLst>
          </p:cNvPr>
          <p:cNvSpPr/>
          <p:nvPr/>
        </p:nvSpPr>
        <p:spPr>
          <a:xfrm>
            <a:off x="4910680" y="314574"/>
            <a:ext cx="3555401" cy="74025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13792" tIns="113792" rIns="113792" bIns="113792" numCol="1" spcCol="1270" anchor="t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C" sz="2000" b="1" dirty="0" smtClean="0">
                <a:latin typeface="Britannic Bold" panose="020B0903060703020204" pitchFamily="34" charset="0"/>
              </a:rPr>
              <a:t>PORCENTAJE DE INCIDENCIA</a:t>
            </a:r>
            <a:endParaRPr lang="es-EC" sz="2000" b="1" kern="1200" dirty="0">
              <a:latin typeface="Britannic Bold" panose="020B09030607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54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854E8832-49BC-4CFC-8EBE-1D8296C01841}"/>
              </a:ext>
            </a:extLst>
          </p:cNvPr>
          <p:cNvSpPr/>
          <p:nvPr/>
        </p:nvSpPr>
        <p:spPr>
          <a:xfrm>
            <a:off x="12099234" y="0"/>
            <a:ext cx="92765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ysClr val="windowText" lastClr="000000"/>
              </a:solidFill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FE27C58E-DD4C-414F-BFEC-6A183C39692F}"/>
              </a:ext>
            </a:extLst>
          </p:cNvPr>
          <p:cNvSpPr/>
          <p:nvPr/>
        </p:nvSpPr>
        <p:spPr>
          <a:xfrm>
            <a:off x="0" y="0"/>
            <a:ext cx="92765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ysClr val="windowText" lastClr="000000"/>
              </a:solidFill>
            </a:endParaRPr>
          </a:p>
        </p:txBody>
      </p:sp>
      <p:sp>
        <p:nvSpPr>
          <p:cNvPr id="7" name="6 Pentágono"/>
          <p:cNvSpPr/>
          <p:nvPr/>
        </p:nvSpPr>
        <p:spPr>
          <a:xfrm>
            <a:off x="92765" y="-13252"/>
            <a:ext cx="3551187" cy="968595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3200" dirty="0" smtClean="0">
                <a:latin typeface="Britannic Bold" panose="020B0903060703020204" pitchFamily="34" charset="0"/>
              </a:rPr>
              <a:t>RESULTADOS</a:t>
            </a:r>
            <a:endParaRPr lang="es-EC" sz="3200" dirty="0">
              <a:latin typeface="Britannic Bold" panose="020B0903060703020204" pitchFamily="34" charset="0"/>
            </a:endParaRPr>
          </a:p>
        </p:txBody>
      </p:sp>
      <p:graphicFrame>
        <p:nvGraphicFramePr>
          <p:cNvPr id="10" name="9 Gráfico"/>
          <p:cNvGraphicFramePr/>
          <p:nvPr>
            <p:extLst>
              <p:ext uri="{D42A27DB-BD31-4B8C-83A1-F6EECF244321}">
                <p14:modId xmlns:p14="http://schemas.microsoft.com/office/powerpoint/2010/main" val="4137401141"/>
              </p:ext>
            </p:extLst>
          </p:nvPr>
        </p:nvGraphicFramePr>
        <p:xfrm>
          <a:off x="1373718" y="1087761"/>
          <a:ext cx="5957248" cy="3399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1 Rectángulo"/>
          <p:cNvSpPr/>
          <p:nvPr/>
        </p:nvSpPr>
        <p:spPr>
          <a:xfrm>
            <a:off x="1329557" y="4487201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" sz="1400" i="1" dirty="0"/>
              <a:t>Prueba de Duncan al 5% para porcentaje de incidencia de escoba de bruja en la comparación de tratamientos en la cuarta toma de datos.</a:t>
            </a:r>
            <a:endParaRPr lang="es-EC" sz="1400" b="1" dirty="0"/>
          </a:p>
        </p:txBody>
      </p:sp>
      <p:sp>
        <p:nvSpPr>
          <p:cNvPr id="3" name="2 Rectángulo"/>
          <p:cNvSpPr/>
          <p:nvPr/>
        </p:nvSpPr>
        <p:spPr>
          <a:xfrm>
            <a:off x="8103477" y="1305341"/>
            <a:ext cx="3168868" cy="39703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S" dirty="0"/>
              <a:t>L</a:t>
            </a:r>
            <a:r>
              <a:rPr lang="es-ES" dirty="0" smtClean="0"/>
              <a:t>os </a:t>
            </a:r>
            <a:r>
              <a:rPr lang="es-ES" dirty="0"/>
              <a:t>tratamientos que presentaron menor </a:t>
            </a:r>
            <a:r>
              <a:rPr lang="es-ES" dirty="0" smtClean="0"/>
              <a:t>incidencia de “escoba de bruja” </a:t>
            </a:r>
            <a:r>
              <a:rPr lang="es-ES" dirty="0"/>
              <a:t>fueron el T2 (</a:t>
            </a:r>
            <a:r>
              <a:rPr lang="es-ES" dirty="0" err="1"/>
              <a:t>Fosetil</a:t>
            </a:r>
            <a:r>
              <a:rPr lang="es-ES" dirty="0"/>
              <a:t> aluminio/20 días), T3 (</a:t>
            </a:r>
            <a:r>
              <a:rPr lang="es-ES" dirty="0" err="1"/>
              <a:t>Azoxystrobin</a:t>
            </a:r>
            <a:r>
              <a:rPr lang="es-ES" dirty="0"/>
              <a:t>/20 días), T4 (</a:t>
            </a:r>
            <a:r>
              <a:rPr lang="es-ES" dirty="0" err="1"/>
              <a:t>Pyraclostrobin</a:t>
            </a:r>
            <a:r>
              <a:rPr lang="es-ES" dirty="0"/>
              <a:t> - </a:t>
            </a:r>
            <a:r>
              <a:rPr lang="es-ES" dirty="0" err="1"/>
              <a:t>Metiram</a:t>
            </a:r>
            <a:r>
              <a:rPr lang="es-ES" dirty="0"/>
              <a:t>/20 días</a:t>
            </a:r>
            <a:r>
              <a:rPr lang="es-ES" dirty="0" smtClean="0"/>
              <a:t>) con </a:t>
            </a:r>
            <a:r>
              <a:rPr lang="es-ES" dirty="0"/>
              <a:t>16,67</a:t>
            </a:r>
            <a:r>
              <a:rPr lang="es-ES" dirty="0" smtClean="0"/>
              <a:t>%. </a:t>
            </a:r>
            <a:r>
              <a:rPr lang="es-ES" dirty="0"/>
              <a:t>mientras que el testigo </a:t>
            </a:r>
            <a:r>
              <a:rPr lang="es-ES" dirty="0" smtClean="0"/>
              <a:t>tuvo la mayor </a:t>
            </a:r>
            <a:r>
              <a:rPr lang="es-ES" dirty="0"/>
              <a:t>incidencia </a:t>
            </a:r>
            <a:r>
              <a:rPr lang="es-ES" dirty="0" smtClean="0"/>
              <a:t>100% </a:t>
            </a:r>
            <a:r>
              <a:rPr lang="es-ES" dirty="0"/>
              <a:t>seguido del T6 (</a:t>
            </a:r>
            <a:r>
              <a:rPr lang="es-ES" dirty="0" err="1"/>
              <a:t>Fosetil</a:t>
            </a:r>
            <a:r>
              <a:rPr lang="es-ES" dirty="0"/>
              <a:t> aluminio/25 días) y T7 (</a:t>
            </a:r>
            <a:r>
              <a:rPr lang="es-ES" dirty="0" err="1"/>
              <a:t>Azoxistrobin</a:t>
            </a:r>
            <a:r>
              <a:rPr lang="es-ES" dirty="0"/>
              <a:t>/25 días) con 58,33% para cada una al final de la investigación.</a:t>
            </a:r>
            <a:endParaRPr lang="es-EC" dirty="0"/>
          </a:p>
          <a:p>
            <a:pPr algn="just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31537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854E8832-49BC-4CFC-8EBE-1D8296C01841}"/>
              </a:ext>
            </a:extLst>
          </p:cNvPr>
          <p:cNvSpPr/>
          <p:nvPr/>
        </p:nvSpPr>
        <p:spPr>
          <a:xfrm>
            <a:off x="12099234" y="0"/>
            <a:ext cx="92765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ysClr val="windowText" lastClr="000000"/>
              </a:solidFill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FE27C58E-DD4C-414F-BFEC-6A183C39692F}"/>
              </a:ext>
            </a:extLst>
          </p:cNvPr>
          <p:cNvSpPr/>
          <p:nvPr/>
        </p:nvSpPr>
        <p:spPr>
          <a:xfrm>
            <a:off x="0" y="0"/>
            <a:ext cx="92765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ysClr val="windowText" lastClr="000000"/>
              </a:solidFill>
            </a:endParaRPr>
          </a:p>
        </p:txBody>
      </p:sp>
      <p:sp>
        <p:nvSpPr>
          <p:cNvPr id="7" name="6 Pentágono"/>
          <p:cNvSpPr/>
          <p:nvPr/>
        </p:nvSpPr>
        <p:spPr>
          <a:xfrm>
            <a:off x="92765" y="-13252"/>
            <a:ext cx="3551187" cy="968595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3200" dirty="0" smtClean="0">
                <a:latin typeface="Britannic Bold" panose="020B0903060703020204" pitchFamily="34" charset="0"/>
              </a:rPr>
              <a:t>RESULTADOS</a:t>
            </a:r>
            <a:endParaRPr lang="es-EC" sz="3200" dirty="0">
              <a:latin typeface="Britannic Bold" panose="020B0903060703020204" pitchFamily="34" charset="0"/>
            </a:endParaRPr>
          </a:p>
        </p:txBody>
      </p:sp>
      <p:graphicFrame>
        <p:nvGraphicFramePr>
          <p:cNvPr id="8" name="7 Gráfico"/>
          <p:cNvGraphicFramePr/>
          <p:nvPr>
            <p:extLst>
              <p:ext uri="{D42A27DB-BD31-4B8C-83A1-F6EECF244321}">
                <p14:modId xmlns:p14="http://schemas.microsoft.com/office/powerpoint/2010/main" val="809190280"/>
              </p:ext>
            </p:extLst>
          </p:nvPr>
        </p:nvGraphicFramePr>
        <p:xfrm>
          <a:off x="1361965" y="955343"/>
          <a:ext cx="4928476" cy="39162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10 Gráfico"/>
          <p:cNvGraphicFramePr/>
          <p:nvPr>
            <p:extLst>
              <p:ext uri="{D42A27DB-BD31-4B8C-83A1-F6EECF244321}">
                <p14:modId xmlns:p14="http://schemas.microsoft.com/office/powerpoint/2010/main" val="1703345136"/>
              </p:ext>
            </p:extLst>
          </p:nvPr>
        </p:nvGraphicFramePr>
        <p:xfrm>
          <a:off x="6537433" y="955343"/>
          <a:ext cx="5129049" cy="39004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3 Rectángulo"/>
          <p:cNvSpPr/>
          <p:nvPr/>
        </p:nvSpPr>
        <p:spPr>
          <a:xfrm>
            <a:off x="1376856" y="4987150"/>
            <a:ext cx="49451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i="1" dirty="0"/>
              <a:t>Prueba de Duncan al 5% para incidencia de escoba de bruja comparando las frecuencias de aplicación en tercera toma de datos.</a:t>
            </a:r>
            <a:endParaRPr lang="es-EC" sz="1400" b="1" dirty="0"/>
          </a:p>
        </p:txBody>
      </p:sp>
      <p:sp>
        <p:nvSpPr>
          <p:cNvPr id="12" name="11 Rectángulo"/>
          <p:cNvSpPr/>
          <p:nvPr/>
        </p:nvSpPr>
        <p:spPr>
          <a:xfrm>
            <a:off x="6526925" y="5005865"/>
            <a:ext cx="49451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i="1" dirty="0"/>
              <a:t>Prueba de Duncan al 5% para incidencia de escoba de bruja comparando las frecuencias de aplicación en </a:t>
            </a:r>
            <a:r>
              <a:rPr lang="es-ES" sz="1400" i="1" dirty="0" smtClean="0"/>
              <a:t>cuarta toma </a:t>
            </a:r>
            <a:r>
              <a:rPr lang="es-ES" sz="1400" i="1" dirty="0"/>
              <a:t>de datos.</a:t>
            </a:r>
            <a:endParaRPr lang="es-EC" sz="1400" b="1" dirty="0"/>
          </a:p>
        </p:txBody>
      </p:sp>
    </p:spTree>
    <p:extLst>
      <p:ext uri="{BB962C8B-B14F-4D97-AF65-F5344CB8AC3E}">
        <p14:creationId xmlns:p14="http://schemas.microsoft.com/office/powerpoint/2010/main" val="156268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854E8832-49BC-4CFC-8EBE-1D8296C01841}"/>
              </a:ext>
            </a:extLst>
          </p:cNvPr>
          <p:cNvSpPr/>
          <p:nvPr/>
        </p:nvSpPr>
        <p:spPr>
          <a:xfrm>
            <a:off x="12099234" y="0"/>
            <a:ext cx="92765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ysClr val="windowText" lastClr="000000"/>
              </a:solidFill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FE27C58E-DD4C-414F-BFEC-6A183C39692F}"/>
              </a:ext>
            </a:extLst>
          </p:cNvPr>
          <p:cNvSpPr/>
          <p:nvPr/>
        </p:nvSpPr>
        <p:spPr>
          <a:xfrm>
            <a:off x="0" y="0"/>
            <a:ext cx="92765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ysClr val="windowText" lastClr="000000"/>
              </a:solidFill>
            </a:endParaRPr>
          </a:p>
        </p:txBody>
      </p:sp>
      <p:sp>
        <p:nvSpPr>
          <p:cNvPr id="7" name="6 Pentágono"/>
          <p:cNvSpPr/>
          <p:nvPr/>
        </p:nvSpPr>
        <p:spPr>
          <a:xfrm>
            <a:off x="92765" y="-13252"/>
            <a:ext cx="3551187" cy="968595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3200" dirty="0" smtClean="0">
                <a:latin typeface="Britannic Bold" panose="020B0903060703020204" pitchFamily="34" charset="0"/>
              </a:rPr>
              <a:t>RESULTADOS</a:t>
            </a:r>
            <a:endParaRPr lang="es-EC" sz="3200" dirty="0">
              <a:latin typeface="Britannic Bold" panose="020B0903060703020204" pitchFamily="34" charset="0"/>
            </a:endParaRPr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0265663"/>
              </p:ext>
            </p:extLst>
          </p:nvPr>
        </p:nvGraphicFramePr>
        <p:xfrm>
          <a:off x="286041" y="1518094"/>
          <a:ext cx="6715821" cy="5010383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1479475"/>
                <a:gridCol w="1184412"/>
                <a:gridCol w="1184412"/>
                <a:gridCol w="1433761"/>
                <a:gridCol w="1433761"/>
              </a:tblGrid>
              <a:tr h="257057">
                <a:tc rowSpan="2">
                  <a:txBody>
                    <a:bodyPr/>
                    <a:lstStyle/>
                    <a:p>
                      <a:pPr marL="0" indent="0" algn="ctr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 b="1" dirty="0">
                          <a:effectLst/>
                          <a:latin typeface="Arial MT"/>
                        </a:rPr>
                        <a:t>Tratamientos</a:t>
                      </a:r>
                      <a:endParaRPr lang="es-EC" sz="1600" b="1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ctr"/>
                </a:tc>
                <a:tc gridSpan="4"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 b="1" dirty="0" smtClean="0">
                          <a:effectLst/>
                          <a:latin typeface="Arial MT"/>
                        </a:rPr>
                        <a:t>Evaluaciones</a:t>
                      </a:r>
                      <a:endParaRPr lang="es-EC" sz="1600" b="1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3449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 b="1" dirty="0">
                          <a:effectLst/>
                          <a:latin typeface="Arial MT"/>
                        </a:rPr>
                        <a:t>1</a:t>
                      </a:r>
                      <a:endParaRPr lang="es-EC" sz="1600" b="1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 b="1" dirty="0">
                          <a:effectLst/>
                          <a:latin typeface="Arial MT"/>
                        </a:rPr>
                        <a:t>2</a:t>
                      </a:r>
                      <a:endParaRPr lang="es-EC" sz="1600" b="1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 b="1" dirty="0">
                          <a:effectLst/>
                          <a:latin typeface="Arial MT"/>
                        </a:rPr>
                        <a:t>3</a:t>
                      </a:r>
                      <a:endParaRPr lang="es-EC" sz="1600" b="1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 b="1" dirty="0">
                          <a:effectLst/>
                          <a:latin typeface="Arial MT"/>
                        </a:rPr>
                        <a:t>4</a:t>
                      </a:r>
                      <a:endParaRPr lang="es-EC" sz="1600" b="1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ctr"/>
                </a:tc>
              </a:tr>
              <a:tr h="334491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>
                          <a:effectLst/>
                          <a:latin typeface="Arial MT"/>
                        </a:rPr>
                        <a:t>Testigo</a:t>
                      </a:r>
                      <a:endParaRPr lang="es-EC" sz="16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>
                          <a:effectLst/>
                          <a:latin typeface="Arial MT"/>
                        </a:rPr>
                        <a:t>100</a:t>
                      </a:r>
                      <a:endParaRPr lang="es-EC" sz="16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>
                          <a:effectLst/>
                          <a:latin typeface="Arial MT"/>
                        </a:rPr>
                        <a:t>83,33</a:t>
                      </a:r>
                      <a:endParaRPr lang="es-EC" sz="16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>
                          <a:effectLst/>
                          <a:latin typeface="Arial MT"/>
                        </a:rPr>
                        <a:t>83,33</a:t>
                      </a:r>
                      <a:endParaRPr lang="es-EC" sz="16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>
                          <a:effectLst/>
                          <a:latin typeface="Arial MT"/>
                        </a:rPr>
                        <a:t>100,00</a:t>
                      </a:r>
                      <a:endParaRPr lang="es-EC" sz="16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</a:tr>
              <a:tr h="334491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>
                          <a:effectLst/>
                          <a:latin typeface="Arial MT"/>
                        </a:rPr>
                        <a:t>T2</a:t>
                      </a:r>
                      <a:endParaRPr lang="es-EC" sz="16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>
                          <a:effectLst/>
                          <a:latin typeface="Arial MT"/>
                        </a:rPr>
                        <a:t>50</a:t>
                      </a:r>
                      <a:endParaRPr lang="es-EC" sz="16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>
                          <a:effectLst/>
                          <a:latin typeface="Arial MT"/>
                        </a:rPr>
                        <a:t>83,33</a:t>
                      </a:r>
                      <a:endParaRPr lang="es-EC" sz="16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>
                          <a:effectLst/>
                          <a:latin typeface="Arial MT"/>
                        </a:rPr>
                        <a:t>41,67</a:t>
                      </a:r>
                      <a:endParaRPr lang="es-EC" sz="16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>
                          <a:effectLst/>
                          <a:latin typeface="Arial MT"/>
                        </a:rPr>
                        <a:t>16,67</a:t>
                      </a:r>
                      <a:endParaRPr lang="es-EC" sz="16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</a:tr>
              <a:tr h="334491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>
                          <a:effectLst/>
                          <a:latin typeface="Arial MT"/>
                        </a:rPr>
                        <a:t>T3</a:t>
                      </a:r>
                      <a:endParaRPr lang="es-EC" sz="16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>
                          <a:effectLst/>
                          <a:latin typeface="Arial MT"/>
                        </a:rPr>
                        <a:t>100</a:t>
                      </a:r>
                      <a:endParaRPr lang="es-EC" sz="16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>
                          <a:effectLst/>
                          <a:latin typeface="Arial MT"/>
                        </a:rPr>
                        <a:t>83,33</a:t>
                      </a:r>
                      <a:endParaRPr lang="es-EC" sz="16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>
                          <a:effectLst/>
                          <a:latin typeface="Arial MT"/>
                        </a:rPr>
                        <a:t>41,67</a:t>
                      </a:r>
                      <a:endParaRPr lang="es-EC" sz="16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>
                          <a:effectLst/>
                          <a:latin typeface="Arial MT"/>
                        </a:rPr>
                        <a:t>16,67</a:t>
                      </a:r>
                      <a:endParaRPr lang="es-EC" sz="16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</a:tr>
              <a:tr h="334491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>
                          <a:effectLst/>
                          <a:latin typeface="Arial MT"/>
                        </a:rPr>
                        <a:t>T4</a:t>
                      </a:r>
                      <a:endParaRPr lang="es-EC" sz="16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>
                          <a:effectLst/>
                          <a:latin typeface="Arial MT"/>
                        </a:rPr>
                        <a:t>91,67</a:t>
                      </a:r>
                      <a:endParaRPr lang="es-EC" sz="16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>
                          <a:effectLst/>
                          <a:latin typeface="Arial MT"/>
                        </a:rPr>
                        <a:t>91,67</a:t>
                      </a:r>
                      <a:endParaRPr lang="es-EC" sz="16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>
                          <a:effectLst/>
                          <a:latin typeface="Arial MT"/>
                        </a:rPr>
                        <a:t>58,33</a:t>
                      </a:r>
                      <a:endParaRPr lang="es-EC" sz="16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>
                          <a:effectLst/>
                          <a:latin typeface="Arial MT"/>
                        </a:rPr>
                        <a:t>16,67</a:t>
                      </a:r>
                      <a:endParaRPr lang="es-EC" sz="16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</a:tr>
              <a:tr h="334491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>
                          <a:effectLst/>
                          <a:latin typeface="Arial MT"/>
                        </a:rPr>
                        <a:t>T5</a:t>
                      </a:r>
                      <a:endParaRPr lang="es-EC" sz="16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>
                          <a:effectLst/>
                          <a:latin typeface="Arial MT"/>
                        </a:rPr>
                        <a:t>91,67</a:t>
                      </a:r>
                      <a:endParaRPr lang="es-EC" sz="16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>
                          <a:effectLst/>
                          <a:latin typeface="Arial MT"/>
                        </a:rPr>
                        <a:t>58,33</a:t>
                      </a:r>
                      <a:endParaRPr lang="es-EC" sz="16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>
                          <a:effectLst/>
                          <a:latin typeface="Arial MT"/>
                        </a:rPr>
                        <a:t>50,00</a:t>
                      </a:r>
                      <a:endParaRPr lang="es-EC" sz="16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>
                          <a:effectLst/>
                          <a:latin typeface="Arial MT"/>
                        </a:rPr>
                        <a:t>25,00</a:t>
                      </a:r>
                      <a:endParaRPr lang="es-EC" sz="16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</a:tr>
              <a:tr h="334491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>
                          <a:effectLst/>
                          <a:latin typeface="Arial MT"/>
                        </a:rPr>
                        <a:t>T6</a:t>
                      </a:r>
                      <a:endParaRPr lang="es-EC" sz="16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>
                          <a:effectLst/>
                          <a:latin typeface="Arial MT"/>
                        </a:rPr>
                        <a:t>83,33</a:t>
                      </a:r>
                      <a:endParaRPr lang="es-EC" sz="16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>
                          <a:effectLst/>
                          <a:latin typeface="Arial MT"/>
                        </a:rPr>
                        <a:t>83,33</a:t>
                      </a:r>
                      <a:endParaRPr lang="es-EC" sz="16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>
                          <a:effectLst/>
                          <a:latin typeface="Arial MT"/>
                        </a:rPr>
                        <a:t>75,00</a:t>
                      </a:r>
                      <a:endParaRPr lang="es-EC" sz="16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>
                          <a:effectLst/>
                          <a:latin typeface="Arial MT"/>
                        </a:rPr>
                        <a:t>58,33</a:t>
                      </a:r>
                      <a:endParaRPr lang="es-EC" sz="16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</a:tr>
              <a:tr h="334491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>
                          <a:effectLst/>
                          <a:latin typeface="Arial MT"/>
                        </a:rPr>
                        <a:t>T7</a:t>
                      </a:r>
                      <a:endParaRPr lang="es-EC" sz="16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>
                          <a:effectLst/>
                          <a:latin typeface="Arial MT"/>
                        </a:rPr>
                        <a:t>75</a:t>
                      </a:r>
                      <a:endParaRPr lang="es-EC" sz="16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>
                          <a:effectLst/>
                          <a:latin typeface="Arial MT"/>
                        </a:rPr>
                        <a:t>75,00</a:t>
                      </a:r>
                      <a:endParaRPr lang="es-EC" sz="16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>
                          <a:effectLst/>
                          <a:latin typeface="Arial MT"/>
                        </a:rPr>
                        <a:t>75,00</a:t>
                      </a:r>
                      <a:endParaRPr lang="es-EC" sz="16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>
                          <a:effectLst/>
                          <a:latin typeface="Arial MT"/>
                        </a:rPr>
                        <a:t>58,33</a:t>
                      </a:r>
                      <a:endParaRPr lang="es-EC" sz="16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</a:tr>
              <a:tr h="334491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>
                          <a:effectLst/>
                          <a:latin typeface="Arial MT"/>
                        </a:rPr>
                        <a:t>T8</a:t>
                      </a:r>
                      <a:endParaRPr lang="es-EC" sz="16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>
                          <a:effectLst/>
                          <a:latin typeface="Arial MT"/>
                        </a:rPr>
                        <a:t>100</a:t>
                      </a:r>
                      <a:endParaRPr lang="es-EC" sz="16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>
                          <a:effectLst/>
                          <a:latin typeface="Arial MT"/>
                        </a:rPr>
                        <a:t>75,00</a:t>
                      </a:r>
                      <a:endParaRPr lang="es-EC" sz="16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>
                          <a:effectLst/>
                          <a:latin typeface="Arial MT"/>
                        </a:rPr>
                        <a:t>66,67</a:t>
                      </a:r>
                      <a:endParaRPr lang="es-EC" sz="16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 dirty="0">
                          <a:effectLst/>
                          <a:latin typeface="Arial MT"/>
                        </a:rPr>
                        <a:t>41,67</a:t>
                      </a:r>
                      <a:endParaRPr lang="es-EC" sz="16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</a:tr>
              <a:tr h="360341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 dirty="0">
                          <a:effectLst/>
                          <a:latin typeface="Arial MT"/>
                        </a:rPr>
                        <a:t>T9</a:t>
                      </a:r>
                      <a:endParaRPr lang="es-EC" sz="16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 dirty="0">
                          <a:effectLst/>
                          <a:latin typeface="Arial MT"/>
                        </a:rPr>
                        <a:t>100</a:t>
                      </a:r>
                      <a:endParaRPr lang="es-EC" sz="16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>
                          <a:effectLst/>
                          <a:latin typeface="Arial MT"/>
                        </a:rPr>
                        <a:t>91,67</a:t>
                      </a:r>
                      <a:endParaRPr lang="es-EC" sz="16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>
                          <a:effectLst/>
                          <a:latin typeface="Arial MT"/>
                        </a:rPr>
                        <a:t>50,00</a:t>
                      </a:r>
                      <a:endParaRPr lang="es-EC" sz="16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 dirty="0">
                          <a:effectLst/>
                          <a:latin typeface="Arial MT"/>
                        </a:rPr>
                        <a:t>25,00</a:t>
                      </a:r>
                      <a:endParaRPr lang="es-EC" sz="16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sp>
        <p:nvSpPr>
          <p:cNvPr id="3" name="2 Rectángulo"/>
          <p:cNvSpPr/>
          <p:nvPr/>
        </p:nvSpPr>
        <p:spPr>
          <a:xfrm>
            <a:off x="7285499" y="948989"/>
            <a:ext cx="3946633" cy="466281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dirty="0"/>
              <a:t>Las diferencias entre los tratamientos con respecto al testigo se evidenciaron a partir de la tercera toma de datos, siendo </a:t>
            </a:r>
            <a:r>
              <a:rPr lang="es-ES" dirty="0" smtClean="0"/>
              <a:t>T2 </a:t>
            </a:r>
            <a:r>
              <a:rPr lang="es-ES" dirty="0"/>
              <a:t>(</a:t>
            </a:r>
            <a:r>
              <a:rPr lang="es-ES" dirty="0" err="1"/>
              <a:t>Fosetil</a:t>
            </a:r>
            <a:r>
              <a:rPr lang="es-ES" dirty="0"/>
              <a:t> aluminio/20 días), T3 (</a:t>
            </a:r>
            <a:r>
              <a:rPr lang="es-ES" dirty="0" err="1"/>
              <a:t>Azoxystrobin</a:t>
            </a:r>
            <a:r>
              <a:rPr lang="es-ES" dirty="0"/>
              <a:t>/20 días) y T4 (</a:t>
            </a:r>
            <a:r>
              <a:rPr lang="es-ES" dirty="0" err="1"/>
              <a:t>Pyraclostrobin</a:t>
            </a:r>
            <a:r>
              <a:rPr lang="es-ES" dirty="0"/>
              <a:t> - </a:t>
            </a:r>
            <a:r>
              <a:rPr lang="es-ES" dirty="0" err="1"/>
              <a:t>Metiram</a:t>
            </a:r>
            <a:r>
              <a:rPr lang="es-ES" dirty="0"/>
              <a:t>/20 días) </a:t>
            </a:r>
            <a:r>
              <a:rPr lang="es-ES" dirty="0" smtClean="0"/>
              <a:t>los </a:t>
            </a:r>
            <a:r>
              <a:rPr lang="es-ES" dirty="0"/>
              <a:t>mejores </a:t>
            </a:r>
            <a:r>
              <a:rPr lang="es-ES" dirty="0" smtClean="0"/>
              <a:t>rendimientos</a:t>
            </a:r>
            <a:r>
              <a:rPr lang="es-ES" dirty="0"/>
              <a:t>.</a:t>
            </a:r>
            <a:r>
              <a:rPr lang="es-ES" dirty="0" smtClean="0"/>
              <a:t> Con la </a:t>
            </a:r>
            <a:r>
              <a:rPr lang="es-ES" dirty="0"/>
              <a:t>prueba de Duncan al 5%, </a:t>
            </a:r>
            <a:r>
              <a:rPr lang="es-ES" dirty="0" smtClean="0"/>
              <a:t>se constató </a:t>
            </a:r>
            <a:r>
              <a:rPr lang="es-ES" dirty="0"/>
              <a:t>que </a:t>
            </a:r>
            <a:r>
              <a:rPr lang="es-ES" dirty="0" smtClean="0"/>
              <a:t>la </a:t>
            </a:r>
            <a:r>
              <a:rPr lang="es-ES" dirty="0"/>
              <a:t>frecuencia de 20 días </a:t>
            </a:r>
            <a:r>
              <a:rPr lang="es-ES" dirty="0" smtClean="0"/>
              <a:t>tuvo </a:t>
            </a:r>
            <a:r>
              <a:rPr lang="es-ES" dirty="0"/>
              <a:t>mayor eficiencia </a:t>
            </a:r>
            <a:r>
              <a:rPr lang="es-ES" dirty="0" smtClean="0"/>
              <a:t>en disminuir </a:t>
            </a:r>
            <a:r>
              <a:rPr lang="es-ES" dirty="0"/>
              <a:t>la incidencia de escoba de bruja</a:t>
            </a:r>
            <a:endParaRPr lang="es-EC" dirty="0"/>
          </a:p>
        </p:txBody>
      </p:sp>
      <p:sp>
        <p:nvSpPr>
          <p:cNvPr id="4" name="3 Rectángulo"/>
          <p:cNvSpPr/>
          <p:nvPr/>
        </p:nvSpPr>
        <p:spPr>
          <a:xfrm>
            <a:off x="296407" y="948989"/>
            <a:ext cx="66950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i="1" dirty="0"/>
              <a:t>Porcentaje de incidencia de escoba de bruja en cada una de las evaluaciones realizadas.</a:t>
            </a:r>
            <a:endParaRPr lang="es-EC" b="1" dirty="0"/>
          </a:p>
        </p:txBody>
      </p:sp>
    </p:spTree>
    <p:extLst>
      <p:ext uri="{BB962C8B-B14F-4D97-AF65-F5344CB8AC3E}">
        <p14:creationId xmlns:p14="http://schemas.microsoft.com/office/powerpoint/2010/main" val="310971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854E8832-49BC-4CFC-8EBE-1D8296C01841}"/>
              </a:ext>
            </a:extLst>
          </p:cNvPr>
          <p:cNvSpPr/>
          <p:nvPr/>
        </p:nvSpPr>
        <p:spPr>
          <a:xfrm>
            <a:off x="12099234" y="0"/>
            <a:ext cx="92765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ysClr val="windowText" lastClr="000000"/>
              </a:solidFill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FE27C58E-DD4C-414F-BFEC-6A183C39692F}"/>
              </a:ext>
            </a:extLst>
          </p:cNvPr>
          <p:cNvSpPr/>
          <p:nvPr/>
        </p:nvSpPr>
        <p:spPr>
          <a:xfrm>
            <a:off x="0" y="0"/>
            <a:ext cx="92765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ysClr val="windowText" lastClr="000000"/>
              </a:solidFill>
            </a:endParaRPr>
          </a:p>
        </p:txBody>
      </p:sp>
      <p:sp>
        <p:nvSpPr>
          <p:cNvPr id="7" name="6 Pentágono"/>
          <p:cNvSpPr/>
          <p:nvPr/>
        </p:nvSpPr>
        <p:spPr>
          <a:xfrm>
            <a:off x="92765" y="-13252"/>
            <a:ext cx="3551187" cy="968595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3200" dirty="0" smtClean="0">
                <a:latin typeface="Britannic Bold" panose="020B0903060703020204" pitchFamily="34" charset="0"/>
              </a:rPr>
              <a:t>RESULTADOS</a:t>
            </a:r>
            <a:endParaRPr lang="es-EC" sz="3200" dirty="0">
              <a:latin typeface="Britannic Bold" panose="020B0903060703020204" pitchFamily="34" charset="0"/>
            </a:endParaRPr>
          </a:p>
        </p:txBody>
      </p:sp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6457504"/>
              </p:ext>
            </p:extLst>
          </p:nvPr>
        </p:nvGraphicFramePr>
        <p:xfrm>
          <a:off x="1350662" y="1647094"/>
          <a:ext cx="10748573" cy="5210907"/>
        </p:xfrm>
        <a:graphic>
          <a:graphicData uri="http://schemas.openxmlformats.org/drawingml/2006/table">
            <a:tbl>
              <a:tblPr bandRow="1"/>
              <a:tblGrid>
                <a:gridCol w="4649775"/>
                <a:gridCol w="1362912"/>
                <a:gridCol w="1236443"/>
                <a:gridCol w="1166481"/>
                <a:gridCol w="1166481"/>
                <a:gridCol w="1166481"/>
              </a:tblGrid>
              <a:tr h="280407">
                <a:tc rowSpan="2"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    Fuentes de variación</a:t>
                      </a:r>
                      <a:endParaRPr lang="es-EC" sz="12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Grados de libertad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Cuadrados medios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4565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1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2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3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4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2190"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Bloque             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2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193,92ns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56,48ns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56,77ns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20,09ns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80407"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Tratamiento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8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85,03ns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31,62ns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48,57**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82,67**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0407"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Factor A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 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70,55ns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18,75ns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16,91ns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16,17ns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9266"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Phos al vs Azoxystrobin, Pyraclostrobin - Metiram, Metalaxil-M - Mancozeb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1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122,07ns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5,56ns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9,57ns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37,92ns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12190"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Azoxystrobin vs Pyraclostrobin - Metiram, Metalaxil-M - Mancozeb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1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1,56ns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8,51ns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19,14ns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7,34ns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12190"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Pyraclostrobin - Metiram vs Metalaxil-M - Mancozeb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1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88,02ns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42,19ns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22,01ns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3,26ns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12190"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Factor B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1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11ns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1,04ns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109,44**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141,38**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12190"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Lineal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1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11ns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1,04ns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109,44**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141,38**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0407"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Producto*Frecuencia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3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3,02ns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46,18ns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28,19ns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15,23ns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12190"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Testigo vs resto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1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448,5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7,41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143,82*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425,74**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0407"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Error              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16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40,34ns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61,43ns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10,29ns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6,01ns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0407"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Total              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26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      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    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       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 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407"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CV</a:t>
                      </a:r>
                      <a:endParaRPr lang="es-EC" sz="12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 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21,99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35,12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36,08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41,14</a:t>
                      </a:r>
                      <a:endParaRPr lang="es-EC" sz="12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9 Rectángulo"/>
          <p:cNvSpPr/>
          <p:nvPr/>
        </p:nvSpPr>
        <p:spPr>
          <a:xfrm>
            <a:off x="1361090" y="1140009"/>
            <a:ext cx="94855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i="1" dirty="0"/>
              <a:t>Resumen de ADEVA para la variable </a:t>
            </a:r>
            <a:r>
              <a:rPr lang="es-ES" b="1" i="1" dirty="0" smtClean="0"/>
              <a:t>grado de severidad de </a:t>
            </a:r>
            <a:r>
              <a:rPr lang="es-ES" b="1" i="1" dirty="0"/>
              <a:t>Escoba de bruja en cacao.</a:t>
            </a:r>
            <a:endParaRPr lang="es-EC" b="1" dirty="0"/>
          </a:p>
        </p:txBody>
      </p:sp>
    </p:spTree>
    <p:extLst>
      <p:ext uri="{BB962C8B-B14F-4D97-AF65-F5344CB8AC3E}">
        <p14:creationId xmlns:p14="http://schemas.microsoft.com/office/powerpoint/2010/main" val="358492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854E8832-49BC-4CFC-8EBE-1D8296C01841}"/>
              </a:ext>
            </a:extLst>
          </p:cNvPr>
          <p:cNvSpPr/>
          <p:nvPr/>
        </p:nvSpPr>
        <p:spPr>
          <a:xfrm>
            <a:off x="12099234" y="0"/>
            <a:ext cx="92765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ysClr val="windowText" lastClr="000000"/>
              </a:solidFill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FE27C58E-DD4C-414F-BFEC-6A183C39692F}"/>
              </a:ext>
            </a:extLst>
          </p:cNvPr>
          <p:cNvSpPr/>
          <p:nvPr/>
        </p:nvSpPr>
        <p:spPr>
          <a:xfrm>
            <a:off x="0" y="0"/>
            <a:ext cx="92765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ysClr val="windowText" lastClr="000000"/>
              </a:solidFill>
            </a:endParaRPr>
          </a:p>
        </p:txBody>
      </p:sp>
      <p:sp>
        <p:nvSpPr>
          <p:cNvPr id="7" name="6 Pentágono"/>
          <p:cNvSpPr/>
          <p:nvPr/>
        </p:nvSpPr>
        <p:spPr>
          <a:xfrm>
            <a:off x="92765" y="-13252"/>
            <a:ext cx="3551187" cy="968595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3200" dirty="0" smtClean="0">
                <a:latin typeface="Britannic Bold" panose="020B0903060703020204" pitchFamily="34" charset="0"/>
              </a:rPr>
              <a:t>RESULTADOS</a:t>
            </a:r>
            <a:endParaRPr lang="es-EC" sz="3200" dirty="0">
              <a:latin typeface="Britannic Bold" panose="020B0903060703020204" pitchFamily="34" charset="0"/>
            </a:endParaRPr>
          </a:p>
        </p:txBody>
      </p:sp>
      <p:graphicFrame>
        <p:nvGraphicFramePr>
          <p:cNvPr id="5" name="4 Gráfico"/>
          <p:cNvGraphicFramePr/>
          <p:nvPr>
            <p:extLst>
              <p:ext uri="{D42A27DB-BD31-4B8C-83A1-F6EECF244321}">
                <p14:modId xmlns:p14="http://schemas.microsoft.com/office/powerpoint/2010/main" val="2744676927"/>
              </p:ext>
            </p:extLst>
          </p:nvPr>
        </p:nvGraphicFramePr>
        <p:xfrm>
          <a:off x="1474058" y="1428914"/>
          <a:ext cx="5257818" cy="40001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7 Gráfico"/>
          <p:cNvGraphicFramePr/>
          <p:nvPr>
            <p:extLst>
              <p:ext uri="{D42A27DB-BD31-4B8C-83A1-F6EECF244321}">
                <p14:modId xmlns:p14="http://schemas.microsoft.com/office/powerpoint/2010/main" val="1707929459"/>
              </p:ext>
            </p:extLst>
          </p:nvPr>
        </p:nvGraphicFramePr>
        <p:xfrm>
          <a:off x="6781547" y="1455233"/>
          <a:ext cx="5168715" cy="39365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9 Rectángulo"/>
          <p:cNvSpPr/>
          <p:nvPr/>
        </p:nvSpPr>
        <p:spPr>
          <a:xfrm>
            <a:off x="1329557" y="5401601"/>
            <a:ext cx="54023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i="1" dirty="0"/>
              <a:t>Prueba de Duncan al 5% para </a:t>
            </a:r>
            <a:r>
              <a:rPr lang="es-ES" sz="1400" i="1" dirty="0" smtClean="0"/>
              <a:t>grado de severidad de </a:t>
            </a:r>
            <a:r>
              <a:rPr lang="es-ES" sz="1400" i="1" dirty="0"/>
              <a:t>escoba de bruja en la comparación de tratamientos en la </a:t>
            </a:r>
            <a:r>
              <a:rPr lang="es-ES" sz="1400" i="1" dirty="0" smtClean="0"/>
              <a:t>tercera toma </a:t>
            </a:r>
            <a:r>
              <a:rPr lang="es-ES" sz="1400" i="1" dirty="0"/>
              <a:t>de datos.</a:t>
            </a:r>
            <a:endParaRPr lang="es-EC" sz="1400" b="1" dirty="0"/>
          </a:p>
        </p:txBody>
      </p:sp>
      <p:sp>
        <p:nvSpPr>
          <p:cNvPr id="11" name="10 Rectángulo"/>
          <p:cNvSpPr/>
          <p:nvPr/>
        </p:nvSpPr>
        <p:spPr>
          <a:xfrm>
            <a:off x="6731876" y="5401601"/>
            <a:ext cx="52026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i="1" dirty="0"/>
              <a:t>Prueba de Duncan al 5% para </a:t>
            </a:r>
            <a:r>
              <a:rPr lang="es-ES" sz="1400" i="1" dirty="0" smtClean="0"/>
              <a:t>grado de severidad de </a:t>
            </a:r>
            <a:r>
              <a:rPr lang="es-ES" sz="1400" i="1" dirty="0"/>
              <a:t>escoba de bruja en la comparación de tratamientos en la </a:t>
            </a:r>
            <a:r>
              <a:rPr lang="es-ES" sz="1400" i="1" dirty="0" smtClean="0"/>
              <a:t>cuarta toma </a:t>
            </a:r>
            <a:r>
              <a:rPr lang="es-ES" sz="1400" i="1" dirty="0"/>
              <a:t>de datos.</a:t>
            </a:r>
            <a:endParaRPr lang="es-EC" sz="1400" b="1" dirty="0"/>
          </a:p>
        </p:txBody>
      </p:sp>
    </p:spTree>
    <p:extLst>
      <p:ext uri="{BB962C8B-B14F-4D97-AF65-F5344CB8AC3E}">
        <p14:creationId xmlns:p14="http://schemas.microsoft.com/office/powerpoint/2010/main" val="38035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854E8832-49BC-4CFC-8EBE-1D8296C01841}"/>
              </a:ext>
            </a:extLst>
          </p:cNvPr>
          <p:cNvSpPr/>
          <p:nvPr/>
        </p:nvSpPr>
        <p:spPr>
          <a:xfrm>
            <a:off x="12099234" y="0"/>
            <a:ext cx="92765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ysClr val="windowText" lastClr="000000"/>
              </a:solidFill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FE27C58E-DD4C-414F-BFEC-6A183C39692F}"/>
              </a:ext>
            </a:extLst>
          </p:cNvPr>
          <p:cNvSpPr/>
          <p:nvPr/>
        </p:nvSpPr>
        <p:spPr>
          <a:xfrm>
            <a:off x="0" y="0"/>
            <a:ext cx="92765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ysClr val="windowText" lastClr="000000"/>
              </a:solidFill>
            </a:endParaRPr>
          </a:p>
        </p:txBody>
      </p:sp>
      <p:sp>
        <p:nvSpPr>
          <p:cNvPr id="7" name="6 Pentágono"/>
          <p:cNvSpPr/>
          <p:nvPr/>
        </p:nvSpPr>
        <p:spPr>
          <a:xfrm>
            <a:off x="92765" y="-13252"/>
            <a:ext cx="3551187" cy="968595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3200" dirty="0" smtClean="0">
                <a:latin typeface="Britannic Bold" panose="020B0903060703020204" pitchFamily="34" charset="0"/>
              </a:rPr>
              <a:t>RESULTADOS</a:t>
            </a:r>
            <a:endParaRPr lang="es-EC" sz="3200" dirty="0">
              <a:latin typeface="Britannic Bold" panose="020B0903060703020204" pitchFamily="34" charset="0"/>
            </a:endParaRPr>
          </a:p>
        </p:txBody>
      </p:sp>
      <p:graphicFrame>
        <p:nvGraphicFramePr>
          <p:cNvPr id="5" name="4 Gráfico"/>
          <p:cNvGraphicFramePr/>
          <p:nvPr>
            <p:extLst>
              <p:ext uri="{D42A27DB-BD31-4B8C-83A1-F6EECF244321}">
                <p14:modId xmlns:p14="http://schemas.microsoft.com/office/powerpoint/2010/main" val="2968617071"/>
              </p:ext>
            </p:extLst>
          </p:nvPr>
        </p:nvGraphicFramePr>
        <p:xfrm>
          <a:off x="1391470" y="1276349"/>
          <a:ext cx="5293109" cy="38001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7 Gráfico"/>
          <p:cNvGraphicFramePr/>
          <p:nvPr>
            <p:extLst>
              <p:ext uri="{D42A27DB-BD31-4B8C-83A1-F6EECF244321}">
                <p14:modId xmlns:p14="http://schemas.microsoft.com/office/powerpoint/2010/main" val="2712994098"/>
              </p:ext>
            </p:extLst>
          </p:nvPr>
        </p:nvGraphicFramePr>
        <p:xfrm>
          <a:off x="6757900" y="1291950"/>
          <a:ext cx="5097768" cy="38160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9 Rectángulo"/>
          <p:cNvSpPr/>
          <p:nvPr/>
        </p:nvSpPr>
        <p:spPr>
          <a:xfrm>
            <a:off x="1376856" y="5256964"/>
            <a:ext cx="52919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i="1" dirty="0"/>
              <a:t>Prueba de Duncan al 5% para </a:t>
            </a:r>
            <a:r>
              <a:rPr lang="es-ES" sz="1400" i="1" dirty="0" smtClean="0"/>
              <a:t>grado de severidad </a:t>
            </a:r>
            <a:r>
              <a:rPr lang="es-ES" sz="1400" i="1" dirty="0"/>
              <a:t>de escoba de bruja comparando las frecuencias de aplicación en tercera toma de datos.</a:t>
            </a:r>
            <a:endParaRPr lang="es-EC" sz="1400" b="1" dirty="0"/>
          </a:p>
        </p:txBody>
      </p:sp>
      <p:sp>
        <p:nvSpPr>
          <p:cNvPr id="11" name="10 Rectángulo"/>
          <p:cNvSpPr/>
          <p:nvPr/>
        </p:nvSpPr>
        <p:spPr>
          <a:xfrm>
            <a:off x="6807276" y="5309010"/>
            <a:ext cx="52919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i="1" dirty="0"/>
              <a:t>Prueba de Duncan al 5% para </a:t>
            </a:r>
            <a:r>
              <a:rPr lang="es-ES" sz="1400" i="1" dirty="0" smtClean="0"/>
              <a:t>grado de severidad </a:t>
            </a:r>
            <a:r>
              <a:rPr lang="es-ES" sz="1400" i="1" dirty="0"/>
              <a:t>de escoba de bruja comparando las frecuencias de aplicación en </a:t>
            </a:r>
            <a:r>
              <a:rPr lang="es-ES" sz="1400" i="1" dirty="0" smtClean="0"/>
              <a:t>cuarta toma </a:t>
            </a:r>
            <a:r>
              <a:rPr lang="es-ES" sz="1400" i="1" dirty="0"/>
              <a:t>de datos.</a:t>
            </a:r>
            <a:endParaRPr lang="es-EC" sz="1400" b="1" dirty="0"/>
          </a:p>
        </p:txBody>
      </p:sp>
    </p:spTree>
    <p:extLst>
      <p:ext uri="{BB962C8B-B14F-4D97-AF65-F5344CB8AC3E}">
        <p14:creationId xmlns:p14="http://schemas.microsoft.com/office/powerpoint/2010/main" val="252488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854E8832-49BC-4CFC-8EBE-1D8296C01841}"/>
              </a:ext>
            </a:extLst>
          </p:cNvPr>
          <p:cNvSpPr/>
          <p:nvPr/>
        </p:nvSpPr>
        <p:spPr>
          <a:xfrm>
            <a:off x="12099234" y="0"/>
            <a:ext cx="92765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ysClr val="windowText" lastClr="000000"/>
              </a:solidFill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FE27C58E-DD4C-414F-BFEC-6A183C39692F}"/>
              </a:ext>
            </a:extLst>
          </p:cNvPr>
          <p:cNvSpPr/>
          <p:nvPr/>
        </p:nvSpPr>
        <p:spPr>
          <a:xfrm>
            <a:off x="0" y="0"/>
            <a:ext cx="92765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ysClr val="windowText" lastClr="000000"/>
              </a:solidFill>
            </a:endParaRPr>
          </a:p>
        </p:txBody>
      </p:sp>
      <p:sp>
        <p:nvSpPr>
          <p:cNvPr id="7" name="6 Pentágono"/>
          <p:cNvSpPr/>
          <p:nvPr/>
        </p:nvSpPr>
        <p:spPr>
          <a:xfrm>
            <a:off x="92765" y="-13252"/>
            <a:ext cx="3551187" cy="968595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3200" dirty="0" smtClean="0">
                <a:latin typeface="Britannic Bold" panose="020B0903060703020204" pitchFamily="34" charset="0"/>
              </a:rPr>
              <a:t>RESULTADOS</a:t>
            </a:r>
            <a:endParaRPr lang="es-EC" sz="3200" dirty="0">
              <a:latin typeface="Britannic Bold" panose="020B0903060703020204" pitchFamily="34" charset="0"/>
            </a:endParaRP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5261300"/>
              </p:ext>
            </p:extLst>
          </p:nvPr>
        </p:nvGraphicFramePr>
        <p:xfrm>
          <a:off x="106701" y="1714682"/>
          <a:ext cx="7050843" cy="4717649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1562951"/>
                <a:gridCol w="1371973"/>
                <a:gridCol w="1371973"/>
                <a:gridCol w="1371973"/>
                <a:gridCol w="1371973"/>
              </a:tblGrid>
              <a:tr h="403670">
                <a:tc rowSpan="2"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 b="1" dirty="0">
                          <a:effectLst/>
                        </a:rPr>
                        <a:t>Tratamientos</a:t>
                      </a:r>
                      <a:endParaRPr lang="es-EC" sz="1600" b="1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ctr"/>
                </a:tc>
                <a:tc gridSpan="4"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 b="1" dirty="0">
                          <a:effectLst/>
                        </a:rPr>
                        <a:t>Tomas de datos</a:t>
                      </a:r>
                      <a:endParaRPr lang="es-EC" sz="1600" b="1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43809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 b="1" dirty="0">
                          <a:effectLst/>
                        </a:rPr>
                        <a:t>1</a:t>
                      </a:r>
                      <a:endParaRPr lang="es-EC" sz="1600" b="1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 b="1" dirty="0">
                          <a:effectLst/>
                        </a:rPr>
                        <a:t>2</a:t>
                      </a:r>
                      <a:endParaRPr lang="es-EC" sz="1600" b="1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 b="1" dirty="0">
                          <a:effectLst/>
                        </a:rPr>
                        <a:t>3</a:t>
                      </a:r>
                      <a:endParaRPr lang="es-EC" sz="1600" b="1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 b="1" dirty="0">
                          <a:effectLst/>
                        </a:rPr>
                        <a:t>4</a:t>
                      </a:r>
                      <a:endParaRPr lang="es-EC" sz="1600" b="1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ctr"/>
                </a:tc>
              </a:tr>
              <a:tr h="40367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>
                          <a:effectLst/>
                        </a:rPr>
                        <a:t>Testigo</a:t>
                      </a:r>
                      <a:endParaRPr lang="es-EC" sz="16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>
                          <a:effectLst/>
                        </a:rPr>
                        <a:t>40,42</a:t>
                      </a:r>
                      <a:endParaRPr lang="es-EC" sz="16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>
                          <a:effectLst/>
                        </a:rPr>
                        <a:t>20,83</a:t>
                      </a:r>
                      <a:endParaRPr lang="es-EC" sz="16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>
                          <a:effectLst/>
                        </a:rPr>
                        <a:t>15,42</a:t>
                      </a:r>
                      <a:endParaRPr lang="es-EC" sz="16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>
                          <a:effectLst/>
                        </a:rPr>
                        <a:t>17,25</a:t>
                      </a:r>
                      <a:endParaRPr lang="es-EC" sz="16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</a:tr>
              <a:tr h="40367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>
                          <a:effectLst/>
                        </a:rPr>
                        <a:t>T2</a:t>
                      </a:r>
                      <a:endParaRPr lang="es-EC" sz="16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>
                          <a:effectLst/>
                        </a:rPr>
                        <a:t>22,92</a:t>
                      </a:r>
                      <a:endParaRPr lang="es-EC" sz="16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>
                          <a:effectLst/>
                        </a:rPr>
                        <a:t>23,33</a:t>
                      </a:r>
                      <a:endParaRPr lang="es-EC" sz="16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>
                          <a:effectLst/>
                        </a:rPr>
                        <a:t>5,83</a:t>
                      </a:r>
                      <a:endParaRPr lang="es-EC" sz="16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>
                          <a:effectLst/>
                        </a:rPr>
                        <a:t>2,50</a:t>
                      </a:r>
                      <a:endParaRPr lang="es-EC" sz="16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</a:tr>
              <a:tr h="40367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>
                          <a:effectLst/>
                        </a:rPr>
                        <a:t>T3</a:t>
                      </a:r>
                      <a:endParaRPr lang="es-EC" sz="16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>
                          <a:effectLst/>
                        </a:rPr>
                        <a:t>29,17</a:t>
                      </a:r>
                      <a:endParaRPr lang="es-EC" sz="16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>
                          <a:effectLst/>
                        </a:rPr>
                        <a:t>23,33</a:t>
                      </a:r>
                      <a:endParaRPr lang="es-EC" sz="16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>
                          <a:effectLst/>
                        </a:rPr>
                        <a:t>4,58</a:t>
                      </a:r>
                      <a:endParaRPr lang="es-EC" sz="16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>
                          <a:effectLst/>
                        </a:rPr>
                        <a:t>2,08</a:t>
                      </a:r>
                      <a:endParaRPr lang="es-EC" sz="16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</a:tr>
              <a:tr h="40367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>
                          <a:effectLst/>
                        </a:rPr>
                        <a:t>T4</a:t>
                      </a:r>
                      <a:endParaRPr lang="es-EC" sz="16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>
                          <a:effectLst/>
                        </a:rPr>
                        <a:t>30,83</a:t>
                      </a:r>
                      <a:endParaRPr lang="es-EC" sz="16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>
                          <a:effectLst/>
                        </a:rPr>
                        <a:t>25,83</a:t>
                      </a:r>
                      <a:endParaRPr lang="es-EC" sz="16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>
                          <a:effectLst/>
                        </a:rPr>
                        <a:t>7,92</a:t>
                      </a:r>
                      <a:endParaRPr lang="es-EC" sz="16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>
                          <a:effectLst/>
                        </a:rPr>
                        <a:t>1,67</a:t>
                      </a:r>
                      <a:endParaRPr lang="es-EC" sz="16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</a:tr>
              <a:tr h="40367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>
                          <a:effectLst/>
                        </a:rPr>
                        <a:t>T5</a:t>
                      </a:r>
                      <a:endParaRPr lang="es-EC" sz="16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>
                          <a:effectLst/>
                        </a:rPr>
                        <a:t>24,17</a:t>
                      </a:r>
                      <a:endParaRPr lang="es-EC" sz="16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>
                          <a:effectLst/>
                        </a:rPr>
                        <a:t>16,67</a:t>
                      </a:r>
                      <a:endParaRPr lang="es-EC" sz="16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>
                          <a:effectLst/>
                        </a:rPr>
                        <a:t>5,42</a:t>
                      </a:r>
                      <a:endParaRPr lang="es-EC" sz="16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 dirty="0">
                          <a:effectLst/>
                        </a:rPr>
                        <a:t>2,50</a:t>
                      </a:r>
                      <a:endParaRPr lang="es-EC" sz="16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</a:tr>
              <a:tr h="40367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>
                          <a:effectLst/>
                        </a:rPr>
                        <a:t>T6</a:t>
                      </a:r>
                      <a:endParaRPr lang="es-EC" sz="16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>
                          <a:effectLst/>
                        </a:rPr>
                        <a:t>24,17</a:t>
                      </a:r>
                      <a:endParaRPr lang="es-EC" sz="16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>
                          <a:effectLst/>
                        </a:rPr>
                        <a:t>23,33</a:t>
                      </a:r>
                      <a:endParaRPr lang="es-EC" sz="16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>
                          <a:effectLst/>
                        </a:rPr>
                        <a:t>12,50</a:t>
                      </a:r>
                      <a:endParaRPr lang="es-EC" sz="16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>
                          <a:effectLst/>
                        </a:rPr>
                        <a:t>11,08</a:t>
                      </a:r>
                      <a:endParaRPr lang="es-EC" sz="16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</a:tr>
              <a:tr h="40367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>
                          <a:effectLst/>
                        </a:rPr>
                        <a:t>T7</a:t>
                      </a:r>
                      <a:endParaRPr lang="es-EC" sz="16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>
                          <a:effectLst/>
                        </a:rPr>
                        <a:t>29,17</a:t>
                      </a:r>
                      <a:endParaRPr lang="es-EC" sz="16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>
                          <a:effectLst/>
                        </a:rPr>
                        <a:t>19,17</a:t>
                      </a:r>
                      <a:endParaRPr lang="es-EC" sz="16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>
                          <a:effectLst/>
                        </a:rPr>
                        <a:t>13,75</a:t>
                      </a:r>
                      <a:endParaRPr lang="es-EC" sz="16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>
                          <a:effectLst/>
                        </a:rPr>
                        <a:t>7,50</a:t>
                      </a:r>
                      <a:endParaRPr lang="es-EC" sz="16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</a:tr>
              <a:tr h="40367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>
                          <a:effectLst/>
                        </a:rPr>
                        <a:t>T8</a:t>
                      </a:r>
                      <a:endParaRPr lang="es-EC" sz="16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>
                          <a:effectLst/>
                        </a:rPr>
                        <a:t>31,67</a:t>
                      </a:r>
                      <a:endParaRPr lang="es-EC" sz="16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>
                          <a:effectLst/>
                        </a:rPr>
                        <a:t>23,33</a:t>
                      </a:r>
                      <a:endParaRPr lang="es-EC" sz="16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>
                          <a:effectLst/>
                        </a:rPr>
                        <a:t>8,75</a:t>
                      </a:r>
                      <a:endParaRPr lang="es-EC" sz="16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>
                          <a:effectLst/>
                        </a:rPr>
                        <a:t>6,25</a:t>
                      </a:r>
                      <a:endParaRPr lang="es-EC" sz="16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</a:tr>
              <a:tr h="646526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>
                          <a:effectLst/>
                        </a:rPr>
                        <a:t>T9</a:t>
                      </a:r>
                      <a:endParaRPr lang="es-EC" sz="16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>
                          <a:effectLst/>
                        </a:rPr>
                        <a:t>27,50</a:t>
                      </a:r>
                      <a:endParaRPr lang="es-EC" sz="16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>
                          <a:effectLst/>
                        </a:rPr>
                        <a:t>25,00</a:t>
                      </a:r>
                      <a:endParaRPr lang="es-EC" sz="16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>
                          <a:effectLst/>
                        </a:rPr>
                        <a:t>5,83</a:t>
                      </a:r>
                      <a:endParaRPr lang="es-EC" sz="16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600" dirty="0">
                          <a:effectLst/>
                        </a:rPr>
                        <a:t>3,33</a:t>
                      </a:r>
                      <a:endParaRPr lang="es-EC" sz="16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sp>
        <p:nvSpPr>
          <p:cNvPr id="8" name="7 Rectángulo"/>
          <p:cNvSpPr/>
          <p:nvPr/>
        </p:nvSpPr>
        <p:spPr>
          <a:xfrm>
            <a:off x="92765" y="955343"/>
            <a:ext cx="66950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i="1" dirty="0" smtClean="0"/>
              <a:t>Grado de severidad de </a:t>
            </a:r>
            <a:r>
              <a:rPr lang="es-ES" i="1" dirty="0"/>
              <a:t>escoba de bruja en cada una de las evaluaciones realizadas.</a:t>
            </a:r>
            <a:endParaRPr lang="es-EC" b="1" dirty="0"/>
          </a:p>
        </p:txBody>
      </p:sp>
      <p:sp>
        <p:nvSpPr>
          <p:cNvPr id="4" name="3 Rectángulo"/>
          <p:cNvSpPr/>
          <p:nvPr/>
        </p:nvSpPr>
        <p:spPr>
          <a:xfrm>
            <a:off x="7409791" y="1965495"/>
            <a:ext cx="450893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dirty="0" smtClean="0"/>
              <a:t>El mejor tratamiento para disminuir el grado de severidad fue T4 </a:t>
            </a:r>
            <a:r>
              <a:rPr lang="es-ES" dirty="0"/>
              <a:t>(</a:t>
            </a:r>
            <a:r>
              <a:rPr lang="es-ES" dirty="0" err="1"/>
              <a:t>Pyraclostrobin</a:t>
            </a:r>
            <a:r>
              <a:rPr lang="es-ES" dirty="0"/>
              <a:t> - </a:t>
            </a:r>
            <a:r>
              <a:rPr lang="es-ES" dirty="0" err="1"/>
              <a:t>Metiram</a:t>
            </a:r>
            <a:r>
              <a:rPr lang="es-ES" dirty="0"/>
              <a:t>/20 días) </a:t>
            </a:r>
            <a:r>
              <a:rPr lang="es-ES" dirty="0" smtClean="0"/>
              <a:t>al </a:t>
            </a:r>
            <a:r>
              <a:rPr lang="es-ES" dirty="0"/>
              <a:t>finalizar la investigación </a:t>
            </a:r>
            <a:r>
              <a:rPr lang="es-ES" dirty="0" smtClean="0"/>
              <a:t>tuvo 1,67%, </a:t>
            </a:r>
            <a:r>
              <a:rPr lang="es-ES" dirty="0"/>
              <a:t>mientras que el testigo presentó </a:t>
            </a:r>
            <a:r>
              <a:rPr lang="es-ES" dirty="0" smtClean="0"/>
              <a:t>el mayor </a:t>
            </a:r>
            <a:r>
              <a:rPr lang="es-ES" dirty="0"/>
              <a:t>grado de severidad </a:t>
            </a:r>
            <a:r>
              <a:rPr lang="es-ES" dirty="0" smtClean="0"/>
              <a:t>respecto </a:t>
            </a:r>
            <a:r>
              <a:rPr lang="es-ES" dirty="0"/>
              <a:t>a los demás tratamientos </a:t>
            </a:r>
            <a:r>
              <a:rPr lang="es-ES" dirty="0" smtClean="0"/>
              <a:t>finalizando con un </a:t>
            </a:r>
            <a:r>
              <a:rPr lang="es-ES" dirty="0"/>
              <a:t>17,25% de grado de severidad al finalizar la investigación.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55100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cao cultivo: ilustraciones, imágenes y vectores de stock | Shutterstock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17036" y="513107"/>
            <a:ext cx="3801512" cy="4295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854E8832-49BC-4CFC-8EBE-1D8296C01841}"/>
              </a:ext>
            </a:extLst>
          </p:cNvPr>
          <p:cNvSpPr/>
          <p:nvPr/>
        </p:nvSpPr>
        <p:spPr>
          <a:xfrm>
            <a:off x="12099234" y="0"/>
            <a:ext cx="92765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ysClr val="windowText" lastClr="000000"/>
              </a:solidFill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FE27C58E-DD4C-414F-BFEC-6A183C39692F}"/>
              </a:ext>
            </a:extLst>
          </p:cNvPr>
          <p:cNvSpPr/>
          <p:nvPr/>
        </p:nvSpPr>
        <p:spPr>
          <a:xfrm>
            <a:off x="0" y="0"/>
            <a:ext cx="92765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ysClr val="windowText" lastClr="000000"/>
              </a:solidFill>
            </a:endParaRPr>
          </a:p>
        </p:txBody>
      </p:sp>
      <p:cxnSp>
        <p:nvCxnSpPr>
          <p:cNvPr id="45" name="Conector: curvado 44">
            <a:extLst>
              <a:ext uri="{FF2B5EF4-FFF2-40B4-BE49-F238E27FC236}">
                <a16:creationId xmlns="" xmlns:a16="http://schemas.microsoft.com/office/drawing/2014/main" id="{3890081D-905A-4447-8A93-7DDED7EC87C0}"/>
              </a:ext>
            </a:extLst>
          </p:cNvPr>
          <p:cNvCxnSpPr>
            <a:cxnSpLocks/>
            <a:endCxn id="40" idx="3"/>
          </p:cNvCxnSpPr>
          <p:nvPr/>
        </p:nvCxnSpPr>
        <p:spPr>
          <a:xfrm rot="5400000">
            <a:off x="3432114" y="3448685"/>
            <a:ext cx="2114992" cy="1979001"/>
          </a:xfrm>
          <a:prstGeom prst="curved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55" name="Conector: curvado 6154">
            <a:extLst>
              <a:ext uri="{FF2B5EF4-FFF2-40B4-BE49-F238E27FC236}">
                <a16:creationId xmlns="" xmlns:a16="http://schemas.microsoft.com/office/drawing/2014/main" id="{7ACEB157-365D-4D52-B49B-F1D960231294}"/>
              </a:ext>
            </a:extLst>
          </p:cNvPr>
          <p:cNvCxnSpPr/>
          <p:nvPr/>
        </p:nvCxnSpPr>
        <p:spPr>
          <a:xfrm rot="10800000" flipV="1">
            <a:off x="3752193" y="3380689"/>
            <a:ext cx="1726918" cy="94270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65" name="Conector: curvado 6164">
            <a:extLst>
              <a:ext uri="{FF2B5EF4-FFF2-40B4-BE49-F238E27FC236}">
                <a16:creationId xmlns="" xmlns:a16="http://schemas.microsoft.com/office/drawing/2014/main" id="{0C48E7BF-A687-4310-BF86-F84294D452E3}"/>
              </a:ext>
            </a:extLst>
          </p:cNvPr>
          <p:cNvCxnSpPr>
            <a:cxnSpLocks/>
          </p:cNvCxnSpPr>
          <p:nvPr/>
        </p:nvCxnSpPr>
        <p:spPr>
          <a:xfrm rot="10800000">
            <a:off x="3629783" y="1941458"/>
            <a:ext cx="1849331" cy="1439232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Flecha: a la derecha 111">
            <a:extLst>
              <a:ext uri="{FF2B5EF4-FFF2-40B4-BE49-F238E27FC236}">
                <a16:creationId xmlns="" xmlns:a16="http://schemas.microsoft.com/office/drawing/2014/main" id="{056CBB12-9A52-4C4A-90E6-F8B385AF4225}"/>
              </a:ext>
            </a:extLst>
          </p:cNvPr>
          <p:cNvSpPr/>
          <p:nvPr/>
        </p:nvSpPr>
        <p:spPr>
          <a:xfrm rot="5400000">
            <a:off x="5928050" y="4820841"/>
            <a:ext cx="236454" cy="264028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74" name="Conector: curvado 73">
            <a:extLst>
              <a:ext uri="{FF2B5EF4-FFF2-40B4-BE49-F238E27FC236}">
                <a16:creationId xmlns="" xmlns:a16="http://schemas.microsoft.com/office/drawing/2014/main" id="{089C3877-ADC6-4CD6-9956-4FA905FDBB59}"/>
              </a:ext>
            </a:extLst>
          </p:cNvPr>
          <p:cNvCxnSpPr>
            <a:cxnSpLocks/>
          </p:cNvCxnSpPr>
          <p:nvPr/>
        </p:nvCxnSpPr>
        <p:spPr>
          <a:xfrm flipV="1">
            <a:off x="6337738" y="3380689"/>
            <a:ext cx="1797269" cy="559103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Imagen 1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99900" y="1021584"/>
            <a:ext cx="2573452" cy="16394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9" name="Imagen 22">
            <a:extLst>
              <a:ext uri="{FF2B5EF4-FFF2-40B4-BE49-F238E27FC236}">
                <a16:creationId xmlns="" xmlns:a16="http://schemas.microsoft.com/office/drawing/2014/main" id="{D7BA78A1-E83D-454B-92D4-A4148CA607E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748" y="2946472"/>
            <a:ext cx="2755756" cy="1201509"/>
          </a:xfrm>
          <a:prstGeom prst="rect">
            <a:avLst/>
          </a:prstGeom>
        </p:spPr>
      </p:pic>
      <p:pic>
        <p:nvPicPr>
          <p:cNvPr id="40" name="Imagen 3">
            <a:extLst>
              <a:ext uri="{FF2B5EF4-FFF2-40B4-BE49-F238E27FC236}">
                <a16:creationId xmlns="" xmlns:a16="http://schemas.microsoft.com/office/drawing/2014/main" id="{4238CE68-261A-4036-BA9B-8ED134E4131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269" y="4248382"/>
            <a:ext cx="3291840" cy="2494598"/>
          </a:xfrm>
          <a:prstGeom prst="rect">
            <a:avLst/>
          </a:prstGeom>
        </p:spPr>
      </p:pic>
      <p:sp>
        <p:nvSpPr>
          <p:cNvPr id="13" name="AutoShape 4" descr="ESCOBA DE BRUJA DEL CACAO Moniliophthora perniciosa (Stahel) Aime Ficha  Técnica No. 0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4" name="AutoShape 6" descr="ESCOBA DE BRUJA DEL CACAO Moniliophthora perniciosa (Stahel) Aime Ficha  Técnica No. 04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2056" name="Picture 8" descr="Poscosecha Cacao: LA ESCOBA DE BRUJA. ENFERMEDADES DEL CULTIVO CACAO  (Theobroma cacao L.) EN VENEZUELA (PARTE II)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60" y="5119132"/>
            <a:ext cx="3090318" cy="1623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utoShape 10" descr="Manejo de la “escoba de bruja” en el cultivo de caca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47" name="Imagen 11">
            <a:extLst>
              <a:ext uri="{FF2B5EF4-FFF2-40B4-BE49-F238E27FC236}">
                <a16:creationId xmlns="" xmlns:a16="http://schemas.microsoft.com/office/drawing/2014/main" id="{650D6D93-DAA6-420E-A613-69E446D3545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7219" y="5119132"/>
            <a:ext cx="1545159" cy="1623847"/>
          </a:xfrm>
          <a:prstGeom prst="rect">
            <a:avLst/>
          </a:prstGeom>
        </p:spPr>
      </p:pic>
      <p:sp>
        <p:nvSpPr>
          <p:cNvPr id="18" name="AutoShape 12" descr="ESCOBA DE BRUJA DEL CACAO Moniliophthora perniciosa (Stahel) Aime Ficha  Técnica No. 04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2062" name="Picture 14" descr="Los menores que cultivan cacao tienen escasos estándares laborales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69799" y="795524"/>
            <a:ext cx="3300210" cy="185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C:\Users\Toshiba C45\Desktop\ESPE\10. TESIS\Anexos\4. Aplicación de fungicidas.jpe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7866" y="2808791"/>
            <a:ext cx="2684075" cy="3578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32 Abrir corchete"/>
          <p:cNvSpPr/>
          <p:nvPr/>
        </p:nvSpPr>
        <p:spPr>
          <a:xfrm>
            <a:off x="8135007" y="617538"/>
            <a:ext cx="299545" cy="5925152"/>
          </a:xfrm>
          <a:prstGeom prst="lef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3" name="62 Pentágono"/>
          <p:cNvSpPr/>
          <p:nvPr/>
        </p:nvSpPr>
        <p:spPr>
          <a:xfrm>
            <a:off x="78595" y="-19161"/>
            <a:ext cx="3551187" cy="968595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3200" dirty="0" smtClean="0">
                <a:latin typeface="Britannic Bold" panose="020B0903060703020204" pitchFamily="34" charset="0"/>
              </a:rPr>
              <a:t>INTRODUCCIÓN</a:t>
            </a:r>
            <a:endParaRPr lang="es-EC" sz="3200" dirty="0">
              <a:latin typeface="Britannic Bold" panose="020B0903060703020204" pitchFamily="34" charset="0"/>
            </a:endParaRPr>
          </a:p>
        </p:txBody>
      </p:sp>
      <p:sp>
        <p:nvSpPr>
          <p:cNvPr id="5" name="4 Cerrar corchete"/>
          <p:cNvSpPr/>
          <p:nvPr/>
        </p:nvSpPr>
        <p:spPr>
          <a:xfrm>
            <a:off x="2973352" y="1021584"/>
            <a:ext cx="565278" cy="5836416"/>
          </a:xfrm>
          <a:prstGeom prst="righ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88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854E8832-49BC-4CFC-8EBE-1D8296C01841}"/>
              </a:ext>
            </a:extLst>
          </p:cNvPr>
          <p:cNvSpPr/>
          <p:nvPr/>
        </p:nvSpPr>
        <p:spPr>
          <a:xfrm>
            <a:off x="12099234" y="0"/>
            <a:ext cx="92765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ysClr val="windowText" lastClr="000000"/>
              </a:solidFill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FE27C58E-DD4C-414F-BFEC-6A183C39692F}"/>
              </a:ext>
            </a:extLst>
          </p:cNvPr>
          <p:cNvSpPr/>
          <p:nvPr/>
        </p:nvSpPr>
        <p:spPr>
          <a:xfrm>
            <a:off x="0" y="0"/>
            <a:ext cx="92765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ysClr val="windowText" lastClr="000000"/>
              </a:solidFill>
            </a:endParaRPr>
          </a:p>
        </p:txBody>
      </p:sp>
      <p:sp>
        <p:nvSpPr>
          <p:cNvPr id="7" name="6 Pentágono"/>
          <p:cNvSpPr/>
          <p:nvPr/>
        </p:nvSpPr>
        <p:spPr>
          <a:xfrm>
            <a:off x="92765" y="-13252"/>
            <a:ext cx="3551187" cy="968595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3200" dirty="0" smtClean="0">
                <a:latin typeface="Britannic Bold" panose="020B0903060703020204" pitchFamily="34" charset="0"/>
              </a:rPr>
              <a:t>RESULTADOS</a:t>
            </a:r>
            <a:endParaRPr lang="es-EC" sz="3200" dirty="0">
              <a:latin typeface="Britannic Bold" panose="020B0903060703020204" pitchFamily="34" charset="0"/>
            </a:endParaRPr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1591430"/>
              </p:ext>
            </p:extLst>
          </p:nvPr>
        </p:nvGraphicFramePr>
        <p:xfrm>
          <a:off x="1358339" y="1308234"/>
          <a:ext cx="10740895" cy="5575024"/>
        </p:xfrm>
        <a:graphic>
          <a:graphicData uri="http://schemas.openxmlformats.org/drawingml/2006/table">
            <a:tbl>
              <a:tblPr firstRow="1" firstCol="1" bandRow="1"/>
              <a:tblGrid>
                <a:gridCol w="976445"/>
                <a:gridCol w="976445"/>
                <a:gridCol w="976445"/>
                <a:gridCol w="976445"/>
                <a:gridCol w="976445"/>
                <a:gridCol w="976445"/>
                <a:gridCol w="976445"/>
                <a:gridCol w="976445"/>
                <a:gridCol w="976445"/>
                <a:gridCol w="976445"/>
                <a:gridCol w="976445"/>
              </a:tblGrid>
              <a:tr h="203157">
                <a:tc rowSpan="2"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effectLst/>
                          <a:latin typeface="Arial MT"/>
                          <a:ea typeface="Times New Roman"/>
                          <a:cs typeface="Times New Roman"/>
                        </a:rPr>
                        <a:t>Descripción</a:t>
                      </a:r>
                      <a:endParaRPr lang="es-EC" sz="12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40844" marR="40844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Arial MT"/>
                          <a:ea typeface="Times New Roman"/>
                          <a:cs typeface="Times New Roman"/>
                        </a:rPr>
                        <a:t>Cantidad/ha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9"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Arial MT"/>
                          <a:ea typeface="Times New Roman"/>
                          <a:cs typeface="Times New Roman"/>
                        </a:rPr>
                        <a:t>TRATAMIENTOS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0315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Arial MT"/>
                          <a:ea typeface="Times New Roman"/>
                          <a:cs typeface="Times New Roman"/>
                        </a:rPr>
                        <a:t>T1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Arial MT"/>
                          <a:ea typeface="Times New Roman"/>
                          <a:cs typeface="Times New Roman"/>
                        </a:rPr>
                        <a:t>T2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Arial MT"/>
                          <a:ea typeface="Times New Roman"/>
                          <a:cs typeface="Times New Roman"/>
                        </a:rPr>
                        <a:t>T3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Arial MT"/>
                          <a:ea typeface="Times New Roman"/>
                          <a:cs typeface="Times New Roman"/>
                        </a:rPr>
                        <a:t>T4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Arial MT"/>
                          <a:ea typeface="Times New Roman"/>
                          <a:cs typeface="Times New Roman"/>
                        </a:rPr>
                        <a:t>T5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Arial MT"/>
                          <a:ea typeface="Times New Roman"/>
                          <a:cs typeface="Times New Roman"/>
                        </a:rPr>
                        <a:t>T6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Arial MT"/>
                          <a:ea typeface="Times New Roman"/>
                          <a:cs typeface="Times New Roman"/>
                        </a:rPr>
                        <a:t>T7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Arial MT"/>
                          <a:ea typeface="Times New Roman"/>
                          <a:cs typeface="Times New Roman"/>
                        </a:rPr>
                        <a:t>T8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Arial MT"/>
                          <a:ea typeface="Times New Roman"/>
                          <a:cs typeface="Times New Roman"/>
                        </a:rPr>
                        <a:t>T9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3919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Arial MT"/>
                          <a:ea typeface="Times New Roman"/>
                          <a:cs typeface="Times New Roman"/>
                        </a:rPr>
                        <a:t>Fosetil aluminio (kg)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Times New Roman"/>
                          <a:cs typeface="Times New Roman"/>
                        </a:rPr>
                        <a:t>0,31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buFont typeface="Arial" panose="020B0604020202020204" pitchFamily="34" charset="0"/>
                        <a:buNone/>
                      </a:pPr>
                      <a:endParaRPr lang="es-EC" sz="1200">
                        <a:effectLst/>
                        <a:latin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Times New Roman"/>
                          <a:cs typeface="Times New Roman"/>
                        </a:rPr>
                        <a:t>$ 83,46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buFont typeface="Arial" panose="020B0604020202020204" pitchFamily="34" charset="0"/>
                        <a:buNone/>
                      </a:pPr>
                      <a:endParaRPr lang="es-EC" sz="1200">
                        <a:effectLst/>
                        <a:latin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buFont typeface="Arial" panose="020B0604020202020204" pitchFamily="34" charset="0"/>
                        <a:buNone/>
                      </a:pPr>
                      <a:endParaRPr lang="es-EC" sz="1200">
                        <a:effectLst/>
                        <a:latin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buFont typeface="Arial" panose="020B0604020202020204" pitchFamily="34" charset="0"/>
                        <a:buNone/>
                      </a:pPr>
                      <a:endParaRPr lang="es-EC" sz="1200">
                        <a:effectLst/>
                        <a:latin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Times New Roman"/>
                          <a:cs typeface="Times New Roman"/>
                        </a:rPr>
                        <a:t>$ 59,61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buFont typeface="Arial" panose="020B0604020202020204" pitchFamily="34" charset="0"/>
                        <a:buNone/>
                      </a:pPr>
                      <a:endParaRPr lang="es-EC" sz="1200">
                        <a:effectLst/>
                        <a:latin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buFont typeface="Arial" panose="020B0604020202020204" pitchFamily="34" charset="0"/>
                        <a:buNone/>
                      </a:pPr>
                      <a:endParaRPr lang="es-EC" sz="1200">
                        <a:effectLst/>
                        <a:latin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buFont typeface="Arial" panose="020B0604020202020204" pitchFamily="34" charset="0"/>
                        <a:buNone/>
                      </a:pPr>
                      <a:endParaRPr lang="es-EC" sz="1200">
                        <a:effectLst/>
                        <a:latin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573919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Azoxystrobin</a:t>
                      </a: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Arial MT"/>
                          <a:ea typeface="Times New Roman"/>
                          <a:cs typeface="Times New Roman"/>
                        </a:rPr>
                        <a:t> (Kg)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Times New Roman"/>
                          <a:cs typeface="Times New Roman"/>
                        </a:rPr>
                        <a:t>0,20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buFont typeface="Arial" panose="020B0604020202020204" pitchFamily="34" charset="0"/>
                        <a:buNone/>
                      </a:pPr>
                      <a:endParaRPr lang="es-EC" sz="1200">
                        <a:effectLst/>
                        <a:latin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buFont typeface="Arial" panose="020B0604020202020204" pitchFamily="34" charset="0"/>
                        <a:buNone/>
                      </a:pPr>
                      <a:endParaRPr lang="es-EC" sz="1200">
                        <a:effectLst/>
                        <a:latin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Times New Roman"/>
                          <a:cs typeface="Times New Roman"/>
                        </a:rPr>
                        <a:t>$ 130,83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buFont typeface="Arial" panose="020B0604020202020204" pitchFamily="34" charset="0"/>
                        <a:buNone/>
                      </a:pPr>
                      <a:endParaRPr lang="es-EC" sz="1200">
                        <a:effectLst/>
                        <a:latin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buFont typeface="Arial" panose="020B0604020202020204" pitchFamily="34" charset="0"/>
                        <a:buNone/>
                      </a:pPr>
                      <a:endParaRPr lang="es-EC" sz="1200">
                        <a:effectLst/>
                        <a:latin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buFont typeface="Arial" panose="020B0604020202020204" pitchFamily="34" charset="0"/>
                        <a:buNone/>
                      </a:pPr>
                      <a:endParaRPr lang="es-EC" sz="1200">
                        <a:effectLst/>
                        <a:latin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Times New Roman"/>
                          <a:cs typeface="Times New Roman"/>
                        </a:rPr>
                        <a:t>$ 93,45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buFont typeface="Arial" panose="020B0604020202020204" pitchFamily="34" charset="0"/>
                        <a:buNone/>
                      </a:pPr>
                      <a:endParaRPr lang="es-EC" sz="1200">
                        <a:effectLst/>
                        <a:latin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buFont typeface="Arial" panose="020B0604020202020204" pitchFamily="34" charset="0"/>
                        <a:buNone/>
                      </a:pPr>
                      <a:endParaRPr lang="es-EC" sz="1200">
                        <a:effectLst/>
                        <a:latin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6522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Pyraclostrobin + Metiram</a:t>
                      </a:r>
                      <a:r>
                        <a:rPr lang="es-ES" sz="1200" b="1">
                          <a:solidFill>
                            <a:srgbClr val="000000"/>
                          </a:solidFill>
                          <a:effectLst/>
                          <a:latin typeface="Arial M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Arial MT"/>
                          <a:ea typeface="Times New Roman"/>
                          <a:cs typeface="Times New Roman"/>
                        </a:rPr>
                        <a:t>(Kg)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Times New Roman"/>
                          <a:cs typeface="Times New Roman"/>
                        </a:rPr>
                        <a:t>0,20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buFont typeface="Arial" panose="020B0604020202020204" pitchFamily="34" charset="0"/>
                        <a:buNone/>
                      </a:pPr>
                      <a:endParaRPr lang="es-EC" sz="1200">
                        <a:effectLst/>
                        <a:latin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buFont typeface="Arial" panose="020B0604020202020204" pitchFamily="34" charset="0"/>
                        <a:buNone/>
                      </a:pPr>
                      <a:endParaRPr lang="es-EC" sz="1200">
                        <a:effectLst/>
                        <a:latin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buFont typeface="Arial" panose="020B0604020202020204" pitchFamily="34" charset="0"/>
                        <a:buNone/>
                      </a:pPr>
                      <a:endParaRPr lang="es-EC" sz="1200">
                        <a:effectLst/>
                        <a:latin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Times New Roman"/>
                          <a:cs typeface="Times New Roman"/>
                        </a:rPr>
                        <a:t>$ 50,12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buFont typeface="Arial" panose="020B0604020202020204" pitchFamily="34" charset="0"/>
                        <a:buNone/>
                      </a:pPr>
                      <a:endParaRPr lang="es-EC" sz="1200">
                        <a:effectLst/>
                        <a:latin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buFont typeface="Arial" panose="020B0604020202020204" pitchFamily="34" charset="0"/>
                        <a:buNone/>
                      </a:pPr>
                      <a:endParaRPr lang="es-EC" sz="1200">
                        <a:effectLst/>
                        <a:latin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buFont typeface="Arial" panose="020B0604020202020204" pitchFamily="34" charset="0"/>
                        <a:buNone/>
                      </a:pPr>
                      <a:endParaRPr lang="es-EC" sz="1200">
                        <a:effectLst/>
                        <a:latin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Times New Roman"/>
                          <a:cs typeface="Times New Roman"/>
                        </a:rPr>
                        <a:t>$ 35,80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buFont typeface="Arial" panose="020B0604020202020204" pitchFamily="34" charset="0"/>
                        <a:buNone/>
                      </a:pPr>
                      <a:endParaRPr lang="es-EC" sz="1200">
                        <a:effectLst/>
                        <a:latin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6522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Arial MT"/>
                        </a:rPr>
                        <a:t>Metalaxil-M + Mancozeb</a:t>
                      </a: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Arial MT"/>
                          <a:ea typeface="Times New Roman"/>
                          <a:cs typeface="Times New Roman"/>
                        </a:rPr>
                        <a:t> (Kg)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Times New Roman"/>
                          <a:cs typeface="Times New Roman"/>
                        </a:rPr>
                        <a:t>0,41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buFont typeface="Arial" panose="020B0604020202020204" pitchFamily="34" charset="0"/>
                        <a:buNone/>
                      </a:pPr>
                      <a:endParaRPr lang="es-EC" sz="1200">
                        <a:effectLst/>
                        <a:latin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buFont typeface="Arial" panose="020B0604020202020204" pitchFamily="34" charset="0"/>
                        <a:buNone/>
                      </a:pPr>
                      <a:endParaRPr lang="es-EC" sz="1200">
                        <a:effectLst/>
                        <a:latin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buFont typeface="Arial" panose="020B0604020202020204" pitchFamily="34" charset="0"/>
                        <a:buNone/>
                      </a:pPr>
                      <a:endParaRPr lang="es-EC" sz="1200">
                        <a:effectLst/>
                        <a:latin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buFont typeface="Arial" panose="020B0604020202020204" pitchFamily="34" charset="0"/>
                        <a:buNone/>
                      </a:pPr>
                      <a:endParaRPr lang="es-EC" sz="1200">
                        <a:effectLst/>
                        <a:latin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Times New Roman"/>
                          <a:cs typeface="Times New Roman"/>
                        </a:rPr>
                        <a:t>$ 103,32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buFont typeface="Arial" panose="020B0604020202020204" pitchFamily="34" charset="0"/>
                        <a:buNone/>
                      </a:pPr>
                      <a:endParaRPr lang="es-EC" sz="1200">
                        <a:effectLst/>
                        <a:latin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buFont typeface="Arial" panose="020B0604020202020204" pitchFamily="34" charset="0"/>
                        <a:buNone/>
                      </a:pPr>
                      <a:endParaRPr lang="es-EC" sz="1200">
                        <a:effectLst/>
                        <a:latin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buFont typeface="Arial" panose="020B0604020202020204" pitchFamily="34" charset="0"/>
                        <a:buNone/>
                      </a:pPr>
                      <a:endParaRPr lang="es-EC" sz="1200">
                        <a:effectLst/>
                        <a:latin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Times New Roman"/>
                          <a:cs typeface="Times New Roman"/>
                        </a:rPr>
                        <a:t>$ 73,80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82612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Arial MT"/>
                          <a:ea typeface="Times New Roman"/>
                          <a:cs typeface="Times New Roman"/>
                        </a:rPr>
                        <a:t>Mano de obra 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buFont typeface="Arial" panose="020B0604020202020204" pitchFamily="34" charset="0"/>
                        <a:buNone/>
                      </a:pPr>
                      <a:endParaRPr lang="es-EC" sz="1200">
                        <a:effectLst/>
                        <a:latin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Times New Roman"/>
                          <a:cs typeface="Times New Roman"/>
                        </a:rPr>
                        <a:t>$ 120,00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Times New Roman"/>
                          <a:cs typeface="Times New Roman"/>
                        </a:rPr>
                        <a:t>$ 225,00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Times New Roman"/>
                          <a:cs typeface="Times New Roman"/>
                        </a:rPr>
                        <a:t>$ 225,00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Times New Roman"/>
                          <a:cs typeface="Times New Roman"/>
                        </a:rPr>
                        <a:t>$ 225,00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Times New Roman"/>
                          <a:cs typeface="Times New Roman"/>
                        </a:rPr>
                        <a:t>$ 225,00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Times New Roman"/>
                          <a:cs typeface="Times New Roman"/>
                        </a:rPr>
                        <a:t>$ 195,00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Times New Roman"/>
                          <a:cs typeface="Times New Roman"/>
                        </a:rPr>
                        <a:t>$ 195,00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Times New Roman"/>
                          <a:cs typeface="Times New Roman"/>
                        </a:rPr>
                        <a:t>$ 195,00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Times New Roman"/>
                          <a:cs typeface="Times New Roman"/>
                        </a:rPr>
                        <a:t>$ 195,00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82612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Arial MT"/>
                          <a:ea typeface="Times New Roman"/>
                          <a:cs typeface="Times New Roman"/>
                        </a:rPr>
                        <a:t>Indirectos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buFont typeface="Arial" panose="020B0604020202020204" pitchFamily="34" charset="0"/>
                        <a:buNone/>
                      </a:pPr>
                      <a:endParaRPr lang="es-EC" sz="1200">
                        <a:effectLst/>
                        <a:latin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buFont typeface="Arial" panose="020B0604020202020204" pitchFamily="34" charset="0"/>
                        <a:buNone/>
                      </a:pPr>
                      <a:endParaRPr lang="es-EC" sz="1200">
                        <a:effectLst/>
                        <a:latin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Times New Roman"/>
                          <a:cs typeface="Times New Roman"/>
                        </a:rPr>
                        <a:t>$ 19,00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Times New Roman"/>
                          <a:cs typeface="Times New Roman"/>
                        </a:rPr>
                        <a:t>$ 19,00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Times New Roman"/>
                          <a:cs typeface="Times New Roman"/>
                        </a:rPr>
                        <a:t>$ 19,00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Times New Roman"/>
                          <a:cs typeface="Times New Roman"/>
                        </a:rPr>
                        <a:t>$ 19,00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Times New Roman"/>
                          <a:cs typeface="Times New Roman"/>
                        </a:rPr>
                        <a:t>$ 14,00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Times New Roman"/>
                          <a:cs typeface="Times New Roman"/>
                        </a:rPr>
                        <a:t>$ 14,00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Times New Roman"/>
                          <a:cs typeface="Times New Roman"/>
                        </a:rPr>
                        <a:t>$ 14,00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Times New Roman"/>
                          <a:cs typeface="Times New Roman"/>
                        </a:rPr>
                        <a:t>$ 14,00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82612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Arial MT"/>
                          <a:ea typeface="Times New Roman"/>
                          <a:cs typeface="Times New Roman"/>
                        </a:rPr>
                        <a:t>Total egresos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Arial MT"/>
                          <a:ea typeface="Times New Roman"/>
                          <a:cs typeface="Times New Roman"/>
                        </a:rPr>
                        <a:t>$ 120,00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Arial MT"/>
                          <a:ea typeface="Times New Roman"/>
                          <a:cs typeface="Times New Roman"/>
                        </a:rPr>
                        <a:t>$ 327,46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Arial MT"/>
                          <a:ea typeface="Times New Roman"/>
                          <a:cs typeface="Times New Roman"/>
                        </a:rPr>
                        <a:t>$ 374,83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Arial MT"/>
                          <a:ea typeface="Times New Roman"/>
                          <a:cs typeface="Times New Roman"/>
                        </a:rPr>
                        <a:t>$ 294,12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Arial MT"/>
                          <a:ea typeface="Times New Roman"/>
                          <a:cs typeface="Times New Roman"/>
                        </a:rPr>
                        <a:t>$ 347,32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Arial MT"/>
                          <a:ea typeface="Times New Roman"/>
                          <a:cs typeface="Times New Roman"/>
                        </a:rPr>
                        <a:t>$ 268,61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Arial MT"/>
                          <a:ea typeface="Times New Roman"/>
                          <a:cs typeface="Times New Roman"/>
                        </a:rPr>
                        <a:t>$ 302,45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Arial MT"/>
                          <a:ea typeface="Times New Roman"/>
                          <a:cs typeface="Times New Roman"/>
                        </a:rPr>
                        <a:t>$ 244,80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Arial MT"/>
                          <a:ea typeface="Times New Roman"/>
                          <a:cs typeface="Times New Roman"/>
                        </a:rPr>
                        <a:t>$ 282,80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</a:tr>
              <a:tr h="382612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Arial MT"/>
                          <a:ea typeface="Times New Roman"/>
                          <a:cs typeface="Times New Roman"/>
                        </a:rPr>
                        <a:t>Ingresos (ha)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buFont typeface="Arial" panose="020B0604020202020204" pitchFamily="34" charset="0"/>
                        <a:buNone/>
                      </a:pPr>
                      <a:endParaRPr lang="es-EC" sz="1200">
                        <a:effectLst/>
                        <a:latin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Times New Roman"/>
                          <a:cs typeface="Times New Roman"/>
                        </a:rPr>
                        <a:t>$ 440,64 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40844" marR="40844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Times New Roman"/>
                          <a:cs typeface="Times New Roman"/>
                        </a:rPr>
                        <a:t>$ 1.247,01 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40844" marR="40844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Times New Roman"/>
                          <a:cs typeface="Times New Roman"/>
                        </a:rPr>
                        <a:t>$ 1.248,48 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40844" marR="40844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Times New Roman"/>
                          <a:cs typeface="Times New Roman"/>
                        </a:rPr>
                        <a:t>$ 1.263,17 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40844" marR="40844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Times New Roman"/>
                          <a:cs typeface="Times New Roman"/>
                        </a:rPr>
                        <a:t>$ 1.261,28 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40844" marR="40844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Times New Roman"/>
                          <a:cs typeface="Times New Roman"/>
                        </a:rPr>
                        <a:t>$ 1.028,00 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40844" marR="40844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Times New Roman"/>
                          <a:cs typeface="Times New Roman"/>
                        </a:rPr>
                        <a:t>$ 1.057,53 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40844" marR="40844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Times New Roman"/>
                          <a:cs typeface="Times New Roman"/>
                        </a:rPr>
                        <a:t>$ 1.061,32 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40844" marR="40844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Times New Roman"/>
                          <a:cs typeface="Times New Roman"/>
                        </a:rPr>
                        <a:t>$ 1.116,29 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40844" marR="40844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</a:tr>
              <a:tr h="382612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Arial MT"/>
                          <a:ea typeface="Times New Roman"/>
                          <a:cs typeface="Times New Roman"/>
                        </a:rPr>
                        <a:t>Utilidad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buFont typeface="Arial" panose="020B0604020202020204" pitchFamily="34" charset="0"/>
                        <a:buNone/>
                      </a:pPr>
                      <a:endParaRPr lang="es-EC" sz="1200">
                        <a:effectLst/>
                        <a:latin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Times New Roman"/>
                          <a:cs typeface="Times New Roman"/>
                        </a:rPr>
                        <a:t>$ 320,64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Times New Roman"/>
                          <a:cs typeface="Times New Roman"/>
                        </a:rPr>
                        <a:t>$ 919,55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Times New Roman"/>
                          <a:cs typeface="Times New Roman"/>
                        </a:rPr>
                        <a:t>$ 873,65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Times New Roman"/>
                          <a:cs typeface="Times New Roman"/>
                        </a:rPr>
                        <a:t>$ 969,05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Times New Roman"/>
                          <a:cs typeface="Times New Roman"/>
                        </a:rPr>
                        <a:t>$ 913,96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Times New Roman"/>
                          <a:cs typeface="Times New Roman"/>
                        </a:rPr>
                        <a:t>$ 759,39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Times New Roman"/>
                          <a:cs typeface="Times New Roman"/>
                        </a:rPr>
                        <a:t>$ 755,08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Times New Roman"/>
                          <a:cs typeface="Times New Roman"/>
                        </a:rPr>
                        <a:t>$ 816,52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Times New Roman"/>
                          <a:cs typeface="Times New Roman"/>
                        </a:rPr>
                        <a:t>$ 833,49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73919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Arial MT"/>
                          <a:ea typeface="Times New Roman"/>
                          <a:cs typeface="Times New Roman"/>
                        </a:rPr>
                        <a:t>Relación costo beneficio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Times New Roman"/>
                          <a:cs typeface="Times New Roman"/>
                        </a:rPr>
                        <a:t>3,67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 dirty="0" smtClean="0">
                          <a:solidFill>
                            <a:srgbClr val="000000"/>
                          </a:solidFill>
                          <a:effectLst/>
                          <a:latin typeface="Arial MT"/>
                          <a:ea typeface="Arial MT"/>
                          <a:cs typeface="Times New Roman"/>
                        </a:rPr>
                        <a:t>4,07</a:t>
                      </a:r>
                      <a:endParaRPr lang="es-EC" sz="12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Times New Roman"/>
                          <a:cs typeface="Times New Roman"/>
                        </a:rPr>
                        <a:t>3,33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 dirty="0">
                          <a:solidFill>
                            <a:srgbClr val="000000"/>
                          </a:solidFill>
                          <a:effectLst/>
                          <a:latin typeface="Arial MT"/>
                          <a:ea typeface="Times New Roman"/>
                          <a:cs typeface="Times New Roman"/>
                        </a:rPr>
                        <a:t>4,29</a:t>
                      </a:r>
                      <a:endParaRPr lang="es-EC" sz="12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Times New Roman"/>
                          <a:cs typeface="Times New Roman"/>
                        </a:rPr>
                        <a:t>3,63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 dirty="0">
                          <a:solidFill>
                            <a:srgbClr val="000000"/>
                          </a:solidFill>
                          <a:effectLst/>
                          <a:latin typeface="Arial MT"/>
                          <a:ea typeface="Times New Roman"/>
                          <a:cs typeface="Times New Roman"/>
                        </a:rPr>
                        <a:t>3,83</a:t>
                      </a:r>
                      <a:endParaRPr lang="es-EC" sz="12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Times New Roman"/>
                          <a:cs typeface="Times New Roman"/>
                        </a:rPr>
                        <a:t>3,50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Arial MT"/>
                          <a:ea typeface="Times New Roman"/>
                          <a:cs typeface="Times New Roman"/>
                        </a:rPr>
                        <a:t>3,79</a:t>
                      </a:r>
                      <a:endParaRPr lang="es-EC" sz="12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C" sz="1200" dirty="0">
                          <a:solidFill>
                            <a:srgbClr val="000000"/>
                          </a:solidFill>
                          <a:effectLst/>
                          <a:latin typeface="Arial MT"/>
                          <a:ea typeface="Times New Roman"/>
                          <a:cs typeface="Times New Roman"/>
                        </a:rPr>
                        <a:t>3,95</a:t>
                      </a:r>
                      <a:endParaRPr lang="es-EC" sz="12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40844" marR="408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9 Rectángulo"/>
          <p:cNvSpPr/>
          <p:nvPr/>
        </p:nvSpPr>
        <p:spPr>
          <a:xfrm>
            <a:off x="1868358" y="936215"/>
            <a:ext cx="2278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i="1" dirty="0"/>
              <a:t>Relación Costo/Beneficio</a:t>
            </a:r>
            <a:endParaRPr lang="es-EC" b="1" dirty="0"/>
          </a:p>
        </p:txBody>
      </p:sp>
    </p:spTree>
    <p:extLst>
      <p:ext uri="{BB962C8B-B14F-4D97-AF65-F5344CB8AC3E}">
        <p14:creationId xmlns:p14="http://schemas.microsoft.com/office/powerpoint/2010/main" val="270543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0" y="0"/>
            <a:ext cx="3643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4 Pentágono"/>
          <p:cNvSpPr/>
          <p:nvPr/>
        </p:nvSpPr>
        <p:spPr>
          <a:xfrm>
            <a:off x="92765" y="-13252"/>
            <a:ext cx="3551187" cy="968595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3200" dirty="0" smtClean="0">
                <a:latin typeface="Britannic Bold" panose="020B0903060703020204" pitchFamily="34" charset="0"/>
              </a:rPr>
              <a:t>CONCLUSIONES</a:t>
            </a:r>
            <a:endParaRPr lang="es-EC" sz="3200" dirty="0">
              <a:latin typeface="Britannic Bold" panose="020B0903060703020204" pitchFamily="34" charset="0"/>
            </a:endParaRPr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3781722254"/>
              </p:ext>
            </p:extLst>
          </p:nvPr>
        </p:nvGraphicFramePr>
        <p:xfrm>
          <a:off x="92765" y="955343"/>
          <a:ext cx="9066924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 descr="Así es la fascinante fecundación de la flor de cacao | Viva el Cacao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9" t="16361" r="31581" b="23264"/>
          <a:stretch/>
        </p:blipFill>
        <p:spPr bwMode="auto">
          <a:xfrm>
            <a:off x="7854362" y="2146623"/>
            <a:ext cx="4366709" cy="360141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ESCOBA DE BRUJA DEL CACAO Moniliophthora perniciosa (Stahel) Aime Ficha  Técnica No. 0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4311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0"/>
            <a:ext cx="3643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4 Pentágono"/>
          <p:cNvSpPr/>
          <p:nvPr/>
        </p:nvSpPr>
        <p:spPr>
          <a:xfrm>
            <a:off x="92765" y="-13252"/>
            <a:ext cx="3551187" cy="968595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3200" dirty="0" smtClean="0">
                <a:latin typeface="Britannic Bold" panose="020B0903060703020204" pitchFamily="34" charset="0"/>
              </a:rPr>
              <a:t>CONCLUSIONES</a:t>
            </a:r>
            <a:endParaRPr lang="es-EC" sz="3200" dirty="0">
              <a:latin typeface="Britannic Bold" panose="020B0903060703020204" pitchFamily="34" charset="0"/>
            </a:endParaRPr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3033369882"/>
              </p:ext>
            </p:extLst>
          </p:nvPr>
        </p:nvGraphicFramePr>
        <p:xfrm>
          <a:off x="0" y="1157307"/>
          <a:ext cx="9319172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2" descr="Así es la fascinante fecundación de la flor de cacao | Viva el Cacao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9" t="16361" r="31581" b="23264"/>
          <a:stretch/>
        </p:blipFill>
        <p:spPr bwMode="auto">
          <a:xfrm>
            <a:off x="7825291" y="2383106"/>
            <a:ext cx="4366709" cy="360141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76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"/>
          <p:cNvSpPr/>
          <p:nvPr/>
        </p:nvSpPr>
        <p:spPr>
          <a:xfrm>
            <a:off x="0" y="0"/>
            <a:ext cx="3643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3074" name="Picture 2" descr="C:\Users\Toshiba C45\Desktop\ESPE\10. TESIS\Anexos\13. Cojines florales sanos al finalizar investigación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61" b="8980"/>
          <a:stretch/>
        </p:blipFill>
        <p:spPr bwMode="auto">
          <a:xfrm>
            <a:off x="4225159" y="-27751"/>
            <a:ext cx="7966841" cy="686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echa: pentágono 7">
            <a:extLst>
              <a:ext uri="{FF2B5EF4-FFF2-40B4-BE49-F238E27FC236}">
                <a16:creationId xmlns="" xmlns:a16="http://schemas.microsoft.com/office/drawing/2014/main" id="{63E61EFF-ECC7-4B97-A0BF-A3A8156B1E82}"/>
              </a:ext>
            </a:extLst>
          </p:cNvPr>
          <p:cNvSpPr/>
          <p:nvPr/>
        </p:nvSpPr>
        <p:spPr>
          <a:xfrm>
            <a:off x="92765" y="0"/>
            <a:ext cx="4572000" cy="914400"/>
          </a:xfrm>
          <a:prstGeom prst="homePlat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3600" b="1" dirty="0">
                <a:latin typeface="Britannic Bold" panose="020B0903060703020204" pitchFamily="34" charset="0"/>
                <a:ea typeface="Roboto Thin" panose="02000000000000000000" pitchFamily="2" charset="0"/>
              </a:rPr>
              <a:t>RECOMENDACIONES</a:t>
            </a:r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3222492605"/>
              </p:ext>
            </p:extLst>
          </p:nvPr>
        </p:nvGraphicFramePr>
        <p:xfrm>
          <a:off x="92765" y="1187085"/>
          <a:ext cx="10725083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4653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854E8832-49BC-4CFC-8EBE-1D8296C01841}"/>
              </a:ext>
            </a:extLst>
          </p:cNvPr>
          <p:cNvSpPr/>
          <p:nvPr/>
        </p:nvSpPr>
        <p:spPr>
          <a:xfrm>
            <a:off x="11067394" y="0"/>
            <a:ext cx="1124606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ysClr val="windowText" lastClr="000000"/>
              </a:solidFill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FE27C58E-DD4C-414F-BFEC-6A183C39692F}"/>
              </a:ext>
            </a:extLst>
          </p:cNvPr>
          <p:cNvSpPr/>
          <p:nvPr/>
        </p:nvSpPr>
        <p:spPr>
          <a:xfrm>
            <a:off x="0" y="0"/>
            <a:ext cx="961697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ysClr val="windowText" lastClr="000000"/>
              </a:solidFill>
            </a:endParaRPr>
          </a:p>
        </p:txBody>
      </p:sp>
      <p:pic>
        <p:nvPicPr>
          <p:cNvPr id="7" name="Picture 2" descr="C:\Users\Toshiba C45\Downloads\WhatsApp Image 2022-02-07 at 20.21.46.jpe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368"/>
          <a:stretch/>
        </p:blipFill>
        <p:spPr bwMode="auto">
          <a:xfrm>
            <a:off x="835573" y="0"/>
            <a:ext cx="10443856" cy="687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5769907" y="5584654"/>
            <a:ext cx="550952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8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GRACIAS</a:t>
            </a:r>
            <a:endParaRPr lang="es-ES" sz="88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0091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cao cultivo: ilustraciones, imágenes y vectores de stock | Shutterstock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09099" y="477897"/>
            <a:ext cx="5820674" cy="590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 redondeado"/>
          <p:cNvSpPr/>
          <p:nvPr/>
        </p:nvSpPr>
        <p:spPr>
          <a:xfrm>
            <a:off x="92765" y="-13252"/>
            <a:ext cx="5980489" cy="6858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9" name="Rectángulo: esquinas redondeadas 38">
            <a:extLst>
              <a:ext uri="{FF2B5EF4-FFF2-40B4-BE49-F238E27FC236}">
                <a16:creationId xmlns="" xmlns:a16="http://schemas.microsoft.com/office/drawing/2014/main" id="{EC931238-6C99-48B9-8223-29BE60C95934}"/>
              </a:ext>
            </a:extLst>
          </p:cNvPr>
          <p:cNvSpPr/>
          <p:nvPr/>
        </p:nvSpPr>
        <p:spPr>
          <a:xfrm>
            <a:off x="6239436" y="4663207"/>
            <a:ext cx="5760000" cy="61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8" name="Rectángulo: esquinas redondeadas 37">
            <a:extLst>
              <a:ext uri="{FF2B5EF4-FFF2-40B4-BE49-F238E27FC236}">
                <a16:creationId xmlns="" xmlns:a16="http://schemas.microsoft.com/office/drawing/2014/main" id="{3C2DF421-9D1C-42EE-B3F8-3C4671FACF5F}"/>
              </a:ext>
            </a:extLst>
          </p:cNvPr>
          <p:cNvSpPr/>
          <p:nvPr/>
        </p:nvSpPr>
        <p:spPr>
          <a:xfrm>
            <a:off x="6239436" y="3895063"/>
            <a:ext cx="5760000" cy="6496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7" name="Rectángulo: esquinas redondeadas 36">
            <a:extLst>
              <a:ext uri="{FF2B5EF4-FFF2-40B4-BE49-F238E27FC236}">
                <a16:creationId xmlns="" xmlns:a16="http://schemas.microsoft.com/office/drawing/2014/main" id="{C5C71E21-1FBE-4ABC-9C59-B2D391220279}"/>
              </a:ext>
            </a:extLst>
          </p:cNvPr>
          <p:cNvSpPr/>
          <p:nvPr/>
        </p:nvSpPr>
        <p:spPr>
          <a:xfrm>
            <a:off x="6242813" y="2749060"/>
            <a:ext cx="5760000" cy="10177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6" name="CuadroTexto 35">
            <a:extLst>
              <a:ext uri="{FF2B5EF4-FFF2-40B4-BE49-F238E27FC236}">
                <a16:creationId xmlns="" xmlns:a16="http://schemas.microsoft.com/office/drawing/2014/main" id="{E2590D3A-BCC6-4222-9828-F07AB7A7ADCC}"/>
              </a:ext>
            </a:extLst>
          </p:cNvPr>
          <p:cNvSpPr txBox="1"/>
          <p:nvPr/>
        </p:nvSpPr>
        <p:spPr>
          <a:xfrm>
            <a:off x="6236617" y="2758380"/>
            <a:ext cx="56995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C" sz="20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Determinar el mejor tratamiento de control de “escoba de bruja” </a:t>
            </a:r>
            <a:r>
              <a:rPr lang="es-EC" sz="2000" i="1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Moniliopthora </a:t>
            </a:r>
            <a:r>
              <a:rPr lang="es-EC" sz="2000" i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perniciosa</a:t>
            </a:r>
            <a:r>
              <a:rPr lang="es-EC" sz="20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comparando insumos con distinto mecanismo de acción</a:t>
            </a:r>
            <a:r>
              <a:rPr lang="es-EC" sz="2000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C" sz="20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Medir los niveles de afección de </a:t>
            </a:r>
            <a:r>
              <a:rPr lang="es-EC" sz="2000" i="1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Moniliopthora </a:t>
            </a:r>
            <a:r>
              <a:rPr lang="es-EC" sz="2000" i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perniciosa</a:t>
            </a:r>
            <a:r>
              <a:rPr lang="es-EC" sz="20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los diferentes tratamientos</a:t>
            </a:r>
            <a:r>
              <a:rPr lang="es-EC" sz="2000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C" sz="2000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C" sz="20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Establecer la relación costo/beneficio de los tratamientos aplicados</a:t>
            </a:r>
            <a:endParaRPr lang="es-EC" sz="2000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854E8832-49BC-4CFC-8EBE-1D8296C01841}"/>
              </a:ext>
            </a:extLst>
          </p:cNvPr>
          <p:cNvSpPr/>
          <p:nvPr/>
        </p:nvSpPr>
        <p:spPr>
          <a:xfrm>
            <a:off x="12099234" y="0"/>
            <a:ext cx="92765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ysClr val="windowText" lastClr="000000"/>
              </a:solidFill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FE27C58E-DD4C-414F-BFEC-6A183C39692F}"/>
              </a:ext>
            </a:extLst>
          </p:cNvPr>
          <p:cNvSpPr/>
          <p:nvPr/>
        </p:nvSpPr>
        <p:spPr>
          <a:xfrm>
            <a:off x="0" y="-13252"/>
            <a:ext cx="92765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ysClr val="windowText" lastClr="000000"/>
              </a:solidFill>
            </a:endParaRPr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="" xmlns:a16="http://schemas.microsoft.com/office/drawing/2014/main" id="{2807947D-D6DB-4CFF-B746-C59F5E17FD90}"/>
              </a:ext>
            </a:extLst>
          </p:cNvPr>
          <p:cNvSpPr/>
          <p:nvPr/>
        </p:nvSpPr>
        <p:spPr>
          <a:xfrm>
            <a:off x="1956850" y="3854177"/>
            <a:ext cx="2646861" cy="7818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dirty="0" smtClean="0">
                <a:solidFill>
                  <a:schemeClr val="tx1"/>
                </a:solidFill>
                <a:latin typeface="Britannic Bold" panose="020B0903060703020204" pitchFamily="34" charset="0"/>
                <a:ea typeface="Roboto Thin" panose="02000000000000000000" pitchFamily="2" charset="0"/>
              </a:rPr>
              <a:t>GENERAL</a:t>
            </a:r>
            <a:endParaRPr lang="es-EC" sz="2800" dirty="0">
              <a:solidFill>
                <a:schemeClr val="tx1"/>
              </a:solidFill>
              <a:latin typeface="Britannic Bold" panose="020B0903060703020204" pitchFamily="34" charset="0"/>
              <a:ea typeface="Roboto Thin" panose="02000000000000000000" pitchFamily="2" charset="0"/>
            </a:endParaRPr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="" xmlns:a16="http://schemas.microsoft.com/office/drawing/2014/main" id="{55AF6BEB-78A3-49BE-AC10-9BD873F7A412}"/>
              </a:ext>
            </a:extLst>
          </p:cNvPr>
          <p:cNvSpPr/>
          <p:nvPr/>
        </p:nvSpPr>
        <p:spPr>
          <a:xfrm>
            <a:off x="7618635" y="1721810"/>
            <a:ext cx="3386459" cy="7818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dirty="0" smtClean="0">
                <a:solidFill>
                  <a:schemeClr val="bg1"/>
                </a:solidFill>
                <a:latin typeface="Britannic Bold" panose="020B0903060703020204" pitchFamily="34" charset="0"/>
                <a:ea typeface="Roboto Thin" panose="02000000000000000000" pitchFamily="2" charset="0"/>
              </a:rPr>
              <a:t>ESPECÍFICOS</a:t>
            </a:r>
            <a:endParaRPr lang="es-EC" sz="2800" dirty="0">
              <a:solidFill>
                <a:schemeClr val="bg1"/>
              </a:solidFill>
              <a:latin typeface="Britannic Bold" panose="020B0903060703020204" pitchFamily="34" charset="0"/>
              <a:ea typeface="Roboto Thin" panose="02000000000000000000" pitchFamily="2" charset="0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="" xmlns:a16="http://schemas.microsoft.com/office/drawing/2014/main" id="{AC0B7BD4-8764-4C55-9231-1D532CE64D31}"/>
              </a:ext>
            </a:extLst>
          </p:cNvPr>
          <p:cNvSpPr txBox="1"/>
          <p:nvPr/>
        </p:nvSpPr>
        <p:spPr>
          <a:xfrm>
            <a:off x="797438" y="4892384"/>
            <a:ext cx="4766494" cy="132802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C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Evaluar métodos de control para escoba de bruja </a:t>
            </a:r>
            <a:r>
              <a:rPr lang="es-EC" sz="2400" i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Monilliopthora</a:t>
            </a:r>
            <a:r>
              <a:rPr lang="es-EC" sz="2400" i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perniciosa </a:t>
            </a:r>
            <a:r>
              <a:rPr lang="es-EC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cacao.</a:t>
            </a:r>
            <a:endParaRPr lang="es-EC" sz="2400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3 Pentágono"/>
          <p:cNvSpPr/>
          <p:nvPr/>
        </p:nvSpPr>
        <p:spPr>
          <a:xfrm>
            <a:off x="92765" y="-13252"/>
            <a:ext cx="3551187" cy="968595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3200" dirty="0" smtClean="0">
                <a:latin typeface="Britannic Bold" panose="020B0903060703020204" pitchFamily="34" charset="0"/>
              </a:rPr>
              <a:t>OBJETIVOS</a:t>
            </a:r>
            <a:endParaRPr lang="es-EC" sz="3200" dirty="0">
              <a:latin typeface="Britannic Bold" panose="020B0903060703020204" pitchFamily="34" charset="0"/>
            </a:endParaRPr>
          </a:p>
        </p:txBody>
      </p:sp>
      <p:sp>
        <p:nvSpPr>
          <p:cNvPr id="7" name="AutoShape 2" descr="Theobroma cacao - Wikipedia, la enciclopedia libre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2052" name="Picture 4" descr="Theobroma cacao - Wikipedia, la enciclopedia libr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35" b="89960" l="10000" r="90000">
                        <a14:foregroundMark x1="22250" y1="17684" x2="41750" y2="15916"/>
                        <a14:foregroundMark x1="19083" y1="10154" x2="42833" y2="9412"/>
                        <a14:foregroundMark x1="16500" y1="48032" x2="39167" y2="35767"/>
                        <a14:foregroundMark x1="61250" y1="19167" x2="86583" y2="11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4359" y="411404"/>
            <a:ext cx="2589351" cy="3782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309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Toshiba C45\Desktop\ESPE\10. TESIS\Anexos\1. Delimitación de parcelas.jpe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4639" y="-13002"/>
            <a:ext cx="5137147" cy="687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Toshiba C45\Desktop\ESPE\10. TESIS\Anexos\2. Marcación de plantas.jpe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4217" y="7936"/>
            <a:ext cx="5120422" cy="685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854E8832-49BC-4CFC-8EBE-1D8296C01841}"/>
              </a:ext>
            </a:extLst>
          </p:cNvPr>
          <p:cNvSpPr/>
          <p:nvPr/>
        </p:nvSpPr>
        <p:spPr>
          <a:xfrm>
            <a:off x="11137534" y="0"/>
            <a:ext cx="1054465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ysClr val="windowText" lastClr="000000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 rot="18819069">
            <a:off x="970126" y="2760778"/>
            <a:ext cx="10743401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C" sz="8000" dirty="0" smtClean="0">
                <a:solidFill>
                  <a:schemeClr val="bg1"/>
                </a:solidFill>
                <a:latin typeface="Britannic Bold" panose="020B0903060703020204" pitchFamily="34" charset="0"/>
              </a:rPr>
              <a:t>METODOLOGÍA</a:t>
            </a:r>
            <a:endParaRPr lang="es-EC" sz="8000" dirty="0">
              <a:solidFill>
                <a:schemeClr val="bg1"/>
              </a:solidFill>
              <a:latin typeface="Britannic Bold" panose="020B0903060703020204" pitchFamily="34" charset="0"/>
            </a:endParaRPr>
          </a:p>
        </p:txBody>
      </p:sp>
      <p:sp>
        <p:nvSpPr>
          <p:cNvPr id="4" name="AutoShape 6" descr="Escoba de bruja del cacao en Venezuel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0768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adroTexto 15">
            <a:extLst>
              <a:ext uri="{FF2B5EF4-FFF2-40B4-BE49-F238E27FC236}">
                <a16:creationId xmlns="" xmlns:a16="http://schemas.microsoft.com/office/drawing/2014/main" id="{D64EFF8F-8A44-4EC7-BAFC-5F5EE9DF0D41}"/>
              </a:ext>
            </a:extLst>
          </p:cNvPr>
          <p:cNvSpPr txBox="1"/>
          <p:nvPr/>
        </p:nvSpPr>
        <p:spPr>
          <a:xfrm>
            <a:off x="7826477" y="971537"/>
            <a:ext cx="4065147" cy="200497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s-EC" sz="1700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País:	Ecuador</a:t>
            </a:r>
            <a:r>
              <a:rPr lang="es-EC" sz="1700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s-EC" sz="1700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C" sz="1700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Provincia:	Santo Domingo de los Tsáchilas</a:t>
            </a:r>
            <a:br>
              <a:rPr lang="es-EC" sz="1700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C" sz="1700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Cantón:	Santo Domingo </a:t>
            </a:r>
            <a:br>
              <a:rPr lang="es-EC" sz="1700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C" sz="1700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Parroquia:	Valle Hermoso</a:t>
            </a:r>
            <a:br>
              <a:rPr lang="es-EC" sz="1700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C" sz="1700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Sector:	Km 6 Vía Cristóbal Colon</a:t>
            </a:r>
            <a:endParaRPr lang="es-EC" sz="1700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854E8832-49BC-4CFC-8EBE-1D8296C01841}"/>
              </a:ext>
            </a:extLst>
          </p:cNvPr>
          <p:cNvSpPr/>
          <p:nvPr/>
        </p:nvSpPr>
        <p:spPr>
          <a:xfrm>
            <a:off x="12099234" y="0"/>
            <a:ext cx="92765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ysClr val="windowText" lastClr="000000"/>
              </a:solidFill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FE27C58E-DD4C-414F-BFEC-6A183C39692F}"/>
              </a:ext>
            </a:extLst>
          </p:cNvPr>
          <p:cNvSpPr/>
          <p:nvPr/>
        </p:nvSpPr>
        <p:spPr>
          <a:xfrm>
            <a:off x="0" y="0"/>
            <a:ext cx="92765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ysClr val="windowText" lastClr="000000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="" xmlns:a16="http://schemas.microsoft.com/office/drawing/2014/main" id="{E0FA5889-EEC8-4810-B834-243488CAF8F9}"/>
              </a:ext>
            </a:extLst>
          </p:cNvPr>
          <p:cNvSpPr txBox="1"/>
          <p:nvPr/>
        </p:nvSpPr>
        <p:spPr>
          <a:xfrm>
            <a:off x="7842960" y="4077142"/>
            <a:ext cx="3977730" cy="243656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s-EC" sz="17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Zona de vida:	Bosque húmedo tropical </a:t>
            </a:r>
          </a:p>
          <a:p>
            <a:pPr>
              <a:spcAft>
                <a:spcPts val="800"/>
              </a:spcAft>
            </a:pPr>
            <a:r>
              <a:rPr lang="es-EC" sz="17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Altitud:		</a:t>
            </a:r>
            <a:r>
              <a:rPr lang="es-EC" sz="1700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370</a:t>
            </a:r>
            <a:r>
              <a:rPr lang="es-EC" sz="1700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7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m.s.n.m</a:t>
            </a:r>
            <a:endParaRPr lang="es-EC" sz="1700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s-EC" sz="17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Temperatura media:	</a:t>
            </a:r>
            <a:r>
              <a:rPr lang="es-EC" sz="1700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24,8°C</a:t>
            </a:r>
            <a:endParaRPr lang="es-EC" sz="1700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s-EC" sz="17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Precipitación:	</a:t>
            </a:r>
            <a:r>
              <a:rPr lang="es-EC" sz="1700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3200</a:t>
            </a:r>
            <a:r>
              <a:rPr lang="es-EC" sz="1700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7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mm/año</a:t>
            </a:r>
          </a:p>
          <a:p>
            <a:pPr>
              <a:spcAft>
                <a:spcPts val="800"/>
              </a:spcAft>
            </a:pPr>
            <a:r>
              <a:rPr lang="es-EC" sz="17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Humedad relativa:	</a:t>
            </a:r>
            <a:r>
              <a:rPr lang="es-EC" sz="1700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90</a:t>
            </a:r>
            <a:r>
              <a:rPr lang="es-EC" sz="1700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%</a:t>
            </a:r>
            <a:endParaRPr lang="es-EC" sz="1700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s-EC" sz="1700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Suelos</a:t>
            </a:r>
            <a:r>
              <a:rPr lang="es-EC" sz="17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		</a:t>
            </a:r>
            <a:r>
              <a:rPr lang="es-EC" sz="17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s-EC" sz="1700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imo </a:t>
            </a:r>
            <a:r>
              <a:rPr lang="es-EC" sz="17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arcillosos y </a:t>
            </a:r>
            <a:r>
              <a:rPr lang="es-EC" sz="1700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arenosos</a:t>
            </a:r>
            <a:r>
              <a:rPr lang="es-EC" sz="17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s-EC" sz="17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26" name="Rectángulo: esquinas redondeadas 25">
            <a:extLst>
              <a:ext uri="{FF2B5EF4-FFF2-40B4-BE49-F238E27FC236}">
                <a16:creationId xmlns="" xmlns:a16="http://schemas.microsoft.com/office/drawing/2014/main" id="{F73816CF-CB84-4264-9BF0-39189841D4D9}"/>
              </a:ext>
            </a:extLst>
          </p:cNvPr>
          <p:cNvSpPr/>
          <p:nvPr/>
        </p:nvSpPr>
        <p:spPr>
          <a:xfrm>
            <a:off x="5697540" y="197555"/>
            <a:ext cx="2128937" cy="5469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113792" tIns="113792" rIns="113792" bIns="113792" numCol="1" spcCol="1270" anchor="t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C" sz="2000" b="1" kern="1200" dirty="0">
                <a:latin typeface="Arial Narrow" panose="020B0606020202030204" pitchFamily="34" charset="0"/>
              </a:rPr>
              <a:t>Ubicación política</a:t>
            </a:r>
          </a:p>
        </p:txBody>
      </p:sp>
      <p:sp>
        <p:nvSpPr>
          <p:cNvPr id="27" name="Rectángulo: esquinas redondeadas 26">
            <a:extLst>
              <a:ext uri="{FF2B5EF4-FFF2-40B4-BE49-F238E27FC236}">
                <a16:creationId xmlns="" xmlns:a16="http://schemas.microsoft.com/office/drawing/2014/main" id="{7624784D-6E35-4D4D-93A9-A9D149028D3A}"/>
              </a:ext>
            </a:extLst>
          </p:cNvPr>
          <p:cNvSpPr/>
          <p:nvPr/>
        </p:nvSpPr>
        <p:spPr>
          <a:xfrm>
            <a:off x="6038193" y="3056776"/>
            <a:ext cx="1804767" cy="744448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0" vert="horz" wrap="square" lIns="113792" tIns="113792" rIns="113792" bIns="113792" numCol="1" spcCol="1270" anchor="t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C" sz="2000" b="1" kern="1200" dirty="0">
                <a:latin typeface="Arial Narrow" panose="020B0606020202030204" pitchFamily="34" charset="0"/>
              </a:rPr>
              <a:t>Ubicación ecológica</a:t>
            </a:r>
          </a:p>
        </p:txBody>
      </p:sp>
      <p:sp>
        <p:nvSpPr>
          <p:cNvPr id="28" name="Rectángulo: esquinas redondeadas 27">
            <a:extLst>
              <a:ext uri="{FF2B5EF4-FFF2-40B4-BE49-F238E27FC236}">
                <a16:creationId xmlns="" xmlns:a16="http://schemas.microsoft.com/office/drawing/2014/main" id="{EE3B8F67-E6A1-4296-9580-CE46131EBABD}"/>
              </a:ext>
            </a:extLst>
          </p:cNvPr>
          <p:cNvSpPr/>
          <p:nvPr/>
        </p:nvSpPr>
        <p:spPr>
          <a:xfrm>
            <a:off x="512338" y="1216714"/>
            <a:ext cx="2712040" cy="54698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113792" tIns="113792" rIns="113792" bIns="113792" numCol="1" spcCol="1270" anchor="t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C" sz="2000" b="1" kern="1200" dirty="0">
                <a:latin typeface="Arial Narrow" panose="020B0606020202030204" pitchFamily="34" charset="0"/>
              </a:rPr>
              <a:t>Ubicación geográfica</a:t>
            </a:r>
          </a:p>
        </p:txBody>
      </p:sp>
      <p:sp>
        <p:nvSpPr>
          <p:cNvPr id="15" name="14 Pentágono"/>
          <p:cNvSpPr/>
          <p:nvPr/>
        </p:nvSpPr>
        <p:spPr>
          <a:xfrm>
            <a:off x="92765" y="-13252"/>
            <a:ext cx="3551187" cy="968595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3200" dirty="0" smtClean="0">
                <a:latin typeface="Britannic Bold" panose="020B0903060703020204" pitchFamily="34" charset="0"/>
              </a:rPr>
              <a:t>METODOLOGÍA</a:t>
            </a:r>
            <a:endParaRPr lang="es-EC" sz="3200" dirty="0">
              <a:latin typeface="Britannic Bold" panose="020B0903060703020204" pitchFamily="34" charset="0"/>
            </a:endParaRPr>
          </a:p>
        </p:txBody>
      </p:sp>
      <p:pic>
        <p:nvPicPr>
          <p:cNvPr id="17" name="16 Imagen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765" y="1923394"/>
            <a:ext cx="5945428" cy="43074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62839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Toshiba C45\Downloads\WhatsApp Image 2022-02-22 at 22.21.49.jpe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98886" y="0"/>
            <a:ext cx="107539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a 3">
            <a:extLst>
              <a:ext uri="{FF2B5EF4-FFF2-40B4-BE49-F238E27FC236}">
                <a16:creationId xmlns="" xmlns:a16="http://schemas.microsoft.com/office/drawing/2014/main" id="{D50D1371-DAC8-4003-BC73-F3715A803F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1140181"/>
              </p:ext>
            </p:extLst>
          </p:nvPr>
        </p:nvGraphicFramePr>
        <p:xfrm>
          <a:off x="422003" y="2195611"/>
          <a:ext cx="8136834" cy="3342730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3471766">
                  <a:extLst>
                    <a:ext uri="{9D8B030D-6E8A-4147-A177-3AD203B41FA5}">
                      <a16:colId xmlns="" xmlns:a16="http://schemas.microsoft.com/office/drawing/2014/main" val="1363789174"/>
                    </a:ext>
                  </a:extLst>
                </a:gridCol>
                <a:gridCol w="1511072">
                  <a:extLst>
                    <a:ext uri="{9D8B030D-6E8A-4147-A177-3AD203B41FA5}">
                      <a16:colId xmlns="" xmlns:a16="http://schemas.microsoft.com/office/drawing/2014/main" val="2166002215"/>
                    </a:ext>
                  </a:extLst>
                </a:gridCol>
                <a:gridCol w="3153996">
                  <a:extLst>
                    <a:ext uri="{9D8B030D-6E8A-4147-A177-3AD203B41FA5}">
                      <a16:colId xmlns="" xmlns:a16="http://schemas.microsoft.com/office/drawing/2014/main" val="1989751565"/>
                    </a:ext>
                  </a:extLst>
                </a:gridCol>
              </a:tblGrid>
              <a:tr h="49337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b="0" dirty="0">
                          <a:effectLst/>
                          <a:latin typeface="Britannic Bold" panose="020B0903060703020204" pitchFamily="34" charset="0"/>
                        </a:rPr>
                        <a:t>Factores</a:t>
                      </a:r>
                      <a:endParaRPr lang="es-EC" sz="2000" b="0" dirty="0">
                        <a:solidFill>
                          <a:schemeClr val="bg1"/>
                        </a:solidFill>
                        <a:effectLst/>
                        <a:latin typeface="Britannic Bold" panose="020B09030607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  <a:latin typeface="Britannic Bold" panose="020B0903060703020204" pitchFamily="34" charset="0"/>
                        </a:rPr>
                        <a:t>Simbología</a:t>
                      </a:r>
                      <a:endParaRPr lang="es-EC" sz="2000" b="0" dirty="0">
                        <a:solidFill>
                          <a:schemeClr val="bg1"/>
                        </a:solidFill>
                        <a:effectLst/>
                        <a:latin typeface="Britannic Bold" panose="020B09030607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  <a:latin typeface="Britannic Bold" panose="020B0903060703020204" pitchFamily="34" charset="0"/>
                        </a:rPr>
                        <a:t>Niveles</a:t>
                      </a:r>
                      <a:endParaRPr lang="es-EC" sz="2000" b="0" dirty="0">
                        <a:solidFill>
                          <a:schemeClr val="bg1"/>
                        </a:solidFill>
                        <a:effectLst/>
                        <a:latin typeface="Britannic Bold" panose="020B09030607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584500070"/>
                  </a:ext>
                </a:extLst>
              </a:tr>
              <a:tr h="131508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b="0" dirty="0" smtClean="0">
                          <a:effectLst/>
                          <a:latin typeface="Britannic Bold" panose="020B0903060703020204" pitchFamily="34" charset="0"/>
                        </a:rPr>
                        <a:t>Fungicidas (A</a:t>
                      </a:r>
                      <a:r>
                        <a:rPr lang="es-EC" sz="2000" b="0" dirty="0">
                          <a:effectLst/>
                          <a:latin typeface="Britannic Bold" panose="020B0903060703020204" pitchFamily="34" charset="0"/>
                        </a:rPr>
                        <a:t>)</a:t>
                      </a:r>
                      <a:endParaRPr lang="es-EC" sz="2000" b="0" dirty="0">
                        <a:solidFill>
                          <a:schemeClr val="bg1"/>
                        </a:solidFill>
                        <a:effectLst/>
                        <a:latin typeface="Britannic Bold" panose="020B09030607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  <a:latin typeface="Britannic Bold" panose="020B0903060703020204" pitchFamily="34" charset="0"/>
                        </a:rPr>
                        <a:t>a</a:t>
                      </a:r>
                      <a:r>
                        <a:rPr lang="es-EC" sz="2000" baseline="-25000" dirty="0">
                          <a:effectLst/>
                          <a:latin typeface="Britannic Bold" panose="020B0903060703020204" pitchFamily="34" charset="0"/>
                        </a:rPr>
                        <a:t>1</a:t>
                      </a:r>
                      <a:endParaRPr lang="es-EC" sz="2000" dirty="0">
                        <a:effectLst/>
                        <a:latin typeface="Britannic Bold" panose="020B0903060703020204" pitchFamily="34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baseline="0" dirty="0" smtClean="0">
                          <a:effectLst/>
                          <a:latin typeface="Britannic Bold" panose="020B0903060703020204" pitchFamily="34" charset="0"/>
                        </a:rPr>
                        <a:t>a</a:t>
                      </a:r>
                      <a:r>
                        <a:rPr lang="es-EC" sz="2000" baseline="-25000" dirty="0" smtClean="0">
                          <a:effectLst/>
                          <a:latin typeface="Britannic Bold" panose="020B0903060703020204" pitchFamily="34" charset="0"/>
                        </a:rPr>
                        <a:t>2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baseline="0" dirty="0" smtClean="0">
                          <a:effectLst/>
                          <a:latin typeface="Britannic Bold" panose="020B0903060703020204" pitchFamily="34" charset="0"/>
                        </a:rPr>
                        <a:t>a</a:t>
                      </a:r>
                      <a:r>
                        <a:rPr lang="es-EC" sz="2000" baseline="-25000" dirty="0" smtClean="0">
                          <a:effectLst/>
                          <a:latin typeface="Britannic Bold" panose="020B0903060703020204" pitchFamily="34" charset="0"/>
                        </a:rPr>
                        <a:t>3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baseline="0" dirty="0" smtClean="0">
                          <a:effectLst/>
                          <a:latin typeface="Britannic Bold" panose="020B0903060703020204" pitchFamily="34" charset="0"/>
                        </a:rPr>
                        <a:t>a</a:t>
                      </a:r>
                      <a:r>
                        <a:rPr lang="es-EC" sz="2000" baseline="-25000" dirty="0" smtClean="0">
                          <a:effectLst/>
                          <a:latin typeface="Britannic Bold" panose="020B0903060703020204" pitchFamily="34" charset="0"/>
                        </a:rPr>
                        <a:t>4</a:t>
                      </a:r>
                      <a:endParaRPr lang="es-EC" sz="2000" b="0" dirty="0">
                        <a:solidFill>
                          <a:schemeClr val="bg1"/>
                        </a:solidFill>
                        <a:effectLst/>
                        <a:latin typeface="Britannic Bold" panose="020B0903060703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 err="1" smtClean="0">
                          <a:effectLst/>
                          <a:latin typeface="Britannic Bold" panose="020B0903060703020204" pitchFamily="34" charset="0"/>
                        </a:rPr>
                        <a:t>Fosetil</a:t>
                      </a:r>
                      <a:r>
                        <a:rPr lang="es-EC" sz="2000" baseline="0" dirty="0" smtClean="0">
                          <a:effectLst/>
                          <a:latin typeface="Britannic Bold" panose="020B0903060703020204" pitchFamily="34" charset="0"/>
                        </a:rPr>
                        <a:t> aluminio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baseline="0" dirty="0" err="1" smtClean="0">
                          <a:effectLst/>
                          <a:latin typeface="Britannic Bold" panose="020B0903060703020204" pitchFamily="34" charset="0"/>
                        </a:rPr>
                        <a:t>Azoxystrobin</a:t>
                      </a:r>
                      <a:endParaRPr lang="es-EC" sz="2000" baseline="0" dirty="0" smtClean="0">
                        <a:effectLst/>
                        <a:latin typeface="Britannic Bold" panose="020B0903060703020204" pitchFamily="34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baseline="0" dirty="0" err="1" smtClean="0">
                          <a:effectLst/>
                          <a:latin typeface="Britannic Bold" panose="020B0903060703020204" pitchFamily="34" charset="0"/>
                        </a:rPr>
                        <a:t>Pyraclostrobin</a:t>
                      </a:r>
                      <a:r>
                        <a:rPr lang="es-EC" sz="2000" baseline="0" dirty="0" smtClean="0">
                          <a:effectLst/>
                          <a:latin typeface="Britannic Bold" panose="020B0903060703020204" pitchFamily="34" charset="0"/>
                        </a:rPr>
                        <a:t> – </a:t>
                      </a:r>
                      <a:r>
                        <a:rPr lang="es-EC" sz="2000" baseline="0" dirty="0" err="1" smtClean="0">
                          <a:effectLst/>
                          <a:latin typeface="Britannic Bold" panose="020B0903060703020204" pitchFamily="34" charset="0"/>
                        </a:rPr>
                        <a:t>Metiram</a:t>
                      </a:r>
                      <a:endParaRPr lang="es-EC" sz="2000" dirty="0">
                        <a:effectLst/>
                        <a:latin typeface="Britannic Bold" panose="020B0903060703020204" pitchFamily="34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 err="1" smtClean="0">
                          <a:effectLst/>
                          <a:latin typeface="Britannic Bold" panose="020B0903060703020204" pitchFamily="34" charset="0"/>
                        </a:rPr>
                        <a:t>Metalaxil</a:t>
                      </a:r>
                      <a:r>
                        <a:rPr lang="es-EC" sz="2000" dirty="0" smtClean="0">
                          <a:effectLst/>
                          <a:latin typeface="Britannic Bold" panose="020B0903060703020204" pitchFamily="34" charset="0"/>
                        </a:rPr>
                        <a:t>-M -</a:t>
                      </a:r>
                      <a:r>
                        <a:rPr lang="es-EC" sz="2000" baseline="0" dirty="0" smtClean="0">
                          <a:effectLst/>
                          <a:latin typeface="Britannic Bold" panose="020B0903060703020204" pitchFamily="34" charset="0"/>
                        </a:rPr>
                        <a:t> </a:t>
                      </a:r>
                      <a:r>
                        <a:rPr lang="es-EC" sz="2000" baseline="0" dirty="0" err="1" smtClean="0">
                          <a:effectLst/>
                          <a:latin typeface="Britannic Bold" panose="020B0903060703020204" pitchFamily="34" charset="0"/>
                        </a:rPr>
                        <a:t>Mancozeb</a:t>
                      </a:r>
                      <a:endParaRPr lang="es-EC" sz="2000" b="0" dirty="0">
                        <a:solidFill>
                          <a:schemeClr val="bg1"/>
                        </a:solidFill>
                        <a:effectLst/>
                        <a:latin typeface="Britannic Bold" panose="020B0903060703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2833855464"/>
                  </a:ext>
                </a:extLst>
              </a:tr>
              <a:tr h="102055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b="0" dirty="0" smtClean="0">
                          <a:effectLst/>
                          <a:latin typeface="Britannic Bold" panose="020B0903060703020204" pitchFamily="34" charset="0"/>
                        </a:rPr>
                        <a:t>Frecuencias (B</a:t>
                      </a:r>
                      <a:r>
                        <a:rPr lang="es-EC" sz="2000" b="0" dirty="0">
                          <a:effectLst/>
                          <a:latin typeface="Britannic Bold" panose="020B0903060703020204" pitchFamily="34" charset="0"/>
                        </a:rPr>
                        <a:t>)</a:t>
                      </a:r>
                      <a:endParaRPr lang="es-EC" sz="2000" b="0" dirty="0">
                        <a:solidFill>
                          <a:schemeClr val="bg1"/>
                        </a:solidFill>
                        <a:effectLst/>
                        <a:latin typeface="Britannic Bold" panose="020B09030607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  <a:latin typeface="Britannic Bold" panose="020B0903060703020204" pitchFamily="34" charset="0"/>
                        </a:rPr>
                        <a:t>b</a:t>
                      </a:r>
                      <a:r>
                        <a:rPr lang="es-EC" sz="2000" baseline="-25000" dirty="0">
                          <a:effectLst/>
                          <a:latin typeface="Britannic Bold" panose="020B0903060703020204" pitchFamily="34" charset="0"/>
                        </a:rPr>
                        <a:t>1</a:t>
                      </a:r>
                      <a:endParaRPr lang="es-EC" sz="2000" dirty="0">
                        <a:effectLst/>
                        <a:latin typeface="Britannic Bold" panose="020B0903060703020204" pitchFamily="34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 smtClean="0">
                          <a:effectLst/>
                          <a:latin typeface="Britannic Bold" panose="020B0903060703020204" pitchFamily="34" charset="0"/>
                        </a:rPr>
                        <a:t>b</a:t>
                      </a:r>
                      <a:r>
                        <a:rPr lang="es-EC" sz="2000" baseline="-25000" dirty="0" smtClean="0">
                          <a:effectLst/>
                          <a:latin typeface="Britannic Bold" panose="020B0903060703020204" pitchFamily="34" charset="0"/>
                        </a:rPr>
                        <a:t>2</a:t>
                      </a:r>
                      <a:endParaRPr lang="es-EC" sz="2000" b="0" dirty="0">
                        <a:solidFill>
                          <a:schemeClr val="bg1"/>
                        </a:solidFill>
                        <a:effectLst/>
                        <a:latin typeface="Britannic Bold" panose="020B0903060703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 smtClean="0">
                          <a:effectLst/>
                          <a:latin typeface="Britannic Bold" panose="020B0903060703020204" pitchFamily="34" charset="0"/>
                        </a:rPr>
                        <a:t>Cada 20 días</a:t>
                      </a:r>
                      <a:endParaRPr lang="es-EC" sz="2000" dirty="0">
                        <a:effectLst/>
                        <a:latin typeface="Britannic Bold" panose="020B0903060703020204" pitchFamily="34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 smtClean="0">
                          <a:effectLst/>
                          <a:latin typeface="Britannic Bold" panose="020B0903060703020204" pitchFamily="34" charset="0"/>
                        </a:rPr>
                        <a:t>Cada</a:t>
                      </a:r>
                      <a:r>
                        <a:rPr lang="es-EC" sz="2000" baseline="0" dirty="0" smtClean="0">
                          <a:effectLst/>
                          <a:latin typeface="Britannic Bold" panose="020B0903060703020204" pitchFamily="34" charset="0"/>
                        </a:rPr>
                        <a:t> 25 días</a:t>
                      </a:r>
                      <a:endParaRPr lang="es-EC" sz="2000" b="0" i="0" dirty="0">
                        <a:solidFill>
                          <a:schemeClr val="bg1"/>
                        </a:solidFill>
                        <a:effectLst/>
                        <a:latin typeface="Britannic Bold" panose="020B0903060703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45120223"/>
                  </a:ext>
                </a:extLst>
              </a:tr>
            </a:tbl>
          </a:graphicData>
        </a:graphic>
      </p:graphicFrame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854E8832-49BC-4CFC-8EBE-1D8296C01841}"/>
              </a:ext>
            </a:extLst>
          </p:cNvPr>
          <p:cNvSpPr/>
          <p:nvPr/>
        </p:nvSpPr>
        <p:spPr>
          <a:xfrm>
            <a:off x="12099234" y="0"/>
            <a:ext cx="92765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ysClr val="windowText" lastClr="000000"/>
              </a:solidFill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FE27C58E-DD4C-414F-BFEC-6A183C39692F}"/>
              </a:ext>
            </a:extLst>
          </p:cNvPr>
          <p:cNvSpPr/>
          <p:nvPr/>
        </p:nvSpPr>
        <p:spPr>
          <a:xfrm>
            <a:off x="0" y="0"/>
            <a:ext cx="92765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ysClr val="windowText" lastClr="000000"/>
              </a:solidFill>
            </a:endParaRPr>
          </a:p>
        </p:txBody>
      </p:sp>
      <p:sp>
        <p:nvSpPr>
          <p:cNvPr id="13" name="12 Pentágono"/>
          <p:cNvSpPr/>
          <p:nvPr/>
        </p:nvSpPr>
        <p:spPr>
          <a:xfrm>
            <a:off x="92765" y="-13252"/>
            <a:ext cx="3551187" cy="968595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3200" dirty="0" smtClean="0">
                <a:latin typeface="Britannic Bold" panose="020B0903060703020204" pitchFamily="34" charset="0"/>
              </a:rPr>
              <a:t>METODOLOGÍA</a:t>
            </a:r>
            <a:endParaRPr lang="es-EC" sz="3200" dirty="0">
              <a:latin typeface="Britannic Bold" panose="020B0903060703020204" pitchFamily="34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8968338" y="2579417"/>
            <a:ext cx="2605209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2000" dirty="0">
                <a:latin typeface="Britannic Bold" panose="020B0903060703020204" pitchFamily="34" charset="0"/>
              </a:rPr>
              <a:t>Se utilizó un diseño de bloques completamente al azar (DBCA).</a:t>
            </a:r>
            <a:endParaRPr lang="es-EC" sz="2000" dirty="0">
              <a:latin typeface="Britannic Bold" panose="020B0903060703020204" pitchFamily="34" charset="0"/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8701984" y="4469378"/>
            <a:ext cx="3137919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2000" dirty="0" smtClean="0">
                <a:latin typeface="Britannic Bold" panose="020B0903060703020204" pitchFamily="34" charset="0"/>
              </a:rPr>
              <a:t>Se hicieron tres </a:t>
            </a:r>
            <a:r>
              <a:rPr lang="es-ES" sz="2000" dirty="0">
                <a:latin typeface="Britannic Bold" panose="020B0903060703020204" pitchFamily="34" charset="0"/>
              </a:rPr>
              <a:t>repeticiones, con </a:t>
            </a:r>
            <a:r>
              <a:rPr lang="es-ES" sz="2000" dirty="0" smtClean="0">
                <a:latin typeface="Britannic Bold" panose="020B0903060703020204" pitchFamily="34" charset="0"/>
              </a:rPr>
              <a:t>27 </a:t>
            </a:r>
            <a:r>
              <a:rPr lang="es-ES" sz="2000" dirty="0">
                <a:latin typeface="Britannic Bold" panose="020B0903060703020204" pitchFamily="34" charset="0"/>
              </a:rPr>
              <a:t>unidades experimentales.</a:t>
            </a:r>
            <a:endParaRPr lang="es-EC" sz="2000" dirty="0">
              <a:latin typeface="Britannic Bold" panose="020B0903060703020204" pitchFamily="34" charset="0"/>
            </a:endParaRPr>
          </a:p>
        </p:txBody>
      </p:sp>
      <p:sp>
        <p:nvSpPr>
          <p:cNvPr id="12" name="Rectángulo: esquinas redondeadas 27">
            <a:extLst>
              <a:ext uri="{FF2B5EF4-FFF2-40B4-BE49-F238E27FC236}">
                <a16:creationId xmlns="" xmlns:a16="http://schemas.microsoft.com/office/drawing/2014/main" id="{EE3B8F67-E6A1-4296-9580-CE46131EBABD}"/>
              </a:ext>
            </a:extLst>
          </p:cNvPr>
          <p:cNvSpPr/>
          <p:nvPr/>
        </p:nvSpPr>
        <p:spPr>
          <a:xfrm>
            <a:off x="2191408" y="1405686"/>
            <a:ext cx="4484476" cy="740254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113792" tIns="113792" rIns="113792" bIns="113792" numCol="1" spcCol="1270" anchor="t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C" sz="2400" b="1" kern="1200" dirty="0" smtClean="0">
                <a:latin typeface="Britannic Bold" panose="020B0903060703020204" pitchFamily="34" charset="0"/>
              </a:rPr>
              <a:t>Factores y niveles del experimento</a:t>
            </a:r>
            <a:endParaRPr lang="es-EC" sz="2400" b="1" kern="1200" dirty="0">
              <a:latin typeface="Britannic Bold" panose="020B0903060703020204" pitchFamily="34" charset="0"/>
            </a:endParaRPr>
          </a:p>
        </p:txBody>
      </p:sp>
      <p:sp>
        <p:nvSpPr>
          <p:cNvPr id="16" name="Rectángulo: esquinas redondeadas 27">
            <a:extLst>
              <a:ext uri="{FF2B5EF4-FFF2-40B4-BE49-F238E27FC236}">
                <a16:creationId xmlns="" xmlns:a16="http://schemas.microsoft.com/office/drawing/2014/main" id="{EE3B8F67-E6A1-4296-9580-CE46131EBABD}"/>
              </a:ext>
            </a:extLst>
          </p:cNvPr>
          <p:cNvSpPr/>
          <p:nvPr/>
        </p:nvSpPr>
        <p:spPr>
          <a:xfrm>
            <a:off x="8844455" y="1405686"/>
            <a:ext cx="2995448" cy="740254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113792" tIns="113792" rIns="113792" bIns="113792" numCol="1" spcCol="1270" anchor="t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C" sz="2400" b="1" kern="1200" dirty="0" smtClean="0">
                <a:latin typeface="Britannic Bold" panose="020B0903060703020204" pitchFamily="34" charset="0"/>
              </a:rPr>
              <a:t>Tipo de diseño</a:t>
            </a:r>
            <a:endParaRPr lang="es-EC" sz="2400" b="1" kern="1200" dirty="0">
              <a:latin typeface="Britannic Bold" panose="020B09030607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7675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Toshiba C45\Downloads\WhatsApp Image 2022-02-22 at 22.21.49.jpe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98886" y="0"/>
            <a:ext cx="107539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854E8832-49BC-4CFC-8EBE-1D8296C01841}"/>
              </a:ext>
            </a:extLst>
          </p:cNvPr>
          <p:cNvSpPr/>
          <p:nvPr/>
        </p:nvSpPr>
        <p:spPr>
          <a:xfrm>
            <a:off x="12099234" y="0"/>
            <a:ext cx="92765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ysClr val="windowText" lastClr="000000"/>
              </a:solidFill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FE27C58E-DD4C-414F-BFEC-6A183C39692F}"/>
              </a:ext>
            </a:extLst>
          </p:cNvPr>
          <p:cNvSpPr/>
          <p:nvPr/>
        </p:nvSpPr>
        <p:spPr>
          <a:xfrm>
            <a:off x="0" y="0"/>
            <a:ext cx="92765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ysClr val="windowText" lastClr="000000"/>
              </a:solidFill>
            </a:endParaRPr>
          </a:p>
        </p:txBody>
      </p:sp>
      <p:sp>
        <p:nvSpPr>
          <p:cNvPr id="13" name="12 Pentágono"/>
          <p:cNvSpPr/>
          <p:nvPr/>
        </p:nvSpPr>
        <p:spPr>
          <a:xfrm>
            <a:off x="92765" y="-13252"/>
            <a:ext cx="3551187" cy="968595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3200" dirty="0" smtClean="0">
                <a:latin typeface="Britannic Bold" panose="020B0903060703020204" pitchFamily="34" charset="0"/>
              </a:rPr>
              <a:t>METODOLOGÍA</a:t>
            </a:r>
            <a:endParaRPr lang="es-EC" sz="3200" dirty="0">
              <a:latin typeface="Britannic Bold" panose="020B0903060703020204" pitchFamily="34" charset="0"/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7948066" y="3429000"/>
            <a:ext cx="3748070" cy="1938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S" sz="2000" dirty="0"/>
              <a:t>Las variables estadísticas que </a:t>
            </a:r>
            <a:r>
              <a:rPr lang="es-ES" sz="2000" dirty="0" smtClean="0"/>
              <a:t>presentaron diferencia </a:t>
            </a:r>
            <a:r>
              <a:rPr lang="es-ES" sz="2000" dirty="0"/>
              <a:t>significativa </a:t>
            </a:r>
            <a:r>
              <a:rPr lang="es-ES" sz="2000" dirty="0" smtClean="0"/>
              <a:t>fueron sometidas </a:t>
            </a:r>
            <a:r>
              <a:rPr lang="es-ES" sz="2000" dirty="0"/>
              <a:t>a la prueba de significancia de Duncan al 5 % de probabilidad de error y comparaciones</a:t>
            </a:r>
            <a:endParaRPr lang="es-EC" sz="2000" dirty="0">
              <a:latin typeface="Britannic Bold" panose="020B0903060703020204" pitchFamily="34" charset="0"/>
            </a:endParaRPr>
          </a:p>
        </p:txBody>
      </p:sp>
      <p:sp>
        <p:nvSpPr>
          <p:cNvPr id="12" name="Rectángulo: esquinas redondeadas 27">
            <a:extLst>
              <a:ext uri="{FF2B5EF4-FFF2-40B4-BE49-F238E27FC236}">
                <a16:creationId xmlns="" xmlns:a16="http://schemas.microsoft.com/office/drawing/2014/main" id="{EE3B8F67-E6A1-4296-9580-CE46131EBABD}"/>
              </a:ext>
            </a:extLst>
          </p:cNvPr>
          <p:cNvSpPr/>
          <p:nvPr/>
        </p:nvSpPr>
        <p:spPr>
          <a:xfrm>
            <a:off x="2351647" y="1337368"/>
            <a:ext cx="3131614" cy="740254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113792" tIns="113792" rIns="113792" bIns="113792" numCol="1" spcCol="1270" anchor="t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C" sz="2000" b="1" kern="1200" dirty="0" smtClean="0">
                <a:latin typeface="Arial Narrow" panose="020B0606020202030204" pitchFamily="34" charset="0"/>
              </a:rPr>
              <a:t>Esquema del análisis de varianza</a:t>
            </a:r>
            <a:endParaRPr lang="es-EC" sz="2000" b="1" kern="1200" dirty="0">
              <a:latin typeface="Arial Narrow" panose="020B0606020202030204" pitchFamily="34" charset="0"/>
            </a:endParaRPr>
          </a:p>
        </p:txBody>
      </p:sp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0445604"/>
              </p:ext>
            </p:extLst>
          </p:nvPr>
        </p:nvGraphicFramePr>
        <p:xfrm>
          <a:off x="1599589" y="3042516"/>
          <a:ext cx="5076295" cy="255926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023705"/>
                <a:gridCol w="2052590"/>
              </a:tblGrid>
              <a:tr h="774129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es-ES" sz="1600" b="0" dirty="0">
                          <a:effectLst/>
                          <a:latin typeface="Britannic Bold" panose="020B0903060703020204" pitchFamily="34" charset="0"/>
                        </a:rPr>
                        <a:t>Fuente de variación</a:t>
                      </a:r>
                      <a:endParaRPr lang="es-EC" sz="1600" b="0" dirty="0">
                        <a:effectLst/>
                        <a:latin typeface="Britannic Bold" panose="020B0903060703020204" pitchFamily="34" charset="0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es-ES" sz="1600" b="0" dirty="0">
                          <a:effectLst/>
                          <a:latin typeface="Britannic Bold" panose="020B0903060703020204" pitchFamily="34" charset="0"/>
                        </a:rPr>
                        <a:t>Grados de libertad</a:t>
                      </a:r>
                      <a:endParaRPr lang="es-EC" sz="1600" b="0" dirty="0">
                        <a:effectLst/>
                        <a:latin typeface="Britannic Bold" panose="020B0903060703020204" pitchFamily="34" charset="0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</a:tr>
              <a:tr h="44628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es-ES" sz="1600" b="0">
                          <a:effectLst/>
                          <a:latin typeface="Britannic Bold" panose="020B0903060703020204" pitchFamily="34" charset="0"/>
                        </a:rPr>
                        <a:t>Bloque</a:t>
                      </a:r>
                      <a:endParaRPr lang="es-EC" sz="1600" b="0">
                        <a:effectLst/>
                        <a:latin typeface="Britannic Bold" panose="020B0903060703020204" pitchFamily="34" charset="0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es-ES" sz="1600" b="0">
                          <a:effectLst/>
                          <a:latin typeface="Britannic Bold" panose="020B0903060703020204" pitchFamily="34" charset="0"/>
                        </a:rPr>
                        <a:t>2</a:t>
                      </a:r>
                      <a:endParaRPr lang="es-EC" sz="1600" b="0">
                        <a:effectLst/>
                        <a:latin typeface="Britannic Bold" panose="020B0903060703020204" pitchFamily="34" charset="0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</a:tr>
              <a:tr h="44628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es-ES" sz="1600" b="0">
                          <a:effectLst/>
                          <a:latin typeface="Britannic Bold" panose="020B0903060703020204" pitchFamily="34" charset="0"/>
                        </a:rPr>
                        <a:t>Tratamiento</a:t>
                      </a:r>
                      <a:endParaRPr lang="es-EC" sz="1600" b="0">
                        <a:effectLst/>
                        <a:latin typeface="Britannic Bold" panose="020B0903060703020204" pitchFamily="34" charset="0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es-ES" sz="1600" b="0">
                          <a:effectLst/>
                          <a:latin typeface="Britannic Bold" panose="020B0903060703020204" pitchFamily="34" charset="0"/>
                        </a:rPr>
                        <a:t>8</a:t>
                      </a:r>
                      <a:endParaRPr lang="es-EC" sz="1600" b="0">
                        <a:effectLst/>
                        <a:latin typeface="Britannic Bold" panose="020B0903060703020204" pitchFamily="34" charset="0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</a:tr>
              <a:tr h="44628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es-ES" sz="1600" b="0">
                          <a:effectLst/>
                          <a:latin typeface="Britannic Bold" panose="020B0903060703020204" pitchFamily="34" charset="0"/>
                        </a:rPr>
                        <a:t>Error Experimental</a:t>
                      </a:r>
                      <a:endParaRPr lang="es-EC" sz="1600" b="0">
                        <a:effectLst/>
                        <a:latin typeface="Britannic Bold" panose="020B0903060703020204" pitchFamily="34" charset="0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es-ES" sz="1600" b="0">
                          <a:effectLst/>
                          <a:latin typeface="Britannic Bold" panose="020B0903060703020204" pitchFamily="34" charset="0"/>
                        </a:rPr>
                        <a:t>16</a:t>
                      </a:r>
                      <a:endParaRPr lang="es-EC" sz="1600" b="0">
                        <a:effectLst/>
                        <a:latin typeface="Britannic Bold" panose="020B0903060703020204" pitchFamily="34" charset="0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</a:tr>
              <a:tr h="44628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es-ES" sz="1600" b="0">
                          <a:effectLst/>
                          <a:latin typeface="Britannic Bold" panose="020B0903060703020204" pitchFamily="34" charset="0"/>
                        </a:rPr>
                        <a:t>Total</a:t>
                      </a:r>
                      <a:endParaRPr lang="es-EC" sz="1600" b="0">
                        <a:effectLst/>
                        <a:latin typeface="Britannic Bold" panose="020B0903060703020204" pitchFamily="34" charset="0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es-ES" sz="1600" b="0" dirty="0">
                          <a:effectLst/>
                          <a:latin typeface="Britannic Bold" panose="020B0903060703020204" pitchFamily="34" charset="0"/>
                        </a:rPr>
                        <a:t>26</a:t>
                      </a:r>
                      <a:endParaRPr lang="es-EC" sz="1600" b="0" dirty="0">
                        <a:effectLst/>
                        <a:latin typeface="Britannic Bold" panose="020B0903060703020204" pitchFamily="34" charset="0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sp>
        <p:nvSpPr>
          <p:cNvPr id="16" name="Rectángulo: esquinas redondeadas 27">
            <a:extLst>
              <a:ext uri="{FF2B5EF4-FFF2-40B4-BE49-F238E27FC236}">
                <a16:creationId xmlns="" xmlns:a16="http://schemas.microsoft.com/office/drawing/2014/main" id="{EE3B8F67-E6A1-4296-9580-CE46131EBABD}"/>
              </a:ext>
            </a:extLst>
          </p:cNvPr>
          <p:cNvSpPr/>
          <p:nvPr/>
        </p:nvSpPr>
        <p:spPr>
          <a:xfrm>
            <a:off x="7877445" y="2106888"/>
            <a:ext cx="3131614" cy="568429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113792" tIns="113792" rIns="113792" bIns="113792" numCol="1" spcCol="1270" anchor="t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C" sz="2000" b="1" kern="1200" dirty="0" smtClean="0">
                <a:latin typeface="Arial Narrow" panose="020B0606020202030204" pitchFamily="34" charset="0"/>
              </a:rPr>
              <a:t>Análisis funcional</a:t>
            </a:r>
            <a:endParaRPr lang="es-EC" sz="2000" b="1" kern="12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0535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oshiba C45\Downloads\WhatsApp Image 2022-02-22 at 22.21.49 (1).jpe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3251"/>
            <a:ext cx="8015127" cy="687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854E8832-49BC-4CFC-8EBE-1D8296C01841}"/>
              </a:ext>
            </a:extLst>
          </p:cNvPr>
          <p:cNvSpPr/>
          <p:nvPr/>
        </p:nvSpPr>
        <p:spPr>
          <a:xfrm>
            <a:off x="12099234" y="0"/>
            <a:ext cx="92765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ysClr val="windowText" lastClr="000000"/>
              </a:solidFill>
            </a:endParaRPr>
          </a:p>
        </p:txBody>
      </p:sp>
      <p:sp>
        <p:nvSpPr>
          <p:cNvPr id="17" name="16 Pentágono"/>
          <p:cNvSpPr/>
          <p:nvPr/>
        </p:nvSpPr>
        <p:spPr>
          <a:xfrm>
            <a:off x="92765" y="-13252"/>
            <a:ext cx="3551187" cy="968595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3200" dirty="0" smtClean="0">
                <a:latin typeface="Britannic Bold" panose="020B0903060703020204" pitchFamily="34" charset="0"/>
              </a:rPr>
              <a:t>METODOLOGÍA</a:t>
            </a:r>
            <a:endParaRPr lang="es-EC" sz="3200" dirty="0">
              <a:latin typeface="Britannic Bold" panose="020B0903060703020204" pitchFamily="34" charset="0"/>
            </a:endParaRPr>
          </a:p>
        </p:txBody>
      </p:sp>
      <p:graphicFrame>
        <p:nvGraphicFramePr>
          <p:cNvPr id="18" name="1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7000530"/>
              </p:ext>
            </p:extLst>
          </p:nvPr>
        </p:nvGraphicFramePr>
        <p:xfrm>
          <a:off x="489470" y="2217141"/>
          <a:ext cx="5958628" cy="2985477"/>
        </p:xfrm>
        <a:graphic>
          <a:graphicData uri="http://schemas.openxmlformats.org/drawingml/2006/table">
            <a:tbl>
              <a:tblPr bandRow="1">
                <a:tableStyleId>{B301B821-A1FF-4177-AEE7-76D212191A09}</a:tableStyleId>
              </a:tblPr>
              <a:tblGrid>
                <a:gridCol w="1586011"/>
                <a:gridCol w="1551573"/>
                <a:gridCol w="2821044"/>
              </a:tblGrid>
              <a:tr h="290463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200" b="1" dirty="0">
                          <a:effectLst/>
                        </a:rPr>
                        <a:t>Tratamiento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200" b="1" dirty="0">
                          <a:effectLst/>
                        </a:rPr>
                        <a:t>Frecuencia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200" b="1" dirty="0">
                          <a:effectLst/>
                        </a:rPr>
                        <a:t>Descripción</a:t>
                      </a:r>
                      <a:endParaRPr lang="es-EC" sz="1200" b="1" dirty="0">
                        <a:solidFill>
                          <a:schemeClr val="bg1"/>
                        </a:solidFill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</a:tr>
              <a:tr h="299446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200" dirty="0">
                          <a:effectLst/>
                        </a:rPr>
                        <a:t>T1</a:t>
                      </a:r>
                      <a:endParaRPr lang="es-EC" sz="1200" dirty="0">
                        <a:solidFill>
                          <a:schemeClr val="bg1"/>
                        </a:solidFill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200" dirty="0" smtClean="0">
                          <a:effectLst/>
                        </a:rPr>
                        <a:t>C/30 </a:t>
                      </a:r>
                      <a:r>
                        <a:rPr lang="es-ES" sz="1200" dirty="0">
                          <a:effectLst/>
                        </a:rPr>
                        <a:t>días</a:t>
                      </a:r>
                      <a:endParaRPr lang="es-EC" sz="1200" dirty="0">
                        <a:solidFill>
                          <a:schemeClr val="bg1"/>
                        </a:solidFill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200">
                          <a:effectLst/>
                        </a:rPr>
                        <a:t>Remoción manual de escobas</a:t>
                      </a:r>
                      <a:endParaRPr lang="es-EC" sz="1200">
                        <a:solidFill>
                          <a:schemeClr val="bg1"/>
                        </a:solidFill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</a:tr>
              <a:tr h="299446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200" dirty="0">
                          <a:effectLst/>
                        </a:rPr>
                        <a:t>T2</a:t>
                      </a:r>
                      <a:endParaRPr lang="es-EC" sz="1200" dirty="0">
                        <a:solidFill>
                          <a:schemeClr val="bg1"/>
                        </a:solidFill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200">
                          <a:effectLst/>
                        </a:rPr>
                        <a:t>C/20 días</a:t>
                      </a:r>
                      <a:endParaRPr lang="es-EC" sz="1200">
                        <a:solidFill>
                          <a:schemeClr val="bg1"/>
                        </a:solidFill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200">
                          <a:effectLst/>
                        </a:rPr>
                        <a:t>Fosetil aluminio</a:t>
                      </a:r>
                      <a:endParaRPr lang="es-EC" sz="1200">
                        <a:solidFill>
                          <a:schemeClr val="bg1"/>
                        </a:solidFill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</a:tr>
              <a:tr h="299446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200" dirty="0">
                          <a:effectLst/>
                        </a:rPr>
                        <a:t>T3</a:t>
                      </a:r>
                      <a:endParaRPr lang="es-EC" sz="1200" dirty="0">
                        <a:solidFill>
                          <a:schemeClr val="bg1"/>
                        </a:solidFill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200">
                          <a:effectLst/>
                        </a:rPr>
                        <a:t>C/20 días</a:t>
                      </a:r>
                      <a:endParaRPr lang="es-EC" sz="1200">
                        <a:solidFill>
                          <a:schemeClr val="bg1"/>
                        </a:solidFill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200" dirty="0" err="1">
                          <a:effectLst/>
                        </a:rPr>
                        <a:t>Azoxystrobin</a:t>
                      </a:r>
                      <a:endParaRPr lang="es-EC" sz="1200" dirty="0">
                        <a:solidFill>
                          <a:schemeClr val="bg1"/>
                        </a:solidFill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</a:tr>
              <a:tr h="299446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200" dirty="0">
                          <a:effectLst/>
                        </a:rPr>
                        <a:t>T4</a:t>
                      </a:r>
                      <a:endParaRPr lang="es-EC" sz="1200" dirty="0">
                        <a:solidFill>
                          <a:schemeClr val="bg1"/>
                        </a:solidFill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200">
                          <a:effectLst/>
                        </a:rPr>
                        <a:t>C/20 días</a:t>
                      </a:r>
                      <a:endParaRPr lang="es-EC" sz="1200">
                        <a:solidFill>
                          <a:schemeClr val="bg1"/>
                        </a:solidFill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200">
                          <a:effectLst/>
                        </a:rPr>
                        <a:t>Pyraclostrobin - Metiram</a:t>
                      </a:r>
                      <a:endParaRPr lang="es-EC" sz="1200">
                        <a:solidFill>
                          <a:schemeClr val="bg1"/>
                        </a:solidFill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</a:tr>
              <a:tr h="299446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200" dirty="0">
                          <a:effectLst/>
                        </a:rPr>
                        <a:t>T5</a:t>
                      </a:r>
                      <a:endParaRPr lang="es-EC" sz="1200" dirty="0">
                        <a:solidFill>
                          <a:schemeClr val="bg1"/>
                        </a:solidFill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200">
                          <a:effectLst/>
                        </a:rPr>
                        <a:t>C/20 días</a:t>
                      </a:r>
                      <a:endParaRPr lang="es-EC" sz="1200">
                        <a:solidFill>
                          <a:schemeClr val="bg1"/>
                        </a:solidFill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200">
                          <a:effectLst/>
                        </a:rPr>
                        <a:t>Metalaxil-M - Mancozeb</a:t>
                      </a:r>
                      <a:endParaRPr lang="es-EC" sz="1200">
                        <a:solidFill>
                          <a:schemeClr val="bg1"/>
                        </a:solidFill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</a:tr>
              <a:tr h="299446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200" dirty="0">
                          <a:effectLst/>
                        </a:rPr>
                        <a:t>T6</a:t>
                      </a:r>
                      <a:endParaRPr lang="es-EC" sz="1200" dirty="0">
                        <a:solidFill>
                          <a:schemeClr val="bg1"/>
                        </a:solidFill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200">
                          <a:effectLst/>
                        </a:rPr>
                        <a:t>C/25 días</a:t>
                      </a:r>
                      <a:endParaRPr lang="es-EC" sz="1200">
                        <a:solidFill>
                          <a:schemeClr val="bg1"/>
                        </a:solidFill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200">
                          <a:effectLst/>
                        </a:rPr>
                        <a:t>Fosetil aluminio</a:t>
                      </a:r>
                      <a:endParaRPr lang="es-EC" sz="1200">
                        <a:solidFill>
                          <a:schemeClr val="bg1"/>
                        </a:solidFill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</a:tr>
              <a:tr h="299446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200" dirty="0">
                          <a:effectLst/>
                        </a:rPr>
                        <a:t>T7</a:t>
                      </a:r>
                      <a:endParaRPr lang="es-EC" sz="1200" dirty="0">
                        <a:solidFill>
                          <a:schemeClr val="bg1"/>
                        </a:solidFill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200">
                          <a:effectLst/>
                        </a:rPr>
                        <a:t>C/25 días</a:t>
                      </a:r>
                      <a:endParaRPr lang="es-EC" sz="1200">
                        <a:solidFill>
                          <a:schemeClr val="bg1"/>
                        </a:solidFill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200">
                          <a:effectLst/>
                        </a:rPr>
                        <a:t>Azoxystrobin</a:t>
                      </a:r>
                      <a:endParaRPr lang="es-EC" sz="1200">
                        <a:solidFill>
                          <a:schemeClr val="bg1"/>
                        </a:solidFill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</a:tr>
              <a:tr h="299446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200" dirty="0">
                          <a:effectLst/>
                        </a:rPr>
                        <a:t>T8</a:t>
                      </a:r>
                      <a:endParaRPr lang="es-EC" sz="1200" dirty="0">
                        <a:solidFill>
                          <a:schemeClr val="bg1"/>
                        </a:solidFill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200">
                          <a:effectLst/>
                        </a:rPr>
                        <a:t>C/25 días</a:t>
                      </a:r>
                      <a:endParaRPr lang="es-EC" sz="1200">
                        <a:solidFill>
                          <a:schemeClr val="bg1"/>
                        </a:solidFill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200">
                          <a:effectLst/>
                        </a:rPr>
                        <a:t>Pyraclostrobin - Metiram</a:t>
                      </a:r>
                      <a:endParaRPr lang="es-EC" sz="1200">
                        <a:solidFill>
                          <a:schemeClr val="bg1"/>
                        </a:solidFill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</a:tr>
              <a:tr h="299446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200" dirty="0">
                          <a:effectLst/>
                        </a:rPr>
                        <a:t>T9</a:t>
                      </a:r>
                      <a:endParaRPr lang="es-EC" sz="1200" dirty="0">
                        <a:solidFill>
                          <a:schemeClr val="bg1"/>
                        </a:solidFill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200">
                          <a:effectLst/>
                        </a:rPr>
                        <a:t>C/25 días</a:t>
                      </a:r>
                      <a:endParaRPr lang="es-EC" sz="1200">
                        <a:solidFill>
                          <a:schemeClr val="bg1"/>
                        </a:solidFill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200" dirty="0" err="1">
                          <a:effectLst/>
                        </a:rPr>
                        <a:t>Metalaxil</a:t>
                      </a:r>
                      <a:r>
                        <a:rPr lang="es-ES" sz="1200" dirty="0">
                          <a:effectLst/>
                        </a:rPr>
                        <a:t>-M - </a:t>
                      </a:r>
                      <a:r>
                        <a:rPr lang="es-ES" sz="1200" dirty="0" err="1">
                          <a:effectLst/>
                        </a:rPr>
                        <a:t>Mancozeb</a:t>
                      </a:r>
                      <a:endParaRPr lang="es-EC" sz="1200" dirty="0">
                        <a:solidFill>
                          <a:schemeClr val="bg1"/>
                        </a:solidFill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sp>
        <p:nvSpPr>
          <p:cNvPr id="29" name="Rectángulo: esquinas redondeadas 27">
            <a:extLst>
              <a:ext uri="{FF2B5EF4-FFF2-40B4-BE49-F238E27FC236}">
                <a16:creationId xmlns="" xmlns:a16="http://schemas.microsoft.com/office/drawing/2014/main" id="{EE3B8F67-E6A1-4296-9580-CE46131EBABD}"/>
              </a:ext>
            </a:extLst>
          </p:cNvPr>
          <p:cNvSpPr/>
          <p:nvPr/>
        </p:nvSpPr>
        <p:spPr>
          <a:xfrm>
            <a:off x="1474034" y="1139058"/>
            <a:ext cx="3131614" cy="74025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113792" tIns="113792" rIns="113792" bIns="113792" numCol="1" spcCol="1270" anchor="t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C" sz="2000" b="1" kern="1200" dirty="0" smtClean="0">
                <a:latin typeface="Arial Narrow" panose="020B0606020202030204" pitchFamily="34" charset="0"/>
              </a:rPr>
              <a:t>Descripción de los tratamientos</a:t>
            </a:r>
            <a:endParaRPr lang="es-EC" sz="2000" b="1" kern="1200" dirty="0">
              <a:latin typeface="Arial Narrow" panose="020B0606020202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1" name="20 Tabla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42192100"/>
                  </p:ext>
                </p:extLst>
              </p:nvPr>
            </p:nvGraphicFramePr>
            <p:xfrm>
              <a:off x="8387255" y="2404243"/>
              <a:ext cx="3200402" cy="3665480"/>
            </p:xfrm>
            <a:graphic>
              <a:graphicData uri="http://schemas.openxmlformats.org/drawingml/2006/table">
                <a:tbl>
                  <a:tblPr firstRow="1" bandRow="1">
                    <a:tableStyleId>{69CF1AB2-1976-4502-BF36-3FF5EA218861}</a:tableStyleId>
                  </a:tblPr>
                  <a:tblGrid>
                    <a:gridCol w="2396128"/>
                    <a:gridCol w="804274"/>
                  </a:tblGrid>
                  <a:tr h="523640">
                    <a:tc>
                      <a:txBody>
                        <a:bodyPr/>
                        <a:lstStyle/>
                        <a:p>
                          <a:r>
                            <a:rPr lang="es-ES" sz="1400" b="0" dirty="0" smtClean="0"/>
                            <a:t>Número de unidades experimentales </a:t>
                          </a:r>
                          <a:endParaRPr lang="es-EC" sz="1400" b="0" dirty="0">
                            <a:latin typeface="Arial M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C" sz="1400" dirty="0" smtClean="0"/>
                            <a:t>27</a:t>
                          </a:r>
                          <a:endParaRPr lang="es-EC" sz="1400" b="0" dirty="0">
                            <a:latin typeface="Arial MT"/>
                          </a:endParaRPr>
                        </a:p>
                      </a:txBody>
                      <a:tcPr/>
                    </a:tc>
                  </a:tr>
                  <a:tr h="523640">
                    <a:tc>
                      <a:txBody>
                        <a:bodyPr/>
                        <a:lstStyle/>
                        <a:p>
                          <a:r>
                            <a:rPr lang="es-ES" sz="1400" dirty="0" smtClean="0"/>
                            <a:t>Área de la unidad experimental </a:t>
                          </a:r>
                          <a:endParaRPr lang="es-EC" sz="1400" b="0" dirty="0">
                            <a:latin typeface="Arial M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C" sz="1400" dirty="0" smtClean="0"/>
                            <a:t>144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s-EC" sz="140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s-EC" sz="1400" smtClean="0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s-EC" sz="1400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endParaRPr lang="es-EC" sz="1400" b="0" dirty="0">
                            <a:latin typeface="Arial MT"/>
                          </a:endParaRPr>
                        </a:p>
                      </a:txBody>
                      <a:tcPr/>
                    </a:tc>
                  </a:tr>
                  <a:tr h="523640">
                    <a:tc>
                      <a:txBody>
                        <a:bodyPr/>
                        <a:lstStyle/>
                        <a:p>
                          <a:r>
                            <a:rPr lang="es-ES" sz="1400" dirty="0" smtClean="0"/>
                            <a:t>Largo </a:t>
                          </a:r>
                          <a:endParaRPr lang="es-EC" sz="1400" b="0" dirty="0">
                            <a:latin typeface="Arial M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C" sz="1400" dirty="0" smtClean="0"/>
                            <a:t>12m</a:t>
                          </a:r>
                          <a:endParaRPr lang="es-EC" sz="1400" b="0" dirty="0">
                            <a:latin typeface="Arial MT"/>
                          </a:endParaRPr>
                        </a:p>
                      </a:txBody>
                      <a:tcPr/>
                    </a:tc>
                  </a:tr>
                  <a:tr h="523640">
                    <a:tc>
                      <a:txBody>
                        <a:bodyPr/>
                        <a:lstStyle/>
                        <a:p>
                          <a:r>
                            <a:rPr lang="es-ES" sz="1400" dirty="0" smtClean="0"/>
                            <a:t>Ancho </a:t>
                          </a:r>
                          <a:endParaRPr lang="es-EC" sz="1400" b="0" dirty="0">
                            <a:latin typeface="Arial M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C" sz="1400" dirty="0" smtClean="0"/>
                            <a:t>12m</a:t>
                          </a:r>
                          <a:endParaRPr lang="es-EC" sz="1400" b="0" dirty="0">
                            <a:latin typeface="Arial MT"/>
                          </a:endParaRPr>
                        </a:p>
                      </a:txBody>
                      <a:tcPr/>
                    </a:tc>
                  </a:tr>
                  <a:tr h="523640">
                    <a:tc>
                      <a:txBody>
                        <a:bodyPr/>
                        <a:lstStyle/>
                        <a:p>
                          <a:r>
                            <a:rPr lang="es-ES" sz="1400" dirty="0" smtClean="0"/>
                            <a:t>Forma de la UE </a:t>
                          </a:r>
                          <a:endParaRPr lang="es-EC" sz="1400" b="0" dirty="0">
                            <a:latin typeface="Arial M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C" sz="1400" dirty="0" smtClean="0"/>
                            <a:t>Cuadrada</a:t>
                          </a:r>
                          <a:endParaRPr lang="es-EC" sz="1400" b="0" dirty="0">
                            <a:latin typeface="Arial MT"/>
                          </a:endParaRPr>
                        </a:p>
                      </a:txBody>
                      <a:tcPr/>
                    </a:tc>
                  </a:tr>
                  <a:tr h="523640">
                    <a:tc>
                      <a:txBody>
                        <a:bodyPr/>
                        <a:lstStyle/>
                        <a:p>
                          <a:r>
                            <a:rPr lang="es-ES" sz="1400" dirty="0" smtClean="0"/>
                            <a:t>Área total del ensayo </a:t>
                          </a:r>
                          <a:endParaRPr lang="es-EC" sz="1400" b="0" dirty="0">
                            <a:latin typeface="Arial M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S" sz="1400" dirty="0" smtClean="0"/>
                            <a:t>3888 m</a:t>
                          </a:r>
                          <a:r>
                            <a:rPr lang="es-ES" sz="1400" baseline="30000" dirty="0" smtClean="0"/>
                            <a:t>2</a:t>
                          </a:r>
                          <a:r>
                            <a:rPr lang="es-ES" sz="1400" dirty="0" smtClean="0"/>
                            <a:t> </a:t>
                          </a:r>
                          <a:endParaRPr lang="es-EC" sz="1400" b="0" dirty="0" smtClean="0">
                            <a:latin typeface="Arial MT"/>
                          </a:endParaRPr>
                        </a:p>
                      </a:txBody>
                      <a:tcPr/>
                    </a:tc>
                  </a:tr>
                  <a:tr h="523640">
                    <a:tc>
                      <a:txBody>
                        <a:bodyPr/>
                        <a:lstStyle/>
                        <a:p>
                          <a:r>
                            <a:rPr lang="es-ES" sz="1400" dirty="0" smtClean="0"/>
                            <a:t>Forma del ensayo </a:t>
                          </a:r>
                          <a:endParaRPr lang="es-EC" sz="1400" b="0" dirty="0">
                            <a:latin typeface="Arial M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C" sz="1400" dirty="0" smtClean="0"/>
                            <a:t>Rectangular</a:t>
                          </a:r>
                          <a:endParaRPr lang="es-EC" sz="1400" b="0" dirty="0">
                            <a:latin typeface="Arial MT"/>
                          </a:endParaRPr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1" name="20 Tabla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42192100"/>
                  </p:ext>
                </p:extLst>
              </p:nvPr>
            </p:nvGraphicFramePr>
            <p:xfrm>
              <a:off x="8387255" y="2404243"/>
              <a:ext cx="3200402" cy="3665480"/>
            </p:xfrm>
            <a:graphic>
              <a:graphicData uri="http://schemas.openxmlformats.org/drawingml/2006/table">
                <a:tbl>
                  <a:tblPr firstRow="1" bandRow="1">
                    <a:tableStyleId>{69CF1AB2-1976-4502-BF36-3FF5EA218861}</a:tableStyleId>
                  </a:tblPr>
                  <a:tblGrid>
                    <a:gridCol w="2396128"/>
                    <a:gridCol w="804274"/>
                  </a:tblGrid>
                  <a:tr h="523640">
                    <a:tc>
                      <a:txBody>
                        <a:bodyPr/>
                        <a:lstStyle/>
                        <a:p>
                          <a:r>
                            <a:rPr lang="es-ES" sz="1400" b="0" dirty="0" smtClean="0"/>
                            <a:t>Número de unidades experimentales </a:t>
                          </a:r>
                          <a:endParaRPr lang="es-EC" sz="1400" b="0" dirty="0">
                            <a:latin typeface="Arial M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C" sz="1400" dirty="0" smtClean="0"/>
                            <a:t>27</a:t>
                          </a:r>
                          <a:endParaRPr lang="es-EC" sz="1400" b="0" dirty="0">
                            <a:latin typeface="Arial MT"/>
                          </a:endParaRPr>
                        </a:p>
                      </a:txBody>
                      <a:tcPr/>
                    </a:tc>
                  </a:tr>
                  <a:tr h="523640">
                    <a:tc>
                      <a:txBody>
                        <a:bodyPr/>
                        <a:lstStyle/>
                        <a:p>
                          <a:r>
                            <a:rPr lang="es-ES" sz="1400" dirty="0" smtClean="0"/>
                            <a:t>Área de la unidad experimental </a:t>
                          </a:r>
                          <a:endParaRPr lang="es-EC" sz="1400" b="0" dirty="0">
                            <a:latin typeface="Arial M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>
                        <a:blipFill rotWithShape="1">
                          <a:blip r:embed="rId4"/>
                          <a:stretch>
                            <a:fillRect l="-298485" t="-101163" b="-510465"/>
                          </a:stretch>
                        </a:blipFill>
                      </a:tcPr>
                    </a:tc>
                  </a:tr>
                  <a:tr h="523640">
                    <a:tc>
                      <a:txBody>
                        <a:bodyPr/>
                        <a:lstStyle/>
                        <a:p>
                          <a:r>
                            <a:rPr lang="es-ES" sz="1400" dirty="0" smtClean="0"/>
                            <a:t>Largo </a:t>
                          </a:r>
                          <a:endParaRPr lang="es-EC" sz="1400" b="0" dirty="0">
                            <a:latin typeface="Arial M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C" sz="1400" dirty="0" smtClean="0"/>
                            <a:t>12m</a:t>
                          </a:r>
                          <a:endParaRPr lang="es-EC" sz="1400" b="0" dirty="0">
                            <a:latin typeface="Arial MT"/>
                          </a:endParaRPr>
                        </a:p>
                      </a:txBody>
                      <a:tcPr/>
                    </a:tc>
                  </a:tr>
                  <a:tr h="523640">
                    <a:tc>
                      <a:txBody>
                        <a:bodyPr/>
                        <a:lstStyle/>
                        <a:p>
                          <a:r>
                            <a:rPr lang="es-ES" sz="1400" dirty="0" smtClean="0"/>
                            <a:t>Ancho </a:t>
                          </a:r>
                          <a:endParaRPr lang="es-EC" sz="1400" b="0" dirty="0">
                            <a:latin typeface="Arial M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C" sz="1400" dirty="0" smtClean="0"/>
                            <a:t>12m</a:t>
                          </a:r>
                          <a:endParaRPr lang="es-EC" sz="1400" b="0" dirty="0">
                            <a:latin typeface="Arial MT"/>
                          </a:endParaRPr>
                        </a:p>
                      </a:txBody>
                      <a:tcPr/>
                    </a:tc>
                  </a:tr>
                  <a:tr h="523640">
                    <a:tc>
                      <a:txBody>
                        <a:bodyPr/>
                        <a:lstStyle/>
                        <a:p>
                          <a:r>
                            <a:rPr lang="es-ES" sz="1400" dirty="0" smtClean="0"/>
                            <a:t>Forma de la UE </a:t>
                          </a:r>
                          <a:endParaRPr lang="es-EC" sz="1400" b="0" dirty="0">
                            <a:latin typeface="Arial M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C" sz="1400" dirty="0" smtClean="0"/>
                            <a:t>Cuadrada</a:t>
                          </a:r>
                          <a:endParaRPr lang="es-EC" sz="1400" b="0" dirty="0">
                            <a:latin typeface="Arial MT"/>
                          </a:endParaRPr>
                        </a:p>
                      </a:txBody>
                      <a:tcPr/>
                    </a:tc>
                  </a:tr>
                  <a:tr h="523640">
                    <a:tc>
                      <a:txBody>
                        <a:bodyPr/>
                        <a:lstStyle/>
                        <a:p>
                          <a:r>
                            <a:rPr lang="es-ES" sz="1400" dirty="0" smtClean="0"/>
                            <a:t>Área total del ensayo </a:t>
                          </a:r>
                          <a:endParaRPr lang="es-EC" sz="1400" b="0" dirty="0">
                            <a:latin typeface="Arial M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S" sz="1400" dirty="0" smtClean="0"/>
                            <a:t>3888 m</a:t>
                          </a:r>
                          <a:r>
                            <a:rPr lang="es-ES" sz="1400" baseline="30000" dirty="0" smtClean="0"/>
                            <a:t>2</a:t>
                          </a:r>
                          <a:r>
                            <a:rPr lang="es-ES" sz="1400" dirty="0" smtClean="0"/>
                            <a:t> </a:t>
                          </a:r>
                          <a:endParaRPr lang="es-EC" sz="1400" b="0" dirty="0" smtClean="0">
                            <a:latin typeface="Arial MT"/>
                          </a:endParaRPr>
                        </a:p>
                      </a:txBody>
                      <a:tcPr/>
                    </a:tc>
                  </a:tr>
                  <a:tr h="523640">
                    <a:tc>
                      <a:txBody>
                        <a:bodyPr/>
                        <a:lstStyle/>
                        <a:p>
                          <a:r>
                            <a:rPr lang="es-ES" sz="1400" dirty="0" smtClean="0"/>
                            <a:t>Forma del ensayo </a:t>
                          </a:r>
                          <a:endParaRPr lang="es-EC" sz="1400" b="0" dirty="0">
                            <a:latin typeface="Arial M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C" sz="1400" dirty="0" smtClean="0"/>
                            <a:t>Rectangular</a:t>
                          </a:r>
                          <a:endParaRPr lang="es-EC" sz="1400" b="0" dirty="0">
                            <a:latin typeface="Arial MT"/>
                          </a:endParaRPr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sp>
        <p:nvSpPr>
          <p:cNvPr id="31" name="Rectángulo: esquinas redondeadas 27">
            <a:extLst>
              <a:ext uri="{FF2B5EF4-FFF2-40B4-BE49-F238E27FC236}">
                <a16:creationId xmlns="" xmlns:a16="http://schemas.microsoft.com/office/drawing/2014/main" id="{EE3B8F67-E6A1-4296-9580-CE46131EBABD}"/>
              </a:ext>
            </a:extLst>
          </p:cNvPr>
          <p:cNvSpPr/>
          <p:nvPr/>
        </p:nvSpPr>
        <p:spPr>
          <a:xfrm>
            <a:off x="8311014" y="1465104"/>
            <a:ext cx="3131614" cy="740254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113792" tIns="113792" rIns="113792" bIns="113792" numCol="1" spcCol="1270" anchor="t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C" sz="2000" b="1" kern="1200" dirty="0" smtClean="0">
                <a:latin typeface="Arial Narrow" panose="020B0606020202030204" pitchFamily="34" charset="0"/>
              </a:rPr>
              <a:t>Características de la UE</a:t>
            </a:r>
            <a:endParaRPr lang="es-EC" sz="2000" b="1" kern="12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15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oshiba C45\Desktop\ESPE\10. TESIS\Anexos\1. Delimitación de parcelas.jpe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37736" y="0"/>
            <a:ext cx="109189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854E8832-49BC-4CFC-8EBE-1D8296C01841}"/>
              </a:ext>
            </a:extLst>
          </p:cNvPr>
          <p:cNvSpPr/>
          <p:nvPr/>
        </p:nvSpPr>
        <p:spPr>
          <a:xfrm>
            <a:off x="12099234" y="0"/>
            <a:ext cx="92765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ysClr val="windowText" lastClr="000000"/>
              </a:solidFill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FE27C58E-DD4C-414F-BFEC-6A183C39692F}"/>
              </a:ext>
            </a:extLst>
          </p:cNvPr>
          <p:cNvSpPr/>
          <p:nvPr/>
        </p:nvSpPr>
        <p:spPr>
          <a:xfrm>
            <a:off x="0" y="0"/>
            <a:ext cx="92765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ysClr val="windowText" lastClr="000000"/>
              </a:solidFill>
            </a:endParaRPr>
          </a:p>
        </p:txBody>
      </p:sp>
      <p:sp>
        <p:nvSpPr>
          <p:cNvPr id="17" name="16 Pentágono"/>
          <p:cNvSpPr/>
          <p:nvPr/>
        </p:nvSpPr>
        <p:spPr>
          <a:xfrm>
            <a:off x="92765" y="-13252"/>
            <a:ext cx="3551187" cy="968595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3200" dirty="0" smtClean="0">
                <a:latin typeface="Britannic Bold" panose="020B0903060703020204" pitchFamily="34" charset="0"/>
              </a:rPr>
              <a:t>METODOLOGÍA</a:t>
            </a:r>
            <a:endParaRPr lang="es-EC" sz="3200" dirty="0">
              <a:latin typeface="Britannic Bold" panose="020B0903060703020204" pitchFamily="34" charset="0"/>
            </a:endParaRPr>
          </a:p>
        </p:txBody>
      </p:sp>
      <p:pic>
        <p:nvPicPr>
          <p:cNvPr id="10" name="image3.png" descr="C:\Users\Toshiba C45\Downloads\croquis_te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3082302" y="2038456"/>
            <a:ext cx="7657772" cy="4364574"/>
          </a:xfrm>
          <a:prstGeom prst="rect">
            <a:avLst/>
          </a:prstGeom>
          <a:ln/>
        </p:spPr>
      </p:pic>
      <p:sp>
        <p:nvSpPr>
          <p:cNvPr id="11" name="Rectángulo: esquinas redondeadas 27">
            <a:extLst>
              <a:ext uri="{FF2B5EF4-FFF2-40B4-BE49-F238E27FC236}">
                <a16:creationId xmlns="" xmlns:a16="http://schemas.microsoft.com/office/drawing/2014/main" id="{EE3B8F67-E6A1-4296-9580-CE46131EBABD}"/>
              </a:ext>
            </a:extLst>
          </p:cNvPr>
          <p:cNvSpPr/>
          <p:nvPr/>
        </p:nvSpPr>
        <p:spPr>
          <a:xfrm>
            <a:off x="2078145" y="1121966"/>
            <a:ext cx="3131614" cy="740254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113792" tIns="113792" rIns="113792" bIns="113792" numCol="1" spcCol="1270" anchor="t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C" sz="2000" b="1" kern="1200" dirty="0" smtClean="0">
                <a:latin typeface="Arial Narrow" panose="020B0606020202030204" pitchFamily="34" charset="0"/>
              </a:rPr>
              <a:t>Croquis del diseño</a:t>
            </a:r>
            <a:endParaRPr lang="es-EC" sz="2000" b="1" kern="12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10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io">
  <a:themeElements>
    <a:clrScheme name="Compuesto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Solsticio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4013</TotalTime>
  <Words>1847</Words>
  <Application>Microsoft Office PowerPoint</Application>
  <PresentationFormat>Personalizado</PresentationFormat>
  <Paragraphs>610</Paragraphs>
  <Slides>24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5" baseType="lpstr">
      <vt:lpstr>Solsticio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Jessenia Quezada</dc:creator>
  <cp:lastModifiedBy>Fernando Vivanco Morales</cp:lastModifiedBy>
  <cp:revision>73</cp:revision>
  <dcterms:created xsi:type="dcterms:W3CDTF">2022-02-01T14:59:40Z</dcterms:created>
  <dcterms:modified xsi:type="dcterms:W3CDTF">2022-03-16T16:30:44Z</dcterms:modified>
</cp:coreProperties>
</file>