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534" r:id="rId4"/>
    <p:sldId id="527" r:id="rId5"/>
    <p:sldId id="530" r:id="rId6"/>
    <p:sldId id="531" r:id="rId7"/>
    <p:sldId id="532" r:id="rId8"/>
    <p:sldId id="537" r:id="rId9"/>
    <p:sldId id="533" r:id="rId10"/>
    <p:sldId id="490" r:id="rId11"/>
    <p:sldId id="588" r:id="rId12"/>
    <p:sldId id="491" r:id="rId13"/>
    <p:sldId id="586" r:id="rId14"/>
    <p:sldId id="587" r:id="rId15"/>
    <p:sldId id="577" r:id="rId16"/>
    <p:sldId id="579" r:id="rId17"/>
    <p:sldId id="580" r:id="rId18"/>
    <p:sldId id="583" r:id="rId19"/>
    <p:sldId id="589" r:id="rId20"/>
    <p:sldId id="592" r:id="rId21"/>
    <p:sldId id="495" r:id="rId22"/>
    <p:sldId id="541" r:id="rId23"/>
    <p:sldId id="542" r:id="rId24"/>
    <p:sldId id="545" r:id="rId25"/>
    <p:sldId id="572" r:id="rId26"/>
    <p:sldId id="543" r:id="rId27"/>
    <p:sldId id="547" r:id="rId28"/>
    <p:sldId id="553" r:id="rId29"/>
    <p:sldId id="550" r:id="rId30"/>
    <p:sldId id="555" r:id="rId31"/>
    <p:sldId id="568" r:id="rId32"/>
    <p:sldId id="561" r:id="rId33"/>
    <p:sldId id="574" r:id="rId34"/>
    <p:sldId id="564" r:id="rId35"/>
    <p:sldId id="566" r:id="rId36"/>
    <p:sldId id="498" r:id="rId37"/>
    <p:sldId id="507" r:id="rId38"/>
    <p:sldId id="508" r:id="rId39"/>
    <p:sldId id="510" r:id="rId40"/>
    <p:sldId id="506" r:id="rId41"/>
    <p:sldId id="505" r:id="rId42"/>
    <p:sldId id="351" r:id="rId43"/>
  </p:sldIdLst>
  <p:sldSz cx="9144000" cy="6858000" type="screen4x3"/>
  <p:notesSz cx="9028113" cy="7077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Bautista Vega" initials="VBV" lastIdx="1" clrIdx="0">
    <p:extLst>
      <p:ext uri="{19B8F6BF-5375-455C-9EA6-DF929625EA0E}">
        <p15:presenceInfo xmlns:p15="http://schemas.microsoft.com/office/powerpoint/2012/main" userId="b7de6e0254996e5b" providerId="Windows Live"/>
      </p:ext>
    </p:extLst>
  </p:cmAuthor>
  <p:cmAuthor id="2" name="Felipe sandoval sandoval" initials="Fss" lastIdx="20" clrIdx="1">
    <p:extLst>
      <p:ext uri="{19B8F6BF-5375-455C-9EA6-DF929625EA0E}">
        <p15:presenceInfo xmlns:p15="http://schemas.microsoft.com/office/powerpoint/2012/main" userId="c2276afc92dad68e" providerId="Windows Live"/>
      </p:ext>
    </p:extLst>
  </p:cmAuthor>
  <p:cmAuthor id="3" name="luis andres salvatierra chung sang" initials="lascs" lastIdx="5" clrIdx="2">
    <p:extLst>
      <p:ext uri="{19B8F6BF-5375-455C-9EA6-DF929625EA0E}">
        <p15:presenceInfo xmlns:p15="http://schemas.microsoft.com/office/powerpoint/2012/main" userId="cce90cb814d10d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3C"/>
    <a:srgbClr val="25AE88"/>
    <a:srgbClr val="B3C7A0"/>
    <a:srgbClr val="E9EFE4"/>
    <a:srgbClr val="D9E3CF"/>
    <a:srgbClr val="C6D5B8"/>
    <a:srgbClr val="9FB888"/>
    <a:srgbClr val="FF2042"/>
    <a:srgbClr val="BFB4CB"/>
    <a:srgbClr val="779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78664" autoAdjust="0"/>
  </p:normalViewPr>
  <p:slideViewPr>
    <p:cSldViewPr snapToGrid="0">
      <p:cViewPr varScale="1">
        <p:scale>
          <a:sx n="56" d="100"/>
          <a:sy n="56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13645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r">
              <a:defRPr sz="1100"/>
            </a:lvl1pPr>
          </a:lstStyle>
          <a:p>
            <a:fld id="{5688F513-517E-4CF4-875C-566F382BDF2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l">
              <a:defRPr sz="11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13645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r">
              <a:defRPr sz="11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1384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r">
              <a:defRPr sz="1300"/>
            </a:lvl1pPr>
          </a:lstStyle>
          <a:p>
            <a:fld id="{467A6AF2-C3A6-4EA1-BB42-D573A88196E2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4788" y="531813"/>
            <a:ext cx="3538537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37" tIns="45068" rIns="90137" bIns="4506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2812" y="3361612"/>
            <a:ext cx="7222490" cy="3184684"/>
          </a:xfrm>
          <a:prstGeom prst="rect">
            <a:avLst/>
          </a:prstGeom>
        </p:spPr>
        <p:txBody>
          <a:bodyPr vert="horz" lIns="90137" tIns="45068" rIns="90137" bIns="4506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l">
              <a:defRPr sz="13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1384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r">
              <a:defRPr sz="13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817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64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770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861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971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ácido 3,5-dinitrosalicílico (DNS).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871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289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FA838310-9202-4720-9879-A70C53E3A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54701-9E30-44A4-BE18-587668F2B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409739-E0D6-40BB-87B1-FC6380702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8782D-20E1-4E6D-9448-710769F2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C088-702D-4140-B47B-F6FB60625FF8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42F9AA-8C5F-438A-8486-8595A0AF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65D1D3-AFDE-4AD0-BCD1-4DE6D219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7EB-E272-4D25-BE61-BB8FCC29F0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0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6" r:id="rId13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5" Type="http://schemas.openxmlformats.org/officeDocument/2006/relationships/image" Target="../media/image23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microsoft.com/office/2007/relationships/hdphoto" Target="../media/hdphoto8.wdp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5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03871" y="1012694"/>
            <a:ext cx="7871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DEPARTAMENTO DE CIENCIAS DE LA VIDA Y DE LA AGRICULTURA</a:t>
            </a:r>
          </a:p>
          <a:p>
            <a:pPr algn="ctr"/>
            <a:r>
              <a:rPr lang="es-EC" sz="1600" b="1" dirty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r>
              <a:rPr lang="es-EC" sz="1600" b="1" dirty="0"/>
              <a:t>TRABAJO DE TITULACIÓN, PREVIO A LA OBTENCIÓN DEL TÍTULO DE INGENIERA EN BIOTECNOLOGÍA</a:t>
            </a:r>
          </a:p>
          <a:p>
            <a:pPr algn="ctr"/>
            <a:endParaRPr lang="es-EC" sz="2000" b="1" dirty="0"/>
          </a:p>
          <a:p>
            <a:pPr algn="ctr"/>
            <a:endParaRPr lang="es-EC" sz="2000" b="1" dirty="0"/>
          </a:p>
          <a:p>
            <a:pPr algn="ctr">
              <a:lnSpc>
                <a:spcPct val="150000"/>
              </a:lnSpc>
            </a:pPr>
            <a:r>
              <a:rPr lang="es-EC" sz="1600" dirty="0"/>
              <a:t>“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Evaluación de lactosuero como medio de cultivo para la producción de biomasa de bacterias ácido lácticas (BAL) nativas de leche bovina cruda proveniente de haciendas ganaderas de Pasochoa, Pichincha- Ecuador”</a:t>
            </a:r>
          </a:p>
          <a:p>
            <a:pPr algn="ctr"/>
            <a:endParaRPr lang="es-EC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35088" y="444932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/>
              <a:t>Elaborado por</a:t>
            </a:r>
          </a:p>
          <a:p>
            <a:pPr algn="ctr"/>
            <a:r>
              <a:rPr lang="es-EC" sz="1600"/>
              <a:t>Heidi Katherine Yánez Vega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52409" y="5085184"/>
            <a:ext cx="3174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/>
              <a:t>Directora</a:t>
            </a:r>
          </a:p>
          <a:p>
            <a:pPr algn="ctr"/>
            <a:r>
              <a:rPr lang="es-EC" sz="1200" dirty="0"/>
              <a:t>Lourdes Karina Ponce Loaiza B. Sc., M. Sc.</a:t>
            </a:r>
          </a:p>
          <a:p>
            <a:pPr algn="ctr"/>
            <a:endParaRPr lang="es-EC" sz="1200" dirty="0"/>
          </a:p>
          <a:p>
            <a:pPr algn="ctr"/>
            <a:endParaRPr lang="es-EC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E54B655-D43F-4D06-8C37-714B0698F03C}"/>
              </a:ext>
            </a:extLst>
          </p:cNvPr>
          <p:cNvSpPr txBox="1"/>
          <p:nvPr/>
        </p:nvSpPr>
        <p:spPr>
          <a:xfrm>
            <a:off x="457200" y="720021"/>
            <a:ext cx="8229599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  <a:latin typeface="+mn-lt"/>
              </a:rPr>
              <a:t>Lactosuero: situación actual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</a:rPr>
              <a:t>Bacterias ácido lácticas (BAL)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tx1">
                    <a:lumMod val="95000"/>
                    <a:lumOff val="5000"/>
                  </a:schemeClr>
                </a:solidFill>
              </a:rPr>
              <a:t>Objetivos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Metodología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Resultados y discusión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17898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F59033-58BD-4ED5-92A7-9D260D58987D}"/>
              </a:ext>
            </a:extLst>
          </p:cNvPr>
          <p:cNvSpPr/>
          <p:nvPr/>
        </p:nvSpPr>
        <p:spPr>
          <a:xfrm>
            <a:off x="352838" y="692696"/>
            <a:ext cx="8438323" cy="528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s-EC" b="1" kern="0" dirty="0">
                <a:ea typeface="Calibri" panose="020F0502020204030204" pitchFamily="34" charset="0"/>
                <a:cs typeface="Calibri" panose="020F0502020204030204" pitchFamily="34" charset="0"/>
              </a:rPr>
              <a:t>OBJETIVO GENERAL 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s-EC" dirty="0">
                <a:solidFill>
                  <a:srgbClr val="000000"/>
                </a:solidFill>
                <a:ea typeface="Arial" panose="020B0604020202020204" pitchFamily="34" charset="0"/>
                <a:cs typeface="Corbel" panose="020B0503020204020204" pitchFamily="34" charset="0"/>
              </a:rPr>
              <a:t>Evaluar el lactosuero como medio de cultivo para la producción de biomasa de bacterias ácido lácticas (BAL) nativas de leche bovina cruda proveniente de haciendas ganaderas de Pasochoa, Pichincha- Ecuador.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s-EC" b="1" kern="0" dirty="0">
                <a:ea typeface="Calibri" panose="020F0502020204030204" pitchFamily="34" charset="0"/>
                <a:cs typeface="Calibri" panose="020F0502020204030204" pitchFamily="34" charset="0"/>
              </a:rPr>
              <a:t>OBJETIVOS ESPECÍFICOS </a:t>
            </a:r>
          </a:p>
          <a:p>
            <a:pPr marL="214313" indent="-214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ea typeface="Corbel" panose="020B0503020204020204" pitchFamily="34" charset="0"/>
                <a:cs typeface="Corbel" panose="020B0503020204020204" pitchFamily="34" charset="0"/>
              </a:rPr>
              <a:t>Aislar e identificar bacterias ácido lácticas (BAL) provenientes de muestras de leche cruda mediante cultivos en medio selectivo diferencial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Corbel" panose="020B0503020204020204" pitchFamily="34" charset="0"/>
              </a:rPr>
              <a:t>Man, </a:t>
            </a:r>
            <a:r>
              <a:rPr lang="es-EC" dirty="0" err="1">
                <a:solidFill>
                  <a:srgbClr val="000000"/>
                </a:solidFill>
                <a:ea typeface="Calibri" panose="020F0502020204030204" pitchFamily="34" charset="0"/>
                <a:cs typeface="Corbel" panose="020B0503020204020204" pitchFamily="34" charset="0"/>
              </a:rPr>
              <a:t>Rogosa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Corbel" panose="020B0503020204020204" pitchFamily="34" charset="0"/>
              </a:rPr>
              <a:t> y Sharpe (MRS)</a:t>
            </a:r>
            <a:r>
              <a:rPr lang="es-EC" dirty="0">
                <a:ea typeface="Corbel" panose="020B0503020204020204" pitchFamily="34" charset="0"/>
                <a:cs typeface="Corbel" panose="020B0503020204020204" pitchFamily="34" charset="0"/>
              </a:rPr>
              <a:t>, tinción Gram y pruebas bioquímicas.</a:t>
            </a:r>
          </a:p>
          <a:p>
            <a:pPr marL="214313" indent="-214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ea typeface="Corbel" panose="020B0503020204020204" pitchFamily="34" charset="0"/>
                <a:cs typeface="Corbel" panose="020B0503020204020204" pitchFamily="34" charset="0"/>
              </a:rPr>
              <a:t>Seleccionar dos cepas BAL para inocularlas en medios de cultivo de lactosuero puro, lactosuero suplementado con sales y medio líquido MRS.</a:t>
            </a:r>
          </a:p>
          <a:p>
            <a:pPr marL="214313" indent="-214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ea typeface="Corbel" panose="020B0503020204020204" pitchFamily="34" charset="0"/>
                <a:cs typeface="Corbel" panose="020B0503020204020204" pitchFamily="34" charset="0"/>
              </a:rPr>
              <a:t>Determinar los parámetros de la cinética de crecimiento de los microorganismos ácido lácticos en condiciones establecidas de temperatura y pH.</a:t>
            </a:r>
          </a:p>
          <a:p>
            <a:pPr marL="214313" indent="-214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ea typeface="Corbel" panose="020B0503020204020204" pitchFamily="34" charset="0"/>
                <a:cs typeface="Corbel" panose="020B0503020204020204" pitchFamily="34" charset="0"/>
              </a:rPr>
              <a:t>Comparar la producción de biomasa de BAL obtenida en los medios de cultivo, mediante recuento bacteriano en agar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Corbel" panose="020B0503020204020204" pitchFamily="34" charset="0"/>
              </a:rPr>
              <a:t>MRS.</a:t>
            </a:r>
            <a:r>
              <a:rPr lang="es-EC" dirty="0"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73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E54B655-D43F-4D06-8C37-714B0698F03C}"/>
              </a:ext>
            </a:extLst>
          </p:cNvPr>
          <p:cNvSpPr txBox="1"/>
          <p:nvPr/>
        </p:nvSpPr>
        <p:spPr>
          <a:xfrm>
            <a:off x="457200" y="720021"/>
            <a:ext cx="8229599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  <a:latin typeface="+mn-lt"/>
              </a:rPr>
              <a:t>Lactosuero: situación actual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</a:rPr>
              <a:t>Bacterias ácido lácticas (BAL)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Objetivos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Resultados y discusión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97883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E880327D-5E8E-4686-8375-1F6D7B8F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84" y="1402897"/>
            <a:ext cx="7602080" cy="45130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AD235A-594C-4FA9-98BB-F56D42CF94F1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Caracterización de muestras de leche cruda de vaca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F56369-3C26-4F2F-B1EF-DCB2BE8515FB}"/>
              </a:ext>
            </a:extLst>
          </p:cNvPr>
          <p:cNvSpPr txBox="1"/>
          <p:nvPr/>
        </p:nvSpPr>
        <p:spPr>
          <a:xfrm>
            <a:off x="0" y="630932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(Instituto Ecuatoriano de Normalización [INEN], 2008).</a:t>
            </a:r>
            <a:endParaRPr lang="es-EC" sz="11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9B286-B45F-47FF-BF93-9AA7EC21F8BD}"/>
              </a:ext>
            </a:extLst>
          </p:cNvPr>
          <p:cNvSpPr txBox="1"/>
          <p:nvPr/>
        </p:nvSpPr>
        <p:spPr>
          <a:xfrm>
            <a:off x="365760" y="1517472"/>
            <a:ext cx="3840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Instructivo INT/CL/010 </a:t>
            </a:r>
          </a:p>
          <a:p>
            <a:pPr algn="ctr"/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“Toma de muestras de leche cruda y suero de leche”</a:t>
            </a:r>
            <a:endParaRPr lang="es-EC" sz="11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AE0EF2-4AAC-49CA-AA42-004C60E40D0E}"/>
              </a:ext>
            </a:extLst>
          </p:cNvPr>
          <p:cNvSpPr txBox="1"/>
          <p:nvPr/>
        </p:nvSpPr>
        <p:spPr>
          <a:xfrm>
            <a:off x="49343" y="3382293"/>
            <a:ext cx="1885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latin typeface="Arial" panose="020B0604020202020204" pitchFamily="34" charset="0"/>
              </a:rPr>
              <a:t>INEN 9:2008</a:t>
            </a:r>
          </a:p>
          <a:p>
            <a:pPr algn="ctr"/>
            <a:r>
              <a:rPr lang="es-EC" sz="1000" b="1" dirty="0">
                <a:latin typeface="Arial" panose="020B0604020202020204" pitchFamily="34" charset="0"/>
              </a:rPr>
              <a:t> “Leche cruda. Requisitos”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3AD2CA-4AD8-44D1-9445-A304EFCA1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97" y="3895946"/>
            <a:ext cx="1110508" cy="1524224"/>
          </a:xfrm>
          <a:prstGeom prst="rect">
            <a:avLst/>
          </a:prstGeom>
        </p:spPr>
      </p:pic>
      <p:pic>
        <p:nvPicPr>
          <p:cNvPr id="33" name="Imagen 32" descr="Mapa&#10;&#10;Descripción generada automáticamente">
            <a:extLst>
              <a:ext uri="{FF2B5EF4-FFF2-40B4-BE49-F238E27FC236}">
                <a16:creationId xmlns:a16="http://schemas.microsoft.com/office/drawing/2014/main" id="{A93C0028-7E66-4D1B-94FA-CF737B2DF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05" y="1062722"/>
            <a:ext cx="1291911" cy="115193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9F6EFB0-E15D-432A-9598-B98C309472FE}"/>
              </a:ext>
            </a:extLst>
          </p:cNvPr>
          <p:cNvSpPr txBox="1"/>
          <p:nvPr/>
        </p:nvSpPr>
        <p:spPr>
          <a:xfrm>
            <a:off x="7295324" y="2186417"/>
            <a:ext cx="1976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dirty="0">
                <a:latin typeface="Arial" panose="020B0604020202020204" pitchFamily="34" charset="0"/>
              </a:rPr>
              <a:t>Pasochoa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100" b="1" dirty="0">
                <a:latin typeface="Arial" panose="020B0604020202020204" pitchFamily="34" charset="0"/>
              </a:rPr>
              <a:t>Pichincha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25F9C45-FED2-4B21-A2A3-F36D75EC8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5" b="95439" l="2256" r="94737">
                        <a14:foregroundMark x1="7769" y1="25614" x2="7769" y2="25614"/>
                        <a14:foregroundMark x1="4010" y1="30877" x2="4010" y2="30877"/>
                        <a14:foregroundMark x1="2506" y1="30877" x2="2506" y2="30877"/>
                        <a14:foregroundMark x1="7519" y1="27018" x2="7519" y2="27018"/>
                        <a14:foregroundMark x1="7018" y1="27018" x2="7018" y2="27018"/>
                        <a14:foregroundMark x1="7268" y1="26316" x2="6767" y2="28070"/>
                        <a14:foregroundMark x1="90977" y1="39298" x2="90476" y2="45965"/>
                        <a14:foregroundMark x1="94737" y1="36491" x2="94987" y2="48772"/>
                        <a14:foregroundMark x1="80952" y1="92281" x2="81203" y2="88421"/>
                        <a14:foregroundMark x1="36341" y1="95439" x2="38847" y2="91228"/>
                        <a14:foregroundMark x1="45865" y1="89825" x2="46115" y2="8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4337" y="1714691"/>
            <a:ext cx="769669" cy="54976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1B94CE-0173-48B6-A421-9768A239375D}"/>
              </a:ext>
            </a:extLst>
          </p:cNvPr>
          <p:cNvSpPr txBox="1"/>
          <p:nvPr/>
        </p:nvSpPr>
        <p:spPr>
          <a:xfrm>
            <a:off x="7363583" y="2522692"/>
            <a:ext cx="19761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dirty="0">
                <a:latin typeface="Arial" panose="020B0604020202020204" pitchFamily="34" charset="0"/>
              </a:rPr>
              <a:t>9 muestras: 100mL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6A3DD8-5FDE-4637-9778-BFC57BBC2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409" y="5166414"/>
            <a:ext cx="1059758" cy="7495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DAA52C0-C1BD-4D01-8C53-DF0E37D14CD8}"/>
              </a:ext>
            </a:extLst>
          </p:cNvPr>
          <p:cNvSpPr txBox="1"/>
          <p:nvPr/>
        </p:nvSpPr>
        <p:spPr>
          <a:xfrm>
            <a:off x="-473059" y="6381743"/>
            <a:ext cx="4586066" cy="378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100" dirty="0">
                <a:latin typeface="Arial" panose="020B0604020202020204" pitchFamily="34" charset="0"/>
              </a:rPr>
              <a:t>(</a:t>
            </a:r>
            <a:r>
              <a:rPr lang="es-EC" sz="1100" dirty="0" err="1">
                <a:latin typeface="Arial" panose="020B0604020202020204" pitchFamily="34" charset="0"/>
              </a:rPr>
              <a:t>Tulini</a:t>
            </a:r>
            <a:r>
              <a:rPr lang="es-EC" sz="1100" dirty="0">
                <a:latin typeface="Arial" panose="020B0604020202020204" pitchFamily="34" charset="0"/>
              </a:rPr>
              <a:t> et al., 2016).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73836CD-3ED5-4889-AFA8-DAAB84625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3307" y="5099624"/>
            <a:ext cx="1225091" cy="54824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9D68140-B8DE-4E04-8AB6-9EAA58ACACFD}"/>
              </a:ext>
            </a:extLst>
          </p:cNvPr>
          <p:cNvSpPr txBox="1"/>
          <p:nvPr/>
        </p:nvSpPr>
        <p:spPr>
          <a:xfrm>
            <a:off x="7108753" y="4974290"/>
            <a:ext cx="100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72 h </a:t>
            </a:r>
          </a:p>
          <a:p>
            <a:pPr algn="ctr"/>
            <a:r>
              <a:rPr lang="es-EC" sz="1200" dirty="0"/>
              <a:t>(21-23°C)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EBA02C0-1E6F-474C-9A2F-791D5A33D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7457" y="2209651"/>
            <a:ext cx="317696" cy="5647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A9C50E-E99C-40B4-A5B8-6CE023F86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7457" y="4104142"/>
            <a:ext cx="502018" cy="8074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AB4EBF-B607-4935-BD79-11FE50179B02}"/>
              </a:ext>
            </a:extLst>
          </p:cNvPr>
          <p:cNvSpPr txBox="1"/>
          <p:nvPr/>
        </p:nvSpPr>
        <p:spPr>
          <a:xfrm>
            <a:off x="5980630" y="5370870"/>
            <a:ext cx="1273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Agar MRS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D8013F6-83E2-4D7D-A2D3-E233CA5828F8}"/>
              </a:ext>
            </a:extLst>
          </p:cNvPr>
          <p:cNvSpPr txBox="1"/>
          <p:nvPr/>
        </p:nvSpPr>
        <p:spPr>
          <a:xfrm>
            <a:off x="6909422" y="3827000"/>
            <a:ext cx="1008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Leche</a:t>
            </a:r>
          </a:p>
        </p:txBody>
      </p:sp>
    </p:spTree>
    <p:extLst>
      <p:ext uri="{BB962C8B-B14F-4D97-AF65-F5344CB8AC3E}">
        <p14:creationId xmlns:p14="http://schemas.microsoft.com/office/powerpoint/2010/main" val="94807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AD235A-594C-4FA9-98BB-F56D42CF94F1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Caracterización de aislados bacterianos</a:t>
            </a:r>
          </a:p>
        </p:txBody>
      </p:sp>
      <p:pic>
        <p:nvPicPr>
          <p:cNvPr id="35" name="Imagen 34" descr="Diagrama&#10;&#10;Descripción generada automáticamente">
            <a:extLst>
              <a:ext uri="{FF2B5EF4-FFF2-40B4-BE49-F238E27FC236}">
                <a16:creationId xmlns:a16="http://schemas.microsoft.com/office/drawing/2014/main" id="{E699EAAA-3196-4DA2-94C9-673323450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1" y="1427118"/>
            <a:ext cx="8388918" cy="284558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EC017F3-1DAD-4225-957C-55A0B2379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89674" l="3247" r="92208">
                        <a14:foregroundMark x1="4545" y1="32065" x2="4545" y2="41848"/>
                        <a14:foregroundMark x1="4545" y1="46739" x2="4545" y2="50000"/>
                        <a14:foregroundMark x1="4545" y1="51630" x2="6494" y2="63587"/>
                        <a14:foregroundMark x1="90260" y1="36413" x2="90909" y2="38587"/>
                        <a14:foregroundMark x1="92208" y1="47283" x2="92208" y2="59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89" y="4272698"/>
            <a:ext cx="1367934" cy="16344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DA9A4F0-4BA7-4E4B-9626-97E6BE4633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8" b="90449" l="5672" r="97612">
                        <a14:foregroundMark x1="5970" y1="86517" x2="9851" y2="82584"/>
                        <a14:foregroundMark x1="69254" y1="60112" x2="75821" y2="56742"/>
                        <a14:foregroundMark x1="63284" y1="40449" x2="68060" y2="43258"/>
                        <a14:foregroundMark x1="62090" y1="51685" x2="62090" y2="51685"/>
                        <a14:foregroundMark x1="80299" y1="22472" x2="81194" y2="34831"/>
                        <a14:foregroundMark x1="87761" y1="23596" x2="84478" y2="47753"/>
                        <a14:foregroundMark x1="84478" y1="47753" x2="77612" y2="64607"/>
                        <a14:foregroundMark x1="77612" y1="64607" x2="64478" y2="37079"/>
                        <a14:foregroundMark x1="64478" y1="37079" x2="71940" y2="29213"/>
                        <a14:foregroundMark x1="71940" y1="29213" x2="73731" y2="41011"/>
                        <a14:foregroundMark x1="75522" y1="73034" x2="89851" y2="54494"/>
                        <a14:foregroundMark x1="89851" y1="54494" x2="90149" y2="37079"/>
                        <a14:foregroundMark x1="90149" y1="37079" x2="83284" y2="20787"/>
                        <a14:foregroundMark x1="83284" y1="20787" x2="70149" y2="22472"/>
                        <a14:foregroundMark x1="70149" y1="22472" x2="63284" y2="47191"/>
                        <a14:foregroundMark x1="63284" y1="47191" x2="71343" y2="63483"/>
                        <a14:foregroundMark x1="71343" y1="63483" x2="84776" y2="62360"/>
                        <a14:foregroundMark x1="91940" y1="67416" x2="94030" y2="61798"/>
                        <a14:foregroundMark x1="75224" y1="7865" x2="69851" y2="14045"/>
                        <a14:foregroundMark x1="70448" y1="14045" x2="78209" y2="7303"/>
                        <a14:foregroundMark x1="78209" y1="7303" x2="89254" y2="15730"/>
                        <a14:foregroundMark x1="89254" y1="15730" x2="95224" y2="35393"/>
                        <a14:foregroundMark x1="95224" y1="35393" x2="95224" y2="58427"/>
                        <a14:foregroundMark x1="95224" y1="58427" x2="90746" y2="71910"/>
                        <a14:foregroundMark x1="90746" y1="71910" x2="81194" y2="78652"/>
                        <a14:foregroundMark x1="81194" y1="78652" x2="71642" y2="80337"/>
                        <a14:foregroundMark x1="71642" y1="80337" x2="61194" y2="70787"/>
                        <a14:foregroundMark x1="59964" y1="39326" x2="59701" y2="32584"/>
                        <a14:foregroundMark x1="61194" y1="70787" x2="59964" y2="39326"/>
                        <a14:foregroundMark x1="59701" y1="32584" x2="64478" y2="19101"/>
                        <a14:foregroundMark x1="64478" y1="19101" x2="72537" y2="10112"/>
                        <a14:foregroundMark x1="72537" y1="10112" x2="73433" y2="10674"/>
                        <a14:foregroundMark x1="77015" y1="39326" x2="77015" y2="39326"/>
                        <a14:foregroundMark x1="87463" y1="15169" x2="96716" y2="37079"/>
                        <a14:foregroundMark x1="96716" y1="37079" x2="97612" y2="42135"/>
                        <a14:foregroundMark x1="93134" y1="81461" x2="70149" y2="19101"/>
                        <a14:foregroundMark x1="70149" y1="19101" x2="65075" y2="11798"/>
                        <a14:foregroundMark x1="62687" y1="69101" x2="86866" y2="84831"/>
                        <a14:foregroundMark x1="86866" y1="84831" x2="86866" y2="84831"/>
                        <a14:foregroundMark x1="73433" y1="88764" x2="79104" y2="69101"/>
                        <a14:foregroundMark x1="79104" y1="69101" x2="79104" y2="69101"/>
                        <a14:foregroundMark x1="75522" y1="91011" x2="81194" y2="73034"/>
                        <a14:foregroundMark x1="60597" y1="19663" x2="91045" y2="7303"/>
                        <a14:foregroundMark x1="91045" y1="7303" x2="93134" y2="7303"/>
                        <a14:foregroundMark x1="77313" y1="5618" x2="65373" y2="13483"/>
                        <a14:foregroundMark x1="65373" y1="13483" x2="64179" y2="15730"/>
                        <a14:foregroundMark x1="57015" y1="50000" x2="66567" y2="53933"/>
                        <a14:foregroundMark x1="49851" y1="54494" x2="59104" y2="59551"/>
                        <a14:foregroundMark x1="44776" y1="61236" x2="63582" y2="65730"/>
                        <a14:foregroundMark x1="63582" y1="65730" x2="66866" y2="63483"/>
                        <a14:foregroundMark x1="47164" y1="52247" x2="56716" y2="48315"/>
                        <a14:foregroundMark x1="56716" y1="48315" x2="58507" y2="50000"/>
                        <a14:foregroundMark x1="55522" y1="28652" x2="66866" y2="34831"/>
                        <a14:foregroundMark x1="90149" y1="42697" x2="96119" y2="54494"/>
                        <a14:foregroundMark x1="96119" y1="54494" x2="97612" y2="48876"/>
                        <a14:foregroundMark x1="96716" y1="55056" x2="94030" y2="70225"/>
                        <a14:backgroundMark x1="55224" y1="39326" x2="55224" y2="39326"/>
                      </a14:backgroundRemoval>
                    </a14:imgEffect>
                  </a14:imgLayer>
                </a14:imgProps>
              </a:ext>
            </a:extLst>
          </a:blip>
          <a:srcRect t="6216"/>
          <a:stretch/>
        </p:blipFill>
        <p:spPr>
          <a:xfrm>
            <a:off x="2650815" y="4517923"/>
            <a:ext cx="1982381" cy="98784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EADB804-CAAD-406C-997D-00A1D2FFB2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729"/>
          <a:stretch/>
        </p:blipFill>
        <p:spPr>
          <a:xfrm>
            <a:off x="7173796" y="4517923"/>
            <a:ext cx="1905499" cy="98784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EB43502-3BF4-496F-A6AA-B0946A77A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7350" y="4009810"/>
            <a:ext cx="2105025" cy="145732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6FB1EBD-47DF-4926-877F-37F33EF8C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947" y="3829239"/>
            <a:ext cx="783806" cy="5543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AC9CC76-D7F8-4617-AB53-A06E2D54C3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6982" y="3381452"/>
            <a:ext cx="385763" cy="986541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CE0F9150-C8A7-45F6-BE45-99EAEB859E66}"/>
              </a:ext>
            </a:extLst>
          </p:cNvPr>
          <p:cNvSpPr txBox="1"/>
          <p:nvPr/>
        </p:nvSpPr>
        <p:spPr>
          <a:xfrm>
            <a:off x="6202745" y="3344447"/>
            <a:ext cx="5790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s-EC" sz="10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EC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s-EC" sz="10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es-EC" sz="1000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8D2B218-D93D-4B7F-B9FE-00013E83F8AD}"/>
              </a:ext>
            </a:extLst>
          </p:cNvPr>
          <p:cNvSpPr txBox="1"/>
          <p:nvPr/>
        </p:nvSpPr>
        <p:spPr>
          <a:xfrm>
            <a:off x="6113951" y="3540250"/>
            <a:ext cx="8552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(3 % v/v) </a:t>
            </a:r>
            <a:endParaRPr lang="es-EC" sz="11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4A2235E-4B5E-4681-850F-A95864DDF7A1}"/>
              </a:ext>
            </a:extLst>
          </p:cNvPr>
          <p:cNvSpPr txBox="1"/>
          <p:nvPr/>
        </p:nvSpPr>
        <p:spPr>
          <a:xfrm>
            <a:off x="7657234" y="3671056"/>
            <a:ext cx="1207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Kit </a:t>
            </a:r>
            <a:r>
              <a:rPr lang="es-EC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OxiStrips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™ </a:t>
            </a:r>
            <a:endParaRPr lang="es-EC" sz="12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C5F8E41-2610-4F5C-8FA8-2DEF8DD2B5C6}"/>
              </a:ext>
            </a:extLst>
          </p:cNvPr>
          <p:cNvSpPr txBox="1"/>
          <p:nvPr/>
        </p:nvSpPr>
        <p:spPr>
          <a:xfrm>
            <a:off x="109628" y="6384553"/>
            <a:ext cx="6519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latin typeface="Arial" panose="020B0604020202020204" pitchFamily="34" charset="0"/>
              </a:rPr>
              <a:t>(Bou et al., 2011).</a:t>
            </a:r>
          </a:p>
        </p:txBody>
      </p:sp>
    </p:spTree>
    <p:extLst>
      <p:ext uri="{BB962C8B-B14F-4D97-AF65-F5344CB8AC3E}">
        <p14:creationId xmlns:p14="http://schemas.microsoft.com/office/powerpoint/2010/main" val="346376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70722-007A-49EF-B5D3-965ACE34B436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aislados bacterianos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ED87CB4D-34E6-43C3-8BB7-1F0885A1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3" y="1307142"/>
            <a:ext cx="8229600" cy="23425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8199DB-38A8-4D6C-A40C-A67F8F1D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6" y="3606800"/>
            <a:ext cx="1452707" cy="17865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182CD0F-0443-4FA6-ADEC-2FA4D3DCFF69}"/>
              </a:ext>
            </a:extLst>
          </p:cNvPr>
          <p:cNvSpPr txBox="1"/>
          <p:nvPr/>
        </p:nvSpPr>
        <p:spPr>
          <a:xfrm>
            <a:off x="1042791" y="3945078"/>
            <a:ext cx="1012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/>
              <a:t>Agar M5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D9355F-B4EA-4AF9-8CB6-C7B57A90E36F}"/>
              </a:ext>
            </a:extLst>
          </p:cNvPr>
          <p:cNvSpPr txBox="1"/>
          <p:nvPr/>
        </p:nvSpPr>
        <p:spPr>
          <a:xfrm>
            <a:off x="185746" y="4480002"/>
            <a:ext cx="1003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24 h </a:t>
            </a:r>
          </a:p>
          <a:p>
            <a:pPr algn="ctr"/>
            <a:r>
              <a:rPr lang="es-EC" sz="1100" dirty="0"/>
              <a:t>(21-23°C)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591C8F-AA19-4475-85F9-F3B208B59F42}"/>
              </a:ext>
            </a:extLst>
          </p:cNvPr>
          <p:cNvSpPr txBox="1"/>
          <p:nvPr/>
        </p:nvSpPr>
        <p:spPr>
          <a:xfrm>
            <a:off x="134086" y="6269737"/>
            <a:ext cx="4572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latin typeface="Arial" panose="020B0604020202020204" pitchFamily="34" charset="0"/>
              </a:rPr>
              <a:t>(Zúñiga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100" dirty="0">
                <a:latin typeface="Arial" panose="020B0604020202020204" pitchFamily="34" charset="0"/>
              </a:rPr>
              <a:t>et al., 1993) ; (McDonald et al., 1987).</a:t>
            </a:r>
          </a:p>
          <a:p>
            <a:r>
              <a:rPr lang="es-EC" sz="1100" dirty="0">
                <a:latin typeface="Arial" panose="020B0604020202020204" pitchFamily="34" charset="0"/>
              </a:rPr>
              <a:t>Beckett (2013); (Morais; 2004); (Ramírez &amp; Vélez, 2016).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605C31-E170-430F-9891-A220A67B85CB}"/>
              </a:ext>
            </a:extLst>
          </p:cNvPr>
          <p:cNvSpPr txBox="1"/>
          <p:nvPr/>
        </p:nvSpPr>
        <p:spPr>
          <a:xfrm>
            <a:off x="158291" y="5437098"/>
            <a:ext cx="3244114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Homofermentativo: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Colonias azul-verdosas</a:t>
            </a:r>
          </a:p>
          <a:p>
            <a:pPr>
              <a:lnSpc>
                <a:spcPct val="150000"/>
              </a:lnSpc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</a:rPr>
              <a:t>Heterofermentativo: 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</a:rPr>
              <a:t>Colonias blanca</a:t>
            </a:r>
            <a:endParaRPr lang="es-EC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9F9EFF-A0C2-46C2-B324-DC7A5BF8D5BD}"/>
              </a:ext>
            </a:extLst>
          </p:cNvPr>
          <p:cNvSpPr txBox="1"/>
          <p:nvPr/>
        </p:nvSpPr>
        <p:spPr>
          <a:xfrm>
            <a:off x="3104303" y="3833709"/>
            <a:ext cx="1066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100" b="1" dirty="0"/>
              <a:t>Caldo </a:t>
            </a:r>
          </a:p>
          <a:p>
            <a:pPr algn="ctr"/>
            <a:r>
              <a:rPr lang="es-EC" sz="1100" b="1" dirty="0"/>
              <a:t>Litmus </a:t>
            </a:r>
            <a:r>
              <a:rPr lang="es-EC" sz="1100" b="1" dirty="0" err="1"/>
              <a:t>Milk</a:t>
            </a:r>
            <a:r>
              <a:rPr lang="es-EC" sz="1100" b="1" dirty="0"/>
              <a:t> 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6AAFF75-4DCE-48A6-93AD-C5852734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282" y="3649696"/>
            <a:ext cx="1413487" cy="17438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DB37C4E-9E05-4A07-805A-97D7B0377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2916">
            <a:off x="4033892" y="3758421"/>
            <a:ext cx="524349" cy="168153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AE0D482-332B-4148-84DC-F0575BC68D89}"/>
              </a:ext>
            </a:extLst>
          </p:cNvPr>
          <p:cNvSpPr txBox="1"/>
          <p:nvPr/>
        </p:nvSpPr>
        <p:spPr>
          <a:xfrm>
            <a:off x="3104303" y="4451139"/>
            <a:ext cx="9396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100" dirty="0"/>
              <a:t>7 días</a:t>
            </a:r>
          </a:p>
          <a:p>
            <a:pPr algn="ctr"/>
            <a:r>
              <a:rPr lang="es-EC" sz="1100" dirty="0"/>
              <a:t>(21-23°C)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BA5BC1E-E1E3-4E7A-849B-1975925336E4}"/>
              </a:ext>
            </a:extLst>
          </p:cNvPr>
          <p:cNvSpPr txBox="1"/>
          <p:nvPr/>
        </p:nvSpPr>
        <p:spPr>
          <a:xfrm>
            <a:off x="5521046" y="3844117"/>
            <a:ext cx="12196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100" b="1" dirty="0"/>
              <a:t>Agar Nata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A056B1-80BA-49A0-A0C2-D10DD2060C5A}"/>
              </a:ext>
            </a:extLst>
          </p:cNvPr>
          <p:cNvSpPr txBox="1"/>
          <p:nvPr/>
        </p:nvSpPr>
        <p:spPr>
          <a:xfrm>
            <a:off x="4966995" y="4264596"/>
            <a:ext cx="1003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48 h </a:t>
            </a:r>
          </a:p>
          <a:p>
            <a:pPr algn="ctr"/>
            <a:r>
              <a:rPr lang="es-EC" sz="1100" dirty="0"/>
              <a:t>(21-23°C)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BEFC571-567B-403B-BE3E-AB5C31D1C2E7}"/>
              </a:ext>
            </a:extLst>
          </p:cNvPr>
          <p:cNvSpPr txBox="1"/>
          <p:nvPr/>
        </p:nvSpPr>
        <p:spPr>
          <a:xfrm>
            <a:off x="7519226" y="3775801"/>
            <a:ext cx="13247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100" b="1" dirty="0"/>
              <a:t>Caldo nutriente</a:t>
            </a:r>
          </a:p>
          <a:p>
            <a:pPr algn="ctr"/>
            <a:r>
              <a:rPr lang="es-EC" sz="1100" b="1" dirty="0"/>
              <a:t> 5 % de lactosa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ACE41F0-93C9-484D-A32B-5523960D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3616">
            <a:off x="7721037" y="4224481"/>
            <a:ext cx="334851" cy="1553709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2BABA95F-81BC-4C3D-9B25-5D9B1B0DB636}"/>
              </a:ext>
            </a:extLst>
          </p:cNvPr>
          <p:cNvSpPr txBox="1"/>
          <p:nvPr/>
        </p:nvSpPr>
        <p:spPr>
          <a:xfrm>
            <a:off x="7873989" y="4882026"/>
            <a:ext cx="1003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48 h </a:t>
            </a:r>
          </a:p>
          <a:p>
            <a:pPr algn="ctr"/>
            <a:r>
              <a:rPr lang="es-EC" sz="1100" dirty="0"/>
              <a:t>(21-23°C)</a:t>
            </a:r>
          </a:p>
        </p:txBody>
      </p:sp>
    </p:spTree>
    <p:extLst>
      <p:ext uri="{BB962C8B-B14F-4D97-AF65-F5344CB8AC3E}">
        <p14:creationId xmlns:p14="http://schemas.microsoft.com/office/powerpoint/2010/main" val="411760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70722-007A-49EF-B5D3-965ACE34B436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Selección de aislados para inóculo bacteriano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A554E929-F211-4C06-BC9C-F2839DC37B58}"/>
              </a:ext>
            </a:extLst>
          </p:cNvPr>
          <p:cNvSpPr/>
          <p:nvPr/>
        </p:nvSpPr>
        <p:spPr>
          <a:xfrm rot="5400000">
            <a:off x="4554786" y="-474412"/>
            <a:ext cx="142051" cy="86045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39FFE33-964C-4472-A9B9-4E873BC0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3" y="1307142"/>
            <a:ext cx="8229600" cy="2342554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7FFA4C7-DE30-41BE-8746-C8C6E3A274A7}"/>
              </a:ext>
            </a:extLst>
          </p:cNvPr>
          <p:cNvSpPr/>
          <p:nvPr/>
        </p:nvSpPr>
        <p:spPr>
          <a:xfrm>
            <a:off x="2401956" y="4070376"/>
            <a:ext cx="1727200" cy="533400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Compatibilidad entre cepas de BAL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B3E889-AC5D-40B9-8586-C78596061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12" b="15683"/>
          <a:stretch/>
        </p:blipFill>
        <p:spPr>
          <a:xfrm>
            <a:off x="1859740" y="4848146"/>
            <a:ext cx="1130328" cy="11002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F0B4D78-0573-4A1E-9D23-D247A07E5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739" y="4848146"/>
            <a:ext cx="1112174" cy="117633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DAE8A6-15A1-437F-A840-52AA38E74767}"/>
              </a:ext>
            </a:extLst>
          </p:cNvPr>
          <p:cNvSpPr txBox="1"/>
          <p:nvPr/>
        </p:nvSpPr>
        <p:spPr>
          <a:xfrm>
            <a:off x="1918462" y="5933242"/>
            <a:ext cx="1012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/>
              <a:t>Agar MRS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B64D047-4F57-43C8-B9C7-11F7BC9EB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379" y="5342173"/>
            <a:ext cx="628650" cy="4476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3BCFB7E-4660-495C-A7E1-6CF778A19EAE}"/>
              </a:ext>
            </a:extLst>
          </p:cNvPr>
          <p:cNvSpPr txBox="1"/>
          <p:nvPr/>
        </p:nvSpPr>
        <p:spPr>
          <a:xfrm>
            <a:off x="-1280004" y="447306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b="1" dirty="0"/>
              <a:t>Suspensiones </a:t>
            </a:r>
          </a:p>
          <a:p>
            <a:pPr algn="ctr"/>
            <a:r>
              <a:rPr lang="es-EC" sz="1200" b="1" dirty="0"/>
              <a:t>de BAL</a:t>
            </a:r>
          </a:p>
          <a:p>
            <a:pPr algn="ctr"/>
            <a:r>
              <a:rPr lang="es-EC" sz="1200" b="1" dirty="0"/>
              <a:t> </a:t>
            </a:r>
          </a:p>
          <a:p>
            <a:pPr algn="ctr"/>
            <a:r>
              <a:rPr lang="es-EC" sz="1200" b="1" dirty="0"/>
              <a:t>0.5 McFarland</a:t>
            </a:r>
          </a:p>
          <a:p>
            <a:pPr algn="ctr"/>
            <a:r>
              <a:rPr lang="pl-PL" sz="1200" b="1" dirty="0"/>
              <a:t>1.5 x 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</a:t>
            </a:r>
            <a:r>
              <a:rPr lang="es-EC" sz="1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lang="pl-PL" sz="1200" b="1" dirty="0"/>
              <a:t> UFC/mL</a:t>
            </a:r>
            <a:endParaRPr lang="es-EC" sz="12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762F31E-2A01-465B-827E-A182A978EBE3}"/>
              </a:ext>
            </a:extLst>
          </p:cNvPr>
          <p:cNvSpPr txBox="1"/>
          <p:nvPr/>
        </p:nvSpPr>
        <p:spPr>
          <a:xfrm>
            <a:off x="2778923" y="4980896"/>
            <a:ext cx="1003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96 h </a:t>
            </a:r>
          </a:p>
          <a:p>
            <a:pPr algn="ctr"/>
            <a:r>
              <a:rPr lang="es-EC" sz="1100" dirty="0"/>
              <a:t>(21-23°C)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6AE1B5A-3E0C-41B5-B6A9-7D8A12E802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091"/>
          <a:stretch/>
        </p:blipFill>
        <p:spPr>
          <a:xfrm>
            <a:off x="4746008" y="5251616"/>
            <a:ext cx="1724025" cy="181113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7BEB732-DF1C-47BC-BB41-BF032AE2F5FA}"/>
              </a:ext>
            </a:extLst>
          </p:cNvPr>
          <p:cNvSpPr/>
          <p:nvPr/>
        </p:nvSpPr>
        <p:spPr>
          <a:xfrm>
            <a:off x="6592450" y="4155663"/>
            <a:ext cx="2023404" cy="896225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Selección de cepas de BAL para inóculo iniciador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8E8619C-9396-42EF-8AB3-1351EF979F4B}"/>
              </a:ext>
            </a:extLst>
          </p:cNvPr>
          <p:cNvSpPr txBox="1"/>
          <p:nvPr/>
        </p:nvSpPr>
        <p:spPr>
          <a:xfrm>
            <a:off x="662056" y="4695800"/>
            <a:ext cx="520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b="1" dirty="0"/>
              <a:t>Difusión por disco 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C901094-6092-4E6F-A702-C426E6365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93" y="5513623"/>
            <a:ext cx="243371" cy="64633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DBAC31D-C320-4172-A39A-B1727A370692}"/>
              </a:ext>
            </a:extLst>
          </p:cNvPr>
          <p:cNvSpPr txBox="1"/>
          <p:nvPr/>
        </p:nvSpPr>
        <p:spPr>
          <a:xfrm>
            <a:off x="429076" y="5488727"/>
            <a:ext cx="141358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s-EC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B353D2C-D864-4168-B7FB-092F2F64F9E4}"/>
              </a:ext>
            </a:extLst>
          </p:cNvPr>
          <p:cNvSpPr txBox="1"/>
          <p:nvPr/>
        </p:nvSpPr>
        <p:spPr>
          <a:xfrm>
            <a:off x="179512" y="5676503"/>
            <a:ext cx="5213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20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</a:t>
            </a:r>
            <a:r>
              <a:rPr lang="es-EC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0.08-0.1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B159BC-F6DF-49E3-89DC-A1BEAA6FA75E}"/>
              </a:ext>
            </a:extLst>
          </p:cNvPr>
          <p:cNvSpPr txBox="1"/>
          <p:nvPr/>
        </p:nvSpPr>
        <p:spPr>
          <a:xfrm>
            <a:off x="6914835" y="5143517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Aislados </a:t>
            </a:r>
          </a:p>
          <a:p>
            <a:pPr algn="ctr"/>
            <a:r>
              <a:rPr lang="es-EC" b="1" dirty="0"/>
              <a:t>L2 y L4</a:t>
            </a:r>
          </a:p>
        </p:txBody>
      </p:sp>
    </p:spTree>
    <p:extLst>
      <p:ext uri="{BB962C8B-B14F-4D97-AF65-F5344CB8AC3E}">
        <p14:creationId xmlns:p14="http://schemas.microsoft.com/office/powerpoint/2010/main" val="345808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6EDD179-9353-4DC8-BCC4-A54CED99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71"/>
            <a:ext cx="9144000" cy="39655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70722-007A-49EF-B5D3-965ACE34B436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Recolección y acondicionamiento de lactosuero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68AB9B-1104-4799-BDFA-B8A37614FA75}"/>
              </a:ext>
            </a:extLst>
          </p:cNvPr>
          <p:cNvSpPr txBox="1"/>
          <p:nvPr/>
        </p:nvSpPr>
        <p:spPr>
          <a:xfrm>
            <a:off x="179512" y="142122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Procedencia:</a:t>
            </a:r>
          </a:p>
          <a:p>
            <a:r>
              <a:rPr lang="es-EC" sz="1200" b="1" dirty="0"/>
              <a:t> </a:t>
            </a:r>
            <a:r>
              <a:rPr lang="es-EC" sz="1200" dirty="0"/>
              <a:t>Elaboración de queso fresco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469621-4925-4E95-A085-7D3DB39420A5}"/>
              </a:ext>
            </a:extLst>
          </p:cNvPr>
          <p:cNvSpPr txBox="1"/>
          <p:nvPr/>
        </p:nvSpPr>
        <p:spPr>
          <a:xfrm>
            <a:off x="4447381" y="364516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/>
              <a:t>Filtración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5D5F91-A41E-4485-A15F-89BE4351B509}"/>
              </a:ext>
            </a:extLst>
          </p:cNvPr>
          <p:cNvSpPr txBox="1"/>
          <p:nvPr/>
        </p:nvSpPr>
        <p:spPr>
          <a:xfrm>
            <a:off x="4440907" y="4129911"/>
            <a:ext cx="183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/>
              <a:t>Desproteinización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BA7D42-8B15-498E-94BB-191673EE4F89}"/>
              </a:ext>
            </a:extLst>
          </p:cNvPr>
          <p:cNvSpPr txBox="1"/>
          <p:nvPr/>
        </p:nvSpPr>
        <p:spPr>
          <a:xfrm>
            <a:off x="4447381" y="463288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/>
              <a:t>Filtración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FCCE68C4-ECAF-47A1-8A68-952BC1BC657F}"/>
              </a:ext>
            </a:extLst>
          </p:cNvPr>
          <p:cNvSpPr/>
          <p:nvPr/>
        </p:nvSpPr>
        <p:spPr>
          <a:xfrm rot="5400000">
            <a:off x="6485728" y="3147909"/>
            <a:ext cx="276999" cy="41044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C72824-F625-44C1-A10B-2365A690C946}"/>
              </a:ext>
            </a:extLst>
          </p:cNvPr>
          <p:cNvSpPr txBox="1"/>
          <p:nvPr/>
        </p:nvSpPr>
        <p:spPr>
          <a:xfrm>
            <a:off x="5436096" y="5392727"/>
            <a:ext cx="237626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/>
              <a:t>Lactosuero desproteinizado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CB61B32-48EF-4469-9E6B-DDC2396A0D57}"/>
              </a:ext>
            </a:extLst>
          </p:cNvPr>
          <p:cNvCxnSpPr>
            <a:cxnSpLocks/>
          </p:cNvCxnSpPr>
          <p:nvPr/>
        </p:nvCxnSpPr>
        <p:spPr>
          <a:xfrm flipH="1">
            <a:off x="2195736" y="5589240"/>
            <a:ext cx="3240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C3B3978-A42A-4449-B658-C8BC8EA77A1E}"/>
              </a:ext>
            </a:extLst>
          </p:cNvPr>
          <p:cNvCxnSpPr>
            <a:cxnSpLocks/>
          </p:cNvCxnSpPr>
          <p:nvPr/>
        </p:nvCxnSpPr>
        <p:spPr>
          <a:xfrm flipV="1">
            <a:off x="2195736" y="4909883"/>
            <a:ext cx="0" cy="670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D9D0A09-F87A-42D1-8873-F30C370C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312" y="3714701"/>
            <a:ext cx="706392" cy="13334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451A4FD-0A44-43DA-B538-AE0EA5F7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28" y="1588383"/>
            <a:ext cx="498020" cy="94008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741006-CFB7-44CA-8D90-4611A849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04" y="1588383"/>
            <a:ext cx="498020" cy="94008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28001E3-3666-487B-9E0E-DD10F446A4A7}"/>
              </a:ext>
            </a:extLst>
          </p:cNvPr>
          <p:cNvSpPr txBox="1"/>
          <p:nvPr/>
        </p:nvSpPr>
        <p:spPr>
          <a:xfrm>
            <a:off x="2517800" y="2517184"/>
            <a:ext cx="1003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(4°C)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C310259-5249-45F1-973D-DB124EDC7AE9}"/>
              </a:ext>
            </a:extLst>
          </p:cNvPr>
          <p:cNvSpPr txBox="1"/>
          <p:nvPr/>
        </p:nvSpPr>
        <p:spPr>
          <a:xfrm>
            <a:off x="5960301" y="4129910"/>
            <a:ext cx="144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(121°C, 15 min)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1C5EE0D-7699-48F0-AFAD-23CC3E4F9D22}"/>
              </a:ext>
            </a:extLst>
          </p:cNvPr>
          <p:cNvSpPr txBox="1"/>
          <p:nvPr/>
        </p:nvSpPr>
        <p:spPr>
          <a:xfrm>
            <a:off x="5360779" y="4646593"/>
            <a:ext cx="183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(Papel filtro </a:t>
            </a:r>
            <a:r>
              <a:rPr lang="es-EC" sz="1200" dirty="0" err="1"/>
              <a:t>Watman</a:t>
            </a:r>
            <a:r>
              <a:rPr lang="es-EC" sz="1200" dirty="0"/>
              <a:t> 40)</a:t>
            </a:r>
          </a:p>
        </p:txBody>
      </p:sp>
    </p:spTree>
    <p:extLst>
      <p:ext uri="{BB962C8B-B14F-4D97-AF65-F5344CB8AC3E}">
        <p14:creationId xmlns:p14="http://schemas.microsoft.com/office/powerpoint/2010/main" val="116895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70722-007A-49EF-B5D3-965ACE34B436}"/>
              </a:ext>
            </a:extLst>
          </p:cNvPr>
          <p:cNvSpPr txBox="1"/>
          <p:nvPr/>
        </p:nvSpPr>
        <p:spPr>
          <a:xfrm>
            <a:off x="102729" y="57243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Elaboración de medios de cultivo para producción de biomasa de BAL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7A53E6-7204-4408-A718-C3319FEB7CFF}"/>
              </a:ext>
            </a:extLst>
          </p:cNvPr>
          <p:cNvSpPr txBox="1"/>
          <p:nvPr/>
        </p:nvSpPr>
        <p:spPr>
          <a:xfrm>
            <a:off x="1893640" y="20721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/>
              <a:t>MRS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C3223B-C2EC-455F-BC70-8F5F853A2859}"/>
              </a:ext>
            </a:extLst>
          </p:cNvPr>
          <p:cNvSpPr txBox="1"/>
          <p:nvPr/>
        </p:nvSpPr>
        <p:spPr>
          <a:xfrm>
            <a:off x="1907704" y="3337592"/>
            <a:ext cx="506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/>
              <a:t>L50: </a:t>
            </a:r>
            <a:r>
              <a:rPr lang="es-EC"/>
              <a:t>Lactosuero desproteinizado suplementado con sales MRS al 50% p/v del medio original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607C25-D44F-4AA0-AFF6-0748BB2F7F1E}"/>
              </a:ext>
            </a:extLst>
          </p:cNvPr>
          <p:cNvSpPr txBox="1"/>
          <p:nvPr/>
        </p:nvSpPr>
        <p:spPr>
          <a:xfrm>
            <a:off x="1830921" y="57138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/>
              <a:t>L: </a:t>
            </a:r>
            <a:r>
              <a:rPr lang="es-EC"/>
              <a:t>Lactosuero puro desproteinizado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7C3ABD-836C-4C67-B9F1-10D02A73521F}"/>
              </a:ext>
            </a:extLst>
          </p:cNvPr>
          <p:cNvSpPr txBox="1"/>
          <p:nvPr/>
        </p:nvSpPr>
        <p:spPr>
          <a:xfrm>
            <a:off x="42417" y="4448780"/>
            <a:ext cx="15100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/>
              <a:t>Lactosuero </a:t>
            </a:r>
          </a:p>
          <a:p>
            <a:pPr algn="ctr"/>
            <a:r>
              <a:rPr lang="es-EC" sz="1400"/>
              <a:t>desproteinizado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548BAC62-3761-4AF3-A881-FDA73D0186C5}"/>
              </a:ext>
            </a:extLst>
          </p:cNvPr>
          <p:cNvSpPr/>
          <p:nvPr/>
        </p:nvSpPr>
        <p:spPr>
          <a:xfrm>
            <a:off x="1552438" y="3337592"/>
            <a:ext cx="355266" cy="274559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903DC4-360E-4C28-9F96-08F56E6A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14578"/>
            <a:ext cx="5900277" cy="145655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08AE849-6938-4831-9C93-3768EC461E15}"/>
              </a:ext>
            </a:extLst>
          </p:cNvPr>
          <p:cNvSpPr txBox="1"/>
          <p:nvPr/>
        </p:nvSpPr>
        <p:spPr>
          <a:xfrm>
            <a:off x="7458745" y="3068287"/>
            <a:ext cx="16263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 6.3 </a:t>
            </a:r>
          </a:p>
          <a:p>
            <a:pPr algn="ctr"/>
            <a:r>
              <a:rPr lang="es-EC" sz="1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121 °C </a:t>
            </a:r>
            <a:r>
              <a:rPr lang="es-EC" sz="1400">
                <a:latin typeface="Arial" panose="020B0604020202020204" pitchFamily="34" charset="0"/>
                <a:ea typeface="Times New Roman" panose="02020603050405020304" pitchFamily="18" charset="0"/>
              </a:rPr>
              <a:t>por</a:t>
            </a:r>
            <a:r>
              <a:rPr lang="es-EC" sz="1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15 min </a:t>
            </a:r>
            <a:endParaRPr lang="es-EC" sz="140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E04ECDA-0402-4136-B015-78E5D9E8A6FB}"/>
              </a:ext>
            </a:extLst>
          </p:cNvPr>
          <p:cNvSpPr txBox="1"/>
          <p:nvPr/>
        </p:nvSpPr>
        <p:spPr>
          <a:xfrm>
            <a:off x="42417" y="631563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Man </a:t>
            </a:r>
            <a:r>
              <a:rPr lang="es-EC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</a:t>
            </a:r>
            <a:r>
              <a:rPr lang="es-EC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.(1960)</a:t>
            </a:r>
            <a:endParaRPr lang="es-EC" sz="11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7C2BA89-3950-40D6-A7E5-F79ACBEB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422" y="1232508"/>
            <a:ext cx="4814808" cy="19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4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70722-007A-49EF-B5D3-965ACE34B436}"/>
              </a:ext>
            </a:extLst>
          </p:cNvPr>
          <p:cNvSpPr txBox="1"/>
          <p:nvPr/>
        </p:nvSpPr>
        <p:spPr>
          <a:xfrm>
            <a:off x="102729" y="572435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Cinética de crecimiento de BAL aisladas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E8114F-5CCC-4004-B052-73EBACF5FD13}"/>
              </a:ext>
            </a:extLst>
          </p:cNvPr>
          <p:cNvSpPr txBox="1"/>
          <p:nvPr/>
        </p:nvSpPr>
        <p:spPr>
          <a:xfrm>
            <a:off x="179512" y="2520544"/>
            <a:ext cx="227401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Inóculo BAL 1 % v/v </a:t>
            </a:r>
          </a:p>
          <a:p>
            <a:pPr algn="ctr"/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L2 y L4 (1:1) a 0.5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McFarland</a:t>
            </a:r>
            <a:endParaRPr lang="es-EC" sz="1200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8165CD1B-8F86-4E8C-ABDC-FAD8E7D5C036}"/>
              </a:ext>
            </a:extLst>
          </p:cNvPr>
          <p:cNvSpPr/>
          <p:nvPr/>
        </p:nvSpPr>
        <p:spPr>
          <a:xfrm>
            <a:off x="1121099" y="3068400"/>
            <a:ext cx="205157" cy="28928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E681511-4765-45A4-AFD3-05B27CF2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29" y="3511608"/>
            <a:ext cx="2284654" cy="130397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6346997-E2E4-4BF1-97C0-7C6A70EFF676}"/>
              </a:ext>
            </a:extLst>
          </p:cNvPr>
          <p:cNvSpPr txBox="1"/>
          <p:nvPr/>
        </p:nvSpPr>
        <p:spPr>
          <a:xfrm>
            <a:off x="3925405" y="4829235"/>
            <a:ext cx="74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120 rpm</a:t>
            </a:r>
          </a:p>
          <a:p>
            <a:r>
              <a:rPr lang="es-EC" sz="1000" dirty="0"/>
              <a:t>(21-23°C)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3993E20-384E-49A3-9EFF-79D70D975786}"/>
              </a:ext>
            </a:extLst>
          </p:cNvPr>
          <p:cNvSpPr txBox="1"/>
          <p:nvPr/>
        </p:nvSpPr>
        <p:spPr>
          <a:xfrm>
            <a:off x="-372900" y="1411740"/>
            <a:ext cx="428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Diseño experimental BCA</a:t>
            </a:r>
            <a:endParaRPr lang="es-EC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36F8BD6-23A8-4145-8955-6521D99CAF2E}"/>
              </a:ext>
            </a:extLst>
          </p:cNvPr>
          <p:cNvSpPr txBox="1"/>
          <p:nvPr/>
        </p:nvSpPr>
        <p:spPr>
          <a:xfrm>
            <a:off x="2577607" y="2906045"/>
            <a:ext cx="2760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Muestreo: </a:t>
            </a:r>
            <a:r>
              <a:rPr lang="es-EC" sz="1200" dirty="0"/>
              <a:t>48 h c/4 h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71515BA-9971-4EE9-A6DB-59AEB98C2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60" y="3524385"/>
            <a:ext cx="638175" cy="86677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B3D9CDC-8DFC-400D-A5E7-14A0E2965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052">
            <a:off x="6516039" y="4532124"/>
            <a:ext cx="233487" cy="9943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37DD523-C434-4F4D-A348-3DF96917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052">
            <a:off x="6586998" y="2110449"/>
            <a:ext cx="233487" cy="994332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0E200753-BE0A-45E8-BA07-82E5CCD04F29}"/>
              </a:ext>
            </a:extLst>
          </p:cNvPr>
          <p:cNvSpPr txBox="1"/>
          <p:nvPr/>
        </p:nvSpPr>
        <p:spPr>
          <a:xfrm>
            <a:off x="6384655" y="5538747"/>
            <a:ext cx="4962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 mL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26FA05B-92A2-4946-92A2-C948CBE7A9FD}"/>
              </a:ext>
            </a:extLst>
          </p:cNvPr>
          <p:cNvSpPr txBox="1"/>
          <p:nvPr/>
        </p:nvSpPr>
        <p:spPr>
          <a:xfrm>
            <a:off x="6384655" y="3109646"/>
            <a:ext cx="638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 mL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8C018E69-71DD-44E8-A7C7-DC762E705224}"/>
              </a:ext>
            </a:extLst>
          </p:cNvPr>
          <p:cNvSpPr/>
          <p:nvPr/>
        </p:nvSpPr>
        <p:spPr>
          <a:xfrm>
            <a:off x="7022828" y="2368704"/>
            <a:ext cx="1678304" cy="5107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b="1"/>
              <a:t>Concentración de biomasa de BAL</a:t>
            </a:r>
            <a:endParaRPr lang="es-EC" sz="1200" b="1" dirty="0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FF584DED-D6E1-438C-AF88-696D2C6669CD}"/>
              </a:ext>
            </a:extLst>
          </p:cNvPr>
          <p:cNvSpPr/>
          <p:nvPr/>
        </p:nvSpPr>
        <p:spPr>
          <a:xfrm>
            <a:off x="7027081" y="4800124"/>
            <a:ext cx="1972812" cy="7150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 dirty="0"/>
              <a:t>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 dirty="0"/>
              <a:t>Acidez titulable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 dirty="0"/>
              <a:t>Azúcares reductores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34C693D-6E64-4260-9F6F-9D30AC7B2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695" y="4232811"/>
            <a:ext cx="804343" cy="23247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702A87D-3EA3-4EC8-94AB-19DE0C0E2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84262">
            <a:off x="5757810" y="2939710"/>
            <a:ext cx="804343" cy="232477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5626C42C-DDED-47E9-9E07-F1A18403D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62985">
            <a:off x="5705344" y="4641319"/>
            <a:ext cx="804343" cy="232477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1FB6E607-AD60-464C-AB3D-594A436A6B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39" b="3412"/>
          <a:stretch/>
        </p:blipFill>
        <p:spPr>
          <a:xfrm>
            <a:off x="71977" y="3397113"/>
            <a:ext cx="2454502" cy="1935093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2A77CA79-81D7-4587-A0D3-878DB05475BD}"/>
              </a:ext>
            </a:extLst>
          </p:cNvPr>
          <p:cNvSpPr txBox="1"/>
          <p:nvPr/>
        </p:nvSpPr>
        <p:spPr>
          <a:xfrm>
            <a:off x="85832" y="4600069"/>
            <a:ext cx="496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200mL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C662B2F-A7A3-4EFC-9B10-ADA6500FFBFB}"/>
              </a:ext>
            </a:extLst>
          </p:cNvPr>
          <p:cNvSpPr txBox="1"/>
          <p:nvPr/>
        </p:nvSpPr>
        <p:spPr>
          <a:xfrm>
            <a:off x="683447" y="4595293"/>
            <a:ext cx="496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200mL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3D09E3E-1BB6-449B-B143-B3E728449B02}"/>
              </a:ext>
            </a:extLst>
          </p:cNvPr>
          <p:cNvSpPr txBox="1"/>
          <p:nvPr/>
        </p:nvSpPr>
        <p:spPr>
          <a:xfrm>
            <a:off x="1246196" y="4600069"/>
            <a:ext cx="496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200mL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1A1F5B9-F008-436B-93D6-4DECA06D6BD0}"/>
              </a:ext>
            </a:extLst>
          </p:cNvPr>
          <p:cNvSpPr txBox="1"/>
          <p:nvPr/>
        </p:nvSpPr>
        <p:spPr>
          <a:xfrm>
            <a:off x="1848803" y="4595293"/>
            <a:ext cx="496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200mL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7ACD051-4315-4CAB-B2C9-63AE391B2FEF}"/>
              </a:ext>
            </a:extLst>
          </p:cNvPr>
          <p:cNvSpPr txBox="1"/>
          <p:nvPr/>
        </p:nvSpPr>
        <p:spPr>
          <a:xfrm>
            <a:off x="71977" y="6279112"/>
            <a:ext cx="6560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EC" dirty="0"/>
              <a:t>(Cury et al., 2014) ; </a:t>
            </a:r>
          </a:p>
          <a:p>
            <a:r>
              <a:rPr lang="es-EC" dirty="0"/>
              <a:t>(Lee, 2005); (Serna-</a:t>
            </a:r>
            <a:r>
              <a:rPr lang="es-EC" dirty="0" err="1"/>
              <a:t>Cock</a:t>
            </a:r>
            <a:r>
              <a:rPr lang="es-EC" dirty="0"/>
              <a:t> &amp; Rodríguez, 2009).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18545D9-7ECB-4CEA-93AB-AED605366E64}"/>
              </a:ext>
            </a:extLst>
          </p:cNvPr>
          <p:cNvSpPr/>
          <p:nvPr/>
        </p:nvSpPr>
        <p:spPr>
          <a:xfrm>
            <a:off x="3096229" y="1069529"/>
            <a:ext cx="1707790" cy="948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C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Bloques</a:t>
            </a:r>
            <a:r>
              <a:rPr lang="en-US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s-EC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s-EC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Ensayos</a:t>
            </a:r>
            <a:r>
              <a:rPr lang="en-US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s-EC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lang="es-EC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E8B9DE7-C80F-4ACB-B0DB-458A1010A315}"/>
              </a:ext>
            </a:extLst>
          </p:cNvPr>
          <p:cNvSpPr/>
          <p:nvPr/>
        </p:nvSpPr>
        <p:spPr>
          <a:xfrm>
            <a:off x="4967785" y="1072187"/>
            <a:ext cx="1853845" cy="948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C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Tratamientos</a:t>
            </a:r>
            <a:endParaRPr lang="es-EC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C" sz="1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MRS (+), L50, L, (-)</a:t>
            </a:r>
            <a:endParaRPr lang="es-EC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lang="es-EC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0A3C217-304F-4E81-9842-0C1620476E51}"/>
              </a:ext>
            </a:extLst>
          </p:cNvPr>
          <p:cNvSpPr/>
          <p:nvPr/>
        </p:nvSpPr>
        <p:spPr>
          <a:xfrm>
            <a:off x="7035641" y="1059871"/>
            <a:ext cx="1535153" cy="948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C" sz="14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Repeticiones</a:t>
            </a:r>
            <a:endParaRPr lang="es-EC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lang="es-EC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0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E54B655-D43F-4D06-8C37-714B0698F03C}"/>
              </a:ext>
            </a:extLst>
          </p:cNvPr>
          <p:cNvSpPr txBox="1"/>
          <p:nvPr/>
        </p:nvSpPr>
        <p:spPr>
          <a:xfrm>
            <a:off x="457200" y="720021"/>
            <a:ext cx="8229599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tx1">
                    <a:lumMod val="95000"/>
                    <a:lumOff val="5000"/>
                  </a:schemeClr>
                </a:solidFill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latin typeface="+mn-lt"/>
              </a:rPr>
              <a:t>Lactosuero: situación actual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/>
              <a:t>Bacterias ácido lácticas (BAL)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Objetivos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Metodología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Resultados y discusión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20203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70722-007A-49EF-B5D3-965ACE34B436}"/>
              </a:ext>
            </a:extLst>
          </p:cNvPr>
          <p:cNvSpPr txBox="1"/>
          <p:nvPr/>
        </p:nvSpPr>
        <p:spPr>
          <a:xfrm>
            <a:off x="102729" y="572435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Cinética de crecimiento de BAL aisladas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37DD523-C434-4F4D-A348-3DF96917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4052">
            <a:off x="346575" y="1515648"/>
            <a:ext cx="233487" cy="994332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0E200753-BE0A-45E8-BA07-82E5CCD04F29}"/>
              </a:ext>
            </a:extLst>
          </p:cNvPr>
          <p:cNvSpPr txBox="1"/>
          <p:nvPr/>
        </p:nvSpPr>
        <p:spPr>
          <a:xfrm>
            <a:off x="144016" y="5491915"/>
            <a:ext cx="4962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 mL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26FA05B-92A2-4946-92A2-C948CBE7A9FD}"/>
              </a:ext>
            </a:extLst>
          </p:cNvPr>
          <p:cNvSpPr txBox="1"/>
          <p:nvPr/>
        </p:nvSpPr>
        <p:spPr>
          <a:xfrm>
            <a:off x="144232" y="2514845"/>
            <a:ext cx="638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 mL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8C018E69-71DD-44E8-A7C7-DC762E705224}"/>
              </a:ext>
            </a:extLst>
          </p:cNvPr>
          <p:cNvSpPr/>
          <p:nvPr/>
        </p:nvSpPr>
        <p:spPr>
          <a:xfrm>
            <a:off x="1166008" y="1065140"/>
            <a:ext cx="3771751" cy="3064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b="1"/>
              <a:t>Concentración de biomasa de BAL</a:t>
            </a:r>
            <a:endParaRPr lang="es-EC" sz="1200" b="1" dirty="0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FF584DED-D6E1-438C-AF88-696D2C6669CD}"/>
              </a:ext>
            </a:extLst>
          </p:cNvPr>
          <p:cNvSpPr/>
          <p:nvPr/>
        </p:nvSpPr>
        <p:spPr>
          <a:xfrm>
            <a:off x="804502" y="3779174"/>
            <a:ext cx="820890" cy="305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 dirty="0"/>
              <a:t>pH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EF3FE1F-0D9E-4DB5-B315-DFB68FE5E7E4}"/>
              </a:ext>
            </a:extLst>
          </p:cNvPr>
          <p:cNvSpPr txBox="1"/>
          <p:nvPr/>
        </p:nvSpPr>
        <p:spPr>
          <a:xfrm>
            <a:off x="71977" y="6279112"/>
            <a:ext cx="6560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EC" dirty="0"/>
              <a:t>(Cury et al., 2014; Lee, 2005; Serna-</a:t>
            </a:r>
            <a:r>
              <a:rPr lang="es-EC" dirty="0" err="1"/>
              <a:t>Cock</a:t>
            </a:r>
            <a:r>
              <a:rPr lang="es-EC" dirty="0"/>
              <a:t> &amp; Rodríguez, 2009).</a:t>
            </a:r>
          </a:p>
          <a:p>
            <a:r>
              <a:rPr lang="es-EC" dirty="0"/>
              <a:t>(Miller,1959).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909ED4-0E69-4616-BE88-5AA475CF0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91" y="1674314"/>
            <a:ext cx="2229014" cy="16366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D179D65-785F-433A-98FD-4F81E45ED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61" y="2390354"/>
            <a:ext cx="555180" cy="1604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AD5B06-7B21-49B0-96A9-DB3B012FE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474" y="1696631"/>
            <a:ext cx="1212862" cy="173356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E06B5F-813D-4E5F-B1F7-AAB4D4C52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20" y="4258524"/>
            <a:ext cx="1381125" cy="151447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7E3F2FF-C37F-4743-A632-1A67B27FB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427" y="2443239"/>
            <a:ext cx="555180" cy="1604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CAD42EF-E573-45D2-9905-C7C24652A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592" y="1319582"/>
            <a:ext cx="1142048" cy="83951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B3D9CDC-8DFC-400D-A5E7-14A0E2965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4052">
            <a:off x="804050" y="4708325"/>
            <a:ext cx="233487" cy="9943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7B0EE09-926B-41F4-A382-9E7C4FE60F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36"/>
          <a:stretch/>
        </p:blipFill>
        <p:spPr>
          <a:xfrm>
            <a:off x="5748607" y="1608116"/>
            <a:ext cx="1407226" cy="16764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D3B4848-33C0-42D6-BAFE-053285696779}"/>
              </a:ext>
            </a:extLst>
          </p:cNvPr>
          <p:cNvSpPr/>
          <p:nvPr/>
        </p:nvSpPr>
        <p:spPr>
          <a:xfrm>
            <a:off x="3616783" y="3778933"/>
            <a:ext cx="1567645" cy="3064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 dirty="0"/>
              <a:t>Acidez titulable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7DFF484-B937-4E2C-AE7C-1F5C3230FFF6}"/>
              </a:ext>
            </a:extLst>
          </p:cNvPr>
          <p:cNvSpPr/>
          <p:nvPr/>
        </p:nvSpPr>
        <p:spPr>
          <a:xfrm>
            <a:off x="6436300" y="3778933"/>
            <a:ext cx="1972812" cy="3064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b="1" dirty="0"/>
              <a:t>Azúcares reductores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AB0A44C3-BC7E-42B6-8723-6A22A5079CC7}"/>
              </a:ext>
            </a:extLst>
          </p:cNvPr>
          <p:cNvSpPr/>
          <p:nvPr/>
        </p:nvSpPr>
        <p:spPr>
          <a:xfrm rot="5400000">
            <a:off x="2132343" y="2786761"/>
            <a:ext cx="97206" cy="89590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67B4CC-1B68-416C-B07C-8BFE56F2549A}"/>
              </a:ext>
            </a:extLst>
          </p:cNvPr>
          <p:cNvSpPr txBox="1"/>
          <p:nvPr/>
        </p:nvSpPr>
        <p:spPr>
          <a:xfrm>
            <a:off x="1914066" y="3283317"/>
            <a:ext cx="660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/>
              <a:t>0 h - 8h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67CB51-6440-4860-93EC-30D2DC1C6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1305" y="4242192"/>
            <a:ext cx="976453" cy="19759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E35925-6CC1-427C-A156-0FEFF3FDA8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2706" y="4896071"/>
            <a:ext cx="1460412" cy="9864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08ABC0-D3CE-45BB-9B88-BDD3F5AD94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1216" y="5347246"/>
            <a:ext cx="231490" cy="45918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638C46C-7F66-4068-9112-118F4893ED24}"/>
              </a:ext>
            </a:extLst>
          </p:cNvPr>
          <p:cNvSpPr txBox="1"/>
          <p:nvPr/>
        </p:nvSpPr>
        <p:spPr>
          <a:xfrm>
            <a:off x="6875148" y="4137497"/>
            <a:ext cx="1681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/>
              <a:t>Método de DNS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A440BD5-066C-4F46-8BD8-A450A8A90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1521" y1="18717" x2="11521" y2="39572"/>
                        <a14:foregroundMark x1="11521" y1="17112" x2="15668" y2="17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882" y="4482896"/>
            <a:ext cx="1227589" cy="105787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9D20F012-9D2A-41CF-93FB-698F168E6A1B}"/>
              </a:ext>
            </a:extLst>
          </p:cNvPr>
          <p:cNvSpPr txBox="1"/>
          <p:nvPr/>
        </p:nvSpPr>
        <p:spPr>
          <a:xfrm>
            <a:off x="5766610" y="546872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6000 rpm x 10 min </a:t>
            </a:r>
            <a:endParaRPr lang="es-EC" sz="10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606E2E2-6D47-4311-9B72-5D2447F6C03D}"/>
              </a:ext>
            </a:extLst>
          </p:cNvPr>
          <p:cNvSpPr txBox="1"/>
          <p:nvPr/>
        </p:nvSpPr>
        <p:spPr>
          <a:xfrm>
            <a:off x="8012891" y="4742832"/>
            <a:ext cx="5172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/>
              <a:t>𝜆= 540 nm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C9B12C1-58EB-479D-B507-68919E0B0E7C}"/>
              </a:ext>
            </a:extLst>
          </p:cNvPr>
          <p:cNvSpPr txBox="1"/>
          <p:nvPr/>
        </p:nvSpPr>
        <p:spPr>
          <a:xfrm>
            <a:off x="3357792" y="4822743"/>
            <a:ext cx="65918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/>
              <a:t>NaOH 0.1N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1959E78-2B31-4528-850E-F80B7DDC5D34}"/>
              </a:ext>
            </a:extLst>
          </p:cNvPr>
          <p:cNvSpPr txBox="1"/>
          <p:nvPr/>
        </p:nvSpPr>
        <p:spPr>
          <a:xfrm>
            <a:off x="7812762" y="858239"/>
            <a:ext cx="853707" cy="459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72 h </a:t>
            </a:r>
          </a:p>
          <a:p>
            <a:pPr algn="ctr"/>
            <a:r>
              <a:rPr lang="es-EC" sz="1200" dirty="0"/>
              <a:t>(21-23°C)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F8339A01-4150-43F9-8657-00DCB811868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7228" b="-1"/>
          <a:stretch/>
        </p:blipFill>
        <p:spPr>
          <a:xfrm>
            <a:off x="7055173" y="2365089"/>
            <a:ext cx="2044955" cy="12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E54B655-D43F-4D06-8C37-714B0698F03C}"/>
              </a:ext>
            </a:extLst>
          </p:cNvPr>
          <p:cNvSpPr txBox="1"/>
          <p:nvPr/>
        </p:nvSpPr>
        <p:spPr>
          <a:xfrm>
            <a:off x="457200" y="720021"/>
            <a:ext cx="8229599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  <a:latin typeface="+mn-lt"/>
              </a:rPr>
              <a:t>Lactosuero: situación actual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</a:rPr>
              <a:t>Bacterias ácido lácticas (BAL)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Objetivos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Metodología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/>
              <a:t>Resultados y discusión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40803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muestras de leche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6BE81B-2A73-4E63-9155-41389E4A43F8}"/>
              </a:ext>
            </a:extLst>
          </p:cNvPr>
          <p:cNvSpPr txBox="1"/>
          <p:nvPr/>
        </p:nvSpPr>
        <p:spPr>
          <a:xfrm>
            <a:off x="3923928" y="32014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Categoría A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calidad buena de leche.  </a:t>
            </a:r>
            <a:r>
              <a:rPr lang="es-EC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Categoría B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calidad regular de leche.</a:t>
            </a:r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138AB0-C80D-459F-8442-920AD9B04913}"/>
              </a:ext>
            </a:extLst>
          </p:cNvPr>
          <p:cNvSpPr txBox="1"/>
          <p:nvPr/>
        </p:nvSpPr>
        <p:spPr>
          <a:xfrm>
            <a:off x="3817054" y="2150185"/>
            <a:ext cx="2806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NTE INEN 9:2008</a:t>
            </a:r>
          </a:p>
          <a:p>
            <a:pPr algn="ctr"/>
            <a:r>
              <a:rPr lang="es-EC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“Leche cruda. Requisitos</a:t>
            </a:r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1FF496-C518-4FFB-A25C-F43A26C27ED4}"/>
              </a:ext>
            </a:extLst>
          </p:cNvPr>
          <p:cNvSpPr txBox="1"/>
          <p:nvPr/>
        </p:nvSpPr>
        <p:spPr>
          <a:xfrm>
            <a:off x="323528" y="1200074"/>
            <a:ext cx="3168352" cy="5130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/>
              <a:t>Requisitos organolépticos</a:t>
            </a:r>
          </a:p>
          <a:p>
            <a:pPr>
              <a:lnSpc>
                <a:spcPct val="150000"/>
              </a:lnSpc>
            </a:pPr>
            <a:r>
              <a:rPr lang="es-EC" dirty="0"/>
              <a:t>Color </a:t>
            </a:r>
          </a:p>
          <a:p>
            <a:pPr>
              <a:lnSpc>
                <a:spcPct val="150000"/>
              </a:lnSpc>
            </a:pPr>
            <a:r>
              <a:rPr lang="es-EC" dirty="0"/>
              <a:t>Olor</a:t>
            </a:r>
          </a:p>
          <a:p>
            <a:pPr>
              <a:lnSpc>
                <a:spcPct val="150000"/>
              </a:lnSpc>
            </a:pPr>
            <a:r>
              <a:rPr lang="es-EC" dirty="0"/>
              <a:t>Aspecto</a:t>
            </a:r>
          </a:p>
          <a:p>
            <a:pPr>
              <a:lnSpc>
                <a:spcPct val="150000"/>
              </a:lnSpc>
            </a:pPr>
            <a:endParaRPr lang="es-EC" dirty="0"/>
          </a:p>
          <a:p>
            <a:pPr>
              <a:lnSpc>
                <a:spcPct val="150000"/>
              </a:lnSpc>
            </a:pPr>
            <a:r>
              <a:rPr lang="es-EC" b="1" dirty="0"/>
              <a:t>Requisitos fisicoquímicos</a:t>
            </a:r>
          </a:p>
          <a:p>
            <a:pPr>
              <a:lnSpc>
                <a:spcPct val="150000"/>
              </a:lnSpc>
            </a:pPr>
            <a:r>
              <a:rPr lang="es-EC" dirty="0"/>
              <a:t>pH</a:t>
            </a:r>
          </a:p>
          <a:p>
            <a:pPr>
              <a:lnSpc>
                <a:spcPct val="150000"/>
              </a:lnSpc>
            </a:pPr>
            <a:r>
              <a:rPr lang="es-EC" dirty="0"/>
              <a:t>Densidad relativa</a:t>
            </a:r>
          </a:p>
          <a:p>
            <a:pPr>
              <a:lnSpc>
                <a:spcPct val="150000"/>
              </a:lnSpc>
            </a:pPr>
            <a:r>
              <a:rPr lang="es-EC" dirty="0"/>
              <a:t>Sólidos totales</a:t>
            </a:r>
          </a:p>
          <a:p>
            <a:pPr>
              <a:lnSpc>
                <a:spcPct val="150000"/>
              </a:lnSpc>
            </a:pPr>
            <a:r>
              <a:rPr lang="es-EC" dirty="0"/>
              <a:t>Ensayo de reductasa</a:t>
            </a:r>
          </a:p>
          <a:p>
            <a:pPr>
              <a:lnSpc>
                <a:spcPct val="150000"/>
              </a:lnSpc>
            </a:pPr>
            <a:r>
              <a:rPr lang="es-EC" dirty="0"/>
              <a:t>Reacción estabilidad proteica</a:t>
            </a:r>
          </a:p>
          <a:p>
            <a:pPr>
              <a:lnSpc>
                <a:spcPct val="200000"/>
              </a:lnSpc>
            </a:pPr>
            <a:endParaRPr lang="es-EC" dirty="0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D7C02499-EB54-4ECF-9B34-501993007B07}"/>
              </a:ext>
            </a:extLst>
          </p:cNvPr>
          <p:cNvSpPr/>
          <p:nvPr/>
        </p:nvSpPr>
        <p:spPr>
          <a:xfrm>
            <a:off x="3491880" y="1340768"/>
            <a:ext cx="432048" cy="4717268"/>
          </a:xfrm>
          <a:prstGeom prst="rightBrac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E154418-C5CD-4F1B-96A7-DAE63E1A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186" y="4509120"/>
            <a:ext cx="1247775" cy="1238250"/>
          </a:xfrm>
          <a:prstGeom prst="rect">
            <a:avLst/>
          </a:prstGeom>
        </p:spPr>
      </p:pic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D16EF6E2-A453-49B1-A6A3-BDCE4C620A8E}"/>
              </a:ext>
            </a:extLst>
          </p:cNvPr>
          <p:cNvSpPr/>
          <p:nvPr/>
        </p:nvSpPr>
        <p:spPr>
          <a:xfrm>
            <a:off x="5076056" y="2796516"/>
            <a:ext cx="216024" cy="40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E84EB400-D24D-407E-9563-4916875DFF1E}"/>
              </a:ext>
            </a:extLst>
          </p:cNvPr>
          <p:cNvSpPr/>
          <p:nvPr/>
        </p:nvSpPr>
        <p:spPr>
          <a:xfrm>
            <a:off x="7812360" y="3963832"/>
            <a:ext cx="216024" cy="40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F5A81B-6667-43FB-8AC6-AC0073AFB7FB}"/>
              </a:ext>
            </a:extLst>
          </p:cNvPr>
          <p:cNvSpPr txBox="1"/>
          <p:nvPr/>
        </p:nvSpPr>
        <p:spPr>
          <a:xfrm>
            <a:off x="7025936" y="4509120"/>
            <a:ext cx="182438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b="1">
                <a:solidFill>
                  <a:srgbClr val="FF0000"/>
                </a:solidFill>
              </a:rPr>
              <a:t>Microflora BAL</a:t>
            </a:r>
          </a:p>
          <a:p>
            <a:pPr algn="ctr">
              <a:lnSpc>
                <a:spcPct val="150000"/>
              </a:lnSpc>
            </a:pPr>
            <a:r>
              <a:rPr lang="es-EC" b="1">
                <a:solidFill>
                  <a:srgbClr val="FF0000"/>
                </a:solidFill>
              </a:rPr>
              <a:t>en leche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8BBA88-2448-4B68-9E8B-A8D5921FD824}"/>
              </a:ext>
            </a:extLst>
          </p:cNvPr>
          <p:cNvSpPr txBox="1"/>
          <p:nvPr/>
        </p:nvSpPr>
        <p:spPr>
          <a:xfrm>
            <a:off x="179512" y="627829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INEN, 2008)</a:t>
            </a:r>
          </a:p>
          <a:p>
            <a:endParaRPr lang="es-EC" sz="12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DC319C-E9BD-4087-842A-A5015CFF3B4F}"/>
              </a:ext>
            </a:extLst>
          </p:cNvPr>
          <p:cNvSpPr txBox="1"/>
          <p:nvPr/>
        </p:nvSpPr>
        <p:spPr>
          <a:xfrm>
            <a:off x="7164288" y="2912003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>
                <a:solidFill>
                  <a:srgbClr val="FF0000"/>
                </a:solidFill>
              </a:rPr>
              <a:t>pH</a:t>
            </a:r>
          </a:p>
          <a:p>
            <a:pPr algn="ctr"/>
            <a:endParaRPr lang="es-EC"/>
          </a:p>
          <a:p>
            <a:pPr algn="ctr"/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6,48 - 6,74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833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aislados bacterianos (macroscópico)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E84EB400-D24D-407E-9563-4916875DFF1E}"/>
              </a:ext>
            </a:extLst>
          </p:cNvPr>
          <p:cNvSpPr/>
          <p:nvPr/>
        </p:nvSpPr>
        <p:spPr>
          <a:xfrm>
            <a:off x="7812360" y="3963832"/>
            <a:ext cx="216024" cy="40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F5A81B-6667-43FB-8AC6-AC0073AFB7FB}"/>
              </a:ext>
            </a:extLst>
          </p:cNvPr>
          <p:cNvSpPr txBox="1"/>
          <p:nvPr/>
        </p:nvSpPr>
        <p:spPr>
          <a:xfrm>
            <a:off x="7025936" y="4509120"/>
            <a:ext cx="182438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b="1">
                <a:solidFill>
                  <a:srgbClr val="FF0000"/>
                </a:solidFill>
              </a:rPr>
              <a:t>Microflora BAL</a:t>
            </a:r>
          </a:p>
          <a:p>
            <a:pPr algn="ctr">
              <a:lnSpc>
                <a:spcPct val="150000"/>
              </a:lnSpc>
            </a:pPr>
            <a:r>
              <a:rPr lang="es-EC" b="1">
                <a:solidFill>
                  <a:srgbClr val="FF0000"/>
                </a:solidFill>
              </a:rPr>
              <a:t>en leche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A9EA0C-F364-40FE-ADBD-DD217994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6" y="1229794"/>
            <a:ext cx="6543675" cy="488632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1A14662-BE37-4A11-8AFA-203EC7AD2CE5}"/>
              </a:ext>
            </a:extLst>
          </p:cNvPr>
          <p:cNvSpPr/>
          <p:nvPr/>
        </p:nvSpPr>
        <p:spPr>
          <a:xfrm>
            <a:off x="899592" y="3183191"/>
            <a:ext cx="288032" cy="864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22FF33-B074-4DAE-8766-09D28A5BC725}"/>
              </a:ext>
            </a:extLst>
          </p:cNvPr>
          <p:cNvSpPr/>
          <p:nvPr/>
        </p:nvSpPr>
        <p:spPr>
          <a:xfrm>
            <a:off x="899592" y="4047059"/>
            <a:ext cx="288032" cy="534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C7DB1E-2E0B-465E-957D-46BC65C1B92B}"/>
              </a:ext>
            </a:extLst>
          </p:cNvPr>
          <p:cNvSpPr txBox="1"/>
          <p:nvPr/>
        </p:nvSpPr>
        <p:spPr>
          <a:xfrm>
            <a:off x="7004176" y="1262438"/>
            <a:ext cx="172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/>
              <a:t>pH</a:t>
            </a:r>
            <a:br>
              <a:rPr lang="es-EC"/>
            </a:br>
            <a:endParaRPr lang="es-EC"/>
          </a:p>
          <a:p>
            <a:pPr algn="ctr"/>
            <a:r>
              <a:rPr lang="es-EC"/>
              <a:t>M3: 6,6</a:t>
            </a:r>
          </a:p>
          <a:p>
            <a:pPr algn="ctr"/>
            <a:r>
              <a:rPr lang="es-EC"/>
              <a:t>M4: 6,62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A3B3E5-D053-4578-AF71-460E379387D9}"/>
              </a:ext>
            </a:extLst>
          </p:cNvPr>
          <p:cNvSpPr txBox="1"/>
          <p:nvPr/>
        </p:nvSpPr>
        <p:spPr>
          <a:xfrm>
            <a:off x="107504" y="6369583"/>
            <a:ext cx="7992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Giangiacomo</a:t>
            </a:r>
            <a:r>
              <a:rPr lang="es-EC" sz="1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2000)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F274AB-50B5-4614-BAD7-0D442320DFDB}"/>
              </a:ext>
            </a:extLst>
          </p:cNvPr>
          <p:cNvSpPr txBox="1"/>
          <p:nvPr/>
        </p:nvSpPr>
        <p:spPr>
          <a:xfrm>
            <a:off x="7200292" y="286795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/>
              <a:t>Fuentes de microflora</a:t>
            </a:r>
          </a:p>
        </p:txBody>
      </p:sp>
    </p:spTree>
    <p:extLst>
      <p:ext uri="{BB962C8B-B14F-4D97-AF65-F5344CB8AC3E}">
        <p14:creationId xmlns:p14="http://schemas.microsoft.com/office/powerpoint/2010/main" val="4040197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aislados bacterianos (macroscópico)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E84EB400-D24D-407E-9563-4916875DFF1E}"/>
              </a:ext>
            </a:extLst>
          </p:cNvPr>
          <p:cNvSpPr/>
          <p:nvPr/>
        </p:nvSpPr>
        <p:spPr>
          <a:xfrm>
            <a:off x="7812360" y="3963832"/>
            <a:ext cx="216024" cy="40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F5A81B-6667-43FB-8AC6-AC0073AFB7FB}"/>
              </a:ext>
            </a:extLst>
          </p:cNvPr>
          <p:cNvSpPr txBox="1"/>
          <p:nvPr/>
        </p:nvSpPr>
        <p:spPr>
          <a:xfrm>
            <a:off x="7025936" y="4509120"/>
            <a:ext cx="182438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b="1">
                <a:solidFill>
                  <a:srgbClr val="FF0000"/>
                </a:solidFill>
              </a:rPr>
              <a:t>Microflora BAL</a:t>
            </a:r>
          </a:p>
          <a:p>
            <a:pPr algn="ctr">
              <a:lnSpc>
                <a:spcPct val="150000"/>
              </a:lnSpc>
            </a:pPr>
            <a:r>
              <a:rPr lang="es-EC" b="1">
                <a:solidFill>
                  <a:srgbClr val="FF0000"/>
                </a:solidFill>
              </a:rPr>
              <a:t>en leche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A9EA0C-F364-40FE-ADBD-DD217994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6" y="1229794"/>
            <a:ext cx="6543675" cy="4886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C7DB1E-2E0B-465E-957D-46BC65C1B92B}"/>
              </a:ext>
            </a:extLst>
          </p:cNvPr>
          <p:cNvSpPr txBox="1"/>
          <p:nvPr/>
        </p:nvSpPr>
        <p:spPr>
          <a:xfrm>
            <a:off x="7004176" y="1262438"/>
            <a:ext cx="172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/>
              <a:t>pH</a:t>
            </a:r>
            <a:br>
              <a:rPr lang="es-EC"/>
            </a:br>
            <a:endParaRPr lang="es-EC"/>
          </a:p>
          <a:p>
            <a:pPr algn="ctr"/>
            <a:r>
              <a:rPr lang="es-EC"/>
              <a:t>M3: 6,6</a:t>
            </a:r>
          </a:p>
          <a:p>
            <a:pPr algn="ctr"/>
            <a:r>
              <a:rPr lang="es-EC"/>
              <a:t>M4: 6,62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A3B3E5-D053-4578-AF71-460E379387D9}"/>
              </a:ext>
            </a:extLst>
          </p:cNvPr>
          <p:cNvSpPr txBox="1"/>
          <p:nvPr/>
        </p:nvSpPr>
        <p:spPr>
          <a:xfrm>
            <a:off x="107504" y="6369583"/>
            <a:ext cx="7992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Asfour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.,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 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2016); </a:t>
            </a:r>
            <a:r>
              <a:rPr lang="fi-FI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Karakas &amp; Karakas (2018);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Ramírez &amp; Vélez, (2016) </a:t>
            </a:r>
            <a:endParaRPr lang="es-EC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F274AB-50B5-4614-BAD7-0D442320DFDB}"/>
              </a:ext>
            </a:extLst>
          </p:cNvPr>
          <p:cNvSpPr txBox="1"/>
          <p:nvPr/>
        </p:nvSpPr>
        <p:spPr>
          <a:xfrm>
            <a:off x="7200292" y="286795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/>
              <a:t>Fuentes de microflora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0427DC1-ABDB-4C86-A6FC-A219E86EDD38}"/>
              </a:ext>
            </a:extLst>
          </p:cNvPr>
          <p:cNvSpPr/>
          <p:nvPr/>
        </p:nvSpPr>
        <p:spPr>
          <a:xfrm>
            <a:off x="467544" y="2600506"/>
            <a:ext cx="6192688" cy="210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AC522C1-25AA-45D3-A4DC-32A1D90B29CD}"/>
              </a:ext>
            </a:extLst>
          </p:cNvPr>
          <p:cNvSpPr/>
          <p:nvPr/>
        </p:nvSpPr>
        <p:spPr>
          <a:xfrm>
            <a:off x="475592" y="3126793"/>
            <a:ext cx="6192688" cy="210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84AE69-49D1-43D9-B21E-A667D9570CC0}"/>
              </a:ext>
            </a:extLst>
          </p:cNvPr>
          <p:cNvSpPr/>
          <p:nvPr/>
        </p:nvSpPr>
        <p:spPr>
          <a:xfrm>
            <a:off x="354440" y="4383680"/>
            <a:ext cx="6192688" cy="210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9B46AEC-3B0C-4C9D-9331-CD60BDE59644}"/>
              </a:ext>
            </a:extLst>
          </p:cNvPr>
          <p:cNvSpPr/>
          <p:nvPr/>
        </p:nvSpPr>
        <p:spPr>
          <a:xfrm>
            <a:off x="389269" y="4764066"/>
            <a:ext cx="6192688" cy="210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334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aislados bacterianos (macroscópico)</a:t>
            </a:r>
          </a:p>
        </p:txBody>
      </p:sp>
      <p:pic>
        <p:nvPicPr>
          <p:cNvPr id="6" name="Imagen 5" descr="Imagen que contiene tabla, foto, comida, vidrio&#10;&#10;Descripción generada automáticamente">
            <a:extLst>
              <a:ext uri="{FF2B5EF4-FFF2-40B4-BE49-F238E27FC236}">
                <a16:creationId xmlns:a16="http://schemas.microsoft.com/office/drawing/2014/main" id="{7D6D70D5-C27A-4BE0-9791-30E6EE90E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69214" y="1693878"/>
            <a:ext cx="2508052" cy="2353716"/>
          </a:xfrm>
          <a:prstGeom prst="rect">
            <a:avLst/>
          </a:prstGeom>
        </p:spPr>
      </p:pic>
      <p:pic>
        <p:nvPicPr>
          <p:cNvPr id="7" name="Imagen 6" descr="Imagen que contiene alimentos, plato, negro, tabla&#10;&#10;Descripción generada automáticamente">
            <a:extLst>
              <a:ext uri="{FF2B5EF4-FFF2-40B4-BE49-F238E27FC236}">
                <a16:creationId xmlns:a16="http://schemas.microsoft.com/office/drawing/2014/main" id="{DCE98D08-4741-439E-8819-3EF357CC8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5413" r="8357" b="19938"/>
          <a:stretch/>
        </p:blipFill>
        <p:spPr>
          <a:xfrm>
            <a:off x="1046382" y="3956010"/>
            <a:ext cx="2353716" cy="1996937"/>
          </a:xfrm>
          <a:prstGeom prst="rect">
            <a:avLst/>
          </a:prstGeom>
        </p:spPr>
      </p:pic>
      <p:pic>
        <p:nvPicPr>
          <p:cNvPr id="8" name="Imagen 7" descr="Imagen que contiene taza, tabla, vidrio, alimentos&#10;&#10;Descripción generada automáticamente">
            <a:extLst>
              <a:ext uri="{FF2B5EF4-FFF2-40B4-BE49-F238E27FC236}">
                <a16:creationId xmlns:a16="http://schemas.microsoft.com/office/drawing/2014/main" id="{09021519-82EA-4364-BEBE-3B20CE3C7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97" y="1616709"/>
            <a:ext cx="4700295" cy="43362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70846F3-1065-45E0-A315-7EE8A33D3D24}"/>
              </a:ext>
            </a:extLst>
          </p:cNvPr>
          <p:cNvSpPr txBox="1"/>
          <p:nvPr/>
        </p:nvSpPr>
        <p:spPr>
          <a:xfrm>
            <a:off x="725244" y="1281788"/>
            <a:ext cx="7704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b="1" dirty="0">
                <a:effectLst/>
                <a:ea typeface="Calibri" panose="020F0502020204030204" pitchFamily="34" charset="0"/>
              </a:rPr>
              <a:t>Figura 4. </a:t>
            </a:r>
            <a:r>
              <a:rPr lang="es-ES_tradnl" sz="1100" i="1" dirty="0">
                <a:effectLst/>
                <a:ea typeface="Calibri" panose="020F0502020204030204" pitchFamily="34" charset="0"/>
              </a:rPr>
              <a:t>Características macroscópicas de colonias de BAL (L2,L12, L5) aisladas de leche cruda de vaca (</a:t>
            </a:r>
            <a:r>
              <a:rPr lang="es-EC" sz="1100" i="1" dirty="0"/>
              <a:t>Yánez,2021).</a:t>
            </a:r>
            <a:endParaRPr lang="es-ES_tradnl" sz="1100" i="1" dirty="0">
              <a:effectLst/>
              <a:ea typeface="Calibri" panose="020F050202020403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EEFB74D-0E45-4A32-93A9-4F6B01B0CE31}"/>
              </a:ext>
            </a:extLst>
          </p:cNvPr>
          <p:cNvCxnSpPr>
            <a:cxnSpLocks/>
          </p:cNvCxnSpPr>
          <p:nvPr/>
        </p:nvCxnSpPr>
        <p:spPr>
          <a:xfrm>
            <a:off x="5418161" y="4193002"/>
            <a:ext cx="0" cy="406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8B0D17C-773F-4B2D-9891-74AA79F5D307}"/>
              </a:ext>
            </a:extLst>
          </p:cNvPr>
          <p:cNvCxnSpPr>
            <a:cxnSpLocks/>
          </p:cNvCxnSpPr>
          <p:nvPr/>
        </p:nvCxnSpPr>
        <p:spPr>
          <a:xfrm flipV="1">
            <a:off x="2156346" y="5241291"/>
            <a:ext cx="204717" cy="245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DA40405-CA44-4779-82C9-BED8CADFE818}"/>
              </a:ext>
            </a:extLst>
          </p:cNvPr>
          <p:cNvCxnSpPr>
            <a:cxnSpLocks/>
          </p:cNvCxnSpPr>
          <p:nvPr/>
        </p:nvCxnSpPr>
        <p:spPr>
          <a:xfrm flipV="1">
            <a:off x="2772770" y="3403517"/>
            <a:ext cx="204717" cy="245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1124E0-7F66-4D9F-9674-160BDC756D5D}"/>
              </a:ext>
            </a:extLst>
          </p:cNvPr>
          <p:cNvSpPr txBox="1"/>
          <p:nvPr/>
        </p:nvSpPr>
        <p:spPr>
          <a:xfrm>
            <a:off x="2620370" y="3648626"/>
            <a:ext cx="504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>
                <a:solidFill>
                  <a:srgbClr val="FF0000"/>
                </a:solidFill>
              </a:rPr>
              <a:t>L12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8C9F79E-37D5-4BB9-95CD-36DFB7365F46}"/>
              </a:ext>
            </a:extLst>
          </p:cNvPr>
          <p:cNvSpPr txBox="1"/>
          <p:nvPr/>
        </p:nvSpPr>
        <p:spPr>
          <a:xfrm>
            <a:off x="1903862" y="5458063"/>
            <a:ext cx="504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>
                <a:solidFill>
                  <a:srgbClr val="FF0000"/>
                </a:solidFill>
              </a:rPr>
              <a:t>L5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685DEAE-A935-4CD9-8A54-305CEA96F96F}"/>
              </a:ext>
            </a:extLst>
          </p:cNvPr>
          <p:cNvSpPr txBox="1"/>
          <p:nvPr/>
        </p:nvSpPr>
        <p:spPr>
          <a:xfrm>
            <a:off x="5248847" y="3956010"/>
            <a:ext cx="504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>
                <a:solidFill>
                  <a:srgbClr val="FF0000"/>
                </a:solidFill>
              </a:rPr>
              <a:t>L2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215C07-2E47-4FA0-AF7C-700051EEC3BE}"/>
              </a:ext>
            </a:extLst>
          </p:cNvPr>
          <p:cNvSpPr txBox="1"/>
          <p:nvPr/>
        </p:nvSpPr>
        <p:spPr>
          <a:xfrm>
            <a:off x="107504" y="6369583"/>
            <a:ext cx="7992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Asfour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.,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2016); (</a:t>
            </a:r>
            <a:r>
              <a:rPr lang="fi-FI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Karakas &amp; Karakas, 2018); (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Ramírez &amp; Vélez, 2016).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45748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808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aislados bacterianos microscópico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4557AE-617B-4481-9315-738DEA35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3760"/>
            <a:ext cx="6399660" cy="483427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25C81A8-7BF0-416D-B15D-19395A2D82D4}"/>
              </a:ext>
            </a:extLst>
          </p:cNvPr>
          <p:cNvSpPr/>
          <p:nvPr/>
        </p:nvSpPr>
        <p:spPr>
          <a:xfrm>
            <a:off x="611560" y="2132856"/>
            <a:ext cx="56166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AEF2333-7360-4F9C-9844-567C37880116}"/>
              </a:ext>
            </a:extLst>
          </p:cNvPr>
          <p:cNvSpPr/>
          <p:nvPr/>
        </p:nvSpPr>
        <p:spPr>
          <a:xfrm>
            <a:off x="617304" y="2627072"/>
            <a:ext cx="56166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1C84542-B99D-4869-A863-7383D5E3B20C}"/>
              </a:ext>
            </a:extLst>
          </p:cNvPr>
          <p:cNvSpPr/>
          <p:nvPr/>
        </p:nvSpPr>
        <p:spPr>
          <a:xfrm>
            <a:off x="611560" y="3844602"/>
            <a:ext cx="56166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DE387EB-F977-47F4-8212-6020E7F4F342}"/>
              </a:ext>
            </a:extLst>
          </p:cNvPr>
          <p:cNvSpPr/>
          <p:nvPr/>
        </p:nvSpPr>
        <p:spPr>
          <a:xfrm>
            <a:off x="611560" y="4230806"/>
            <a:ext cx="56166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486D9-02D0-496B-AF64-CC151804AC53}"/>
              </a:ext>
            </a:extLst>
          </p:cNvPr>
          <p:cNvSpPr txBox="1"/>
          <p:nvPr/>
        </p:nvSpPr>
        <p:spPr>
          <a:xfrm>
            <a:off x="6876256" y="1772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>
                <a:latin typeface="Arial" panose="020B0604020202020204" pitchFamily="34" charset="0"/>
                <a:ea typeface="Calibri" panose="020F0502020204030204" pitchFamily="34" charset="0"/>
              </a:rPr>
              <a:t>BAL</a:t>
            </a: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L2, L5, L12 y L14 </a:t>
            </a:r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243D2E-A10A-47C7-9894-F12A96F75877}"/>
              </a:ext>
            </a:extLst>
          </p:cNvPr>
          <p:cNvSpPr txBox="1"/>
          <p:nvPr/>
        </p:nvSpPr>
        <p:spPr>
          <a:xfrm>
            <a:off x="6723188" y="3738653"/>
            <a:ext cx="224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Enterococcus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Leuconostoc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Lactococcus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Streptococcus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6283472-8D0F-4C75-AC2E-841C19CAE192}"/>
              </a:ext>
            </a:extLst>
          </p:cNvPr>
          <p:cNvSpPr txBox="1"/>
          <p:nvPr/>
        </p:nvSpPr>
        <p:spPr>
          <a:xfrm>
            <a:off x="6804248" y="30115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>
                <a:latin typeface="Arial" panose="020B0604020202020204" pitchFamily="34" charset="0"/>
                <a:ea typeface="Calibri" panose="020F0502020204030204" pitchFamily="34" charset="0"/>
              </a:rPr>
              <a:t>Posibles género BAL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4726F1-041A-40B9-8826-56595318E9C7}"/>
              </a:ext>
            </a:extLst>
          </p:cNvPr>
          <p:cNvSpPr txBox="1"/>
          <p:nvPr/>
        </p:nvSpPr>
        <p:spPr>
          <a:xfrm>
            <a:off x="179512" y="628178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Axelsson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2004; Parra, 2010; </a:t>
            </a:r>
            <a:r>
              <a:rPr lang="es-EC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Teuber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2005)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48968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808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Caracterización de aislados bacterianos microscópico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486D9-02D0-496B-AF64-CC151804AC53}"/>
              </a:ext>
            </a:extLst>
          </p:cNvPr>
          <p:cNvSpPr txBox="1"/>
          <p:nvPr/>
        </p:nvSpPr>
        <p:spPr>
          <a:xfrm>
            <a:off x="7308304" y="1280849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>
                <a:latin typeface="Arial" panose="020B0604020202020204" pitchFamily="34" charset="0"/>
                <a:ea typeface="Calibri" panose="020F0502020204030204" pitchFamily="34" charset="0"/>
              </a:rPr>
              <a:t>BAL</a:t>
            </a:r>
          </a:p>
          <a:p>
            <a:r>
              <a:rPr lang="es-EC"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L2</a:t>
            </a: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b. L5</a:t>
            </a: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L12</a:t>
            </a: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L14 </a:t>
            </a:r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243D2E-A10A-47C7-9894-F12A96F75877}"/>
              </a:ext>
            </a:extLst>
          </p:cNvPr>
          <p:cNvSpPr txBox="1"/>
          <p:nvPr/>
        </p:nvSpPr>
        <p:spPr>
          <a:xfrm>
            <a:off x="6902700" y="3724994"/>
            <a:ext cx="224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Enterococcus</a:t>
            </a:r>
            <a:endParaRPr lang="es-EC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Leuconostoc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Lactococcus</a:t>
            </a:r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Streptococcus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6283472-8D0F-4C75-AC2E-841C19CAE192}"/>
              </a:ext>
            </a:extLst>
          </p:cNvPr>
          <p:cNvSpPr txBox="1"/>
          <p:nvPr/>
        </p:nvSpPr>
        <p:spPr>
          <a:xfrm>
            <a:off x="6804248" y="30115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>
                <a:latin typeface="Arial" panose="020B0604020202020204" pitchFamily="34" charset="0"/>
                <a:ea typeface="Calibri" panose="020F0502020204030204" pitchFamily="34" charset="0"/>
              </a:rPr>
              <a:t>Posibles género BAL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4726F1-041A-40B9-8826-56595318E9C7}"/>
              </a:ext>
            </a:extLst>
          </p:cNvPr>
          <p:cNvSpPr txBox="1"/>
          <p:nvPr/>
        </p:nvSpPr>
        <p:spPr>
          <a:xfrm>
            <a:off x="98012" y="6525344"/>
            <a:ext cx="6840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(Alvarado et al., 2007; Kumar &amp; Kumar, 2014; </a:t>
            </a:r>
            <a:r>
              <a:rPr lang="es-EC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Tulini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al.,2016). </a:t>
            </a:r>
            <a:endParaRPr lang="es-EC" sz="1200" dirty="0"/>
          </a:p>
        </p:txBody>
      </p:sp>
      <p:pic>
        <p:nvPicPr>
          <p:cNvPr id="18" name="Imagen 17" descr="Mapa&#10;&#10;Descripción generada automáticamente">
            <a:extLst>
              <a:ext uri="{FF2B5EF4-FFF2-40B4-BE49-F238E27FC236}">
                <a16:creationId xmlns:a16="http://schemas.microsoft.com/office/drawing/2014/main" id="{D21532D6-0F16-4DB6-B8AD-9B4234529C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2" y="1510749"/>
            <a:ext cx="6462886" cy="455833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55FB3-8B36-4F67-BDCA-D93F9D9FFCBC}"/>
              </a:ext>
            </a:extLst>
          </p:cNvPr>
          <p:cNvSpPr txBox="1"/>
          <p:nvPr/>
        </p:nvSpPr>
        <p:spPr>
          <a:xfrm>
            <a:off x="98012" y="6312642"/>
            <a:ext cx="4663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(Gemelas et al., 2013).</a:t>
            </a:r>
            <a:endParaRPr lang="es-EC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D96904-0490-4746-AD41-012A7B668ED4}"/>
              </a:ext>
            </a:extLst>
          </p:cNvPr>
          <p:cNvSpPr txBox="1"/>
          <p:nvPr/>
        </p:nvSpPr>
        <p:spPr>
          <a:xfrm>
            <a:off x="219329" y="1167926"/>
            <a:ext cx="6796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1" dirty="0">
                <a:effectLst/>
                <a:ea typeface="Calibri" panose="020F0502020204030204" pitchFamily="34" charset="0"/>
              </a:rPr>
              <a:t>Figura 5. </a:t>
            </a:r>
            <a:r>
              <a:rPr lang="es-ES_tradnl" sz="1200" i="1" dirty="0">
                <a:ea typeface="Calibri" panose="020F0502020204030204" pitchFamily="34" charset="0"/>
              </a:rPr>
              <a:t>Morfología microscópica de los aislados L2,L5, L12 y L14 de BAL (100X) </a:t>
            </a:r>
            <a:r>
              <a:rPr lang="es-ES_tradnl" sz="1200" i="1" dirty="0">
                <a:effectLst/>
                <a:ea typeface="Calibri" panose="020F0502020204030204" pitchFamily="34" charset="0"/>
              </a:rPr>
              <a:t>(</a:t>
            </a:r>
            <a:r>
              <a:rPr lang="es-EC" sz="1200" i="1" dirty="0"/>
              <a:t>Yánez,2021).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081160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Capacidad de acidificación y proteólisis</a:t>
            </a:r>
          </a:p>
        </p:txBody>
      </p:sp>
      <p:pic>
        <p:nvPicPr>
          <p:cNvPr id="13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4DC1870-6D83-4092-91F0-F5D14969F3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4" y="1615417"/>
            <a:ext cx="4879432" cy="166956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75B086E-16C6-406E-9EA9-86349C573807}"/>
              </a:ext>
            </a:extLst>
          </p:cNvPr>
          <p:cNvSpPr txBox="1"/>
          <p:nvPr/>
        </p:nvSpPr>
        <p:spPr>
          <a:xfrm>
            <a:off x="179512" y="3278130"/>
            <a:ext cx="505663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>
                <a:latin typeface="Arial" panose="020B0604020202020204" pitchFamily="34" charset="0"/>
                <a:ea typeface="Calibri" panose="020F0502020204030204" pitchFamily="34" charset="0"/>
              </a:rPr>
              <a:t>L2: (A/C/RED)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L5</a:t>
            </a:r>
            <a:r>
              <a:rPr lang="es-EC">
                <a:latin typeface="Arial" panose="020B0604020202020204" pitchFamily="34" charset="0"/>
                <a:ea typeface="Calibri" panose="020F0502020204030204" pitchFamily="34" charset="0"/>
              </a:rPr>
              <a:t> y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L14: (A/RED)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L12: NF </a:t>
            </a:r>
            <a:endParaRPr lang="es-EC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28F6D8-3DA4-4354-B05D-71FD6A27805C}"/>
              </a:ext>
            </a:extLst>
          </p:cNvPr>
          <p:cNvSpPr txBox="1"/>
          <p:nvPr/>
        </p:nvSpPr>
        <p:spPr>
          <a:xfrm>
            <a:off x="520678" y="5406808"/>
            <a:ext cx="5161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L5 y L14: C</a:t>
            </a:r>
            <a:r>
              <a:rPr lang="es-EC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oagulación de caseína mediante ácidos (</a:t>
            </a:r>
            <a:r>
              <a:rPr lang="es-EC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Soydemír</a:t>
            </a:r>
            <a:r>
              <a:rPr lang="es-EC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2008). </a:t>
            </a:r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158F09E-ACEA-46D1-81CC-582913ECF6A1}"/>
              </a:ext>
            </a:extLst>
          </p:cNvPr>
          <p:cNvSpPr txBox="1"/>
          <p:nvPr/>
        </p:nvSpPr>
        <p:spPr>
          <a:xfrm>
            <a:off x="534382" y="4686153"/>
            <a:ext cx="48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L2: C</a:t>
            </a:r>
            <a:r>
              <a:rPr lang="es-EC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oagulación de caseína mediante </a:t>
            </a:r>
            <a:r>
              <a:rPr lang="es-EC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renina</a:t>
            </a:r>
            <a:r>
              <a:rPr lang="es-EC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Frazier, 1924).</a:t>
            </a:r>
            <a:endParaRPr lang="es-EC" sz="1800"/>
          </a:p>
          <a:p>
            <a:endParaRPr lang="es-EC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7078AEC-FB85-4A9B-8DAA-FBC2D5A6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020" y="951861"/>
            <a:ext cx="3600400" cy="495904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EFCBABE-E92E-49F1-A720-AAFFCD651450}"/>
              </a:ext>
            </a:extLst>
          </p:cNvPr>
          <p:cNvSpPr txBox="1"/>
          <p:nvPr/>
        </p:nvSpPr>
        <p:spPr>
          <a:xfrm>
            <a:off x="7293309" y="615298"/>
            <a:ext cx="13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>
                <a:latin typeface="Arial" panose="020B0604020202020204" pitchFamily="34" charset="0"/>
                <a:ea typeface="Calibri" panose="020F0502020204030204" pitchFamily="34" charset="0"/>
              </a:rPr>
              <a:t>Vía </a:t>
            </a:r>
          </a:p>
          <a:p>
            <a:pPr algn="ctr"/>
            <a:r>
              <a:rPr lang="es-EC" sz="900" b="1" err="1">
                <a:latin typeface="Arial" panose="020B0604020202020204" pitchFamily="34" charset="0"/>
                <a:ea typeface="Calibri" panose="020F0502020204030204" pitchFamily="34" charset="0"/>
              </a:rPr>
              <a:t>heterofermentativa</a:t>
            </a:r>
            <a:endParaRPr lang="es-EC" sz="9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A8D4883-EC5A-4D6D-8A79-40A25C86C9A9}"/>
              </a:ext>
            </a:extLst>
          </p:cNvPr>
          <p:cNvSpPr txBox="1"/>
          <p:nvPr/>
        </p:nvSpPr>
        <p:spPr>
          <a:xfrm>
            <a:off x="5762172" y="626202"/>
            <a:ext cx="13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>
                <a:latin typeface="Arial" panose="020B0604020202020204" pitchFamily="34" charset="0"/>
                <a:ea typeface="Calibri" panose="020F0502020204030204" pitchFamily="34" charset="0"/>
              </a:rPr>
              <a:t>Vía </a:t>
            </a:r>
          </a:p>
          <a:p>
            <a:pPr algn="ctr"/>
            <a:r>
              <a:rPr lang="es-EC" sz="900" b="1" err="1">
                <a:latin typeface="Arial" panose="020B0604020202020204" pitchFamily="34" charset="0"/>
                <a:ea typeface="Calibri" panose="020F0502020204030204" pitchFamily="34" charset="0"/>
              </a:rPr>
              <a:t>homofermentativa</a:t>
            </a:r>
            <a:endParaRPr lang="es-EC" sz="9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FAB7B68-1733-4B86-984F-934050D380C9}"/>
              </a:ext>
            </a:extLst>
          </p:cNvPr>
          <p:cNvSpPr txBox="1"/>
          <p:nvPr/>
        </p:nvSpPr>
        <p:spPr>
          <a:xfrm>
            <a:off x="5549020" y="5884239"/>
            <a:ext cx="45765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/>
              <a:t>(</a:t>
            </a:r>
            <a:r>
              <a:rPr lang="es-EC" sz="1100" err="1"/>
              <a:t>Axelsson</a:t>
            </a:r>
            <a:r>
              <a:rPr lang="es-EC" sz="1100"/>
              <a:t>, 2004)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5823A1-BE27-481E-B34D-15C6FF48D062}"/>
              </a:ext>
            </a:extLst>
          </p:cNvPr>
          <p:cNvSpPr txBox="1"/>
          <p:nvPr/>
        </p:nvSpPr>
        <p:spPr>
          <a:xfrm>
            <a:off x="0" y="6396335"/>
            <a:ext cx="5343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(Beckett, 2013); (Ramírez &amp; Vélez, 2016); (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Frazier, 1924).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84B83E-6492-4440-A90F-3B8912AB8C1A}"/>
              </a:ext>
            </a:extLst>
          </p:cNvPr>
          <p:cNvSpPr txBox="1"/>
          <p:nvPr/>
        </p:nvSpPr>
        <p:spPr>
          <a:xfrm>
            <a:off x="196624" y="1172722"/>
            <a:ext cx="5616624" cy="70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5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Figura 6</a:t>
            </a:r>
            <a:r>
              <a:rPr lang="es-EC" sz="1050" b="1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05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Determinación de la capacidad acidificadora y </a:t>
            </a:r>
            <a:r>
              <a:rPr lang="es-EC" sz="105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proteolítica</a:t>
            </a:r>
            <a:r>
              <a:rPr lang="es-EC" sz="105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de los aislados seleccionados de BAL </a:t>
            </a:r>
            <a:r>
              <a:rPr lang="es-ES_tradnl" sz="1050" i="1" dirty="0">
                <a:effectLst/>
                <a:ea typeface="Calibri" panose="020F0502020204030204" pitchFamily="34" charset="0"/>
              </a:rPr>
              <a:t>(</a:t>
            </a:r>
            <a:r>
              <a:rPr lang="es-EC" sz="1050" i="1" dirty="0"/>
              <a:t>Yánez,2021).</a:t>
            </a:r>
            <a:endParaRPr lang="es-EC" sz="1050" dirty="0"/>
          </a:p>
          <a:p>
            <a:pPr>
              <a:spcAft>
                <a:spcPts val="1000"/>
              </a:spcAft>
            </a:pPr>
            <a:endParaRPr lang="es-EC" sz="1050" i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1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Tipo de fermentación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000" b="1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776FA1-E742-4269-9509-78F37A6114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8" y="1579999"/>
            <a:ext cx="3888432" cy="20424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025F4D-48D2-45C1-B5C2-77DE46D46152}"/>
              </a:ext>
            </a:extLst>
          </p:cNvPr>
          <p:cNvSpPr txBox="1"/>
          <p:nvPr/>
        </p:nvSpPr>
        <p:spPr>
          <a:xfrm>
            <a:off x="719092" y="1224921"/>
            <a:ext cx="5616624" cy="70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5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Figura 7</a:t>
            </a:r>
            <a:r>
              <a:rPr lang="es-EC" sz="1050" b="1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05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Determinación del tipo de fermentación de los aislados </a:t>
            </a:r>
            <a:br>
              <a:rPr lang="es-EC" sz="105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05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seleccionados de BAL</a:t>
            </a:r>
            <a:r>
              <a:rPr lang="es-EC" sz="105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_tradnl" sz="1050" i="1" dirty="0">
                <a:effectLst/>
                <a:ea typeface="Calibri" panose="020F0502020204030204" pitchFamily="34" charset="0"/>
              </a:rPr>
              <a:t>(</a:t>
            </a:r>
            <a:r>
              <a:rPr lang="es-EC" sz="1050" i="1" dirty="0"/>
              <a:t>Yánez,2021).</a:t>
            </a:r>
            <a:endParaRPr lang="es-EC" sz="1050" dirty="0"/>
          </a:p>
          <a:p>
            <a:pPr>
              <a:spcAft>
                <a:spcPts val="1000"/>
              </a:spcAft>
            </a:pPr>
            <a:endParaRPr lang="es-EC" sz="1050" i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4358EA-4243-4FA6-9876-470D5F7B2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42" t="1" r="31300" b="-2"/>
          <a:stretch/>
        </p:blipFill>
        <p:spPr>
          <a:xfrm>
            <a:off x="1196508" y="3619881"/>
            <a:ext cx="360040" cy="1619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F2C4E5A-F320-4CF8-AB59-99E8E39ED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35" t="1" r="63394" b="-2"/>
          <a:stretch/>
        </p:blipFill>
        <p:spPr>
          <a:xfrm>
            <a:off x="2025061" y="3621837"/>
            <a:ext cx="243017" cy="1619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2946555-8121-42E7-9F12-9AB02E754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681" r="93634" b="-2216"/>
          <a:stretch/>
        </p:blipFill>
        <p:spPr>
          <a:xfrm>
            <a:off x="3239372" y="3580839"/>
            <a:ext cx="288032" cy="20223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C818452-1A7A-4008-91F3-E31391DB45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03" t="14667" b="-1"/>
          <a:stretch/>
        </p:blipFill>
        <p:spPr>
          <a:xfrm>
            <a:off x="3989908" y="3635438"/>
            <a:ext cx="293963" cy="13817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00CA277-C3C4-41A0-8AFB-49D64BBC3E3B}"/>
              </a:ext>
            </a:extLst>
          </p:cNvPr>
          <p:cNvSpPr txBox="1"/>
          <p:nvPr/>
        </p:nvSpPr>
        <p:spPr>
          <a:xfrm>
            <a:off x="181236" y="3859094"/>
            <a:ext cx="4782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>
                <a:latin typeface="Arial" panose="020B0604020202020204" pitchFamily="34" charset="0"/>
                <a:ea typeface="Calibri" panose="020F0502020204030204" pitchFamily="34" charset="0"/>
              </a:rPr>
              <a:t>Heterofermentativa: 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L12, L5, L2.</a:t>
            </a:r>
            <a:endParaRPr lang="es-EC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>
                <a:latin typeface="Arial" panose="020B0604020202020204" pitchFamily="34" charset="0"/>
                <a:ea typeface="Calibri" panose="020F0502020204030204" pitchFamily="34" charset="0"/>
              </a:rPr>
              <a:t>Homofermentativa: 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L14</a:t>
            </a:r>
            <a:endParaRPr lang="es-EC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78409CB-711E-4E68-826E-8D503CD2CC01}"/>
              </a:ext>
            </a:extLst>
          </p:cNvPr>
          <p:cNvSpPr txBox="1"/>
          <p:nvPr/>
        </p:nvSpPr>
        <p:spPr>
          <a:xfrm>
            <a:off x="158960" y="6343384"/>
            <a:ext cx="5343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Zúñiga et al. (1993); (Ramírez &amp; Vélez, 2016);</a:t>
            </a:r>
          </a:p>
          <a:p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2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Axelsson</a:t>
            </a:r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2004).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641011-24BD-47B2-859A-04E1FCAB0C4B}"/>
              </a:ext>
            </a:extLst>
          </p:cNvPr>
          <p:cNvSpPr txBox="1"/>
          <p:nvPr/>
        </p:nvSpPr>
        <p:spPr>
          <a:xfrm>
            <a:off x="249874" y="4832860"/>
            <a:ext cx="5203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400" b="1" err="1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s-EC" sz="1400" b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eterofermentadores</a:t>
            </a:r>
            <a:r>
              <a:rPr lang="es-EC" sz="14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obligados: </a:t>
            </a:r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Leuconostoc, </a:t>
            </a:r>
            <a:r>
              <a:rPr lang="es-EC" sz="14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Oenococcus</a:t>
            </a:r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4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Weissella</a:t>
            </a:r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Axelsson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2004).</a:t>
            </a:r>
          </a:p>
          <a:p>
            <a:pPr>
              <a:lnSpc>
                <a:spcPct val="150000"/>
              </a:lnSpc>
            </a:pPr>
            <a:r>
              <a:rPr lang="es-EC" sz="1400" b="1" err="1"/>
              <a:t>Heterofermentadores</a:t>
            </a:r>
            <a:r>
              <a:rPr lang="es-EC" sz="1400" b="1"/>
              <a:t> facultativos: </a:t>
            </a:r>
            <a:r>
              <a:rPr lang="es-EC" sz="1400" i="1"/>
              <a:t>Enterococcus, Lactococcus y Streptococcus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Axelsson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2004).</a:t>
            </a:r>
          </a:p>
          <a:p>
            <a:endParaRPr lang="es-EC" sz="1400" i="1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A00AB24-D4A6-49C3-8FEB-C31398977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020" y="951861"/>
            <a:ext cx="3600400" cy="4959042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8F40FA7B-A58D-4A88-BDD4-13736B3D8A6B}"/>
              </a:ext>
            </a:extLst>
          </p:cNvPr>
          <p:cNvSpPr txBox="1"/>
          <p:nvPr/>
        </p:nvSpPr>
        <p:spPr>
          <a:xfrm>
            <a:off x="7293309" y="615298"/>
            <a:ext cx="13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>
                <a:latin typeface="Arial" panose="020B0604020202020204" pitchFamily="34" charset="0"/>
                <a:ea typeface="Calibri" panose="020F0502020204030204" pitchFamily="34" charset="0"/>
              </a:rPr>
              <a:t>Vía </a:t>
            </a:r>
          </a:p>
          <a:p>
            <a:pPr algn="ctr"/>
            <a:r>
              <a:rPr lang="es-EC" sz="900" b="1" err="1">
                <a:latin typeface="Arial" panose="020B0604020202020204" pitchFamily="34" charset="0"/>
                <a:ea typeface="Calibri" panose="020F0502020204030204" pitchFamily="34" charset="0"/>
              </a:rPr>
              <a:t>heterofermentativa</a:t>
            </a:r>
            <a:endParaRPr lang="es-EC" sz="90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45AFD9F-AB0B-4F71-A6BB-493334EE1223}"/>
              </a:ext>
            </a:extLst>
          </p:cNvPr>
          <p:cNvSpPr txBox="1"/>
          <p:nvPr/>
        </p:nvSpPr>
        <p:spPr>
          <a:xfrm>
            <a:off x="5762172" y="626202"/>
            <a:ext cx="13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>
                <a:latin typeface="Arial" panose="020B0604020202020204" pitchFamily="34" charset="0"/>
                <a:ea typeface="Calibri" panose="020F0502020204030204" pitchFamily="34" charset="0"/>
              </a:rPr>
              <a:t>Vía </a:t>
            </a:r>
          </a:p>
          <a:p>
            <a:pPr algn="ctr"/>
            <a:r>
              <a:rPr lang="es-EC" sz="900" b="1" err="1">
                <a:latin typeface="Arial" panose="020B0604020202020204" pitchFamily="34" charset="0"/>
                <a:ea typeface="Calibri" panose="020F0502020204030204" pitchFamily="34" charset="0"/>
              </a:rPr>
              <a:t>homofermentativa</a:t>
            </a:r>
            <a:endParaRPr lang="es-EC" sz="90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108809B-644B-44F5-82A6-0B8F28970AB3}"/>
              </a:ext>
            </a:extLst>
          </p:cNvPr>
          <p:cNvSpPr txBox="1"/>
          <p:nvPr/>
        </p:nvSpPr>
        <p:spPr>
          <a:xfrm>
            <a:off x="4172842" y="3694598"/>
            <a:ext cx="1487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Enterococcus Leuconostoc Lactococcus  Streptococcus</a:t>
            </a:r>
            <a:endParaRPr lang="es-EC" sz="1100">
              <a:solidFill>
                <a:srgbClr val="FF000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D85D6D7-9AF9-4A8A-A737-7A0508201BD1}"/>
              </a:ext>
            </a:extLst>
          </p:cNvPr>
          <p:cNvSpPr txBox="1"/>
          <p:nvPr/>
        </p:nvSpPr>
        <p:spPr>
          <a:xfrm>
            <a:off x="3036649" y="4339914"/>
            <a:ext cx="14872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Enterococcus Lactococcus  Streptococcus</a:t>
            </a:r>
            <a:endParaRPr lang="es-EC" sz="1100">
              <a:solidFill>
                <a:srgbClr val="FF0000"/>
              </a:solidFill>
            </a:endParaRPr>
          </a:p>
        </p:txBody>
      </p:sp>
      <p:sp>
        <p:nvSpPr>
          <p:cNvPr id="40" name="Abrir llave 39">
            <a:extLst>
              <a:ext uri="{FF2B5EF4-FFF2-40B4-BE49-F238E27FC236}">
                <a16:creationId xmlns:a16="http://schemas.microsoft.com/office/drawing/2014/main" id="{B75CDC48-AEEA-4F83-B3E7-45984B3A6072}"/>
              </a:ext>
            </a:extLst>
          </p:cNvPr>
          <p:cNvSpPr/>
          <p:nvPr/>
        </p:nvSpPr>
        <p:spPr>
          <a:xfrm>
            <a:off x="2976960" y="4377823"/>
            <a:ext cx="119379" cy="54855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7CBC6629-F069-44F1-A905-9EC66E4C3237}"/>
              </a:ext>
            </a:extLst>
          </p:cNvPr>
          <p:cNvSpPr/>
          <p:nvPr/>
        </p:nvSpPr>
        <p:spPr>
          <a:xfrm>
            <a:off x="4077199" y="3819629"/>
            <a:ext cx="119379" cy="54855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A5ABD1E-EC11-4B0E-A7F9-1A10C4EC028A}"/>
              </a:ext>
            </a:extLst>
          </p:cNvPr>
          <p:cNvSpPr txBox="1"/>
          <p:nvPr/>
        </p:nvSpPr>
        <p:spPr>
          <a:xfrm>
            <a:off x="5549020" y="5884239"/>
            <a:ext cx="45765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/>
              <a:t>(</a:t>
            </a:r>
            <a:r>
              <a:rPr lang="es-EC" sz="1100" err="1"/>
              <a:t>Axelsson</a:t>
            </a:r>
            <a:r>
              <a:rPr lang="es-EC" sz="1100"/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387432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Lactosuero o suero de leche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D3F9E5F5-736F-4C1B-94BA-181190875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0"/>
          <a:stretch/>
        </p:blipFill>
        <p:spPr>
          <a:xfrm>
            <a:off x="755576" y="1200074"/>
            <a:ext cx="7524328" cy="40555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2A2832-F078-4640-B77E-631E766E1B10}"/>
              </a:ext>
            </a:extLst>
          </p:cNvPr>
          <p:cNvSpPr txBox="1"/>
          <p:nvPr/>
        </p:nvSpPr>
        <p:spPr>
          <a:xfrm>
            <a:off x="4294312" y="3140459"/>
            <a:ext cx="13681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>
                <a:solidFill>
                  <a:schemeClr val="accent1"/>
                </a:solidFill>
                <a:latin typeface="+mj-lt"/>
              </a:rPr>
              <a:t>Lactosa :</a:t>
            </a:r>
            <a:r>
              <a:rPr lang="es-EC" sz="1050" b="1" i="0">
                <a:solidFill>
                  <a:schemeClr val="accent1"/>
                </a:solidFill>
                <a:effectLst/>
                <a:latin typeface="+mj-lt"/>
              </a:rPr>
              <a:t>63-70%</a:t>
            </a:r>
          </a:p>
          <a:p>
            <a:r>
              <a:rPr lang="es-EC" sz="1050" b="1">
                <a:solidFill>
                  <a:schemeClr val="accent1"/>
                </a:solidFill>
                <a:latin typeface="+mj-lt"/>
              </a:rPr>
              <a:t>Proteína:</a:t>
            </a:r>
            <a:r>
              <a:rPr lang="es-EC" sz="1050" b="1" i="0">
                <a:solidFill>
                  <a:schemeClr val="accent1"/>
                </a:solidFill>
                <a:effectLst/>
                <a:latin typeface="+mj-lt"/>
              </a:rPr>
              <a:t>10-12%</a:t>
            </a:r>
          </a:p>
          <a:p>
            <a:endParaRPr lang="es-EC" sz="1050" b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0604B424-487B-47ED-B3D1-8576BF0FD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"/>
          <a:stretch/>
        </p:blipFill>
        <p:spPr>
          <a:xfrm>
            <a:off x="800056" y="4005064"/>
            <a:ext cx="3943874" cy="21397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78CFB8B-8E08-4D07-9A90-59199FA5CB2A}"/>
              </a:ext>
            </a:extLst>
          </p:cNvPr>
          <p:cNvSpPr txBox="1"/>
          <p:nvPr/>
        </p:nvSpPr>
        <p:spPr>
          <a:xfrm>
            <a:off x="187988" y="461325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i="1"/>
              <a:t>Alimentación animal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DF5E20-A438-403A-8892-57FBA1A6CD90}"/>
              </a:ext>
            </a:extLst>
          </p:cNvPr>
          <p:cNvSpPr txBox="1"/>
          <p:nvPr/>
        </p:nvSpPr>
        <p:spPr>
          <a:xfrm>
            <a:off x="1265404" y="3774231"/>
            <a:ext cx="13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i="1"/>
              <a:t>Contaminación ambiental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E991E6-CEFE-49DA-A2F6-EC931F6C0149}"/>
              </a:ext>
            </a:extLst>
          </p:cNvPr>
          <p:cNvSpPr txBox="1"/>
          <p:nvPr/>
        </p:nvSpPr>
        <p:spPr>
          <a:xfrm>
            <a:off x="0" y="6337454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(Ryan &amp; Walsh, 2016); (Rama et al., 2019).</a:t>
            </a:r>
            <a:endParaRPr lang="es-EC" sz="1100"/>
          </a:p>
        </p:txBody>
      </p:sp>
    </p:spTree>
    <p:extLst>
      <p:ext uri="{BB962C8B-B14F-4D97-AF65-F5344CB8AC3E}">
        <p14:creationId xmlns:p14="http://schemas.microsoft.com/office/powerpoint/2010/main" val="170685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837781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Capacidad de producción de gas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78409CB-711E-4E68-826E-8D503CD2CC01}"/>
              </a:ext>
            </a:extLst>
          </p:cNvPr>
          <p:cNvSpPr txBox="1"/>
          <p:nvPr/>
        </p:nvSpPr>
        <p:spPr>
          <a:xfrm>
            <a:off x="158960" y="6343384"/>
            <a:ext cx="5343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(Ramírez &amp; Vélez, 2016);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4DA15D5-D8BD-4D5B-A474-08BF6350AE86}"/>
              </a:ext>
            </a:extLst>
          </p:cNvPr>
          <p:cNvSpPr txBox="1"/>
          <p:nvPr/>
        </p:nvSpPr>
        <p:spPr>
          <a:xfrm>
            <a:off x="5530926" y="85937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Capacidad lipolítica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F09C2D7-F82E-4A28-A0C1-FF19DAE3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1" y="1915219"/>
            <a:ext cx="4093634" cy="28083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B3EB68-7C00-4986-BA33-A45E785A6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96" t="2483" r="11672" b="5971"/>
          <a:stretch/>
        </p:blipFill>
        <p:spPr>
          <a:xfrm>
            <a:off x="6080436" y="2161685"/>
            <a:ext cx="2304257" cy="22322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E19651-6BA9-40C2-9AAD-A63557E9FCF9}"/>
              </a:ext>
            </a:extLst>
          </p:cNvPr>
          <p:cNvSpPr txBox="1"/>
          <p:nvPr/>
        </p:nvSpPr>
        <p:spPr>
          <a:xfrm>
            <a:off x="5922831" y="4992184"/>
            <a:ext cx="35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Sin capacidad lipolítica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C6CDBD-8ECE-4E47-B9CD-B4654478323B}"/>
              </a:ext>
            </a:extLst>
          </p:cNvPr>
          <p:cNvSpPr txBox="1"/>
          <p:nvPr/>
        </p:nvSpPr>
        <p:spPr>
          <a:xfrm>
            <a:off x="1543949" y="5176850"/>
            <a:ext cx="35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Sin producción de gas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D25535-D06B-4DED-A781-6800923D4FDC}"/>
              </a:ext>
            </a:extLst>
          </p:cNvPr>
          <p:cNvSpPr txBox="1"/>
          <p:nvPr/>
        </p:nvSpPr>
        <p:spPr>
          <a:xfrm>
            <a:off x="242120" y="1534578"/>
            <a:ext cx="5838316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5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es-EC" sz="105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s-EC" sz="1050" b="1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05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Pruebas de producción de gas de los aislados de BAL </a:t>
            </a:r>
            <a:r>
              <a:rPr lang="es-ES_tradnl" sz="1050" i="1" dirty="0">
                <a:effectLst/>
                <a:ea typeface="Calibri" panose="020F0502020204030204" pitchFamily="34" charset="0"/>
              </a:rPr>
              <a:t>(</a:t>
            </a:r>
            <a:r>
              <a:rPr lang="es-EC" sz="1050" i="1" dirty="0"/>
              <a:t>Yánez,2021).</a:t>
            </a:r>
            <a:endParaRPr lang="es-EC" sz="1050" dirty="0"/>
          </a:p>
          <a:p>
            <a:pPr>
              <a:spcAft>
                <a:spcPts val="1000"/>
              </a:spcAft>
            </a:pPr>
            <a:endParaRPr lang="es-EC" sz="1050" i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25B90C2-7B26-495A-895C-FFA1E4C349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742" t="1" r="31300" b="-2"/>
          <a:stretch/>
        </p:blipFill>
        <p:spPr>
          <a:xfrm>
            <a:off x="3338630" y="4742688"/>
            <a:ext cx="360040" cy="1619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EF28CA-9DE3-4919-A5D3-165D047AE3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35" t="1" r="63394" b="-2"/>
          <a:stretch/>
        </p:blipFill>
        <p:spPr>
          <a:xfrm>
            <a:off x="2616608" y="4742849"/>
            <a:ext cx="243017" cy="1619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2099D5-8855-44F9-93F2-9CA8694D93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2681" r="93634" b="-2216"/>
          <a:stretch/>
        </p:blipFill>
        <p:spPr>
          <a:xfrm>
            <a:off x="1954400" y="4702536"/>
            <a:ext cx="288032" cy="20223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99CB75-63D9-48A3-97E3-BBE7B8C3D8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503" t="14667" b="-1"/>
          <a:stretch/>
        </p:blipFill>
        <p:spPr>
          <a:xfrm>
            <a:off x="4177675" y="4758749"/>
            <a:ext cx="293963" cy="1381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80D3EF-19A4-40F5-9D40-A6CDF4183EE0}"/>
              </a:ext>
            </a:extLst>
          </p:cNvPr>
          <p:cNvSpPr txBox="1"/>
          <p:nvPr/>
        </p:nvSpPr>
        <p:spPr>
          <a:xfrm>
            <a:off x="1146993" y="4702536"/>
            <a:ext cx="25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C02D91D-D947-451C-8A4B-E3FE830C8C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35" t="1" r="63394" b="-2"/>
          <a:stretch/>
        </p:blipFill>
        <p:spPr>
          <a:xfrm>
            <a:off x="7452320" y="4616062"/>
            <a:ext cx="243017" cy="1619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581829-F92C-4B46-A8CA-8423024526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2681" r="93634" b="-2216"/>
          <a:stretch/>
        </p:blipFill>
        <p:spPr>
          <a:xfrm>
            <a:off x="6790112" y="4575749"/>
            <a:ext cx="288032" cy="20223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FE394AB-E21E-477A-A43A-7F0A35B7085D}"/>
              </a:ext>
            </a:extLst>
          </p:cNvPr>
          <p:cNvSpPr txBox="1"/>
          <p:nvPr/>
        </p:nvSpPr>
        <p:spPr>
          <a:xfrm>
            <a:off x="6080436" y="1504803"/>
            <a:ext cx="5838316" cy="83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5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es-EC" sz="105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s-EC" sz="1050" b="1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05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Pruebas de lipólisis de los </a:t>
            </a:r>
          </a:p>
          <a:p>
            <a:pPr>
              <a:spcAft>
                <a:spcPts val="1000"/>
              </a:spcAft>
            </a:pPr>
            <a:r>
              <a:rPr lang="es-EC" sz="105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aislados de BAL </a:t>
            </a:r>
            <a:r>
              <a:rPr lang="es-ES_tradnl" sz="1050" i="1" dirty="0">
                <a:effectLst/>
                <a:ea typeface="Calibri" panose="020F0502020204030204" pitchFamily="34" charset="0"/>
              </a:rPr>
              <a:t>(</a:t>
            </a:r>
            <a:r>
              <a:rPr lang="es-EC" sz="1050" i="1" dirty="0"/>
              <a:t>Yánez,2021).</a:t>
            </a:r>
            <a:endParaRPr lang="es-EC" sz="1050" dirty="0"/>
          </a:p>
          <a:p>
            <a:pPr>
              <a:spcAft>
                <a:spcPts val="1000"/>
              </a:spcAft>
            </a:pPr>
            <a:endParaRPr lang="es-EC" sz="1050" i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04" y="63197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Compatibilidad de crecimiento</a:t>
            </a:r>
          </a:p>
        </p:txBody>
      </p:sp>
      <p:pic>
        <p:nvPicPr>
          <p:cNvPr id="11" name="Imagen 10" descr="Imagen que contiene tabla, diferente, foto, comida&#10;&#10;Descripción generada automáticamente">
            <a:extLst>
              <a:ext uri="{FF2B5EF4-FFF2-40B4-BE49-F238E27FC236}">
                <a16:creationId xmlns:a16="http://schemas.microsoft.com/office/drawing/2014/main" id="{F77D2E3F-A671-4A7B-A2EB-D832660018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2" y="1310243"/>
            <a:ext cx="6183670" cy="199298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F3BE1C-CB8C-47DA-A804-95A280B242A3}"/>
              </a:ext>
            </a:extLst>
          </p:cNvPr>
          <p:cNvSpPr txBox="1"/>
          <p:nvPr/>
        </p:nvSpPr>
        <p:spPr>
          <a:xfrm>
            <a:off x="6643092" y="1675943"/>
            <a:ext cx="1097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(A): L2</a:t>
            </a: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(B): L14</a:t>
            </a:r>
            <a:endParaRPr lang="es-EC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(C): L12</a:t>
            </a:r>
            <a:endParaRPr lang="es-EC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(D): L5</a:t>
            </a:r>
            <a:endParaRPr lang="es-EC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5A6286D7-EEED-4F23-A827-66D293DC208B}"/>
              </a:ext>
            </a:extLst>
          </p:cNvPr>
          <p:cNvSpPr/>
          <p:nvPr/>
        </p:nvSpPr>
        <p:spPr>
          <a:xfrm>
            <a:off x="7740328" y="2359096"/>
            <a:ext cx="668760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E722AD1D-E8C2-47BF-AD17-07CB70DD46FE}"/>
              </a:ext>
            </a:extLst>
          </p:cNvPr>
          <p:cNvSpPr/>
          <p:nvPr/>
        </p:nvSpPr>
        <p:spPr>
          <a:xfrm>
            <a:off x="7740328" y="1783222"/>
            <a:ext cx="668760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82E9E6-DCF7-453E-B22D-C337391B69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391" r="-1252" b="27481"/>
          <a:stretch/>
        </p:blipFill>
        <p:spPr>
          <a:xfrm>
            <a:off x="382095" y="4022585"/>
            <a:ext cx="5334630" cy="1762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8E50578-F146-442B-B1A5-AEF4E20E0894}"/>
              </a:ext>
            </a:extLst>
          </p:cNvPr>
          <p:cNvSpPr txBox="1"/>
          <p:nvPr/>
        </p:nvSpPr>
        <p:spPr>
          <a:xfrm>
            <a:off x="0" y="5718196"/>
            <a:ext cx="78306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C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Nota. </a:t>
            </a:r>
            <a:r>
              <a:rPr lang="es-EC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 A, Codificación del aislado; -: negativo; +: positivo; (HM): Homofermentativa; </a:t>
            </a:r>
          </a:p>
          <a:p>
            <a:pPr>
              <a:spcBef>
                <a:spcPts val="600"/>
              </a:spcBef>
            </a:pPr>
            <a:r>
              <a:rPr lang="es-EC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(HT): Heterofermentativa; (A): Reacción ácida; (C): Formación de coágulo; (RED): Reducción de litmus.</a:t>
            </a:r>
            <a:endParaRPr lang="es-EC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8DAA23-5606-4041-A956-F4E15C319F5A}"/>
              </a:ext>
            </a:extLst>
          </p:cNvPr>
          <p:cNvSpPr txBox="1"/>
          <p:nvPr/>
        </p:nvSpPr>
        <p:spPr>
          <a:xfrm>
            <a:off x="273412" y="3320077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Selección aislados de cultivo iniciador mixto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69B7F1C-B7AD-462C-8726-017EE2900C59}"/>
              </a:ext>
            </a:extLst>
          </p:cNvPr>
          <p:cNvSpPr txBox="1"/>
          <p:nvPr/>
        </p:nvSpPr>
        <p:spPr>
          <a:xfrm>
            <a:off x="6447898" y="3954102"/>
            <a:ext cx="21475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400" b="1"/>
              <a:t>Cultivo iniciador mixto</a:t>
            </a:r>
          </a:p>
          <a:p>
            <a:pPr algn="ctr"/>
            <a:r>
              <a:rPr lang="es-EC"/>
              <a:t>L2 y L14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87823F-2EE5-4886-965A-2225BF45CED5}"/>
              </a:ext>
            </a:extLst>
          </p:cNvPr>
          <p:cNvSpPr txBox="1"/>
          <p:nvPr/>
        </p:nvSpPr>
        <p:spPr>
          <a:xfrm>
            <a:off x="6541091" y="4697060"/>
            <a:ext cx="196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/>
              <a:t>(1:1)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/>
              <a:t>0,5 </a:t>
            </a: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McFarland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9C1D245-5922-437F-943F-07321F443414}"/>
              </a:ext>
            </a:extLst>
          </p:cNvPr>
          <p:cNvSpPr/>
          <p:nvPr/>
        </p:nvSpPr>
        <p:spPr>
          <a:xfrm>
            <a:off x="548526" y="4672839"/>
            <a:ext cx="3879458" cy="17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44497EC-D5E1-4663-BA75-A0EAE61E1649}"/>
              </a:ext>
            </a:extLst>
          </p:cNvPr>
          <p:cNvSpPr/>
          <p:nvPr/>
        </p:nvSpPr>
        <p:spPr>
          <a:xfrm>
            <a:off x="548526" y="5402922"/>
            <a:ext cx="3879458" cy="17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E38B31-C708-410B-A023-36E67650A852}"/>
              </a:ext>
            </a:extLst>
          </p:cNvPr>
          <p:cNvSpPr txBox="1"/>
          <p:nvPr/>
        </p:nvSpPr>
        <p:spPr>
          <a:xfrm>
            <a:off x="6643092" y="2843835"/>
            <a:ext cx="203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>
                <a:solidFill>
                  <a:srgbClr val="FF0000"/>
                </a:solidFill>
              </a:rPr>
              <a:t>No hay compatibilidad de crecimiento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4E3B255-4334-4795-B5B1-64428F54EDEC}"/>
              </a:ext>
            </a:extLst>
          </p:cNvPr>
          <p:cNvSpPr txBox="1"/>
          <p:nvPr/>
        </p:nvSpPr>
        <p:spPr>
          <a:xfrm>
            <a:off x="0" y="6309320"/>
            <a:ext cx="6451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latin typeface="+mj-lt"/>
              </a:rPr>
              <a:t>(Cavalieri et al., 2005);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Axelsson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2004); </a:t>
            </a:r>
            <a:r>
              <a:rPr lang="es-EC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(Alvarado et al., 2007; C. Ramírez &amp; Vélez, 2016).</a:t>
            </a:r>
          </a:p>
          <a:p>
            <a:r>
              <a:rPr lang="es-EC" sz="1100" dirty="0">
                <a:latin typeface="+mj-lt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5925E69-C46F-423E-9EDB-DAD4DA18D34B}"/>
              </a:ext>
            </a:extLst>
          </p:cNvPr>
          <p:cNvSpPr txBox="1"/>
          <p:nvPr/>
        </p:nvSpPr>
        <p:spPr>
          <a:xfrm>
            <a:off x="450927" y="947812"/>
            <a:ext cx="6000435" cy="797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200000"/>
              </a:lnSpc>
              <a:spcAft>
                <a:spcPts val="1000"/>
              </a:spcAft>
            </a:pPr>
            <a:r>
              <a:rPr lang="es-EC" sz="1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es-EC" sz="11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s-EC" sz="1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Pruebas de antagonismo entre los aislados L2, L5, L12 y L14 </a:t>
            </a:r>
            <a:r>
              <a:rPr lang="es-ES_tradnl" sz="1100" i="1" dirty="0">
                <a:effectLst/>
                <a:ea typeface="Calibri" panose="020F0502020204030204" pitchFamily="34" charset="0"/>
              </a:rPr>
              <a:t>(</a:t>
            </a:r>
            <a:r>
              <a:rPr lang="es-EC" sz="1100" i="1" dirty="0"/>
              <a:t>Yánez,2021).</a:t>
            </a:r>
            <a:endParaRPr lang="es-EC" sz="1100" dirty="0"/>
          </a:p>
          <a:p>
            <a:pPr indent="180340">
              <a:lnSpc>
                <a:spcPct val="200000"/>
              </a:lnSpc>
              <a:spcAft>
                <a:spcPts val="1000"/>
              </a:spcAft>
            </a:pPr>
            <a:endParaRPr lang="es-EC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FF6CCB-7C78-4780-94D8-1C5689632087}"/>
              </a:ext>
            </a:extLst>
          </p:cNvPr>
          <p:cNvSpPr txBox="1"/>
          <p:nvPr/>
        </p:nvSpPr>
        <p:spPr>
          <a:xfrm>
            <a:off x="548526" y="3646394"/>
            <a:ext cx="5001768" cy="38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200000"/>
              </a:lnSpc>
              <a:spcAft>
                <a:spcPts val="1000"/>
              </a:spcAft>
            </a:pPr>
            <a:r>
              <a:rPr lang="es-EC" sz="1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</a:t>
            </a:r>
            <a:r>
              <a:rPr lang="es-EC" sz="11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s-EC" sz="1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Características funcionales de los aislados de BAL</a:t>
            </a:r>
            <a:endParaRPr lang="es-EC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6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04" y="63197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Cinética de crecimiento de las BAL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0E939A-73BC-43C5-8499-70CE5004D514}"/>
              </a:ext>
            </a:extLst>
          </p:cNvPr>
          <p:cNvSpPr txBox="1"/>
          <p:nvPr/>
        </p:nvSpPr>
        <p:spPr>
          <a:xfrm>
            <a:off x="179512" y="1111899"/>
            <a:ext cx="42484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11. </a:t>
            </a:r>
            <a:r>
              <a:rPr lang="es-ES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Curvas de la concentración de biomasa de bacterias ácido lácticas nativas de leche cruda de vaca producidas al cabo de 48 horas de cultivo en medio líquido MRS, L50 y L</a:t>
            </a: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9B858AB-A967-4B18-9DD5-0BEF0C7F36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8" y="1664056"/>
            <a:ext cx="4426220" cy="313309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F69D4BA-B4E7-4561-99D7-63318A849A68}"/>
              </a:ext>
            </a:extLst>
          </p:cNvPr>
          <p:cNvSpPr txBox="1"/>
          <p:nvPr/>
        </p:nvSpPr>
        <p:spPr>
          <a:xfrm>
            <a:off x="217788" y="479715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sz="1100" b="1" dirty="0">
                <a:latin typeface="Arial" panose="020B0604020202020204" pitchFamily="34" charset="0"/>
                <a:cs typeface="Arial" panose="020B0604020202020204" pitchFamily="34" charset="0"/>
              </a:rPr>
              <a:t>Tabla 6 . </a:t>
            </a:r>
            <a:r>
              <a:rPr lang="es-ES_tradnl" sz="1100" i="1" dirty="0">
                <a:latin typeface="Arial" panose="020B0604020202020204" pitchFamily="34" charset="0"/>
                <a:cs typeface="Arial" panose="020B0604020202020204" pitchFamily="34" charset="0"/>
              </a:rPr>
              <a:t>Análisis de varianza entre los medios de cultivo (MRS, L50, L) y el orden de ensayo referente a la biomasa neta de BAL</a:t>
            </a:r>
            <a:endParaRPr lang="es-EC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81D769D9-AC38-4104-AA85-B5E8FA8F2680}"/>
              </a:ext>
            </a:extLst>
          </p:cNvPr>
          <p:cNvSpPr/>
          <p:nvPr/>
        </p:nvSpPr>
        <p:spPr>
          <a:xfrm>
            <a:off x="5076056" y="5805264"/>
            <a:ext cx="33857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: hacia la izquierda 21">
            <a:extLst>
              <a:ext uri="{FF2B5EF4-FFF2-40B4-BE49-F238E27FC236}">
                <a16:creationId xmlns:a16="http://schemas.microsoft.com/office/drawing/2014/main" id="{FB302D61-ED30-4791-AE9D-8A25AE8006F5}"/>
              </a:ext>
            </a:extLst>
          </p:cNvPr>
          <p:cNvSpPr/>
          <p:nvPr/>
        </p:nvSpPr>
        <p:spPr>
          <a:xfrm>
            <a:off x="5067794" y="6093296"/>
            <a:ext cx="33857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01485C-320A-49A0-9AFF-B47D40DD16B0}"/>
              </a:ext>
            </a:extLst>
          </p:cNvPr>
          <p:cNvSpPr txBox="1"/>
          <p:nvPr/>
        </p:nvSpPr>
        <p:spPr>
          <a:xfrm>
            <a:off x="4669772" y="111800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7</a:t>
            </a:r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100" i="1" dirty="0">
                <a:latin typeface="Arial" panose="020B0604020202020204" pitchFamily="34" charset="0"/>
                <a:cs typeface="Arial" panose="020B0604020202020204" pitchFamily="34" charset="0"/>
              </a:rPr>
              <a:t>Análisis de la prueba t de </a:t>
            </a:r>
            <a:r>
              <a:rPr lang="es-EC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Dunnett</a:t>
            </a:r>
            <a:r>
              <a:rPr lang="es-EC" sz="1100" i="1" dirty="0">
                <a:latin typeface="Arial" panose="020B0604020202020204" pitchFamily="34" charset="0"/>
                <a:cs typeface="Arial" panose="020B0604020202020204" pitchFamily="34" charset="0"/>
              </a:rPr>
              <a:t> basada en las medias de biomasa neta.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83D52740-4908-472A-91E6-B44412982699}"/>
              </a:ext>
            </a:extLst>
          </p:cNvPr>
          <p:cNvPicPr/>
          <p:nvPr/>
        </p:nvPicPr>
        <p:blipFill rotWithShape="1">
          <a:blip r:embed="rId4"/>
          <a:srcRect r="31424" b="28271"/>
          <a:stretch/>
        </p:blipFill>
        <p:spPr bwMode="auto">
          <a:xfrm>
            <a:off x="5144719" y="2240788"/>
            <a:ext cx="3999281" cy="280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2C26BB-9BA7-4310-B41E-367808A364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390"/>
          <a:stretch/>
        </p:blipFill>
        <p:spPr>
          <a:xfrm>
            <a:off x="75431" y="5174601"/>
            <a:ext cx="4963745" cy="9907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0FFA52-288D-4C2C-92A0-A6F21BE59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568" y="1544602"/>
            <a:ext cx="4248472" cy="638268"/>
          </a:xfrm>
          <a:prstGeom prst="rect">
            <a:avLst/>
          </a:prstGeom>
        </p:spPr>
      </p:pic>
      <p:sp>
        <p:nvSpPr>
          <p:cNvPr id="25" name="Flecha: hacia la izquierda 24">
            <a:extLst>
              <a:ext uri="{FF2B5EF4-FFF2-40B4-BE49-F238E27FC236}">
                <a16:creationId xmlns:a16="http://schemas.microsoft.com/office/drawing/2014/main" id="{4A71606F-126C-4D3F-A4E9-52DD02C419C8}"/>
              </a:ext>
            </a:extLst>
          </p:cNvPr>
          <p:cNvSpPr/>
          <p:nvPr/>
        </p:nvSpPr>
        <p:spPr>
          <a:xfrm>
            <a:off x="8849556" y="2034322"/>
            <a:ext cx="185650" cy="7200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id="{D4CC29DF-DF2B-49F1-956C-34DE71D00220}"/>
              </a:ext>
            </a:extLst>
          </p:cNvPr>
          <p:cNvSpPr/>
          <p:nvPr/>
        </p:nvSpPr>
        <p:spPr>
          <a:xfrm>
            <a:off x="8833387" y="1921778"/>
            <a:ext cx="185650" cy="7200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0667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04" y="63197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Consumo de azúcares reductores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14DE8A9-5B24-4FF0-85ED-1169275213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4940" y="1869350"/>
            <a:ext cx="4752528" cy="3358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146" name="Picture 2" descr="Disacáridos">
            <a:extLst>
              <a:ext uri="{FF2B5EF4-FFF2-40B4-BE49-F238E27FC236}">
                <a16:creationId xmlns:a16="http://schemas.microsoft.com/office/drawing/2014/main" id="{51B9033B-F6A1-4939-AD6E-6ACC4FE5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84" y="2291369"/>
            <a:ext cx="3493408" cy="21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33CCAB6-48AE-434B-AE48-1E2057D4D57B}"/>
              </a:ext>
            </a:extLst>
          </p:cNvPr>
          <p:cNvSpPr/>
          <p:nvPr/>
        </p:nvSpPr>
        <p:spPr>
          <a:xfrm>
            <a:off x="6093520" y="2601407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67A0075-3871-43ED-AB20-B4973370D5C1}"/>
              </a:ext>
            </a:extLst>
          </p:cNvPr>
          <p:cNvSpPr/>
          <p:nvPr/>
        </p:nvSpPr>
        <p:spPr>
          <a:xfrm>
            <a:off x="6093520" y="3609519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3FFD4E2-E8C8-4887-B455-346D318FD8D0}"/>
              </a:ext>
            </a:extLst>
          </p:cNvPr>
          <p:cNvSpPr/>
          <p:nvPr/>
        </p:nvSpPr>
        <p:spPr>
          <a:xfrm>
            <a:off x="8259832" y="3080319"/>
            <a:ext cx="2819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A644596-74E1-4F76-8591-CD000A982FBD}"/>
              </a:ext>
            </a:extLst>
          </p:cNvPr>
          <p:cNvCxnSpPr>
            <a:cxnSpLocks/>
          </p:cNvCxnSpPr>
          <p:nvPr/>
        </p:nvCxnSpPr>
        <p:spPr>
          <a:xfrm flipH="1">
            <a:off x="2411760" y="3212976"/>
            <a:ext cx="72008" cy="364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CC7D8D83-2D72-4F46-8FB0-5200A69B3A27}"/>
              </a:ext>
            </a:extLst>
          </p:cNvPr>
          <p:cNvCxnSpPr>
            <a:cxnSpLocks/>
          </p:cNvCxnSpPr>
          <p:nvPr/>
        </p:nvCxnSpPr>
        <p:spPr>
          <a:xfrm>
            <a:off x="3509340" y="3429675"/>
            <a:ext cx="16885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546B89-DFD1-4DD4-9CE2-797387D71173}"/>
              </a:ext>
            </a:extLst>
          </p:cNvPr>
          <p:cNvSpPr txBox="1"/>
          <p:nvPr/>
        </p:nvSpPr>
        <p:spPr>
          <a:xfrm>
            <a:off x="2267744" y="2905199"/>
            <a:ext cx="53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>
                <a:solidFill>
                  <a:srgbClr val="FF0000"/>
                </a:solidFill>
              </a:rPr>
              <a:t>A,B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D758B13-68DC-4CFA-80E5-22164D313FFE}"/>
              </a:ext>
            </a:extLst>
          </p:cNvPr>
          <p:cNvSpPr txBox="1"/>
          <p:nvPr/>
        </p:nvSpPr>
        <p:spPr>
          <a:xfrm>
            <a:off x="5164256" y="2198433"/>
            <a:ext cx="53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E8D9FCB-3B49-4C06-A125-4A292FC28402}"/>
              </a:ext>
            </a:extLst>
          </p:cNvPr>
          <p:cNvSpPr txBox="1"/>
          <p:nvPr/>
        </p:nvSpPr>
        <p:spPr>
          <a:xfrm>
            <a:off x="5164256" y="3498021"/>
            <a:ext cx="53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193440F-6269-45CB-B50D-4E2F1046BA26}"/>
              </a:ext>
            </a:extLst>
          </p:cNvPr>
          <p:cNvSpPr txBox="1"/>
          <p:nvPr/>
        </p:nvSpPr>
        <p:spPr>
          <a:xfrm>
            <a:off x="254184" y="1400621"/>
            <a:ext cx="4903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Figura 12. </a:t>
            </a:r>
            <a:r>
              <a:rPr lang="es-EC" sz="1100" i="1" dirty="0">
                <a:latin typeface="Arial" panose="020B0604020202020204" pitchFamily="34" charset="0"/>
                <a:cs typeface="Arial" panose="020B0604020202020204" pitchFamily="34" charset="0"/>
              </a:rPr>
              <a:t>Variación de la concentración de azúcares reductores en los medios de cultivo MRS, L50 y L durante las 48 horas de cultivo de las BAL.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80C97A7-9FCE-4896-B2D1-2BE2109573B6}"/>
              </a:ext>
            </a:extLst>
          </p:cNvPr>
          <p:cNvSpPr txBox="1"/>
          <p:nvPr/>
        </p:nvSpPr>
        <p:spPr>
          <a:xfrm>
            <a:off x="5180168" y="48110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err="1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C" sz="180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osfo</a:t>
            </a:r>
            <a:r>
              <a:rPr lang="es-EC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-β-d-galactosidasas</a:t>
            </a:r>
            <a:endParaRPr lang="es-EC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61D3BF1-3928-4276-929D-6FB53490634E}"/>
              </a:ext>
            </a:extLst>
          </p:cNvPr>
          <p:cNvSpPr txBox="1"/>
          <p:nvPr/>
        </p:nvSpPr>
        <p:spPr>
          <a:xfrm>
            <a:off x="98102" y="6284467"/>
            <a:ext cx="4878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C" sz="140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Axelsson</a:t>
            </a:r>
            <a:r>
              <a:rPr lang="es-EC" sz="1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&amp; </a:t>
            </a:r>
            <a:r>
              <a:rPr lang="es-EC" sz="140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Von</a:t>
            </a:r>
            <a:r>
              <a:rPr lang="es-EC" sz="1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Wright, 2012)</a:t>
            </a:r>
            <a:endParaRPr lang="es-EC" sz="140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5AD1E1-AC13-4D45-86F1-861CB06452BA}"/>
              </a:ext>
            </a:extLst>
          </p:cNvPr>
          <p:cNvSpPr txBox="1"/>
          <p:nvPr/>
        </p:nvSpPr>
        <p:spPr>
          <a:xfrm>
            <a:off x="3113156" y="3173651"/>
            <a:ext cx="53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FF0000"/>
                </a:solidFill>
              </a:rPr>
              <a:t>A,B</a:t>
            </a:r>
          </a:p>
        </p:txBody>
      </p:sp>
    </p:spTree>
    <p:extLst>
      <p:ext uri="{BB962C8B-B14F-4D97-AF65-F5344CB8AC3E}">
        <p14:creationId xmlns:p14="http://schemas.microsoft.com/office/powerpoint/2010/main" val="4148686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04" y="63197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Variación de porcentaje de acidez y pH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0E939A-73BC-43C5-8499-70CE5004D514}"/>
              </a:ext>
            </a:extLst>
          </p:cNvPr>
          <p:cNvSpPr txBox="1"/>
          <p:nvPr/>
        </p:nvSpPr>
        <p:spPr>
          <a:xfrm>
            <a:off x="227512" y="1103965"/>
            <a:ext cx="42484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13. </a:t>
            </a:r>
            <a:r>
              <a:rPr lang="es-ES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Variación del porcentaje de acidez en los medios de cultivo MRS, L50 y L durante las 48 horas de cultivo de las BAL.</a:t>
            </a:r>
            <a:endParaRPr lang="es-EC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D267718-0D81-44CF-A630-725AB618A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" y="1569752"/>
            <a:ext cx="4216400" cy="3209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B833DC-C327-4C25-B63E-1A3DA7E3BA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08" y="1553760"/>
            <a:ext cx="4165600" cy="3209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F51C499-DA5B-42B4-8785-931DFCFEF148}"/>
              </a:ext>
            </a:extLst>
          </p:cNvPr>
          <p:cNvSpPr txBox="1"/>
          <p:nvPr/>
        </p:nvSpPr>
        <p:spPr>
          <a:xfrm>
            <a:off x="4603984" y="110396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14. </a:t>
            </a:r>
            <a:r>
              <a:rPr lang="es-EC" sz="1100" i="1" dirty="0">
                <a:latin typeface="Arial" panose="020B0604020202020204" pitchFamily="34" charset="0"/>
                <a:cs typeface="Arial" panose="020B0604020202020204" pitchFamily="34" charset="0"/>
              </a:rPr>
              <a:t>Variación de pH en los medios de cultivo MRS, L50 y L durante las 48 horas </a:t>
            </a:r>
            <a:r>
              <a:rPr lang="es-ES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cultivo de las BAL.</a:t>
            </a:r>
            <a:endParaRPr lang="es-EC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4771F0-5163-49FB-9E4F-B9519712B57D}"/>
              </a:ext>
            </a:extLst>
          </p:cNvPr>
          <p:cNvSpPr txBox="1"/>
          <p:nvPr/>
        </p:nvSpPr>
        <p:spPr>
          <a:xfrm>
            <a:off x="467544" y="4864540"/>
            <a:ext cx="490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Acidez neta: MRS: </a:t>
            </a:r>
            <a:r>
              <a:rPr lang="es-EC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0,413 %; </a:t>
            </a:r>
            <a:r>
              <a:rPr lang="es-EC" sz="1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L50: </a:t>
            </a:r>
            <a:r>
              <a:rPr lang="es-EC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0,032</a:t>
            </a:r>
            <a:r>
              <a:rPr lang="es-EC" sz="1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%;</a:t>
            </a:r>
            <a:r>
              <a:rPr lang="es-EC" sz="1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C" sz="1200" b="1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s-EC" sz="1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0,065</a:t>
            </a:r>
            <a:r>
              <a:rPr lang="es-EC" sz="1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%</a:t>
            </a:r>
            <a:endParaRPr lang="es-EC" sz="12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7F4F31-CCD3-43E9-BDB1-E80B25096BFE}"/>
              </a:ext>
            </a:extLst>
          </p:cNvPr>
          <p:cNvSpPr txBox="1"/>
          <p:nvPr/>
        </p:nvSpPr>
        <p:spPr>
          <a:xfrm>
            <a:off x="229784" y="5316711"/>
            <a:ext cx="6502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/>
              <a:t>Fuente de nitrógeno. </a:t>
            </a:r>
            <a:r>
              <a:rPr lang="es-EC" sz="1400"/>
              <a:t>(</a:t>
            </a:r>
            <a:r>
              <a:rPr lang="es-EC" sz="1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García, 2012</a:t>
            </a:r>
            <a:r>
              <a:rPr lang="es-EC" sz="1400"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Zhang et al.,2007). </a:t>
            </a:r>
          </a:p>
          <a:p>
            <a:r>
              <a:rPr lang="es-EC" sz="1400" b="1">
                <a:latin typeface="Arial" panose="020B0604020202020204" pitchFamily="34" charset="0"/>
              </a:rPr>
              <a:t>Concentración de sustrato</a:t>
            </a:r>
            <a:r>
              <a:rPr lang="es-EC" sz="1400">
                <a:latin typeface="Arial" panose="020B0604020202020204" pitchFamily="34" charset="0"/>
              </a:rPr>
              <a:t>. (</a:t>
            </a:r>
            <a:r>
              <a:rPr lang="es-EC" sz="1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Jakymec</a:t>
            </a:r>
            <a:r>
              <a:rPr lang="es-EC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2001) </a:t>
            </a:r>
            <a:endParaRPr lang="es-EC" sz="1400">
              <a:latin typeface="Arial" panose="020B0604020202020204" pitchFamily="34" charset="0"/>
            </a:endParaRPr>
          </a:p>
          <a:p>
            <a:r>
              <a:rPr lang="es-EC" sz="1400" b="1">
                <a:latin typeface="Arial" panose="020B0604020202020204" pitchFamily="34" charset="0"/>
              </a:rPr>
              <a:t>Tamaño inóculo. </a:t>
            </a:r>
            <a:r>
              <a:rPr lang="es-EC" sz="1400">
                <a:latin typeface="Arial" panose="020B0604020202020204" pitchFamily="34" charset="0"/>
              </a:rPr>
              <a:t>(</a:t>
            </a:r>
            <a:r>
              <a:rPr lang="es-EC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Cury et al., 2014);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5 % a 10 % v/v León et al. (2013)</a:t>
            </a:r>
          </a:p>
          <a:p>
            <a:endParaRPr lang="es-EC" sz="1400">
              <a:latin typeface="Arial" panose="020B0604020202020204" pitchFamily="34" charset="0"/>
            </a:endParaRPr>
          </a:p>
          <a:p>
            <a:endParaRPr lang="es-EC" sz="1400"/>
          </a:p>
        </p:txBody>
      </p:sp>
    </p:spTree>
    <p:extLst>
      <p:ext uri="{BB962C8B-B14F-4D97-AF65-F5344CB8AC3E}">
        <p14:creationId xmlns:p14="http://schemas.microsoft.com/office/powerpoint/2010/main" val="3688480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04" y="63197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Cinética de crecimiento de las BAL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0E939A-73BC-43C5-8499-70CE5004D514}"/>
              </a:ext>
            </a:extLst>
          </p:cNvPr>
          <p:cNvSpPr txBox="1"/>
          <p:nvPr/>
        </p:nvSpPr>
        <p:spPr>
          <a:xfrm>
            <a:off x="-46857" y="896466"/>
            <a:ext cx="6501408" cy="38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200000"/>
              </a:lnSpc>
              <a:spcAft>
                <a:spcPts val="1000"/>
              </a:spcAft>
            </a:pPr>
            <a:r>
              <a:rPr lang="es-EC" sz="1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15. </a:t>
            </a:r>
            <a:r>
              <a:rPr lang="es-ES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Perfil cinético de BAL nativas de leche cruda de vaca en medio MRS, L50 y L</a:t>
            </a:r>
            <a:r>
              <a:rPr lang="es-EC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07D2D2-6A0F-4A16-8D2F-3314FC046762}"/>
              </a:ext>
            </a:extLst>
          </p:cNvPr>
          <p:cNvSpPr txBox="1"/>
          <p:nvPr/>
        </p:nvSpPr>
        <p:spPr>
          <a:xfrm>
            <a:off x="323504" y="135627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/>
              <a:t>MRS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B9EF62-BA04-4DC9-B604-53A7251D1B37}"/>
              </a:ext>
            </a:extLst>
          </p:cNvPr>
          <p:cNvSpPr txBox="1"/>
          <p:nvPr/>
        </p:nvSpPr>
        <p:spPr>
          <a:xfrm>
            <a:off x="3358208" y="133533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/>
              <a:t>L50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5C9AE5B-F4FA-4FF6-AB93-AF783B9BB3D0}"/>
                  </a:ext>
                </a:extLst>
              </p:cNvPr>
              <p:cNvSpPr txBox="1"/>
              <p:nvPr/>
            </p:nvSpPr>
            <p:spPr>
              <a:xfrm>
                <a:off x="323504" y="4005064"/>
                <a:ext cx="3312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400" b="1"/>
                  <a:t>Tiempo fase de adaptación </a:t>
                </a:r>
                <a:r>
                  <a:rPr lang="es-EC" sz="1600" b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C" sz="1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𝝀</m:t>
                    </m:r>
                  </m:oMath>
                </a14:m>
                <a:r>
                  <a:rPr lang="es-EC" sz="1600" b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</a:t>
                </a:r>
                <a:r>
                  <a:rPr lang="es-EC" sz="1200" b="1"/>
                  <a:t> </a:t>
                </a:r>
                <a:endParaRPr lang="es-EC" sz="14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5C9AE5B-F4FA-4FF6-AB93-AF783B9BB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4" y="4005064"/>
                <a:ext cx="3312368" cy="338554"/>
              </a:xfrm>
              <a:prstGeom prst="rect">
                <a:avLst/>
              </a:prstGeom>
              <a:blipFill>
                <a:blip r:embed="rId3"/>
                <a:stretch>
                  <a:fillRect l="-55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DED63D1C-F891-4012-970B-2B1FF3926571}"/>
              </a:ext>
            </a:extLst>
          </p:cNvPr>
          <p:cNvSpPr txBox="1"/>
          <p:nvPr/>
        </p:nvSpPr>
        <p:spPr>
          <a:xfrm>
            <a:off x="0" y="5272994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/>
              <a:t>Fuente de C: </a:t>
            </a:r>
            <a:r>
              <a:rPr lang="es-EC" sz="1400" dirty="0"/>
              <a:t>Dextrosa, Lactosa 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Srinivas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 (1990)</a:t>
            </a:r>
            <a:endParaRPr lang="es-EC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Tamaño de inóculo: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5 % a 10 % v/v León et al. (2013)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latin typeface="Arial" panose="020B0604020202020204" pitchFamily="34" charset="0"/>
              </a:rPr>
              <a:t>Adaptación al nuevo medio. 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Shuler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Kargi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(2002)</a:t>
            </a:r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6C4758E-B653-4296-8B85-0E3A4662709C}"/>
                  </a:ext>
                </a:extLst>
              </p:cNvPr>
              <p:cNvSpPr txBox="1"/>
              <p:nvPr/>
            </p:nvSpPr>
            <p:spPr>
              <a:xfrm>
                <a:off x="179512" y="4343618"/>
                <a:ext cx="459486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C" sz="1600" dirty="0">
                    <a:latin typeface="Arial" panose="020B0604020202020204" pitchFamily="34" charset="0"/>
                    <a:ea typeface="Calibri" panose="020F0502020204030204" pitchFamily="34" charset="0"/>
                  </a:rPr>
                  <a:t>MRS: </a:t>
                </a:r>
                <a14:m>
                  <m:oMath xmlns:m="http://schemas.openxmlformats.org/officeDocument/2006/math">
                    <m:r>
                      <a:rPr lang="es-EC" sz="16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s-EC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EC" sz="1600" dirty="0"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15,65 </m:t>
                    </m:r>
                    <m:r>
                      <m:rPr>
                        <m:nor/>
                      </m:rPr>
                      <a:rPr lang="es-EC" sz="1600" dirty="0"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h</m:t>
                    </m:r>
                  </m:oMath>
                </a14:m>
                <a:endParaRPr lang="es-EC" sz="1200" dirty="0"/>
              </a:p>
              <a:p>
                <a:r>
                  <a:rPr lang="es-EC" sz="1600" dirty="0">
                    <a:latin typeface="Arial" panose="020B0604020202020204" pitchFamily="34" charset="0"/>
                    <a:ea typeface="Calibri" panose="020F0502020204030204" pitchFamily="34" charset="0"/>
                  </a:rPr>
                  <a:t>L50: </a:t>
                </a:r>
                <a14:m>
                  <m:oMath xmlns:m="http://schemas.openxmlformats.org/officeDocument/2006/math">
                    <m:r>
                      <a:rPr lang="es-EC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s-EC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EC" sz="1600" dirty="0"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20,19 </m:t>
                    </m:r>
                    <m:r>
                      <m:rPr>
                        <m:nor/>
                      </m:rPr>
                      <a:rPr lang="es-EC" sz="1600" dirty="0"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h</m:t>
                    </m:r>
                  </m:oMath>
                </a14:m>
                <a:endParaRPr lang="es-EC" sz="1200" dirty="0"/>
              </a:p>
              <a:p>
                <a:r>
                  <a:rPr lang="es-EC" sz="1600" dirty="0">
                    <a:latin typeface="Arial" panose="020B0604020202020204" pitchFamily="34" charset="0"/>
                    <a:ea typeface="Calibri" panose="020F0502020204030204" pitchFamily="34" charset="0"/>
                  </a:rPr>
                  <a:t>L: </a:t>
                </a:r>
                <a14:m>
                  <m:oMath xmlns:m="http://schemas.openxmlformats.org/officeDocument/2006/math">
                    <m:r>
                      <a:rPr lang="es-EC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s-EC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s-EC" sz="12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EC" sz="1600" dirty="0">
                    <a:latin typeface="Arial" panose="020B0604020202020204" pitchFamily="34" charset="0"/>
                    <a:ea typeface="Calibri" panose="020F0502020204030204" pitchFamily="34" charset="0"/>
                  </a:rPr>
                  <a:t>20,6 h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6C4758E-B653-4296-8B85-0E3A46627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43618"/>
                <a:ext cx="4594860" cy="861774"/>
              </a:xfrm>
              <a:prstGeom prst="rect">
                <a:avLst/>
              </a:prstGeom>
              <a:blipFill>
                <a:blip r:embed="rId4"/>
                <a:stretch>
                  <a:fillRect l="-663" t="-2128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74826D68-3271-45D6-9564-705BE7A9BCEA}"/>
              </a:ext>
            </a:extLst>
          </p:cNvPr>
          <p:cNvSpPr txBox="1"/>
          <p:nvPr/>
        </p:nvSpPr>
        <p:spPr>
          <a:xfrm>
            <a:off x="82416" y="6295424"/>
            <a:ext cx="4594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Shuler</a:t>
            </a:r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2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Kargi</a:t>
            </a:r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(2002)</a:t>
            </a:r>
            <a:endParaRPr lang="es-EC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8302C12-E6A0-42F9-AE5C-368D2F26BFA5}"/>
              </a:ext>
            </a:extLst>
          </p:cNvPr>
          <p:cNvSpPr txBox="1"/>
          <p:nvPr/>
        </p:nvSpPr>
        <p:spPr>
          <a:xfrm>
            <a:off x="6117312" y="400506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/>
              <a:t>Fases de crecimiento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F6471B-AE16-48B2-8AD0-B6C95F5BA633}"/>
              </a:ext>
            </a:extLst>
          </p:cNvPr>
          <p:cNvSpPr txBox="1"/>
          <p:nvPr/>
        </p:nvSpPr>
        <p:spPr>
          <a:xfrm>
            <a:off x="5220072" y="4308743"/>
            <a:ext cx="4594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>
                <a:latin typeface="Arial" panose="020B0604020202020204" pitchFamily="34" charset="0"/>
                <a:ea typeface="Calibri" panose="020F0502020204030204" pitchFamily="34" charset="0"/>
              </a:rPr>
              <a:t>MRS: </a:t>
            </a:r>
            <a:r>
              <a:rPr lang="es-EC" sz="1600" err="1">
                <a:latin typeface="Arial" panose="020B0604020202020204" pitchFamily="34" charset="0"/>
                <a:ea typeface="Calibri" panose="020F0502020204030204" pitchFamily="34" charset="0"/>
              </a:rPr>
              <a:t>cte</a:t>
            </a:r>
            <a:r>
              <a:rPr lang="es-EC" sz="1600">
                <a:latin typeface="Arial" panose="020B0604020202020204" pitchFamily="34" charset="0"/>
                <a:ea typeface="Calibri" panose="020F0502020204030204" pitchFamily="34" charset="0"/>
              </a:rPr>
              <a:t>, Biomasa, pH (F. estacionaria)</a:t>
            </a:r>
          </a:p>
          <a:p>
            <a:r>
              <a:rPr lang="es-EC" sz="1600" b="1">
                <a:latin typeface="Arial" panose="020B0604020202020204" pitchFamily="34" charset="0"/>
                <a:ea typeface="Calibri" panose="020F0502020204030204" pitchFamily="34" charset="0"/>
              </a:rPr>
              <a:t>L50 y L </a:t>
            </a:r>
            <a:r>
              <a:rPr lang="es-EC" sz="1600">
                <a:latin typeface="Arial" panose="020B0604020202020204" pitchFamily="34" charset="0"/>
                <a:ea typeface="Calibri" panose="020F0502020204030204" pitchFamily="34" charset="0"/>
              </a:rPr>
              <a:t>( F. logarítmica)</a:t>
            </a:r>
          </a:p>
        </p:txBody>
      </p:sp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BE02644-4ABC-4C31-AF93-4C6239A00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25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0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54868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RESULTADOS Y DISCUSIÓN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E0C602-7FDE-4457-ACB2-106407544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43"/>
          <a:stretch/>
        </p:blipFill>
        <p:spPr>
          <a:xfrm>
            <a:off x="467544" y="1422857"/>
            <a:ext cx="5464074" cy="4777444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00B5AE2-14DD-46A4-86DF-C85A2A490EE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4"/>
          <a:stretch/>
        </p:blipFill>
        <p:spPr>
          <a:xfrm>
            <a:off x="6556244" y="705251"/>
            <a:ext cx="2340831" cy="1728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34744AE-BA7E-4ED6-A653-771B5259A6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7" y="4221086"/>
            <a:ext cx="2340828" cy="16561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ACC40BBA-A4EE-4EC9-BD74-81A14C40B4F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2" t="-265" r="3240"/>
          <a:stretch/>
        </p:blipFill>
        <p:spPr>
          <a:xfrm>
            <a:off x="6556246" y="2433443"/>
            <a:ext cx="2340831" cy="17876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4D93AF-4C57-4072-B1E3-93926C1439B2}"/>
              </a:ext>
            </a:extLst>
          </p:cNvPr>
          <p:cNvSpPr txBox="1"/>
          <p:nvPr/>
        </p:nvSpPr>
        <p:spPr>
          <a:xfrm>
            <a:off x="323504" y="63197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Parámetros de la cinética de crecimiento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D0ADB1-71D9-4AE9-BC03-3C1A8DFEE320}"/>
              </a:ext>
            </a:extLst>
          </p:cNvPr>
          <p:cNvSpPr txBox="1"/>
          <p:nvPr/>
        </p:nvSpPr>
        <p:spPr>
          <a:xfrm>
            <a:off x="395536" y="1022747"/>
            <a:ext cx="575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sz="1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8 </a:t>
            </a:r>
            <a:r>
              <a:rPr lang="es-ES_tradnl" sz="11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_tradnl" sz="11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Parámetros estimados de la cinética de crecimiento en medio MRS, L50 y L de las BAL mediante el modelo de </a:t>
            </a:r>
            <a:r>
              <a:rPr lang="es-ES_tradnl" sz="11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Gompertz</a:t>
            </a:r>
            <a:r>
              <a:rPr lang="es-ES_tradnl" sz="11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modificado 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78607B-8E89-4DDB-A8F8-3AE6DDDFC6A6}"/>
              </a:ext>
            </a:extLst>
          </p:cNvPr>
          <p:cNvSpPr txBox="1"/>
          <p:nvPr/>
        </p:nvSpPr>
        <p:spPr>
          <a:xfrm>
            <a:off x="6876256" y="676187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/>
              <a:t>MRS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CAF4FB-0E87-424F-BDCC-DD4F2A9EEABE}"/>
              </a:ext>
            </a:extLst>
          </p:cNvPr>
          <p:cNvSpPr txBox="1"/>
          <p:nvPr/>
        </p:nvSpPr>
        <p:spPr>
          <a:xfrm>
            <a:off x="6876256" y="243409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/>
              <a:t>L50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BCBE46-E735-4087-A281-96E19EDE0E3E}"/>
              </a:ext>
            </a:extLst>
          </p:cNvPr>
          <p:cNvSpPr txBox="1"/>
          <p:nvPr/>
        </p:nvSpPr>
        <p:spPr>
          <a:xfrm>
            <a:off x="6876256" y="422389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/>
              <a:t>L50</a:t>
            </a:r>
          </a:p>
        </p:txBody>
      </p:sp>
    </p:spTree>
    <p:extLst>
      <p:ext uri="{BB962C8B-B14F-4D97-AF65-F5344CB8AC3E}">
        <p14:creationId xmlns:p14="http://schemas.microsoft.com/office/powerpoint/2010/main" val="2665801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E54B655-D43F-4D06-8C37-714B0698F03C}"/>
              </a:ext>
            </a:extLst>
          </p:cNvPr>
          <p:cNvSpPr txBox="1"/>
          <p:nvPr/>
        </p:nvSpPr>
        <p:spPr>
          <a:xfrm>
            <a:off x="457200" y="720021"/>
            <a:ext cx="8229599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  <a:latin typeface="+mn-lt"/>
              </a:rPr>
              <a:t>Lactosuero: situación actual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</a:rPr>
              <a:t>Bacterias ácido lácticas (BAL)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Objetivos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Metodología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Resultados y discusión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/>
              <a:t>Conclusiones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400736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80C8C5-3423-496E-9D1C-BEAD7E930CD6}"/>
              </a:ext>
            </a:extLst>
          </p:cNvPr>
          <p:cNvSpPr txBox="1"/>
          <p:nvPr/>
        </p:nvSpPr>
        <p:spPr>
          <a:xfrm>
            <a:off x="-223936" y="719227"/>
            <a:ext cx="9036496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la observación de morfología celular de los aislados bacterianos y por pruebas de catalasa, oxidasa y capacidades tecnológicas se identificó cuatro bacterias ácido lácticas (BAL) pertenecientes a los géneros  </a:t>
            </a:r>
            <a:r>
              <a:rPr lang="es-EC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Lactococcus</a:t>
            </a:r>
            <a:r>
              <a:rPr lang="es-EC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spp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C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Streptococcus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spp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s-EC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Enterococcus</a:t>
            </a:r>
            <a:r>
              <a:rPr lang="es-EC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spp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C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Leuconostoc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spp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Considerando la capacidad de acidificación de la leche, compatibilidad de crecimiento y el tipo de fermentación de los aislados L2 y L14 de las BAL, se formó un cultivo iniciador mixto de posible aplicación en la fermentación de alimentos lácteos.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lactosuero suplementado con sales</a:t>
            </a:r>
            <a:r>
              <a:rPr lang="es-EC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Man, </a:t>
            </a:r>
            <a:r>
              <a:rPr lang="es-EC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Rogosa</a:t>
            </a:r>
            <a:r>
              <a:rPr lang="es-EC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Sharpe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(MRS), lactosuero puro y medio líquido MRS no evidenciaron diferencias significativas (p&gt;0.05) en la producción de biomasa de BAL, debido a que alcanzaron concentraciones de 4.93 Log10 UFC/mL, 4.44 Log10 UFC/mL y 4.73 Log10 UFC/mL, respectivamente.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4690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59F114-B67C-4917-B7D6-1CD85983CDFA}"/>
              </a:ext>
            </a:extLst>
          </p:cNvPr>
          <p:cNvSpPr txBox="1"/>
          <p:nvPr/>
        </p:nvSpPr>
        <p:spPr>
          <a:xfrm>
            <a:off x="179512" y="1053991"/>
            <a:ext cx="8762444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condiciones de temperatura ambiente y pH 6.3 se determinó que las velocidades específicas máximas de crecimiento (</a:t>
            </a:r>
            <a:r>
              <a:rPr lang="es-EC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s-EC" sz="18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de las BAL en los medios de cultivo MRS, L50 y L, no presentan una diferencia apreciable para distinguir el mejor medio de cultivo, ya que sus valores fueron 0.19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±0.04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s-EC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0.19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±0.02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s-EC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0.20±0.02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s-EC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respectivamente.</a:t>
            </a: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la composición nutricional y bajo costo de adquisición, el lactosuero fue un sustrato favorable para la producción de biomasa de BAL nativas de leche, facilitando aplicaciones potenciales en el cultivo de cepas iniciadoras y probióticos de la industria alimenticia y farmacéutica.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b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626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Lactosuero o suero de leche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D3F9E5F5-736F-4C1B-94BA-181190875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0" b="23000"/>
          <a:stretch/>
        </p:blipFill>
        <p:spPr>
          <a:xfrm>
            <a:off x="755576" y="1200074"/>
            <a:ext cx="3600400" cy="4055593"/>
          </a:xfrm>
          <a:prstGeom prst="rect">
            <a:avLst/>
          </a:prstGeom>
        </p:spPr>
      </p:pic>
      <p:pic>
        <p:nvPicPr>
          <p:cNvPr id="6" name="Picture 4" descr="🇪🇨 Bandera de Ecuador Emoji — Significado, copiar y pegar, combinaciónes">
            <a:extLst>
              <a:ext uri="{FF2B5EF4-FFF2-40B4-BE49-F238E27FC236}">
                <a16:creationId xmlns:a16="http://schemas.microsoft.com/office/drawing/2014/main" id="{A28AE096-2EEF-4EBC-AECC-6534F95C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0" y="4190646"/>
            <a:ext cx="780964" cy="7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7A3003-CE25-4A80-88E2-ADBA9B4A4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53" r="14906"/>
          <a:stretch/>
        </p:blipFill>
        <p:spPr>
          <a:xfrm rot="5400000">
            <a:off x="6659578" y="2492152"/>
            <a:ext cx="576064" cy="29847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0A2A1AD-E8D2-436E-88E5-76AD9E6198F2}"/>
              </a:ext>
            </a:extLst>
          </p:cNvPr>
          <p:cNvSpPr txBox="1"/>
          <p:nvPr/>
        </p:nvSpPr>
        <p:spPr>
          <a:xfrm>
            <a:off x="1064485" y="4070700"/>
            <a:ext cx="298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1.20 millones de litros de suero de leche </a:t>
            </a:r>
            <a:endParaRPr lang="es-EC" sz="16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2D2EF1-8AB5-4374-B37F-D50A18405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02" t="5161" b="991"/>
          <a:stretch/>
        </p:blipFill>
        <p:spPr>
          <a:xfrm>
            <a:off x="5455236" y="714011"/>
            <a:ext cx="3200342" cy="3075029"/>
          </a:xfrm>
          <a:prstGeom prst="rect">
            <a:avLst/>
          </a:prstGeom>
        </p:spPr>
      </p:pic>
      <p:pic>
        <p:nvPicPr>
          <p:cNvPr id="10" name="Picture 4" descr="🇪🇨 Bandera de Ecuador Emoji — Significado, copiar y pegar, combinaciónes">
            <a:extLst>
              <a:ext uri="{FF2B5EF4-FFF2-40B4-BE49-F238E27FC236}">
                <a16:creationId xmlns:a16="http://schemas.microsoft.com/office/drawing/2014/main" id="{8196B8E5-1C60-4FA0-8630-46597596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20" y="177080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194D595-8F1F-46F7-9EC0-D83B863897E4}"/>
              </a:ext>
            </a:extLst>
          </p:cNvPr>
          <p:cNvSpPr txBox="1"/>
          <p:nvPr/>
        </p:nvSpPr>
        <p:spPr>
          <a:xfrm>
            <a:off x="4901787" y="4363088"/>
            <a:ext cx="183045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800" b="1"/>
              <a:t>Acuerdo interministerial</a:t>
            </a:r>
          </a:p>
          <a:p>
            <a:pPr algn="ctr"/>
            <a:r>
              <a:rPr lang="es-EC" sz="1800" b="1"/>
              <a:t>ecuatoriano </a:t>
            </a:r>
            <a:br>
              <a:rPr lang="es-EC" sz="1800" b="1"/>
            </a:br>
            <a:r>
              <a:rPr lang="es-EC" sz="1800" b="1"/>
              <a:t>032-2019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34A917-9D68-4FE0-B43B-598D6E682018}"/>
              </a:ext>
            </a:extLst>
          </p:cNvPr>
          <p:cNvSpPr txBox="1"/>
          <p:nvPr/>
        </p:nvSpPr>
        <p:spPr>
          <a:xfrm>
            <a:off x="6876256" y="4503051"/>
            <a:ext cx="237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/>
              <a:t>Uso y comercialización</a:t>
            </a:r>
          </a:p>
          <a:p>
            <a:pPr algn="ctr"/>
            <a:r>
              <a:rPr lang="es-EC" sz="1600"/>
              <a:t>de lactosuero</a:t>
            </a:r>
          </a:p>
          <a:p>
            <a:pPr algn="ctr"/>
            <a:r>
              <a:rPr lang="es-EC" sz="1600"/>
              <a:t> líquido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F7D618-11EC-4F33-AC09-2F39B3A01168}"/>
              </a:ext>
            </a:extLst>
          </p:cNvPr>
          <p:cNvSpPr txBox="1"/>
          <p:nvPr/>
        </p:nvSpPr>
        <p:spPr>
          <a:xfrm>
            <a:off x="1722122" y="4810828"/>
            <a:ext cx="15981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Costo lactosuero</a:t>
            </a:r>
          </a:p>
          <a:p>
            <a:pPr algn="ctr"/>
            <a:r>
              <a:rPr lang="es-EC" sz="1400" dirty="0"/>
              <a:t> $ 0,02-$ 0,05/L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75C1ED6-08BF-43E3-A9CE-5478AD0F522A}"/>
              </a:ext>
            </a:extLst>
          </p:cNvPr>
          <p:cNvCxnSpPr>
            <a:cxnSpLocks/>
          </p:cNvCxnSpPr>
          <p:nvPr/>
        </p:nvCxnSpPr>
        <p:spPr>
          <a:xfrm>
            <a:off x="7055407" y="4678050"/>
            <a:ext cx="180020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90E56545-9BCB-4B07-B536-5E005536A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208" y="1151887"/>
            <a:ext cx="14097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2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E54B655-D43F-4D06-8C37-714B0698F03C}"/>
              </a:ext>
            </a:extLst>
          </p:cNvPr>
          <p:cNvSpPr txBox="1"/>
          <p:nvPr/>
        </p:nvSpPr>
        <p:spPr>
          <a:xfrm>
            <a:off x="457200" y="720021"/>
            <a:ext cx="8229599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  <a:latin typeface="+mn-lt"/>
              </a:rPr>
              <a:t>Lactosuero: situación actual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400">
                <a:solidFill>
                  <a:schemeClr val="bg1">
                    <a:lumMod val="75000"/>
                  </a:schemeClr>
                </a:solidFill>
              </a:rPr>
              <a:t>Bacterias ácido lácticas (BAL)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Objetivos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Metodología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Resultados y discusión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214313" indent="-214313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C" sz="320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780445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F5475C-50CC-4557-8281-3C5D31780482}"/>
              </a:ext>
            </a:extLst>
          </p:cNvPr>
          <p:cNvSpPr txBox="1"/>
          <p:nvPr/>
        </p:nvSpPr>
        <p:spPr>
          <a:xfrm>
            <a:off x="323528" y="857250"/>
            <a:ext cx="8568952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Ensayar pruebas de capacidad tecnológica de los aislados de BAL a diferentes temperaturas de incubación para determinar los rangos de mayor funcionalidad.</a:t>
            </a:r>
            <a:endParaRPr lang="es-EC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Ejecutar pruebas de posibles propiedades probióticas y de cultivos iniciadores de los aislados de BAL, analizando: capacidad antimicrobiana, tolerancia a sales, resistencia a antibióticos y crecimiento a diferentes valores pH y temperaturas.</a:t>
            </a:r>
            <a:endParaRPr lang="es-EC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Aplicar </a:t>
            </a:r>
            <a:r>
              <a:rPr lang="es-EC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pruebas bioquímicas (API 50CHL) o moleculares (ADNr 16s) para identificar el género y especie de los cuatro aislados de BAL.</a:t>
            </a:r>
            <a:endParaRPr lang="es-EC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 la cinética de crecimiento de las BAL con varias formulaciones de lactosuero, diferentes tamaños de inóculo, otros rangos de temperatura y diferentes tiempos de fermentación.</a:t>
            </a:r>
            <a:endParaRPr lang="es-EC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s-EC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949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</a:p>
        </p:txBody>
      </p:sp>
      <p:pic>
        <p:nvPicPr>
          <p:cNvPr id="6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68" y="3009794"/>
            <a:ext cx="4032448" cy="11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13953"/>
            <a:ext cx="1250758" cy="1293888"/>
          </a:xfrm>
          <a:prstGeom prst="rect">
            <a:avLst/>
          </a:prstGeom>
        </p:spPr>
      </p:pic>
      <p:sp>
        <p:nvSpPr>
          <p:cNvPr id="12" name="Rectángulo 8">
            <a:extLst>
              <a:ext uri="{FF2B5EF4-FFF2-40B4-BE49-F238E27FC236}">
                <a16:creationId xmlns:a16="http://schemas.microsoft.com/office/drawing/2014/main" id="{9DAF1C5F-1BF3-4DFA-A33A-FCB30172A8CC}"/>
              </a:ext>
            </a:extLst>
          </p:cNvPr>
          <p:cNvSpPr/>
          <p:nvPr/>
        </p:nvSpPr>
        <p:spPr>
          <a:xfrm>
            <a:off x="143000" y="1127697"/>
            <a:ext cx="4429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400">
              <a:latin typeface="+mj-lt"/>
              <a:cs typeface="Times" panose="02020603050405020304" pitchFamily="18" charset="0"/>
            </a:endParaRPr>
          </a:p>
          <a:p>
            <a:pPr algn="ctr"/>
            <a:endParaRPr lang="es-EC" sz="140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600" b="1">
                <a:cs typeface="Times" panose="02020603050405020304" pitchFamily="18" charset="0"/>
              </a:rPr>
              <a:t>Karina Ponce</a:t>
            </a:r>
            <a:r>
              <a:rPr lang="pt-BR" sz="1600" b="1">
                <a:cs typeface="Times" panose="02020603050405020304" pitchFamily="18" charset="0"/>
              </a:rPr>
              <a:t>,</a:t>
            </a:r>
            <a:r>
              <a:rPr lang="es-EC" sz="1600" b="1">
                <a:cs typeface="Times" panose="02020603050405020304" pitchFamily="18" charset="0"/>
              </a:rPr>
              <a:t> M.Sc.</a:t>
            </a:r>
          </a:p>
          <a:p>
            <a:pPr algn="ctr"/>
            <a:r>
              <a:rPr lang="es-EC" sz="160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endParaRPr lang="es-EC" sz="1600">
              <a:cs typeface="Times" panose="02020603050405020304" pitchFamily="18" charset="0"/>
            </a:endParaRPr>
          </a:p>
          <a:p>
            <a:pPr algn="ctr"/>
            <a:endParaRPr lang="es-EC" sz="1600">
              <a:cs typeface="Times" panose="02020603050405020304" pitchFamily="18" charset="0"/>
            </a:endParaRPr>
          </a:p>
          <a:p>
            <a:pPr algn="ctr"/>
            <a:r>
              <a:rPr lang="es-EC" sz="1600" b="1">
                <a:cs typeface="Times" panose="02020603050405020304" pitchFamily="18" charset="0"/>
              </a:rPr>
              <a:t>Rafael Vargas</a:t>
            </a:r>
            <a:r>
              <a:rPr lang="pt-BR" sz="1600" b="1">
                <a:cs typeface="Times" panose="02020603050405020304" pitchFamily="18" charset="0"/>
              </a:rPr>
              <a:t>,</a:t>
            </a:r>
            <a:r>
              <a:rPr lang="es-EC" sz="1600" b="1">
                <a:cs typeface="Times" panose="02020603050405020304" pitchFamily="18" charset="0"/>
              </a:rPr>
              <a:t> </a:t>
            </a:r>
            <a:r>
              <a:rPr lang="es-EC" sz="1600" b="1" err="1">
                <a:cs typeface="Times" panose="02020603050405020304" pitchFamily="18" charset="0"/>
              </a:rPr>
              <a:t>M.Sc</a:t>
            </a:r>
            <a:r>
              <a:rPr lang="es-EC" sz="1600" b="1"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s-EC" sz="1600">
                <a:cs typeface="Times" panose="02020603050405020304" pitchFamily="18" charset="0"/>
              </a:rPr>
              <a:t>Directora</a:t>
            </a:r>
          </a:p>
          <a:p>
            <a:pPr algn="ctr"/>
            <a:r>
              <a:rPr lang="es-EC" sz="160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endParaRPr lang="es-EC" sz="1600">
              <a:latin typeface="+mj-lt"/>
              <a:cs typeface="Times" panose="02020603050405020304" pitchFamily="18" charset="0"/>
            </a:endParaRPr>
          </a:p>
          <a:p>
            <a:pPr algn="ctr"/>
            <a:endParaRPr lang="es-EC" sz="160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600" b="1">
                <a:cs typeface="Times" panose="02020603050405020304" pitchFamily="18" charset="0"/>
              </a:rPr>
              <a:t>Rodrigo Ávalos, .</a:t>
            </a:r>
          </a:p>
          <a:p>
            <a:pPr algn="ctr"/>
            <a:r>
              <a:rPr lang="en-US" sz="1600">
                <a:latin typeface="+mj-lt"/>
                <a:cs typeface="Times" panose="02020603050405020304" pitchFamily="18" charset="0"/>
              </a:rPr>
              <a:t>D</a:t>
            </a:r>
            <a:r>
              <a:rPr lang="es-EC" sz="1600" err="1">
                <a:latin typeface="+mj-lt"/>
                <a:cs typeface="Times" panose="02020603050405020304" pitchFamily="18" charset="0"/>
              </a:rPr>
              <a:t>irector</a:t>
            </a:r>
            <a:r>
              <a:rPr lang="es-EC" sz="1600">
                <a:latin typeface="+mj-lt"/>
                <a:cs typeface="Times" panose="02020603050405020304" pitchFamily="18" charset="0"/>
              </a:rPr>
              <a:t> del Laboratorio de Enzimología CICTE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B4E0EB7-8F47-46E2-B5A7-88C07ADCDEAE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>
                <a:solidFill>
                  <a:schemeClr val="tx1"/>
                </a:solidFill>
              </a:rPr>
              <a:t>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129774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Lactosuero y procesos biotecnológicos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CFED40-9D41-4AC5-8AF1-E7EB3909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53" y="1323441"/>
            <a:ext cx="3680627" cy="43442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516926-4DB2-4B7D-A6E9-18B48D4B7C6B}"/>
              </a:ext>
            </a:extLst>
          </p:cNvPr>
          <p:cNvSpPr txBox="1"/>
          <p:nvPr/>
        </p:nvSpPr>
        <p:spPr>
          <a:xfrm>
            <a:off x="4834880" y="1484784"/>
            <a:ext cx="2697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Ácido láctico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Etanol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Ácido cítrico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err="1"/>
              <a:t>Exopolisacáridos</a:t>
            </a:r>
            <a:r>
              <a:rPr lang="es-EC" sz="1600"/>
              <a:t> (EPS)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Microencapsulación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4677CD-4C45-4CFF-B9B9-9C1B6AFFA0F9}"/>
              </a:ext>
            </a:extLst>
          </p:cNvPr>
          <p:cNvSpPr txBox="1"/>
          <p:nvPr/>
        </p:nvSpPr>
        <p:spPr>
          <a:xfrm>
            <a:off x="4869655" y="3081979"/>
            <a:ext cx="269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Ácido </a:t>
            </a:r>
            <a:r>
              <a:rPr lang="es-EC" sz="1600" err="1"/>
              <a:t>poliláctico</a:t>
            </a:r>
            <a:endParaRPr lang="es-EC"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3D29F8-9F8C-4B5E-B8A5-FEDFE2BA4C73}"/>
              </a:ext>
            </a:extLst>
          </p:cNvPr>
          <p:cNvSpPr txBox="1"/>
          <p:nvPr/>
        </p:nvSpPr>
        <p:spPr>
          <a:xfrm>
            <a:off x="4869655" y="4742136"/>
            <a:ext cx="269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Cultivos iniciadores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/>
              <a:t>Probióticos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49633A-DA4F-4FA8-815A-B2DDEE91641D}"/>
              </a:ext>
            </a:extLst>
          </p:cNvPr>
          <p:cNvSpPr txBox="1"/>
          <p:nvPr/>
        </p:nvSpPr>
        <p:spPr>
          <a:xfrm>
            <a:off x="16188" y="6396335"/>
            <a:ext cx="57799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(Liu et al., 2016; Mondragón et al., 2006; </a:t>
            </a:r>
            <a:r>
              <a:rPr lang="es-EC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Panesar</a:t>
            </a:r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2007; J. Sánchez et al., 2004)</a:t>
            </a:r>
            <a:endParaRPr lang="es-EC" sz="1100"/>
          </a:p>
        </p:txBody>
      </p:sp>
    </p:spTree>
    <p:extLst>
      <p:ext uri="{BB962C8B-B14F-4D97-AF65-F5344CB8AC3E}">
        <p14:creationId xmlns:p14="http://schemas.microsoft.com/office/powerpoint/2010/main" val="398380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>
            <a:extLst>
              <a:ext uri="{FF2B5EF4-FFF2-40B4-BE49-F238E27FC236}">
                <a16:creationId xmlns:a16="http://schemas.microsoft.com/office/drawing/2014/main" id="{B3CD1A2E-2E1D-4810-8EEE-F47BB1BFB51C}"/>
              </a:ext>
            </a:extLst>
          </p:cNvPr>
          <p:cNvGrpSpPr/>
          <p:nvPr/>
        </p:nvGrpSpPr>
        <p:grpSpPr>
          <a:xfrm>
            <a:off x="6192517" y="2430359"/>
            <a:ext cx="2541637" cy="3380436"/>
            <a:chOff x="706651" y="2167732"/>
            <a:chExt cx="2278505" cy="4429917"/>
          </a:xfrm>
        </p:grpSpPr>
        <p:sp>
          <p:nvSpPr>
            <p:cNvPr id="46" name="Rectángulo: esquinas superiores redondeadas 45">
              <a:extLst>
                <a:ext uri="{FF2B5EF4-FFF2-40B4-BE49-F238E27FC236}">
                  <a16:creationId xmlns:a16="http://schemas.microsoft.com/office/drawing/2014/main" id="{62A2912B-2F50-47DE-A1B9-FD53C969F70F}"/>
                </a:ext>
              </a:extLst>
            </p:cNvPr>
            <p:cNvSpPr/>
            <p:nvPr/>
          </p:nvSpPr>
          <p:spPr>
            <a:xfrm flipV="1">
              <a:off x="706651" y="3188072"/>
              <a:ext cx="2278505" cy="3409577"/>
            </a:xfrm>
            <a:prstGeom prst="round2SameRect">
              <a:avLst/>
            </a:prstGeom>
            <a:solidFill>
              <a:srgbClr val="E9E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100"/>
            </a:p>
          </p:txBody>
        </p:sp>
        <p:sp>
          <p:nvSpPr>
            <p:cNvPr id="47" name="Rectángulo: esquinas superiores redondeadas 46">
              <a:extLst>
                <a:ext uri="{FF2B5EF4-FFF2-40B4-BE49-F238E27FC236}">
                  <a16:creationId xmlns:a16="http://schemas.microsoft.com/office/drawing/2014/main" id="{2505487A-FEF9-49AB-A8FB-BFADEFC02B24}"/>
                </a:ext>
              </a:extLst>
            </p:cNvPr>
            <p:cNvSpPr/>
            <p:nvPr/>
          </p:nvSpPr>
          <p:spPr>
            <a:xfrm>
              <a:off x="706651" y="2167732"/>
              <a:ext cx="2278505" cy="10234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3C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10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DD5978B-ACA5-4327-8CE2-7E6F6EC51A5C}"/>
              </a:ext>
            </a:extLst>
          </p:cNvPr>
          <p:cNvGrpSpPr/>
          <p:nvPr/>
        </p:nvGrpSpPr>
        <p:grpSpPr>
          <a:xfrm>
            <a:off x="3225205" y="2413177"/>
            <a:ext cx="2541637" cy="3464096"/>
            <a:chOff x="706651" y="2167732"/>
            <a:chExt cx="2278505" cy="4429917"/>
          </a:xfrm>
        </p:grpSpPr>
        <p:sp>
          <p:nvSpPr>
            <p:cNvPr id="43" name="Rectángulo: esquinas superiores redondeadas 42">
              <a:extLst>
                <a:ext uri="{FF2B5EF4-FFF2-40B4-BE49-F238E27FC236}">
                  <a16:creationId xmlns:a16="http://schemas.microsoft.com/office/drawing/2014/main" id="{002F7E7C-1331-4296-82A1-FC23B2F79634}"/>
                </a:ext>
              </a:extLst>
            </p:cNvPr>
            <p:cNvSpPr/>
            <p:nvPr/>
          </p:nvSpPr>
          <p:spPr>
            <a:xfrm flipV="1">
              <a:off x="706651" y="3188072"/>
              <a:ext cx="2278505" cy="3409577"/>
            </a:xfrm>
            <a:prstGeom prst="round2SameRect">
              <a:avLst/>
            </a:prstGeom>
            <a:solidFill>
              <a:srgbClr val="E9E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100"/>
            </a:p>
          </p:txBody>
        </p:sp>
        <p:sp>
          <p:nvSpPr>
            <p:cNvPr id="44" name="Rectángulo: esquinas superiores redondeadas 43">
              <a:extLst>
                <a:ext uri="{FF2B5EF4-FFF2-40B4-BE49-F238E27FC236}">
                  <a16:creationId xmlns:a16="http://schemas.microsoft.com/office/drawing/2014/main" id="{9DCAB040-B409-4D4A-B8FC-3AE3416C95B3}"/>
                </a:ext>
              </a:extLst>
            </p:cNvPr>
            <p:cNvSpPr/>
            <p:nvPr/>
          </p:nvSpPr>
          <p:spPr>
            <a:xfrm>
              <a:off x="706651" y="2167732"/>
              <a:ext cx="2278505" cy="10234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3C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100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CEECA7DE-E7E4-4F6D-A5A2-438423A0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386" y="1157372"/>
            <a:ext cx="1217165" cy="12558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97ABB6-2178-4D0F-BE96-150E9FBC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104"/>
          <a:stretch/>
        </p:blipFill>
        <p:spPr>
          <a:xfrm>
            <a:off x="683568" y="1097461"/>
            <a:ext cx="1476399" cy="1334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Bacterias ácido lácticas (BAL)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80DEFC-15CE-48F4-9994-73DF17036E52}"/>
              </a:ext>
            </a:extLst>
          </p:cNvPr>
          <p:cNvSpPr txBox="1"/>
          <p:nvPr/>
        </p:nvSpPr>
        <p:spPr>
          <a:xfrm>
            <a:off x="1746910" y="2150072"/>
            <a:ext cx="957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0,5 - 0,8 µm</a:t>
            </a:r>
            <a:endParaRPr lang="es-EC" sz="90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422995A-57B8-46AB-ABCB-F973672A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569" y="1374806"/>
            <a:ext cx="1809750" cy="1057275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9C808795-1B7E-456E-82D5-55D204F488AE}"/>
              </a:ext>
            </a:extLst>
          </p:cNvPr>
          <p:cNvGrpSpPr/>
          <p:nvPr/>
        </p:nvGrpSpPr>
        <p:grpSpPr>
          <a:xfrm>
            <a:off x="256955" y="2432081"/>
            <a:ext cx="2541637" cy="3445192"/>
            <a:chOff x="706651" y="2167732"/>
            <a:chExt cx="2278505" cy="4429917"/>
          </a:xfrm>
        </p:grpSpPr>
        <p:sp>
          <p:nvSpPr>
            <p:cNvPr id="24" name="Rectángulo: esquinas superiores redondeadas 23">
              <a:extLst>
                <a:ext uri="{FF2B5EF4-FFF2-40B4-BE49-F238E27FC236}">
                  <a16:creationId xmlns:a16="http://schemas.microsoft.com/office/drawing/2014/main" id="{177DAA0D-E147-4554-B9C1-3A6D6A95C73D}"/>
                </a:ext>
              </a:extLst>
            </p:cNvPr>
            <p:cNvSpPr/>
            <p:nvPr/>
          </p:nvSpPr>
          <p:spPr>
            <a:xfrm flipV="1">
              <a:off x="706651" y="3188072"/>
              <a:ext cx="2278505" cy="3409577"/>
            </a:xfrm>
            <a:prstGeom prst="round2SameRect">
              <a:avLst/>
            </a:prstGeom>
            <a:solidFill>
              <a:srgbClr val="E9E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100"/>
            </a:p>
          </p:txBody>
        </p:sp>
        <p:sp>
          <p:nvSpPr>
            <p:cNvPr id="25" name="Rectángulo: esquinas superiores redondeadas 24">
              <a:extLst>
                <a:ext uri="{FF2B5EF4-FFF2-40B4-BE49-F238E27FC236}">
                  <a16:creationId xmlns:a16="http://schemas.microsoft.com/office/drawing/2014/main" id="{C16954DF-074B-41D5-97C3-EF51842BDD5E}"/>
                </a:ext>
              </a:extLst>
            </p:cNvPr>
            <p:cNvSpPr/>
            <p:nvPr/>
          </p:nvSpPr>
          <p:spPr>
            <a:xfrm>
              <a:off x="706651" y="2167732"/>
              <a:ext cx="2278505" cy="10234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3C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10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A3C391F-8633-49FB-A048-7AB52BA2F7BB}"/>
              </a:ext>
            </a:extLst>
          </p:cNvPr>
          <p:cNvSpPr txBox="1"/>
          <p:nvPr/>
        </p:nvSpPr>
        <p:spPr>
          <a:xfrm>
            <a:off x="353520" y="3137743"/>
            <a:ext cx="2541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200">
                <a:ea typeface="Corbel" panose="020B0503020204020204" pitchFamily="34" charset="0"/>
              </a:rPr>
              <a:t>Gram-positivos</a:t>
            </a:r>
            <a:endParaRPr lang="es-EC" sz="120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200">
                <a:ea typeface="Corbel" panose="020B0503020204020204" pitchFamily="34" charset="0"/>
              </a:rPr>
              <a:t>Cocos o bacilos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200">
                <a:ea typeface="Corbel" panose="020B0503020204020204" pitchFamily="34" charset="0"/>
              </a:rPr>
              <a:t>Aerobio y </a:t>
            </a:r>
            <a:r>
              <a:rPr lang="es-EC" sz="1200" err="1">
                <a:ea typeface="Corbel" panose="020B0503020204020204" pitchFamily="34" charset="0"/>
              </a:rPr>
              <a:t>microaerofílicos</a:t>
            </a:r>
            <a:r>
              <a:rPr lang="es-EC" sz="1200">
                <a:ea typeface="Corbel" panose="020B0503020204020204" pitchFamily="34" charset="0"/>
              </a:rPr>
              <a:t> 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200">
                <a:ea typeface="Corbel" panose="020B0503020204020204" pitchFamily="34" charset="0"/>
              </a:rPr>
              <a:t>Catalasas negativas 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200">
                <a:ea typeface="Corbel" panose="020B0503020204020204" pitchFamily="34" charset="0"/>
              </a:rPr>
              <a:t>Oxidasas negativas </a:t>
            </a:r>
            <a:br>
              <a:rPr lang="es-EC" sz="1200">
                <a:ea typeface="Corbel" panose="020B0503020204020204" pitchFamily="34" charset="0"/>
              </a:rPr>
            </a:br>
            <a:r>
              <a:rPr lang="es-EC" sz="1200">
                <a:ea typeface="Corbel" panose="020B0503020204020204" pitchFamily="34" charset="0"/>
              </a:rPr>
              <a:t>(C</a:t>
            </a:r>
            <a:r>
              <a:rPr lang="es-EC" sz="1200"/>
              <a:t>itocromo oxidasa)</a:t>
            </a:r>
            <a:endParaRPr lang="es-EC" sz="1200">
              <a:ea typeface="Corbel" panose="020B0503020204020204" pitchFamily="34" charset="0"/>
            </a:endParaRP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200">
                <a:ea typeface="Corbel" panose="020B0503020204020204" pitchFamily="34" charset="0"/>
              </a:rPr>
              <a:t>Producción de ácido láctico</a:t>
            </a:r>
            <a:endParaRPr lang="es-EC" sz="1200"/>
          </a:p>
          <a:p>
            <a:endParaRPr lang="es-EC" sz="120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7FFAA08-0F50-4700-8D23-90B4DAD913AC}"/>
              </a:ext>
            </a:extLst>
          </p:cNvPr>
          <p:cNvSpPr txBox="1"/>
          <p:nvPr/>
        </p:nvSpPr>
        <p:spPr>
          <a:xfrm>
            <a:off x="3394547" y="3424725"/>
            <a:ext cx="2350084" cy="22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200" i="1" err="1"/>
              <a:t>Aerococcus</a:t>
            </a:r>
            <a:r>
              <a:rPr lang="es-EC" sz="1200" i="1"/>
              <a:t>, </a:t>
            </a:r>
            <a:r>
              <a:rPr lang="es-EC" sz="1200" i="1" err="1"/>
              <a:t>Carnobacterium</a:t>
            </a:r>
            <a:r>
              <a:rPr lang="es-EC" sz="1200" i="1"/>
              <a:t>, </a:t>
            </a:r>
            <a:r>
              <a:rPr lang="es-EC" sz="1200" i="1" err="1"/>
              <a:t>Enterococcus</a:t>
            </a:r>
            <a:r>
              <a:rPr lang="es-EC" sz="1200" i="1"/>
              <a:t>, Lactobacillus, </a:t>
            </a:r>
            <a:r>
              <a:rPr lang="es-EC" sz="1200" i="1" err="1"/>
              <a:t>Lactococcus</a:t>
            </a:r>
            <a:r>
              <a:rPr lang="es-EC" sz="1200" i="1"/>
              <a:t>, </a:t>
            </a:r>
            <a:r>
              <a:rPr lang="es-EC" sz="1200" i="1" err="1"/>
              <a:t>Leuconostoc</a:t>
            </a:r>
            <a:r>
              <a:rPr lang="es-EC" sz="1200" i="1"/>
              <a:t>, </a:t>
            </a:r>
            <a:r>
              <a:rPr lang="es-EC" sz="1200" i="1" err="1"/>
              <a:t>Oenococcus</a:t>
            </a:r>
            <a:r>
              <a:rPr lang="es-EC" sz="1200" i="1"/>
              <a:t>, </a:t>
            </a:r>
            <a:r>
              <a:rPr lang="es-EC" sz="1200" i="1" err="1"/>
              <a:t>Pediococcus</a:t>
            </a:r>
            <a:r>
              <a:rPr lang="es-EC" sz="1200" i="1"/>
              <a:t>, </a:t>
            </a:r>
            <a:r>
              <a:rPr lang="es-EC" sz="1200" i="1" err="1"/>
              <a:t>Streptococcus</a:t>
            </a:r>
            <a:r>
              <a:rPr lang="es-EC" sz="1200" i="1"/>
              <a:t>, </a:t>
            </a:r>
            <a:r>
              <a:rPr lang="es-EC" sz="1200" i="1" err="1"/>
              <a:t>Tetragenococcus</a:t>
            </a:r>
            <a:r>
              <a:rPr lang="es-EC" sz="1200" i="1"/>
              <a:t>, </a:t>
            </a:r>
            <a:r>
              <a:rPr lang="es-EC" sz="1200" i="1" err="1"/>
              <a:t>Vagococcus</a:t>
            </a:r>
            <a:r>
              <a:rPr lang="es-EC" sz="1200" i="1"/>
              <a:t>,</a:t>
            </a:r>
            <a:br>
              <a:rPr lang="es-EC" sz="1200" i="1"/>
            </a:br>
            <a:r>
              <a:rPr lang="es-EC" sz="1200" i="1" err="1"/>
              <a:t>Weissella</a:t>
            </a:r>
            <a:r>
              <a:rPr lang="es-EC" sz="1200" i="1"/>
              <a:t>.</a:t>
            </a:r>
            <a:endParaRPr lang="es-EC" sz="1200"/>
          </a:p>
          <a:p>
            <a:pPr>
              <a:lnSpc>
                <a:spcPct val="150000"/>
              </a:lnSpc>
            </a:pPr>
            <a:endParaRPr lang="es-EC" sz="120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FB392F-4505-4ABC-9CBD-4F24011EEBAB}"/>
              </a:ext>
            </a:extLst>
          </p:cNvPr>
          <p:cNvSpPr txBox="1"/>
          <p:nvPr/>
        </p:nvSpPr>
        <p:spPr>
          <a:xfrm>
            <a:off x="6212251" y="3317804"/>
            <a:ext cx="2608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b="1" dirty="0">
                <a:latin typeface="+mj-lt"/>
              </a:rPr>
              <a:t>Temperatura de crecimiento</a:t>
            </a:r>
            <a:br>
              <a:rPr lang="es-EC" sz="1200" b="1" dirty="0">
                <a:latin typeface="+mj-lt"/>
              </a:rPr>
            </a:br>
            <a:br>
              <a:rPr lang="es-EC" sz="1200" b="1" dirty="0">
                <a:latin typeface="+mj-lt"/>
              </a:rPr>
            </a:br>
            <a:r>
              <a:rPr lang="es-EC" sz="1200" dirty="0">
                <a:latin typeface="+mj-lt"/>
              </a:rPr>
              <a:t>Mesofílicos: </a:t>
            </a:r>
            <a:r>
              <a:rPr lang="es-EC" sz="1200" i="1" dirty="0">
                <a:latin typeface="+mj-lt"/>
              </a:rPr>
              <a:t>Lactobacillus </a:t>
            </a:r>
            <a:r>
              <a:rPr lang="es-EC" sz="1200" i="1" dirty="0" err="1">
                <a:latin typeface="+mj-lt"/>
              </a:rPr>
              <a:t>casei</a:t>
            </a:r>
            <a:br>
              <a:rPr lang="es-EC" sz="1200" b="0" dirty="0">
                <a:latin typeface="+mj-lt"/>
              </a:rPr>
            </a:br>
            <a:br>
              <a:rPr lang="es-EC" sz="1200" b="0" dirty="0">
                <a:latin typeface="+mj-lt"/>
              </a:rPr>
            </a:br>
            <a:r>
              <a:rPr lang="es-EC" sz="1200" dirty="0">
                <a:latin typeface="+mj-lt"/>
              </a:rPr>
              <a:t>Termofílicos:</a:t>
            </a:r>
            <a:br>
              <a:rPr lang="es-EC" sz="1200" b="0" dirty="0">
                <a:latin typeface="+mj-lt"/>
              </a:rPr>
            </a:br>
            <a:r>
              <a:rPr lang="es-EC" sz="1200" b="0" dirty="0">
                <a:latin typeface="+mj-lt"/>
              </a:rPr>
              <a:t> </a:t>
            </a:r>
            <a:r>
              <a:rPr lang="es-EC" sz="1200" i="1" dirty="0">
                <a:latin typeface="+mj-lt"/>
              </a:rPr>
              <a:t>Lactobacillus </a:t>
            </a:r>
            <a:r>
              <a:rPr lang="es-EC" sz="1200" i="1" dirty="0" err="1">
                <a:latin typeface="+mj-lt"/>
              </a:rPr>
              <a:t>bulgaricus</a:t>
            </a:r>
            <a:br>
              <a:rPr lang="es-EC" sz="1200" i="1" dirty="0">
                <a:latin typeface="+mj-lt"/>
              </a:rPr>
            </a:br>
            <a:r>
              <a:rPr lang="es-EC" sz="1200" i="1" dirty="0" err="1">
                <a:latin typeface="+mj-lt"/>
              </a:rPr>
              <a:t>Streptococcus</a:t>
            </a:r>
            <a:r>
              <a:rPr lang="es-EC" sz="1200" i="1" dirty="0">
                <a:latin typeface="+mj-lt"/>
              </a:rPr>
              <a:t> </a:t>
            </a:r>
            <a:r>
              <a:rPr lang="es-EC" sz="1200" i="1" dirty="0" err="1">
                <a:latin typeface="+mj-lt"/>
              </a:rPr>
              <a:t>thermophilus</a:t>
            </a:r>
            <a:br>
              <a:rPr lang="es-EC" sz="1200" b="0" dirty="0">
                <a:latin typeface="+mj-lt"/>
              </a:rPr>
            </a:br>
            <a:endParaRPr lang="es-EC" sz="1200" b="0" dirty="0">
              <a:latin typeface="+mj-lt"/>
            </a:endParaRPr>
          </a:p>
          <a:p>
            <a:pPr lvl="0"/>
            <a:endParaRPr lang="es-EC" sz="1200" dirty="0"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b="1" dirty="0">
                <a:latin typeface="+mj-lt"/>
              </a:rPr>
              <a:t>Tipo metabolismo</a:t>
            </a:r>
            <a:br>
              <a:rPr lang="es-EC" sz="1200" b="1" dirty="0">
                <a:latin typeface="+mj-lt"/>
              </a:rPr>
            </a:br>
            <a:r>
              <a:rPr lang="es-EC" sz="1200" b="0" dirty="0">
                <a:latin typeface="+mj-lt"/>
              </a:rPr>
              <a:t>Homofermentativo</a:t>
            </a:r>
            <a:br>
              <a:rPr lang="es-EC" sz="1200" b="0" dirty="0">
                <a:latin typeface="+mj-lt"/>
              </a:rPr>
            </a:br>
            <a:r>
              <a:rPr lang="es-EC" sz="1200" b="0" dirty="0">
                <a:latin typeface="+mj-lt"/>
              </a:rPr>
              <a:t>Heterofermentativo</a:t>
            </a:r>
          </a:p>
          <a:p>
            <a:endParaRPr lang="es-EC" sz="120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EA526B-4BEC-42CD-A889-CE58DFDD5795}"/>
              </a:ext>
            </a:extLst>
          </p:cNvPr>
          <p:cNvSpPr txBox="1"/>
          <p:nvPr/>
        </p:nvSpPr>
        <p:spPr>
          <a:xfrm>
            <a:off x="683568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/>
              <a:t>Características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C72DA0D-199B-4D7D-9724-627C3884EA0D}"/>
              </a:ext>
            </a:extLst>
          </p:cNvPr>
          <p:cNvSpPr txBox="1"/>
          <p:nvPr/>
        </p:nvSpPr>
        <p:spPr>
          <a:xfrm>
            <a:off x="3707904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/>
              <a:t>Géneros BAL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A88ED86-D29B-42F7-B0D2-EDBC80018B01}"/>
              </a:ext>
            </a:extLst>
          </p:cNvPr>
          <p:cNvSpPr txBox="1"/>
          <p:nvPr/>
        </p:nvSpPr>
        <p:spPr>
          <a:xfrm>
            <a:off x="6516216" y="26996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/>
              <a:t>Aplicaciones BAL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9E6E4CEE-0DCC-4810-80B3-AA020D6A6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1153679"/>
            <a:ext cx="886966" cy="1148507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EDC5A8F3-50AC-429F-A7B5-91227B6DC272}"/>
              </a:ext>
            </a:extLst>
          </p:cNvPr>
          <p:cNvSpPr txBox="1"/>
          <p:nvPr/>
        </p:nvSpPr>
        <p:spPr>
          <a:xfrm>
            <a:off x="374129" y="63052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Axelsson</a:t>
            </a:r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2004)</a:t>
            </a:r>
            <a:endParaRPr lang="es-EC" sz="110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95D07E6-F9C6-4963-829B-93DEC4DD1386}"/>
              </a:ext>
            </a:extLst>
          </p:cNvPr>
          <p:cNvSpPr txBox="1"/>
          <p:nvPr/>
        </p:nvSpPr>
        <p:spPr>
          <a:xfrm>
            <a:off x="374129" y="648866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(Panesso et al., 2015)</a:t>
            </a:r>
            <a:endParaRPr lang="es-EC" sz="1100"/>
          </a:p>
        </p:txBody>
      </p:sp>
    </p:spTree>
    <p:extLst>
      <p:ext uri="{BB962C8B-B14F-4D97-AF65-F5344CB8AC3E}">
        <p14:creationId xmlns:p14="http://schemas.microsoft.com/office/powerpoint/2010/main" val="12777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Requerimientos nutricionales de bacterias ácido lácticas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11661B6-65D1-4F98-A588-81BD529A2F09}"/>
              </a:ext>
            </a:extLst>
          </p:cNvPr>
          <p:cNvSpPr txBox="1"/>
          <p:nvPr/>
        </p:nvSpPr>
        <p:spPr>
          <a:xfrm>
            <a:off x="107504" y="6276134"/>
            <a:ext cx="30243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Derakhshani</a:t>
            </a:r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2018</a:t>
            </a:r>
            <a:r>
              <a:rPr lang="es-ES_tradnl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s-ES_tradnl" sz="1100">
                <a:solidFill>
                  <a:srgbClr val="333333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endParaRPr lang="es-EC" sz="11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EA9C3A5-8BF7-44C8-B682-3886112A910D}"/>
              </a:ext>
            </a:extLst>
          </p:cNvPr>
          <p:cNvSpPr txBox="1"/>
          <p:nvPr/>
        </p:nvSpPr>
        <p:spPr>
          <a:xfrm>
            <a:off x="126645" y="6527624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Quigley</a:t>
            </a:r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2013)</a:t>
            </a:r>
            <a:endParaRPr lang="es-EC" sz="11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267C31-7752-4A5F-ADAD-1A4916004D0B}"/>
              </a:ext>
            </a:extLst>
          </p:cNvPr>
          <p:cNvSpPr txBox="1"/>
          <p:nvPr/>
        </p:nvSpPr>
        <p:spPr>
          <a:xfrm>
            <a:off x="130793" y="1542744"/>
            <a:ext cx="4032448" cy="397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/>
              <a:t>Fuente de carbono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/>
              <a:t>Fuente de nitrógeno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Sales minerales: </a:t>
            </a:r>
          </a:p>
          <a:p>
            <a:pPr>
              <a:lnSpc>
                <a:spcPct val="150000"/>
              </a:lnSpc>
            </a:pPr>
            <a:r>
              <a:rPr lang="es-EC" sz="1400">
                <a:latin typeface="Arial" panose="020B0604020202020204" pitchFamily="34" charset="0"/>
                <a:ea typeface="Calibri" panose="020F0502020204030204" pitchFamily="34" charset="0"/>
              </a:rPr>
              <a:t>               S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ulfato de manganeso (MnSO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·5H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O)</a:t>
            </a:r>
          </a:p>
          <a:p>
            <a:pPr>
              <a:lnSpc>
                <a:spcPct val="150000"/>
              </a:lnSpc>
            </a:pP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Sulfato de magnesio</a:t>
            </a:r>
            <a:r>
              <a:rPr lang="es-EC" sz="140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MgSO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·7H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Agentes tampón:  </a:t>
            </a:r>
          </a:p>
          <a:p>
            <a:pPr>
              <a:lnSpc>
                <a:spcPct val="150000"/>
              </a:lnSpc>
            </a:pPr>
            <a:r>
              <a:rPr lang="es-EC">
                <a:latin typeface="Arial" panose="020B0604020202020204" pitchFamily="34" charset="0"/>
                <a:ea typeface="Calibri" panose="020F0502020204030204" pitchFamily="34" charset="0"/>
              </a:rPr>
              <a:t>           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Acetato de sodio (CH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COONa)</a:t>
            </a:r>
          </a:p>
          <a:p>
            <a:pPr>
              <a:lnSpc>
                <a:spcPct val="150000"/>
              </a:lnSpc>
            </a:pPr>
            <a:r>
              <a:rPr lang="es-EC" sz="1400">
                <a:latin typeface="Arial" panose="020B0604020202020204" pitchFamily="34" charset="0"/>
                <a:ea typeface="Calibri" panose="020F0502020204030204" pitchFamily="34" charset="0"/>
              </a:rPr>
              <a:t>              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Fosfato disódico</a:t>
            </a:r>
            <a:r>
              <a:rPr lang="es-EC" sz="14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(Na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HPO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C" sz="1400">
                <a:latin typeface="Arial" panose="020B0604020202020204" pitchFamily="34" charset="0"/>
                <a:ea typeface="Calibri" panose="020F0502020204030204" pitchFamily="34" charset="0"/>
              </a:rPr>
              <a:t>               C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itrato de amonio</a:t>
            </a:r>
            <a:r>
              <a:rPr lang="es-EC" sz="14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(NH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s-EC" sz="14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s-EC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endParaRPr lang="es-EC" sz="14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2D24F8F-4FE4-4785-9886-76D69B19D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146348" y="1246007"/>
            <a:ext cx="2441876" cy="47333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BDAA35-89BF-478B-9800-7D560847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89"/>
          <a:stretch/>
        </p:blipFill>
        <p:spPr>
          <a:xfrm>
            <a:off x="6516217" y="1246009"/>
            <a:ext cx="1446124" cy="47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5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FD5CEF-5D57-4EBB-867E-1122DC94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2847"/>
            <a:ext cx="3373265" cy="20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Bacterias ácido lácticas en leche cruda de vaca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11661B6-65D1-4F98-A588-81BD529A2F09}"/>
              </a:ext>
            </a:extLst>
          </p:cNvPr>
          <p:cNvSpPr txBox="1"/>
          <p:nvPr/>
        </p:nvSpPr>
        <p:spPr>
          <a:xfrm>
            <a:off x="6977" y="6341641"/>
            <a:ext cx="30243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Derakhshani</a:t>
            </a:r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2018</a:t>
            </a:r>
            <a:r>
              <a:rPr lang="es-ES_tradnl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s-ES_tradnl" sz="1100">
                <a:solidFill>
                  <a:srgbClr val="333333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endParaRPr lang="es-EC" sz="11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EA9C3A5-8BF7-44C8-B682-3886112A910D}"/>
              </a:ext>
            </a:extLst>
          </p:cNvPr>
          <p:cNvSpPr txBox="1"/>
          <p:nvPr/>
        </p:nvSpPr>
        <p:spPr>
          <a:xfrm>
            <a:off x="6126800" y="450912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Quigley</a:t>
            </a:r>
            <a:r>
              <a:rPr lang="es-EC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2013)</a:t>
            </a:r>
            <a:endParaRPr lang="es-EC" sz="1100"/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AD8827B-2E17-42A9-A803-C502F0E27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13" b="97836" l="9060" r="46980">
                        <a14:foregroundMark x1="11074" y1="47450" x2="35906" y2="97218"/>
                        <a14:foregroundMark x1="35906" y1="97218" x2="41946" y2="96445"/>
                        <a14:foregroundMark x1="10403" y1="87172" x2="28971" y2="91808"/>
                        <a14:foregroundMark x1="28971" y1="91808" x2="41611" y2="79134"/>
                        <a14:foregroundMark x1="41611" y1="79134" x2="46980" y2="67852"/>
                        <a14:foregroundMark x1="46980" y1="67852" x2="46980" y2="67697"/>
                        <a14:foregroundMark x1="15884" y1="82535" x2="15884" y2="70015"/>
                        <a14:foregroundMark x1="15884" y1="70015" x2="19128" y2="56878"/>
                        <a14:foregroundMark x1="19128" y1="56878" x2="27293" y2="49614"/>
                        <a14:foregroundMark x1="27293" y1="49614" x2="31208" y2="65997"/>
                        <a14:foregroundMark x1="31208" y1="65997" x2="21477" y2="84235"/>
                        <a14:foregroundMark x1="21477" y1="84235" x2="9620" y2="86553"/>
                        <a14:foregroundMark x1="9620" y1="86553" x2="19239" y2="96136"/>
                        <a14:foregroundMark x1="19239" y1="96136" x2="31432" y2="93972"/>
                        <a14:foregroundMark x1="31432" y1="93972" x2="43289" y2="86862"/>
                        <a14:foregroundMark x1="43289" y1="86862" x2="46532" y2="73570"/>
                        <a14:foregroundMark x1="46532" y1="73570" x2="46532" y2="73570"/>
                        <a14:foregroundMark x1="46532" y1="73570" x2="38814" y2="69397"/>
                        <a14:foregroundMark x1="36053" y1="62441" x2="35011" y2="59815"/>
                        <a14:foregroundMark x1="38814" y1="69397" x2="36120" y2="62609"/>
                        <a14:foregroundMark x1="35011" y1="59815" x2="28076" y2="49768"/>
                        <a14:foregroundMark x1="28076" y1="49768" x2="20805" y2="53014"/>
                        <a14:foregroundMark x1="20805" y1="53014" x2="14877" y2="61360"/>
                        <a14:foregroundMark x1="14877" y1="61360" x2="10850" y2="72179"/>
                        <a14:foregroundMark x1="10850" y1="72179" x2="9060" y2="94436"/>
                        <a14:foregroundMark x1="9060" y1="94436" x2="32103" y2="97836"/>
                        <a14:backgroundMark x1="36689" y1="60433" x2="45302" y2="5007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8" t="34795" r="50534"/>
          <a:stretch/>
        </p:blipFill>
        <p:spPr>
          <a:xfrm>
            <a:off x="348207" y="2000038"/>
            <a:ext cx="2748015" cy="306873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BADE2E5-CB24-451F-9585-D45AA9EDC519}"/>
              </a:ext>
            </a:extLst>
          </p:cNvPr>
          <p:cNvSpPr txBox="1"/>
          <p:nvPr/>
        </p:nvSpPr>
        <p:spPr>
          <a:xfrm>
            <a:off x="6125616" y="1800647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/>
              <a:t>Figura 2. </a:t>
            </a:r>
            <a:r>
              <a:rPr lang="es-EC" sz="1100" i="1"/>
              <a:t>Géneros bacterianos de leche cruda de vaca, oveja, búfalo, humano detectados por técnicas de cultivo dependiente y NGS.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EDD6CEA-8607-490A-9617-61E28D0FDA16}"/>
              </a:ext>
            </a:extLst>
          </p:cNvPr>
          <p:cNvSpPr txBox="1"/>
          <p:nvPr/>
        </p:nvSpPr>
        <p:spPr>
          <a:xfrm>
            <a:off x="147784" y="1412104"/>
            <a:ext cx="5977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latin typeface="+mj-lt"/>
              </a:rPr>
              <a:t>Figura 1. </a:t>
            </a:r>
            <a:r>
              <a:rPr lang="es-EC" sz="1100" i="1" dirty="0">
                <a:latin typeface="+mj-lt"/>
              </a:rPr>
              <a:t>Fuentes potenciales  y composición de la microbiota de la ubre de vaca </a:t>
            </a:r>
            <a:r>
              <a:rPr lang="es-ES_tradnl" sz="1100" i="1" dirty="0">
                <a:solidFill>
                  <a:srgbClr val="333333"/>
                </a:solidFill>
                <a:effectLst/>
                <a:latin typeface="+mj-lt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endParaRPr lang="es-EC" sz="1100" i="1" dirty="0">
              <a:latin typeface="+mj-lt"/>
            </a:endParaRPr>
          </a:p>
          <a:p>
            <a:pPr algn="just"/>
            <a:endParaRPr lang="es-EC" sz="1100" dirty="0">
              <a:latin typeface="+mj-lt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BCB2C66-488C-4909-A2AF-248C73D2DFFF}"/>
              </a:ext>
            </a:extLst>
          </p:cNvPr>
          <p:cNvSpPr txBox="1"/>
          <p:nvPr/>
        </p:nvSpPr>
        <p:spPr>
          <a:xfrm>
            <a:off x="3384879" y="2202739"/>
            <a:ext cx="1142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 dirty="0">
                <a:effectLst/>
                <a:ea typeface="Calibri" panose="020F0502020204030204" pitchFamily="34" charset="0"/>
              </a:rPr>
              <a:t>Microbiota de calostro</a:t>
            </a:r>
            <a:endParaRPr lang="es-EC" sz="900" b="1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19ABA1-142F-4E19-B3BC-6B706A1E09DF}"/>
              </a:ext>
            </a:extLst>
          </p:cNvPr>
          <p:cNvSpPr txBox="1"/>
          <p:nvPr/>
        </p:nvSpPr>
        <p:spPr>
          <a:xfrm>
            <a:off x="4826027" y="2109228"/>
            <a:ext cx="1142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 dirty="0">
                <a:effectLst/>
                <a:ea typeface="Calibri" panose="020F0502020204030204" pitchFamily="34" charset="0"/>
              </a:rPr>
              <a:t>Microbiota de la leche</a:t>
            </a:r>
            <a:endParaRPr lang="es-EC" sz="900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E3B0F10-83AB-40DE-AC0D-11AF31DE3AFA}"/>
              </a:ext>
            </a:extLst>
          </p:cNvPr>
          <p:cNvSpPr txBox="1"/>
          <p:nvPr/>
        </p:nvSpPr>
        <p:spPr>
          <a:xfrm>
            <a:off x="2976099" y="4509120"/>
            <a:ext cx="1440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effectLst/>
                <a:ea typeface="Calibri" panose="020F0502020204030204" pitchFamily="34" charset="0"/>
              </a:rPr>
              <a:t>Microbiota del canal del pezón</a:t>
            </a:r>
            <a:endParaRPr lang="es-EC" sz="9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C6B5B71-A364-485B-A382-E5A55AFD0A14}"/>
              </a:ext>
            </a:extLst>
          </p:cNvPr>
          <p:cNvSpPr txBox="1"/>
          <p:nvPr/>
        </p:nvSpPr>
        <p:spPr>
          <a:xfrm>
            <a:off x="3900666" y="4836648"/>
            <a:ext cx="1895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effectLst/>
                <a:ea typeface="Calibri" panose="020F0502020204030204" pitchFamily="34" charset="0"/>
              </a:rPr>
              <a:t>Microbiota del ápice del pezón</a:t>
            </a:r>
            <a:endParaRPr lang="es-EC" sz="1000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0DCD27F-C783-4F32-83E0-B1DE0F44187B}"/>
              </a:ext>
            </a:extLst>
          </p:cNvPr>
          <p:cNvSpPr txBox="1"/>
          <p:nvPr/>
        </p:nvSpPr>
        <p:spPr>
          <a:xfrm>
            <a:off x="571329" y="1727230"/>
            <a:ext cx="18956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100" b="1" dirty="0">
                <a:effectLst/>
                <a:ea typeface="Calibri" panose="020F0502020204030204" pitchFamily="34" charset="0"/>
              </a:rPr>
              <a:t>Fuentes potenciales de microbiota de la ubre</a:t>
            </a:r>
            <a:endParaRPr lang="es-EC" sz="1100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08291A2-795A-4B12-8512-328732A458F8}"/>
              </a:ext>
            </a:extLst>
          </p:cNvPr>
          <p:cNvSpPr txBox="1"/>
          <p:nvPr/>
        </p:nvSpPr>
        <p:spPr>
          <a:xfrm>
            <a:off x="3823925" y="1764752"/>
            <a:ext cx="158885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1200" b="1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Microbiota de la ubre</a:t>
            </a:r>
            <a:endParaRPr lang="es-EC" sz="1200" b="1" dirty="0">
              <a:latin typeface="Abadi" panose="020B0604020104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B43BF04-FE67-433F-A515-227FBBC0D7D2}"/>
              </a:ext>
            </a:extLst>
          </p:cNvPr>
          <p:cNvSpPr txBox="1"/>
          <p:nvPr/>
        </p:nvSpPr>
        <p:spPr>
          <a:xfrm>
            <a:off x="2585099" y="4141084"/>
            <a:ext cx="7291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>
                <a:effectLst/>
                <a:ea typeface="Calibri" panose="020F0502020204030204" pitchFamily="34" charset="0"/>
              </a:rPr>
              <a:t>Lactancia</a:t>
            </a:r>
            <a:endParaRPr lang="es-EC" sz="900" b="1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B6BC824-7C6F-4A68-B48B-5A0F7D84061B}"/>
              </a:ext>
            </a:extLst>
          </p:cNvPr>
          <p:cNvSpPr txBox="1"/>
          <p:nvPr/>
        </p:nvSpPr>
        <p:spPr>
          <a:xfrm>
            <a:off x="2306295" y="4831638"/>
            <a:ext cx="6789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/>
              <a:t>Moscas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F689FD6-FA46-494A-8952-CEE664A9E881}"/>
              </a:ext>
            </a:extLst>
          </p:cNvPr>
          <p:cNvSpPr txBox="1"/>
          <p:nvPr/>
        </p:nvSpPr>
        <p:spPr>
          <a:xfrm>
            <a:off x="1315468" y="5120168"/>
            <a:ext cx="81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 dirty="0">
                <a:effectLst/>
                <a:ea typeface="Calibri" panose="020F0502020204030204" pitchFamily="34" charset="0"/>
              </a:rPr>
              <a:t>Ordeño manual</a:t>
            </a:r>
            <a:endParaRPr lang="es-EC" sz="900" b="1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B3351A1-3011-41E9-B566-A422302ED21D}"/>
              </a:ext>
            </a:extLst>
          </p:cNvPr>
          <p:cNvSpPr txBox="1"/>
          <p:nvPr/>
        </p:nvSpPr>
        <p:spPr>
          <a:xfrm>
            <a:off x="262809" y="4836648"/>
            <a:ext cx="81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effectLst/>
                <a:ea typeface="Calibri" panose="020F0502020204030204" pitchFamily="34" charset="0"/>
              </a:rPr>
              <a:t>Equipo de ordeño</a:t>
            </a:r>
            <a:endParaRPr lang="es-EC" sz="9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A967F21-7DAA-4CF0-B1FF-167FC3D6EC99}"/>
              </a:ext>
            </a:extLst>
          </p:cNvPr>
          <p:cNvSpPr txBox="1"/>
          <p:nvPr/>
        </p:nvSpPr>
        <p:spPr>
          <a:xfrm>
            <a:off x="84318" y="3096465"/>
            <a:ext cx="647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 dirty="0"/>
              <a:t>Material de cama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CB4829-06D3-42D6-9AAA-DE36A132F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7821" l="8273" r="91484">
                        <a14:foregroundMark x1="50122" y1="98257" x2="48905" y2="62092"/>
                        <a14:foregroundMark x1="58151" y1="73638" x2="55474" y2="84314"/>
                        <a14:foregroundMark x1="55474" y1="84314" x2="55474" y2="84314"/>
                        <a14:foregroundMark x1="48418" y1="93900" x2="44282" y2="68192"/>
                        <a14:foregroundMark x1="53285" y1="96296" x2="55961" y2="90196"/>
                        <a14:foregroundMark x1="87591" y1="42484" x2="87591" y2="26797"/>
                        <a14:foregroundMark x1="87591" y1="26797" x2="76156" y2="15686"/>
                        <a14:foregroundMark x1="76156" y1="15686" x2="74453" y2="15686"/>
                        <a14:foregroundMark x1="47932" y1="59041" x2="70803" y2="53377"/>
                        <a14:foregroundMark x1="70803" y1="53377" x2="70803" y2="53377"/>
                        <a14:foregroundMark x1="10462" y1="43791" x2="8273" y2="25054"/>
                        <a14:foregroundMark x1="8273" y1="24619" x2="34063" y2="10458"/>
                        <a14:foregroundMark x1="19221" y1="15251" x2="28224" y2="13943"/>
                        <a14:foregroundMark x1="67883" y1="11983" x2="77129" y2="16993"/>
                        <a14:foregroundMark x1="77129" y1="15033" x2="63260" y2="10893"/>
                        <a14:foregroundMark x1="63260" y1="10893" x2="58394" y2="11111"/>
                        <a14:foregroundMark x1="91484" y1="34423" x2="89051" y2="20697"/>
                        <a14:foregroundMark x1="89051" y1="20697" x2="82238" y2="12636"/>
                        <a14:foregroundMark x1="8759" y1="23312" x2="18005" y2="17865"/>
                        <a14:foregroundMark x1="51338" y1="74946" x2="54501" y2="62745"/>
                        <a14:foregroundMark x1="54501" y1="62745" x2="44039" y2="55338"/>
                        <a14:foregroundMark x1="44039" y1="55338" x2="57421" y2="61656"/>
                        <a14:foregroundMark x1="41849" y1="67102" x2="46229" y2="61220"/>
                        <a14:foregroundMark x1="41849" y1="12200" x2="52798" y2="1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900" y="2271852"/>
            <a:ext cx="2027939" cy="2264779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C82B68D-53F4-4AFA-87EA-378BB87C7390}"/>
              </a:ext>
            </a:extLst>
          </p:cNvPr>
          <p:cNvCxnSpPr/>
          <p:nvPr/>
        </p:nvCxnSpPr>
        <p:spPr>
          <a:xfrm flipV="1">
            <a:off x="3900666" y="4045777"/>
            <a:ext cx="716203" cy="46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7CC6345-5CB8-4F32-BD5C-3D17A17EACFF}"/>
              </a:ext>
            </a:extLst>
          </p:cNvPr>
          <p:cNvCxnSpPr>
            <a:cxnSpLocks/>
          </p:cNvCxnSpPr>
          <p:nvPr/>
        </p:nvCxnSpPr>
        <p:spPr>
          <a:xfrm flipV="1">
            <a:off x="4622900" y="4469152"/>
            <a:ext cx="5512" cy="30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BACF-F918-4E93-92EC-28FAF07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/>
          <a:lstStyle/>
          <a:p>
            <a:pPr algn="l"/>
            <a:r>
              <a:rPr lang="es-EC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B51-F092-4082-92AD-81B0B7F4F9C7}"/>
              </a:ext>
            </a:extLst>
          </p:cNvPr>
          <p:cNvSpPr txBox="1"/>
          <p:nvPr/>
        </p:nvSpPr>
        <p:spPr>
          <a:xfrm>
            <a:off x="323528" y="7999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/>
              <a:t>Cultivo </a:t>
            </a:r>
            <a:r>
              <a:rPr lang="es-EC" sz="2000" b="1" err="1"/>
              <a:t>batch</a:t>
            </a:r>
            <a:r>
              <a:rPr lang="es-EC" sz="2000" b="1"/>
              <a:t> y crecimiento bacteriano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1E8880-B14F-488E-BDE8-6B78D968A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8" y="1691986"/>
            <a:ext cx="2960885" cy="30244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5C3C1A-C960-4189-9368-2E666EE11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1344" r="335" b="1"/>
          <a:stretch/>
        </p:blipFill>
        <p:spPr>
          <a:xfrm rot="20259707">
            <a:off x="3170711" y="4312602"/>
            <a:ext cx="727036" cy="3530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208783D-4A9B-49D2-8466-CD6F9FA4B235}"/>
              </a:ext>
            </a:extLst>
          </p:cNvPr>
          <p:cNvSpPr txBox="1"/>
          <p:nvPr/>
        </p:nvSpPr>
        <p:spPr>
          <a:xfrm>
            <a:off x="1758736" y="2245301"/>
            <a:ext cx="89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T, pH, P</a:t>
            </a:r>
          </a:p>
          <a:p>
            <a:endParaRPr lang="es-EC" sz="12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275FDF-0D65-4F7D-9C86-7B24EECCA2E8}"/>
              </a:ext>
            </a:extLst>
          </p:cNvPr>
          <p:cNvSpPr txBox="1"/>
          <p:nvPr/>
        </p:nvSpPr>
        <p:spPr>
          <a:xfrm>
            <a:off x="4219070" y="1666555"/>
            <a:ext cx="48000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b="1" dirty="0">
                <a:effectLst/>
                <a:ea typeface="Calibri" panose="020F0502020204030204" pitchFamily="34" charset="0"/>
              </a:rPr>
              <a:t>Figura 3. </a:t>
            </a:r>
            <a:r>
              <a:rPr lang="es-ES_tradnl" sz="1100" i="1" dirty="0">
                <a:effectLst/>
                <a:ea typeface="Calibri" panose="020F0502020204030204" pitchFamily="34" charset="0"/>
              </a:rPr>
              <a:t>Curva de crecimiento típico de una población bacteriana.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80F7A9-1312-453A-BD82-F9DC7A8F572D}"/>
              </a:ext>
            </a:extLst>
          </p:cNvPr>
          <p:cNvSpPr txBox="1"/>
          <p:nvPr/>
        </p:nvSpPr>
        <p:spPr>
          <a:xfrm>
            <a:off x="3003630" y="583253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i="1" dirty="0">
                <a:effectLst/>
                <a:ea typeface="Calibri" panose="020F0502020204030204" pitchFamily="34" charset="0"/>
              </a:rPr>
              <a:t>(</a:t>
            </a:r>
            <a:r>
              <a:rPr lang="es-ES_tradnl" sz="1100" i="1" dirty="0" err="1">
                <a:effectLst/>
                <a:ea typeface="Calibri" panose="020F0502020204030204" pitchFamily="34" charset="0"/>
              </a:rPr>
              <a:t>Shuler</a:t>
            </a:r>
            <a:r>
              <a:rPr lang="es-ES_tradnl" sz="1100" i="1" dirty="0">
                <a:effectLst/>
                <a:ea typeface="Calibri" panose="020F0502020204030204" pitchFamily="34" charset="0"/>
              </a:rPr>
              <a:t> &amp; </a:t>
            </a:r>
            <a:r>
              <a:rPr lang="es-ES_tradnl" sz="1100" i="1" dirty="0" err="1">
                <a:effectLst/>
                <a:ea typeface="Calibri" panose="020F0502020204030204" pitchFamily="34" charset="0"/>
              </a:rPr>
              <a:t>Kargi</a:t>
            </a:r>
            <a:r>
              <a:rPr lang="es-ES_tradnl" sz="1100" i="1" dirty="0">
                <a:effectLst/>
                <a:ea typeface="Calibri" panose="020F0502020204030204" pitchFamily="34" charset="0"/>
              </a:rPr>
              <a:t>, 2002)</a:t>
            </a:r>
            <a:endParaRPr lang="es-EC" sz="1100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9D2E87-C65C-46C1-8C78-62A3DD37F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087" y="2044540"/>
            <a:ext cx="4496025" cy="37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4702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185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2836</Words>
  <Application>Microsoft Office PowerPoint</Application>
  <PresentationFormat>Presentación en pantalla (4:3)</PresentationFormat>
  <Paragraphs>483</Paragraphs>
  <Slides>42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Abadi</vt:lpstr>
      <vt:lpstr>Arial</vt:lpstr>
      <vt:lpstr>Calibri</vt:lpstr>
      <vt:lpstr>Cambria Math</vt:lpstr>
      <vt:lpstr>Symbol</vt:lpstr>
      <vt:lpstr>Times New Roman</vt:lpstr>
      <vt:lpstr>Diseño predeterminado</vt:lpstr>
      <vt:lpstr>CorelDRAW</vt:lpstr>
      <vt:lpstr>Presentación de PowerPoint</vt:lpstr>
      <vt:lpstr>CONTENIDO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CONTENIDO</vt:lpstr>
      <vt:lpstr>OBJETIVOS</vt:lpstr>
      <vt:lpstr>CONTENIDO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CONTENIDO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CONTENIDO</vt:lpstr>
      <vt:lpstr>CONCLUSIONES</vt:lpstr>
      <vt:lpstr>CONCLUSIONES</vt:lpstr>
      <vt:lpstr>CONTENIDO</vt:lpstr>
      <vt:lpstr>RECOMENDACIONES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Heidi Yánez</dc:creator>
  <dc:description>VERSIÓN 1.0 - MAYO 23 2009</dc:description>
  <cp:lastModifiedBy>Heidi Yánez</cp:lastModifiedBy>
  <cp:revision>86</cp:revision>
  <cp:lastPrinted>2019-01-31T15:53:05Z</cp:lastPrinted>
  <dcterms:created xsi:type="dcterms:W3CDTF">2008-08-08T13:28:34Z</dcterms:created>
  <dcterms:modified xsi:type="dcterms:W3CDTF">2022-03-18T00:23:34Z</dcterms:modified>
</cp:coreProperties>
</file>