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</p:sldMasterIdLst>
  <p:notesMasterIdLst>
    <p:notesMasterId r:id="rId57"/>
  </p:notesMasterIdLst>
  <p:handoutMasterIdLst>
    <p:handoutMasterId r:id="rId58"/>
  </p:handoutMasterIdLst>
  <p:sldIdLst>
    <p:sldId id="257" r:id="rId3"/>
    <p:sldId id="285" r:id="rId4"/>
    <p:sldId id="295" r:id="rId5"/>
    <p:sldId id="296" r:id="rId6"/>
    <p:sldId id="304" r:id="rId7"/>
    <p:sldId id="305" r:id="rId8"/>
    <p:sldId id="307" r:id="rId9"/>
    <p:sldId id="286" r:id="rId10"/>
    <p:sldId id="312" r:id="rId11"/>
    <p:sldId id="369" r:id="rId12"/>
    <p:sldId id="337" r:id="rId13"/>
    <p:sldId id="339" r:id="rId14"/>
    <p:sldId id="310" r:id="rId15"/>
    <p:sldId id="313" r:id="rId16"/>
    <p:sldId id="340" r:id="rId17"/>
    <p:sldId id="343" r:id="rId18"/>
    <p:sldId id="344" r:id="rId19"/>
    <p:sldId id="345" r:id="rId20"/>
    <p:sldId id="347" r:id="rId21"/>
    <p:sldId id="348" r:id="rId22"/>
    <p:sldId id="349" r:id="rId23"/>
    <p:sldId id="350" r:id="rId24"/>
    <p:sldId id="297" r:id="rId25"/>
    <p:sldId id="342" r:id="rId26"/>
    <p:sldId id="351" r:id="rId27"/>
    <p:sldId id="352" r:id="rId28"/>
    <p:sldId id="353" r:id="rId29"/>
    <p:sldId id="355" r:id="rId30"/>
    <p:sldId id="356" r:id="rId31"/>
    <p:sldId id="357" r:id="rId32"/>
    <p:sldId id="358" r:id="rId33"/>
    <p:sldId id="359" r:id="rId34"/>
    <p:sldId id="360" r:id="rId35"/>
    <p:sldId id="327" r:id="rId36"/>
    <p:sldId id="328" r:id="rId37"/>
    <p:sldId id="300" r:id="rId38"/>
    <p:sldId id="329" r:id="rId39"/>
    <p:sldId id="330" r:id="rId40"/>
    <p:sldId id="303" r:id="rId41"/>
    <p:sldId id="331" r:id="rId42"/>
    <p:sldId id="332" r:id="rId43"/>
    <p:sldId id="334" r:id="rId44"/>
    <p:sldId id="335" r:id="rId45"/>
    <p:sldId id="336" r:id="rId46"/>
    <p:sldId id="298" r:id="rId47"/>
    <p:sldId id="366" r:id="rId48"/>
    <p:sldId id="370" r:id="rId49"/>
    <p:sldId id="260" r:id="rId50"/>
    <p:sldId id="261" r:id="rId51"/>
    <p:sldId id="263" r:id="rId52"/>
    <p:sldId id="264" r:id="rId53"/>
    <p:sldId id="266" r:id="rId54"/>
    <p:sldId id="363" r:id="rId55"/>
    <p:sldId id="364" r:id="rId5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steban Bayas Freire" initials="JEBF" lastIdx="1" clrIdx="0">
    <p:extLst>
      <p:ext uri="{19B8F6BF-5375-455C-9EA6-DF929625EA0E}">
        <p15:presenceInfo xmlns:p15="http://schemas.microsoft.com/office/powerpoint/2012/main" userId="594b0223f6e8a3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92"/>
    <a:srgbClr val="FD8D77"/>
    <a:srgbClr val="FF5050"/>
    <a:srgbClr val="59E584"/>
    <a:srgbClr val="92EEAE"/>
    <a:srgbClr val="CFFFDC"/>
    <a:srgbClr val="A7EFA7"/>
    <a:srgbClr val="11E174"/>
    <a:srgbClr val="46DA58"/>
    <a:srgbClr val="7BE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9084" autoAdjust="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CF27A1A-1463-4188-A2FC-77A74F99E1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5A9C7C-A138-4141-8348-C8F9D0AB1B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DACB0-1101-4D8A-A554-5EAD1166467E}" type="datetimeFigureOut">
              <a:rPr lang="es-MX" smtClean="0"/>
              <a:t>09/03/2022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432A13-B316-4AD6-A3E2-0AE046209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/>
              <a:t>Espinoza Juan &amp; Yupangui Paulina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C03DDC-A69D-47BB-9D80-BB98048C2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175CF-02D2-47FB-AB29-C46CEDEFC2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3128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F0DD3-D919-4501-A025-07F3E1DB1903}" type="datetimeFigureOut">
              <a:rPr lang="es-EC" smtClean="0"/>
              <a:t>9/3/2022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C"/>
              <a:t>Espinoza Juan &amp; Yupangui Paulina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4C7FD-645F-48B1-A5DA-2E1ACF80B5E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76089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6007A-57B8-4DF8-B0AC-110ED687FC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555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2277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61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14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4359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552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063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2491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047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5486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857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5340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3930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7233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972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2234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5518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6635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06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849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02727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4125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7661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6422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6467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5656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7770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68792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7847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7610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3550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15002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10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8506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05448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12761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81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EB9A3-49A7-4708-AE79-4DEC1813FA21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130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537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248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1856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F919AA-11D2-4B8A-9057-8C6F1486E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s-EC"/>
              <a:t>Espinoza Juan &amp; Yupangui Paulina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927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3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4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0FDE-F132-4078-AE70-4B6907D53908}" type="datetimeFigureOut">
              <a:rPr lang="es-EC" smtClean="0"/>
              <a:t>9/3/2022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8A98A-6407-4F7C-81B5-FDBE973B63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27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80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3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8"/>
          <p:cNvGraphicFramePr/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4" imgW="9144000" imgH="5616575" progId="CorelDRAW.Graphic.12">
                  <p:embed/>
                </p:oleObj>
              </mc:Choice>
              <mc:Fallback>
                <p:oleObj r:id="rId4" imgW="9144000" imgH="5616575" progId="CorelDRAW.Graphic.12">
                  <p:embed/>
                  <p:pic>
                    <p:nvPicPr>
                      <p:cNvPr id="6" name="Google Shape;6;p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Google Shape;7;p8"/>
          <p:cNvSpPr txBox="1"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Google Shape;8;p8"/>
          <p:cNvSpPr txBox="1"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9;p8"/>
          <p:cNvSpPr txBox="1"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 txBox="1"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8" descr="bannner 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722937"/>
            <a:ext cx="12192000" cy="11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289983" y="260350"/>
            <a:ext cx="1056216" cy="7921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8" descr="LOGO ESPE ORIGINAL copi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933" y="115887"/>
            <a:ext cx="4417483" cy="88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3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/>
        </p:nvSpPr>
        <p:spPr>
          <a:xfrm>
            <a:off x="0" y="0"/>
            <a:ext cx="12192000" cy="6207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 txBox="1"/>
          <p:nvPr/>
        </p:nvSpPr>
        <p:spPr>
          <a:xfrm rot="10800000">
            <a:off x="-2" y="6308726"/>
            <a:ext cx="10513483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0"/>
          <p:cNvCxnSpPr/>
          <p:nvPr/>
        </p:nvCxnSpPr>
        <p:spPr>
          <a:xfrm>
            <a:off x="33867" y="6296025"/>
            <a:ext cx="887941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" name="Google Shape;19;p10"/>
          <p:cNvCxnSpPr/>
          <p:nvPr/>
        </p:nvCxnSpPr>
        <p:spPr>
          <a:xfrm>
            <a:off x="33867" y="6245225"/>
            <a:ext cx="8879416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0" name="Google Shape;20;p10" descr="LOGO ESPE ORIGINAL copia"/>
          <p:cNvPicPr preferRelativeResize="0"/>
          <p:nvPr/>
        </p:nvPicPr>
        <p:blipFill rotWithShape="1">
          <a:blip r:embed="rId5">
            <a:alphaModFix/>
          </a:blip>
          <a:srcRect l="3070"/>
          <a:stretch/>
        </p:blipFill>
        <p:spPr>
          <a:xfrm>
            <a:off x="8976783" y="5949951"/>
            <a:ext cx="3073400" cy="636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799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7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package" Target="../embeddings/Hoja_de_c_lculo_de_Microsoft_Excel.xlsx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1222008" y="1022968"/>
            <a:ext cx="10457645" cy="5005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700" b="1" dirty="0">
                <a:solidFill>
                  <a:prstClr val="black"/>
                </a:solidFill>
                <a:cs typeface="Arial" panose="020B0604020202020204" pitchFamily="34" charset="0"/>
              </a:rPr>
              <a:t>DEPARTAMENTO DE CIENCIAS DE LA TIERRA Y DE LA CONSTRUCCIÓN</a:t>
            </a:r>
            <a:endParaRPr lang="es-EC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1700" b="1" dirty="0">
                <a:solidFill>
                  <a:prstClr val="black"/>
                </a:solidFill>
                <a:cs typeface="Arial" panose="020B0604020202020204" pitchFamily="34" charset="0"/>
              </a:rPr>
              <a:t> CARRERA DE INGENIERÍA CIVIL</a:t>
            </a:r>
          </a:p>
          <a:p>
            <a:pPr algn="ctr">
              <a:lnSpc>
                <a:spcPct val="150000"/>
              </a:lnSpc>
            </a:pPr>
            <a:endParaRPr lang="es-ES" sz="105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700" b="1" dirty="0">
                <a:solidFill>
                  <a:prstClr val="black"/>
                </a:solidFill>
                <a:cs typeface="Arial" panose="020B0604020202020204" pitchFamily="34" charset="0"/>
              </a:rPr>
              <a:t> </a:t>
            </a:r>
            <a:endParaRPr lang="es-EC" sz="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1600" dirty="0">
                <a:solidFill>
                  <a:prstClr val="black"/>
                </a:solidFill>
                <a:cs typeface="Arial" panose="020B0604020202020204" pitchFamily="34" charset="0"/>
              </a:rPr>
              <a:t>“METODOLOGÍA DE PROCESOS QUE PERMITA OPTIMIZAR LA RESILIENCIA ESTÁTICA Y DINÁMICA EN LA CONFORMACION, CONTROL Y MONITOREO DE TERRAPLENES DE RELLENO APLICADO A CORREDORES VIALES”</a:t>
            </a: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prstClr val="black"/>
                </a:solidFill>
                <a:cs typeface="Arial" panose="020B0604020202020204" pitchFamily="34" charset="0"/>
              </a:rPr>
              <a:t>MARZO 2022</a:t>
            </a:r>
            <a:endParaRPr lang="es-EC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sz="1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endParaRPr lang="es-ES" sz="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62189FEE-9EA8-48E0-977B-E3342D5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3" y="85901"/>
            <a:ext cx="3996000" cy="9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EAA487-3664-4F57-9466-8584B5272F0D}"/>
              </a:ext>
            </a:extLst>
          </p:cNvPr>
          <p:cNvSpPr txBox="1"/>
          <p:nvPr/>
        </p:nvSpPr>
        <p:spPr>
          <a:xfrm>
            <a:off x="1513249" y="3743537"/>
            <a:ext cx="52356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/>
              <a:t>AUTORES: </a:t>
            </a:r>
            <a:r>
              <a:rPr lang="es-EC" sz="1500" dirty="0"/>
              <a:t>Sr. Velásquez Jami, Diego Nicolás.</a:t>
            </a:r>
          </a:p>
          <a:p>
            <a:r>
              <a:rPr lang="es-EC" sz="1500" b="1" dirty="0"/>
              <a:t>	   </a:t>
            </a:r>
            <a:r>
              <a:rPr lang="es-EC" sz="1500" dirty="0"/>
              <a:t>Sr. </a:t>
            </a:r>
            <a:r>
              <a:rPr lang="es-EC" sz="1500" dirty="0" err="1"/>
              <a:t>Guachilema</a:t>
            </a:r>
            <a:r>
              <a:rPr lang="es-EC" sz="1500" dirty="0"/>
              <a:t> Puente, Mario Alejandro.</a:t>
            </a:r>
          </a:p>
          <a:p>
            <a:r>
              <a:rPr lang="es-EC" sz="1500" b="1" dirty="0"/>
              <a:t>	   </a:t>
            </a:r>
            <a:r>
              <a:rPr lang="es-EC" sz="1500" dirty="0"/>
              <a:t>Sr. González Quesada, Axel Joel</a:t>
            </a:r>
          </a:p>
          <a:p>
            <a:r>
              <a:rPr lang="es-EC" sz="1500" b="1" dirty="0"/>
              <a:t>	   </a:t>
            </a:r>
            <a:r>
              <a:rPr lang="es-EC" sz="1500" dirty="0"/>
              <a:t>Sr. Soria Vásquez, Erick Wladimir</a:t>
            </a:r>
          </a:p>
          <a:p>
            <a:r>
              <a:rPr lang="es-EC" sz="1500" b="1" dirty="0"/>
              <a:t>	   </a:t>
            </a:r>
            <a:r>
              <a:rPr lang="es-EC" sz="1500" dirty="0"/>
              <a:t>Srta. Casa </a:t>
            </a:r>
            <a:r>
              <a:rPr lang="es-EC" sz="1500" dirty="0" err="1"/>
              <a:t>Toctaguano</a:t>
            </a:r>
            <a:r>
              <a:rPr lang="es-EC" sz="1500" dirty="0"/>
              <a:t>, Tania </a:t>
            </a:r>
            <a:r>
              <a:rPr lang="es-EC" sz="1500" dirty="0" err="1"/>
              <a:t>Gissela</a:t>
            </a:r>
            <a:endParaRPr lang="es-EC" sz="15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7171D2-47DC-4654-8054-A3EC95C88C1D}"/>
              </a:ext>
            </a:extLst>
          </p:cNvPr>
          <p:cNvSpPr txBox="1"/>
          <p:nvPr/>
        </p:nvSpPr>
        <p:spPr>
          <a:xfrm>
            <a:off x="7040167" y="3743537"/>
            <a:ext cx="52356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/>
              <a:t>DIRECTOR: </a:t>
            </a:r>
            <a:r>
              <a:rPr lang="es-EC" sz="1500" dirty="0"/>
              <a:t>Ing. Morales Muñoz Byron Omar </a:t>
            </a:r>
            <a:r>
              <a:rPr lang="es-EC" sz="1500" dirty="0" err="1"/>
              <a:t>MSc</a:t>
            </a:r>
            <a:r>
              <a:rPr lang="es-EC" sz="1500" dirty="0"/>
              <a:t>.</a:t>
            </a:r>
            <a:endParaRPr lang="es-EC" sz="15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86CAEE-815B-4009-A614-6916E9C3D8EF}"/>
              </a:ext>
            </a:extLst>
          </p:cNvPr>
          <p:cNvSpPr txBox="1"/>
          <p:nvPr/>
        </p:nvSpPr>
        <p:spPr>
          <a:xfrm>
            <a:off x="7040167" y="4205202"/>
            <a:ext cx="52356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/>
              <a:t>MIEMBROS DEL TRIBUNAL: </a:t>
            </a:r>
          </a:p>
          <a:p>
            <a:r>
              <a:rPr lang="es-EC" sz="1500" dirty="0"/>
              <a:t>Ing. Aldás Vaca Maribel Alexandra.</a:t>
            </a:r>
          </a:p>
          <a:p>
            <a:r>
              <a:rPr lang="es-EC" sz="1500" dirty="0"/>
              <a:t>Ing. Bonifaz García Hugo Fabián</a:t>
            </a:r>
          </a:p>
        </p:txBody>
      </p:sp>
    </p:spTree>
    <p:extLst>
      <p:ext uri="{BB962C8B-B14F-4D97-AF65-F5344CB8AC3E}">
        <p14:creationId xmlns:p14="http://schemas.microsoft.com/office/powerpoint/2010/main" val="341643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423C76-A574-4FB1-9AB0-F56B7AF7ECC4}"/>
              </a:ext>
            </a:extLst>
          </p:cNvPr>
          <p:cNvSpPr txBox="1"/>
          <p:nvPr/>
        </p:nvSpPr>
        <p:spPr>
          <a:xfrm>
            <a:off x="8305451" y="164378"/>
            <a:ext cx="374051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chemeClr val="bg1"/>
                </a:solidFill>
              </a:rPr>
              <a:t>Material de Mejoramiento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C29469-F6D1-4CAC-A31E-02811F970CFE}"/>
              </a:ext>
            </a:extLst>
          </p:cNvPr>
          <p:cNvSpPr txBox="1"/>
          <p:nvPr/>
        </p:nvSpPr>
        <p:spPr>
          <a:xfrm>
            <a:off x="408435" y="626043"/>
            <a:ext cx="803475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Granulométrico por Tamizado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C8F6A0-5B81-44DA-9956-5F5489C3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4" y="1533984"/>
            <a:ext cx="11000401" cy="39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77C4CD-6D72-4A98-ABBB-40B00BD8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3" y="36443"/>
            <a:ext cx="12022653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423C76-A574-4FB1-9AB0-F56B7AF7ECC4}"/>
              </a:ext>
            </a:extLst>
          </p:cNvPr>
          <p:cNvSpPr txBox="1"/>
          <p:nvPr/>
        </p:nvSpPr>
        <p:spPr>
          <a:xfrm>
            <a:off x="9833113" y="164378"/>
            <a:ext cx="221285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dirty="0">
                <a:solidFill>
                  <a:schemeClr val="bg1"/>
                </a:solidFill>
              </a:rPr>
              <a:t>Suelo Natural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1C29469-F6D1-4CAC-A31E-02811F970CFE}"/>
              </a:ext>
            </a:extLst>
          </p:cNvPr>
          <p:cNvSpPr txBox="1"/>
          <p:nvPr/>
        </p:nvSpPr>
        <p:spPr>
          <a:xfrm>
            <a:off x="408435" y="626043"/>
            <a:ext cx="803475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Granulométrico por Hidrómetro</a:t>
            </a:r>
            <a:endParaRPr lang="es-EC" dirty="0"/>
          </a:p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2947F4-781E-4E56-A7FC-BFEE3A13B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8"/>
          <a:stretch/>
        </p:blipFill>
        <p:spPr>
          <a:xfrm>
            <a:off x="1927570" y="1247412"/>
            <a:ext cx="7735803" cy="45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1377860" y="861885"/>
            <a:ext cx="957170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 de Humedad</a:t>
            </a:r>
          </a:p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ASTM D2216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239E78-A785-4C05-8390-1CBFE8DD7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437" y="2082931"/>
            <a:ext cx="10310259" cy="31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5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335DAD-6433-42BB-818B-449F6766FD06}"/>
              </a:ext>
            </a:extLst>
          </p:cNvPr>
          <p:cNvSpPr txBox="1"/>
          <p:nvPr/>
        </p:nvSpPr>
        <p:spPr>
          <a:xfrm>
            <a:off x="978563" y="5571902"/>
            <a:ext cx="252000" cy="25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1C43EA-F7C3-4CE8-A301-D091FF463578}"/>
              </a:ext>
            </a:extLst>
          </p:cNvPr>
          <p:cNvSpPr txBox="1"/>
          <p:nvPr/>
        </p:nvSpPr>
        <p:spPr>
          <a:xfrm>
            <a:off x="1285858" y="5917560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Material Mejoramiento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BCCCD7-D685-4234-A826-923AE97D5DD8}"/>
              </a:ext>
            </a:extLst>
          </p:cNvPr>
          <p:cNvSpPr txBox="1"/>
          <p:nvPr/>
        </p:nvSpPr>
        <p:spPr>
          <a:xfrm>
            <a:off x="989809" y="5958425"/>
            <a:ext cx="252000" cy="2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4F56C6-5753-47D7-A0E8-34C8AAAA0958}"/>
              </a:ext>
            </a:extLst>
          </p:cNvPr>
          <p:cNvSpPr txBox="1"/>
          <p:nvPr/>
        </p:nvSpPr>
        <p:spPr>
          <a:xfrm>
            <a:off x="1230563" y="5558818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Suelo Natural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128DC9-C30D-4EA0-96F1-3653BD43C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93" y="1157286"/>
            <a:ext cx="9986614" cy="33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5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3850093" y="703054"/>
            <a:ext cx="462723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Gravedad Específica</a:t>
            </a:r>
          </a:p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ASTM D4318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335DAD-6433-42BB-818B-449F6766FD06}"/>
              </a:ext>
            </a:extLst>
          </p:cNvPr>
          <p:cNvSpPr txBox="1"/>
          <p:nvPr/>
        </p:nvSpPr>
        <p:spPr>
          <a:xfrm>
            <a:off x="978563" y="5571902"/>
            <a:ext cx="252000" cy="25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1C43EA-F7C3-4CE8-A301-D091FF463578}"/>
              </a:ext>
            </a:extLst>
          </p:cNvPr>
          <p:cNvSpPr txBox="1"/>
          <p:nvPr/>
        </p:nvSpPr>
        <p:spPr>
          <a:xfrm>
            <a:off x="1285858" y="5917560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Material Mejoramiento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BCCCD7-D685-4234-A826-923AE97D5DD8}"/>
              </a:ext>
            </a:extLst>
          </p:cNvPr>
          <p:cNvSpPr txBox="1"/>
          <p:nvPr/>
        </p:nvSpPr>
        <p:spPr>
          <a:xfrm>
            <a:off x="989809" y="5958425"/>
            <a:ext cx="252000" cy="2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4F56C6-5753-47D7-A0E8-34C8AAAA0958}"/>
              </a:ext>
            </a:extLst>
          </p:cNvPr>
          <p:cNvSpPr txBox="1"/>
          <p:nvPr/>
        </p:nvSpPr>
        <p:spPr>
          <a:xfrm>
            <a:off x="1230563" y="5558818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Suelo Natural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E74B1A-0590-482A-ACF5-794F97E8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809" y="2247693"/>
            <a:ext cx="2382765" cy="28721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7F2D90-E6D5-472C-A83E-9C16C45D5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025" y="2040375"/>
            <a:ext cx="5718313" cy="35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7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3024187" y="708277"/>
            <a:ext cx="614362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Compactación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335DAD-6433-42BB-818B-449F6766FD06}"/>
              </a:ext>
            </a:extLst>
          </p:cNvPr>
          <p:cNvSpPr txBox="1"/>
          <p:nvPr/>
        </p:nvSpPr>
        <p:spPr>
          <a:xfrm>
            <a:off x="978563" y="5571902"/>
            <a:ext cx="252000" cy="25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1C43EA-F7C3-4CE8-A301-D091FF463578}"/>
              </a:ext>
            </a:extLst>
          </p:cNvPr>
          <p:cNvSpPr txBox="1"/>
          <p:nvPr/>
        </p:nvSpPr>
        <p:spPr>
          <a:xfrm>
            <a:off x="1285858" y="5917560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Material Mejoramiento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BCCCD7-D685-4234-A826-923AE97D5DD8}"/>
              </a:ext>
            </a:extLst>
          </p:cNvPr>
          <p:cNvSpPr txBox="1"/>
          <p:nvPr/>
        </p:nvSpPr>
        <p:spPr>
          <a:xfrm>
            <a:off x="989809" y="5958425"/>
            <a:ext cx="252000" cy="2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4F56C6-5753-47D7-A0E8-34C8AAAA0958}"/>
              </a:ext>
            </a:extLst>
          </p:cNvPr>
          <p:cNvSpPr txBox="1"/>
          <p:nvPr/>
        </p:nvSpPr>
        <p:spPr>
          <a:xfrm>
            <a:off x="1230563" y="5558818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Suelo Natural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BF75EE-82EA-49A2-AA4B-74C559D03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63" y="1604081"/>
            <a:ext cx="10250145" cy="33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3024187" y="708277"/>
            <a:ext cx="614362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Ensayo Compactación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335DAD-6433-42BB-818B-449F6766FD06}"/>
              </a:ext>
            </a:extLst>
          </p:cNvPr>
          <p:cNvSpPr txBox="1"/>
          <p:nvPr/>
        </p:nvSpPr>
        <p:spPr>
          <a:xfrm>
            <a:off x="978563" y="5571902"/>
            <a:ext cx="252000" cy="25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1C43EA-F7C3-4CE8-A301-D091FF463578}"/>
              </a:ext>
            </a:extLst>
          </p:cNvPr>
          <p:cNvSpPr txBox="1"/>
          <p:nvPr/>
        </p:nvSpPr>
        <p:spPr>
          <a:xfrm>
            <a:off x="1285858" y="5917560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Material Mejoramiento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BCCCD7-D685-4234-A826-923AE97D5DD8}"/>
              </a:ext>
            </a:extLst>
          </p:cNvPr>
          <p:cNvSpPr txBox="1"/>
          <p:nvPr/>
        </p:nvSpPr>
        <p:spPr>
          <a:xfrm>
            <a:off x="989809" y="5958425"/>
            <a:ext cx="252000" cy="2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4F56C6-5753-47D7-A0E8-34C8AAAA0958}"/>
              </a:ext>
            </a:extLst>
          </p:cNvPr>
          <p:cNvSpPr txBox="1"/>
          <p:nvPr/>
        </p:nvSpPr>
        <p:spPr>
          <a:xfrm>
            <a:off x="1230563" y="5558818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Suelo Natural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FA14A2-6A50-4ADC-A488-7461039BD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55" y="1486455"/>
            <a:ext cx="11200215" cy="37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4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2818884" y="814294"/>
            <a:ext cx="66896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de Soporte de California</a:t>
            </a:r>
          </a:p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CBR 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9335DAD-6433-42BB-818B-449F6766FD06}"/>
              </a:ext>
            </a:extLst>
          </p:cNvPr>
          <p:cNvSpPr txBox="1"/>
          <p:nvPr/>
        </p:nvSpPr>
        <p:spPr>
          <a:xfrm>
            <a:off x="978563" y="5571902"/>
            <a:ext cx="252000" cy="25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1C43EA-F7C3-4CE8-A301-D091FF463578}"/>
              </a:ext>
            </a:extLst>
          </p:cNvPr>
          <p:cNvSpPr txBox="1"/>
          <p:nvPr/>
        </p:nvSpPr>
        <p:spPr>
          <a:xfrm>
            <a:off x="1285858" y="5917560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Material Mejoramiento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BCCCD7-D685-4234-A826-923AE97D5DD8}"/>
              </a:ext>
            </a:extLst>
          </p:cNvPr>
          <p:cNvSpPr txBox="1"/>
          <p:nvPr/>
        </p:nvSpPr>
        <p:spPr>
          <a:xfrm>
            <a:off x="989809" y="5958425"/>
            <a:ext cx="252000" cy="2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4F56C6-5753-47D7-A0E8-34C8AAAA0958}"/>
              </a:ext>
            </a:extLst>
          </p:cNvPr>
          <p:cNvSpPr txBox="1"/>
          <p:nvPr/>
        </p:nvSpPr>
        <p:spPr>
          <a:xfrm>
            <a:off x="1230563" y="5558818"/>
            <a:ext cx="2071040" cy="30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Suelo Natural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3EB7F0-9555-4643-AD6F-3370CFE5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407" y="2096534"/>
            <a:ext cx="5519795" cy="29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4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2818884" y="814294"/>
            <a:ext cx="668965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Correlación DCP y CBR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66D08DE-1AAC-4A54-B2D7-DA73EB099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71311"/>
              </p:ext>
            </p:extLst>
          </p:nvPr>
        </p:nvGraphicFramePr>
        <p:xfrm>
          <a:off x="742316" y="1407197"/>
          <a:ext cx="4441950" cy="47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Worksheet" r:id="rId5" imgW="5048242" imgH="5343479" progId="Excel.Sheet.12">
                  <p:embed/>
                </p:oleObj>
              </mc:Choice>
              <mc:Fallback>
                <p:oleObj name="Worksheet" r:id="rId5" imgW="5048242" imgH="53434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316" y="1407197"/>
                        <a:ext cx="4441950" cy="47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Imagen 27">
            <a:extLst>
              <a:ext uri="{FF2B5EF4-FFF2-40B4-BE49-F238E27FC236}">
                <a16:creationId xmlns:a16="http://schemas.microsoft.com/office/drawing/2014/main" id="{938A9226-B88D-46DA-8EAF-3677F8D75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888" y="1606826"/>
            <a:ext cx="4913451" cy="38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0866637-4068-47FC-BD59-5F0654D59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05" y="976726"/>
            <a:ext cx="10276144" cy="466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9D2345-0017-4952-8E5F-71930ED0032E}"/>
              </a:ext>
            </a:extLst>
          </p:cNvPr>
          <p:cNvSpPr txBox="1"/>
          <p:nvPr/>
        </p:nvSpPr>
        <p:spPr>
          <a:xfrm>
            <a:off x="1854638" y="99206"/>
            <a:ext cx="84827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del Módulo de Elasticidad E, en función del CBR</a:t>
            </a:r>
          </a:p>
          <a:p>
            <a:pPr algn="ctr"/>
            <a:endParaRPr lang="es-EC" dirty="0"/>
          </a:p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09F04E9-CD3B-45DE-98EF-878950469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638" y="1256989"/>
            <a:ext cx="9210344" cy="43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1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3B2FA5C-680B-40BD-8AC8-D4B0C65ACE5C}"/>
              </a:ext>
            </a:extLst>
          </p:cNvPr>
          <p:cNvSpPr/>
          <p:nvPr/>
        </p:nvSpPr>
        <p:spPr>
          <a:xfrm>
            <a:off x="0" y="20008"/>
            <a:ext cx="5722374" cy="12362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Conclusiones</a:t>
            </a:r>
            <a:endParaRPr lang="en-US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244B69-A776-425E-AC33-BBF770AF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979" y="1627636"/>
            <a:ext cx="8930041" cy="36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56AF4E9-1FA9-4416-ADAB-E8374A22014F}"/>
              </a:ext>
            </a:extLst>
          </p:cNvPr>
          <p:cNvSpPr/>
          <p:nvPr/>
        </p:nvSpPr>
        <p:spPr>
          <a:xfrm>
            <a:off x="0" y="20008"/>
            <a:ext cx="5722374" cy="12362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Recomendaciones</a:t>
            </a:r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7404CE-6AD3-4CE3-8184-D5C1269B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54" y="2002942"/>
            <a:ext cx="8874559" cy="285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9136EFE-C419-453E-9371-BEC45CD7A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675" y="975898"/>
            <a:ext cx="9382650" cy="41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" y="0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Marco teórico</a:t>
            </a:r>
            <a:endParaRPr lang="en-US" sz="24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B0079B-54E0-4006-9429-AE15620BF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15" y="1595379"/>
            <a:ext cx="4895028" cy="417988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4A548F0-03A7-4F6C-8EDA-2BF710C3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859" y="723366"/>
            <a:ext cx="4423518" cy="50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2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" y="0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Metodología</a:t>
            </a:r>
            <a:endParaRPr lang="en-U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775620" y="1203565"/>
            <a:ext cx="4694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Evaluación de un terraplén de relleno del corredor vial E20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F6B257-E934-4419-817E-684C6A90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3" y="2157625"/>
            <a:ext cx="5664200" cy="46738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09AE26-8323-42AB-BF42-F3428D81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071" y="810413"/>
            <a:ext cx="5213206" cy="42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9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" y="0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Metodología</a:t>
            </a:r>
            <a:endParaRPr lang="en-U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275303" y="1493252"/>
            <a:ext cx="4694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Evaluación de un terraplén de relleno del corredor vial E20 (Clase I)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251EF4-5BC2-4144-A8D7-F4B42BD2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78" y="2201365"/>
            <a:ext cx="4984190" cy="2635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EDDBEE8-ACCD-409C-8DEF-84FE935FA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626" y="826295"/>
            <a:ext cx="6261071" cy="37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7569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Modelación con </a:t>
            </a:r>
            <a:r>
              <a:rPr lang="es-EC" b="1" dirty="0" err="1"/>
              <a:t>GeoStudio</a:t>
            </a:r>
            <a:r>
              <a:rPr lang="es-EC" b="1" dirty="0"/>
              <a:t> 2018 R2</a:t>
            </a:r>
            <a:endParaRPr lang="en-U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19" y="1333462"/>
            <a:ext cx="5234423" cy="4783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E9D1B9-378C-493D-ADA3-F282D1D38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423" y="796994"/>
            <a:ext cx="5427735" cy="41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3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-28035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Modelación con </a:t>
            </a:r>
            <a:r>
              <a:rPr lang="es-EC" b="1" dirty="0" err="1"/>
              <a:t>GeoStudio</a:t>
            </a:r>
            <a:r>
              <a:rPr lang="es-EC" b="1" dirty="0"/>
              <a:t> 2018 R2</a:t>
            </a: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C5A936-395D-4F39-9B51-1D3BE544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36" y="1472128"/>
            <a:ext cx="4424324" cy="44603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1B8921-129B-4E3C-A9D0-1A3FE887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02" y="1590923"/>
            <a:ext cx="4028662" cy="3676154"/>
          </a:xfrm>
          <a:prstGeom prst="rect">
            <a:avLst/>
          </a:prstGeom>
        </p:spPr>
      </p:pic>
      <p:pic>
        <p:nvPicPr>
          <p:cNvPr id="17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06708063-29C2-4F5E-B642-B354B5EA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0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20008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Modelación con </a:t>
            </a:r>
            <a:r>
              <a:rPr lang="es-EC" b="1" dirty="0" err="1"/>
              <a:t>GeoStudio</a:t>
            </a:r>
            <a:r>
              <a:rPr lang="es-EC" b="1" dirty="0"/>
              <a:t> 2018 R2</a:t>
            </a: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A5A000-EAE8-46D2-A543-285F63BE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76" y="1428128"/>
            <a:ext cx="10611472" cy="4193537"/>
          </a:xfrm>
          <a:prstGeom prst="rect">
            <a:avLst/>
          </a:prstGeom>
        </p:spPr>
      </p:pic>
      <p:pic>
        <p:nvPicPr>
          <p:cNvPr id="23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F6D90586-8D7F-4669-9EC3-B8A6C827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2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034802-FD93-4069-8E1D-597B238607C0}"/>
              </a:ext>
            </a:extLst>
          </p:cNvPr>
          <p:cNvSpPr txBox="1"/>
          <p:nvPr/>
        </p:nvSpPr>
        <p:spPr>
          <a:xfrm>
            <a:off x="5582178" y="56194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PROBLEMA DE INVESTIGACIÓN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179AD8-1DB2-4FF1-8E21-521B02D9D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25" y="1417840"/>
            <a:ext cx="6512697" cy="42624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DA41A5-244D-4C57-818A-F5277BA83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78" y="231255"/>
            <a:ext cx="3878322" cy="52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 rotWithShape="1">
          <a:blip r:embed="rId2"/>
          <a:srcRect t="8331"/>
          <a:stretch/>
        </p:blipFill>
        <p:spPr>
          <a:xfrm>
            <a:off x="132735" y="1208690"/>
            <a:ext cx="6467762" cy="49608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0008"/>
            <a:ext cx="4306529" cy="115037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Modelación con 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PLAXIS 2D -V20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231478B0-8AD7-47DF-9E07-C0C75E24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6FC328-A996-4C32-A2D6-9BC0127BF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896" y="869052"/>
            <a:ext cx="4485033" cy="42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59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89130" y="111912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C" b="1" dirty="0"/>
              <a:t>Modelación con  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PLAXIS 2D -V20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332A362E-89E4-4506-A5A2-A4920CFB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E56922-3DF5-4EBF-847B-3388B743B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28" y="970514"/>
            <a:ext cx="10777014" cy="49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8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89130" y="111912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C" b="1" dirty="0"/>
              <a:t>Modelación con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PLAXIS 2D -V20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D5BE70-B63E-409F-ABA6-D8006592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22" y="867603"/>
            <a:ext cx="11385956" cy="4870588"/>
          </a:xfrm>
          <a:prstGeom prst="rect">
            <a:avLst/>
          </a:prstGeom>
        </p:spPr>
      </p:pic>
      <p:pic>
        <p:nvPicPr>
          <p:cNvPr id="12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23526E05-D99D-4CD3-ACA7-001CF2AE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12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89130" y="111912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s-EC" b="1" dirty="0"/>
              <a:t>Modelación con 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PLAXIS 2D -V20</a:t>
            </a:r>
            <a:endParaRPr lang="en-US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16047" y="286618"/>
            <a:ext cx="575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de resultados para la sección actual</a:t>
            </a:r>
            <a:endParaRPr lang="en-US" dirty="0"/>
          </a:p>
        </p:txBody>
      </p:sp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89130" y="1376198"/>
            <a:ext cx="5118496" cy="25026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89130" y="75824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</a:rPr>
              <a:t>Desplazamiento de los materiales de la estructura del pavimento y del terraplén</a:t>
            </a:r>
            <a:endParaRPr lang="en-US" sz="1400" dirty="0"/>
          </a:p>
        </p:txBody>
      </p:sp>
      <p:sp>
        <p:nvSpPr>
          <p:cNvPr id="4" name="Rectángulo 3"/>
          <p:cNvSpPr/>
          <p:nvPr/>
        </p:nvSpPr>
        <p:spPr>
          <a:xfrm>
            <a:off x="589130" y="403948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</a:rPr>
              <a:t>Deformación máxima probable en el análisis elástico-plástico</a:t>
            </a:r>
            <a:endParaRPr lang="en-US" sz="1400" dirty="0"/>
          </a:p>
        </p:txBody>
      </p:sp>
      <p:pic>
        <p:nvPicPr>
          <p:cNvPr id="14" name="Imagen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89130" y="4452744"/>
            <a:ext cx="5516702" cy="24052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16969" y="2146371"/>
            <a:ext cx="3767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>
                <a:latin typeface="Arial" panose="020B0604020202020204" pitchFamily="34" charset="0"/>
                <a:ea typeface="Calibri" panose="020F0502020204030204" pitchFamily="34" charset="0"/>
              </a:rPr>
              <a:t>Desplazamientos verticales de los materiales</a:t>
            </a:r>
            <a:endParaRPr lang="en-US" sz="1400" dirty="0"/>
          </a:p>
        </p:txBody>
      </p:sp>
      <p:pic>
        <p:nvPicPr>
          <p:cNvPr id="16" name="Imagen 15"/>
          <p:cNvPicPr/>
          <p:nvPr/>
        </p:nvPicPr>
        <p:blipFill rotWithShape="1">
          <a:blip r:embed="rId5"/>
          <a:srcRect t="25348" b="-1"/>
          <a:stretch/>
        </p:blipFill>
        <p:spPr>
          <a:xfrm>
            <a:off x="6801963" y="2627511"/>
            <a:ext cx="5431325" cy="2119714"/>
          </a:xfrm>
          <a:prstGeom prst="rect">
            <a:avLst/>
          </a:prstGeom>
        </p:spPr>
      </p:pic>
      <p:pic>
        <p:nvPicPr>
          <p:cNvPr id="10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18D430E3-6D91-4819-8434-3E3CBFEE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65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55786E-940E-4848-9F73-B0E7AD0D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02" y="773802"/>
            <a:ext cx="10991776" cy="50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7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5A8800-A7BC-40D5-9BB6-F0CB8F809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83" y="826811"/>
            <a:ext cx="10719071" cy="492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17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0251"/>
            <a:ext cx="10515600" cy="558098"/>
          </a:xfrm>
        </p:spPr>
        <p:txBody>
          <a:bodyPr>
            <a:normAutofit/>
          </a:bodyPr>
          <a:lstStyle/>
          <a:p>
            <a:pPr algn="r"/>
            <a:r>
              <a:rPr lang="es-EC" sz="2000" b="1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Mejoramiento de un terraplén de relleno del corredor vial E20</a:t>
            </a:r>
            <a:endParaRPr lang="es-EC" sz="3600" u="sng" dirty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D852C-403A-4919-958E-A6F57E53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461" y="1287695"/>
            <a:ext cx="10008927" cy="45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07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363"/>
            <a:ext cx="10515600" cy="558098"/>
          </a:xfrm>
        </p:spPr>
        <p:txBody>
          <a:bodyPr>
            <a:normAutofit/>
          </a:bodyPr>
          <a:lstStyle/>
          <a:p>
            <a:pPr algn="r"/>
            <a:r>
              <a:rPr lang="es-EC" sz="2000" b="1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Mejoramiento de un terraplén de relleno del corredor vial E20</a:t>
            </a:r>
            <a:endParaRPr lang="es-EC" sz="3600" u="sng" dirty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FBA432-CDB7-4640-9AC2-C35D76F3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144461"/>
            <a:ext cx="10960547" cy="44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1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0251"/>
            <a:ext cx="10515600" cy="558098"/>
          </a:xfrm>
        </p:spPr>
        <p:txBody>
          <a:bodyPr>
            <a:normAutofit/>
          </a:bodyPr>
          <a:lstStyle/>
          <a:p>
            <a:pPr algn="r"/>
            <a:r>
              <a:rPr lang="es-EC" sz="2000" b="1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Mejoramiento de la subrasante con diatomita</a:t>
            </a:r>
            <a:endParaRPr lang="es-EC" sz="3600" u="sng" dirty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CAF7A2-3D27-4EC5-A842-401015842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501" y="1434061"/>
            <a:ext cx="9166422" cy="40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0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00251"/>
            <a:ext cx="10515600" cy="558098"/>
          </a:xfrm>
        </p:spPr>
        <p:txBody>
          <a:bodyPr>
            <a:normAutofit/>
          </a:bodyPr>
          <a:lstStyle/>
          <a:p>
            <a:pPr algn="r"/>
            <a:r>
              <a:rPr lang="es-EC" sz="2000" b="1" u="sng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Mejoramiento de la subrasante con diatomita</a:t>
            </a:r>
            <a:endParaRPr lang="es-EC" sz="3600" u="sng" dirty="0">
              <a:solidFill>
                <a:schemeClr val="tx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4678A4-30FD-42F9-B540-4DBB5D37B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900" y="1456387"/>
            <a:ext cx="10072355" cy="41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3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034802-FD93-4069-8E1D-597B238607C0}"/>
              </a:ext>
            </a:extLst>
          </p:cNvPr>
          <p:cNvSpPr txBox="1"/>
          <p:nvPr/>
        </p:nvSpPr>
        <p:spPr>
          <a:xfrm>
            <a:off x="3470787" y="990721"/>
            <a:ext cx="525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OBJETIVO ESPECÍFICO 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607A84-2ED9-428A-A117-07F506C09D1E}"/>
              </a:ext>
            </a:extLst>
          </p:cNvPr>
          <p:cNvSpPr txBox="1"/>
          <p:nvPr/>
        </p:nvSpPr>
        <p:spPr>
          <a:xfrm>
            <a:off x="1828800" y="2020529"/>
            <a:ext cx="849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Elaborar ensayos de laboratorio que permitan evaluar las características físicas y mecánicas que forman parte del cuerpo del terraplén.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EFE8F2-D81B-449F-8060-8DA394B37F6C}"/>
              </a:ext>
            </a:extLst>
          </p:cNvPr>
          <p:cNvSpPr txBox="1"/>
          <p:nvPr/>
        </p:nvSpPr>
        <p:spPr>
          <a:xfrm>
            <a:off x="1135626" y="4424516"/>
            <a:ext cx="496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/>
              <a:t>Sr. Velásquez Jami, Diego Nicolás</a:t>
            </a:r>
          </a:p>
          <a:p>
            <a:r>
              <a:rPr lang="es-EC" i="1" dirty="0"/>
              <a:t>Sr. </a:t>
            </a:r>
            <a:r>
              <a:rPr lang="es-EC" i="1" dirty="0" err="1"/>
              <a:t>Guachilema</a:t>
            </a:r>
            <a:r>
              <a:rPr lang="es-EC" i="1" dirty="0"/>
              <a:t> Puente, Mario Alejandro</a:t>
            </a:r>
          </a:p>
        </p:txBody>
      </p:sp>
    </p:spTree>
    <p:extLst>
      <p:ext uri="{BB962C8B-B14F-4D97-AF65-F5344CB8AC3E}">
        <p14:creationId xmlns:p14="http://schemas.microsoft.com/office/powerpoint/2010/main" val="1951692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410"/>
            <a:ext cx="10515600" cy="55809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C" sz="20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Drenaje (Propuesta de Diseño de Muros de Gaviones </a:t>
            </a:r>
            <a:r>
              <a:rPr lang="es-EC" sz="2000" b="1" i="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Autodrenante</a:t>
            </a:r>
            <a:r>
              <a:rPr lang="es-EC" sz="20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s-EC" sz="2000" b="1" i="0" u="sng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B3C9E7-17EA-4587-8158-56B3F0630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499566"/>
            <a:ext cx="10449624" cy="42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3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410"/>
            <a:ext cx="10515600" cy="55809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C" sz="20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Drenaje (Propuesta de Diseño de Muros de Gaviones </a:t>
            </a:r>
            <a:r>
              <a:rPr lang="es-EC" sz="2000" b="1" i="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Autodrenante</a:t>
            </a:r>
            <a:r>
              <a:rPr lang="es-EC" sz="20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s-EC" sz="2000" b="1" i="0" u="sng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37D7C0-93AC-4B3E-A447-7D4DA1B52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89" y="1683329"/>
            <a:ext cx="9564222" cy="41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44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F9F4CBA-1585-41CA-AD31-D27E5B7B9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820"/>
            <a:ext cx="10515600" cy="55809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C" sz="20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Drenaje (Propuesta de Diseño de Muros de Gaviones </a:t>
            </a:r>
            <a:r>
              <a:rPr lang="es-EC" sz="2000" b="1" i="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Autodrenante</a:t>
            </a:r>
            <a:r>
              <a:rPr lang="es-EC" sz="20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s-EC" sz="2000" b="1" i="0" u="sng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3881B35-2627-40B2-816B-2B5EE7FC0AF3}"/>
              </a:ext>
            </a:extLst>
          </p:cNvPr>
          <p:cNvSpPr txBox="1">
            <a:spLocks/>
          </p:cNvSpPr>
          <p:nvPr/>
        </p:nvSpPr>
        <p:spPr>
          <a:xfrm>
            <a:off x="836612" y="1256250"/>
            <a:ext cx="3932237" cy="801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190AC-AF3C-4126-BC94-DB51065DC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1406338"/>
            <a:ext cx="10319110" cy="40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1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20008"/>
            <a:ext cx="5722374" cy="12362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Conclusiones</a:t>
            </a:r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3C6C01-AFCC-4F66-B21C-4B7B30E21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914" y="1559408"/>
            <a:ext cx="9049372" cy="396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98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0" y="20008"/>
            <a:ext cx="5722374" cy="12362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Recomendaciones</a:t>
            </a: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41E82D-AB2C-491D-8518-906F1129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66" y="2120451"/>
            <a:ext cx="8424191" cy="26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5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034802-FD93-4069-8E1D-597B238607C0}"/>
              </a:ext>
            </a:extLst>
          </p:cNvPr>
          <p:cNvSpPr txBox="1"/>
          <p:nvPr/>
        </p:nvSpPr>
        <p:spPr>
          <a:xfrm>
            <a:off x="3470787" y="990721"/>
            <a:ext cx="5250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/>
              <a:t>OBJETIVO ESPECÍFICO 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607A84-2ED9-428A-A117-07F506C09D1E}"/>
              </a:ext>
            </a:extLst>
          </p:cNvPr>
          <p:cNvSpPr txBox="1"/>
          <p:nvPr/>
        </p:nvSpPr>
        <p:spPr>
          <a:xfrm>
            <a:off x="1828800" y="2020529"/>
            <a:ext cx="849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/>
              <a:t>Elaborar </a:t>
            </a:r>
            <a:r>
              <a:rPr lang="es-EC" sz="2400" dirty="0" err="1"/>
              <a:t>asentómetros</a:t>
            </a:r>
            <a:r>
              <a:rPr lang="es-EC" sz="2400" dirty="0"/>
              <a:t> para el monitoreo y control de terraplenes, mediante el uso de equipos e instrumentación de inteligencia artificial.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EFE8F2-D81B-449F-8060-8DA394B37F6C}"/>
              </a:ext>
            </a:extLst>
          </p:cNvPr>
          <p:cNvSpPr txBox="1"/>
          <p:nvPr/>
        </p:nvSpPr>
        <p:spPr>
          <a:xfrm>
            <a:off x="1135626" y="4424516"/>
            <a:ext cx="49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/>
              <a:t>Srta. Casa </a:t>
            </a:r>
            <a:r>
              <a:rPr lang="es-EC" i="1" dirty="0" err="1"/>
              <a:t>Toctaguano</a:t>
            </a:r>
            <a:r>
              <a:rPr lang="es-EC" i="1" dirty="0"/>
              <a:t>, Tania </a:t>
            </a:r>
            <a:r>
              <a:rPr lang="es-EC" i="1" dirty="0" err="1"/>
              <a:t>Gissela</a:t>
            </a: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70434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632D553A-C911-42D7-89BB-DDBFAFA4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Propuesta de elaboración del equipo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628E19-E10F-47E3-BEFB-CB6EE7943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332" y="888722"/>
            <a:ext cx="8329335" cy="47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1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9E182B-65AB-495D-8660-6C5B33DD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Principio de funcionamiento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418CCA-235C-4E35-84D3-D6C366D66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95" y="1289912"/>
            <a:ext cx="10617105" cy="42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43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Equipo de operación </a:t>
            </a:r>
          </a:p>
        </p:txBody>
      </p:sp>
      <p:pic>
        <p:nvPicPr>
          <p:cNvPr id="19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856A843D-DF93-4306-86DC-E1836D44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35B6F1F-8070-458B-8DD1-540AAB3E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107" y="1418134"/>
            <a:ext cx="9781003" cy="408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23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Sensor de medición</a:t>
            </a:r>
          </a:p>
        </p:txBody>
      </p:sp>
      <p:pic>
        <p:nvPicPr>
          <p:cNvPr id="8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60E2A8E0-735E-41BB-9355-8B7C7EEC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BB3107-01C4-4A0D-B2B1-8859B4A3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728" y="1489937"/>
            <a:ext cx="9180159" cy="38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7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75520" y="73429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/>
              <a:t>Situación Geográfica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671564" y="763674"/>
            <a:ext cx="330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Quinindé – Esmeraldas - Ecuador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845465" y="965125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C18706EA-8A05-4F69-A9FE-3B44B84D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EC7576-BC31-4A22-9881-81FFC9A0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949" y="1640837"/>
            <a:ext cx="9708442" cy="41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0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Consideraciones iniciales antes de la instalación del equipo.</a:t>
            </a:r>
          </a:p>
        </p:txBody>
      </p:sp>
      <p:pic>
        <p:nvPicPr>
          <p:cNvPr id="13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333106EF-A76A-407F-A048-404978B2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B3ECC4-7437-4F7A-97D5-D1BA4F01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237" y="969721"/>
            <a:ext cx="7242994" cy="49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4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tx1"/>
                </a:solidFill>
              </a:rPr>
              <a:t>Parámetros por medir y controlar con el asentómetro.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5104B9D2-DA7C-41E0-B835-F59557C0E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783B9A-9634-4F3C-A2E0-2E6C11DF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63" y="972585"/>
            <a:ext cx="8702943" cy="46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88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Presupuesto y costos del suministro e instalación del </a:t>
            </a:r>
            <a:r>
              <a:rPr lang="es-ES" b="1" dirty="0" err="1">
                <a:solidFill>
                  <a:schemeClr val="tx1"/>
                </a:solidFill>
              </a:rPr>
              <a:t>asentómetro</a:t>
            </a:r>
            <a:r>
              <a:rPr lang="es-ES" b="1" dirty="0">
                <a:solidFill>
                  <a:schemeClr val="tx1"/>
                </a:solidFill>
              </a:rPr>
              <a:t>.</a:t>
            </a: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8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A510801B-31DF-4A54-855B-0159F27A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4A71EA-393D-433A-8E9D-D629A65E6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01" y="1495439"/>
            <a:ext cx="10714008" cy="44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39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20008"/>
            <a:ext cx="5722374" cy="12362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Conclusiones</a:t>
            </a:r>
            <a:endParaRPr lang="en-U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390ECA-DED9-4B69-9E05-801D14358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46" y="1605169"/>
            <a:ext cx="10042708" cy="38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2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20008"/>
            <a:ext cx="5722374" cy="123624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Recomendaciones</a:t>
            </a:r>
            <a:endParaRPr lang="en-U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1F5AD-13E4-42BA-8310-8927B5E7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649" y="1715555"/>
            <a:ext cx="9920702" cy="34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8F3C3196-6D0B-4823-B1C9-C482D166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0F3FE2-3A02-4772-B82B-4A867898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70" y="1131196"/>
            <a:ext cx="10216688" cy="40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72C3721C-2492-4E4B-8AE2-7CF98175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6399D7-7B12-43A0-9A94-4DDAA03B6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242" y="962025"/>
            <a:ext cx="9825015" cy="47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2779365-A245-457C-8615-5D0DBA206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25" y="1015447"/>
            <a:ext cx="10137684" cy="43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9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 Universidad de las Fuerzas Armadas - ESPE y la UNIR España fortalecen  las relaciones de Cooperación Interinstitucional - ESPE">
            <a:extLst>
              <a:ext uri="{FF2B5EF4-FFF2-40B4-BE49-F238E27FC236}">
                <a16:creationId xmlns:a16="http://schemas.microsoft.com/office/drawing/2014/main" id="{B14022AA-B6DA-4BD0-A56C-1DD2E7CB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78" y="5951380"/>
            <a:ext cx="2880000" cy="6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pie de página 4">
            <a:extLst>
              <a:ext uri="{FF2B5EF4-FFF2-40B4-BE49-F238E27FC236}">
                <a16:creationId xmlns:a16="http://schemas.microsoft.com/office/drawing/2014/main" id="{EC2665BE-E68C-484C-B459-54C8AF4A717A}"/>
              </a:ext>
            </a:extLst>
          </p:cNvPr>
          <p:cNvSpPr txBox="1">
            <a:spLocks/>
          </p:cNvSpPr>
          <p:nvPr/>
        </p:nvSpPr>
        <p:spPr>
          <a:xfrm>
            <a:off x="4106312" y="6261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C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>
              <a:solidFill>
                <a:schemeClr val="bg2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3D3256-82B9-476F-8C82-B78678BB0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47" y="720379"/>
            <a:ext cx="10846257" cy="4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4453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609</Words>
  <Application>Microsoft Office PowerPoint</Application>
  <PresentationFormat>Panorámica</PresentationFormat>
  <Paragraphs>132</Paragraphs>
  <Slides>54</Slides>
  <Notes>42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Calibri</vt:lpstr>
      <vt:lpstr>Times New Roman</vt:lpstr>
      <vt:lpstr>1_Diseño predeterminado</vt:lpstr>
      <vt:lpstr>Diseño predeterminado</vt:lpstr>
      <vt:lpstr>CorelDRAW.Graphic.12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Mejoramiento de un terraplén de relleno del corredor vial E20</vt:lpstr>
      <vt:lpstr>Mejoramiento de un terraplén de relleno del corredor vial E20</vt:lpstr>
      <vt:lpstr>Mejoramiento de la subrasante con diatomita</vt:lpstr>
      <vt:lpstr>Mejoramiento de la subrasante con diatomita</vt:lpstr>
      <vt:lpstr>Drenaje (Propuesta de Diseño de Muros de Gaviones Autodrenante) </vt:lpstr>
      <vt:lpstr>Drenaje (Propuesta de Diseño de Muros de Gaviones Autodrenante) </vt:lpstr>
      <vt:lpstr>Drenaje (Propuesta de Diseño de Muros de Gaviones Autodrenante) </vt:lpstr>
      <vt:lpstr>Presentación de PowerPoint</vt:lpstr>
      <vt:lpstr>Presentación de PowerPoint</vt:lpstr>
      <vt:lpstr>Presentación de PowerPoint</vt:lpstr>
      <vt:lpstr>Propuesta de elaboración del equipo </vt:lpstr>
      <vt:lpstr>Principio de funcionamiento</vt:lpstr>
      <vt:lpstr>Equipo de operación </vt:lpstr>
      <vt:lpstr>Sensor de medición</vt:lpstr>
      <vt:lpstr>Consideraciones iniciales antes de la instalación del equipo.</vt:lpstr>
      <vt:lpstr>Parámetros por medir y controlar con el asentómetro.</vt:lpstr>
      <vt:lpstr>Presupuesto y costos del suministro e instalación del asentómetro.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Alina Villalba</dc:creator>
  <cp:lastModifiedBy>HP</cp:lastModifiedBy>
  <cp:revision>281</cp:revision>
  <dcterms:created xsi:type="dcterms:W3CDTF">2020-01-29T02:02:59Z</dcterms:created>
  <dcterms:modified xsi:type="dcterms:W3CDTF">2022-03-09T18:22:25Z</dcterms:modified>
</cp:coreProperties>
</file>