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39"/>
  </p:notesMasterIdLst>
  <p:handoutMasterIdLst>
    <p:handoutMasterId r:id="rId140"/>
  </p:handoutMasterIdLst>
  <p:sldIdLst>
    <p:sldId id="258" r:id="rId2"/>
    <p:sldId id="478" r:id="rId3"/>
    <p:sldId id="479" r:id="rId4"/>
    <p:sldId id="334" r:id="rId5"/>
    <p:sldId id="594" r:id="rId6"/>
    <p:sldId id="597" r:id="rId7"/>
    <p:sldId id="599" r:id="rId8"/>
    <p:sldId id="602" r:id="rId9"/>
    <p:sldId id="603" r:id="rId10"/>
    <p:sldId id="612" r:id="rId11"/>
    <p:sldId id="520" r:id="rId12"/>
    <p:sldId id="630" r:id="rId13"/>
    <p:sldId id="515" r:id="rId14"/>
    <p:sldId id="669" r:id="rId15"/>
    <p:sldId id="677" r:id="rId16"/>
    <p:sldId id="678" r:id="rId17"/>
    <p:sldId id="680" r:id="rId18"/>
    <p:sldId id="683" r:id="rId19"/>
    <p:sldId id="684" r:id="rId20"/>
    <p:sldId id="694" r:id="rId21"/>
    <p:sldId id="600" r:id="rId22"/>
    <p:sldId id="485" r:id="rId23"/>
    <p:sldId id="486" r:id="rId24"/>
    <p:sldId id="366" r:id="rId25"/>
    <p:sldId id="368" r:id="rId26"/>
    <p:sldId id="492" r:id="rId27"/>
    <p:sldId id="494" r:id="rId28"/>
    <p:sldId id="493" r:id="rId29"/>
    <p:sldId id="496" r:id="rId30"/>
    <p:sldId id="566" r:id="rId31"/>
    <p:sldId id="565" r:id="rId32"/>
    <p:sldId id="564" r:id="rId33"/>
    <p:sldId id="576" r:id="rId34"/>
    <p:sldId id="686" r:id="rId35"/>
    <p:sldId id="580" r:id="rId36"/>
    <p:sldId id="592" r:id="rId37"/>
    <p:sldId id="696" r:id="rId38"/>
    <p:sldId id="593" r:id="rId39"/>
    <p:sldId id="596" r:id="rId40"/>
    <p:sldId id="601" r:id="rId41"/>
    <p:sldId id="611" r:id="rId42"/>
    <p:sldId id="613" r:id="rId43"/>
    <p:sldId id="625" r:id="rId44"/>
    <p:sldId id="624" r:id="rId45"/>
    <p:sldId id="615" r:id="rId46"/>
    <p:sldId id="636" r:id="rId47"/>
    <p:sldId id="622" r:id="rId48"/>
    <p:sldId id="623" r:id="rId49"/>
    <p:sldId id="629" r:id="rId50"/>
    <p:sldId id="674" r:id="rId51"/>
    <p:sldId id="693" r:id="rId52"/>
    <p:sldId id="510" r:id="rId53"/>
    <p:sldId id="508" r:id="rId54"/>
    <p:sldId id="507" r:id="rId55"/>
    <p:sldId id="506" r:id="rId56"/>
    <p:sldId id="505" r:id="rId57"/>
    <p:sldId id="504" r:id="rId58"/>
    <p:sldId id="503" r:id="rId59"/>
    <p:sldId id="501" r:id="rId60"/>
    <p:sldId id="553" r:id="rId61"/>
    <p:sldId id="551" r:id="rId62"/>
    <p:sldId id="550" r:id="rId63"/>
    <p:sldId id="573" r:id="rId64"/>
    <p:sldId id="542" r:id="rId65"/>
    <p:sldId id="540" r:id="rId66"/>
    <p:sldId id="577" r:id="rId67"/>
    <p:sldId id="595" r:id="rId68"/>
    <p:sldId id="685" r:id="rId69"/>
    <p:sldId id="621" r:id="rId70"/>
    <p:sldId id="620" r:id="rId71"/>
    <p:sldId id="635" r:id="rId72"/>
    <p:sldId id="633" r:id="rId73"/>
    <p:sldId id="632" r:id="rId74"/>
    <p:sldId id="651" r:id="rId75"/>
    <p:sldId id="652" r:id="rId76"/>
    <p:sldId id="658" r:id="rId77"/>
    <p:sldId id="663" r:id="rId78"/>
    <p:sldId id="662" r:id="rId79"/>
    <p:sldId id="661" r:id="rId80"/>
    <p:sldId id="660" r:id="rId81"/>
    <p:sldId id="659" r:id="rId82"/>
    <p:sldId id="676" r:id="rId83"/>
    <p:sldId id="695" r:id="rId84"/>
    <p:sldId id="535" r:id="rId85"/>
    <p:sldId id="536" r:id="rId86"/>
    <p:sldId id="537" r:id="rId87"/>
    <p:sldId id="554" r:id="rId88"/>
    <p:sldId id="556" r:id="rId89"/>
    <p:sldId id="538" r:id="rId90"/>
    <p:sldId id="560" r:id="rId91"/>
    <p:sldId id="555" r:id="rId92"/>
    <p:sldId id="561" r:id="rId93"/>
    <p:sldId id="562" r:id="rId94"/>
    <p:sldId id="572" r:id="rId95"/>
    <p:sldId id="579" r:id="rId96"/>
    <p:sldId id="581" r:id="rId97"/>
    <p:sldId id="571" r:id="rId98"/>
    <p:sldId id="570" r:id="rId99"/>
    <p:sldId id="569" r:id="rId100"/>
    <p:sldId id="591" r:id="rId101"/>
    <p:sldId id="588" r:id="rId102"/>
    <p:sldId id="687" r:id="rId103"/>
    <p:sldId id="610" r:id="rId104"/>
    <p:sldId id="616" r:id="rId105"/>
    <p:sldId id="609" r:id="rId106"/>
    <p:sldId id="688" r:id="rId107"/>
    <p:sldId id="670" r:id="rId108"/>
    <p:sldId id="689" r:id="rId109"/>
    <p:sldId id="608" r:id="rId110"/>
    <p:sldId id="607" r:id="rId111"/>
    <p:sldId id="672" r:id="rId112"/>
    <p:sldId id="671" r:id="rId113"/>
    <p:sldId id="673" r:id="rId114"/>
    <p:sldId id="641" r:id="rId115"/>
    <p:sldId id="639" r:id="rId116"/>
    <p:sldId id="642" r:id="rId117"/>
    <p:sldId id="638" r:id="rId118"/>
    <p:sldId id="643" r:id="rId119"/>
    <p:sldId id="644" r:id="rId120"/>
    <p:sldId id="645" r:id="rId121"/>
    <p:sldId id="646" r:id="rId122"/>
    <p:sldId id="647" r:id="rId123"/>
    <p:sldId id="649" r:id="rId124"/>
    <p:sldId id="650" r:id="rId125"/>
    <p:sldId id="657" r:id="rId126"/>
    <p:sldId id="656" r:id="rId127"/>
    <p:sldId id="664" r:id="rId128"/>
    <p:sldId id="655" r:id="rId129"/>
    <p:sldId id="654" r:id="rId130"/>
    <p:sldId id="665" r:id="rId131"/>
    <p:sldId id="653" r:id="rId132"/>
    <p:sldId id="666" r:id="rId133"/>
    <p:sldId id="667" r:id="rId134"/>
    <p:sldId id="668" r:id="rId135"/>
    <p:sldId id="675" r:id="rId136"/>
    <p:sldId id="681" r:id="rId137"/>
    <p:sldId id="477" r:id="rId13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E4F2F4"/>
    <a:srgbClr val="56E856"/>
    <a:srgbClr val="E4BD2C"/>
    <a:srgbClr val="232DED"/>
    <a:srgbClr val="44B2F6"/>
    <a:srgbClr val="C8A0FE"/>
    <a:srgbClr val="DAE3BB"/>
    <a:srgbClr val="FCA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DFF2E-9CB5-49A3-8458-C7B64B05CE15}" v="36" dt="2022-03-02T00:39:56.824"/>
    <p1510:client id="{0C4EE422-4D7A-4A00-BBEF-29DECA7BD7DE}" v="1172" dt="2022-03-01T07:51:48.090"/>
    <p1510:client id="{162232C2-4459-44AD-B354-1F4F1D48E13C}" v="6" dt="2022-03-01T04:26:51.970"/>
    <p1510:client id="{16D96FB8-262B-4A44-B4BA-A48F23C32B77}" v="1" dt="2022-03-02T00:43:20.454"/>
    <p1510:client id="{170760ED-F287-4659-BACF-422AF3BA256A}" v="192" dt="2022-03-01T08:11:19.013"/>
    <p1510:client id="{201359D9-5487-4E49-9086-F505757AFC10}" v="96" dt="2022-03-02T18:02:17.726"/>
    <p1510:client id="{25AF21CE-AA75-431C-B824-6801CB2BF55B}" v="258" dt="2022-02-25T03:26:35.007"/>
    <p1510:client id="{274F0219-A378-4815-AD97-1540E0EC3CAC}" v="153" dt="2022-03-02T19:05:53.022"/>
    <p1510:client id="{27F0CB3F-5E49-4ABD-9B96-BC9AA430FA4A}" v="305" dt="2022-03-02T01:28:00.380"/>
    <p1510:client id="{2A271A23-58C0-4A27-8B23-5DDB6D3BB225}" v="39" dt="2022-03-02T14:01:50.866"/>
    <p1510:client id="{30AC813F-D567-49FA-8320-0B84F520DAE5}" v="366" dt="2022-03-01T07:04:23.247"/>
    <p1510:client id="{30B5E5DB-5682-4A5E-BFE3-A1D1A825501A}" v="3" dt="2022-03-01T04:00:55.479"/>
    <p1510:client id="{35FEFBC1-9D40-4ABD-A09B-7250769EB16D}" v="87" dt="2022-03-01T04:55:39.392"/>
    <p1510:client id="{37EFA96E-A57F-468B-9A80-C5F26EC03B92}" v="10" dt="2022-03-02T12:43:36.814"/>
    <p1510:client id="{3A67AE33-71A6-4246-BAA8-4A7D05BB595D}" v="354" dt="2022-03-01T07:06:45.024"/>
    <p1510:client id="{3D9B0E3E-DBED-4CC2-A385-926A4F2C9ABA}" v="196" dt="2022-02-28T23:36:08.192"/>
    <p1510:client id="{3E84C399-C0A4-4823-9BF0-05050D9BB278}" v="9" dt="2022-03-01T08:33:27.838"/>
    <p1510:client id="{3FE72423-0E7C-4000-9249-40CB2491E275}" v="200" dt="2022-03-01T04:31:25.368"/>
    <p1510:client id="{41FDF8B1-4A5C-436D-BA11-35A8906D7108}" v="118" dt="2022-03-02T07:25:20.256"/>
    <p1510:client id="{42C12518-EB31-48F4-A0E0-916EFB03929C}" v="212" dt="2022-03-01T07:45:34.773"/>
    <p1510:client id="{43D0CE08-8FEB-45B1-9F2C-BFC68DBD1CBF}" v="3" dt="2022-03-02T00:31:14.436"/>
    <p1510:client id="{440B5045-EA4A-4501-BE7C-603B4DD503B4}" v="50" dt="2022-03-01T07:27:57.888"/>
    <p1510:client id="{4761090A-5DC9-4B00-9082-89E132E798A9}" v="65" dt="2022-03-01T23:00:36.751"/>
    <p1510:client id="{480198A6-A2B8-4FC0-9406-973F07DBA9AA}" v="11" dt="2022-03-02T01:52:44.258"/>
    <p1510:client id="{4960C0EF-1FF6-40F4-9C4C-EF870F876334}" v="13" dt="2022-03-02T19:01:14.969"/>
    <p1510:client id="{4B5AE3F6-678E-4224-9237-B3A18FD66855}" v="227" dt="2022-03-01T07:59:54.921"/>
    <p1510:client id="{4D5B4E23-6E9D-488C-8B35-63429BA544AE}" v="137" dt="2022-03-01T04:30:54.089"/>
    <p1510:client id="{4E9E5A80-B1E2-4B68-8BA2-3326DBC42E6D}" v="9" dt="2022-03-02T06:21:09.129"/>
    <p1510:client id="{50D3FD05-7E05-4D63-A31F-19DD891BF352}" v="342" dt="2022-03-02T19:00:21.037"/>
    <p1510:client id="{554A4A09-21D3-4A90-A31A-B4F01A61464D}" v="22" dt="2022-03-01T04:40:20.020"/>
    <p1510:client id="{58F28004-0CD4-4A38-A895-587EF6078200}" v="146" dt="2022-03-02T02:24:33.767"/>
    <p1510:client id="{5A12B491-E111-4E28-8D86-188EE005183B}" v="16" dt="2022-03-01T04:38:34.457"/>
    <p1510:client id="{61B93041-8E68-44D7-AC38-6F30C58FD718}" v="379" dt="2022-03-01T09:19:43.339"/>
    <p1510:client id="{621E0554-46C2-405F-A934-27F3A2E96877}" v="4" dt="2022-03-02T05:49:07.358"/>
    <p1510:client id="{622952B1-A916-436F-B87C-634E207863EA}" v="3" dt="2022-03-01T23:50:24.525"/>
    <p1510:client id="{627E5285-455C-483A-BE0A-A5F38B0683A6}" v="66" dt="2022-03-02T00:16:40.909"/>
    <p1510:client id="{6404093F-8178-4418-8282-5DD261BD2101}" v="22" dt="2022-03-02T19:14:15.950"/>
    <p1510:client id="{666DCCCF-14EF-42AE-9E4C-F6BB6BB9C9C4}" v="306" dt="2022-03-01T04:24:12.907"/>
    <p1510:client id="{69E360A6-9FB1-479D-A247-CC389FE4A679}" v="797" dt="2022-03-02T01:17:40.209"/>
    <p1510:client id="{6BBF746D-80D7-4EAC-ACDD-2ADA5574495D}" v="9" dt="2022-03-02T18:14:22.822"/>
    <p1510:client id="{6C63D538-B160-4067-A57F-B1ADB6587AD4}" v="4" dt="2022-03-02T16:59:19.788"/>
    <p1510:client id="{6C7B550B-18EC-4BBA-9FD5-7E841C0A5B69}" v="59" dt="2022-03-02T21:05:53.719"/>
    <p1510:client id="{6CAB3FFA-CFF9-4372-B70D-7A5796F375D3}" v="336" dt="2022-03-01T07:19:27.487"/>
    <p1510:client id="{79994FE2-4111-4D03-A801-CEEF1005B2EE}" v="254" dt="2022-03-02T07:50:07.434"/>
    <p1510:client id="{7A3CA93F-01A1-4C2F-BE37-D5449B0A44DB}" v="510" dt="2022-03-01T19:23:56.728"/>
    <p1510:client id="{7FB4868A-D3F7-4E2C-9D99-3073767A41FA}" v="7" dt="2022-02-24T21:14:18.791"/>
    <p1510:client id="{881B09C2-3333-40BB-840A-95AE410B9BAD}" v="517" dt="2022-03-01T18:34:20.753"/>
    <p1510:client id="{8A139CE4-1AEB-4746-A845-E7879DE3EDFF}" v="146" dt="2022-03-01T07:32:33.311"/>
    <p1510:client id="{8C6AF34B-F550-4C26-A557-31C4FC988CAD}" v="70" dt="2022-03-02T17:10:39.603"/>
    <p1510:client id="{8D98F22C-DA9E-4E65-9327-300CE1505728}" v="3202" dt="2022-03-01T04:28:58.757"/>
    <p1510:client id="{8DD3EEAD-2103-4ABB-A989-9EB75FD551DC}" v="173" dt="2022-03-01T04:12:47.809"/>
    <p1510:client id="{934F844F-7998-4156-9BCD-48108574C829}" v="197" dt="2022-03-02T05:39:11.707"/>
    <p1510:client id="{94D67AB7-237B-438E-8E9C-A4BCD03F1776}" v="396" dt="2022-03-02T15:24:55.099"/>
    <p1510:client id="{96350B4D-7ABC-40E0-9CF4-A5B852FBDD2F}" v="187" dt="2022-03-01T04:52:48.784"/>
    <p1510:client id="{96DD6586-9FCB-41DF-80DC-DA6AF3D17573}" v="272" dt="2022-02-28T02:07:21.819"/>
    <p1510:client id="{9B946F72-E141-4065-BDE9-1BC9A11B57C8}" v="64" dt="2022-03-01T21:19:13.623"/>
    <p1510:client id="{A4BC3357-AF39-4B9C-B0B6-594C214E0A54}" v="39" dt="2022-03-02T17:38:49.572"/>
    <p1510:client id="{A55D7BEA-3023-4C6C-B5CE-E0A10E9234BF}" vWet="1" dt="2022-03-01T04:36:08.647"/>
    <p1510:client id="{A661E60E-9835-4AA0-BB3E-A3EFDC2B8AD5}" v="100" dt="2022-03-02T18:43:44.273"/>
    <p1510:client id="{A90F1BC4-9BE0-4C22-9C6D-B243B8EBA654}" v="280" dt="2022-03-02T17:43:35.419"/>
    <p1510:client id="{AB639AF8-0DDF-42C2-B0F8-3D443D2C1E21}" v="144" dt="2022-02-24T04:52:22.140"/>
    <p1510:client id="{ABBFEDA5-A2E1-424C-91B9-01DB163D65E9}" v="4" dt="2022-03-01T04:56:06.907"/>
    <p1510:client id="{ADB3A8BB-379F-42EC-9D9F-41C11A19BFBE}" v="31" dt="2022-02-24T05:51:38.087"/>
    <p1510:client id="{C31AE63E-1B18-490A-BC67-B958CC4177CE}" v="383" dt="2022-02-24T04:23:09.350"/>
    <p1510:client id="{CAD8042F-F2A1-4211-9A89-FF0857C55F47}" v="192" dt="2022-03-02T15:00:07.987"/>
    <p1510:client id="{D350B78E-7B4B-4923-9A27-ABC61AE7CF13}" v="40" dt="2022-03-01T23:05:59.908"/>
    <p1510:client id="{D7A30D2A-A162-4774-BE7C-8D22EAB79FA0}" v="364" dt="2022-03-02T15:03:40.082"/>
    <p1510:client id="{D9DB09A7-BF46-43D3-9C67-27BBD0999EB6}" v="14" vWet="19" dt="2022-03-01T07:11:28.477"/>
    <p1510:client id="{DC59BDCA-6ADB-4818-A5C6-25FAD97C8BE0}" v="51" dt="2022-03-01T05:14:25.550"/>
    <p1510:client id="{E05DCD98-EB3B-4169-9974-DEABCFC0468F}" v="318" dt="2022-03-02T21:10:17.001"/>
    <p1510:client id="{E65B70C0-CB2F-493E-92E3-D3966EB2AC5E}" v="6" dt="2022-03-01T06:20:17.466"/>
    <p1510:client id="{E6FA1F32-493D-4873-A9D0-82FFA767156F}" v="11" dt="2022-02-27T22:39:50.624"/>
    <p1510:client id="{E72B26CB-4B70-44AB-B0E4-A28EE218C180}" v="460" dt="2022-02-27T04:47:27.167"/>
    <p1510:client id="{E8CDB11F-D0A4-45C6-9470-CF7C44900996}" v="125" dt="2022-03-01T04:52:15.118"/>
    <p1510:client id="{E926CA5D-4F54-4C52-A3F8-7CD89EF598DA}" v="126" dt="2022-03-02T19:49:13.295"/>
    <p1510:client id="{EA9D3AEE-C884-4F2C-80ED-1D9E7E760DBF}" v="73" dt="2022-03-02T21:00:48.706"/>
    <p1510:client id="{ECDF9466-E242-45B0-9E9F-C1956CAEA212}" v="5" dt="2022-03-01T05:20:34.269"/>
    <p1510:client id="{EE1E5303-DD86-4480-A82D-1DCB896258A4}" v="260" dt="2022-03-01T08:39:52.159"/>
    <p1510:client id="{EE572895-06AC-4ACC-AF73-59B074DFC4EF}" v="80" dt="2022-03-02T21:08:42.471"/>
    <p1510:client id="{F0EA3F3B-F985-4E99-8E53-1BAEB8434E86}" vWet="2" dt="2022-03-01T07:21:57.598"/>
    <p1510:client id="{F63158A4-801C-43B9-A92A-B8AF244EB163}" v="296" dt="2022-03-01T06:16:33.503"/>
    <p1510:client id="{F6C2D769-7C1F-44CC-8E5A-44D66D0817F8}" v="2" dt="2022-03-01T22:44:48.603"/>
    <p1510:client id="{F8152F40-CB54-449A-8F89-823CC1266204}" v="538" dt="2022-03-01T08:36:39.789"/>
    <p1510:client id="{F947B261-575F-43A5-A284-7807CA72C629}" v="130" dt="2022-03-01T00:46:59.832"/>
    <p1510:client id="{F9BC0795-8EF8-4BBC-B6E8-D7D647ED6279}" v="478" dt="2022-03-01T03:51:54.189"/>
    <p1510:client id="{FE67FABF-B8A8-4B2E-BDC3-8B100D2D7248}" v="209" dt="2022-03-01T19:38:51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99EEDB0-220A-4EC7-8AB7-64C530748E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84BB21-B70D-45EF-BD92-C9AA9A6660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0E18-33F3-4252-AD7C-DF69C0B09529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CD80A9-1197-4ED8-8C3B-3CB1818F09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74F6CA-FB90-4E0D-BF53-2EB889773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9787-7027-43D3-910D-956C186CB9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360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14C2-FD33-4AFC-A7EA-942D240BFA10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0B51-C34F-4691-BAF8-91003E65D0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200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23F5-AFB8-4EA9-B76A-F2682BAD25B4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6C70-6B4C-4898-B7FA-7AA4156A8736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86DC-9131-42C5-8651-1A2582BF8AB7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2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id="{962F21B9-3946-458F-AA24-1C82E6FDEE0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85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2" name="Object 46">
                        <a:extLst>
                          <a:ext uri="{FF2B5EF4-FFF2-40B4-BE49-F238E27FC236}">
                            <a16:creationId xmlns:a16="http://schemas.microsoft.com/office/drawing/2014/main" id="{962F21B9-3946-458F-AA24-1C82E6FDE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id="{36C5C0BF-8F70-4606-BC40-50F505D52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03668CED-BE86-4B3A-BD3E-E0AAFBC57F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32DFC645-DFFA-4CE8-B103-CEF84E77A7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9A7376D-46EC-4877-B85C-4AB6CAEFB0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id="{711C0D37-F966-4593-801A-0CB373DF6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id="{11774456-8C94-4738-B6C7-416FEB163E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id="{2FF135B3-B771-417E-959C-850F4BCA9D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33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69A-DF9D-4552-836F-5E0338840C6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AD89-FC47-4F6B-91B6-41D069E71790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6E4-313B-41F0-8683-3F1E5912101D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2707-5B11-4026-B9E7-72CC2569606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642F-C4A7-4AE9-A8B8-DD6616C763CC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9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C2E-59F9-4B11-A757-68B894FF808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75D4-8406-4911-9F62-073C996E84EE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D0F-2DCC-45FA-835E-A2CCFF25C8A1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A3C7-5246-4214-86A9-386E1BA640D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jpeg"/><Relationship Id="rId4" Type="http://schemas.openxmlformats.org/officeDocument/2006/relationships/image" Target="../media/image219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jpeg"/><Relationship Id="rId4" Type="http://schemas.openxmlformats.org/officeDocument/2006/relationships/image" Target="../media/image223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jpeg"/><Relationship Id="rId4" Type="http://schemas.openxmlformats.org/officeDocument/2006/relationships/image" Target="../media/image23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eg"/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jpeg"/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image" Target="../media/image26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jpeg"/><Relationship Id="rId2" Type="http://schemas.openxmlformats.org/officeDocument/2006/relationships/image" Target="../media/image26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eg"/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eg"/><Relationship Id="rId2" Type="http://schemas.openxmlformats.org/officeDocument/2006/relationships/image" Target="../media/image27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2.jpeg"/><Relationship Id="rId4" Type="http://schemas.openxmlformats.org/officeDocument/2006/relationships/image" Target="../media/image28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5.jpeg"/><Relationship Id="rId4" Type="http://schemas.openxmlformats.org/officeDocument/2006/relationships/image" Target="../media/image28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8.jpeg"/><Relationship Id="rId4" Type="http://schemas.openxmlformats.org/officeDocument/2006/relationships/image" Target="../media/image28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jpeg"/><Relationship Id="rId4" Type="http://schemas.openxmlformats.org/officeDocument/2006/relationships/image" Target="../media/image29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.jpeg"/><Relationship Id="rId4" Type="http://schemas.openxmlformats.org/officeDocument/2006/relationships/image" Target="../media/image29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jpe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6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eg"/><Relationship Id="rId4" Type="http://schemas.openxmlformats.org/officeDocument/2006/relationships/image" Target="../media/image1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.jpeg"/><Relationship Id="rId4" Type="http://schemas.openxmlformats.org/officeDocument/2006/relationships/image" Target="../media/image1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uadroTexto 9">
            <a:extLst>
              <a:ext uri="{FF2B5EF4-FFF2-40B4-BE49-F238E27FC236}">
                <a16:creationId xmlns:a16="http://schemas.microsoft.com/office/drawing/2014/main" id="{7221C20E-F6B9-4168-AE85-BCC0B300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188913"/>
            <a:ext cx="3081338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C" alt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5D69FBE-8288-4838-9406-0F1D7CEB938F}"/>
              </a:ext>
            </a:extLst>
          </p:cNvPr>
          <p:cNvSpPr txBox="1">
            <a:spLocks/>
          </p:cNvSpPr>
          <p:nvPr/>
        </p:nvSpPr>
        <p:spPr>
          <a:xfrm>
            <a:off x="1531578" y="2771254"/>
            <a:ext cx="9701212" cy="6810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es" sz="1600" i="0" dirty="0">
                <a:solidFill>
                  <a:schemeClr val="tx2"/>
                </a:solidFill>
                <a:effectLst/>
                <a:ea typeface="+mj-lt"/>
                <a:cs typeface="Arial"/>
              </a:rPr>
              <a:t>Recomendaciones sísmicas basadas en reocupación posterior a terremoto y tiempo de recuperación funcional para mejorar entornos constructivos de edificaciones especiales</a:t>
            </a:r>
            <a:r>
              <a:rPr lang="es-MX" sz="1600" i="0" dirty="0">
                <a:solidFill>
                  <a:schemeClr val="tx2"/>
                </a:solidFill>
                <a:effectLst/>
                <a:ea typeface="+mj-lt"/>
                <a:cs typeface="Arial"/>
              </a:rPr>
              <a:t> </a:t>
            </a:r>
            <a:endParaRPr lang="es-ES" altLang="es-EC" sz="1600" i="0">
              <a:solidFill>
                <a:schemeClr val="tx2"/>
              </a:solidFill>
              <a:effectLst/>
              <a:ea typeface="+mj-lt"/>
              <a:cs typeface="Arial"/>
            </a:endParaRPr>
          </a:p>
        </p:txBody>
      </p:sp>
      <p:sp>
        <p:nvSpPr>
          <p:cNvPr id="3076" name="Subtítulo 2">
            <a:extLst>
              <a:ext uri="{FF2B5EF4-FFF2-40B4-BE49-F238E27FC236}">
                <a16:creationId xmlns:a16="http://schemas.microsoft.com/office/drawing/2014/main" id="{B0321F88-9220-4C55-A5E7-46C96D9D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144" y="3446286"/>
            <a:ext cx="3765550" cy="19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s-ES" altLang="es-ES" sz="1200" dirty="0">
                <a:cs typeface="Arial" panose="020B0604020202020204" pitchFamily="34" charset="0"/>
              </a:rPr>
              <a:t>AUTORES:</a:t>
            </a:r>
          </a:p>
          <a:p>
            <a:pPr eaLnBrk="1" hangingPunct="1">
              <a:lnSpc>
                <a:spcPct val="114000"/>
              </a:lnSpc>
              <a:spcBef>
                <a:spcPct val="20000"/>
              </a:spcBef>
            </a:pPr>
            <a:r>
              <a:rPr lang="es-ES" altLang="es-ES" sz="1400" dirty="0"/>
              <a:t>	Bonilla Garcés Alejandro</a:t>
            </a:r>
            <a:br>
              <a:rPr lang="es-ES" altLang="es-ES" sz="1400" dirty="0"/>
            </a:br>
            <a:r>
              <a:rPr lang="es-ES" altLang="es-ES" sz="1400" dirty="0"/>
              <a:t>Cruz Otero Omar Mateo</a:t>
            </a:r>
            <a:br>
              <a:rPr lang="es-ES" altLang="es-ES" sz="1400" dirty="0"/>
            </a:br>
            <a:r>
              <a:rPr lang="es-ES" altLang="es-ES" sz="1400" dirty="0" err="1"/>
              <a:t>Jingo</a:t>
            </a:r>
            <a:r>
              <a:rPr lang="es-ES" altLang="es-ES" sz="1400" dirty="0"/>
              <a:t> Cevallos Jordy Rodrigo</a:t>
            </a:r>
            <a:br>
              <a:rPr lang="es-ES" altLang="es-ES" sz="1400" dirty="0"/>
            </a:br>
            <a:r>
              <a:rPr lang="es-ES" altLang="es-ES" sz="1400" dirty="0"/>
              <a:t>Obando Quiroz Miguel </a:t>
            </a:r>
            <a:r>
              <a:rPr lang="es-ES" altLang="es-ES" sz="1400" dirty="0" err="1"/>
              <a:t>Angel</a:t>
            </a:r>
            <a:br>
              <a:rPr lang="es-ES" altLang="es-ES" sz="1400" dirty="0"/>
            </a:br>
            <a:r>
              <a:rPr lang="es-ES" altLang="es-ES" sz="1400" dirty="0"/>
              <a:t>Villamarín Andino Guido Alejandro</a:t>
            </a:r>
            <a:br>
              <a:rPr lang="es-ES" altLang="es-ES" sz="1400" dirty="0"/>
            </a:br>
            <a:r>
              <a:rPr lang="es-ES" altLang="es-ES" sz="1400" dirty="0"/>
              <a:t>Vizcaino Cruz Juan Francisco</a:t>
            </a:r>
            <a:br>
              <a:rPr lang="es-ES" altLang="es-ES" sz="1400" dirty="0"/>
            </a:br>
            <a:endParaRPr lang="es-ES" altLang="es-ES" sz="1400" dirty="0"/>
          </a:p>
        </p:txBody>
      </p:sp>
      <p:sp>
        <p:nvSpPr>
          <p:cNvPr id="3077" name="Subtítulo 2">
            <a:extLst>
              <a:ext uri="{FF2B5EF4-FFF2-40B4-BE49-F238E27FC236}">
                <a16:creationId xmlns:a16="http://schemas.microsoft.com/office/drawing/2014/main" id="{74A1A34C-E1CD-464B-8E3C-87C3CB57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333" y="3445222"/>
            <a:ext cx="4251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1200" dirty="0">
                <a:cs typeface="Arial" panose="020B0604020202020204" pitchFamily="34" charset="0"/>
              </a:rPr>
              <a:t>TUTORES:</a:t>
            </a:r>
          </a:p>
          <a:p>
            <a:pPr eaLnBrk="1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cs typeface="Arial" panose="020B0604020202020204" pitchFamily="34" charset="0"/>
              </a:rPr>
              <a:t>	</a:t>
            </a:r>
            <a:r>
              <a:rPr lang="es-ES" altLang="es-ES" sz="1400" dirty="0"/>
              <a:t>Ing.  Ana Gabriela Haro Báez, </a:t>
            </a:r>
            <a:r>
              <a:rPr lang="es-ES" altLang="es-ES" sz="1400" dirty="0" err="1"/>
              <a:t>Ph.D</a:t>
            </a:r>
            <a:r>
              <a:rPr lang="es-ES" altLang="es-ES" sz="1400" dirty="0"/>
              <a:t>.</a:t>
            </a:r>
          </a:p>
        </p:txBody>
      </p:sp>
      <p:sp>
        <p:nvSpPr>
          <p:cNvPr id="3078" name="Subtítulo 2">
            <a:extLst>
              <a:ext uri="{FF2B5EF4-FFF2-40B4-BE49-F238E27FC236}">
                <a16:creationId xmlns:a16="http://schemas.microsoft.com/office/drawing/2014/main" id="{E413679F-8A3F-4E02-B864-C8A75B606457}"/>
              </a:ext>
            </a:extLst>
          </p:cNvPr>
          <p:cNvSpPr txBox="1">
            <a:spLocks/>
          </p:cNvSpPr>
          <p:nvPr/>
        </p:nvSpPr>
        <p:spPr bwMode="auto">
          <a:xfrm>
            <a:off x="9510713" y="5229225"/>
            <a:ext cx="26812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es-EC" sz="1400">
                <a:latin typeface="Arial"/>
                <a:ea typeface="MS PGothic"/>
                <a:cs typeface="Arial"/>
              </a:rPr>
              <a:t>Sangolquí, 02 de marzo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0E9CC8-185F-48BD-8AFA-585ED2771B38}"/>
              </a:ext>
            </a:extLst>
          </p:cNvPr>
          <p:cNvSpPr txBox="1"/>
          <p:nvPr/>
        </p:nvSpPr>
        <p:spPr>
          <a:xfrm>
            <a:off x="2673350" y="1262063"/>
            <a:ext cx="7412038" cy="687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es-EC" sz="160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DEPARTAMENTO DE CIENCIAS DE LA TIERRA Y DE LA CONSTRUCCIÓN </a:t>
            </a:r>
            <a:endParaRPr lang="es-EC" sz="16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es-EC" sz="160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CARRERA DE INGENIERÍA CIVIL </a:t>
            </a:r>
            <a:endParaRPr lang="es-EC" sz="16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449F80-5EE4-4768-B2C3-A88E814F1EDC}"/>
              </a:ext>
            </a:extLst>
          </p:cNvPr>
          <p:cNvSpPr txBox="1">
            <a:spLocks/>
          </p:cNvSpPr>
          <p:nvPr/>
        </p:nvSpPr>
        <p:spPr>
          <a:xfrm>
            <a:off x="2381594" y="2368548"/>
            <a:ext cx="7851775" cy="4127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C" altLang="es-EC" sz="1200" b="0" i="0" kern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TRABAJO DE INTEGRACIÓN CURRICULAR PREVIO A LA OBTENCIÓN DEL TÍTULO DE INGENIERO CIVIL</a:t>
            </a:r>
            <a:endParaRPr lang="es-ES" altLang="es-EC" sz="1200" b="0" i="0" kern="0">
              <a:solidFill>
                <a:srgbClr val="404040"/>
              </a:solidFill>
              <a:effectLst/>
            </a:endParaRPr>
          </a:p>
        </p:txBody>
      </p:sp>
      <p:pic>
        <p:nvPicPr>
          <p:cNvPr id="3081" name="Picture 5">
            <a:extLst>
              <a:ext uri="{FF2B5EF4-FFF2-40B4-BE49-F238E27FC236}">
                <a16:creationId xmlns:a16="http://schemas.microsoft.com/office/drawing/2014/main" id="{D5F56C4F-5083-4FA3-AF9C-729CDD59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72534"/>
          <a:stretch>
            <a:fillRect/>
          </a:stretch>
        </p:blipFill>
        <p:spPr bwMode="auto">
          <a:xfrm>
            <a:off x="313278" y="146623"/>
            <a:ext cx="955786" cy="125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CFEF5354-E20C-48C4-9FB9-4E41A9F4F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4" b="-97"/>
          <a:stretch/>
        </p:blipFill>
        <p:spPr>
          <a:xfrm>
            <a:off x="1316966" y="142512"/>
            <a:ext cx="2786938" cy="897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E3618-E9CA-497B-A2DF-54B73111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" y="4178"/>
            <a:ext cx="4650206" cy="623721"/>
          </a:xfrm>
        </p:spPr>
        <p:txBody>
          <a:bodyPr>
            <a:normAutofit/>
          </a:bodyPr>
          <a:lstStyle/>
          <a:p>
            <a:r>
              <a:rPr lang="es-ES" sz="2800" b="1">
                <a:cs typeface="Calibri Light"/>
              </a:rPr>
              <a:t>Instrumentación de estructuras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1F867-1334-4491-8FD4-82E17AAF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3" y="89317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>
                <a:cs typeface="Calibri"/>
              </a:rPr>
              <a:t>Tratamiento de resultados</a:t>
            </a:r>
          </a:p>
        </p:txBody>
      </p:sp>
      <p:pic>
        <p:nvPicPr>
          <p:cNvPr id="7" name="Imagen 7" descr="Diagrama&#10;&#10;Descripción generada automáticamente">
            <a:extLst>
              <a:ext uri="{FF2B5EF4-FFF2-40B4-BE49-F238E27FC236}">
                <a16:creationId xmlns:a16="http://schemas.microsoft.com/office/drawing/2014/main" id="{AC8869BD-10E4-44DF-A9D2-F003F12F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665904"/>
            <a:ext cx="7602747" cy="5684343"/>
          </a:xfrm>
          <a:prstGeom prst="rect">
            <a:avLst/>
          </a:prstGeom>
        </p:spPr>
      </p:pic>
      <p:pic>
        <p:nvPicPr>
          <p:cNvPr id="8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CBB1E59E-B61F-409A-956E-513E0A63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5" y="422516"/>
            <a:ext cx="4914181" cy="2030437"/>
          </a:xfrm>
          <a:prstGeom prst="rect">
            <a:avLst/>
          </a:prstGeom>
        </p:spPr>
      </p:pic>
      <p:pic>
        <p:nvPicPr>
          <p:cNvPr id="9" name="Imagen 9" descr="Gráfico, Histograma&#10;&#10;Descripción generada automáticamente">
            <a:extLst>
              <a:ext uri="{FF2B5EF4-FFF2-40B4-BE49-F238E27FC236}">
                <a16:creationId xmlns:a16="http://schemas.microsoft.com/office/drawing/2014/main" id="{1A1573F7-0E2F-4B07-833E-C896542C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306" y="3861241"/>
            <a:ext cx="4065916" cy="1737817"/>
          </a:xfrm>
          <a:prstGeom prst="rect">
            <a:avLst/>
          </a:prstGeom>
        </p:spPr>
      </p:pic>
      <p:pic>
        <p:nvPicPr>
          <p:cNvPr id="10" name="Imagen 10" descr="Gráfico, Histograma&#10;&#10;Descripción generada automáticamente">
            <a:extLst>
              <a:ext uri="{FF2B5EF4-FFF2-40B4-BE49-F238E27FC236}">
                <a16:creationId xmlns:a16="http://schemas.microsoft.com/office/drawing/2014/main" id="{C391A862-97FD-4CD9-8203-B5A575CBC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7" y="4572532"/>
            <a:ext cx="4152180" cy="1752972"/>
          </a:xfrm>
          <a:prstGeom prst="rect">
            <a:avLst/>
          </a:prstGeom>
        </p:spPr>
      </p:pic>
      <p:pic>
        <p:nvPicPr>
          <p:cNvPr id="11" name="Imagen 11" descr="Gráfico, Gráfico radial&#10;&#10;Descripción generada automáticamente">
            <a:extLst>
              <a:ext uri="{FF2B5EF4-FFF2-40B4-BE49-F238E27FC236}">
                <a16:creationId xmlns:a16="http://schemas.microsoft.com/office/drawing/2014/main" id="{FC6FBAA9-562C-4445-9B67-7646722C4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87" y="1485895"/>
            <a:ext cx="2081842" cy="2060284"/>
          </a:xfrm>
          <a:prstGeom prst="rect">
            <a:avLst/>
          </a:prstGeom>
        </p:spPr>
      </p:pic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82AC850F-704E-4109-B300-DD1BDFCB42BF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833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Imagen que contiene café, caballo, ladrillo, tabla&#10;&#10;Descripción generada automáticamente">
            <a:extLst>
              <a:ext uri="{FF2B5EF4-FFF2-40B4-BE49-F238E27FC236}">
                <a16:creationId xmlns:a16="http://schemas.microsoft.com/office/drawing/2014/main" id="{A197AE28-8A39-43A4-8350-DFFF6640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29" y="3233463"/>
            <a:ext cx="4439727" cy="2490166"/>
          </a:xfrm>
          <a:prstGeom prst="rect">
            <a:avLst/>
          </a:prstGeom>
        </p:spPr>
      </p:pic>
      <p:pic>
        <p:nvPicPr>
          <p:cNvPr id="7" name="Imagen 7" descr="Imagen que contiene café, parado, hombre, ladrillo&#10;&#10;Descripción generada automáticamente">
            <a:extLst>
              <a:ext uri="{FF2B5EF4-FFF2-40B4-BE49-F238E27FC236}">
                <a16:creationId xmlns:a16="http://schemas.microsoft.com/office/drawing/2014/main" id="{38516630-218F-4DF0-82F7-9C03ED71D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55" y="3235743"/>
            <a:ext cx="3548332" cy="22699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539826-43E3-468A-A740-CFEA47C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5691"/>
            <a:ext cx="4405223" cy="506054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 : UE3</a:t>
            </a:r>
            <a:endParaRPr lang="es-EC" sz="2900" dirty="0">
              <a:cs typeface="Calibri Light" panose="020F0302020204030204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42A532D-5384-4869-9949-B9E150CC005F}"/>
              </a:ext>
            </a:extLst>
          </p:cNvPr>
          <p:cNvCxnSpPr>
            <a:cxnSpLocks/>
          </p:cNvCxnSpPr>
          <p:nvPr/>
        </p:nvCxnSpPr>
        <p:spPr>
          <a:xfrm flipV="1">
            <a:off x="1124729" y="3939181"/>
            <a:ext cx="800469" cy="79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2189DE9-A43F-4893-B873-974CFEB72E0B}"/>
              </a:ext>
            </a:extLst>
          </p:cNvPr>
          <p:cNvCxnSpPr>
            <a:cxnSpLocks/>
          </p:cNvCxnSpPr>
          <p:nvPr/>
        </p:nvCxnSpPr>
        <p:spPr>
          <a:xfrm flipV="1">
            <a:off x="1341286" y="4725918"/>
            <a:ext cx="587420" cy="7937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39216E43-B429-4045-BE2F-C5E9A5F79960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D338495-FF5A-4BCE-9AFA-538B4D5EE999}"/>
              </a:ext>
            </a:extLst>
          </p:cNvPr>
          <p:cNvCxnSpPr>
            <a:cxnSpLocks/>
          </p:cNvCxnSpPr>
          <p:nvPr/>
        </p:nvCxnSpPr>
        <p:spPr>
          <a:xfrm flipH="1">
            <a:off x="9562140" y="3482999"/>
            <a:ext cx="792422" cy="4118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1A145F8-26FA-4F2D-AB1B-4DCC18CEE303}"/>
              </a:ext>
            </a:extLst>
          </p:cNvPr>
          <p:cNvCxnSpPr>
            <a:cxnSpLocks/>
          </p:cNvCxnSpPr>
          <p:nvPr/>
        </p:nvCxnSpPr>
        <p:spPr>
          <a:xfrm flipH="1">
            <a:off x="9605617" y="4310923"/>
            <a:ext cx="596988" cy="2381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320141D-6FAE-4716-A887-171083861780}"/>
              </a:ext>
            </a:extLst>
          </p:cNvPr>
          <p:cNvSpPr txBox="1">
            <a:spLocks/>
          </p:cNvSpPr>
          <p:nvPr/>
        </p:nvSpPr>
        <p:spPr>
          <a:xfrm>
            <a:off x="533585" y="893621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2 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5" descr="Texto, Tabla&#10;&#10;Descripción generada automáticamente">
            <a:extLst>
              <a:ext uri="{FF2B5EF4-FFF2-40B4-BE49-F238E27FC236}">
                <a16:creationId xmlns:a16="http://schemas.microsoft.com/office/drawing/2014/main" id="{550426D8-2931-4ECA-8E55-3C95FEF0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4242" y="1622470"/>
            <a:ext cx="8283515" cy="1393345"/>
          </a:xfrm>
        </p:spPr>
      </p:pic>
    </p:spTree>
    <p:extLst>
      <p:ext uri="{BB962C8B-B14F-4D97-AF65-F5344CB8AC3E}">
        <p14:creationId xmlns:p14="http://schemas.microsoft.com/office/powerpoint/2010/main" val="34490305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-51818"/>
            <a:ext cx="5771072" cy="822356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Resultados -Ensayos no destructivos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480A9EB-6CE8-427A-BE09-42DB71C54FB7}"/>
              </a:ext>
            </a:extLst>
          </p:cNvPr>
          <p:cNvSpPr txBox="1">
            <a:spLocks/>
          </p:cNvSpPr>
          <p:nvPr/>
        </p:nvSpPr>
        <p:spPr>
          <a:xfrm>
            <a:off x="2144005" y="830149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2400" dirty="0"/>
              <a:t>Pachómetro</a:t>
            </a:r>
            <a:endParaRPr lang="es-EC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BA02D5A-3F86-438C-AD82-E5497FB1D079}"/>
              </a:ext>
            </a:extLst>
          </p:cNvPr>
          <p:cNvSpPr txBox="1">
            <a:spLocks/>
          </p:cNvSpPr>
          <p:nvPr/>
        </p:nvSpPr>
        <p:spPr>
          <a:xfrm>
            <a:off x="8109663" y="529359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sz="2400" dirty="0"/>
              <a:t>Esclerómetro</a:t>
            </a:r>
            <a:endParaRPr lang="es-EC" sz="2400" dirty="0">
              <a:cs typeface="Calibri" panose="020F0502020204030204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578E5F9-AA18-4664-B281-C13508A62706}"/>
              </a:ext>
            </a:extLst>
          </p:cNvPr>
          <p:cNvSpPr txBox="1">
            <a:spLocks/>
          </p:cNvSpPr>
          <p:nvPr/>
        </p:nvSpPr>
        <p:spPr>
          <a:xfrm>
            <a:off x="1048217" y="1069367"/>
            <a:ext cx="3997141" cy="3626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s-MX" b="1" kern="0" dirty="0">
              <a:ea typeface="+mn-lt"/>
              <a:cs typeface="+mn-lt"/>
            </a:endParaRPr>
          </a:p>
          <a:p>
            <a:r>
              <a:rPr lang="es-MX" b="1" kern="0" dirty="0">
                <a:ea typeface="+mn-lt"/>
                <a:cs typeface="+mn-lt"/>
              </a:rPr>
              <a:t>Vigas</a:t>
            </a:r>
            <a:r>
              <a:rPr lang="es-MX" sz="1600" kern="0" dirty="0">
                <a:ea typeface="+mn-lt"/>
                <a:cs typeface="+mn-lt"/>
              </a:rPr>
              <a:t> </a:t>
            </a:r>
            <a:endParaRPr lang="es-MX"/>
          </a:p>
          <a:p>
            <a:pPr marL="0" indent="0">
              <a:buNone/>
            </a:pPr>
            <a:r>
              <a:rPr lang="es-MX" sz="1800" kern="0" dirty="0">
                <a:ea typeface="+mn-lt"/>
                <a:cs typeface="+mn-lt"/>
              </a:rPr>
              <a:t>6∅14mm  </a:t>
            </a:r>
            <a:br>
              <a:rPr lang="es-MX" sz="1800" kern="0" dirty="0">
                <a:ea typeface="+mn-lt"/>
                <a:cs typeface="+mn-lt"/>
              </a:rPr>
            </a:br>
            <a:r>
              <a:rPr lang="es-MX" sz="1800" kern="0" dirty="0">
                <a:ea typeface="+mn-lt"/>
                <a:cs typeface="+mn-lt"/>
              </a:rPr>
              <a:t>1E∅8mm@ 8 y 12cm</a:t>
            </a:r>
            <a:endParaRPr lang="es-MX" sz="1800" kern="0">
              <a:cs typeface="Calibri"/>
            </a:endParaRPr>
          </a:p>
          <a:p>
            <a:endParaRPr lang="es-MX" sz="1800" kern="0"/>
          </a:p>
          <a:p>
            <a:r>
              <a:rPr lang="es-MX" sz="1800" b="1" kern="0">
                <a:cs typeface="Calibri"/>
              </a:rPr>
              <a:t>Columnas</a:t>
            </a:r>
            <a:endParaRPr lang="es-MX" sz="1800" kern="0" dirty="0">
              <a:cs typeface="Calibri"/>
            </a:endParaRPr>
          </a:p>
          <a:p>
            <a:pPr marL="0" indent="0">
              <a:buNone/>
            </a:pPr>
            <a:r>
              <a:rPr lang="es-MX" sz="1800" kern="0">
                <a:cs typeface="Calibri"/>
              </a:rPr>
              <a:t>8∅20mm </a:t>
            </a:r>
            <a:br>
              <a:rPr lang="es-MX" sz="1800" kern="0" dirty="0">
                <a:cs typeface="Calibri"/>
              </a:rPr>
            </a:br>
            <a:r>
              <a:rPr lang="es-MX" sz="1800" kern="0">
                <a:cs typeface="Calibri"/>
              </a:rPr>
              <a:t>1E∅10mm@ 8 y 17cm</a:t>
            </a:r>
            <a:endParaRPr lang="es-MX" sz="1800" kern="0" dirty="0">
              <a:cs typeface="Calibri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07C0725-8DB8-4A16-A968-2F9764119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24930"/>
              </p:ext>
            </p:extLst>
          </p:nvPr>
        </p:nvGraphicFramePr>
        <p:xfrm>
          <a:off x="6899241" y="1087336"/>
          <a:ext cx="4396842" cy="184467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61018">
                  <a:extLst>
                    <a:ext uri="{9D8B030D-6E8A-4147-A177-3AD203B41FA5}">
                      <a16:colId xmlns:a16="http://schemas.microsoft.com/office/drawing/2014/main" val="2215363822"/>
                    </a:ext>
                  </a:extLst>
                </a:gridCol>
                <a:gridCol w="1817879">
                  <a:extLst>
                    <a:ext uri="{9D8B030D-6E8A-4147-A177-3AD203B41FA5}">
                      <a16:colId xmlns:a16="http://schemas.microsoft.com/office/drawing/2014/main" val="3392580088"/>
                    </a:ext>
                  </a:extLst>
                </a:gridCol>
                <a:gridCol w="1417945">
                  <a:extLst>
                    <a:ext uri="{9D8B030D-6E8A-4147-A177-3AD203B41FA5}">
                      <a16:colId xmlns:a16="http://schemas.microsoft.com/office/drawing/2014/main" val="1184857578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Factor de carbonatación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0,84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74426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Bloque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Resistencia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R*factor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745548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 err="1">
                          <a:effectLst/>
                        </a:rPr>
                        <a:t>N°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 err="1">
                          <a:effectLst/>
                        </a:rPr>
                        <a:t>kgf</a:t>
                      </a:r>
                      <a:r>
                        <a:rPr lang="es-ES" dirty="0">
                          <a:effectLst/>
                        </a:rPr>
                        <a:t>/cm</a:t>
                      </a:r>
                      <a:r>
                        <a:rPr lang="es-ES" baseline="30000" dirty="0">
                          <a:effectLst/>
                        </a:rPr>
                        <a:t>2</a:t>
                      </a:r>
                      <a:endParaRPr lang="es-ES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err="1">
                          <a:effectLst/>
                        </a:rPr>
                        <a:t>kgf</a:t>
                      </a:r>
                      <a:r>
                        <a:rPr lang="es-ES">
                          <a:effectLst/>
                        </a:rPr>
                        <a:t>/cm</a:t>
                      </a:r>
                      <a:r>
                        <a:rPr lang="es-ES" baseline="30000">
                          <a:effectLst/>
                        </a:rPr>
                        <a:t>2</a:t>
                      </a:r>
                      <a:endParaRPr lang="es-ES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008483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247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207,30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944447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245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206,11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8053098"/>
                  </a:ext>
                </a:extLst>
              </a:tr>
            </a:tbl>
          </a:graphicData>
        </a:graphic>
      </p:graphicFrame>
      <p:pic>
        <p:nvPicPr>
          <p:cNvPr id="3" name="Imagen 7">
            <a:extLst>
              <a:ext uri="{FF2B5EF4-FFF2-40B4-BE49-F238E27FC236}">
                <a16:creationId xmlns:a16="http://schemas.microsoft.com/office/drawing/2014/main" id="{D135BA1C-A758-47AD-BD0C-2777934C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1" y="3901113"/>
            <a:ext cx="4076698" cy="2294272"/>
          </a:xfrm>
          <a:prstGeom prst="rect">
            <a:avLst/>
          </a:prstGeom>
        </p:spPr>
      </p:pic>
      <p:pic>
        <p:nvPicPr>
          <p:cNvPr id="8" name="Imagen 8" descr="Imagen que contiene persona, interior, hombre, mujer&#10;&#10;Descripción generada automáticamente">
            <a:extLst>
              <a:ext uri="{FF2B5EF4-FFF2-40B4-BE49-F238E27FC236}">
                <a16:creationId xmlns:a16="http://schemas.microsoft.com/office/drawing/2014/main" id="{FB76C817-8BFC-49F2-A021-18C6E993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53" y="3368486"/>
            <a:ext cx="3856121" cy="21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851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51" y="948923"/>
            <a:ext cx="4620884" cy="1325563"/>
          </a:xfrm>
        </p:spPr>
        <p:txBody>
          <a:bodyPr lIns="91440" tIns="45720" rIns="91440" bIns="45720" anchor="ctr"/>
          <a:lstStyle/>
          <a:p>
            <a:r>
              <a:rPr lang="es-EC" sz="2400" b="1" i="0" dirty="0">
                <a:ea typeface="+mj-lt"/>
                <a:cs typeface="+mj-lt"/>
              </a:rPr>
              <a:t> (Ensayo </a:t>
            </a:r>
            <a:r>
              <a:rPr lang="es-EC" sz="2400" b="1" i="0" dirty="0" err="1">
                <a:ea typeface="+mj-lt"/>
                <a:cs typeface="+mj-lt"/>
              </a:rPr>
              <a:t>acelerométrico</a:t>
            </a:r>
            <a:r>
              <a:rPr lang="es-EC" sz="2400" b="1" i="0" dirty="0">
                <a:ea typeface="+mj-lt"/>
                <a:cs typeface="+mj-lt"/>
              </a:rPr>
              <a:t>/ vibración ambiental)</a:t>
            </a:r>
            <a:endParaRPr lang="es-ES" sz="2400" b="1">
              <a:ea typeface="+mj-lt"/>
              <a:cs typeface="+mj-lt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3A81A-2709-4905-9EFA-D8259A442068}"/>
              </a:ext>
            </a:extLst>
          </p:cNvPr>
          <p:cNvSpPr txBox="1">
            <a:spLocks/>
          </p:cNvSpPr>
          <p:nvPr/>
        </p:nvSpPr>
        <p:spPr>
          <a:xfrm>
            <a:off x="286109" y="-373872"/>
            <a:ext cx="4620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C" sz="2900" b="1" dirty="0">
                <a:ea typeface="+mj-lt"/>
                <a:cs typeface="+mj-lt"/>
              </a:rPr>
              <a:t>Recopilación de información </a:t>
            </a:r>
            <a:endParaRPr lang="es-EC" sz="2400" b="1" dirty="0">
              <a:ea typeface="+mj-lt"/>
              <a:cs typeface="+mj-lt"/>
            </a:endParaRPr>
          </a:p>
        </p:txBody>
      </p:sp>
      <p:pic>
        <p:nvPicPr>
          <p:cNvPr id="10" name="Imagen 11" descr="Diagrama, Esquemático&#10;&#10;Descripción generada automáticamente">
            <a:extLst>
              <a:ext uri="{FF2B5EF4-FFF2-40B4-BE49-F238E27FC236}">
                <a16:creationId xmlns:a16="http://schemas.microsoft.com/office/drawing/2014/main" id="{D126157F-7738-4B39-924E-28304025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90" y="720390"/>
            <a:ext cx="5901489" cy="4785560"/>
          </a:xfrm>
          <a:prstGeom prst="rect">
            <a:avLst/>
          </a:prstGeom>
        </p:spPr>
      </p:pic>
      <p:pic>
        <p:nvPicPr>
          <p:cNvPr id="14" name="Imagen 14" descr="Persona sentada en una oficina&#10;&#10;Descripción generada automáticamente">
            <a:extLst>
              <a:ext uri="{FF2B5EF4-FFF2-40B4-BE49-F238E27FC236}">
                <a16:creationId xmlns:a16="http://schemas.microsoft.com/office/drawing/2014/main" id="{D84A8927-4883-4811-95CB-3977EC04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8" y="2271297"/>
            <a:ext cx="4297278" cy="31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461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32721" y="740858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Procesamiento de selección de señales - </a:t>
            </a:r>
            <a:r>
              <a:rPr lang="es-ES" b="0" dirty="0">
                <a:ea typeface="+mn-lt"/>
                <a:cs typeface="+mn-lt"/>
              </a:rPr>
              <a:t>Software </a:t>
            </a:r>
            <a:r>
              <a:rPr lang="es-ES" b="0" dirty="0" err="1">
                <a:ea typeface="+mn-lt"/>
                <a:cs typeface="+mn-lt"/>
              </a:rPr>
              <a:t>Geopsy</a:t>
            </a:r>
            <a:endParaRPr lang="es-ES" dirty="0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920059" y="1787256"/>
            <a:ext cx="2009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x - CX</a:t>
            </a:r>
            <a:endParaRPr lang="es-ES" dirty="0"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EE85BA-F5B6-4064-9928-FC0300E880A4}"/>
              </a:ext>
            </a:extLst>
          </p:cNvPr>
          <p:cNvSpPr txBox="1"/>
          <p:nvPr/>
        </p:nvSpPr>
        <p:spPr>
          <a:xfrm>
            <a:off x="8626719" y="1787256"/>
            <a:ext cx="1952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y - DY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DC8D777-FF2E-49B5-ACBF-C3224DD78D3A}"/>
              </a:ext>
            </a:extLst>
          </p:cNvPr>
          <p:cNvSpPr txBox="1">
            <a:spLocks/>
          </p:cNvSpPr>
          <p:nvPr/>
        </p:nvSpPr>
        <p:spPr>
          <a:xfrm>
            <a:off x="4961399" y="1251255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1</a:t>
            </a:r>
            <a:endParaRPr lang="es-EC" dirty="0">
              <a:cs typeface="Calibri" panose="020F0502020204030204"/>
            </a:endParaRPr>
          </a:p>
        </p:txBody>
      </p:sp>
      <p:pic>
        <p:nvPicPr>
          <p:cNvPr id="10" name="Imagen 11" descr="Gráfico&#10;&#10;Descripción generada automáticamente">
            <a:extLst>
              <a:ext uri="{FF2B5EF4-FFF2-40B4-BE49-F238E27FC236}">
                <a16:creationId xmlns:a16="http://schemas.microsoft.com/office/drawing/2014/main" id="{3C41DE0E-1D90-45EF-8D1D-D5640CAB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2258624"/>
            <a:ext cx="5861384" cy="3213042"/>
          </a:xfrm>
          <a:prstGeom prst="rect">
            <a:avLst/>
          </a:prstGeom>
        </p:spPr>
      </p:pic>
      <p:pic>
        <p:nvPicPr>
          <p:cNvPr id="12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F653250-BFA0-4F7F-80DE-6FEA861A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74" y="2260172"/>
            <a:ext cx="5781173" cy="315981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E7C3A02-DCDA-4384-8E07-59DABE894D16}"/>
              </a:ext>
            </a:extLst>
          </p:cNvPr>
          <p:cNvSpPr/>
          <p:nvPr/>
        </p:nvSpPr>
        <p:spPr>
          <a:xfrm>
            <a:off x="134353" y="4225089"/>
            <a:ext cx="5985711" cy="1002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E8C2DB-D10F-4726-B587-35C7241106B5}"/>
              </a:ext>
            </a:extLst>
          </p:cNvPr>
          <p:cNvSpPr/>
          <p:nvPr/>
        </p:nvSpPr>
        <p:spPr>
          <a:xfrm>
            <a:off x="6180221" y="4225089"/>
            <a:ext cx="5945605" cy="1002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672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 descr="Gráfico&#10;&#10;Descripción generada automáticamente">
            <a:extLst>
              <a:ext uri="{FF2B5EF4-FFF2-40B4-BE49-F238E27FC236}">
                <a16:creationId xmlns:a16="http://schemas.microsoft.com/office/drawing/2014/main" id="{D133FD93-2592-4FE5-9303-0AF679FA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16" y="2252431"/>
            <a:ext cx="5861384" cy="3215400"/>
          </a:xfrm>
          <a:prstGeom prst="rect">
            <a:avLst/>
          </a:prstGeom>
        </p:spPr>
      </p:pic>
      <p:pic>
        <p:nvPicPr>
          <p:cNvPr id="5" name="Imagen 5" descr="Gráfico, Patrón de fondo&#10;&#10;Descripción generada automáticamente">
            <a:extLst>
              <a:ext uri="{FF2B5EF4-FFF2-40B4-BE49-F238E27FC236}">
                <a16:creationId xmlns:a16="http://schemas.microsoft.com/office/drawing/2014/main" id="{9C153D6C-6C8A-4EEE-B409-99E65A05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257075"/>
            <a:ext cx="5871410" cy="32061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32721" y="740858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Procesamiento de selección de señales - </a:t>
            </a:r>
            <a:r>
              <a:rPr lang="es-ES" b="0" dirty="0">
                <a:ea typeface="+mn-lt"/>
                <a:cs typeface="+mn-lt"/>
              </a:rPr>
              <a:t>Software </a:t>
            </a:r>
            <a:r>
              <a:rPr lang="es-ES" b="0" dirty="0" err="1">
                <a:ea typeface="+mn-lt"/>
                <a:cs typeface="+mn-lt"/>
              </a:rPr>
              <a:t>Geopsy</a:t>
            </a:r>
            <a:endParaRPr lang="es-ES" dirty="0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920059" y="1787256"/>
            <a:ext cx="2009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x - CX</a:t>
            </a:r>
            <a:endParaRPr lang="es-ES" dirty="0"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EE85BA-F5B6-4064-9928-FC0300E880A4}"/>
              </a:ext>
            </a:extLst>
          </p:cNvPr>
          <p:cNvSpPr txBox="1"/>
          <p:nvPr/>
        </p:nvSpPr>
        <p:spPr>
          <a:xfrm>
            <a:off x="8626719" y="1787256"/>
            <a:ext cx="1952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y - DY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DC8D777-FF2E-49B5-ACBF-C3224DD78D3A}"/>
              </a:ext>
            </a:extLst>
          </p:cNvPr>
          <p:cNvSpPr txBox="1">
            <a:spLocks/>
          </p:cNvSpPr>
          <p:nvPr/>
        </p:nvSpPr>
        <p:spPr>
          <a:xfrm>
            <a:off x="4961399" y="1251255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2</a:t>
            </a:r>
            <a:endParaRPr lang="es-EC" dirty="0">
              <a:cs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E7C3A02-DCDA-4384-8E07-59DABE894D16}"/>
              </a:ext>
            </a:extLst>
          </p:cNvPr>
          <p:cNvSpPr/>
          <p:nvPr/>
        </p:nvSpPr>
        <p:spPr>
          <a:xfrm>
            <a:off x="84221" y="3463089"/>
            <a:ext cx="5985711" cy="1002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E8C2DB-D10F-4726-B587-35C7241106B5}"/>
              </a:ext>
            </a:extLst>
          </p:cNvPr>
          <p:cNvSpPr/>
          <p:nvPr/>
        </p:nvSpPr>
        <p:spPr>
          <a:xfrm>
            <a:off x="6140116" y="3463089"/>
            <a:ext cx="5945605" cy="1002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7645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740858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1D9723-475A-4F46-A6FE-51617856A51D}"/>
              </a:ext>
            </a:extLst>
          </p:cNvPr>
          <p:cNvSpPr txBox="1">
            <a:spLocks/>
          </p:cNvSpPr>
          <p:nvPr/>
        </p:nvSpPr>
        <p:spPr>
          <a:xfrm>
            <a:off x="720266" y="1251254"/>
            <a:ext cx="3419957" cy="461099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>
                <a:latin typeface="Calibri"/>
                <a:cs typeface="Calibri"/>
              </a:rPr>
              <a:t>Bloque 1  </a:t>
            </a:r>
            <a:r>
              <a:rPr lang="es" b="0" i="1" dirty="0">
                <a:latin typeface="Calibri"/>
                <a:cs typeface="Calibri"/>
              </a:rPr>
              <a:t>Sentido x </a:t>
            </a:r>
            <a:endParaRPr lang="es-EC" dirty="0">
              <a:latin typeface="Calibri"/>
              <a:cs typeface="Calibri"/>
            </a:endParaRPr>
          </a:p>
        </p:txBody>
      </p:sp>
      <p:pic>
        <p:nvPicPr>
          <p:cNvPr id="6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DEAC1436-1EC4-4C94-B840-8AED40A2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716795"/>
            <a:ext cx="4783860" cy="2163940"/>
          </a:xfrm>
          <a:prstGeom prst="rect">
            <a:avLst/>
          </a:prstGeom>
        </p:spPr>
      </p:pic>
      <p:pic>
        <p:nvPicPr>
          <p:cNvPr id="8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96213C34-9C3A-4674-9C0E-EA366119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24" y="799608"/>
            <a:ext cx="5043444" cy="2339897"/>
          </a:xfrm>
          <a:prstGeom prst="rect">
            <a:avLst/>
          </a:prstGeom>
        </p:spPr>
      </p:pic>
      <p:pic>
        <p:nvPicPr>
          <p:cNvPr id="12" name="Imagen 18" descr="Gráfico, Histograma&#10;&#10;Descripción generada automáticamente">
            <a:extLst>
              <a:ext uri="{FF2B5EF4-FFF2-40B4-BE49-F238E27FC236}">
                <a16:creationId xmlns:a16="http://schemas.microsoft.com/office/drawing/2014/main" id="{8F80CD71-5C95-424A-BC1F-CA8FD0CCE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2" y="3958433"/>
            <a:ext cx="4816638" cy="2280527"/>
          </a:xfrm>
          <a:prstGeom prst="rect">
            <a:avLst/>
          </a:prstGeom>
        </p:spPr>
      </p:pic>
      <p:pic>
        <p:nvPicPr>
          <p:cNvPr id="19" name="Imagen 19" descr="Gráfico, Histograma&#10;&#10;Descripción generada automáticamente">
            <a:extLst>
              <a:ext uri="{FF2B5EF4-FFF2-40B4-BE49-F238E27FC236}">
                <a16:creationId xmlns:a16="http://schemas.microsoft.com/office/drawing/2014/main" id="{EA06F3D7-8030-4C7D-B5E3-06DE283BC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13" y="3194199"/>
            <a:ext cx="4966759" cy="22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59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680700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21" name="Imagen 21" descr="Gráfico, Histograma&#10;&#10;Descripción generada automáticamente">
            <a:extLst>
              <a:ext uri="{FF2B5EF4-FFF2-40B4-BE49-F238E27FC236}">
                <a16:creationId xmlns:a16="http://schemas.microsoft.com/office/drawing/2014/main" id="{2B2595C9-BEC4-41F0-B299-9470380C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2" y="1582187"/>
            <a:ext cx="5197324" cy="2207795"/>
          </a:xfrm>
          <a:prstGeom prst="rect">
            <a:avLst/>
          </a:prstGeom>
        </p:spPr>
      </p:pic>
      <p:pic>
        <p:nvPicPr>
          <p:cNvPr id="22" name="Imagen 22" descr="Gráfico, Histograma&#10;&#10;Descripción generada automáticamente">
            <a:extLst>
              <a:ext uri="{FF2B5EF4-FFF2-40B4-BE49-F238E27FC236}">
                <a16:creationId xmlns:a16="http://schemas.microsoft.com/office/drawing/2014/main" id="{3FFE220C-1DB8-498F-9553-F322D10AF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029" y="930130"/>
            <a:ext cx="5267510" cy="2104816"/>
          </a:xfrm>
          <a:prstGeom prst="rect">
            <a:avLst/>
          </a:prstGeom>
        </p:spPr>
      </p:pic>
      <p:pic>
        <p:nvPicPr>
          <p:cNvPr id="23" name="Imagen 23" descr="Gráfico, Histograma&#10;&#10;Descripción generada automáticamente">
            <a:extLst>
              <a:ext uri="{FF2B5EF4-FFF2-40B4-BE49-F238E27FC236}">
                <a16:creationId xmlns:a16="http://schemas.microsoft.com/office/drawing/2014/main" id="{A623381D-8D14-4154-8A30-753A14D1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12" y="3932583"/>
            <a:ext cx="5427932" cy="2275601"/>
          </a:xfrm>
          <a:prstGeom prst="rect">
            <a:avLst/>
          </a:prstGeom>
        </p:spPr>
      </p:pic>
      <p:pic>
        <p:nvPicPr>
          <p:cNvPr id="24" name="Imagen 24" descr="Gráfico, Histograma&#10;&#10;Descripción generada automáticamente">
            <a:extLst>
              <a:ext uri="{FF2B5EF4-FFF2-40B4-BE49-F238E27FC236}">
                <a16:creationId xmlns:a16="http://schemas.microsoft.com/office/drawing/2014/main" id="{5A09CD4A-B772-4472-B923-F2708015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799" y="3290896"/>
            <a:ext cx="5187299" cy="2165311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275B0B1-A43B-4886-B596-11AB5C61299B}"/>
              </a:ext>
            </a:extLst>
          </p:cNvPr>
          <p:cNvSpPr txBox="1">
            <a:spLocks/>
          </p:cNvSpPr>
          <p:nvPr/>
        </p:nvSpPr>
        <p:spPr>
          <a:xfrm>
            <a:off x="579898" y="1251255"/>
            <a:ext cx="2317063" cy="461099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>
                <a:latin typeface="Calibri"/>
                <a:cs typeface="Calibri"/>
              </a:rPr>
              <a:t>Bloque 1  </a:t>
            </a:r>
            <a:r>
              <a:rPr lang="es" b="0" i="1" dirty="0">
                <a:latin typeface="Calibri"/>
                <a:cs typeface="Calibri"/>
              </a:rPr>
              <a:t>Sentido y </a:t>
            </a:r>
            <a:endParaRPr lang="es-EC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3322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382590" y="680700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4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A2B7862E-9A2B-4262-B0DB-708699E7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1565543"/>
            <a:ext cx="4889890" cy="2222411"/>
          </a:xfrm>
          <a:prstGeom prst="rect">
            <a:avLst/>
          </a:prstGeom>
        </p:spPr>
      </p:pic>
      <p:pic>
        <p:nvPicPr>
          <p:cNvPr id="9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23AC69EE-B6C1-40DD-A872-58C6D259B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52" y="837944"/>
            <a:ext cx="5088062" cy="2277231"/>
          </a:xfrm>
          <a:prstGeom prst="rect">
            <a:avLst/>
          </a:prstGeom>
        </p:spPr>
      </p:pic>
      <p:pic>
        <p:nvPicPr>
          <p:cNvPr id="13" name="Imagen 13" descr="Gráfico, Histograma&#10;&#10;Descripción generada automáticamente">
            <a:extLst>
              <a:ext uri="{FF2B5EF4-FFF2-40B4-BE49-F238E27FC236}">
                <a16:creationId xmlns:a16="http://schemas.microsoft.com/office/drawing/2014/main" id="{4B915CD7-2EB8-43E0-94F2-B218EF1E9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89" y="3949758"/>
            <a:ext cx="4889890" cy="2276031"/>
          </a:xfrm>
          <a:prstGeom prst="rect">
            <a:avLst/>
          </a:prstGeom>
        </p:spPr>
      </p:pic>
      <p:pic>
        <p:nvPicPr>
          <p:cNvPr id="14" name="Imagen 14" descr="Gráfico, Histograma&#10;&#10;Descripción generada automáticamente">
            <a:extLst>
              <a:ext uri="{FF2B5EF4-FFF2-40B4-BE49-F238E27FC236}">
                <a16:creationId xmlns:a16="http://schemas.microsoft.com/office/drawing/2014/main" id="{794D36DD-D18E-4060-926C-4A698DCB0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852" y="3272836"/>
            <a:ext cx="5088062" cy="222618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EB631EE-8D33-43CC-8DD7-505F93A2EEE8}"/>
              </a:ext>
            </a:extLst>
          </p:cNvPr>
          <p:cNvSpPr txBox="1">
            <a:spLocks/>
          </p:cNvSpPr>
          <p:nvPr/>
        </p:nvSpPr>
        <p:spPr>
          <a:xfrm>
            <a:off x="720266" y="1120912"/>
            <a:ext cx="3419957" cy="461099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>
                <a:latin typeface="Calibri"/>
                <a:cs typeface="Calibri"/>
              </a:rPr>
              <a:t>Bloque 2  </a:t>
            </a:r>
            <a:r>
              <a:rPr lang="es" b="0" i="1" dirty="0">
                <a:latin typeface="Calibri"/>
                <a:cs typeface="Calibri"/>
              </a:rPr>
              <a:t>Sentido x </a:t>
            </a:r>
            <a:endParaRPr lang="es-EC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4545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382590" y="680700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16" name="Imagen 16" descr="Gráfico, Histograma&#10;&#10;Descripción generada automáticamente">
            <a:extLst>
              <a:ext uri="{FF2B5EF4-FFF2-40B4-BE49-F238E27FC236}">
                <a16:creationId xmlns:a16="http://schemas.microsoft.com/office/drawing/2014/main" id="{A326F9BB-9A2B-4B7D-A399-3D3159AF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4" y="1607445"/>
            <a:ext cx="5054063" cy="2205234"/>
          </a:xfrm>
          <a:prstGeom prst="rect">
            <a:avLst/>
          </a:prstGeom>
        </p:spPr>
      </p:pic>
      <p:pic>
        <p:nvPicPr>
          <p:cNvPr id="17" name="Imagen 17" descr="Gráfico&#10;&#10;Descripción generada automáticamente">
            <a:extLst>
              <a:ext uri="{FF2B5EF4-FFF2-40B4-BE49-F238E27FC236}">
                <a16:creationId xmlns:a16="http://schemas.microsoft.com/office/drawing/2014/main" id="{35938180-3831-4AD8-AA33-562642BC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83" y="893256"/>
            <a:ext cx="5114222" cy="2203379"/>
          </a:xfrm>
          <a:prstGeom prst="rect">
            <a:avLst/>
          </a:prstGeom>
        </p:spPr>
      </p:pic>
      <p:pic>
        <p:nvPicPr>
          <p:cNvPr id="18" name="Imagen 25" descr="Gráfico, Histograma&#10;&#10;Descripción generada automáticamente">
            <a:extLst>
              <a:ext uri="{FF2B5EF4-FFF2-40B4-BE49-F238E27FC236}">
                <a16:creationId xmlns:a16="http://schemas.microsoft.com/office/drawing/2014/main" id="{38EC84BF-A0BC-4F6A-94B2-588B07CB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4" y="3970501"/>
            <a:ext cx="5054063" cy="2282839"/>
          </a:xfrm>
          <a:prstGeom prst="rect">
            <a:avLst/>
          </a:prstGeom>
        </p:spPr>
      </p:pic>
      <p:pic>
        <p:nvPicPr>
          <p:cNvPr id="26" name="Imagen 26" descr="Gráfico, Histograma&#10;&#10;Descripción generada automáticamente">
            <a:extLst>
              <a:ext uri="{FF2B5EF4-FFF2-40B4-BE49-F238E27FC236}">
                <a16:creationId xmlns:a16="http://schemas.microsoft.com/office/drawing/2014/main" id="{EAC77AEA-AFE4-4930-A91A-EB7A6151D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483" y="3228553"/>
            <a:ext cx="5114222" cy="228284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EB631EE-8D33-43CC-8DD7-505F93A2EEE8}"/>
              </a:ext>
            </a:extLst>
          </p:cNvPr>
          <p:cNvSpPr txBox="1">
            <a:spLocks/>
          </p:cNvSpPr>
          <p:nvPr/>
        </p:nvSpPr>
        <p:spPr>
          <a:xfrm>
            <a:off x="720266" y="1110886"/>
            <a:ext cx="3419957" cy="461099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>
                <a:latin typeface="Calibri"/>
                <a:cs typeface="Calibri"/>
              </a:rPr>
              <a:t>Bloque 2  </a:t>
            </a:r>
            <a:r>
              <a:rPr lang="es" b="0" i="1" dirty="0">
                <a:latin typeface="Calibri"/>
                <a:cs typeface="Calibri"/>
              </a:rPr>
              <a:t>Sentido </a:t>
            </a:r>
            <a:r>
              <a:rPr lang="es" b="0" i="1">
                <a:latin typeface="Calibri"/>
                <a:cs typeface="Calibri"/>
              </a:rPr>
              <a:t>y</a:t>
            </a:r>
            <a:r>
              <a:rPr lang="es" b="0" i="1" dirty="0">
                <a:latin typeface="Calibri"/>
                <a:cs typeface="Calibri"/>
              </a:rPr>
              <a:t> </a:t>
            </a:r>
            <a:endParaRPr lang="es-EC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65867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877683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1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D51D61-071D-4796-A480-AE9A1D352E8C}"/>
              </a:ext>
            </a:extLst>
          </p:cNvPr>
          <p:cNvSpPr txBox="1"/>
          <p:nvPr/>
        </p:nvSpPr>
        <p:spPr>
          <a:xfrm>
            <a:off x="7929983" y="1154274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2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8459CC0-264D-465F-B36E-1E5856DCF065}"/>
              </a:ext>
            </a:extLst>
          </p:cNvPr>
          <p:cNvSpPr txBox="1">
            <a:spLocks/>
          </p:cNvSpPr>
          <p:nvPr/>
        </p:nvSpPr>
        <p:spPr>
          <a:xfrm>
            <a:off x="8169820" y="529360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1</a:t>
            </a:r>
            <a:endParaRPr lang="es-EC" dirty="0">
              <a:cs typeface="Calibri" panose="020F0502020204030204"/>
            </a:endParaRPr>
          </a:p>
        </p:txBody>
      </p:sp>
      <p:pic>
        <p:nvPicPr>
          <p:cNvPr id="8" name="Imagen 8" descr="Gráfico, Gráfico radial&#10;&#10;Descripción generada automáticamente">
            <a:extLst>
              <a:ext uri="{FF2B5EF4-FFF2-40B4-BE49-F238E27FC236}">
                <a16:creationId xmlns:a16="http://schemas.microsoft.com/office/drawing/2014/main" id="{ABCCF166-C813-43AC-AA52-448A1F28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58" y="2386467"/>
            <a:ext cx="2743200" cy="3167909"/>
          </a:xfrm>
          <a:prstGeom prst="rect">
            <a:avLst/>
          </a:prstGeom>
        </p:spPr>
      </p:pic>
      <p:pic>
        <p:nvPicPr>
          <p:cNvPr id="9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4C26027-3A5D-420E-868C-C4D338F1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2" y="1973179"/>
            <a:ext cx="2667837" cy="4114800"/>
          </a:xfrm>
          <a:prstGeom prst="rect">
            <a:avLst/>
          </a:prstGeom>
        </p:spPr>
      </p:pic>
      <p:pic>
        <p:nvPicPr>
          <p:cNvPr id="10" name="Imagen 13" descr="Gráfico, Gráfico radial&#10;&#10;Descripción generada automáticamente">
            <a:extLst>
              <a:ext uri="{FF2B5EF4-FFF2-40B4-BE49-F238E27FC236}">
                <a16:creationId xmlns:a16="http://schemas.microsoft.com/office/drawing/2014/main" id="{E455FF7F-E400-4F0A-83E5-8DC36A90E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610" y="2176041"/>
            <a:ext cx="2743200" cy="3147603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:a16="http://schemas.microsoft.com/office/drawing/2014/main" id="{BBB51DF4-8608-4998-B7BA-93803D3A3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528" y="1521994"/>
            <a:ext cx="24390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5239109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800" b="1" dirty="0">
                <a:ea typeface="+mj-lt"/>
                <a:cs typeface="+mj-lt"/>
              </a:rPr>
              <a:t>Modelamiento</a:t>
            </a:r>
            <a:r>
              <a:rPr lang="es-EC" sz="2800" b="1" i="0" dirty="0">
                <a:ea typeface="+mj-lt"/>
                <a:cs typeface="+mj-lt"/>
              </a:rPr>
              <a:t> de la estructura</a:t>
            </a:r>
            <a:endParaRPr lang="es-ES" sz="28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825625"/>
            <a:ext cx="10515600" cy="4351338"/>
          </a:xfrm>
        </p:spPr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90185" y="985341"/>
            <a:ext cx="50148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Arial"/>
                <a:cs typeface="Arial"/>
              </a:rPr>
              <a:t>Software SeismoSruct-2021 </a:t>
            </a:r>
            <a:endParaRPr lang="es-ES" sz="2400" dirty="0"/>
          </a:p>
        </p:txBody>
      </p:sp>
      <p:pic>
        <p:nvPicPr>
          <p:cNvPr id="5" name="Imagen 9" descr="Imagen que contiene tabla&#10;&#10;Descripción generada automáticamente">
            <a:extLst>
              <a:ext uri="{FF2B5EF4-FFF2-40B4-BE49-F238E27FC236}">
                <a16:creationId xmlns:a16="http://schemas.microsoft.com/office/drawing/2014/main" id="{788B0D8C-26B0-4F81-A83D-9F1EAA42F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5"/>
          <a:stretch/>
        </p:blipFill>
        <p:spPr>
          <a:xfrm>
            <a:off x="7761702" y="598876"/>
            <a:ext cx="3278278" cy="2309176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41ADF7E7-E892-4807-A5B4-7EA24940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7" y="1824125"/>
            <a:ext cx="3831906" cy="2813236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A89C7072-04BD-4ED2-BC21-B5043DC4E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98" y="3028999"/>
            <a:ext cx="3536035" cy="1946597"/>
          </a:xfrm>
          <a:prstGeom prst="rect">
            <a:avLst/>
          </a:prstGeom>
        </p:spPr>
      </p:pic>
      <p:pic>
        <p:nvPicPr>
          <p:cNvPr id="17" name="Imagen 17" descr="Imagen que contiene edificio, tabla&#10;&#10;Descripción generada automáticamente">
            <a:extLst>
              <a:ext uri="{FF2B5EF4-FFF2-40B4-BE49-F238E27FC236}">
                <a16:creationId xmlns:a16="http://schemas.microsoft.com/office/drawing/2014/main" id="{18A4A627-2D52-4969-81F4-3C602DC9C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189" y="3164730"/>
            <a:ext cx="3485147" cy="248367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DE13093-E4CC-47EB-8FF0-BFD022C569E1}"/>
              </a:ext>
            </a:extLst>
          </p:cNvPr>
          <p:cNvSpPr txBox="1"/>
          <p:nvPr/>
        </p:nvSpPr>
        <p:spPr>
          <a:xfrm>
            <a:off x="1696453" y="4744453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CEC0D7-442E-43A5-A3DE-04795D05D387}"/>
              </a:ext>
            </a:extLst>
          </p:cNvPr>
          <p:cNvSpPr txBox="1"/>
          <p:nvPr/>
        </p:nvSpPr>
        <p:spPr>
          <a:xfrm>
            <a:off x="6569242" y="1114926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96D0C7-BF1B-4C98-BADF-97017F5466BB}"/>
              </a:ext>
            </a:extLst>
          </p:cNvPr>
          <p:cNvSpPr txBox="1"/>
          <p:nvPr/>
        </p:nvSpPr>
        <p:spPr>
          <a:xfrm>
            <a:off x="6569243" y="2508585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36DDFC-3ECD-4DE2-8FA6-4064590EF0B9}"/>
              </a:ext>
            </a:extLst>
          </p:cNvPr>
          <p:cNvSpPr txBox="1"/>
          <p:nvPr/>
        </p:nvSpPr>
        <p:spPr>
          <a:xfrm>
            <a:off x="7762374" y="5035216"/>
            <a:ext cx="13595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Bloque 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B7E72-F3D8-43F1-B6B7-7C9893D476D6}"/>
              </a:ext>
            </a:extLst>
          </p:cNvPr>
          <p:cNvSpPr txBox="1"/>
          <p:nvPr/>
        </p:nvSpPr>
        <p:spPr>
          <a:xfrm>
            <a:off x="5666874" y="5035216"/>
            <a:ext cx="13595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Bloque 2</a:t>
            </a:r>
          </a:p>
        </p:txBody>
      </p:sp>
    </p:spTree>
    <p:extLst>
      <p:ext uri="{BB962C8B-B14F-4D97-AF65-F5344CB8AC3E}">
        <p14:creationId xmlns:p14="http://schemas.microsoft.com/office/powerpoint/2010/main" val="26276527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4494362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3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B07727-88A1-496B-8B32-EEECFA7D3ACC}"/>
              </a:ext>
            </a:extLst>
          </p:cNvPr>
          <p:cNvSpPr txBox="1">
            <a:spLocks/>
          </p:cNvSpPr>
          <p:nvPr/>
        </p:nvSpPr>
        <p:spPr>
          <a:xfrm>
            <a:off x="8169820" y="529360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1</a:t>
            </a:r>
            <a:endParaRPr lang="es-EC" dirty="0">
              <a:cs typeface="Calibri" panose="020F0502020204030204"/>
            </a:endParaRPr>
          </a:p>
        </p:txBody>
      </p:sp>
      <p:pic>
        <p:nvPicPr>
          <p:cNvPr id="6" name="Imagen 9" descr="Gráfico&#10;&#10;Descripción generada automáticamente">
            <a:extLst>
              <a:ext uri="{FF2B5EF4-FFF2-40B4-BE49-F238E27FC236}">
                <a16:creationId xmlns:a16="http://schemas.microsoft.com/office/drawing/2014/main" id="{E61CFA45-974F-4343-A2A3-4C6405AF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4" y="1913021"/>
            <a:ext cx="2623657" cy="4114800"/>
          </a:xfrm>
          <a:prstGeom prst="rect">
            <a:avLst/>
          </a:prstGeom>
        </p:spPr>
      </p:pic>
      <p:pic>
        <p:nvPicPr>
          <p:cNvPr id="10" name="Imagen 1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FAEA3F94-1400-44DB-80DD-E3C14AAB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09" y="1913021"/>
            <a:ext cx="2623657" cy="4114800"/>
          </a:xfrm>
          <a:prstGeom prst="rect">
            <a:avLst/>
          </a:prstGeom>
        </p:spPr>
      </p:pic>
      <p:pic>
        <p:nvPicPr>
          <p:cNvPr id="12" name="Imagen 12" descr="Gráfico, Gráfico radial&#10;&#10;Descripción generada automáticamente">
            <a:extLst>
              <a:ext uri="{FF2B5EF4-FFF2-40B4-BE49-F238E27FC236}">
                <a16:creationId xmlns:a16="http://schemas.microsoft.com/office/drawing/2014/main" id="{F9A97D20-23EF-4801-BB96-750DF4643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84" b="-375"/>
          <a:stretch/>
        </p:blipFill>
        <p:spPr>
          <a:xfrm>
            <a:off x="9035715" y="2316850"/>
            <a:ext cx="2599840" cy="2996357"/>
          </a:xfrm>
          <a:prstGeom prst="rect">
            <a:avLst/>
          </a:prstGeom>
        </p:spPr>
      </p:pic>
      <p:pic>
        <p:nvPicPr>
          <p:cNvPr id="14" name="Imagen 12" descr="Gráfico, Gráfico radial&#10;&#10;Descripción generada automáticamente">
            <a:extLst>
              <a:ext uri="{FF2B5EF4-FFF2-40B4-BE49-F238E27FC236}">
                <a16:creationId xmlns:a16="http://schemas.microsoft.com/office/drawing/2014/main" id="{434D9004-28E7-488A-A917-9ADC95D76C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41" r="-216" b="-375"/>
          <a:stretch/>
        </p:blipFill>
        <p:spPr>
          <a:xfrm>
            <a:off x="6529137" y="2316850"/>
            <a:ext cx="2611891" cy="29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58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877683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1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D51D61-071D-4796-A480-AE9A1D352E8C}"/>
              </a:ext>
            </a:extLst>
          </p:cNvPr>
          <p:cNvSpPr txBox="1"/>
          <p:nvPr/>
        </p:nvSpPr>
        <p:spPr>
          <a:xfrm>
            <a:off x="7929983" y="1154274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2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8459CC0-264D-465F-B36E-1E5856DCF065}"/>
              </a:ext>
            </a:extLst>
          </p:cNvPr>
          <p:cNvSpPr txBox="1">
            <a:spLocks/>
          </p:cNvSpPr>
          <p:nvPr/>
        </p:nvSpPr>
        <p:spPr>
          <a:xfrm>
            <a:off x="8169820" y="529360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2</a:t>
            </a:r>
            <a:endParaRPr lang="es-EC" dirty="0">
              <a:cs typeface="Calibri" panose="020F0502020204030204"/>
            </a:endParaRPr>
          </a:p>
        </p:txBody>
      </p:sp>
      <p:pic>
        <p:nvPicPr>
          <p:cNvPr id="5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C9D8DA8-5108-4A96-9847-008CD84E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9" y="1872916"/>
            <a:ext cx="2503095" cy="4114800"/>
          </a:xfrm>
          <a:prstGeom prst="rect">
            <a:avLst/>
          </a:prstGeom>
        </p:spPr>
      </p:pic>
      <p:pic>
        <p:nvPicPr>
          <p:cNvPr id="6" name="Imagen 11" descr="Gráfico, Gráfico radial&#10;&#10;Descripción generada automáticamente">
            <a:extLst>
              <a:ext uri="{FF2B5EF4-FFF2-40B4-BE49-F238E27FC236}">
                <a16:creationId xmlns:a16="http://schemas.microsoft.com/office/drawing/2014/main" id="{0DA26B20-18D5-4480-A93E-911DCC91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31" y="2256374"/>
            <a:ext cx="2743200" cy="3347884"/>
          </a:xfrm>
          <a:prstGeom prst="rect">
            <a:avLst/>
          </a:prstGeom>
        </p:spPr>
      </p:pic>
      <p:pic>
        <p:nvPicPr>
          <p:cNvPr id="12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5944B92-D0DE-42D1-B5D3-4189E99E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16" y="1491916"/>
            <a:ext cx="2503095" cy="4114800"/>
          </a:xfrm>
          <a:prstGeom prst="rect">
            <a:avLst/>
          </a:prstGeom>
        </p:spPr>
      </p:pic>
      <p:pic>
        <p:nvPicPr>
          <p:cNvPr id="13" name="Imagen 14" descr="Gráfico, Gráfico radial&#10;&#10;Descripción generada automáticamente">
            <a:extLst>
              <a:ext uri="{FF2B5EF4-FFF2-40B4-BE49-F238E27FC236}">
                <a16:creationId xmlns:a16="http://schemas.microsoft.com/office/drawing/2014/main" id="{22BFD240-BC5F-4AEE-B51E-966E5B9FA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058" y="1973361"/>
            <a:ext cx="2743200" cy="3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05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4494362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3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B07727-88A1-496B-8B32-EEECFA7D3ACC}"/>
              </a:ext>
            </a:extLst>
          </p:cNvPr>
          <p:cNvSpPr txBox="1">
            <a:spLocks/>
          </p:cNvSpPr>
          <p:nvPr/>
        </p:nvSpPr>
        <p:spPr>
          <a:xfrm>
            <a:off x="8199899" y="739913"/>
            <a:ext cx="2086457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 dirty="0"/>
              <a:t>Bloque 2</a:t>
            </a:r>
            <a:endParaRPr lang="es-EC" dirty="0">
              <a:cs typeface="Calibri" panose="020F0502020204030204"/>
            </a:endParaRPr>
          </a:p>
        </p:txBody>
      </p:sp>
      <p:pic>
        <p:nvPicPr>
          <p:cNvPr id="4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6C655CE8-48A7-4CD6-A50A-B12FC350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8" y="2000250"/>
            <a:ext cx="2307054" cy="3860131"/>
          </a:xfrm>
          <a:prstGeom prst="rect">
            <a:avLst/>
          </a:prstGeom>
        </p:spPr>
      </p:pic>
      <p:pic>
        <p:nvPicPr>
          <p:cNvPr id="8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3065771-7588-4354-84E3-52EE8777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16" y="2003259"/>
            <a:ext cx="2319663" cy="3864142"/>
          </a:xfrm>
          <a:prstGeom prst="rect">
            <a:avLst/>
          </a:prstGeom>
        </p:spPr>
      </p:pic>
      <p:pic>
        <p:nvPicPr>
          <p:cNvPr id="9" name="Imagen 12" descr="Gráfico, Gráfico radial&#10;&#10;Descripción generada automáticamente">
            <a:extLst>
              <a:ext uri="{FF2B5EF4-FFF2-40B4-BE49-F238E27FC236}">
                <a16:creationId xmlns:a16="http://schemas.microsoft.com/office/drawing/2014/main" id="{CAADCA8B-461D-40FB-8C19-C32958FF5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43" b="269"/>
          <a:stretch/>
        </p:blipFill>
        <p:spPr>
          <a:xfrm>
            <a:off x="8845216" y="2032951"/>
            <a:ext cx="2627903" cy="3305473"/>
          </a:xfrm>
          <a:prstGeom prst="rect">
            <a:avLst/>
          </a:prstGeom>
        </p:spPr>
      </p:pic>
      <p:pic>
        <p:nvPicPr>
          <p:cNvPr id="15" name="Imagen 12" descr="Gráfico, Gráfico radial&#10;&#10;Descripción generada automáticamente">
            <a:extLst>
              <a:ext uri="{FF2B5EF4-FFF2-40B4-BE49-F238E27FC236}">
                <a16:creationId xmlns:a16="http://schemas.microsoft.com/office/drawing/2014/main" id="{9F5C6687-100C-43C3-9B40-BCB88583B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66" r="-191" b="27"/>
          <a:stretch/>
        </p:blipFill>
        <p:spPr>
          <a:xfrm>
            <a:off x="6211973" y="2022925"/>
            <a:ext cx="2626234" cy="33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45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Resultados del ensayo de vibración ambiental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3B4F222-BBC1-42E8-80D8-0673CF6F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4" y="1668292"/>
            <a:ext cx="9611226" cy="15362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FB58E5-3F8B-4F03-856F-5F36C69C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74" y="3632339"/>
            <a:ext cx="9611225" cy="15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09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29145" y="1212541"/>
            <a:ext cx="50148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Secciones de los elementos estructurales</a:t>
            </a:r>
            <a:endParaRPr lang="es-ES" dirty="0">
              <a:cs typeface="Arial"/>
            </a:endParaRPr>
          </a:p>
        </p:txBody>
      </p:sp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17679502-C4E4-4E6D-BBE4-DF6E4B13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69" y="2139920"/>
            <a:ext cx="4635715" cy="1315475"/>
          </a:xfrm>
          <a:prstGeom prst="rect">
            <a:avLst/>
          </a:prstGeom>
        </p:spPr>
      </p:pic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CCCF3D4A-5C9B-47A3-86BB-FA929FEE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69" y="3671707"/>
            <a:ext cx="4635713" cy="804764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D8803FCF-990C-4440-971C-C7D7E19CE850}"/>
              </a:ext>
            </a:extLst>
          </p:cNvPr>
          <p:cNvSpPr txBox="1"/>
          <p:nvPr/>
        </p:nvSpPr>
        <p:spPr>
          <a:xfrm>
            <a:off x="6363671" y="1212541"/>
            <a:ext cx="462663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"/>
                <a:cs typeface="Arial"/>
              </a:rPr>
              <a:t>Consideraciones del modelo </a:t>
            </a:r>
            <a:r>
              <a:rPr lang="es-ES" dirty="0" err="1">
                <a:latin typeface="Arial"/>
                <a:cs typeface="Arial"/>
              </a:rPr>
              <a:t>SeismoStruct</a:t>
            </a:r>
            <a:endParaRPr lang="en-US" dirty="0" err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D76169-EDEA-404A-8CA1-DA69956E2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18" y="2126838"/>
            <a:ext cx="5615646" cy="10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2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42513" y="971909"/>
            <a:ext cx="3332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de valores propios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4" name="Imagen 5" descr="Imagen que contiene interior, tabla, cuarto, cama&#10;&#10;Descripción generada automáticamente">
            <a:extLst>
              <a:ext uri="{FF2B5EF4-FFF2-40B4-BE49-F238E27FC236}">
                <a16:creationId xmlns:a16="http://schemas.microsoft.com/office/drawing/2014/main" id="{AFFBDEFF-0F13-439C-B0DF-32AB2374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8" y="1517304"/>
            <a:ext cx="5518029" cy="3463956"/>
          </a:xfrm>
          <a:prstGeom prst="rect">
            <a:avLst/>
          </a:prstGeom>
        </p:spPr>
      </p:pic>
      <p:pic>
        <p:nvPicPr>
          <p:cNvPr id="6" name="Imagen 8" descr="Texto&#10;&#10;Descripción generada automáticamente">
            <a:extLst>
              <a:ext uri="{FF2B5EF4-FFF2-40B4-BE49-F238E27FC236}">
                <a16:creationId xmlns:a16="http://schemas.microsoft.com/office/drawing/2014/main" id="{9F626AD3-3ED2-43AE-97A0-2727ADC5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5" y="2423615"/>
            <a:ext cx="4123426" cy="1406921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3316F62-311F-412A-A05A-EF4E1267949A}"/>
              </a:ext>
            </a:extLst>
          </p:cNvPr>
          <p:cNvSpPr txBox="1">
            <a:spLocks/>
          </p:cNvSpPr>
          <p:nvPr/>
        </p:nvSpPr>
        <p:spPr>
          <a:xfrm>
            <a:off x="7161547" y="1713131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1 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66054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42513" y="971909"/>
            <a:ext cx="3332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de valores propios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3316F62-311F-412A-A05A-EF4E1267949A}"/>
              </a:ext>
            </a:extLst>
          </p:cNvPr>
          <p:cNvSpPr txBox="1">
            <a:spLocks/>
          </p:cNvSpPr>
          <p:nvPr/>
        </p:nvSpPr>
        <p:spPr>
          <a:xfrm>
            <a:off x="7161547" y="1713131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2 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7" descr="Imagen que contiene lego, tabla&#10;&#10;Descripción generada automáticamente">
            <a:extLst>
              <a:ext uri="{FF2B5EF4-FFF2-40B4-BE49-F238E27FC236}">
                <a16:creationId xmlns:a16="http://schemas.microsoft.com/office/drawing/2014/main" id="{69A09B8E-ABDA-45D2-8F08-7F4A41E2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718260"/>
            <a:ext cx="6308784" cy="3622763"/>
          </a:xfrm>
          <a:prstGeom prst="rect">
            <a:avLst/>
          </a:prstGeom>
        </p:spPr>
      </p:pic>
      <p:pic>
        <p:nvPicPr>
          <p:cNvPr id="8" name="Imagen 9" descr="Texto&#10;&#10;Descripción generada automáticamente">
            <a:extLst>
              <a:ext uri="{FF2B5EF4-FFF2-40B4-BE49-F238E27FC236}">
                <a16:creationId xmlns:a16="http://schemas.microsoft.com/office/drawing/2014/main" id="{7DC4A06A-C265-44E0-A1F2-B13BEE70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79" y="2516520"/>
            <a:ext cx="4080294" cy="1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941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1 de cargas – 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8" descr="Gráfico&#10;&#10;Descripción generada automáticamente">
            <a:extLst>
              <a:ext uri="{FF2B5EF4-FFF2-40B4-BE49-F238E27FC236}">
                <a16:creationId xmlns:a16="http://schemas.microsoft.com/office/drawing/2014/main" id="{26AE7F6E-050D-41BC-AEE9-41DFD8A0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4" y="1609545"/>
            <a:ext cx="4626633" cy="3480758"/>
          </a:xfrm>
          <a:prstGeom prst="rect">
            <a:avLst/>
          </a:prstGeom>
        </p:spPr>
      </p:pic>
      <p:pic>
        <p:nvPicPr>
          <p:cNvPr id="12" name="Imagen 12" descr="Imagen que contiene tabla, lego, cama&#10;&#10;Descripción generada automáticamente">
            <a:extLst>
              <a:ext uri="{FF2B5EF4-FFF2-40B4-BE49-F238E27FC236}">
                <a16:creationId xmlns:a16="http://schemas.microsoft.com/office/drawing/2014/main" id="{02AFBE0A-9DDC-4BE8-8F53-08A8DF9B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13" y="1474369"/>
            <a:ext cx="5201727" cy="34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615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 - Y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1 de cargas – 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4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65A1E5-BF0D-431D-8B4A-C5AA74FA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1652678"/>
            <a:ext cx="4971690" cy="3739550"/>
          </a:xfrm>
          <a:prstGeom prst="rect">
            <a:avLst/>
          </a:prstGeom>
        </p:spPr>
      </p:pic>
      <p:pic>
        <p:nvPicPr>
          <p:cNvPr id="6" name="Imagen 7" descr="Imagen que contiene tabla, cama&#10;&#10;Descripción generada automáticamente">
            <a:extLst>
              <a:ext uri="{FF2B5EF4-FFF2-40B4-BE49-F238E27FC236}">
                <a16:creationId xmlns:a16="http://schemas.microsoft.com/office/drawing/2014/main" id="{2D1C4402-5212-4FA4-B6FA-DBA98739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15" y="1775413"/>
            <a:ext cx="5302369" cy="31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36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1 de cargas – 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4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83E5E9F-7BA0-4780-AEC6-6E7D1C0B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1767696"/>
            <a:ext cx="4684143" cy="3523890"/>
          </a:xfrm>
          <a:prstGeom prst="rect">
            <a:avLst/>
          </a:prstGeom>
        </p:spPr>
      </p:pic>
      <p:pic>
        <p:nvPicPr>
          <p:cNvPr id="6" name="Imagen 7" descr="Imagen que contiene tabla, cama, montar a caballo, cuarto&#10;&#10;Descripción generada automáticamente">
            <a:extLst>
              <a:ext uri="{FF2B5EF4-FFF2-40B4-BE49-F238E27FC236}">
                <a16:creationId xmlns:a16="http://schemas.microsoft.com/office/drawing/2014/main" id="{5DB3E726-2CB1-4868-971C-CA4B73D4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58" y="1760997"/>
            <a:ext cx="5618670" cy="32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1F341-86FA-4BD3-9A6A-71C18CBA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4" y="74362"/>
            <a:ext cx="5893468" cy="413168"/>
          </a:xfrm>
        </p:spPr>
        <p:txBody>
          <a:bodyPr>
            <a:noAutofit/>
          </a:bodyPr>
          <a:lstStyle/>
          <a:p>
            <a:r>
              <a:rPr lang="es-ES" sz="2800" b="1" dirty="0">
                <a:cs typeface="Calibri Light"/>
              </a:rPr>
              <a:t>Modelamiento de la estructura</a:t>
            </a:r>
            <a:endParaRPr lang="es-ES" sz="2800" b="1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5DCA1F3-9DFB-4FFE-BE37-EB19B31C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048" y="644980"/>
            <a:ext cx="8561903" cy="4962943"/>
          </a:xfrm>
        </p:spPr>
      </p:pic>
      <p:pic>
        <p:nvPicPr>
          <p:cNvPr id="3" name="Imagen 5" descr="Gráfico&#10;&#10;Descripción generada automáticamente">
            <a:extLst>
              <a:ext uri="{FF2B5EF4-FFF2-40B4-BE49-F238E27FC236}">
                <a16:creationId xmlns:a16="http://schemas.microsoft.com/office/drawing/2014/main" id="{E42223F8-B3D6-4480-8CC2-51FB906B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" y="4160270"/>
            <a:ext cx="2743200" cy="1628591"/>
          </a:xfrm>
          <a:prstGeom prst="rect">
            <a:avLst/>
          </a:prstGeom>
        </p:spPr>
      </p:pic>
      <p:pic>
        <p:nvPicPr>
          <p:cNvPr id="7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939B0BD-8890-4E37-9FF2-605A7F5D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22" y="645883"/>
            <a:ext cx="2398143" cy="1368048"/>
          </a:xfrm>
          <a:prstGeom prst="rect">
            <a:avLst/>
          </a:prstGeom>
        </p:spPr>
      </p:pic>
      <p:pic>
        <p:nvPicPr>
          <p:cNvPr id="6" name="Imagen 7" descr="Gráfico&#10;&#10;Descripción generada automáticamente">
            <a:extLst>
              <a:ext uri="{FF2B5EF4-FFF2-40B4-BE49-F238E27FC236}">
                <a16:creationId xmlns:a16="http://schemas.microsoft.com/office/drawing/2014/main" id="{11299086-97ED-4F5D-9449-9833B8542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739" y="4220609"/>
            <a:ext cx="2743200" cy="1392894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28556266-082E-4C26-8C59-C560E3E5C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38" y="640936"/>
            <a:ext cx="1837427" cy="1421073"/>
          </a:xfrm>
          <a:prstGeom prst="rect">
            <a:avLst/>
          </a:prstGeom>
        </p:spPr>
      </p:pic>
      <p:pic>
        <p:nvPicPr>
          <p:cNvPr id="9" name="Imagen 9" descr="Imagen que contiene interior, juguete, pequeño, tabla&#10;&#10;Descripción generada automáticamente">
            <a:extLst>
              <a:ext uri="{FF2B5EF4-FFF2-40B4-BE49-F238E27FC236}">
                <a16:creationId xmlns:a16="http://schemas.microsoft.com/office/drawing/2014/main" id="{39A1898B-3346-4FAE-8B27-BA0C6C87E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513" y="4237656"/>
            <a:ext cx="1693653" cy="1373179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0BED1903-E381-440F-AB67-BE36CD07B3A7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4678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Y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1 de cargas – 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8" name="Imagen 8" descr="Gráfico&#10;&#10;Descripción generada automáticamente">
            <a:extLst>
              <a:ext uri="{FF2B5EF4-FFF2-40B4-BE49-F238E27FC236}">
                <a16:creationId xmlns:a16="http://schemas.microsoft.com/office/drawing/2014/main" id="{4C38B682-884A-4B22-928B-2518202F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10" y="1710186"/>
            <a:ext cx="4986067" cy="3739550"/>
          </a:xfrm>
          <a:prstGeom prst="rect">
            <a:avLst/>
          </a:prstGeom>
        </p:spPr>
      </p:pic>
      <p:pic>
        <p:nvPicPr>
          <p:cNvPr id="12" name="Imagen 12" descr="Imagen que contiene interior, tabla, pequeño, lego&#10;&#10;Descripción generada automáticamente">
            <a:extLst>
              <a:ext uri="{FF2B5EF4-FFF2-40B4-BE49-F238E27FC236}">
                <a16:creationId xmlns:a16="http://schemas.microsoft.com/office/drawing/2014/main" id="{DACF164D-83B1-4C61-AF99-069C4B53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87" y="1887316"/>
            <a:ext cx="5201728" cy="30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2 de cargas – 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4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C4BE803-FC9B-4305-9870-72E605AA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1710187"/>
            <a:ext cx="4698519" cy="3552644"/>
          </a:xfrm>
          <a:prstGeom prst="rect">
            <a:avLst/>
          </a:prstGeom>
        </p:spPr>
      </p:pic>
      <p:pic>
        <p:nvPicPr>
          <p:cNvPr id="5" name="Imagen 5" descr="Imagen que contiene lego, tabla&#10;&#10;Descripción generada automáticamente">
            <a:extLst>
              <a:ext uri="{FF2B5EF4-FFF2-40B4-BE49-F238E27FC236}">
                <a16:creationId xmlns:a16="http://schemas.microsoft.com/office/drawing/2014/main" id="{ABE4DA3D-BA6F-4331-97AC-A0DBA5BF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23" y="1476682"/>
            <a:ext cx="5474897" cy="3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1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Y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2 de cargas – 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6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60A2E19-3E8A-46AF-8C33-10C52FF5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1825206"/>
            <a:ext cx="4799162" cy="3610154"/>
          </a:xfrm>
          <a:prstGeom prst="rect">
            <a:avLst/>
          </a:prstGeom>
        </p:spPr>
      </p:pic>
      <p:pic>
        <p:nvPicPr>
          <p:cNvPr id="8" name="Imagen 8" descr="Imagen que contiene lego, tabla&#10;&#10;Descripción generada automáticamente">
            <a:extLst>
              <a:ext uri="{FF2B5EF4-FFF2-40B4-BE49-F238E27FC236}">
                <a16:creationId xmlns:a16="http://schemas.microsoft.com/office/drawing/2014/main" id="{70A67CD7-1F0A-4FA1-B2FF-CBB56227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55" y="1581777"/>
            <a:ext cx="5733690" cy="37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39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2 de cargas – 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4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2D5C016-008D-4B30-9D88-CD41FA0D5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1753319"/>
            <a:ext cx="4727275" cy="3552645"/>
          </a:xfrm>
          <a:prstGeom prst="rect">
            <a:avLst/>
          </a:prstGeom>
        </p:spPr>
      </p:pic>
      <p:pic>
        <p:nvPicPr>
          <p:cNvPr id="5" name="Imagen 8" descr="Imagen que contiene lego, tabla, cama, cuarto&#10;&#10;Descripción generada automáticamente">
            <a:extLst>
              <a:ext uri="{FF2B5EF4-FFF2-40B4-BE49-F238E27FC236}">
                <a16:creationId xmlns:a16="http://schemas.microsoft.com/office/drawing/2014/main" id="{0DAD99AF-D7EF-4A49-B577-8CC64D15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79" y="1660189"/>
            <a:ext cx="6121878" cy="35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27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971909" y="1115684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 - Y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A2C83-4474-4984-A6AF-26F2789DD789}"/>
              </a:ext>
            </a:extLst>
          </p:cNvPr>
          <p:cNvSpPr txBox="1">
            <a:spLocks/>
          </p:cNvSpPr>
          <p:nvPr/>
        </p:nvSpPr>
        <p:spPr>
          <a:xfrm>
            <a:off x="835510" y="706716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Caso 2 de cargas – 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6" name="Imagen 7" descr="Gráfico&#10;&#10;Descripción generada automáticamente">
            <a:extLst>
              <a:ext uri="{FF2B5EF4-FFF2-40B4-BE49-F238E27FC236}">
                <a16:creationId xmlns:a16="http://schemas.microsoft.com/office/drawing/2014/main" id="{F6B956F1-3AB9-4A55-BC87-BD8388E3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1753320"/>
            <a:ext cx="4799162" cy="3638909"/>
          </a:xfrm>
          <a:prstGeom prst="rect">
            <a:avLst/>
          </a:prstGeom>
        </p:spPr>
      </p:pic>
      <p:pic>
        <p:nvPicPr>
          <p:cNvPr id="8" name="Imagen 8" descr="Imagen que contiene interior, tabla, lego, cama&#10;&#10;Descripción generada automáticamente">
            <a:extLst>
              <a:ext uri="{FF2B5EF4-FFF2-40B4-BE49-F238E27FC236}">
                <a16:creationId xmlns:a16="http://schemas.microsoft.com/office/drawing/2014/main" id="{F797B1BC-AD7A-4C28-A8F0-123DCC6D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755139"/>
            <a:ext cx="5647426" cy="33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73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2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89039" y="1446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lineal estático</a:t>
            </a:r>
            <a:endParaRPr lang="es-ES" dirty="0"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68806-69C2-4DE4-ADC9-400769FF43CF}"/>
              </a:ext>
            </a:extLst>
          </p:cNvPr>
          <p:cNvSpPr txBox="1">
            <a:spLocks/>
          </p:cNvSpPr>
          <p:nvPr/>
        </p:nvSpPr>
        <p:spPr>
          <a:xfrm>
            <a:off x="835510" y="1816295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7" descr="Texto&#10;&#10;Descripción generada automáticamente">
            <a:extLst>
              <a:ext uri="{FF2B5EF4-FFF2-40B4-BE49-F238E27FC236}">
                <a16:creationId xmlns:a16="http://schemas.microsoft.com/office/drawing/2014/main" id="{29B52A62-B9C8-4425-B424-F276D2062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79" y="2335317"/>
            <a:ext cx="5350042" cy="1131258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9EE3621-BC6E-4499-AF68-91A42C3829A8}"/>
              </a:ext>
            </a:extLst>
          </p:cNvPr>
          <p:cNvSpPr txBox="1">
            <a:spLocks/>
          </p:cNvSpPr>
          <p:nvPr/>
        </p:nvSpPr>
        <p:spPr>
          <a:xfrm>
            <a:off x="955825" y="3794821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8" name="Imagen 13" descr="Texto&#10;&#10;Descripción generada automáticamente">
            <a:extLst>
              <a:ext uri="{FF2B5EF4-FFF2-40B4-BE49-F238E27FC236}">
                <a16:creationId xmlns:a16="http://schemas.microsoft.com/office/drawing/2014/main" id="{280F4A4F-CF40-4832-97BD-32CCDB20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53" y="4300476"/>
            <a:ext cx="5256463" cy="11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61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55" y="309129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42513" y="1230702"/>
            <a:ext cx="10463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Información elemental de la estructura para análisis de determinación de tiempo de recuperación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/>
          </a:p>
        </p:txBody>
      </p:sp>
      <p:pic>
        <p:nvPicPr>
          <p:cNvPr id="5" name="Imagen 7" descr="Tabla&#10;&#10;Descripción generada automáticamente">
            <a:extLst>
              <a:ext uri="{FF2B5EF4-FFF2-40B4-BE49-F238E27FC236}">
                <a16:creationId xmlns:a16="http://schemas.microsoft.com/office/drawing/2014/main" id="{44FD9AA5-D953-4C89-84F4-2D31C90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90" y="2192809"/>
            <a:ext cx="5323306" cy="3140802"/>
          </a:xfrm>
          <a:prstGeom prst="rect">
            <a:avLst/>
          </a:prstGeom>
        </p:spPr>
      </p:pic>
      <p:pic>
        <p:nvPicPr>
          <p:cNvPr id="8" name="Imagen 9" descr="Tabla&#10;&#10;Descripción generada automáticamente">
            <a:extLst>
              <a:ext uri="{FF2B5EF4-FFF2-40B4-BE49-F238E27FC236}">
                <a16:creationId xmlns:a16="http://schemas.microsoft.com/office/drawing/2014/main" id="{FC65DD92-B4CA-474F-AD3F-98F2223B6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85" y="2193829"/>
            <a:ext cx="5470357" cy="3138762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E11F86-1CD2-472E-9CD1-629220D39AF5}"/>
              </a:ext>
            </a:extLst>
          </p:cNvPr>
          <p:cNvSpPr txBox="1">
            <a:spLocks/>
          </p:cNvSpPr>
          <p:nvPr/>
        </p:nvSpPr>
        <p:spPr>
          <a:xfrm>
            <a:off x="434457" y="1749454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724E61F-2F4E-48C6-80C8-FB48951910FA}"/>
              </a:ext>
            </a:extLst>
          </p:cNvPr>
          <p:cNvSpPr txBox="1">
            <a:spLocks/>
          </p:cNvSpPr>
          <p:nvPr/>
        </p:nvSpPr>
        <p:spPr>
          <a:xfrm>
            <a:off x="6316562" y="1749453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45138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89039" y="1245584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Tabla grupos de desempeño</a:t>
            </a:r>
            <a:endParaRPr lang="es-ES" dirty="0">
              <a:cs typeface="Arial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9774858-673C-4F1C-A1E3-C332828C5678}"/>
              </a:ext>
            </a:extLst>
          </p:cNvPr>
          <p:cNvSpPr txBox="1">
            <a:spLocks/>
          </p:cNvSpPr>
          <p:nvPr/>
        </p:nvSpPr>
        <p:spPr>
          <a:xfrm>
            <a:off x="835510" y="1615770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3" name="Imagen 4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8509EC67-3285-4929-A6D4-6A0BFE42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48" y="2076919"/>
            <a:ext cx="8611936" cy="33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02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89039" y="1245584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Tabla grupos de desempeño</a:t>
            </a:r>
            <a:endParaRPr lang="es-ES" dirty="0">
              <a:cs typeface="Arial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9774858-673C-4F1C-A1E3-C332828C5678}"/>
              </a:ext>
            </a:extLst>
          </p:cNvPr>
          <p:cNvSpPr txBox="1">
            <a:spLocks/>
          </p:cNvSpPr>
          <p:nvPr/>
        </p:nvSpPr>
        <p:spPr>
          <a:xfrm>
            <a:off x="835510" y="1615770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15" name="Imagen 15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3BC90CAE-0C02-4146-9EBE-D80D21AF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74" y="2080533"/>
            <a:ext cx="8705515" cy="34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38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838478" y="7108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34189" y="1498576"/>
            <a:ext cx="45116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promedio</a:t>
            </a:r>
            <a:endParaRPr lang="es-ES" sz="160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09759" y="1460740"/>
            <a:ext cx="43784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paralelo de reparación</a:t>
            </a:r>
            <a:endParaRPr lang="es-ES" dirty="0"/>
          </a:p>
        </p:txBody>
      </p:sp>
      <p:pic>
        <p:nvPicPr>
          <p:cNvPr id="12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01C9C7D6-079C-465C-A7D7-D59476301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12" b="-603"/>
          <a:stretch/>
        </p:blipFill>
        <p:spPr>
          <a:xfrm>
            <a:off x="6147758" y="2479296"/>
            <a:ext cx="3176124" cy="2402627"/>
          </a:xfrm>
          <a:prstGeom prst="rect">
            <a:avLst/>
          </a:prstGeom>
        </p:spPr>
      </p:pic>
      <p:pic>
        <p:nvPicPr>
          <p:cNvPr id="13" name="Imagen 13" descr="Gráfico, Histograma&#10;&#10;Descripción generada automáticamente">
            <a:extLst>
              <a:ext uri="{FF2B5EF4-FFF2-40B4-BE49-F238E27FC236}">
                <a16:creationId xmlns:a16="http://schemas.microsoft.com/office/drawing/2014/main" id="{9589A566-C0A5-44A5-99F2-2EBB41FDB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23" r="-2" b="-676"/>
          <a:stretch/>
        </p:blipFill>
        <p:spPr>
          <a:xfrm>
            <a:off x="9468928" y="2263636"/>
            <a:ext cx="2098393" cy="283394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2EDE4-73CD-4C9E-8B0C-C311FB46BB30}"/>
              </a:ext>
            </a:extLst>
          </p:cNvPr>
          <p:cNvSpPr txBox="1">
            <a:spLocks/>
          </p:cNvSpPr>
          <p:nvPr/>
        </p:nvSpPr>
        <p:spPr>
          <a:xfrm>
            <a:off x="915721" y="1094402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14">
            <a:extLst>
              <a:ext uri="{FF2B5EF4-FFF2-40B4-BE49-F238E27FC236}">
                <a16:creationId xmlns:a16="http://schemas.microsoft.com/office/drawing/2014/main" id="{0018788E-4B71-4C6F-89D4-FD33B91A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94334"/>
            <a:ext cx="4427621" cy="33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5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5" y="104441"/>
            <a:ext cx="4700337" cy="413169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2800" b="1" i="0" dirty="0">
                <a:ea typeface="+mj-lt"/>
                <a:cs typeface="+mj-lt"/>
              </a:rPr>
              <a:t>Peligro sísmico</a:t>
            </a:r>
            <a:endParaRPr lang="es-ES" sz="2800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5E722DCC-FF9A-4EF4-976A-368510D4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2917261"/>
            <a:ext cx="3001993" cy="218804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97B0873-1D81-4D3A-88D6-688A8A95BB0F}"/>
              </a:ext>
            </a:extLst>
          </p:cNvPr>
          <p:cNvSpPr/>
          <p:nvPr/>
        </p:nvSpPr>
        <p:spPr>
          <a:xfrm>
            <a:off x="2288875" y="3403120"/>
            <a:ext cx="287548" cy="2731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DD20FDA-7D3F-49DB-917B-F5A8670B63C0}"/>
              </a:ext>
            </a:extLst>
          </p:cNvPr>
          <p:cNvCxnSpPr/>
          <p:nvPr/>
        </p:nvCxnSpPr>
        <p:spPr>
          <a:xfrm flipV="1">
            <a:off x="2460505" y="2424560"/>
            <a:ext cx="1869057" cy="94890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3" descr="Gráfico&#10;&#10;Descripción generada automáticamente">
            <a:extLst>
              <a:ext uri="{FF2B5EF4-FFF2-40B4-BE49-F238E27FC236}">
                <a16:creationId xmlns:a16="http://schemas.microsoft.com/office/drawing/2014/main" id="{A3C944A0-D5C5-4D2F-95E5-A1280C9AF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8" b="-55"/>
          <a:stretch/>
        </p:blipFill>
        <p:spPr>
          <a:xfrm>
            <a:off x="6334665" y="730867"/>
            <a:ext cx="5029534" cy="463472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4" descr="Mapa&#10;&#10;Descripción generada automáticamente">
            <a:extLst>
              <a:ext uri="{FF2B5EF4-FFF2-40B4-BE49-F238E27FC236}">
                <a16:creationId xmlns:a16="http://schemas.microsoft.com/office/drawing/2014/main" id="{AF9EDC4B-881F-4C63-AA26-9B3163BBA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004" y="2286861"/>
            <a:ext cx="2124974" cy="206861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65829FD-ADD2-49C1-8477-1702190D853F}"/>
              </a:ext>
            </a:extLst>
          </p:cNvPr>
          <p:cNvSpPr txBox="1"/>
          <p:nvPr/>
        </p:nvSpPr>
        <p:spPr>
          <a:xfrm>
            <a:off x="4436853" y="2668437"/>
            <a:ext cx="23118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 dirty="0">
                <a:latin typeface="Arial"/>
                <a:cs typeface="Arial"/>
              </a:rPr>
              <a:t>Quito</a:t>
            </a:r>
            <a:endParaRPr lang="es-ES" sz="1600" dirty="0">
              <a:cs typeface="Arial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E13B634-3172-4F2D-A4CE-CCAD4AF2FF11}"/>
              </a:ext>
            </a:extLst>
          </p:cNvPr>
          <p:cNvCxnSpPr/>
          <p:nvPr/>
        </p:nvCxnSpPr>
        <p:spPr>
          <a:xfrm>
            <a:off x="2459607" y="3616985"/>
            <a:ext cx="2070338" cy="675735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876ABDE-2043-4D02-81B7-2E4949FFA3BC}"/>
              </a:ext>
            </a:extLst>
          </p:cNvPr>
          <p:cNvCxnSpPr>
            <a:cxnSpLocks/>
          </p:cNvCxnSpPr>
          <p:nvPr/>
        </p:nvCxnSpPr>
        <p:spPr>
          <a:xfrm flipV="1">
            <a:off x="4933409" y="1360633"/>
            <a:ext cx="2199737" cy="186906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06F40164-9156-49C3-9DE9-C9203FBC0829}"/>
              </a:ext>
            </a:extLst>
          </p:cNvPr>
          <p:cNvSpPr/>
          <p:nvPr/>
        </p:nvSpPr>
        <p:spPr>
          <a:xfrm>
            <a:off x="4790535" y="3230591"/>
            <a:ext cx="373812" cy="445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7E370A0-4AF3-4BE0-A9EA-4B0C5192A09B}"/>
              </a:ext>
            </a:extLst>
          </p:cNvPr>
          <p:cNvCxnSpPr>
            <a:cxnSpLocks/>
          </p:cNvCxnSpPr>
          <p:nvPr/>
        </p:nvCxnSpPr>
        <p:spPr>
          <a:xfrm>
            <a:off x="5005296" y="3661012"/>
            <a:ext cx="2372264" cy="123645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D841C846-20E0-4332-9AE0-C587C615DC0B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3797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838478" y="7108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34189" y="1498576"/>
            <a:ext cx="45116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promedio</a:t>
            </a:r>
            <a:endParaRPr lang="es-ES" sz="160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09759" y="1447372"/>
            <a:ext cx="43784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paralelo de reparación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2EDE4-73CD-4C9E-8B0C-C311FB46BB30}"/>
              </a:ext>
            </a:extLst>
          </p:cNvPr>
          <p:cNvSpPr txBox="1">
            <a:spLocks/>
          </p:cNvSpPr>
          <p:nvPr/>
        </p:nvSpPr>
        <p:spPr>
          <a:xfrm>
            <a:off x="835510" y="1054297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C8EF223E-54DE-450C-B62D-ADC99F89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1" y="2344562"/>
            <a:ext cx="5099384" cy="3903428"/>
          </a:xfrm>
          <a:prstGeom prst="rect">
            <a:avLst/>
          </a:prstGeom>
        </p:spPr>
      </p:pic>
      <p:pic>
        <p:nvPicPr>
          <p:cNvPr id="12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389B115-D5A1-4392-8E95-91B7039F8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110" y="2584390"/>
            <a:ext cx="3585409" cy="2731957"/>
          </a:xfrm>
          <a:prstGeom prst="rect">
            <a:avLst/>
          </a:prstGeom>
        </p:spPr>
      </p:pic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217F1564-9C77-420F-BE3A-3FA199C6A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022" y="2583030"/>
            <a:ext cx="26098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26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31530" y="697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25477" y="1499585"/>
            <a:ext cx="5101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en el peor de los casos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6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paralelo de reparación</a:t>
            </a:r>
            <a:endParaRPr lang="es-ES">
              <a:cs typeface="Arial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5C1A11C-6F20-438B-B961-B3614B37CD1E}"/>
              </a:ext>
            </a:extLst>
          </p:cNvPr>
          <p:cNvSpPr txBox="1">
            <a:spLocks/>
          </p:cNvSpPr>
          <p:nvPr/>
        </p:nvSpPr>
        <p:spPr>
          <a:xfrm>
            <a:off x="835510" y="1054297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3" name="Imagen 4" descr="Gráfico&#10;&#10;Descripción generada automáticamente">
            <a:extLst>
              <a:ext uri="{FF2B5EF4-FFF2-40B4-BE49-F238E27FC236}">
                <a16:creationId xmlns:a16="http://schemas.microsoft.com/office/drawing/2014/main" id="{8F5D4D39-E30A-4F1F-9C0E-C6E19B4B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2252535"/>
            <a:ext cx="5299910" cy="4107535"/>
          </a:xfrm>
          <a:prstGeom prst="rect">
            <a:avLst/>
          </a:prstGeom>
        </p:spPr>
      </p:pic>
      <p:pic>
        <p:nvPicPr>
          <p:cNvPr id="5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96091B79-7374-4EEB-8E10-F4923E6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821" y="2757810"/>
            <a:ext cx="3354805" cy="2595669"/>
          </a:xfrm>
          <a:prstGeom prst="rect">
            <a:avLst/>
          </a:prstGeom>
        </p:spPr>
      </p:pic>
      <p:pic>
        <p:nvPicPr>
          <p:cNvPr id="12" name="Imagen 13">
            <a:extLst>
              <a:ext uri="{FF2B5EF4-FFF2-40B4-BE49-F238E27FC236}">
                <a16:creationId xmlns:a16="http://schemas.microsoft.com/office/drawing/2014/main" id="{1E1E8323-59F8-4DFD-B5F6-B57EAAE5A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867" y="3432760"/>
            <a:ext cx="18764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159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31530" y="697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25477" y="1499585"/>
            <a:ext cx="5101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en el peor de los casos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752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paralelo de reparación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5C1A11C-6F20-438B-B961-B3614B37CD1E}"/>
              </a:ext>
            </a:extLst>
          </p:cNvPr>
          <p:cNvSpPr txBox="1">
            <a:spLocks/>
          </p:cNvSpPr>
          <p:nvPr/>
        </p:nvSpPr>
        <p:spPr>
          <a:xfrm>
            <a:off x="835510" y="1054297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7C2E4BC9-4488-4D83-8318-523F126D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5" y="2232648"/>
            <a:ext cx="5299910" cy="4037020"/>
          </a:xfrm>
          <a:prstGeom prst="rect">
            <a:avLst/>
          </a:prstGeom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50120584-9297-400E-BE04-A7792D2F5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37" y="2475874"/>
            <a:ext cx="3775909" cy="2898856"/>
          </a:xfrm>
          <a:prstGeom prst="rect">
            <a:avLst/>
          </a:prstGeo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id="{470E4534-CA76-4257-8477-6B232D464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395" y="3427496"/>
            <a:ext cx="1895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181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31530" y="697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25477" y="1499585"/>
            <a:ext cx="5101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en el caso límite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7260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paralelo de reparación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5C1A11C-6F20-438B-B961-B3614B37CD1E}"/>
              </a:ext>
            </a:extLst>
          </p:cNvPr>
          <p:cNvSpPr txBox="1">
            <a:spLocks/>
          </p:cNvSpPr>
          <p:nvPr/>
        </p:nvSpPr>
        <p:spPr>
          <a:xfrm>
            <a:off x="835510" y="1054297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1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5" name="Imagen 1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AA99F96-3ABE-4040-9E5E-0B928663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4" y="2234909"/>
            <a:ext cx="5239752" cy="3942260"/>
          </a:xfrm>
          <a:prstGeom prst="rect">
            <a:avLst/>
          </a:prstGeom>
        </p:spPr>
      </p:pic>
      <p:pic>
        <p:nvPicPr>
          <p:cNvPr id="12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1C61E0A-BD55-4BD5-AEFC-EAF992F4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295" y="2465294"/>
            <a:ext cx="3715752" cy="2869886"/>
          </a:xfrm>
          <a:prstGeom prst="rect">
            <a:avLst/>
          </a:prstGeom>
        </p:spPr>
      </p:pic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D6BDA2FA-22EF-4CC6-B5A0-AC429257E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996" y="2234615"/>
            <a:ext cx="2058403" cy="31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6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31530" y="697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25477" y="1499585"/>
            <a:ext cx="5101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Curva de probabilidad de excedencia en el tiempo de reparación en el caso límite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7260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paralelo de reparación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5C1A11C-6F20-438B-B961-B3614B37CD1E}"/>
              </a:ext>
            </a:extLst>
          </p:cNvPr>
          <p:cNvSpPr txBox="1">
            <a:spLocks/>
          </p:cNvSpPr>
          <p:nvPr/>
        </p:nvSpPr>
        <p:spPr>
          <a:xfrm>
            <a:off x="835510" y="1054297"/>
            <a:ext cx="3176532" cy="4030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 panose="020F0502020204030204"/>
              </a:rPr>
              <a:t>Bloque 2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3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2FBFC52-8FDB-4F7C-B667-F6B4183A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53" y="2148548"/>
            <a:ext cx="5319963" cy="4114981"/>
          </a:xfrm>
          <a:prstGeom prst="rect">
            <a:avLst/>
          </a:prstGeom>
        </p:spPr>
      </p:pic>
      <p:pic>
        <p:nvPicPr>
          <p:cNvPr id="5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383C1A03-352E-460E-ABE3-11870F07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21" y="2483180"/>
            <a:ext cx="3826041" cy="2884247"/>
          </a:xfrm>
          <a:prstGeom prst="rect">
            <a:avLst/>
          </a:prstGeom>
        </p:spPr>
      </p:pic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691FD94A-F2D4-4F66-B0C5-5D3C20E77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891" y="2387016"/>
            <a:ext cx="2308560" cy="28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22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8C3A7-E76A-4645-8C58-C097C5AD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73" y="1271443"/>
            <a:ext cx="3069390" cy="407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dirty="0">
                <a:cs typeface="Calibri"/>
              </a:rPr>
              <a:t>Reforzamiento de Vigas.</a:t>
            </a:r>
            <a:endParaRPr lang="es-ES">
              <a:cs typeface="Calibri" panose="020F05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CEBC07E-B7DF-4D0C-9B60-090139E0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598673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RECOMENDACIONES ESPECÍFICAS UE3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6609D-9548-45C0-8980-2C8166D4F243}"/>
              </a:ext>
            </a:extLst>
          </p:cNvPr>
          <p:cNvSpPr txBox="1"/>
          <p:nvPr/>
        </p:nvSpPr>
        <p:spPr>
          <a:xfrm>
            <a:off x="767348" y="1810085"/>
            <a:ext cx="45613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</a:rPr>
              <a:t>Correcta disposición de la Mampostería. 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C3F309-5C7C-4C10-BA23-8C9EFE8300C7}"/>
              </a:ext>
            </a:extLst>
          </p:cNvPr>
          <p:cNvSpPr txBox="1"/>
          <p:nvPr/>
        </p:nvSpPr>
        <p:spPr>
          <a:xfrm>
            <a:off x="780716" y="2465136"/>
            <a:ext cx="4106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</a:rPr>
              <a:t>Reubicación de cargas temporales.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2747F1-7A71-47C7-BFDE-A07C0031D8ED}"/>
              </a:ext>
            </a:extLst>
          </p:cNvPr>
          <p:cNvSpPr txBox="1"/>
          <p:nvPr/>
        </p:nvSpPr>
        <p:spPr>
          <a:xfrm>
            <a:off x="780716" y="3106821"/>
            <a:ext cx="56040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</a:rPr>
              <a:t>Incorporación correcta de elementos no estructurales.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13" name="Imagen 3" descr="Imagen que contiene lego&#10;&#10;Descripción generada automáticamente">
            <a:extLst>
              <a:ext uri="{FF2B5EF4-FFF2-40B4-BE49-F238E27FC236}">
                <a16:creationId xmlns:a16="http://schemas.microsoft.com/office/drawing/2014/main" id="{40AAEFD3-11C5-4B1F-BDB5-977B1821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14" y="3228603"/>
            <a:ext cx="3332671" cy="2288516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:a16="http://schemas.microsoft.com/office/drawing/2014/main" id="{568E161E-35AD-4AB6-AA45-721D5B9D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26" y="3986888"/>
            <a:ext cx="3438357" cy="1918856"/>
          </a:xfrm>
          <a:prstGeom prst="rect">
            <a:avLst/>
          </a:prstGeom>
        </p:spPr>
      </p:pic>
      <p:pic>
        <p:nvPicPr>
          <p:cNvPr id="15" name="Imagen 15" descr="Un edificio de ladrillo&#10;&#10;Descripción generada automáticamente">
            <a:extLst>
              <a:ext uri="{FF2B5EF4-FFF2-40B4-BE49-F238E27FC236}">
                <a16:creationId xmlns:a16="http://schemas.microsoft.com/office/drawing/2014/main" id="{6E490447-7C5B-479C-9572-6E42C671B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887705"/>
            <a:ext cx="2876884" cy="1834063"/>
          </a:xfrm>
          <a:prstGeom prst="rect">
            <a:avLst/>
          </a:prstGeom>
        </p:spPr>
      </p:pic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1FC53560-4A47-47EC-9DFA-F4ED1AE56378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14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8C3A7-E76A-4645-8C58-C097C5AD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73" y="101744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dirty="0">
                <a:ea typeface="+mn-lt"/>
                <a:cs typeface="+mn-lt"/>
              </a:rPr>
              <a:t>RECONOCIMIENTO Y ENSAYOS DE CAMPO</a:t>
            </a:r>
            <a:endParaRPr lang="es-ES" dirty="0">
              <a:cs typeface="Calibri"/>
            </a:endParaRPr>
          </a:p>
          <a:p>
            <a:pPr marL="0" indent="0" algn="ctr">
              <a:buNone/>
            </a:pPr>
            <a:endParaRPr lang="es-ES" dirty="0">
              <a:cs typeface="Calibri"/>
            </a:endParaRPr>
          </a:p>
          <a:p>
            <a:pPr algn="ctr"/>
            <a:r>
              <a:rPr lang="es-ES" dirty="0">
                <a:cs typeface="Calibri"/>
              </a:rPr>
              <a:t>DESEMPEÑO ESTRUCTURAL</a:t>
            </a:r>
          </a:p>
          <a:p>
            <a:pPr marL="0" indent="0" algn="ctr">
              <a:buNone/>
            </a:pPr>
            <a:endParaRPr lang="es-ES" dirty="0">
              <a:cs typeface="Calibri"/>
            </a:endParaRPr>
          </a:p>
          <a:p>
            <a:pPr algn="ctr"/>
            <a:r>
              <a:rPr lang="es-ES" dirty="0">
                <a:cs typeface="Calibri"/>
              </a:rPr>
              <a:t>MODELAMIENTO SOFTWARE SEISMOSTRUCT</a:t>
            </a:r>
          </a:p>
          <a:p>
            <a:pPr marL="0" indent="0" algn="ctr">
              <a:buNone/>
            </a:pPr>
            <a:endParaRPr lang="es-ES" dirty="0">
              <a:ea typeface="+mn-lt"/>
              <a:cs typeface="+mn-lt"/>
            </a:endParaRPr>
          </a:p>
          <a:p>
            <a:pPr algn="ctr"/>
            <a:r>
              <a:rPr lang="es-ES" dirty="0">
                <a:ea typeface="+mn-lt"/>
                <a:cs typeface="+mn-lt"/>
              </a:rPr>
              <a:t>RESILIENCIA SÍSMICA</a:t>
            </a:r>
            <a:endParaRPr lang="es-ES" dirty="0">
              <a:cs typeface="Calibri"/>
            </a:endParaRPr>
          </a:p>
          <a:p>
            <a:pPr algn="ctr"/>
            <a:endParaRPr lang="es-ES" dirty="0">
              <a:cs typeface="Calibri"/>
            </a:endParaRPr>
          </a:p>
          <a:p>
            <a:pPr algn="ctr"/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pPr marL="0" indent="0">
              <a:buNone/>
            </a:pPr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CEBC07E-B7DF-4D0C-9B60-090139E0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-94951"/>
            <a:ext cx="598673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cs typeface="Calibri Light" panose="020F0302020204030204"/>
              </a:rPr>
              <a:t>CONCLUSIONES Y RECOMENDACIONES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0A673258-6BAA-4EAD-80EC-1897C025EEF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0071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446AE5C0-053D-4BB8-867F-5435E626D56D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FFB67C-893D-4FBD-99E0-728EB588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04" y="2043765"/>
            <a:ext cx="3483854" cy="1208578"/>
          </a:xfrm>
        </p:spPr>
        <p:txBody>
          <a:bodyPr>
            <a:noAutofit/>
          </a:bodyPr>
          <a:lstStyle/>
          <a:p>
            <a:pPr algn="ctr"/>
            <a:r>
              <a:rPr lang="es-MX" sz="6600" dirty="0"/>
              <a:t>GRACIAS</a:t>
            </a:r>
            <a:endParaRPr lang="es-EC" sz="6600" dirty="0"/>
          </a:p>
        </p:txBody>
      </p:sp>
      <p:pic>
        <p:nvPicPr>
          <p:cNvPr id="7" name="Imagen 10" descr="Un grupo de personas posando en la nieve&#10;&#10;Descripción generada automáticamente">
            <a:extLst>
              <a:ext uri="{FF2B5EF4-FFF2-40B4-BE49-F238E27FC236}">
                <a16:creationId xmlns:a16="http://schemas.microsoft.com/office/drawing/2014/main" id="{85830E9C-ACB0-4F72-9C18-207E15F4A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" b="30"/>
          <a:stretch/>
        </p:blipFill>
        <p:spPr>
          <a:xfrm>
            <a:off x="6611836" y="753535"/>
            <a:ext cx="4461888" cy="25511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3D999C-2285-4199-B9E5-D0607543B66A}"/>
              </a:ext>
            </a:extLst>
          </p:cNvPr>
          <p:cNvSpPr txBox="1"/>
          <p:nvPr/>
        </p:nvSpPr>
        <p:spPr>
          <a:xfrm>
            <a:off x="1058174" y="3588588"/>
            <a:ext cx="9169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Arial"/>
                <a:cs typeface="Arial"/>
              </a:rPr>
              <a:t>Dra. </a:t>
            </a:r>
            <a:r>
              <a:rPr lang="es-ES" dirty="0">
                <a:latin typeface="Arial"/>
                <a:cs typeface="Arial"/>
              </a:rPr>
              <a:t>Gladis Báez </a:t>
            </a:r>
            <a:r>
              <a:rPr lang="es-ES">
                <a:latin typeface="Arial"/>
                <a:cs typeface="Arial"/>
              </a:rPr>
              <a:t>directora </a:t>
            </a:r>
            <a:r>
              <a:rPr lang="es-ES" dirty="0">
                <a:latin typeface="Arial"/>
                <a:cs typeface="Arial"/>
              </a:rPr>
              <a:t>de la Unidad Educativa Marqués de Selva Alegre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9AA02-42EC-406B-8CA9-8A7BD87303D6}"/>
              </a:ext>
            </a:extLst>
          </p:cNvPr>
          <p:cNvSpPr txBox="1"/>
          <p:nvPr/>
        </p:nvSpPr>
        <p:spPr>
          <a:xfrm>
            <a:off x="1058173" y="4106173"/>
            <a:ext cx="7113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 err="1">
                <a:latin typeface="Arial"/>
                <a:cs typeface="Arial"/>
              </a:rPr>
              <a:t>Mag</a:t>
            </a:r>
            <a:r>
              <a:rPr lang="es-ES">
                <a:latin typeface="Arial"/>
                <a:cs typeface="Arial"/>
              </a:rPr>
              <a:t>. </a:t>
            </a:r>
            <a:r>
              <a:rPr lang="es-ES" dirty="0">
                <a:latin typeface="Arial"/>
                <a:cs typeface="Arial"/>
              </a:rPr>
              <a:t>Teresa Vinueza</a:t>
            </a:r>
            <a:r>
              <a:rPr lang="es-ES">
                <a:latin typeface="Arial"/>
                <a:cs typeface="Arial"/>
              </a:rPr>
              <a:t> </a:t>
            </a:r>
            <a:r>
              <a:rPr lang="es-ES" dirty="0">
                <a:latin typeface="Arial"/>
                <a:cs typeface="Arial"/>
              </a:rPr>
              <a:t>directora de la Unidad Educativa Lev Vygotsky</a:t>
            </a:r>
          </a:p>
          <a:p>
            <a:endParaRPr lang="es-ES" dirty="0"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781730-523B-4FC0-8072-2C222F3F5A33}"/>
              </a:ext>
            </a:extLst>
          </p:cNvPr>
          <p:cNvSpPr txBox="1"/>
          <p:nvPr/>
        </p:nvSpPr>
        <p:spPr>
          <a:xfrm>
            <a:off x="1058172" y="4638135"/>
            <a:ext cx="96155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Jefes de laboratorios de Mecánica de la Universidad de las Fuerzas Armadas - ESPE</a:t>
            </a:r>
            <a:endParaRPr lang="es-E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17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Análisis realizados</a:t>
            </a:r>
            <a:endParaRPr lang="es-ES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5B72E-48F5-442E-B1A4-148F1858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18" y="593902"/>
            <a:ext cx="10515600" cy="2095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>
                <a:cs typeface="Calibri"/>
              </a:rPr>
              <a:t>Análisis modal</a:t>
            </a:r>
            <a:endParaRPr lang="es-ES" dirty="0"/>
          </a:p>
          <a:p>
            <a:pPr algn="ctr"/>
            <a:r>
              <a:rPr lang="es-ES">
                <a:cs typeface="Calibri"/>
              </a:rPr>
              <a:t>Análisis no lineal estático adaptativo</a:t>
            </a:r>
            <a:endParaRPr lang="es-ES" dirty="0">
              <a:cs typeface="Calibri"/>
            </a:endParaRPr>
          </a:p>
          <a:p>
            <a:pPr algn="ctr"/>
            <a:r>
              <a:rPr lang="es-ES">
                <a:cs typeface="Calibri"/>
              </a:rPr>
              <a:t>Análisis lineal estático</a:t>
            </a:r>
            <a:endParaRPr lang="es-ES" dirty="0">
              <a:cs typeface="Calibri"/>
            </a:endParaRPr>
          </a:p>
        </p:txBody>
      </p:sp>
      <p:pic>
        <p:nvPicPr>
          <p:cNvPr id="4" name="Imagen 5" descr="Diagrama&#10;&#10;Descripción generada automáticamente">
            <a:extLst>
              <a:ext uri="{FF2B5EF4-FFF2-40B4-BE49-F238E27FC236}">
                <a16:creationId xmlns:a16="http://schemas.microsoft.com/office/drawing/2014/main" id="{69B5CD53-A66B-4A1E-97F1-9B01273B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6" y="2770299"/>
            <a:ext cx="3807124" cy="1418044"/>
          </a:xfrm>
          <a:prstGeom prst="rect">
            <a:avLst/>
          </a:prstGeom>
        </p:spPr>
      </p:pic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0977D268-191B-4DB2-A97F-19979BFB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24" y="2691465"/>
            <a:ext cx="4439728" cy="1561336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316DE4B8-8147-4611-876C-6587C6DC7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532" y="4466152"/>
            <a:ext cx="3634596" cy="1577544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6B0B8F34-0B2A-4687-A53F-F5DA3EE394AE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35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Análisis realizados</a:t>
            </a:r>
            <a:endParaRPr lang="es-ES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5B72E-48F5-442E-B1A4-148F1858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5" y="838316"/>
            <a:ext cx="10515600" cy="2095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cs typeface="Calibri"/>
              </a:rPr>
              <a:t>Análisis modal</a:t>
            </a:r>
            <a:endParaRPr lang="es-ES" dirty="0">
              <a:solidFill>
                <a:srgbClr val="FF0000"/>
              </a:solidFill>
            </a:endParaRPr>
          </a:p>
          <a:p>
            <a:pPr algn="ctr"/>
            <a:r>
              <a:rPr lang="es-ES" dirty="0">
                <a:cs typeface="Calibri"/>
              </a:rPr>
              <a:t>Análisis no lineal estático adaptativo</a:t>
            </a:r>
          </a:p>
          <a:p>
            <a:pPr algn="ctr"/>
            <a:r>
              <a:rPr lang="es-ES" dirty="0">
                <a:cs typeface="Calibri"/>
              </a:rPr>
              <a:t>Análisis lineal estático</a:t>
            </a:r>
          </a:p>
        </p:txBody>
      </p:sp>
      <p:pic>
        <p:nvPicPr>
          <p:cNvPr id="4" name="Imagen 5" descr="Diagrama&#10;&#10;Descripción generada automáticamente">
            <a:extLst>
              <a:ext uri="{FF2B5EF4-FFF2-40B4-BE49-F238E27FC236}">
                <a16:creationId xmlns:a16="http://schemas.microsoft.com/office/drawing/2014/main" id="{00583213-524D-45BA-8900-DEAC7724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44" y="3014714"/>
            <a:ext cx="6481312" cy="2410082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D96ACA77-159A-46F8-9B79-D5489CE9C39F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06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Análisis realizados</a:t>
            </a:r>
            <a:endParaRPr lang="es-ES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5B72E-48F5-442E-B1A4-148F1858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7" y="867071"/>
            <a:ext cx="10515600" cy="2095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>
                <a:cs typeface="Calibri"/>
              </a:rPr>
              <a:t>Análisis modal</a:t>
            </a:r>
            <a:endParaRPr lang="es-ES" dirty="0"/>
          </a:p>
          <a:p>
            <a:pPr algn="ctr"/>
            <a:r>
              <a:rPr lang="es-ES" dirty="0">
                <a:solidFill>
                  <a:srgbClr val="FF0000"/>
                </a:solidFill>
                <a:cs typeface="Calibri"/>
              </a:rPr>
              <a:t>Análisis no lineal estático adaptativo</a:t>
            </a:r>
          </a:p>
          <a:p>
            <a:pPr algn="ctr"/>
            <a:r>
              <a:rPr lang="es-ES">
                <a:cs typeface="Calibri"/>
              </a:rPr>
              <a:t>Análisis lineal estático</a:t>
            </a:r>
            <a:endParaRPr lang="es-ES" dirty="0">
              <a:cs typeface="Calibri"/>
            </a:endParaRPr>
          </a:p>
        </p:txBody>
      </p:sp>
      <p:pic>
        <p:nvPicPr>
          <p:cNvPr id="8" name="Imagen 6" descr="Diagrama&#10;&#10;Descripción generada automáticamente">
            <a:extLst>
              <a:ext uri="{FF2B5EF4-FFF2-40B4-BE49-F238E27FC236}">
                <a16:creationId xmlns:a16="http://schemas.microsoft.com/office/drawing/2014/main" id="{3B7D3263-927C-4D8D-B5C4-6E095AC3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23" y="2907126"/>
            <a:ext cx="6725728" cy="2366468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76D36C66-214D-451D-A6A3-3949202CC562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94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Análisis realizados</a:t>
            </a:r>
            <a:endParaRPr lang="es-ES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5B72E-48F5-442E-B1A4-148F1858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73" y="867071"/>
            <a:ext cx="10515600" cy="2095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dirty="0">
                <a:cs typeface="Calibri"/>
              </a:rPr>
              <a:t>Análisis modal</a:t>
            </a:r>
            <a:endParaRPr lang="es-ES" dirty="0"/>
          </a:p>
          <a:p>
            <a:pPr algn="ctr"/>
            <a:r>
              <a:rPr lang="es-ES" dirty="0">
                <a:cs typeface="Calibri"/>
              </a:rPr>
              <a:t>Análisis no lineal estático adaptativo</a:t>
            </a:r>
          </a:p>
          <a:p>
            <a:pPr algn="ctr"/>
            <a:r>
              <a:rPr lang="es-ES" dirty="0">
                <a:solidFill>
                  <a:srgbClr val="FF0000"/>
                </a:solidFill>
                <a:cs typeface="Calibri"/>
              </a:rPr>
              <a:t>Análisis lineal estático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7B0F9893-382A-40A8-A4E4-F701C96A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06" y="2970907"/>
            <a:ext cx="5431766" cy="2368299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0C6758F9-F06B-42EC-9D6E-17173303C67C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46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Herramienta PACT</a:t>
            </a:r>
          </a:p>
        </p:txBody>
      </p:sp>
      <p:pic>
        <p:nvPicPr>
          <p:cNvPr id="4" name="Imagen 5" descr="Diagrama&#10;&#10;Descripción generada automáticamente">
            <a:extLst>
              <a:ext uri="{FF2B5EF4-FFF2-40B4-BE49-F238E27FC236}">
                <a16:creationId xmlns:a16="http://schemas.microsoft.com/office/drawing/2014/main" id="{39558C70-257F-4E7E-B915-BC488244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1406566"/>
            <a:ext cx="6740106" cy="3929849"/>
          </a:xfrm>
          <a:prstGeom prst="rect">
            <a:avLst/>
          </a:prstGeom>
        </p:spPr>
      </p:pic>
      <p:pic>
        <p:nvPicPr>
          <p:cNvPr id="3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DB360E7-C909-4C58-B612-A15CFEDCC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" b="-251"/>
          <a:stretch/>
        </p:blipFill>
        <p:spPr>
          <a:xfrm>
            <a:off x="7154173" y="892387"/>
            <a:ext cx="4857186" cy="4480572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42DA5AA5-732C-4BF3-A449-5EAD3355D9C8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18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84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55D24-445D-47A6-AE9A-978E830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22" y="84388"/>
            <a:ext cx="3005890" cy="503406"/>
          </a:xfrm>
        </p:spPr>
        <p:txBody>
          <a:bodyPr>
            <a:normAutofit fontScale="90000"/>
          </a:bodyPr>
          <a:lstStyle/>
          <a:p>
            <a:r>
              <a:rPr lang="es-ES" sz="2800" b="1">
                <a:cs typeface="Calibri Light"/>
              </a:rPr>
              <a:t>Modelo de ocupación</a:t>
            </a:r>
            <a:endParaRPr lang="es-ES"/>
          </a:p>
        </p:txBody>
      </p:sp>
      <p:pic>
        <p:nvPicPr>
          <p:cNvPr id="3" name="Imagen 1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9ECE706-C918-4470-AF48-A6D607AB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76" y="1404698"/>
            <a:ext cx="5322548" cy="419262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2A93C6-76AB-424C-9312-5E706763F823}"/>
              </a:ext>
            </a:extLst>
          </p:cNvPr>
          <p:cNvSpPr txBox="1">
            <a:spLocks/>
          </p:cNvSpPr>
          <p:nvPr/>
        </p:nvSpPr>
        <p:spPr>
          <a:xfrm>
            <a:off x="802371" y="1027543"/>
            <a:ext cx="6068267" cy="4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s-ES" sz="2000" b="1" dirty="0" err="1">
                <a:cs typeface="Calibri Light"/>
              </a:rPr>
              <a:t>Education</a:t>
            </a:r>
            <a:r>
              <a:rPr lang="es-ES" sz="2000" b="1" dirty="0">
                <a:cs typeface="Calibri Light"/>
              </a:rPr>
              <a:t> (K-12): Elementary </a:t>
            </a:r>
            <a:r>
              <a:rPr lang="es-ES" sz="2000" b="1" dirty="0" err="1">
                <a:cs typeface="Calibri Light"/>
              </a:rPr>
              <a:t>Schools</a:t>
            </a:r>
            <a:endParaRPr lang="es-ES" sz="2000" b="1" dirty="0" err="1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17C03BA-E83B-4818-B13D-D5AEA5F9A67D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19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2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CEF6B-9323-459A-8C21-5616606C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1" y="133607"/>
            <a:ext cx="8229600" cy="515618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1"/>
                </a:solidFill>
              </a:rPr>
              <a:t>Resiliencia 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9CE0E-BEFD-41A3-B9EF-98E52046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0" y="1268027"/>
            <a:ext cx="6895499" cy="3793789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s-MX" dirty="0"/>
              <a:t>“La capacidad de prepararse, adaptarse a las condiciones cambiantes, de resistir y recuperarse rápidamente de las interrupciones.”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s-EC" sz="2000" kern="1200" dirty="0">
              <a:solidFill>
                <a:schemeClr val="tx2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C9E80A3C-7266-41C4-81FD-66886B6991E3}"/>
              </a:ext>
            </a:extLst>
          </p:cNvPr>
          <p:cNvSpPr txBox="1">
            <a:spLocks/>
          </p:cNvSpPr>
          <p:nvPr/>
        </p:nvSpPr>
        <p:spPr>
          <a:xfrm>
            <a:off x="304337" y="6496721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7A7B441-A03E-401A-8594-D2547BF1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032" y="2537134"/>
            <a:ext cx="4898857" cy="27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1" descr="Mapa&#10;&#10;Descripción generada automáticamente">
            <a:extLst>
              <a:ext uri="{FF2B5EF4-FFF2-40B4-BE49-F238E27FC236}">
                <a16:creationId xmlns:a16="http://schemas.microsoft.com/office/drawing/2014/main" id="{E1D3572E-2C57-4355-87AA-6F521C473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2" b="-392"/>
          <a:stretch/>
        </p:blipFill>
        <p:spPr>
          <a:xfrm>
            <a:off x="6943559" y="776004"/>
            <a:ext cx="4757476" cy="474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E86EA4-284B-4074-90BA-BC08861F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44"/>
            <a:ext cx="5483525" cy="5566883"/>
          </a:xfrm>
        </p:spPr>
        <p:txBody>
          <a:bodyPr>
            <a:normAutofit/>
          </a:bodyPr>
          <a:lstStyle/>
          <a:p>
            <a:r>
              <a:rPr lang="es-ES" sz="7200" b="1" dirty="0">
                <a:cs typeface="Calibri Light"/>
              </a:rPr>
              <a:t>Unidad Educativa 1</a:t>
            </a:r>
            <a:br>
              <a:rPr lang="es-ES" sz="7200" b="1" dirty="0">
                <a:cs typeface="Calibri Light"/>
              </a:rPr>
            </a:br>
            <a:r>
              <a:rPr lang="es-ES" sz="7200" b="1" dirty="0">
                <a:cs typeface="Calibri Light"/>
              </a:rPr>
              <a:t> </a:t>
            </a:r>
            <a:br>
              <a:rPr lang="es-ES" sz="7200" b="1" dirty="0">
                <a:cs typeface="Calibri Light"/>
              </a:rPr>
            </a:br>
            <a:r>
              <a:rPr lang="es-ES" sz="7200" b="1" dirty="0">
                <a:cs typeface="Calibri Light"/>
              </a:rPr>
              <a:t>Marqués de Selva Alegre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05DF322-B06A-44D2-A4E0-D50C84071FD4}"/>
              </a:ext>
            </a:extLst>
          </p:cNvPr>
          <p:cNvSpPr/>
          <p:nvPr/>
        </p:nvSpPr>
        <p:spPr>
          <a:xfrm>
            <a:off x="7656927" y="4093740"/>
            <a:ext cx="2616677" cy="661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CCF23AE2-6289-4F5F-BD84-5F1DD8224BB9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20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0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9540501-414A-4AE4-9907-E5CD42EA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1525798"/>
            <a:ext cx="4525991" cy="30875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F44F31-745B-4EA6-8C9E-E2AD056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64336"/>
            <a:ext cx="5021179" cy="433221"/>
          </a:xfrm>
        </p:spPr>
        <p:txBody>
          <a:bodyPr>
            <a:noAutofit/>
          </a:bodyPr>
          <a:lstStyle/>
          <a:p>
            <a:r>
              <a:rPr lang="es-MX" sz="2800" b="1" dirty="0"/>
              <a:t>Ubicación</a:t>
            </a:r>
            <a:endParaRPr lang="es-EC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D1959-EA91-48C1-AC88-A0B2D0D8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92" y="1100101"/>
            <a:ext cx="6275108" cy="1973038"/>
          </a:xfrm>
        </p:spPr>
        <p:txBody>
          <a:bodyPr lIns="91440" tIns="45720" rIns="91440" bIns="45720" anchor="t"/>
          <a:lstStyle/>
          <a:p>
            <a:r>
              <a:rPr lang="es-MX" sz="1800" dirty="0"/>
              <a:t>Unidad Educativa Marqués de Selva Alegre, bloque 2_3</a:t>
            </a:r>
            <a:endParaRPr lang="es-MX" sz="1800" dirty="0">
              <a:cs typeface="Arial"/>
            </a:endParaRPr>
          </a:p>
          <a:p>
            <a:endParaRPr lang="es-MX" sz="1800"/>
          </a:p>
          <a:p>
            <a:r>
              <a:rPr lang="es-MX" sz="1800" dirty="0"/>
              <a:t>Ecuador, provincia de Pichincha, cantón Rumiñahui, </a:t>
            </a:r>
            <a:r>
              <a:rPr lang="es" sz="1800" dirty="0">
                <a:ea typeface="+mn-lt"/>
                <a:cs typeface="+mn-lt"/>
              </a:rPr>
              <a:t>entre las calles 11 de Abril y 12 de Febrero. 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BB390217-E025-41ED-B132-639C0B95041B}"/>
              </a:ext>
            </a:extLst>
          </p:cNvPr>
          <p:cNvGraphicFramePr>
            <a:graphicFrameLocks noGrp="1"/>
          </p:cNvGraphicFramePr>
          <p:nvPr/>
        </p:nvGraphicFramePr>
        <p:xfrm>
          <a:off x="5691815" y="2663770"/>
          <a:ext cx="582236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788">
                  <a:extLst>
                    <a:ext uri="{9D8B030D-6E8A-4147-A177-3AD203B41FA5}">
                      <a16:colId xmlns:a16="http://schemas.microsoft.com/office/drawing/2014/main" val="1294892227"/>
                    </a:ext>
                  </a:extLst>
                </a:gridCol>
                <a:gridCol w="1940788">
                  <a:extLst>
                    <a:ext uri="{9D8B030D-6E8A-4147-A177-3AD203B41FA5}">
                      <a16:colId xmlns:a16="http://schemas.microsoft.com/office/drawing/2014/main" val="853028212"/>
                    </a:ext>
                  </a:extLst>
                </a:gridCol>
                <a:gridCol w="1940788">
                  <a:extLst>
                    <a:ext uri="{9D8B030D-6E8A-4147-A177-3AD203B41FA5}">
                      <a16:colId xmlns:a16="http://schemas.microsoft.com/office/drawing/2014/main" val="3320079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Punto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Latitud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Longitud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46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0°20'32.23"S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78°26'24.06"O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84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B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0°20'32.11"S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78°26'23.52"O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6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C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0°20'32,60"S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78°26'23,00"O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30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D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0°20'32,47"S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78°26'23,45"O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735130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6A5E734-ACF7-46AB-B0C8-894082822135}"/>
              </a:ext>
            </a:extLst>
          </p:cNvPr>
          <p:cNvSpPr/>
          <p:nvPr/>
        </p:nvSpPr>
        <p:spPr>
          <a:xfrm rot="4620000">
            <a:off x="2758085" y="2912930"/>
            <a:ext cx="347162" cy="5177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D70516-6F3D-41B7-A48A-CF5B7C22104D}"/>
              </a:ext>
            </a:extLst>
          </p:cNvPr>
          <p:cNvSpPr txBox="1"/>
          <p:nvPr/>
        </p:nvSpPr>
        <p:spPr>
          <a:xfrm rot="-10800000" flipV="1">
            <a:off x="1473912" y="2165298"/>
            <a:ext cx="167371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4BD2C"/>
                </a:highlight>
              </a:defRPr>
            </a:lvl1pPr>
          </a:lstStyle>
          <a:p>
            <a:r>
              <a:rPr lang="es-MX" dirty="0">
                <a:latin typeface="Arial"/>
                <a:cs typeface="Arial"/>
              </a:rPr>
              <a:t>BLOQUE 2_3 DE LA UNIDAD EDUCATIVA 1</a:t>
            </a:r>
            <a:endParaRPr lang="es-ES" dirty="0"/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36D3A771-404A-48AE-BC21-902C2CC39035}"/>
              </a:ext>
            </a:extLst>
          </p:cNvPr>
          <p:cNvCxnSpPr>
            <a:cxnSpLocks/>
            <a:stCxn id="24" idx="3"/>
            <a:endCxn id="14" idx="1"/>
          </p:cNvCxnSpPr>
          <p:nvPr/>
        </p:nvCxnSpPr>
        <p:spPr>
          <a:xfrm rot="10800000" flipH="1" flipV="1">
            <a:off x="1473911" y="2365352"/>
            <a:ext cx="1418707" cy="637341"/>
          </a:xfrm>
          <a:prstGeom prst="bentConnector4">
            <a:avLst>
              <a:gd name="adj1" fmla="val -16113"/>
              <a:gd name="adj2" fmla="val 58652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81E3CD9E-C70B-48E5-85BF-6419A6205AB2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21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45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B5A7-7152-468B-AC6A-54154AE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4" y="-281857"/>
            <a:ext cx="7237562" cy="1138658"/>
          </a:xfrm>
        </p:spPr>
        <p:txBody>
          <a:bodyPr>
            <a:normAutofit/>
          </a:bodyPr>
          <a:lstStyle/>
          <a:p>
            <a:r>
              <a:rPr lang="es-MX" sz="2900" b="1" dirty="0"/>
              <a:t>Geometría General: Descripción General</a:t>
            </a:r>
            <a:endParaRPr lang="es-EC" sz="29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9F65B-60BE-48BA-8857-8A42B596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5" y="750128"/>
            <a:ext cx="2432650" cy="37400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s-MX" sz="2000" b="1" dirty="0">
                <a:cs typeface="Arial"/>
              </a:rPr>
              <a:t>Vista frontal</a:t>
            </a:r>
          </a:p>
        </p:txBody>
      </p:sp>
      <p:pic>
        <p:nvPicPr>
          <p:cNvPr id="4" name="Imagen 3" descr="Imagen que contiene pasto, exterior, camioneta, grande&#10;&#10;Descripción generada automáticamente">
            <a:extLst>
              <a:ext uri="{FF2B5EF4-FFF2-40B4-BE49-F238E27FC236}">
                <a16:creationId xmlns:a16="http://schemas.microsoft.com/office/drawing/2014/main" id="{D61E4A9E-F3F0-4CB7-866B-8E8F9937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2" y="1117674"/>
            <a:ext cx="3892505" cy="1997869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0A538D7-1825-4780-A252-BC3780CB5EE7}"/>
              </a:ext>
            </a:extLst>
          </p:cNvPr>
          <p:cNvSpPr txBox="1">
            <a:spLocks/>
          </p:cNvSpPr>
          <p:nvPr/>
        </p:nvSpPr>
        <p:spPr>
          <a:xfrm>
            <a:off x="6527321" y="3116641"/>
            <a:ext cx="2432650" cy="3740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b="1" kern="0" dirty="0">
                <a:cs typeface="Arial"/>
              </a:rPr>
              <a:t>Vista planta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6AC09928-C19F-41C8-A5EE-B8A0553CE313}"/>
              </a:ext>
            </a:extLst>
          </p:cNvPr>
          <p:cNvSpPr txBox="1">
            <a:spLocks/>
          </p:cNvSpPr>
          <p:nvPr/>
        </p:nvSpPr>
        <p:spPr>
          <a:xfrm>
            <a:off x="1092678" y="3116641"/>
            <a:ext cx="2432650" cy="3740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b="1" kern="0" dirty="0">
                <a:cs typeface="Arial"/>
              </a:rPr>
              <a:t>Vista lateral</a:t>
            </a:r>
          </a:p>
        </p:txBody>
      </p:sp>
      <p:pic>
        <p:nvPicPr>
          <p:cNvPr id="19" name="Imagen 19">
            <a:extLst>
              <a:ext uri="{FF2B5EF4-FFF2-40B4-BE49-F238E27FC236}">
                <a16:creationId xmlns:a16="http://schemas.microsoft.com/office/drawing/2014/main" id="{0DFC8ACB-507E-418A-8ECD-478D1CA4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06" y="3491362"/>
            <a:ext cx="3835879" cy="2175652"/>
          </a:xfrm>
          <a:prstGeom prst="rect">
            <a:avLst/>
          </a:prstGeom>
        </p:spPr>
      </p:pic>
      <p:pic>
        <p:nvPicPr>
          <p:cNvPr id="20" name="Imagen 20">
            <a:extLst>
              <a:ext uri="{FF2B5EF4-FFF2-40B4-BE49-F238E27FC236}">
                <a16:creationId xmlns:a16="http://schemas.microsoft.com/office/drawing/2014/main" id="{84D20256-4B50-4511-8E05-FB6670A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65" y="1090344"/>
            <a:ext cx="3634595" cy="2060634"/>
          </a:xfrm>
          <a:prstGeom prst="rect">
            <a:avLst/>
          </a:prstGeom>
        </p:spPr>
      </p:pic>
      <p:pic>
        <p:nvPicPr>
          <p:cNvPr id="21" name="Imagen 21" descr="Imagen que contiene pasto, banca, montar a caballo, pájaro&#10;&#10;Descripción generada automáticamente">
            <a:extLst>
              <a:ext uri="{FF2B5EF4-FFF2-40B4-BE49-F238E27FC236}">
                <a16:creationId xmlns:a16="http://schemas.microsoft.com/office/drawing/2014/main" id="{F4207127-3C0B-4A67-AC09-318514962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966" y="3491361"/>
            <a:ext cx="3634594" cy="2060633"/>
          </a:xfrm>
          <a:prstGeom prst="rect">
            <a:avLst/>
          </a:prstGeom>
        </p:spPr>
      </p:pic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1AE72C62-7981-46A5-9D34-4B93734F7AF9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22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85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26" y="-123705"/>
            <a:ext cx="4333336" cy="92299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3200" b="1" dirty="0"/>
              <a:t>Geometría General: UE1</a:t>
            </a:r>
            <a:endParaRPr lang="es-EC" sz="32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1583396" y="2778733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Vista en planta</a:t>
            </a:r>
            <a:endParaRPr lang="es-MX" b="1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1DBA84C-3828-4525-9FA4-518C3A60DD3E}"/>
              </a:ext>
            </a:extLst>
          </p:cNvPr>
          <p:cNvSpPr txBox="1">
            <a:spLocks/>
          </p:cNvSpPr>
          <p:nvPr/>
        </p:nvSpPr>
        <p:spPr>
          <a:xfrm>
            <a:off x="1583396" y="3691422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3 vanos en sentido X </a:t>
            </a:r>
          </a:p>
          <a:p>
            <a:endParaRPr lang="es-MX" sz="1800" kern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3523405-5A15-4638-8207-24999EC58CFA}"/>
              </a:ext>
            </a:extLst>
          </p:cNvPr>
          <p:cNvSpPr txBox="1">
            <a:spLocks/>
          </p:cNvSpPr>
          <p:nvPr/>
        </p:nvSpPr>
        <p:spPr>
          <a:xfrm>
            <a:off x="1583396" y="4227467"/>
            <a:ext cx="2964430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vanos en sentido Y </a:t>
            </a:r>
          </a:p>
          <a:p>
            <a:endParaRPr lang="es-MX" sz="1800" kern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D7F1377-02BB-4535-9FBF-2205E8093142}"/>
              </a:ext>
            </a:extLst>
          </p:cNvPr>
          <p:cNvCxnSpPr>
            <a:cxnSpLocks/>
          </p:cNvCxnSpPr>
          <p:nvPr/>
        </p:nvCxnSpPr>
        <p:spPr>
          <a:xfrm flipV="1">
            <a:off x="7521733" y="3091220"/>
            <a:ext cx="925802" cy="5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88C17D2-FA91-4745-9570-C32D07855891}"/>
              </a:ext>
            </a:extLst>
          </p:cNvPr>
          <p:cNvCxnSpPr>
            <a:cxnSpLocks/>
          </p:cNvCxnSpPr>
          <p:nvPr/>
        </p:nvCxnSpPr>
        <p:spPr>
          <a:xfrm flipV="1">
            <a:off x="7523982" y="2278008"/>
            <a:ext cx="0" cy="8132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 de texto 22">
            <a:extLst>
              <a:ext uri="{FF2B5EF4-FFF2-40B4-BE49-F238E27FC236}">
                <a16:creationId xmlns:a16="http://schemas.microsoft.com/office/drawing/2014/main" id="{B3441755-266F-4013-8948-EA2D3E1CB82D}"/>
              </a:ext>
            </a:extLst>
          </p:cNvPr>
          <p:cNvSpPr txBox="1"/>
          <p:nvPr/>
        </p:nvSpPr>
        <p:spPr>
          <a:xfrm>
            <a:off x="8423660" y="2948478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/>
              <a:t>X</a:t>
            </a:r>
          </a:p>
        </p:txBody>
      </p:sp>
      <p:sp>
        <p:nvSpPr>
          <p:cNvPr id="26" name="Cuadro de texto 23">
            <a:extLst>
              <a:ext uri="{FF2B5EF4-FFF2-40B4-BE49-F238E27FC236}">
                <a16:creationId xmlns:a16="http://schemas.microsoft.com/office/drawing/2014/main" id="{581CC848-9954-4282-AB86-825FC3DF825E}"/>
              </a:ext>
            </a:extLst>
          </p:cNvPr>
          <p:cNvSpPr txBox="1"/>
          <p:nvPr/>
        </p:nvSpPr>
        <p:spPr>
          <a:xfrm>
            <a:off x="7358117" y="2009345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C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Imagen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C8A1592E-14B5-4BD0-93E1-C1FD63A6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06" y="1505530"/>
            <a:ext cx="6179388" cy="3933202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6283A29-45AC-4057-A5C1-016AE68ED13F}"/>
              </a:ext>
            </a:extLst>
          </p:cNvPr>
          <p:cNvCxnSpPr>
            <a:cxnSpLocks/>
          </p:cNvCxnSpPr>
          <p:nvPr/>
        </p:nvCxnSpPr>
        <p:spPr>
          <a:xfrm flipV="1">
            <a:off x="5718813" y="5141432"/>
            <a:ext cx="925802" cy="5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F10A623-2B56-4363-8684-0B0EC62F83F1}"/>
              </a:ext>
            </a:extLst>
          </p:cNvPr>
          <p:cNvCxnSpPr>
            <a:cxnSpLocks/>
          </p:cNvCxnSpPr>
          <p:nvPr/>
        </p:nvCxnSpPr>
        <p:spPr>
          <a:xfrm flipV="1">
            <a:off x="5721062" y="4328220"/>
            <a:ext cx="0" cy="8132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 de texto 22">
            <a:extLst>
              <a:ext uri="{FF2B5EF4-FFF2-40B4-BE49-F238E27FC236}">
                <a16:creationId xmlns:a16="http://schemas.microsoft.com/office/drawing/2014/main" id="{1E7ECD3D-5B5B-474B-A127-E3C1AE33E99C}"/>
              </a:ext>
            </a:extLst>
          </p:cNvPr>
          <p:cNvSpPr txBox="1"/>
          <p:nvPr/>
        </p:nvSpPr>
        <p:spPr>
          <a:xfrm>
            <a:off x="6620740" y="4998690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/>
              <a:t>X</a:t>
            </a:r>
          </a:p>
        </p:txBody>
      </p:sp>
      <p:sp>
        <p:nvSpPr>
          <p:cNvPr id="8" name="Cuadro de texto 23">
            <a:extLst>
              <a:ext uri="{FF2B5EF4-FFF2-40B4-BE49-F238E27FC236}">
                <a16:creationId xmlns:a16="http://schemas.microsoft.com/office/drawing/2014/main" id="{89DF313A-F9ED-423B-B9A9-316B3235EC57}"/>
              </a:ext>
            </a:extLst>
          </p:cNvPr>
          <p:cNvSpPr txBox="1"/>
          <p:nvPr/>
        </p:nvSpPr>
        <p:spPr>
          <a:xfrm>
            <a:off x="5555197" y="4059557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C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5E99938D-5FF3-47D1-B384-10D03B342E1F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23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22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38906E1F-2082-4A28-8A0A-95FC5F6B1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" b="-148"/>
          <a:stretch/>
        </p:blipFill>
        <p:spPr>
          <a:xfrm>
            <a:off x="2955986" y="1501773"/>
            <a:ext cx="6136267" cy="41047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328"/>
            <a:ext cx="4362091" cy="85111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3200" b="1" dirty="0"/>
              <a:t>Geometría General: UE1</a:t>
            </a:r>
            <a:endParaRPr lang="es-EC" sz="32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380453" y="5860451"/>
            <a:ext cx="3447269" cy="44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Modelamiento Tridimensional</a:t>
            </a:r>
            <a:endParaRPr lang="es-MX" b="1" kern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CCD7949-0B8C-4377-BB19-08FE2D3B2004}"/>
              </a:ext>
            </a:extLst>
          </p:cNvPr>
          <p:cNvCxnSpPr>
            <a:cxnSpLocks/>
          </p:cNvCxnSpPr>
          <p:nvPr/>
        </p:nvCxnSpPr>
        <p:spPr>
          <a:xfrm>
            <a:off x="3763467" y="4393311"/>
            <a:ext cx="914164" cy="1927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D501547-FF0D-4788-8334-E3A72E4EAA54}"/>
              </a:ext>
            </a:extLst>
          </p:cNvPr>
          <p:cNvCxnSpPr>
            <a:cxnSpLocks/>
          </p:cNvCxnSpPr>
          <p:nvPr/>
        </p:nvCxnSpPr>
        <p:spPr>
          <a:xfrm flipV="1">
            <a:off x="3783300" y="4087873"/>
            <a:ext cx="667500" cy="3147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 de texto 22">
            <a:extLst>
              <a:ext uri="{FF2B5EF4-FFF2-40B4-BE49-F238E27FC236}">
                <a16:creationId xmlns:a16="http://schemas.microsoft.com/office/drawing/2014/main" id="{2587DCB0-168C-4E03-80DD-693E49A62845}"/>
              </a:ext>
            </a:extLst>
          </p:cNvPr>
          <p:cNvSpPr txBox="1"/>
          <p:nvPr/>
        </p:nvSpPr>
        <p:spPr>
          <a:xfrm>
            <a:off x="4681195" y="4538579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/>
              <a:t>X</a:t>
            </a:r>
          </a:p>
        </p:txBody>
      </p:sp>
      <p:sp>
        <p:nvSpPr>
          <p:cNvPr id="9" name="Cuadro de texto 23">
            <a:extLst>
              <a:ext uri="{FF2B5EF4-FFF2-40B4-BE49-F238E27FC236}">
                <a16:creationId xmlns:a16="http://schemas.microsoft.com/office/drawing/2014/main" id="{B9217754-B9C3-4FA6-BF80-AD7B63E0F47B}"/>
              </a:ext>
            </a:extLst>
          </p:cNvPr>
          <p:cNvSpPr txBox="1"/>
          <p:nvPr/>
        </p:nvSpPr>
        <p:spPr>
          <a:xfrm>
            <a:off x="4363610" y="3965120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C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74406D2-484D-42FA-90F6-71E79A33BE57}"/>
              </a:ext>
            </a:extLst>
          </p:cNvPr>
          <p:cNvCxnSpPr>
            <a:cxnSpLocks/>
          </p:cNvCxnSpPr>
          <p:nvPr/>
        </p:nvCxnSpPr>
        <p:spPr>
          <a:xfrm flipH="1" flipV="1">
            <a:off x="3754546" y="3766856"/>
            <a:ext cx="28754" cy="6328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 de texto 23">
            <a:extLst>
              <a:ext uri="{FF2B5EF4-FFF2-40B4-BE49-F238E27FC236}">
                <a16:creationId xmlns:a16="http://schemas.microsoft.com/office/drawing/2014/main" id="{4FF1BBDD-A902-43F3-B8D1-31E2A7C8B730}"/>
              </a:ext>
            </a:extLst>
          </p:cNvPr>
          <p:cNvSpPr txBox="1"/>
          <p:nvPr/>
        </p:nvSpPr>
        <p:spPr>
          <a:xfrm>
            <a:off x="3388643" y="3575308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3A42446C-94FA-4AB2-89BE-6526EF8A01FE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24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2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8" y="5691"/>
            <a:ext cx="5138470" cy="649828"/>
          </a:xfrm>
        </p:spPr>
        <p:txBody>
          <a:bodyPr>
            <a:normAutofit/>
          </a:bodyPr>
          <a:lstStyle/>
          <a:p>
            <a:r>
              <a:rPr lang="es-MX" sz="3200" b="1" dirty="0"/>
              <a:t>Geometría General: Bloque A</a:t>
            </a:r>
            <a:endParaRPr lang="es-EC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312783" y="1027180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Vistas en elevación</a:t>
            </a:r>
            <a:endParaRPr lang="es-MX" b="1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1DBA84C-3828-4525-9FA4-518C3A60DD3E}"/>
              </a:ext>
            </a:extLst>
          </p:cNvPr>
          <p:cNvSpPr txBox="1">
            <a:spLocks/>
          </p:cNvSpPr>
          <p:nvPr/>
        </p:nvSpPr>
        <p:spPr>
          <a:xfrm>
            <a:off x="1171295" y="149161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3 vanos en sentido Y</a:t>
            </a:r>
          </a:p>
          <a:p>
            <a:endParaRPr lang="es-MX" sz="1800" kern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B3F8BC2-9A4D-4172-B082-1ACF74986E5C}"/>
              </a:ext>
            </a:extLst>
          </p:cNvPr>
          <p:cNvCxnSpPr>
            <a:cxnSpLocks/>
          </p:cNvCxnSpPr>
          <p:nvPr/>
        </p:nvCxnSpPr>
        <p:spPr>
          <a:xfrm flipV="1">
            <a:off x="768888" y="5318770"/>
            <a:ext cx="1110022" cy="113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C82D0DC-CC17-46F4-BA2E-E1DE87DBC1F3}"/>
              </a:ext>
            </a:extLst>
          </p:cNvPr>
          <p:cNvCxnSpPr>
            <a:cxnSpLocks/>
          </p:cNvCxnSpPr>
          <p:nvPr/>
        </p:nvCxnSpPr>
        <p:spPr>
          <a:xfrm flipV="1">
            <a:off x="797643" y="4516904"/>
            <a:ext cx="0" cy="8132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 de texto 22">
            <a:extLst>
              <a:ext uri="{FF2B5EF4-FFF2-40B4-BE49-F238E27FC236}">
                <a16:creationId xmlns:a16="http://schemas.microsoft.com/office/drawing/2014/main" id="{06B37EFC-414E-4CD8-A187-63012D3112BC}"/>
              </a:ext>
            </a:extLst>
          </p:cNvPr>
          <p:cNvSpPr txBox="1"/>
          <p:nvPr/>
        </p:nvSpPr>
        <p:spPr>
          <a:xfrm>
            <a:off x="1835778" y="5219041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 dirty="0">
                <a:cs typeface="Arial"/>
              </a:rPr>
              <a:t>Y</a:t>
            </a:r>
          </a:p>
        </p:txBody>
      </p:sp>
      <p:sp>
        <p:nvSpPr>
          <p:cNvPr id="29" name="Cuadro de texto 23">
            <a:extLst>
              <a:ext uri="{FF2B5EF4-FFF2-40B4-BE49-F238E27FC236}">
                <a16:creationId xmlns:a16="http://schemas.microsoft.com/office/drawing/2014/main" id="{683AFBA0-FA7F-4C7D-8F72-10CB9655B8EF}"/>
              </a:ext>
            </a:extLst>
          </p:cNvPr>
          <p:cNvSpPr txBox="1"/>
          <p:nvPr/>
        </p:nvSpPr>
        <p:spPr>
          <a:xfrm>
            <a:off x="632532" y="4248827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81CFB50-62E6-4F94-B006-947E8FAFC80F}"/>
              </a:ext>
            </a:extLst>
          </p:cNvPr>
          <p:cNvCxnSpPr>
            <a:cxnSpLocks/>
          </p:cNvCxnSpPr>
          <p:nvPr/>
        </p:nvCxnSpPr>
        <p:spPr>
          <a:xfrm flipH="1">
            <a:off x="10272532" y="5120753"/>
            <a:ext cx="1207460" cy="141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3664131-F56F-4386-BD21-6182EDFB448A}"/>
              </a:ext>
            </a:extLst>
          </p:cNvPr>
          <p:cNvCxnSpPr>
            <a:cxnSpLocks/>
          </p:cNvCxnSpPr>
          <p:nvPr/>
        </p:nvCxnSpPr>
        <p:spPr>
          <a:xfrm flipV="1">
            <a:off x="11479991" y="4192523"/>
            <a:ext cx="0" cy="9569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 de texto 22">
            <a:extLst>
              <a:ext uri="{FF2B5EF4-FFF2-40B4-BE49-F238E27FC236}">
                <a16:creationId xmlns:a16="http://schemas.microsoft.com/office/drawing/2014/main" id="{E2706121-ABAF-4967-8198-36CF80565071}"/>
              </a:ext>
            </a:extLst>
          </p:cNvPr>
          <p:cNvSpPr txBox="1"/>
          <p:nvPr/>
        </p:nvSpPr>
        <p:spPr>
          <a:xfrm>
            <a:off x="9970606" y="5016671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MX" dirty="0">
                <a:latin typeface="Arial"/>
                <a:cs typeface="Arial"/>
              </a:rPr>
              <a:t>X</a:t>
            </a:r>
            <a:endParaRPr lang="es-EC"/>
          </a:p>
        </p:txBody>
      </p:sp>
      <p:sp>
        <p:nvSpPr>
          <p:cNvPr id="33" name="Cuadro de texto 23">
            <a:extLst>
              <a:ext uri="{FF2B5EF4-FFF2-40B4-BE49-F238E27FC236}">
                <a16:creationId xmlns:a16="http://schemas.microsoft.com/office/drawing/2014/main" id="{3A20BA2F-6167-4982-A252-FC5DF931D7C5}"/>
              </a:ext>
            </a:extLst>
          </p:cNvPr>
          <p:cNvSpPr txBox="1"/>
          <p:nvPr/>
        </p:nvSpPr>
        <p:spPr>
          <a:xfrm>
            <a:off x="11314880" y="3852559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3523405-5A15-4638-8207-24999EC58CFA}"/>
              </a:ext>
            </a:extLst>
          </p:cNvPr>
          <p:cNvSpPr txBox="1">
            <a:spLocks/>
          </p:cNvSpPr>
          <p:nvPr/>
        </p:nvSpPr>
        <p:spPr>
          <a:xfrm>
            <a:off x="7411109" y="1456638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vanos en sentido </a:t>
            </a:r>
            <a:r>
              <a:rPr lang="es-MX" sz="1800" kern="0" dirty="0"/>
              <a:t>X </a:t>
            </a:r>
            <a:endParaRPr lang="es-MX" sz="1800" kern="0"/>
          </a:p>
          <a:p>
            <a:endParaRPr lang="es-MX" sz="1800" kern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941C8727-E031-4637-8641-4E8CE614A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5" b="-133"/>
          <a:stretch/>
        </p:blipFill>
        <p:spPr>
          <a:xfrm>
            <a:off x="961262" y="1925464"/>
            <a:ext cx="3990339" cy="3281182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B0975BFF-26E8-4A7C-BDA3-DC9742D5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46" y="2162717"/>
            <a:ext cx="4856671" cy="2791360"/>
          </a:xfrm>
          <a:prstGeom prst="rect">
            <a:avLst/>
          </a:prstGeom>
        </p:spPr>
      </p:pic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C236FC03-C36C-4C54-B93D-91FACB9AD7CC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25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31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E503324B-2715-4574-82ED-21967E04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50" y="1692436"/>
            <a:ext cx="6481312" cy="41057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17413F-ECBE-4988-A4AF-B4966CB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42" y="91956"/>
            <a:ext cx="6202393" cy="52043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específica: UE1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819575" y="1019672"/>
            <a:ext cx="1248523" cy="45662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dirty="0"/>
              <a:t>Vigas</a:t>
            </a:r>
            <a:endParaRPr lang="es-MX" b="1" kern="0" dirty="0">
              <a:cs typeface="Calibri" panose="020F0502020204030204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055B7A0-F2CA-4C39-8B4B-4B3BE1B0CD8B}"/>
              </a:ext>
            </a:extLst>
          </p:cNvPr>
          <p:cNvSpPr/>
          <p:nvPr/>
        </p:nvSpPr>
        <p:spPr>
          <a:xfrm>
            <a:off x="1659073" y="2225934"/>
            <a:ext cx="4973513" cy="85122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074F4FE-B313-410B-B439-7A7001C65E26}"/>
              </a:ext>
            </a:extLst>
          </p:cNvPr>
          <p:cNvSpPr/>
          <p:nvPr/>
        </p:nvSpPr>
        <p:spPr>
          <a:xfrm>
            <a:off x="1601564" y="3519896"/>
            <a:ext cx="4973513" cy="85122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1305F0E-B421-47E1-918A-67D8231BECCB}"/>
              </a:ext>
            </a:extLst>
          </p:cNvPr>
          <p:cNvSpPr/>
          <p:nvPr/>
        </p:nvSpPr>
        <p:spPr>
          <a:xfrm>
            <a:off x="1601563" y="4670085"/>
            <a:ext cx="4973513" cy="85122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6634CB9-13F7-4CC0-B5F3-3BA18F6FDA0F}"/>
              </a:ext>
            </a:extLst>
          </p:cNvPr>
          <p:cNvSpPr/>
          <p:nvPr/>
        </p:nvSpPr>
        <p:spPr>
          <a:xfrm>
            <a:off x="1587186" y="5417706"/>
            <a:ext cx="4916004" cy="85122"/>
          </a:xfrm>
          <a:prstGeom prst="rect">
            <a:avLst/>
          </a:prstGeom>
          <a:solidFill>
            <a:srgbClr val="00B05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B15318C-9A94-4DBB-A4B6-F4BD49ACCD33}"/>
              </a:ext>
            </a:extLst>
          </p:cNvPr>
          <p:cNvSpPr/>
          <p:nvPr/>
        </p:nvSpPr>
        <p:spPr>
          <a:xfrm rot="16200000">
            <a:off x="343543" y="3426443"/>
            <a:ext cx="2529362" cy="70745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78C2CD8-95D7-47F5-AE3C-52A4B3F52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677" y="1478890"/>
            <a:ext cx="1343025" cy="16573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E8AC8CC-986E-4C4F-A9DD-41EE60D61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027" y="1426323"/>
            <a:ext cx="1385079" cy="156120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469B7C13-2205-4039-A7F5-D812F931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327" y="3683749"/>
            <a:ext cx="1609725" cy="176212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Imagen 7" descr="Diagrama&#10;&#10;Descripción generada automáticamente">
            <a:extLst>
              <a:ext uri="{FF2B5EF4-FFF2-40B4-BE49-F238E27FC236}">
                <a16:creationId xmlns:a16="http://schemas.microsoft.com/office/drawing/2014/main" id="{FD613B6C-C51E-424B-B327-84F295EA5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5101" y="3859962"/>
            <a:ext cx="1562100" cy="14097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000CD2E6-074C-460D-B2FA-EEA0349162D1}"/>
              </a:ext>
            </a:extLst>
          </p:cNvPr>
          <p:cNvSpPr/>
          <p:nvPr/>
        </p:nvSpPr>
        <p:spPr>
          <a:xfrm rot="16200000">
            <a:off x="1996938" y="3440820"/>
            <a:ext cx="2529362" cy="70745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45DBAEA-EF44-4277-9392-24155AB5FC6F}"/>
              </a:ext>
            </a:extLst>
          </p:cNvPr>
          <p:cNvSpPr/>
          <p:nvPr/>
        </p:nvSpPr>
        <p:spPr>
          <a:xfrm rot="16200000">
            <a:off x="3520937" y="3455196"/>
            <a:ext cx="2529362" cy="70745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03FCF9F-5FF4-4BEC-AFC3-4CDC89366242}"/>
              </a:ext>
            </a:extLst>
          </p:cNvPr>
          <p:cNvSpPr/>
          <p:nvPr/>
        </p:nvSpPr>
        <p:spPr>
          <a:xfrm rot="16380000">
            <a:off x="5332485" y="3455197"/>
            <a:ext cx="2529362" cy="70745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44B359-A228-4325-96F3-C7DD5F044332}"/>
              </a:ext>
            </a:extLst>
          </p:cNvPr>
          <p:cNvSpPr/>
          <p:nvPr/>
        </p:nvSpPr>
        <p:spPr>
          <a:xfrm>
            <a:off x="1584385" y="4740214"/>
            <a:ext cx="71887" cy="661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C26F93D-0BBC-4312-9757-FFA3C1E5CC6B}"/>
              </a:ext>
            </a:extLst>
          </p:cNvPr>
          <p:cNvSpPr/>
          <p:nvPr/>
        </p:nvSpPr>
        <p:spPr>
          <a:xfrm>
            <a:off x="3223403" y="4768968"/>
            <a:ext cx="71887" cy="661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FF3D507-F6C5-43B2-B5A0-472122D4CE04}"/>
              </a:ext>
            </a:extLst>
          </p:cNvPr>
          <p:cNvSpPr/>
          <p:nvPr/>
        </p:nvSpPr>
        <p:spPr>
          <a:xfrm>
            <a:off x="4747404" y="4783346"/>
            <a:ext cx="71887" cy="661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A7B393A-E639-438F-B211-A7A79DED9B30}"/>
              </a:ext>
            </a:extLst>
          </p:cNvPr>
          <p:cNvSpPr/>
          <p:nvPr/>
        </p:nvSpPr>
        <p:spPr>
          <a:xfrm rot="180000">
            <a:off x="6458310" y="4754591"/>
            <a:ext cx="71887" cy="661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0F19B2-2313-46B2-9E35-76627E4C1411}"/>
              </a:ext>
            </a:extLst>
          </p:cNvPr>
          <p:cNvSpPr txBox="1"/>
          <p:nvPr/>
        </p:nvSpPr>
        <p:spPr>
          <a:xfrm>
            <a:off x="612475" y="5874589"/>
            <a:ext cx="85085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La dimensiones de los gráficos se encuentran en metros</a:t>
            </a:r>
            <a:endParaRPr lang="es-ES" sz="1400" dirty="0">
              <a:cs typeface="Arial"/>
            </a:endParaRPr>
          </a:p>
        </p:txBody>
      </p:sp>
      <p:sp>
        <p:nvSpPr>
          <p:cNvPr id="24" name="Marcador de número de diapositiva 2">
            <a:extLst>
              <a:ext uri="{FF2B5EF4-FFF2-40B4-BE49-F238E27FC236}">
                <a16:creationId xmlns:a16="http://schemas.microsoft.com/office/drawing/2014/main" id="{D8E7B736-68C2-406B-9FA7-C211EABC04BA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26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493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E503324B-2715-4574-82ED-21967E04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4" y="1476776"/>
            <a:ext cx="6481312" cy="41057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17413F-ECBE-4988-A4AF-B4966CB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91955"/>
            <a:ext cx="6259902" cy="347903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MX" sz="3200" b="1" dirty="0"/>
              <a:t>Geometría específica: UE1</a:t>
            </a:r>
            <a:endParaRPr lang="es-EC" sz="3200" dirty="0">
              <a:cs typeface="Calibri Light" panose="020F030202020403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575160" y="962162"/>
            <a:ext cx="1579203" cy="42787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dirty="0"/>
              <a:t>Columnas</a:t>
            </a:r>
            <a:endParaRPr lang="es-MX" b="1" kern="0" dirty="0">
              <a:cs typeface="Calibri" panose="020F0502020204030204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6634CB9-13F7-4CC0-B5F3-3BA18F6FDA0F}"/>
              </a:ext>
            </a:extLst>
          </p:cNvPr>
          <p:cNvSpPr/>
          <p:nvPr/>
        </p:nvSpPr>
        <p:spPr>
          <a:xfrm rot="16200000">
            <a:off x="1400279" y="1967139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5CB0F73-8DE8-47AE-8BCA-DB0B35A68B6D}"/>
              </a:ext>
            </a:extLst>
          </p:cNvPr>
          <p:cNvSpPr/>
          <p:nvPr/>
        </p:nvSpPr>
        <p:spPr>
          <a:xfrm rot="16200000">
            <a:off x="3060864" y="1959951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50B670F-CF3E-4883-B0F8-10D3A6568738}"/>
              </a:ext>
            </a:extLst>
          </p:cNvPr>
          <p:cNvSpPr/>
          <p:nvPr/>
        </p:nvSpPr>
        <p:spPr>
          <a:xfrm rot="16200000">
            <a:off x="4584863" y="1959950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6B4E5BF-3BBD-4A9B-AD61-FD80AB269C38}"/>
              </a:ext>
            </a:extLst>
          </p:cNvPr>
          <p:cNvSpPr/>
          <p:nvPr/>
        </p:nvSpPr>
        <p:spPr>
          <a:xfrm rot="16200000">
            <a:off x="6468296" y="1974327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C606B98-41A2-4DB6-8BE9-3E34FB097B0A}"/>
              </a:ext>
            </a:extLst>
          </p:cNvPr>
          <p:cNvSpPr/>
          <p:nvPr/>
        </p:nvSpPr>
        <p:spPr>
          <a:xfrm rot="16200000">
            <a:off x="1400278" y="3275478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E80F63D-4F13-499B-81D0-031D33F116C8}"/>
              </a:ext>
            </a:extLst>
          </p:cNvPr>
          <p:cNvSpPr/>
          <p:nvPr/>
        </p:nvSpPr>
        <p:spPr>
          <a:xfrm rot="16200000">
            <a:off x="3010543" y="3332987"/>
            <a:ext cx="257742" cy="128254"/>
          </a:xfrm>
          <a:prstGeom prst="rect">
            <a:avLst/>
          </a:prstGeom>
          <a:solidFill>
            <a:srgbClr val="7030A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554A13-EAC8-4E39-AB93-0F918BACE884}"/>
              </a:ext>
            </a:extLst>
          </p:cNvPr>
          <p:cNvSpPr/>
          <p:nvPr/>
        </p:nvSpPr>
        <p:spPr>
          <a:xfrm rot="16200000">
            <a:off x="4529315" y="3326518"/>
            <a:ext cx="257741" cy="113878"/>
          </a:xfrm>
          <a:prstGeom prst="rect">
            <a:avLst/>
          </a:prstGeom>
          <a:solidFill>
            <a:srgbClr val="7030A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0384BB1-6933-4144-A90C-A1D4FA549539}"/>
              </a:ext>
            </a:extLst>
          </p:cNvPr>
          <p:cNvSpPr/>
          <p:nvPr/>
        </p:nvSpPr>
        <p:spPr>
          <a:xfrm rot="16200000">
            <a:off x="6396408" y="3268289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042AA90-EBA3-4985-A4E4-003E84C6A760}"/>
              </a:ext>
            </a:extLst>
          </p:cNvPr>
          <p:cNvSpPr/>
          <p:nvPr/>
        </p:nvSpPr>
        <p:spPr>
          <a:xfrm rot="16200000">
            <a:off x="1400278" y="4411289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A5F6844-4819-4DA2-A406-8FBC0634A466}"/>
              </a:ext>
            </a:extLst>
          </p:cNvPr>
          <p:cNvSpPr/>
          <p:nvPr/>
        </p:nvSpPr>
        <p:spPr>
          <a:xfrm rot="16200000">
            <a:off x="3060863" y="4404101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01F8385-5B5C-4954-8277-D254FD103DB3}"/>
              </a:ext>
            </a:extLst>
          </p:cNvPr>
          <p:cNvSpPr/>
          <p:nvPr/>
        </p:nvSpPr>
        <p:spPr>
          <a:xfrm rot="16200000">
            <a:off x="4584862" y="4404100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7C9275A-D9C3-4A26-AC9C-5D192643187D}"/>
              </a:ext>
            </a:extLst>
          </p:cNvPr>
          <p:cNvSpPr/>
          <p:nvPr/>
        </p:nvSpPr>
        <p:spPr>
          <a:xfrm rot="16200000">
            <a:off x="6295767" y="4404100"/>
            <a:ext cx="157100" cy="157009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91FDC4C-46B8-4D2D-907C-3965C5A2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567" y="1649082"/>
            <a:ext cx="1649623" cy="123070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F64DFB-B68E-4331-B6FF-1EA99A2CC318}"/>
              </a:ext>
            </a:extLst>
          </p:cNvPr>
          <p:cNvSpPr txBox="1"/>
          <p:nvPr/>
        </p:nvSpPr>
        <p:spPr>
          <a:xfrm>
            <a:off x="612475" y="5745193"/>
            <a:ext cx="85085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La dimensiones de los gráficos se encuentran en metros</a:t>
            </a:r>
            <a:endParaRPr lang="es-ES" sz="1400" dirty="0">
              <a:cs typeface="Arial"/>
            </a:endParaRPr>
          </a:p>
        </p:txBody>
      </p:sp>
      <p:pic>
        <p:nvPicPr>
          <p:cNvPr id="7" name="Imagen 7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A7F2E6E9-DA79-480C-8A96-FF6628328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902" y="1656091"/>
            <a:ext cx="1627517" cy="143234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Imagen 8" descr="Rectángulo, Cuadrado&#10;&#10;Descripción generada automáticamente">
            <a:extLst>
              <a:ext uri="{FF2B5EF4-FFF2-40B4-BE49-F238E27FC236}">
                <a16:creationId xmlns:a16="http://schemas.microsoft.com/office/drawing/2014/main" id="{AE6ACF41-6883-4B6F-8DCC-8725AE68D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398" y="3611683"/>
            <a:ext cx="1636863" cy="153244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97B548A-A8AC-4692-B642-48FCE069093D}"/>
              </a:ext>
            </a:extLst>
          </p:cNvPr>
          <p:cNvSpPr/>
          <p:nvPr/>
        </p:nvSpPr>
        <p:spPr>
          <a:xfrm>
            <a:off x="1366927" y="5083474"/>
            <a:ext cx="230038" cy="2587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55B9F29-F496-418D-8E20-3B75FCD43FCF}"/>
              </a:ext>
            </a:extLst>
          </p:cNvPr>
          <p:cNvSpPr/>
          <p:nvPr/>
        </p:nvSpPr>
        <p:spPr>
          <a:xfrm>
            <a:off x="3020323" y="5083473"/>
            <a:ext cx="230038" cy="2587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B291B12-17EA-4888-AB14-EE9C1E326CE1}"/>
              </a:ext>
            </a:extLst>
          </p:cNvPr>
          <p:cNvSpPr/>
          <p:nvPr/>
        </p:nvSpPr>
        <p:spPr>
          <a:xfrm>
            <a:off x="4544322" y="5083472"/>
            <a:ext cx="230038" cy="2587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406B48-18FD-4034-949F-A001CCA1C53B}"/>
              </a:ext>
            </a:extLst>
          </p:cNvPr>
          <p:cNvSpPr/>
          <p:nvPr/>
        </p:nvSpPr>
        <p:spPr>
          <a:xfrm>
            <a:off x="6226473" y="5083471"/>
            <a:ext cx="230038" cy="2587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ador de número de diapositiva 2">
            <a:extLst>
              <a:ext uri="{FF2B5EF4-FFF2-40B4-BE49-F238E27FC236}">
                <a16:creationId xmlns:a16="http://schemas.microsoft.com/office/drawing/2014/main" id="{7013EE29-B1AF-4F4F-8B84-666602705266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27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77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A8F93-FA1B-4C28-B5AB-BDC3FC72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46" y="5691"/>
            <a:ext cx="6288657" cy="70733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específica: UE1</a:t>
            </a:r>
            <a:endParaRPr lang="es-EC" sz="2900" b="1"/>
          </a:p>
        </p:txBody>
      </p:sp>
      <p:pic>
        <p:nvPicPr>
          <p:cNvPr id="22" name="Imagen 22">
            <a:extLst>
              <a:ext uri="{FF2B5EF4-FFF2-40B4-BE49-F238E27FC236}">
                <a16:creationId xmlns:a16="http://schemas.microsoft.com/office/drawing/2014/main" id="{AB0F2FA7-4AFE-4456-9466-7AEE2658E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170" y="3979018"/>
            <a:ext cx="3529282" cy="1170137"/>
          </a:xfr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D7F6A36-83A1-4BC6-A8E1-50B2D8DEC0D5}"/>
              </a:ext>
            </a:extLst>
          </p:cNvPr>
          <p:cNvSpPr txBox="1">
            <a:spLocks/>
          </p:cNvSpPr>
          <p:nvPr/>
        </p:nvSpPr>
        <p:spPr>
          <a:xfrm>
            <a:off x="1460356" y="3476632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Módulo de elasticidad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9432193-194D-4829-9886-DB1802F276C1}"/>
              </a:ext>
            </a:extLst>
          </p:cNvPr>
          <p:cNvSpPr txBox="1">
            <a:spLocks/>
          </p:cNvSpPr>
          <p:nvPr/>
        </p:nvSpPr>
        <p:spPr>
          <a:xfrm>
            <a:off x="1277284" y="1106602"/>
            <a:ext cx="1206834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/>
              <a:t>Losa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DF03446-C646-4663-A431-BA280BD547C8}"/>
              </a:ext>
            </a:extLst>
          </p:cNvPr>
          <p:cNvSpPr txBox="1">
            <a:spLocks/>
          </p:cNvSpPr>
          <p:nvPr/>
        </p:nvSpPr>
        <p:spPr>
          <a:xfrm>
            <a:off x="6104243" y="3433305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Especificaciones Técnicas</a:t>
            </a: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781C0E7F-52DF-4796-BF9C-F8B674AAF34A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28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CB465745-465A-44F5-AB23-D494AFDCC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32" y="1335122"/>
            <a:ext cx="6222519" cy="17579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0997A20-41E7-493E-8488-6B6D3FF57230}"/>
              </a:ext>
            </a:extLst>
          </p:cNvPr>
          <p:cNvSpPr txBox="1"/>
          <p:nvPr/>
        </p:nvSpPr>
        <p:spPr>
          <a:xfrm>
            <a:off x="612475" y="5745193"/>
            <a:ext cx="85085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La dimensiones de los gráficos se encuentran en metros</a:t>
            </a:r>
            <a:endParaRPr lang="es-ES" sz="1400" dirty="0">
              <a:cs typeface="Arial"/>
            </a:endParaRPr>
          </a:p>
        </p:txBody>
      </p:sp>
      <p:pic>
        <p:nvPicPr>
          <p:cNvPr id="19" name="Imagen 19">
            <a:extLst>
              <a:ext uri="{FF2B5EF4-FFF2-40B4-BE49-F238E27FC236}">
                <a16:creationId xmlns:a16="http://schemas.microsoft.com/office/drawing/2014/main" id="{5DE13237-892D-4A6D-AF56-5615020AD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" b="519"/>
          <a:stretch/>
        </p:blipFill>
        <p:spPr>
          <a:xfrm>
            <a:off x="6648730" y="4064300"/>
            <a:ext cx="2222005" cy="9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5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7" y="63200"/>
            <a:ext cx="6547450" cy="36228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s-EC" sz="3200" b="1" dirty="0">
                <a:ea typeface="+mj-lt"/>
                <a:cs typeface="+mj-lt"/>
              </a:rPr>
              <a:t>Cálculo de cargas por piso</a:t>
            </a:r>
            <a:r>
              <a:rPr lang="es-EC" i="0" dirty="0">
                <a:ea typeface="+mj-lt"/>
                <a:cs typeface="+mj-lt"/>
              </a:rPr>
              <a:t> </a:t>
            </a:r>
            <a:endParaRPr lang="es-MX" dirty="0">
              <a:ea typeface="+mj-lt"/>
              <a:cs typeface="+mj-lt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29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Imagen 8" descr="Tabla&#10;&#10;Descripción generada automáticamente">
            <a:extLst>
              <a:ext uri="{FF2B5EF4-FFF2-40B4-BE49-F238E27FC236}">
                <a16:creationId xmlns:a16="http://schemas.microsoft.com/office/drawing/2014/main" id="{6E4F42D8-66F6-4561-93E4-9805ECEE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8" y="1352290"/>
            <a:ext cx="7200181" cy="41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CEF6B-9323-459A-8C21-5616606C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69" y="76098"/>
            <a:ext cx="8229600" cy="515618"/>
          </a:xfrm>
        </p:spPr>
        <p:txBody>
          <a:bodyPr>
            <a:noAutofit/>
          </a:bodyPr>
          <a:lstStyle/>
          <a:p>
            <a:r>
              <a:rPr lang="es-MX" sz="2800" b="1" dirty="0"/>
              <a:t>Estructuras de ocupación especial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9CE0E-BEFD-41A3-B9EF-98E52046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946" y="1235867"/>
            <a:ext cx="9907745" cy="3793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s-ES" sz="2400" dirty="0"/>
              <a:t>Museos, iglesias, escuelas y centros de educación o deportivos que albergan más de trescientas personas. Todas las estructuras que albergan más de cinco mil personas. Edificios públicos que requieren operar continuamente</a:t>
            </a:r>
            <a:r>
              <a:rPr lang="es-ES" sz="2400"/>
              <a:t>.</a:t>
            </a:r>
            <a:endParaRPr lang="es-ES" sz="2400" dirty="0"/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s-ES" sz="2400" dirty="0"/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s-ES" sz="2400" dirty="0"/>
              <a:t>                                                                                                 (NEC 2015)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C9E80A3C-7266-41C4-81FD-66886B6991E3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232E0EC0-96B3-4AEE-A4E5-79D36D94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5" y="3650301"/>
            <a:ext cx="4046621" cy="2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5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55D43-CEF9-4ACC-B51A-D5296F0C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5" y="120709"/>
            <a:ext cx="5397261" cy="491677"/>
          </a:xfrm>
        </p:spPr>
        <p:txBody>
          <a:bodyPr>
            <a:noAutofit/>
          </a:bodyPr>
          <a:lstStyle/>
          <a:p>
            <a:r>
              <a:rPr lang="es-MX" sz="2900" b="1" dirty="0"/>
              <a:t>Cálculo de cargas: UE1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DF5EA8-A932-4818-8CF4-82CB1355B07D}"/>
              </a:ext>
            </a:extLst>
          </p:cNvPr>
          <p:cNvSpPr txBox="1">
            <a:spLocks/>
          </p:cNvSpPr>
          <p:nvPr/>
        </p:nvSpPr>
        <p:spPr>
          <a:xfrm>
            <a:off x="523335" y="804814"/>
            <a:ext cx="1871933" cy="509906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/>
              <a:t>Cortante basal</a:t>
            </a:r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/>
              <p:nvPr/>
            </p:nvSpPr>
            <p:spPr>
              <a:xfrm>
                <a:off x="7755147" y="1578334"/>
                <a:ext cx="2875280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47" y="1578334"/>
                <a:ext cx="2875280" cy="675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549BF97-9D7F-4510-A8D0-53DA3999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09" y="2648639"/>
            <a:ext cx="4140000" cy="2102588"/>
          </a:xfrm>
          <a:prstGeom prst="rect">
            <a:avLst/>
          </a:prstGeom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0FCBF868-9935-4055-858A-D4DE763C0A5C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0F0A08-981B-4AF0-B892-10457021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60743"/>
              </p:ext>
            </p:extLst>
          </p:nvPr>
        </p:nvGraphicFramePr>
        <p:xfrm>
          <a:off x="724619" y="1406471"/>
          <a:ext cx="6367496" cy="382969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388496">
                  <a:extLst>
                    <a:ext uri="{9D8B030D-6E8A-4147-A177-3AD203B41FA5}">
                      <a16:colId xmlns:a16="http://schemas.microsoft.com/office/drawing/2014/main" val="2419290910"/>
                    </a:ext>
                  </a:extLst>
                </a:gridCol>
                <a:gridCol w="1232727">
                  <a:extLst>
                    <a:ext uri="{9D8B030D-6E8A-4147-A177-3AD203B41FA5}">
                      <a16:colId xmlns:a16="http://schemas.microsoft.com/office/drawing/2014/main" val="1962786972"/>
                    </a:ext>
                  </a:extLst>
                </a:gridCol>
                <a:gridCol w="1332047">
                  <a:extLst>
                    <a:ext uri="{9D8B030D-6E8A-4147-A177-3AD203B41FA5}">
                      <a16:colId xmlns:a16="http://schemas.microsoft.com/office/drawing/2014/main" val="3286721980"/>
                    </a:ext>
                  </a:extLst>
                </a:gridCol>
                <a:gridCol w="1414226">
                  <a:extLst>
                    <a:ext uri="{9D8B030D-6E8A-4147-A177-3AD203B41FA5}">
                      <a16:colId xmlns:a16="http://schemas.microsoft.com/office/drawing/2014/main" val="114468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Parámetro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Variable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Valor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Unidades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229963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importancia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I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1,30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691585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reducción de respuesta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8,00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77339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Zonificación Sísmica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64386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Región del Ecuador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Sierra</a:t>
                      </a:r>
                    </a:p>
                  </a:txBody>
                  <a:tcPr marL="49223" marR="4922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99980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Tipo de Suelo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D</a:t>
                      </a: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947857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irregularidad en planta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err="1">
                          <a:effectLst/>
                        </a:rPr>
                        <a:t>Øp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0,90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130891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irregularidad en elevación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err="1">
                          <a:effectLst/>
                        </a:rPr>
                        <a:t>Øe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1,00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123759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Período de la estructura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0,412</a:t>
                      </a: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</a:rPr>
                        <a:t>seg</a:t>
                      </a:r>
                      <a:r>
                        <a:rPr lang="es-EC" sz="1400" dirty="0">
                          <a:effectLst/>
                        </a:rPr>
                        <a:t>.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227808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Aceleración para (T=T0)</a:t>
                      </a:r>
                      <a:endParaRPr lang="es-ES" dirty="0"/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Sao</a:t>
                      </a:r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1,19</a:t>
                      </a:r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g</a:t>
                      </a:r>
                    </a:p>
                  </a:txBody>
                  <a:tcPr marL="49223" marR="49223" marT="0" marB="0"/>
                </a:tc>
                <a:extLst>
                  <a:ext uri="{0D108BD9-81ED-4DB2-BD59-A6C34878D82A}">
                    <a16:rowId xmlns:a16="http://schemas.microsoft.com/office/drawing/2014/main" val="216004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57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260EE-A65B-49A6-B635-45BD30C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4" y="5691"/>
            <a:ext cx="3657600" cy="563563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cargas: UE1</a:t>
            </a:r>
            <a:endParaRPr lang="es-EC" sz="2900" b="1" dirty="0">
              <a:cs typeface="Calibri Light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6066E49-CD43-4C39-914A-1F99C0EDE6EF}"/>
              </a:ext>
            </a:extLst>
          </p:cNvPr>
          <p:cNvSpPr txBox="1">
            <a:spLocks/>
          </p:cNvSpPr>
          <p:nvPr/>
        </p:nvSpPr>
        <p:spPr>
          <a:xfrm>
            <a:off x="710242" y="960491"/>
            <a:ext cx="1785668" cy="48115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/>
              <a:t>Cortante basal</a:t>
            </a:r>
            <a:endParaRPr lang="es-EC"/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F68AD72C-0917-4FED-A42B-3A58E12C0EF2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FEBD35B-5F2E-4A21-BCF1-EE8DF73A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6" y="1977110"/>
            <a:ext cx="4439728" cy="3622648"/>
          </a:xfrm>
          <a:prstGeom prst="rect">
            <a:avLst/>
          </a:prstGeom>
        </p:spPr>
      </p:pic>
      <p:pic>
        <p:nvPicPr>
          <p:cNvPr id="10" name="Imagen 10" descr="Tabla&#10;&#10;Descripción generada automáticamente">
            <a:extLst>
              <a:ext uri="{FF2B5EF4-FFF2-40B4-BE49-F238E27FC236}">
                <a16:creationId xmlns:a16="http://schemas.microsoft.com/office/drawing/2014/main" id="{973396D5-83DC-4AA2-A635-9F7856D1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09" y="2568169"/>
            <a:ext cx="6193765" cy="13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39826-43E3-468A-A740-CFEA47C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5691"/>
            <a:ext cx="4405223" cy="506054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 : UE1</a:t>
            </a:r>
            <a:endParaRPr lang="es-EC" sz="2900" dirty="0">
              <a:cs typeface="Calibri Light" panose="020F0302020204030204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42A532D-5384-4869-9949-B9E150CC005F}"/>
              </a:ext>
            </a:extLst>
          </p:cNvPr>
          <p:cNvCxnSpPr>
            <a:cxnSpLocks/>
          </p:cNvCxnSpPr>
          <p:nvPr/>
        </p:nvCxnSpPr>
        <p:spPr>
          <a:xfrm>
            <a:off x="1773207" y="3554438"/>
            <a:ext cx="79253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2189DE9-A43F-4893-B873-974CFEB72E0B}"/>
              </a:ext>
            </a:extLst>
          </p:cNvPr>
          <p:cNvCxnSpPr>
            <a:cxnSpLocks/>
          </p:cNvCxnSpPr>
          <p:nvPr/>
        </p:nvCxnSpPr>
        <p:spPr>
          <a:xfrm>
            <a:off x="2020017" y="4136446"/>
            <a:ext cx="54773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E9288CC0-AA31-4DCA-A13D-870787D1C444}"/>
              </a:ext>
            </a:extLst>
          </p:cNvPr>
          <p:cNvCxnSpPr>
            <a:cxnSpLocks/>
          </p:cNvCxnSpPr>
          <p:nvPr/>
        </p:nvCxnSpPr>
        <p:spPr>
          <a:xfrm>
            <a:off x="2156831" y="4760762"/>
            <a:ext cx="38444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39216E43-B429-4045-BE2F-C5E9A5F79960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6" descr="Tabla&#10;&#10;Descripción generada automáticamente">
            <a:extLst>
              <a:ext uri="{FF2B5EF4-FFF2-40B4-BE49-F238E27FC236}">
                <a16:creationId xmlns:a16="http://schemas.microsoft.com/office/drawing/2014/main" id="{B83F2100-391B-4008-9D4B-BAC92752A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872" y="813204"/>
            <a:ext cx="7336407" cy="2321764"/>
          </a:xfr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574DF33-A807-4C70-A492-92BF708F4C76}"/>
              </a:ext>
            </a:extLst>
          </p:cNvPr>
          <p:cNvCxnSpPr>
            <a:cxnSpLocks/>
          </p:cNvCxnSpPr>
          <p:nvPr/>
        </p:nvCxnSpPr>
        <p:spPr>
          <a:xfrm flipH="1">
            <a:off x="9356357" y="3525407"/>
            <a:ext cx="717092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B68BA15-9281-4647-B0E9-05FC45D0B6D0}"/>
              </a:ext>
            </a:extLst>
          </p:cNvPr>
          <p:cNvCxnSpPr>
            <a:cxnSpLocks/>
          </p:cNvCxnSpPr>
          <p:nvPr/>
        </p:nvCxnSpPr>
        <p:spPr>
          <a:xfrm flipH="1" flipV="1">
            <a:off x="9353866" y="4150822"/>
            <a:ext cx="645586" cy="143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61E4FD3-8B39-4EEB-91EE-17EF8C004F61}"/>
              </a:ext>
            </a:extLst>
          </p:cNvPr>
          <p:cNvCxnSpPr>
            <a:cxnSpLocks/>
          </p:cNvCxnSpPr>
          <p:nvPr/>
        </p:nvCxnSpPr>
        <p:spPr>
          <a:xfrm flipH="1">
            <a:off x="9356141" y="4789516"/>
            <a:ext cx="50695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3" descr="Imagen que contiene biombo, edificio, ventana&#10;&#10;Descripción generada automáticamente">
            <a:extLst>
              <a:ext uri="{FF2B5EF4-FFF2-40B4-BE49-F238E27FC236}">
                <a16:creationId xmlns:a16="http://schemas.microsoft.com/office/drawing/2014/main" id="{34E86008-7F11-41A7-9658-1D3C23936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" t="242" r="4283" b="286"/>
          <a:stretch/>
        </p:blipFill>
        <p:spPr>
          <a:xfrm>
            <a:off x="2558467" y="3470412"/>
            <a:ext cx="2206792" cy="2031223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C017A35F-926B-4406-ACE7-5CE42D990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2" t="3443" r="2213" b="3546"/>
          <a:stretch/>
        </p:blipFill>
        <p:spPr>
          <a:xfrm>
            <a:off x="6234023" y="3425847"/>
            <a:ext cx="3131170" cy="20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7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-51818"/>
            <a:ext cx="5771072" cy="822356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Resultados -Ensayos no destructivos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710242" y="644189"/>
            <a:ext cx="1785668" cy="481151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dirty="0"/>
              <a:t>Esclerómetro</a:t>
            </a:r>
            <a:endParaRPr lang="es-EC" dirty="0" err="1"/>
          </a:p>
        </p:txBody>
      </p:sp>
      <p:pic>
        <p:nvPicPr>
          <p:cNvPr id="9" name="Imagen 9" descr="Tabla&#10;&#10;Descripción generada automáticamente">
            <a:extLst>
              <a:ext uri="{FF2B5EF4-FFF2-40B4-BE49-F238E27FC236}">
                <a16:creationId xmlns:a16="http://schemas.microsoft.com/office/drawing/2014/main" id="{7B74B3FD-A7B8-455E-982A-E848327C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7" y="1126592"/>
            <a:ext cx="5230482" cy="4921114"/>
          </a:xfrm>
          <a:prstGeom prst="rect">
            <a:avLst/>
          </a:prstGeom>
        </p:spPr>
      </p:pic>
      <p:pic>
        <p:nvPicPr>
          <p:cNvPr id="12" name="Imagen 12" descr="Tabla&#10;&#10;Descripción generada automáticamente">
            <a:extLst>
              <a:ext uri="{FF2B5EF4-FFF2-40B4-BE49-F238E27FC236}">
                <a16:creationId xmlns:a16="http://schemas.microsoft.com/office/drawing/2014/main" id="{E85C8C61-DB46-4471-A3E7-90C1D74F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91" y="411891"/>
            <a:ext cx="4367841" cy="3072480"/>
          </a:xfrm>
          <a:prstGeom prst="rect">
            <a:avLst/>
          </a:prstGeom>
        </p:spPr>
      </p:pic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28AFB47D-247B-4A18-95EC-712B4B490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527324"/>
            <a:ext cx="4094670" cy="18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47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0">
            <a:extLst>
              <a:ext uri="{FF2B5EF4-FFF2-40B4-BE49-F238E27FC236}">
                <a16:creationId xmlns:a16="http://schemas.microsoft.com/office/drawing/2014/main" id="{14D3D6C6-30BB-4AF6-AEBB-F0ED01F3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35" y="1461270"/>
            <a:ext cx="6193765" cy="39354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1" y="-123705"/>
            <a:ext cx="6561825" cy="92299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3200" b="1" dirty="0"/>
              <a:t>Ensayos de instrumentación estructural</a:t>
            </a: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778264" y="924053"/>
            <a:ext cx="6035193" cy="1403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" i="1" dirty="0">
                <a:ea typeface="+mn-lt"/>
                <a:cs typeface="+mn-lt"/>
              </a:rPr>
              <a:t>Ubicación de los equipos en el piso 2 y ejes asumidos</a:t>
            </a:r>
            <a:endParaRPr lang="es-ES" dirty="0"/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71CF318B-DA06-4313-8E1F-9C91297889D5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6283A29-45AC-4057-A5C1-016AE68ED13F}"/>
              </a:ext>
            </a:extLst>
          </p:cNvPr>
          <p:cNvCxnSpPr>
            <a:cxnSpLocks/>
          </p:cNvCxnSpPr>
          <p:nvPr/>
        </p:nvCxnSpPr>
        <p:spPr>
          <a:xfrm>
            <a:off x="3763493" y="4437527"/>
            <a:ext cx="537614" cy="137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F10A623-2B56-4363-8684-0B0EC62F83F1}"/>
              </a:ext>
            </a:extLst>
          </p:cNvPr>
          <p:cNvCxnSpPr>
            <a:cxnSpLocks/>
          </p:cNvCxnSpPr>
          <p:nvPr/>
        </p:nvCxnSpPr>
        <p:spPr>
          <a:xfrm flipH="1" flipV="1">
            <a:off x="3765742" y="3868144"/>
            <a:ext cx="14377" cy="5831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1E0DEEF-C285-4095-9E15-BE7FB19F549A}"/>
              </a:ext>
            </a:extLst>
          </p:cNvPr>
          <p:cNvCxnSpPr>
            <a:cxnSpLocks/>
          </p:cNvCxnSpPr>
          <p:nvPr/>
        </p:nvCxnSpPr>
        <p:spPr>
          <a:xfrm flipH="1">
            <a:off x="8467137" y="3531166"/>
            <a:ext cx="14377" cy="6389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65C55A3-F3D9-41C1-AE91-AC8184DE4347}"/>
              </a:ext>
            </a:extLst>
          </p:cNvPr>
          <p:cNvCxnSpPr>
            <a:cxnSpLocks/>
          </p:cNvCxnSpPr>
          <p:nvPr/>
        </p:nvCxnSpPr>
        <p:spPr>
          <a:xfrm flipH="1">
            <a:off x="7695214" y="3517345"/>
            <a:ext cx="813856" cy="137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C4781D-DD87-44D8-81E5-26A735C47E04}"/>
              </a:ext>
            </a:extLst>
          </p:cNvPr>
          <p:cNvSpPr/>
          <p:nvPr/>
        </p:nvSpPr>
        <p:spPr>
          <a:xfrm>
            <a:off x="3812876" y="4136364"/>
            <a:ext cx="244414" cy="258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6A3E8D2-7CF3-47C7-AFA2-DB6D9C93498D}"/>
              </a:ext>
            </a:extLst>
          </p:cNvPr>
          <p:cNvSpPr/>
          <p:nvPr/>
        </p:nvSpPr>
        <p:spPr>
          <a:xfrm>
            <a:off x="8011065" y="3561269"/>
            <a:ext cx="388187" cy="31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F369B-2E86-4947-B0EA-108932AB5DEF}"/>
              </a:ext>
            </a:extLst>
          </p:cNvPr>
          <p:cNvSpPr txBox="1"/>
          <p:nvPr/>
        </p:nvSpPr>
        <p:spPr>
          <a:xfrm>
            <a:off x="3760218" y="3530181"/>
            <a:ext cx="78788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rial"/>
                <a:cs typeface="Arial"/>
              </a:rPr>
              <a:t>A-CY</a:t>
            </a:r>
            <a:endParaRPr lang="es-ES" b="1" dirty="0">
              <a:cs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036FAB7-A988-40FC-A990-77E7D2EB77BA}"/>
              </a:ext>
            </a:extLst>
          </p:cNvPr>
          <p:cNvSpPr txBox="1"/>
          <p:nvPr/>
        </p:nvSpPr>
        <p:spPr>
          <a:xfrm>
            <a:off x="4292180" y="4148407"/>
            <a:ext cx="78788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rial"/>
                <a:cs typeface="Arial"/>
              </a:rPr>
              <a:t>A-CX</a:t>
            </a:r>
            <a:endParaRPr lang="es-ES" b="1" dirty="0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E226A5-E218-402E-914C-E5AC7001AABA}"/>
              </a:ext>
            </a:extLst>
          </p:cNvPr>
          <p:cNvSpPr txBox="1"/>
          <p:nvPr/>
        </p:nvSpPr>
        <p:spPr>
          <a:xfrm>
            <a:off x="6923237" y="3443917"/>
            <a:ext cx="78788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rial"/>
                <a:cs typeface="Arial"/>
              </a:rPr>
              <a:t>B-DX</a:t>
            </a:r>
            <a:endParaRPr lang="es-ES" b="1" dirty="0">
              <a:cs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3D273C-BD8A-4582-8CAD-F8F8CCC60E9B}"/>
              </a:ext>
            </a:extLst>
          </p:cNvPr>
          <p:cNvSpPr txBox="1"/>
          <p:nvPr/>
        </p:nvSpPr>
        <p:spPr>
          <a:xfrm>
            <a:off x="7829010" y="4162784"/>
            <a:ext cx="78788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rial"/>
                <a:cs typeface="Arial"/>
              </a:rPr>
              <a:t>B-DY</a:t>
            </a:r>
            <a:endParaRPr lang="es-E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53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Procesamiento de selección de señales - </a:t>
            </a:r>
            <a:r>
              <a:rPr lang="es-ES" b="0" dirty="0">
                <a:ea typeface="+mn-lt"/>
                <a:cs typeface="+mn-lt"/>
              </a:rPr>
              <a:t>Software </a:t>
            </a:r>
            <a:r>
              <a:rPr lang="es-ES" b="0" dirty="0" err="1">
                <a:ea typeface="+mn-lt"/>
                <a:cs typeface="+mn-lt"/>
              </a:rPr>
              <a:t>Geopsy</a:t>
            </a:r>
            <a:endParaRPr lang="es-ES" dirty="0" err="1"/>
          </a:p>
        </p:txBody>
      </p:sp>
      <p:pic>
        <p:nvPicPr>
          <p:cNvPr id="5" name="Imagen 5" descr="Gráfico&#10;&#10;Descripción generada automáticamente">
            <a:extLst>
              <a:ext uri="{FF2B5EF4-FFF2-40B4-BE49-F238E27FC236}">
                <a16:creationId xmlns:a16="http://schemas.microsoft.com/office/drawing/2014/main" id="{3B20BEEA-3339-4A1D-91DB-C1DE32B7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2" y="2140074"/>
            <a:ext cx="5733688" cy="300917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F5712F2F-6CEC-4C04-888B-84052F30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32" y="2081842"/>
            <a:ext cx="5733690" cy="28524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2481532" y="1446362"/>
            <a:ext cx="2009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x - CX</a:t>
            </a:r>
            <a:endParaRPr lang="es-ES" dirty="0"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EE85BA-F5B6-4064-9928-FC0300E880A4}"/>
              </a:ext>
            </a:extLst>
          </p:cNvPr>
          <p:cNvSpPr txBox="1"/>
          <p:nvPr/>
        </p:nvSpPr>
        <p:spPr>
          <a:xfrm>
            <a:off x="8706929" y="1446361"/>
            <a:ext cx="1952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y - DY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C577ED-C8C0-4FD0-BFC1-4656CD6546F8}"/>
              </a:ext>
            </a:extLst>
          </p:cNvPr>
          <p:cNvSpPr/>
          <p:nvPr/>
        </p:nvSpPr>
        <p:spPr>
          <a:xfrm>
            <a:off x="189781" y="2454215"/>
            <a:ext cx="6024112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602B84C-9A37-4105-93EF-529A9F90AFBF}"/>
              </a:ext>
            </a:extLst>
          </p:cNvPr>
          <p:cNvSpPr/>
          <p:nvPr/>
        </p:nvSpPr>
        <p:spPr>
          <a:xfrm>
            <a:off x="6285780" y="2454214"/>
            <a:ext cx="5779697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DD69F7-E22D-4BC3-A88A-1C18FBC867CB}"/>
              </a:ext>
            </a:extLst>
          </p:cNvPr>
          <p:cNvSpPr/>
          <p:nvPr/>
        </p:nvSpPr>
        <p:spPr>
          <a:xfrm>
            <a:off x="189779" y="3590025"/>
            <a:ext cx="6024112" cy="373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5A77CB-5725-410F-AF31-9C9BB8528EB4}"/>
              </a:ext>
            </a:extLst>
          </p:cNvPr>
          <p:cNvSpPr/>
          <p:nvPr/>
        </p:nvSpPr>
        <p:spPr>
          <a:xfrm>
            <a:off x="6285778" y="3590024"/>
            <a:ext cx="5779697" cy="373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284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4968815" y="1360098"/>
            <a:ext cx="2009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x - CX</a:t>
            </a:r>
            <a:endParaRPr lang="es-ES" dirty="0">
              <a:latin typeface="Arial"/>
            </a:endParaRPr>
          </a:p>
        </p:txBody>
      </p:sp>
      <p:pic>
        <p:nvPicPr>
          <p:cNvPr id="4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54E1B892-BE3E-4D2F-A0EC-F57B5E5F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6" y="1721027"/>
            <a:ext cx="4770406" cy="1906324"/>
          </a:xfrm>
          <a:prstGeom prst="rect">
            <a:avLst/>
          </a:prstGeom>
        </p:spPr>
      </p:pic>
      <p:pic>
        <p:nvPicPr>
          <p:cNvPr id="9" name="Imagen 9" descr="Gráfico, Histograma&#10;&#10;Descripción generada automáticamente">
            <a:extLst>
              <a:ext uri="{FF2B5EF4-FFF2-40B4-BE49-F238E27FC236}">
                <a16:creationId xmlns:a16="http://schemas.microsoft.com/office/drawing/2014/main" id="{0914D952-3E02-417A-B08D-06FD0881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25" y="1808555"/>
            <a:ext cx="4942935" cy="1788776"/>
          </a:xfrm>
          <a:prstGeom prst="rect">
            <a:avLst/>
          </a:prstGeom>
        </p:spPr>
      </p:pic>
      <p:pic>
        <p:nvPicPr>
          <p:cNvPr id="13" name="Imagen 13" descr="Diagrama, Histograma&#10;&#10;Descripción generada automáticamente">
            <a:extLst>
              <a:ext uri="{FF2B5EF4-FFF2-40B4-BE49-F238E27FC236}">
                <a16:creationId xmlns:a16="http://schemas.microsoft.com/office/drawing/2014/main" id="{AD0D2574-32B6-4A1F-8388-BED18391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06" y="3590388"/>
            <a:ext cx="5072331" cy="1905718"/>
          </a:xfrm>
          <a:prstGeom prst="rect">
            <a:avLst/>
          </a:prstGeom>
        </p:spPr>
      </p:pic>
      <p:pic>
        <p:nvPicPr>
          <p:cNvPr id="14" name="Imagen 14" descr="Gráfico, Histograma&#10;&#10;Descripción generada automáticamente">
            <a:extLst>
              <a:ext uri="{FF2B5EF4-FFF2-40B4-BE49-F238E27FC236}">
                <a16:creationId xmlns:a16="http://schemas.microsoft.com/office/drawing/2014/main" id="{BDA4036C-CE4C-431F-85FD-DE1008074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325" y="3617770"/>
            <a:ext cx="4942935" cy="1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5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343228-86BD-40E7-BBF5-39B310F8E47E}"/>
              </a:ext>
            </a:extLst>
          </p:cNvPr>
          <p:cNvSpPr txBox="1"/>
          <p:nvPr/>
        </p:nvSpPr>
        <p:spPr>
          <a:xfrm>
            <a:off x="5126967" y="1360097"/>
            <a:ext cx="1952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y - DY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 dirty="0"/>
          </a:p>
        </p:txBody>
      </p:sp>
      <p:pic>
        <p:nvPicPr>
          <p:cNvPr id="15" name="Imagen 15" descr="Gráfico, Histograma&#10;&#10;Descripción generada automáticamente">
            <a:extLst>
              <a:ext uri="{FF2B5EF4-FFF2-40B4-BE49-F238E27FC236}">
                <a16:creationId xmlns:a16="http://schemas.microsoft.com/office/drawing/2014/main" id="{8C8BC9DF-680C-403F-A51E-8E358B58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6" y="1644029"/>
            <a:ext cx="4942935" cy="1974055"/>
          </a:xfrm>
          <a:prstGeom prst="rect">
            <a:avLst/>
          </a:prstGeom>
        </p:spPr>
      </p:pic>
      <p:pic>
        <p:nvPicPr>
          <p:cNvPr id="16" name="Imagen 16">
            <a:extLst>
              <a:ext uri="{FF2B5EF4-FFF2-40B4-BE49-F238E27FC236}">
                <a16:creationId xmlns:a16="http://schemas.microsoft.com/office/drawing/2014/main" id="{79CE7D4A-D573-4715-B416-D7EF88B0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42" y="1713441"/>
            <a:ext cx="5101085" cy="1806480"/>
          </a:xfrm>
          <a:prstGeom prst="rect">
            <a:avLst/>
          </a:prstGeom>
        </p:spPr>
      </p:pic>
      <p:pic>
        <p:nvPicPr>
          <p:cNvPr id="17" name="Imagen 17" descr="Gráfico, Histograma&#10;&#10;Descripción generada automáticamente">
            <a:extLst>
              <a:ext uri="{FF2B5EF4-FFF2-40B4-BE49-F238E27FC236}">
                <a16:creationId xmlns:a16="http://schemas.microsoft.com/office/drawing/2014/main" id="{7FA44187-FCC7-42A4-A337-627D2609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5" y="3695388"/>
            <a:ext cx="5129841" cy="1940126"/>
          </a:xfrm>
          <a:prstGeom prst="rect">
            <a:avLst/>
          </a:prstGeom>
        </p:spPr>
      </p:pic>
      <p:pic>
        <p:nvPicPr>
          <p:cNvPr id="18" name="Imagen 18" descr="Gráfico, Histograma&#10;&#10;Descripción generada automáticamente">
            <a:extLst>
              <a:ext uri="{FF2B5EF4-FFF2-40B4-BE49-F238E27FC236}">
                <a16:creationId xmlns:a16="http://schemas.microsoft.com/office/drawing/2014/main" id="{40798873-EB1D-450F-9DBF-CB621C0C4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892" y="3695084"/>
            <a:ext cx="5259236" cy="19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1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877683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1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5" name="Imagen 5" descr="Gráfico&#10;&#10;Descripción generada automáticamente">
            <a:extLst>
              <a:ext uri="{FF2B5EF4-FFF2-40B4-BE49-F238E27FC236}">
                <a16:creationId xmlns:a16="http://schemas.microsoft.com/office/drawing/2014/main" id="{46F65403-BC34-4AD0-9A6D-D2613E5A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5" y="2069223"/>
            <a:ext cx="2340634" cy="3438423"/>
          </a:xfrm>
          <a:prstGeom prst="rect">
            <a:avLst/>
          </a:prstGeom>
        </p:spPr>
      </p:pic>
      <p:pic>
        <p:nvPicPr>
          <p:cNvPr id="6" name="Imagen 7" descr="Gráfico, Gráfico radial&#10;&#10;Descripción generada automáticamente">
            <a:extLst>
              <a:ext uri="{FF2B5EF4-FFF2-40B4-BE49-F238E27FC236}">
                <a16:creationId xmlns:a16="http://schemas.microsoft.com/office/drawing/2014/main" id="{A7BC3E54-76EA-4BE3-B37E-8465B1BB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6" y="2334160"/>
            <a:ext cx="2743200" cy="27360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6D51D61-071D-4796-A480-AE9A1D352E8C}"/>
              </a:ext>
            </a:extLst>
          </p:cNvPr>
          <p:cNvSpPr txBox="1"/>
          <p:nvPr/>
        </p:nvSpPr>
        <p:spPr>
          <a:xfrm>
            <a:off x="7398588" y="1475116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2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12" name="Imagen 20">
            <a:extLst>
              <a:ext uri="{FF2B5EF4-FFF2-40B4-BE49-F238E27FC236}">
                <a16:creationId xmlns:a16="http://schemas.microsoft.com/office/drawing/2014/main" id="{496FB16F-703C-438D-B76E-7C53FC834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04" y="2073354"/>
            <a:ext cx="2355012" cy="3343897"/>
          </a:xfrm>
          <a:prstGeom prst="rect">
            <a:avLst/>
          </a:prstGeom>
        </p:spPr>
      </p:pic>
      <p:pic>
        <p:nvPicPr>
          <p:cNvPr id="21" name="Imagen 21" descr="Gráfico, Gráfico radial&#10;&#10;Descripción generada automáticamente">
            <a:extLst>
              <a:ext uri="{FF2B5EF4-FFF2-40B4-BE49-F238E27FC236}">
                <a16:creationId xmlns:a16="http://schemas.microsoft.com/office/drawing/2014/main" id="{2504DBB8-2869-4F12-B810-612A8D71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513" y="2339148"/>
            <a:ext cx="2254370" cy="25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4494362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3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4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F113DD9-8E17-4105-9E9C-27EF97E7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1911391"/>
            <a:ext cx="4712898" cy="3581556"/>
          </a:xfrm>
          <a:prstGeom prst="rect">
            <a:avLst/>
          </a:prstGeom>
        </p:spPr>
      </p:pic>
      <p:pic>
        <p:nvPicPr>
          <p:cNvPr id="8" name="Imagen 8" descr="Gráfico, Gráfico radial&#10;&#10;Descripción generada automáticamente">
            <a:extLst>
              <a:ext uri="{FF2B5EF4-FFF2-40B4-BE49-F238E27FC236}">
                <a16:creationId xmlns:a16="http://schemas.microsoft.com/office/drawing/2014/main" id="{ED40E478-B07F-4BD3-88BB-A81E8E3D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2310998"/>
            <a:ext cx="4166558" cy="2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A9B53E-0DCC-45D7-BC5B-AE2FA4BB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5" y="-230969"/>
            <a:ext cx="10515600" cy="1023639"/>
          </a:xfrm>
        </p:spPr>
        <p:txBody>
          <a:bodyPr>
            <a:normAutofit/>
          </a:bodyPr>
          <a:lstStyle/>
          <a:p>
            <a:r>
              <a:rPr lang="es-MX" sz="2900" b="1" dirty="0"/>
              <a:t>Objetivos</a:t>
            </a:r>
            <a:endParaRPr lang="es-EC" sz="29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9065D2-06DB-49F0-9222-E609C947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1" y="786174"/>
            <a:ext cx="10972800" cy="417616"/>
          </a:xfrm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b="1" dirty="0"/>
              <a:t>Objetivo General</a:t>
            </a:r>
            <a:endParaRPr lang="es-EC" sz="2000" b="1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608F8EDE-CD74-4777-A5EE-F445DC38F736}"/>
              </a:ext>
            </a:extLst>
          </p:cNvPr>
          <p:cNvSpPr txBox="1">
            <a:spLocks/>
          </p:cNvSpPr>
          <p:nvPr/>
        </p:nvSpPr>
        <p:spPr>
          <a:xfrm>
            <a:off x="569495" y="2832046"/>
            <a:ext cx="10972800" cy="417616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>
              <a:spcBef>
                <a:spcPct val="20000"/>
              </a:spcBef>
              <a:buNone/>
              <a:defRPr sz="18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2000" dirty="0"/>
              <a:t>Objetivos Específicos</a:t>
            </a:r>
            <a:endParaRPr lang="es-EC" sz="2000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95E636BE-97EF-4D79-91ED-E2471D97D660}"/>
              </a:ext>
            </a:extLst>
          </p:cNvPr>
          <p:cNvSpPr txBox="1">
            <a:spLocks/>
          </p:cNvSpPr>
          <p:nvPr/>
        </p:nvSpPr>
        <p:spPr>
          <a:xfrm>
            <a:off x="494582" y="1326864"/>
            <a:ext cx="6717102" cy="7534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S" sz="1800" kern="0" dirty="0"/>
              <a:t>Establecer recomendaciones sísmicas para prácticas de diseño y construcción de edificaciones especiales basadas en resiliencia (reocupación posterior a terremoto y tiempo de recuperación funcional).</a:t>
            </a:r>
            <a:endParaRPr lang="es-EC" sz="1800" kern="0" dirty="0">
              <a:cs typeface="Calibri" panose="020F0502020204030204"/>
            </a:endParaRP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987D92A8-8801-4A09-9F96-C5DD5DD2AE7A}"/>
              </a:ext>
            </a:extLst>
          </p:cNvPr>
          <p:cNvSpPr txBox="1">
            <a:spLocks/>
          </p:cNvSpPr>
          <p:nvPr/>
        </p:nvSpPr>
        <p:spPr>
          <a:xfrm>
            <a:off x="566468" y="3339325"/>
            <a:ext cx="6648810" cy="28765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" sz="1800" kern="0" dirty="0"/>
              <a:t>• Realizar reconocimiento de campo y ensayos para la verificación de la condición estructural de las unidades educativas seleccionadas.</a:t>
            </a:r>
            <a:endParaRPr lang="es-ES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1800" kern="0" dirty="0"/>
              <a:t>• Elaborar modelamiento numérico en software especializado de la edificación seleccionada de cada una de las unidades educativas.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800" kern="0" dirty="0"/>
              <a:t>• Analizar los resultados experimentales y analíticos obtenidos.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800" kern="0" dirty="0"/>
              <a:t>• Determinar recomendaciones basadas en resiliencia sísmica.</a:t>
            </a: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8DB0E7F3-63C8-40C7-B284-1A4447FFB438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532BFEF1-ECE6-4FB4-B944-A6173ABA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872" y="1266057"/>
            <a:ext cx="2743200" cy="35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2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42513" y="971909"/>
            <a:ext cx="50148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Secciones de los elementos estructurales</a:t>
            </a:r>
            <a:endParaRPr lang="es-ES" dirty="0">
              <a:cs typeface="Arial"/>
            </a:endParaRPr>
          </a:p>
        </p:txBody>
      </p:sp>
      <p:pic>
        <p:nvPicPr>
          <p:cNvPr id="10" name="Imagen 11" descr="Tabla&#10;&#10;Descripción generada automáticamente">
            <a:extLst>
              <a:ext uri="{FF2B5EF4-FFF2-40B4-BE49-F238E27FC236}">
                <a16:creationId xmlns:a16="http://schemas.microsoft.com/office/drawing/2014/main" id="{248803FF-7010-483A-B0DC-AA02BF95B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" b="25379"/>
          <a:stretch/>
        </p:blipFill>
        <p:spPr>
          <a:xfrm>
            <a:off x="1015041" y="1690267"/>
            <a:ext cx="5762453" cy="347793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A39C99-C436-4C4B-A422-BABEDE0F104A}"/>
              </a:ext>
            </a:extLst>
          </p:cNvPr>
          <p:cNvSpPr txBox="1"/>
          <p:nvPr/>
        </p:nvSpPr>
        <p:spPr>
          <a:xfrm>
            <a:off x="281796" y="5716438"/>
            <a:ext cx="85085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La unidad de las dimensiones son centímetros</a:t>
            </a:r>
            <a:endParaRPr lang="es-ES" sz="1400" dirty="0">
              <a:cs typeface="Arial"/>
            </a:endParaRPr>
          </a:p>
        </p:txBody>
      </p:sp>
      <p:pic>
        <p:nvPicPr>
          <p:cNvPr id="9" name="Imagen 11" descr="Tabla&#10;&#10;Descripción generada automáticamente">
            <a:extLst>
              <a:ext uri="{FF2B5EF4-FFF2-40B4-BE49-F238E27FC236}">
                <a16:creationId xmlns:a16="http://schemas.microsoft.com/office/drawing/2014/main" id="{B1A4D644-22B0-447A-AB04-93B8F42D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27" r="306" b="379"/>
          <a:stretch/>
        </p:blipFill>
        <p:spPr>
          <a:xfrm>
            <a:off x="6938512" y="2840455"/>
            <a:ext cx="4684152" cy="10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3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42513" y="971909"/>
            <a:ext cx="4626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Arial"/>
                <a:cs typeface="Arial"/>
              </a:rPr>
              <a:t>Consideraciones del modelo </a:t>
            </a:r>
            <a:r>
              <a:rPr lang="es-ES" dirty="0">
                <a:latin typeface="Arial"/>
                <a:cs typeface="Arial"/>
              </a:rPr>
              <a:t>SeismoStruct</a:t>
            </a:r>
            <a:br>
              <a:rPr lang="en-US" dirty="0"/>
            </a:br>
            <a:endParaRPr lang="es-ES"/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3C0C9FB-DDF6-4935-A3D3-9708A8DB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43" y="2076523"/>
            <a:ext cx="7272067" cy="2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53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842513" y="971909"/>
            <a:ext cx="3332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de valores propios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5" name="Imagen 5" descr="Tabla&#10;&#10;Descripción generada automáticamente">
            <a:extLst>
              <a:ext uri="{FF2B5EF4-FFF2-40B4-BE49-F238E27FC236}">
                <a16:creationId xmlns:a16="http://schemas.microsoft.com/office/drawing/2014/main" id="{E0EAD77E-2333-4179-AF78-45AE2EDF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29" y="969543"/>
            <a:ext cx="4382217" cy="1985931"/>
          </a:xfrm>
          <a:prstGeom prst="rect">
            <a:avLst/>
          </a:prstGeom>
        </p:spPr>
      </p:pic>
      <p:pic>
        <p:nvPicPr>
          <p:cNvPr id="4" name="Imagen 8" descr="Imagen que contiene tabla&#10;&#10;Descripción generada automáticamente">
            <a:extLst>
              <a:ext uri="{FF2B5EF4-FFF2-40B4-BE49-F238E27FC236}">
                <a16:creationId xmlns:a16="http://schemas.microsoft.com/office/drawing/2014/main" id="{80256A3D-9558-4BAF-9387-5E830C32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8" y="1719284"/>
            <a:ext cx="5014822" cy="3491318"/>
          </a:xfrm>
          <a:prstGeom prst="rect">
            <a:avLst/>
          </a:prstGeom>
        </p:spPr>
      </p:pic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F09E1033-84D2-4323-A4E5-2EAC5250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28" y="3059672"/>
            <a:ext cx="4382218" cy="21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3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8" y="-80573"/>
            <a:ext cx="6964391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800" b="1" dirty="0">
                <a:ea typeface="+mj-lt"/>
                <a:cs typeface="+mj-lt"/>
              </a:rPr>
              <a:t>Análisis no lineal estático adaptativo-</a:t>
            </a:r>
            <a:r>
              <a:rPr lang="es-EC" sz="2800" b="1" dirty="0" err="1">
                <a:ea typeface="+mj-lt"/>
                <a:cs typeface="+mj-lt"/>
              </a:rPr>
              <a:t>Pushover</a:t>
            </a:r>
            <a:endParaRPr lang="es-EC" sz="28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DDA7AC7-9990-4515-9684-4E8062CA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023" y="1062477"/>
            <a:ext cx="5805576" cy="43448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1043796" y="1058174"/>
            <a:ext cx="13917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-X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3" name="Imagen 7" descr="Imagen que contiene tabla, cuarto, cama&#10;&#10;Descripción generada automáticamente">
            <a:extLst>
              <a:ext uri="{FF2B5EF4-FFF2-40B4-BE49-F238E27FC236}">
                <a16:creationId xmlns:a16="http://schemas.microsoft.com/office/drawing/2014/main" id="{89DBC743-6387-497F-B010-FAFCBC1B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4" y="1920387"/>
            <a:ext cx="4051539" cy="28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9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-109328"/>
            <a:ext cx="6403674" cy="807979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 adaptativo-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S" dirty="0" err="1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72B25D5-6E87-41D5-8B23-457D7B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68" y="1137578"/>
            <a:ext cx="5489274" cy="41083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52360F-BC02-4723-A79D-6E5EED937BDC}"/>
              </a:ext>
            </a:extLst>
          </p:cNvPr>
          <p:cNvSpPr txBox="1"/>
          <p:nvPr/>
        </p:nvSpPr>
        <p:spPr>
          <a:xfrm>
            <a:off x="1173192" y="971909"/>
            <a:ext cx="15930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</a:rPr>
              <a:t>Sentido</a:t>
            </a:r>
            <a:r>
              <a:rPr lang="en-US" dirty="0">
                <a:latin typeface="Arial"/>
              </a:rPr>
              <a:t>-Y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3" name="Imagen 8" descr="Imagen que contiene cama, cuarto&#10;&#10;Descripción generada automáticamente">
            <a:extLst>
              <a:ext uri="{FF2B5EF4-FFF2-40B4-BE49-F238E27FC236}">
                <a16:creationId xmlns:a16="http://schemas.microsoft.com/office/drawing/2014/main" id="{7C3C853D-F616-41BD-9087-7E21FFC6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5" y="1835088"/>
            <a:ext cx="3879011" cy="31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7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Arial"/>
                <a:cs typeface="Arial"/>
              </a:rPr>
              <a:t>FEMA</a:t>
            </a:r>
            <a:r>
              <a:rPr lang="es-ES" dirty="0">
                <a:latin typeface="Arial"/>
                <a:cs typeface="Arial"/>
              </a:rPr>
              <a:t>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2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42513" y="1633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lineal estático</a:t>
            </a:r>
            <a:endParaRPr lang="es-ES" dirty="0">
              <a:cs typeface="Arial"/>
            </a:endParaRPr>
          </a:p>
        </p:txBody>
      </p:sp>
      <p:pic>
        <p:nvPicPr>
          <p:cNvPr id="10" name="Imagen 11" descr="Tabla&#10;&#10;Descripción generada automáticamente">
            <a:extLst>
              <a:ext uri="{FF2B5EF4-FFF2-40B4-BE49-F238E27FC236}">
                <a16:creationId xmlns:a16="http://schemas.microsoft.com/office/drawing/2014/main" id="{314259C3-01BA-43E3-8AB1-1B3932C0F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2" y="2449791"/>
            <a:ext cx="6538822" cy="2073435"/>
          </a:xfrm>
          <a:prstGeom prst="rect">
            <a:avLst/>
          </a:prstGeom>
        </p:spPr>
      </p:pic>
      <p:pic>
        <p:nvPicPr>
          <p:cNvPr id="3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D687C11-434F-4DF8-A990-96DA2C2EC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42" y="2208797"/>
            <a:ext cx="3447690" cy="2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2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55" y="309129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42513" y="1230702"/>
            <a:ext cx="10463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Información elemental de la estructura para análisis de determinación de tiempo de recuperación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/>
          </a:p>
        </p:txBody>
      </p:sp>
      <p:pic>
        <p:nvPicPr>
          <p:cNvPr id="12" name="Imagen 12" descr="Tabla&#10;&#10;Descripción generada automáticamente">
            <a:extLst>
              <a:ext uri="{FF2B5EF4-FFF2-40B4-BE49-F238E27FC236}">
                <a16:creationId xmlns:a16="http://schemas.microsoft.com/office/drawing/2014/main" id="{8A452264-287C-4508-8276-23B5AE2C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49237"/>
            <a:ext cx="6021237" cy="39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42513" y="1633268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Tabla grupos de desempeño</a:t>
            </a:r>
            <a:endParaRPr lang="es-ES" dirty="0">
              <a:cs typeface="Arial"/>
            </a:endParaRPr>
          </a:p>
        </p:txBody>
      </p:sp>
      <p:pic>
        <p:nvPicPr>
          <p:cNvPr id="3" name="Imagen 4" descr="Tabla&#10;&#10;Descripción generada automáticamente">
            <a:extLst>
              <a:ext uri="{FF2B5EF4-FFF2-40B4-BE49-F238E27FC236}">
                <a16:creationId xmlns:a16="http://schemas.microsoft.com/office/drawing/2014/main" id="{34C708A0-D5BB-4DED-9828-C652D9A8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3" y="2072476"/>
            <a:ext cx="5417388" cy="3446294"/>
          </a:xfrm>
          <a:prstGeom prst="rect">
            <a:avLst/>
          </a:prstGeom>
        </p:spPr>
      </p:pic>
      <p:pic>
        <p:nvPicPr>
          <p:cNvPr id="5" name="Imagen 7" descr="Tabla&#10;&#10;Descripción generada automáticamente">
            <a:extLst>
              <a:ext uri="{FF2B5EF4-FFF2-40B4-BE49-F238E27FC236}">
                <a16:creationId xmlns:a16="http://schemas.microsoft.com/office/drawing/2014/main" id="{4AB0D7AC-164A-4443-86D1-5A923482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09" y="2071047"/>
            <a:ext cx="4756029" cy="34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5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914400" y="856892"/>
            <a:ext cx="45116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r>
              <a:rPr lang="es" i="1" dirty="0">
                <a:latin typeface="Arial"/>
                <a:cs typeface="Arial"/>
              </a:rPr>
              <a:t>Curva de probabilidad de excedencia en el tiempo de reparación promedio</a:t>
            </a:r>
            <a:endParaRPr lang="es-ES" sz="1600" dirty="0">
              <a:cs typeface="Arial"/>
            </a:endParaRPr>
          </a:p>
        </p:txBody>
      </p:sp>
      <p:pic>
        <p:nvPicPr>
          <p:cNvPr id="8" name="Imagen 9" descr="Gráfico&#10;&#10;Descripción generada automáticamente">
            <a:extLst>
              <a:ext uri="{FF2B5EF4-FFF2-40B4-BE49-F238E27FC236}">
                <a16:creationId xmlns:a16="http://schemas.microsoft.com/office/drawing/2014/main" id="{A28C3F29-7A18-4696-9EA0-00D2F20E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27533"/>
            <a:ext cx="4137803" cy="31662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09759" y="1460740"/>
            <a:ext cx="4137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paralelo de </a:t>
            </a:r>
            <a:r>
              <a:rPr lang="es" i="1">
                <a:latin typeface="Arial"/>
                <a:cs typeface="Arial"/>
              </a:rPr>
              <a:t>reparación</a:t>
            </a:r>
            <a:endParaRPr lang="es-ES"/>
          </a:p>
        </p:txBody>
      </p:sp>
      <p:pic>
        <p:nvPicPr>
          <p:cNvPr id="12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01C9C7D6-079C-465C-A7D7-D59476301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612" b="-603"/>
          <a:stretch/>
        </p:blipFill>
        <p:spPr>
          <a:xfrm>
            <a:off x="6147758" y="2479296"/>
            <a:ext cx="3176124" cy="2402627"/>
          </a:xfrm>
          <a:prstGeom prst="rect">
            <a:avLst/>
          </a:prstGeom>
        </p:spPr>
      </p:pic>
      <p:pic>
        <p:nvPicPr>
          <p:cNvPr id="13" name="Imagen 13" descr="Gráfico, Histograma&#10;&#10;Descripción generada automáticamente">
            <a:extLst>
              <a:ext uri="{FF2B5EF4-FFF2-40B4-BE49-F238E27FC236}">
                <a16:creationId xmlns:a16="http://schemas.microsoft.com/office/drawing/2014/main" id="{9589A566-C0A5-44A5-99F2-2EBB41FDB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23" r="-2" b="-676"/>
          <a:stretch/>
        </p:blipFill>
        <p:spPr>
          <a:xfrm>
            <a:off x="9468928" y="2263636"/>
            <a:ext cx="2098393" cy="28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13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698740" y="871269"/>
            <a:ext cx="5101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r>
              <a:rPr lang="es" i="1" dirty="0">
                <a:latin typeface="Arial"/>
                <a:cs typeface="Arial"/>
              </a:rPr>
              <a:t>Curva de probabilidad de excedencia en el tiempo de reparación en el </a:t>
            </a:r>
            <a:r>
              <a:rPr lang="es" i="1" dirty="0" err="1">
                <a:latin typeface="Arial"/>
                <a:cs typeface="Arial"/>
              </a:rPr>
              <a:t>pero</a:t>
            </a:r>
            <a:r>
              <a:rPr lang="es" i="1" dirty="0">
                <a:latin typeface="Arial"/>
                <a:cs typeface="Arial"/>
              </a:rPr>
              <a:t> de los casos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137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serie de reparación</a:t>
            </a:r>
            <a:endParaRPr lang="es-ES" dirty="0"/>
          </a:p>
        </p:txBody>
      </p:sp>
      <p:pic>
        <p:nvPicPr>
          <p:cNvPr id="3" name="Imagen 4" descr="Gráfico&#10;&#10;Descripción generada automáticamente">
            <a:extLst>
              <a:ext uri="{FF2B5EF4-FFF2-40B4-BE49-F238E27FC236}">
                <a16:creationId xmlns:a16="http://schemas.microsoft.com/office/drawing/2014/main" id="{D8A92078-F56C-4F39-A6B7-69D9B94B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" y="2335467"/>
            <a:ext cx="4224067" cy="3121593"/>
          </a:xfrm>
          <a:prstGeom prst="rect">
            <a:avLst/>
          </a:prstGeom>
        </p:spPr>
      </p:pic>
      <p:pic>
        <p:nvPicPr>
          <p:cNvPr id="5" name="Imagen 1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54ECB76-F62B-4588-8B56-F0A8B8E01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73" b="-492"/>
          <a:stretch/>
        </p:blipFill>
        <p:spPr>
          <a:xfrm>
            <a:off x="5587042" y="2293970"/>
            <a:ext cx="3937862" cy="2876993"/>
          </a:xfrm>
          <a:prstGeom prst="rect">
            <a:avLst/>
          </a:prstGeom>
        </p:spPr>
      </p:pic>
      <p:pic>
        <p:nvPicPr>
          <p:cNvPr id="14" name="Imagen 1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03CD04B-9A02-421B-B176-31926AD57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94" t="13617" r="-40" b="5317"/>
          <a:stretch/>
        </p:blipFill>
        <p:spPr>
          <a:xfrm>
            <a:off x="9929003" y="2290908"/>
            <a:ext cx="1954656" cy="27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BD181-2795-4301-931A-B8212A88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-386849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b="1">
                <a:cs typeface="Calibri Light"/>
              </a:rPr>
              <a:t>Determinación de lugares de </a:t>
            </a:r>
            <a:r>
              <a:rPr lang="es-ES" sz="2800" b="1" dirty="0">
                <a:cs typeface="Calibri Light"/>
              </a:rPr>
              <a:t>estudio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2E6EC-7E96-4FA7-83E6-0C8993C2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" y="930445"/>
            <a:ext cx="6044242" cy="16743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 sz="2400" dirty="0">
                <a:cs typeface="Calibri"/>
              </a:rPr>
              <a:t>Unidad Educativa Marqués de Selva Alegre</a:t>
            </a:r>
            <a:r>
              <a:rPr lang="es-ES" sz="2400">
                <a:cs typeface="Calibri"/>
              </a:rPr>
              <a:t> (UE 1)</a:t>
            </a:r>
            <a:endParaRPr lang="es-ES" sz="2400" dirty="0">
              <a:cs typeface="Calibri"/>
            </a:endParaRPr>
          </a:p>
          <a:p>
            <a:r>
              <a:rPr lang="es" sz="2400">
                <a:ea typeface="+mn-lt"/>
                <a:cs typeface="+mn-lt"/>
              </a:rPr>
              <a:t>Unidad Educativa Lev Vygotsky (UE 2)</a:t>
            </a:r>
          </a:p>
          <a:p>
            <a:r>
              <a:rPr lang="es" sz="2400">
                <a:ea typeface="+mn-lt"/>
                <a:cs typeface="+mn-lt"/>
              </a:rPr>
              <a:t>Laboratorios de Mecánica de la Universidad de las Fuerzas </a:t>
            </a:r>
            <a:r>
              <a:rPr lang="es" sz="2400" dirty="0">
                <a:ea typeface="+mn-lt"/>
                <a:cs typeface="+mn-lt"/>
              </a:rPr>
              <a:t>Armadas</a:t>
            </a:r>
            <a:r>
              <a:rPr lang="es" sz="2400">
                <a:ea typeface="+mn-lt"/>
                <a:cs typeface="+mn-lt"/>
              </a:rPr>
              <a:t> (UE 3)</a:t>
            </a:r>
            <a:endParaRPr lang="es-ES" sz="2400" dirty="0">
              <a:cs typeface="Calibri"/>
            </a:endParaRPr>
          </a:p>
        </p:txBody>
      </p:sp>
      <p:pic>
        <p:nvPicPr>
          <p:cNvPr id="4" name="Imagen 20">
            <a:extLst>
              <a:ext uri="{FF2B5EF4-FFF2-40B4-BE49-F238E27FC236}">
                <a16:creationId xmlns:a16="http://schemas.microsoft.com/office/drawing/2014/main" id="{66FE334C-62C5-4525-83DA-70FD9375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29" y="687778"/>
            <a:ext cx="3634595" cy="2060634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7C2A5E8-5C91-4302-9E39-D15E51625F18}"/>
              </a:ext>
            </a:extLst>
          </p:cNvPr>
          <p:cNvSpPr/>
          <p:nvPr/>
        </p:nvSpPr>
        <p:spPr>
          <a:xfrm>
            <a:off x="6440683" y="814420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8" descr="Imagen que contiene pasto, exterior, edificio, verde&#10;&#10;Descripción generada automáticamente">
            <a:extLst>
              <a:ext uri="{FF2B5EF4-FFF2-40B4-BE49-F238E27FC236}">
                <a16:creationId xmlns:a16="http://schemas.microsoft.com/office/drawing/2014/main" id="{3FCC3AB2-F517-48E6-B273-D6B39FBA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58" y="3345620"/>
            <a:ext cx="3931411" cy="2201001"/>
          </a:xfrm>
          <a:prstGeom prst="rect">
            <a:avLst/>
          </a:prstGeom>
        </p:spPr>
      </p:pic>
      <p:pic>
        <p:nvPicPr>
          <p:cNvPr id="8" name="Imagen 6" descr="Imagen que contiene pasto, tabla, grande, cama&#10;&#10;Descripción generada automáticamente">
            <a:extLst>
              <a:ext uri="{FF2B5EF4-FFF2-40B4-BE49-F238E27FC236}">
                <a16:creationId xmlns:a16="http://schemas.microsoft.com/office/drawing/2014/main" id="{A650B5BE-D043-4A87-91A4-D30747B3E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981" y="3036277"/>
            <a:ext cx="3225478" cy="2415741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E6948A8-067D-4B15-8368-03018339F89C}"/>
              </a:ext>
            </a:extLst>
          </p:cNvPr>
          <p:cNvSpPr/>
          <p:nvPr/>
        </p:nvSpPr>
        <p:spPr>
          <a:xfrm rot="5400000">
            <a:off x="1789607" y="2633155"/>
            <a:ext cx="76200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6A4AEEF5-8951-4E89-97CF-C5A26BF1DA4B}"/>
              </a:ext>
            </a:extLst>
          </p:cNvPr>
          <p:cNvSpPr/>
          <p:nvPr/>
        </p:nvSpPr>
        <p:spPr>
          <a:xfrm flipV="1">
            <a:off x="5727415" y="1495209"/>
            <a:ext cx="891396" cy="9345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649A1F77-1B91-4B9C-BFD3-D6FBF7C143E2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951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598673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cs typeface="Calibri Light" panose="020F0302020204030204"/>
              </a:rPr>
              <a:t>RECOMENDACIÓNES ESPECÍFICAS UE1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01F6E8-2DCC-4AD3-A7E4-F532669E4F5E}"/>
              </a:ext>
            </a:extLst>
          </p:cNvPr>
          <p:cNvSpPr txBox="1"/>
          <p:nvPr/>
        </p:nvSpPr>
        <p:spPr>
          <a:xfrm>
            <a:off x="914400" y="2007079"/>
            <a:ext cx="8867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Aislamiento de mamposterías 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928BA5-49CE-46E9-9D12-C2E4B1DBEC38}"/>
              </a:ext>
            </a:extLst>
          </p:cNvPr>
          <p:cNvSpPr txBox="1"/>
          <p:nvPr/>
        </p:nvSpPr>
        <p:spPr>
          <a:xfrm>
            <a:off x="914399" y="2812210"/>
            <a:ext cx="8867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Considerar opciones de separación de espacio diferentes, tales como gypsum o Steel framing.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A46E-48C5-411F-B0B5-38DF434E55B6}"/>
              </a:ext>
            </a:extLst>
          </p:cNvPr>
          <p:cNvSpPr txBox="1"/>
          <p:nvPr/>
        </p:nvSpPr>
        <p:spPr>
          <a:xfrm>
            <a:off x="914400" y="3904890"/>
            <a:ext cx="8867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El correcto diseño de elementos no estructurales como parapetos o la </a:t>
            </a:r>
            <a:r>
              <a:rPr lang="es-ES">
                <a:latin typeface="Arial"/>
                <a:cs typeface="Arial"/>
              </a:rPr>
              <a:t>adecuada </a:t>
            </a:r>
            <a:r>
              <a:rPr lang="es-ES" dirty="0">
                <a:latin typeface="Arial"/>
                <a:cs typeface="Arial"/>
              </a:rPr>
              <a:t>instalación de elementos como iluminaciones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3" name="Imagen 3" descr="Imagen que contiene interior, edificio, vacío, ducha&#10;&#10;Descripción generada automáticamente">
            <a:extLst>
              <a:ext uri="{FF2B5EF4-FFF2-40B4-BE49-F238E27FC236}">
                <a16:creationId xmlns:a16="http://schemas.microsoft.com/office/drawing/2014/main" id="{5CE83DF2-208B-46A9-B3FF-075169C6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890" y="1537930"/>
            <a:ext cx="1510521" cy="1524898"/>
          </a:xfrm>
          <a:prstGeom prst="rect">
            <a:avLst/>
          </a:prstGeom>
        </p:spPr>
      </p:pic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5A697FD5-3FB6-400C-8F15-647C4569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30" y="3425226"/>
            <a:ext cx="1527596" cy="12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1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1" descr="Mapa&#10;&#10;Descripción generada automáticamente">
            <a:extLst>
              <a:ext uri="{FF2B5EF4-FFF2-40B4-BE49-F238E27FC236}">
                <a16:creationId xmlns:a16="http://schemas.microsoft.com/office/drawing/2014/main" id="{63623A9A-85B4-4411-AE96-F7677339F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2" b="-392"/>
          <a:stretch/>
        </p:blipFill>
        <p:spPr>
          <a:xfrm>
            <a:off x="6943559" y="776004"/>
            <a:ext cx="4757476" cy="474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E86EA4-284B-4074-90BA-BC08861F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44"/>
            <a:ext cx="5483525" cy="5566883"/>
          </a:xfrm>
        </p:spPr>
        <p:txBody>
          <a:bodyPr>
            <a:normAutofit/>
          </a:bodyPr>
          <a:lstStyle/>
          <a:p>
            <a:r>
              <a:rPr lang="es-ES" sz="7200" b="1" dirty="0">
                <a:cs typeface="Calibri Light"/>
              </a:rPr>
              <a:t>Unidad Educativa 2</a:t>
            </a:r>
            <a:br>
              <a:rPr lang="es-ES" sz="7200" b="1" dirty="0">
                <a:cs typeface="Calibri Light"/>
              </a:rPr>
            </a:br>
            <a:r>
              <a:rPr lang="es-ES" sz="7200" b="1" dirty="0">
                <a:cs typeface="Calibri Light"/>
              </a:rPr>
              <a:t> </a:t>
            </a:r>
            <a:br>
              <a:rPr lang="es-ES" sz="7200" b="1" dirty="0">
                <a:cs typeface="Calibri Light"/>
              </a:rPr>
            </a:br>
            <a:r>
              <a:rPr lang="es-ES" sz="7200" b="1">
                <a:cs typeface="Calibri Light"/>
              </a:rPr>
              <a:t>Lev </a:t>
            </a:r>
            <a:r>
              <a:rPr lang="es-ES" sz="7200" b="1" dirty="0">
                <a:cs typeface="Calibri Light"/>
              </a:rPr>
              <a:t>Vygotsky</a:t>
            </a:r>
            <a:endParaRPr lang="es-ES" sz="7200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05DF322-B06A-44D2-A4E0-D50C84071FD4}"/>
              </a:ext>
            </a:extLst>
          </p:cNvPr>
          <p:cNvSpPr/>
          <p:nvPr/>
        </p:nvSpPr>
        <p:spPr>
          <a:xfrm>
            <a:off x="7576211" y="3464163"/>
            <a:ext cx="2616677" cy="661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33F6A34C-A835-4C6B-B29E-F5B356CEAECA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51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601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44F31-745B-4EA6-8C9E-E2AD056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-368120"/>
            <a:ext cx="10515600" cy="132556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3200" b="1" dirty="0"/>
              <a:t>Ubicación</a:t>
            </a:r>
            <a:r>
              <a:rPr lang="es-MX" sz="3200" b="1"/>
              <a:t> </a:t>
            </a:r>
            <a:r>
              <a:rPr lang="es-MX" sz="3200" b="1" dirty="0"/>
              <a:t> - UE2</a:t>
            </a:r>
            <a:endParaRPr lang="es-EC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D1959-EA91-48C1-AC88-A0B2D0D8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92" y="1100101"/>
            <a:ext cx="6275108" cy="1973038"/>
          </a:xfrm>
        </p:spPr>
        <p:txBody>
          <a:bodyPr lIns="91440" tIns="45720" rIns="91440" bIns="45720" anchor="t"/>
          <a:lstStyle/>
          <a:p>
            <a:r>
              <a:rPr lang="es-MX" sz="1800" dirty="0"/>
              <a:t>Unidad Educativa Lev Vygotsky, bloque bachillerato</a:t>
            </a:r>
            <a:endParaRPr lang="es-MX" sz="1800" dirty="0">
              <a:cs typeface="Arial"/>
            </a:endParaRPr>
          </a:p>
          <a:p>
            <a:endParaRPr lang="es-MX" sz="1800"/>
          </a:p>
          <a:p>
            <a:r>
              <a:rPr lang="es-MX" sz="1800" dirty="0"/>
              <a:t>Ecuador, provincia de Pichincha, cantón Rumiñahui, </a:t>
            </a:r>
            <a:r>
              <a:rPr lang="es" sz="1800" dirty="0">
                <a:ea typeface="+mn-lt"/>
                <a:cs typeface="+mn-lt"/>
              </a:rPr>
              <a:t>calle Imbabura y Av. El Inca. 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BB390217-E025-41ED-B132-639C0B950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44077"/>
              </p:ext>
            </p:extLst>
          </p:nvPr>
        </p:nvGraphicFramePr>
        <p:xfrm>
          <a:off x="5691815" y="2663770"/>
          <a:ext cx="582236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788">
                  <a:extLst>
                    <a:ext uri="{9D8B030D-6E8A-4147-A177-3AD203B41FA5}">
                      <a16:colId xmlns:a16="http://schemas.microsoft.com/office/drawing/2014/main" val="1294892227"/>
                    </a:ext>
                  </a:extLst>
                </a:gridCol>
                <a:gridCol w="1940788">
                  <a:extLst>
                    <a:ext uri="{9D8B030D-6E8A-4147-A177-3AD203B41FA5}">
                      <a16:colId xmlns:a16="http://schemas.microsoft.com/office/drawing/2014/main" val="853028212"/>
                    </a:ext>
                  </a:extLst>
                </a:gridCol>
                <a:gridCol w="1940788">
                  <a:extLst>
                    <a:ext uri="{9D8B030D-6E8A-4147-A177-3AD203B41FA5}">
                      <a16:colId xmlns:a16="http://schemas.microsoft.com/office/drawing/2014/main" val="3320079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Punto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Latitud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Longitud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46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/>
                        <a:t>0°20'11.22"S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C" sz="1600" b="0" i="0" u="none" strike="noStrike" noProof="0" dirty="0"/>
                        <a:t>78°27'22.78"O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84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B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/>
                        <a:t>0°20'11.48"S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C" sz="1600" b="0" i="0" u="none" strike="noStrike" noProof="0" dirty="0"/>
                        <a:t>78°27'21.93"O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6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C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0°20'12.01"S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78°27'22.07"O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30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D</a:t>
                      </a:r>
                      <a:endParaRPr lang="es-EC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0°20'11.68"S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C" sz="1600" b="0" i="0" u="none" strike="noStrike" noProof="0" dirty="0">
                          <a:latin typeface="Arial"/>
                        </a:rPr>
                        <a:t>78°27'22.89"O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735130"/>
                  </a:ext>
                </a:extLst>
              </a:tr>
            </a:tbl>
          </a:graphicData>
        </a:graphic>
      </p:graphicFrame>
      <p:sp>
        <p:nvSpPr>
          <p:cNvPr id="22" name="Marcador de número de diapositiva 2">
            <a:extLst>
              <a:ext uri="{FF2B5EF4-FFF2-40B4-BE49-F238E27FC236}">
                <a16:creationId xmlns:a16="http://schemas.microsoft.com/office/drawing/2014/main" id="{078E04EB-0A55-4D60-9DB0-9FD2B90B17CB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4405BFE-4438-48CE-9DAA-6C91B2D3EF41}"/>
              </a:ext>
            </a:extLst>
          </p:cNvPr>
          <p:cNvGrpSpPr/>
          <p:nvPr/>
        </p:nvGrpSpPr>
        <p:grpSpPr>
          <a:xfrm>
            <a:off x="464089" y="1585924"/>
            <a:ext cx="4848385" cy="3438179"/>
            <a:chOff x="565689" y="1128724"/>
            <a:chExt cx="4848385" cy="3438179"/>
          </a:xfrm>
        </p:grpSpPr>
        <p:pic>
          <p:nvPicPr>
            <p:cNvPr id="9" name="Imagen 9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CBEE929F-D34E-44B5-962F-BC5FDCF1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89" y="1128724"/>
              <a:ext cx="4848385" cy="3438179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9F1EC56-B837-4F90-A886-598DAFB3A907}"/>
                </a:ext>
              </a:extLst>
            </p:cNvPr>
            <p:cNvSpPr txBox="1"/>
            <p:nvPr/>
          </p:nvSpPr>
          <p:spPr>
            <a:xfrm rot="10800000" flipV="1">
              <a:off x="991312" y="3511498"/>
              <a:ext cx="1673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ES"/>
              </a:defPPr>
              <a:lvl1pPr>
                <a:defRPr sz="1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E4BD2C"/>
                  </a:highlight>
                </a:defRPr>
              </a:lvl1pPr>
            </a:lstStyle>
            <a:p>
              <a:r>
                <a:rPr lang="es-MX" dirty="0">
                  <a:latin typeface="Arial"/>
                  <a:cs typeface="Arial"/>
                </a:rPr>
                <a:t>BLOQUE - Bachillerato UNIDAD EDUCATIVA 2</a:t>
              </a:r>
              <a:endParaRPr lang="es-ES" dirty="0"/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B5DFED8F-578E-4E63-8231-AD24E2A6307D}"/>
                </a:ext>
              </a:extLst>
            </p:cNvPr>
            <p:cNvGrpSpPr/>
            <p:nvPr/>
          </p:nvGrpSpPr>
          <p:grpSpPr>
            <a:xfrm>
              <a:off x="1765300" y="2532679"/>
              <a:ext cx="970793" cy="1023321"/>
              <a:chOff x="1765300" y="2532679"/>
              <a:chExt cx="970793" cy="1023321"/>
            </a:xfrm>
          </p:grpSpPr>
          <p:cxnSp>
            <p:nvCxnSpPr>
              <p:cNvPr id="10" name="Conector recto de flecha 9">
                <a:extLst>
                  <a:ext uri="{FF2B5EF4-FFF2-40B4-BE49-F238E27FC236}">
                    <a16:creationId xmlns:a16="http://schemas.microsoft.com/office/drawing/2014/main" id="{8A911A60-1CA1-4C53-8EDE-9BA07C89CCF6}"/>
                  </a:ext>
                </a:extLst>
              </p:cNvPr>
              <p:cNvCxnSpPr/>
              <p:nvPr/>
            </p:nvCxnSpPr>
            <p:spPr>
              <a:xfrm>
                <a:off x="1802968" y="3002580"/>
                <a:ext cx="806126" cy="297482"/>
              </a:xfrm>
              <a:prstGeom prst="straightConnector1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DFF0A9F1-AA9A-408E-991F-D125271DF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0367" y="2728561"/>
                <a:ext cx="145726" cy="553418"/>
              </a:xfrm>
              <a:prstGeom prst="straightConnector1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>
                <a:extLst>
                  <a:ext uri="{FF2B5EF4-FFF2-40B4-BE49-F238E27FC236}">
                    <a16:creationId xmlns:a16="http://schemas.microsoft.com/office/drawing/2014/main" id="{A5C65143-47DB-4109-896A-1929625438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7567" y="2558078"/>
                <a:ext cx="107626" cy="413718"/>
              </a:xfrm>
              <a:prstGeom prst="straightConnector1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4EDF9E7F-F7D8-4A2B-AD72-628E09016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7267" y="2532679"/>
                <a:ext cx="806126" cy="208582"/>
              </a:xfrm>
              <a:prstGeom prst="straightConnector1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00E6928C-77F8-4D7F-94F1-C31631A7FBFF}"/>
                  </a:ext>
                </a:extLst>
              </p:cNvPr>
              <p:cNvCxnSpPr/>
              <p:nvPr/>
            </p:nvCxnSpPr>
            <p:spPr>
              <a:xfrm flipV="1">
                <a:off x="1765300" y="3124200"/>
                <a:ext cx="355600" cy="4318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26312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B5A7-7152-468B-AC6A-54154AE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6" y="-353743"/>
            <a:ext cx="10515600" cy="1325563"/>
          </a:xfrm>
        </p:spPr>
        <p:txBody>
          <a:bodyPr>
            <a:normAutofit/>
          </a:bodyPr>
          <a:lstStyle/>
          <a:p>
            <a:r>
              <a:rPr lang="es-MX" sz="2900" b="1" dirty="0"/>
              <a:t>Geometría General: Descripción General</a:t>
            </a:r>
            <a:endParaRPr lang="es-EC" sz="29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9F65B-60BE-48BA-8857-8A42B596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91" y="606757"/>
            <a:ext cx="2432650" cy="37400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s-MX" sz="2000" b="1" dirty="0">
                <a:cs typeface="Arial"/>
              </a:rPr>
              <a:t>Vista frontal</a:t>
            </a: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B09B14D4-0B86-461C-8C80-839D2AE352E4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6AC09928-C19F-41C8-A5EE-B8A0553CE313}"/>
              </a:ext>
            </a:extLst>
          </p:cNvPr>
          <p:cNvSpPr txBox="1">
            <a:spLocks/>
          </p:cNvSpPr>
          <p:nvPr/>
        </p:nvSpPr>
        <p:spPr>
          <a:xfrm>
            <a:off x="6527320" y="1003169"/>
            <a:ext cx="2748951" cy="546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b="1" kern="0" dirty="0">
                <a:cs typeface="Arial"/>
              </a:rPr>
              <a:t>Vistas laterales</a:t>
            </a:r>
          </a:p>
        </p:txBody>
      </p:sp>
      <p:pic>
        <p:nvPicPr>
          <p:cNvPr id="6" name="Imagen 6" descr="Imagen que contiene edificio, tabla, grande, computadora&#10;&#10;Descripción generada automáticamente">
            <a:extLst>
              <a:ext uri="{FF2B5EF4-FFF2-40B4-BE49-F238E27FC236}">
                <a16:creationId xmlns:a16="http://schemas.microsoft.com/office/drawing/2014/main" id="{A5A4E985-1957-40CD-86A8-22EEA904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658" y="1750372"/>
            <a:ext cx="3005008" cy="3218309"/>
          </a:xfrm>
          <a:prstGeom prst="rect">
            <a:avLst/>
          </a:prstGeom>
        </p:spPr>
      </p:pic>
      <p:pic>
        <p:nvPicPr>
          <p:cNvPr id="7" name="Imagen 8" descr="Imagen que contiene edificio, tabla, pasto, pequeño&#10;&#10;Descripción generada automáticamente">
            <a:extLst>
              <a:ext uri="{FF2B5EF4-FFF2-40B4-BE49-F238E27FC236}">
                <a16:creationId xmlns:a16="http://schemas.microsoft.com/office/drawing/2014/main" id="{2215B484-8720-454C-9060-D7372022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26" y="1004950"/>
            <a:ext cx="4170681" cy="2428580"/>
          </a:xfrm>
          <a:prstGeom prst="rect">
            <a:avLst/>
          </a:prstGeom>
        </p:spPr>
      </p:pic>
      <p:pic>
        <p:nvPicPr>
          <p:cNvPr id="9" name="Imagen 9" descr="Imagen que contiene pasto, tabla, pequeño, camioneta&#10;&#10;Descripción generada automáticamente">
            <a:extLst>
              <a:ext uri="{FF2B5EF4-FFF2-40B4-BE49-F238E27FC236}">
                <a16:creationId xmlns:a16="http://schemas.microsoft.com/office/drawing/2014/main" id="{27D9AB45-7200-4E69-8488-4F705EF6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410" y="1751721"/>
            <a:ext cx="2440773" cy="3223050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AA851CB3-D681-4942-90AC-05982DBE6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43" y="3869894"/>
            <a:ext cx="4170378" cy="244058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80BA263-069A-40B7-9413-BF877FE86D59}"/>
              </a:ext>
            </a:extLst>
          </p:cNvPr>
          <p:cNvSpPr txBox="1">
            <a:spLocks/>
          </p:cNvSpPr>
          <p:nvPr/>
        </p:nvSpPr>
        <p:spPr>
          <a:xfrm>
            <a:off x="1030765" y="3539738"/>
            <a:ext cx="2432650" cy="374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MX" sz="2000" b="1" dirty="0">
                <a:cs typeface="Arial"/>
              </a:rPr>
              <a:t>Vista trasera</a:t>
            </a:r>
          </a:p>
        </p:txBody>
      </p:sp>
    </p:spTree>
    <p:extLst>
      <p:ext uri="{BB962C8B-B14F-4D97-AF65-F5344CB8AC3E}">
        <p14:creationId xmlns:p14="http://schemas.microsoft.com/office/powerpoint/2010/main" val="298827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 descr="Calendario&#10;&#10;Descripción generada automáticamente">
            <a:extLst>
              <a:ext uri="{FF2B5EF4-FFF2-40B4-BE49-F238E27FC236}">
                <a16:creationId xmlns:a16="http://schemas.microsoft.com/office/drawing/2014/main" id="{EE4361AA-2639-48CF-8F1C-CB94A02A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884692"/>
            <a:ext cx="7785100" cy="45425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1" y="-324988"/>
            <a:ext cx="10515600" cy="132556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  - UE2</a:t>
            </a:r>
            <a:endParaRPr lang="es-EC" sz="2900" b="1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289434" y="861273"/>
            <a:ext cx="28597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Vista en planta</a:t>
            </a:r>
            <a:endParaRPr lang="es-MX" b="1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1DBA84C-3828-4525-9FA4-518C3A60DD3E}"/>
              </a:ext>
            </a:extLst>
          </p:cNvPr>
          <p:cNvSpPr txBox="1">
            <a:spLocks/>
          </p:cNvSpPr>
          <p:nvPr/>
        </p:nvSpPr>
        <p:spPr>
          <a:xfrm>
            <a:off x="441834" y="1494562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5 vanos en sentido X </a:t>
            </a:r>
          </a:p>
          <a:p>
            <a:endParaRPr lang="es-MX" sz="1800" kern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3523405-5A15-4638-8207-24999EC58CFA}"/>
              </a:ext>
            </a:extLst>
          </p:cNvPr>
          <p:cNvSpPr txBox="1">
            <a:spLocks/>
          </p:cNvSpPr>
          <p:nvPr/>
        </p:nvSpPr>
        <p:spPr>
          <a:xfrm>
            <a:off x="441834" y="2030607"/>
            <a:ext cx="2964430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vanos en sentido Y </a:t>
            </a:r>
          </a:p>
          <a:p>
            <a:endParaRPr lang="es-MX" sz="1800" kern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455196D-717A-4F2B-A31B-BA9398C1D4BA}"/>
              </a:ext>
            </a:extLst>
          </p:cNvPr>
          <p:cNvGrpSpPr/>
          <p:nvPr/>
        </p:nvGrpSpPr>
        <p:grpSpPr>
          <a:xfrm>
            <a:off x="5723172" y="3745890"/>
            <a:ext cx="1361676" cy="1175633"/>
            <a:chOff x="7358117" y="2009345"/>
            <a:chExt cx="1361676" cy="1175633"/>
          </a:xfrm>
        </p:grpSpPr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9D7F1377-02BB-4535-9FBF-2205E8093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1733" y="3091220"/>
              <a:ext cx="925802" cy="58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488C17D2-FA91-4745-9570-C32D07855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3982" y="2278008"/>
              <a:ext cx="0" cy="8132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 de texto 22">
              <a:extLst>
                <a:ext uri="{FF2B5EF4-FFF2-40B4-BE49-F238E27FC236}">
                  <a16:creationId xmlns:a16="http://schemas.microsoft.com/office/drawing/2014/main" id="{B3441755-266F-4013-8948-EA2D3E1CB82D}"/>
                </a:ext>
              </a:extLst>
            </p:cNvPr>
            <p:cNvSpPr txBox="1"/>
            <p:nvPr/>
          </p:nvSpPr>
          <p:spPr>
            <a:xfrm>
              <a:off x="8423660" y="2948478"/>
              <a:ext cx="296133" cy="2365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0" indent="0" algn="ctr">
                <a:lnSpc>
                  <a:spcPct val="115000"/>
                </a:lnSpc>
                <a:defRPr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</a:defRPr>
              </a:lvl1pPr>
              <a:lvl2pPr indent="0">
                <a:defRPr sz="1100">
                  <a:latin typeface="+mn-lt"/>
                </a:defRPr>
              </a:lvl2pPr>
              <a:lvl3pPr indent="0">
                <a:defRPr sz="1100">
                  <a:latin typeface="+mn-lt"/>
                </a:defRPr>
              </a:lvl3pPr>
              <a:lvl4pPr indent="0">
                <a:defRPr sz="1100">
                  <a:latin typeface="+mn-lt"/>
                </a:defRPr>
              </a:lvl4pPr>
              <a:lvl5pPr indent="0">
                <a:defRPr sz="1100">
                  <a:latin typeface="+mn-lt"/>
                </a:defRPr>
              </a:lvl5pPr>
              <a:lvl6pPr indent="0">
                <a:defRPr sz="1100">
                  <a:latin typeface="+mn-lt"/>
                </a:defRPr>
              </a:lvl6pPr>
              <a:lvl7pPr indent="0">
                <a:defRPr sz="1100">
                  <a:latin typeface="+mn-lt"/>
                </a:defRPr>
              </a:lvl7pPr>
              <a:lvl8pPr indent="0">
                <a:defRPr sz="1100">
                  <a:latin typeface="+mn-lt"/>
                </a:defRPr>
              </a:lvl8pPr>
              <a:lvl9pPr indent="0">
                <a:defRPr sz="1100">
                  <a:latin typeface="+mn-lt"/>
                </a:defRPr>
              </a:lvl9pPr>
            </a:lstStyle>
            <a:p>
              <a:r>
                <a:rPr lang="es-EC"/>
                <a:t>X</a:t>
              </a:r>
            </a:p>
          </p:txBody>
        </p:sp>
        <p:sp>
          <p:nvSpPr>
            <p:cNvPr id="26" name="Cuadro de texto 23">
              <a:extLst>
                <a:ext uri="{FF2B5EF4-FFF2-40B4-BE49-F238E27FC236}">
                  <a16:creationId xmlns:a16="http://schemas.microsoft.com/office/drawing/2014/main" id="{581CC848-9954-4282-AB86-825FC3DF825E}"/>
                </a:ext>
              </a:extLst>
            </p:cNvPr>
            <p:cNvSpPr txBox="1"/>
            <p:nvPr/>
          </p:nvSpPr>
          <p:spPr>
            <a:xfrm>
              <a:off x="7358117" y="2009345"/>
              <a:ext cx="327232" cy="2680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s-EC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endParaRPr lang="es-EC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71CF318B-DA06-4313-8E1F-9C91297889D5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54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5294541-CBD1-42DD-AC87-EF76C349DB45}"/>
              </a:ext>
            </a:extLst>
          </p:cNvPr>
          <p:cNvSpPr txBox="1">
            <a:spLocks/>
          </p:cNvSpPr>
          <p:nvPr/>
        </p:nvSpPr>
        <p:spPr>
          <a:xfrm>
            <a:off x="441834" y="2615765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Eje no ortogonal </a:t>
            </a:r>
          </a:p>
          <a:p>
            <a:endParaRPr lang="es-MX" sz="1800" kern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54C48984-CF65-4674-993A-846A9284DA15}"/>
              </a:ext>
            </a:extLst>
          </p:cNvPr>
          <p:cNvSpPr txBox="1">
            <a:spLocks/>
          </p:cNvSpPr>
          <p:nvPr/>
        </p:nvSpPr>
        <p:spPr>
          <a:xfrm>
            <a:off x="441834" y="3196610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>
                <a:cs typeface="Arial"/>
              </a:rPr>
              <a:t>Escaleras monolíticas</a:t>
            </a:r>
          </a:p>
        </p:txBody>
      </p:sp>
    </p:spTree>
    <p:extLst>
      <p:ext uri="{BB962C8B-B14F-4D97-AF65-F5344CB8AC3E}">
        <p14:creationId xmlns:p14="http://schemas.microsoft.com/office/powerpoint/2010/main" val="324830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5691"/>
            <a:ext cx="10515600" cy="52043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  - UE2</a:t>
            </a:r>
            <a:endParaRPr lang="es-EC" b="1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 rot="16200000">
            <a:off x="-1244189" y="2222979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Modelamiento Tridimensional</a:t>
            </a:r>
            <a:endParaRPr lang="es-MX" b="1" kern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394A735-9B7D-4833-8D45-98623C36FA0E}"/>
              </a:ext>
            </a:extLst>
          </p:cNvPr>
          <p:cNvGrpSpPr/>
          <p:nvPr/>
        </p:nvGrpSpPr>
        <p:grpSpPr>
          <a:xfrm>
            <a:off x="2181075" y="724808"/>
            <a:ext cx="7073900" cy="4881902"/>
            <a:chOff x="1873117" y="1293623"/>
            <a:chExt cx="7073900" cy="4968987"/>
          </a:xfrm>
        </p:grpSpPr>
        <p:pic>
          <p:nvPicPr>
            <p:cNvPr id="4" name="Imagen 9" descr="Imagen que contiene tabla&#10;&#10;Descripción generada automáticamente">
              <a:extLst>
                <a:ext uri="{FF2B5EF4-FFF2-40B4-BE49-F238E27FC236}">
                  <a16:creationId xmlns:a16="http://schemas.microsoft.com/office/drawing/2014/main" id="{9628E4B5-7C50-4B46-BC0C-79013EB49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117" y="1293623"/>
              <a:ext cx="7073900" cy="4968987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0C0BC20-DCE0-4392-8A6B-72A3DCBE66DA}"/>
                </a:ext>
              </a:extLst>
            </p:cNvPr>
            <p:cNvGrpSpPr/>
            <p:nvPr/>
          </p:nvGrpSpPr>
          <p:grpSpPr>
            <a:xfrm>
              <a:off x="2303663" y="3528385"/>
              <a:ext cx="1182439" cy="1250767"/>
              <a:chOff x="2379863" y="3680785"/>
              <a:chExt cx="1182439" cy="1250767"/>
            </a:xfrm>
          </p:grpSpPr>
          <p:cxnSp>
            <p:nvCxnSpPr>
              <p:cNvPr id="6" name="Conector recto de flecha 5">
                <a:extLst>
                  <a:ext uri="{FF2B5EF4-FFF2-40B4-BE49-F238E27FC236}">
                    <a16:creationId xmlns:a16="http://schemas.microsoft.com/office/drawing/2014/main" id="{DCCD7949-0B8C-4377-BB19-08FE2D3B2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0125" y="4388815"/>
                <a:ext cx="832177" cy="354756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de flecha 6">
                <a:extLst>
                  <a:ext uri="{FF2B5EF4-FFF2-40B4-BE49-F238E27FC236}">
                    <a16:creationId xmlns:a16="http://schemas.microsoft.com/office/drawing/2014/main" id="{0D501547-FF0D-4788-8334-E3A72E4EA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4585" y="4012919"/>
                <a:ext cx="730197" cy="38834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uadro de texto 22">
                <a:extLst>
                  <a:ext uri="{FF2B5EF4-FFF2-40B4-BE49-F238E27FC236}">
                    <a16:creationId xmlns:a16="http://schemas.microsoft.com/office/drawing/2014/main" id="{2587DCB0-168C-4E03-80DD-693E49A62845}"/>
                  </a:ext>
                </a:extLst>
              </p:cNvPr>
              <p:cNvSpPr txBox="1"/>
              <p:nvPr/>
            </p:nvSpPr>
            <p:spPr>
              <a:xfrm>
                <a:off x="3132627" y="4695052"/>
                <a:ext cx="296133" cy="2365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ES"/>
                </a:defPPr>
                <a:lvl1pPr marL="0" indent="0" algn="ctr">
                  <a:lnSpc>
                    <a:spcPct val="115000"/>
                  </a:lnSpc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Arial" panose="020B0604020202020204" pitchFamily="34" charset="0"/>
                  </a:defRPr>
                </a:lvl1pPr>
                <a:lvl2pPr indent="0">
                  <a:defRPr sz="1100">
                    <a:latin typeface="+mn-lt"/>
                  </a:defRPr>
                </a:lvl2pPr>
                <a:lvl3pPr indent="0">
                  <a:defRPr sz="1100">
                    <a:latin typeface="+mn-lt"/>
                  </a:defRPr>
                </a:lvl3pPr>
                <a:lvl4pPr indent="0">
                  <a:defRPr sz="1100">
                    <a:latin typeface="+mn-lt"/>
                  </a:defRPr>
                </a:lvl4pPr>
                <a:lvl5pPr indent="0">
                  <a:defRPr sz="1100">
                    <a:latin typeface="+mn-lt"/>
                  </a:defRPr>
                </a:lvl5pPr>
                <a:lvl6pPr indent="0">
                  <a:defRPr sz="1100">
                    <a:latin typeface="+mn-lt"/>
                  </a:defRPr>
                </a:lvl6pPr>
                <a:lvl7pPr indent="0">
                  <a:defRPr sz="1100">
                    <a:latin typeface="+mn-lt"/>
                  </a:defRPr>
                </a:lvl7pPr>
                <a:lvl8pPr indent="0">
                  <a:defRPr sz="1100">
                    <a:latin typeface="+mn-lt"/>
                  </a:defRPr>
                </a:lvl8pPr>
                <a:lvl9pPr indent="0">
                  <a:defRPr sz="1100">
                    <a:latin typeface="+mn-lt"/>
                  </a:defRPr>
                </a:lvl9pPr>
              </a:lstStyle>
              <a:p>
                <a:r>
                  <a:rPr lang="es-EC" dirty="0"/>
                  <a:t>X</a:t>
                </a:r>
              </a:p>
            </p:txBody>
          </p:sp>
          <p:sp>
            <p:nvSpPr>
              <p:cNvPr id="9" name="Cuadro de texto 23">
                <a:extLst>
                  <a:ext uri="{FF2B5EF4-FFF2-40B4-BE49-F238E27FC236}">
                    <a16:creationId xmlns:a16="http://schemas.microsoft.com/office/drawing/2014/main" id="{B9217754-B9C3-4FA6-BF80-AD7B63E0F47B}"/>
                  </a:ext>
                </a:extLst>
              </p:cNvPr>
              <p:cNvSpPr txBox="1"/>
              <p:nvPr/>
            </p:nvSpPr>
            <p:spPr>
              <a:xfrm>
                <a:off x="3128523" y="4135622"/>
                <a:ext cx="327232" cy="2680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es-EC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Y</a:t>
                </a:r>
                <a:endParaRPr lang="es-EC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874406D2-484D-42FA-90F6-71E79A33B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64066" y="3680785"/>
                <a:ext cx="86810" cy="74362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adro de texto 23">
                <a:extLst>
                  <a:ext uri="{FF2B5EF4-FFF2-40B4-BE49-F238E27FC236}">
                    <a16:creationId xmlns:a16="http://schemas.microsoft.com/office/drawing/2014/main" id="{4FF1BBDD-A902-43F3-B8D1-31E2A7C8B730}"/>
                  </a:ext>
                </a:extLst>
              </p:cNvPr>
              <p:cNvSpPr txBox="1"/>
              <p:nvPr/>
            </p:nvSpPr>
            <p:spPr>
              <a:xfrm>
                <a:off x="2379863" y="3896936"/>
                <a:ext cx="327232" cy="2680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es-MX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Z</a:t>
                </a:r>
                <a:endParaRPr lang="es-EC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CF0A0A25-8F78-41EC-AAD4-EBAA148DC519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41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5691"/>
            <a:ext cx="10501223" cy="57794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Bloque UE2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312783" y="854652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Vistas en elevación</a:t>
            </a:r>
            <a:endParaRPr lang="es-MX" b="1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1DBA84C-3828-4525-9FA4-518C3A60DD3E}"/>
              </a:ext>
            </a:extLst>
          </p:cNvPr>
          <p:cNvSpPr txBox="1">
            <a:spLocks/>
          </p:cNvSpPr>
          <p:nvPr/>
        </p:nvSpPr>
        <p:spPr>
          <a:xfrm>
            <a:off x="367121" y="1281222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6 vanos en sentido X</a:t>
            </a:r>
          </a:p>
          <a:p>
            <a:endParaRPr lang="es-MX" sz="1800" kern="0" dirty="0">
              <a:cs typeface="Arial"/>
            </a:endParaRPr>
          </a:p>
          <a:p>
            <a:endParaRPr lang="es-MX" sz="1800" kern="0">
              <a:cs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D9F6134-24FB-46CE-B700-41A77D15D1E9}"/>
              </a:ext>
            </a:extLst>
          </p:cNvPr>
          <p:cNvGrpSpPr/>
          <p:nvPr/>
        </p:nvGrpSpPr>
        <p:grpSpPr>
          <a:xfrm>
            <a:off x="124532" y="4502827"/>
            <a:ext cx="1499379" cy="1206714"/>
            <a:chOff x="632532" y="4248827"/>
            <a:chExt cx="1499379" cy="1206714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DB3F8BC2-9A4D-4172-B082-1ACF74986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888" y="5318770"/>
              <a:ext cx="1110022" cy="113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1C82D0DC-CC17-46F4-BA2E-E1DE87DBC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643" y="4516904"/>
              <a:ext cx="0" cy="8132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 de texto 22">
              <a:extLst>
                <a:ext uri="{FF2B5EF4-FFF2-40B4-BE49-F238E27FC236}">
                  <a16:creationId xmlns:a16="http://schemas.microsoft.com/office/drawing/2014/main" id="{06B37EFC-414E-4CD8-A187-63012D3112BC}"/>
                </a:ext>
              </a:extLst>
            </p:cNvPr>
            <p:cNvSpPr txBox="1"/>
            <p:nvPr/>
          </p:nvSpPr>
          <p:spPr>
            <a:xfrm>
              <a:off x="1835778" y="5219041"/>
              <a:ext cx="296133" cy="2365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0" indent="0" algn="ctr">
                <a:lnSpc>
                  <a:spcPct val="115000"/>
                </a:lnSpc>
                <a:defRPr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</a:defRPr>
              </a:lvl1pPr>
              <a:lvl2pPr indent="0">
                <a:defRPr sz="1100">
                  <a:latin typeface="+mn-lt"/>
                </a:defRPr>
              </a:lvl2pPr>
              <a:lvl3pPr indent="0">
                <a:defRPr sz="1100">
                  <a:latin typeface="+mn-lt"/>
                </a:defRPr>
              </a:lvl3pPr>
              <a:lvl4pPr indent="0">
                <a:defRPr sz="1100">
                  <a:latin typeface="+mn-lt"/>
                </a:defRPr>
              </a:lvl4pPr>
              <a:lvl5pPr indent="0">
                <a:defRPr sz="1100">
                  <a:latin typeface="+mn-lt"/>
                </a:defRPr>
              </a:lvl5pPr>
              <a:lvl6pPr indent="0">
                <a:defRPr sz="1100">
                  <a:latin typeface="+mn-lt"/>
                </a:defRPr>
              </a:lvl6pPr>
              <a:lvl7pPr indent="0">
                <a:defRPr sz="1100">
                  <a:latin typeface="+mn-lt"/>
                </a:defRPr>
              </a:lvl7pPr>
              <a:lvl8pPr indent="0">
                <a:defRPr sz="1100">
                  <a:latin typeface="+mn-lt"/>
                </a:defRPr>
              </a:lvl8pPr>
              <a:lvl9pPr indent="0">
                <a:defRPr sz="1100">
                  <a:latin typeface="+mn-lt"/>
                </a:defRPr>
              </a:lvl9pPr>
            </a:lstStyle>
            <a:p>
              <a:r>
                <a:rPr lang="es-EC" dirty="0">
                  <a:latin typeface="Arial"/>
                  <a:cs typeface="Arial"/>
                </a:rPr>
                <a:t>x</a:t>
              </a:r>
              <a:endParaRPr lang="es-EC" dirty="0">
                <a:cs typeface="Arial"/>
              </a:endParaRPr>
            </a:p>
          </p:txBody>
        </p:sp>
        <p:sp>
          <p:nvSpPr>
            <p:cNvPr id="29" name="Cuadro de texto 23">
              <a:extLst>
                <a:ext uri="{FF2B5EF4-FFF2-40B4-BE49-F238E27FC236}">
                  <a16:creationId xmlns:a16="http://schemas.microsoft.com/office/drawing/2014/main" id="{683AFBA0-FA7F-4C7D-8F72-10CB9655B8EF}"/>
                </a:ext>
              </a:extLst>
            </p:cNvPr>
            <p:cNvSpPr txBox="1"/>
            <p:nvPr/>
          </p:nvSpPr>
          <p:spPr>
            <a:xfrm>
              <a:off x="632532" y="4248827"/>
              <a:ext cx="327232" cy="2680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s-MX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Z</a:t>
              </a:r>
              <a:endParaRPr lang="es-EC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3C37113-C01C-4079-8D26-38901E131167}"/>
              </a:ext>
            </a:extLst>
          </p:cNvPr>
          <p:cNvGrpSpPr/>
          <p:nvPr/>
        </p:nvGrpSpPr>
        <p:grpSpPr>
          <a:xfrm>
            <a:off x="9970606" y="4170059"/>
            <a:ext cx="1671506" cy="1400612"/>
            <a:chOff x="9970606" y="3852559"/>
            <a:chExt cx="1671506" cy="1400612"/>
          </a:xfrm>
        </p:grpSpPr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881CFB50-62E6-4F94-B006-947E8FAFC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532" y="5120753"/>
              <a:ext cx="1207460" cy="141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C3664131-F56F-4386-BD21-6182EDFB4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9991" y="4192523"/>
              <a:ext cx="0" cy="9569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 de texto 22">
              <a:extLst>
                <a:ext uri="{FF2B5EF4-FFF2-40B4-BE49-F238E27FC236}">
                  <a16:creationId xmlns:a16="http://schemas.microsoft.com/office/drawing/2014/main" id="{E2706121-ABAF-4967-8198-36CF80565071}"/>
                </a:ext>
              </a:extLst>
            </p:cNvPr>
            <p:cNvSpPr txBox="1"/>
            <p:nvPr/>
          </p:nvSpPr>
          <p:spPr>
            <a:xfrm>
              <a:off x="9970606" y="5016671"/>
              <a:ext cx="296133" cy="2365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0" indent="0" algn="ctr">
                <a:lnSpc>
                  <a:spcPct val="115000"/>
                </a:lnSpc>
                <a:defRPr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</a:defRPr>
              </a:lvl1pPr>
              <a:lvl2pPr indent="0">
                <a:defRPr sz="1100">
                  <a:latin typeface="+mn-lt"/>
                </a:defRPr>
              </a:lvl2pPr>
              <a:lvl3pPr indent="0">
                <a:defRPr sz="1100">
                  <a:latin typeface="+mn-lt"/>
                </a:defRPr>
              </a:lvl3pPr>
              <a:lvl4pPr indent="0">
                <a:defRPr sz="1100">
                  <a:latin typeface="+mn-lt"/>
                </a:defRPr>
              </a:lvl4pPr>
              <a:lvl5pPr indent="0">
                <a:defRPr sz="1100">
                  <a:latin typeface="+mn-lt"/>
                </a:defRPr>
              </a:lvl5pPr>
              <a:lvl6pPr indent="0">
                <a:defRPr sz="1100">
                  <a:latin typeface="+mn-lt"/>
                </a:defRPr>
              </a:lvl6pPr>
              <a:lvl7pPr indent="0">
                <a:defRPr sz="1100">
                  <a:latin typeface="+mn-lt"/>
                </a:defRPr>
              </a:lvl7pPr>
              <a:lvl8pPr indent="0">
                <a:defRPr sz="1100">
                  <a:latin typeface="+mn-lt"/>
                </a:defRPr>
              </a:lvl8pPr>
              <a:lvl9pPr indent="0">
                <a:defRPr sz="1100">
                  <a:latin typeface="+mn-lt"/>
                </a:defRPr>
              </a:lvl9pPr>
            </a:lstStyle>
            <a:p>
              <a:r>
                <a:rPr lang="es-MX" dirty="0">
                  <a:cs typeface="Arial"/>
                </a:rPr>
                <a:t>y</a:t>
              </a:r>
            </a:p>
          </p:txBody>
        </p:sp>
        <p:sp>
          <p:nvSpPr>
            <p:cNvPr id="33" name="Cuadro de texto 23">
              <a:extLst>
                <a:ext uri="{FF2B5EF4-FFF2-40B4-BE49-F238E27FC236}">
                  <a16:creationId xmlns:a16="http://schemas.microsoft.com/office/drawing/2014/main" id="{3A20BA2F-6167-4982-A252-FC5DF931D7C5}"/>
                </a:ext>
              </a:extLst>
            </p:cNvPr>
            <p:cNvSpPr txBox="1"/>
            <p:nvPr/>
          </p:nvSpPr>
          <p:spPr>
            <a:xfrm>
              <a:off x="11314880" y="3852559"/>
              <a:ext cx="327232" cy="2680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es-MX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Z</a:t>
              </a:r>
              <a:endParaRPr lang="es-EC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3523405-5A15-4638-8207-24999EC58CFA}"/>
              </a:ext>
            </a:extLst>
          </p:cNvPr>
          <p:cNvSpPr txBox="1">
            <a:spLocks/>
          </p:cNvSpPr>
          <p:nvPr/>
        </p:nvSpPr>
        <p:spPr>
          <a:xfrm>
            <a:off x="7130032" y="128434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4 vanos en sentido Y </a:t>
            </a:r>
          </a:p>
          <a:p>
            <a:endParaRPr lang="es-MX" sz="1800" kern="0"/>
          </a:p>
        </p:txBody>
      </p:sp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34CF29B4-1F4B-4AF7-A09D-7D866DD13A2D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6" descr="Imagen que contiene edificio, exterior, lado, vacío&#10;&#10;Descripción generada automáticamente">
            <a:extLst>
              <a:ext uri="{FF2B5EF4-FFF2-40B4-BE49-F238E27FC236}">
                <a16:creationId xmlns:a16="http://schemas.microsoft.com/office/drawing/2014/main" id="{E19A274C-66EF-40E2-B935-0C7C2AE9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808366"/>
            <a:ext cx="6337300" cy="2511268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B377678D-803F-4CB8-A87E-63E5BE79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2038620"/>
            <a:ext cx="4381500" cy="32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6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413F-ECBE-4988-A4AF-B4966CB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5691"/>
            <a:ext cx="10515600" cy="66420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  - UE2</a:t>
            </a:r>
            <a:endParaRPr lang="es-EC" b="1" dirty="0">
              <a:cs typeface="Calibri Light" panose="020F030202020403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7531885" y="338665"/>
            <a:ext cx="3937089" cy="42787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/>
              <a:t>Vigas</a:t>
            </a:r>
            <a:endParaRPr lang="es-MX" b="1" kern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0E5330B-A15A-4816-BA3C-2CD505A7AFC9}"/>
              </a:ext>
            </a:extLst>
          </p:cNvPr>
          <p:cNvCxnSpPr>
            <a:cxnSpLocks/>
          </p:cNvCxnSpPr>
          <p:nvPr/>
        </p:nvCxnSpPr>
        <p:spPr>
          <a:xfrm>
            <a:off x="3147577" y="2254352"/>
            <a:ext cx="80196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8C046C7-65E4-4D07-89EA-77E87C413B93}"/>
              </a:ext>
            </a:extLst>
          </p:cNvPr>
          <p:cNvCxnSpPr>
            <a:cxnSpLocks/>
          </p:cNvCxnSpPr>
          <p:nvPr/>
        </p:nvCxnSpPr>
        <p:spPr>
          <a:xfrm>
            <a:off x="3009137" y="3977408"/>
            <a:ext cx="80196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arcador de número de diapositiva 2">
            <a:extLst>
              <a:ext uri="{FF2B5EF4-FFF2-40B4-BE49-F238E27FC236}">
                <a16:creationId xmlns:a16="http://schemas.microsoft.com/office/drawing/2014/main" id="{DAED4DFE-E7F6-496D-818E-B46FBE6FB3A7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13EF012-2B63-4587-B1DC-EC1337D318CD}"/>
              </a:ext>
            </a:extLst>
          </p:cNvPr>
          <p:cNvGrpSpPr/>
          <p:nvPr/>
        </p:nvGrpSpPr>
        <p:grpSpPr>
          <a:xfrm>
            <a:off x="4144273" y="1020558"/>
            <a:ext cx="7785100" cy="4542517"/>
            <a:chOff x="6329632" y="1423124"/>
            <a:chExt cx="7785100" cy="4542517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F41413C-9CFB-4012-8E65-70112867DBBB}"/>
                </a:ext>
              </a:extLst>
            </p:cNvPr>
            <p:cNvGrpSpPr/>
            <p:nvPr/>
          </p:nvGrpSpPr>
          <p:grpSpPr>
            <a:xfrm>
              <a:off x="6329632" y="1423124"/>
              <a:ext cx="7785100" cy="4542517"/>
              <a:chOff x="4000500" y="1379992"/>
              <a:chExt cx="7785100" cy="4542517"/>
            </a:xfrm>
          </p:grpSpPr>
          <p:pic>
            <p:nvPicPr>
              <p:cNvPr id="4" name="Imagen 9" descr="Calendario&#10;&#10;Descripción generada automáticamente">
                <a:extLst>
                  <a:ext uri="{FF2B5EF4-FFF2-40B4-BE49-F238E27FC236}">
                    <a16:creationId xmlns:a16="http://schemas.microsoft.com/office/drawing/2014/main" id="{D2BF77C5-B9F3-4D07-861B-201C91B4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00500" y="1379992"/>
                <a:ext cx="7785100" cy="4542517"/>
              </a:xfrm>
              <a:prstGeom prst="rect">
                <a:avLst/>
              </a:prstGeom>
            </p:spPr>
          </p:pic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8055B7A0-F2CA-4C39-8B4B-4B3BE1B0CD8B}"/>
                  </a:ext>
                </a:extLst>
              </p:cNvPr>
              <p:cNvSpPr/>
              <p:nvPr/>
            </p:nvSpPr>
            <p:spPr>
              <a:xfrm rot="300000">
                <a:off x="5517441" y="2260947"/>
                <a:ext cx="5590995" cy="111398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D074F4FE-B313-410B-B439-7A7001C65E26}"/>
                  </a:ext>
                </a:extLst>
              </p:cNvPr>
              <p:cNvSpPr/>
              <p:nvPr/>
            </p:nvSpPr>
            <p:spPr>
              <a:xfrm>
                <a:off x="5526583" y="3203594"/>
                <a:ext cx="5577362" cy="9949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41305F0E-B421-47E1-918A-67D8231BECCB}"/>
                  </a:ext>
                </a:extLst>
              </p:cNvPr>
              <p:cNvSpPr/>
              <p:nvPr/>
            </p:nvSpPr>
            <p:spPr>
              <a:xfrm>
                <a:off x="5512205" y="4224387"/>
                <a:ext cx="5577361" cy="1282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F6634CB9-13F7-4CC0-B5F3-3BA18F6FDA0F}"/>
                  </a:ext>
                </a:extLst>
              </p:cNvPr>
              <p:cNvSpPr/>
              <p:nvPr/>
            </p:nvSpPr>
            <p:spPr>
              <a:xfrm>
                <a:off x="5526582" y="5273933"/>
                <a:ext cx="5534229" cy="8512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68191B6C-49F0-48CB-8F78-1A18F7325C20}"/>
                  </a:ext>
                </a:extLst>
              </p:cNvPr>
              <p:cNvSpPr/>
              <p:nvPr/>
            </p:nvSpPr>
            <p:spPr>
              <a:xfrm rot="5400000">
                <a:off x="9652881" y="3879330"/>
                <a:ext cx="2788154" cy="9949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6FE4601-5001-4EC6-BDDC-9A17A02CD674}"/>
                  </a:ext>
                </a:extLst>
              </p:cNvPr>
              <p:cNvSpPr/>
              <p:nvPr/>
            </p:nvSpPr>
            <p:spPr>
              <a:xfrm rot="5400000">
                <a:off x="4246993" y="3678046"/>
                <a:ext cx="3233852" cy="113876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A281B9F-AED2-4EBC-9AD0-06EE7B24B0CF}"/>
                  </a:ext>
                </a:extLst>
              </p:cNvPr>
              <p:cNvSpPr/>
              <p:nvPr/>
            </p:nvSpPr>
            <p:spPr>
              <a:xfrm rot="5400000">
                <a:off x="5253408" y="3692423"/>
                <a:ext cx="3233852" cy="113876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B3F555F-49C0-4A92-A0B7-54AD3F8C32D9}"/>
                  </a:ext>
                </a:extLst>
              </p:cNvPr>
              <p:cNvSpPr/>
              <p:nvPr/>
            </p:nvSpPr>
            <p:spPr>
              <a:xfrm rot="5400000">
                <a:off x="6374843" y="3735555"/>
                <a:ext cx="3061324" cy="113876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B164798D-688E-44F3-BBA2-6AC65DBB958D}"/>
                  </a:ext>
                </a:extLst>
              </p:cNvPr>
              <p:cNvSpPr/>
              <p:nvPr/>
            </p:nvSpPr>
            <p:spPr>
              <a:xfrm rot="5400000">
                <a:off x="7453145" y="3764310"/>
                <a:ext cx="3061324" cy="113876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4C836A0C-74FC-4D2F-BFEB-F9E2138CC1EC}"/>
                  </a:ext>
                </a:extLst>
              </p:cNvPr>
              <p:cNvSpPr/>
              <p:nvPr/>
            </p:nvSpPr>
            <p:spPr>
              <a:xfrm rot="5400000">
                <a:off x="8538635" y="3800253"/>
                <a:ext cx="2903174" cy="14263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</p:grp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E6A2EFF0-144E-4C02-9469-FE532FCD45AD}"/>
                </a:ext>
              </a:extLst>
            </p:cNvPr>
            <p:cNvSpPr/>
            <p:nvPr/>
          </p:nvSpPr>
          <p:spPr>
            <a:xfrm>
              <a:off x="7040170" y="4250910"/>
              <a:ext cx="801105" cy="108917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3B71DA7-D1AC-4034-B137-BE3E9308B95A}"/>
                </a:ext>
              </a:extLst>
            </p:cNvPr>
            <p:cNvSpPr/>
            <p:nvPr/>
          </p:nvSpPr>
          <p:spPr>
            <a:xfrm>
              <a:off x="7054546" y="4897891"/>
              <a:ext cx="1174916" cy="108918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BF8F614-14A7-4334-8AA2-3AE1A3C63385}"/>
                </a:ext>
              </a:extLst>
            </p:cNvPr>
            <p:cNvSpPr/>
            <p:nvPr/>
          </p:nvSpPr>
          <p:spPr>
            <a:xfrm rot="5400000">
              <a:off x="6731056" y="4560021"/>
              <a:ext cx="714841" cy="94540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105F0E0-CB6A-4256-95D5-F2D31F4784DF}"/>
              </a:ext>
            </a:extLst>
          </p:cNvPr>
          <p:cNvGrpSpPr/>
          <p:nvPr/>
        </p:nvGrpSpPr>
        <p:grpSpPr>
          <a:xfrm>
            <a:off x="630357" y="1091691"/>
            <a:ext cx="2333625" cy="1971675"/>
            <a:chOff x="615980" y="804143"/>
            <a:chExt cx="2333625" cy="1971675"/>
          </a:xfrm>
        </p:grpSpPr>
        <p:pic>
          <p:nvPicPr>
            <p:cNvPr id="6" name="Imagen 6" descr="Forma, Rectángulo&#10;&#10;Descripción generada automáticamente">
              <a:extLst>
                <a:ext uri="{FF2B5EF4-FFF2-40B4-BE49-F238E27FC236}">
                  <a16:creationId xmlns:a16="http://schemas.microsoft.com/office/drawing/2014/main" id="{E5455C23-3361-42A9-A8E5-C43A6E2E6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80" y="804143"/>
              <a:ext cx="2333625" cy="1971675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7BC7B28-8C60-4426-8CAB-169B37AC74AB}"/>
                </a:ext>
              </a:extLst>
            </p:cNvPr>
            <p:cNvSpPr/>
            <p:nvPr/>
          </p:nvSpPr>
          <p:spPr>
            <a:xfrm>
              <a:off x="1339969" y="872707"/>
              <a:ext cx="258792" cy="244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087D883-618B-4F23-9AF3-D2A95671A390}"/>
                </a:ext>
              </a:extLst>
            </p:cNvPr>
            <p:cNvSpPr/>
            <p:nvPr/>
          </p:nvSpPr>
          <p:spPr>
            <a:xfrm>
              <a:off x="1972572" y="872706"/>
              <a:ext cx="258792" cy="244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AE8FF27-E1A8-476C-84AC-39C7D8FBF207}"/>
              </a:ext>
            </a:extLst>
          </p:cNvPr>
          <p:cNvGrpSpPr/>
          <p:nvPr/>
        </p:nvGrpSpPr>
        <p:grpSpPr>
          <a:xfrm>
            <a:off x="595314" y="3398987"/>
            <a:ext cx="2130544" cy="1296478"/>
            <a:chOff x="609691" y="3787176"/>
            <a:chExt cx="2130544" cy="1296478"/>
          </a:xfrm>
        </p:grpSpPr>
        <p:pic>
          <p:nvPicPr>
            <p:cNvPr id="10" name="Imagen 15">
              <a:extLst>
                <a:ext uri="{FF2B5EF4-FFF2-40B4-BE49-F238E27FC236}">
                  <a16:creationId xmlns:a16="http://schemas.microsoft.com/office/drawing/2014/main" id="{159FAD0A-4B7C-479E-AD39-C1DD1D1C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91" y="3787176"/>
              <a:ext cx="2130544" cy="1296478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98339EF-0063-4C43-A3E8-DF2E9F6424EE}"/>
                </a:ext>
              </a:extLst>
            </p:cNvPr>
            <p:cNvSpPr/>
            <p:nvPr/>
          </p:nvSpPr>
          <p:spPr>
            <a:xfrm>
              <a:off x="1391727" y="4231258"/>
              <a:ext cx="258792" cy="244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F21610B2-0012-4F70-B161-32AD8000D4B5}"/>
                </a:ext>
              </a:extLst>
            </p:cNvPr>
            <p:cNvSpPr/>
            <p:nvPr/>
          </p:nvSpPr>
          <p:spPr>
            <a:xfrm>
              <a:off x="2067462" y="4231257"/>
              <a:ext cx="258792" cy="244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C47593A1-6B90-40DD-9224-DE4F76FEDE35}"/>
              </a:ext>
            </a:extLst>
          </p:cNvPr>
          <p:cNvSpPr txBox="1">
            <a:spLocks/>
          </p:cNvSpPr>
          <p:nvPr/>
        </p:nvSpPr>
        <p:spPr>
          <a:xfrm>
            <a:off x="663245" y="5032600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600" kern="0" dirty="0">
                <a:ea typeface="+mn-lt"/>
                <a:cs typeface="+mn-lt"/>
              </a:rPr>
              <a:t>E∅8mm@10 cm</a:t>
            </a:r>
            <a:endParaRPr lang="es-MX" sz="1800" kern="0" dirty="0"/>
          </a:p>
          <a:p>
            <a:endParaRPr lang="es-MX" sz="1800" kern="0"/>
          </a:p>
        </p:txBody>
      </p: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23B1E141-DF6C-480A-8CB2-E433FE9B678B}"/>
              </a:ext>
            </a:extLst>
          </p:cNvPr>
          <p:cNvSpPr txBox="1">
            <a:spLocks/>
          </p:cNvSpPr>
          <p:nvPr/>
        </p:nvSpPr>
        <p:spPr>
          <a:xfrm>
            <a:off x="663244" y="5650826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600" kern="0" dirty="0">
                <a:ea typeface="+mn-lt"/>
                <a:cs typeface="+mn-lt"/>
              </a:rPr>
              <a:t>E∅8mm@20 cm</a:t>
            </a:r>
            <a:r>
              <a:rPr lang="es-MX" sz="1600" kern="0" dirty="0"/>
              <a:t> </a:t>
            </a:r>
            <a:endParaRPr lang="es-MX" sz="1800" kern="0" dirty="0"/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1966826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413F-ECBE-4988-A4AF-B4966CB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-66196"/>
            <a:ext cx="10529977" cy="70733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  - UE2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7447538" y="401446"/>
            <a:ext cx="3937089" cy="42787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dirty="0"/>
              <a:t>Columnas</a:t>
            </a:r>
            <a:endParaRPr lang="es-MX" b="1" kern="0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0E5330B-A15A-4816-BA3C-2CD505A7AFC9}"/>
              </a:ext>
            </a:extLst>
          </p:cNvPr>
          <p:cNvCxnSpPr>
            <a:cxnSpLocks/>
          </p:cNvCxnSpPr>
          <p:nvPr/>
        </p:nvCxnSpPr>
        <p:spPr>
          <a:xfrm>
            <a:off x="2184294" y="3950880"/>
            <a:ext cx="80196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2E3F66D-171F-4742-8E88-9D76A7CCEFED}"/>
              </a:ext>
            </a:extLst>
          </p:cNvPr>
          <p:cNvCxnSpPr>
            <a:cxnSpLocks/>
          </p:cNvCxnSpPr>
          <p:nvPr/>
        </p:nvCxnSpPr>
        <p:spPr>
          <a:xfrm>
            <a:off x="2091066" y="1878778"/>
            <a:ext cx="80196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8C046C7-65E4-4D07-89EA-77E87C413B93}"/>
              </a:ext>
            </a:extLst>
          </p:cNvPr>
          <p:cNvCxnSpPr>
            <a:cxnSpLocks/>
          </p:cNvCxnSpPr>
          <p:nvPr/>
        </p:nvCxnSpPr>
        <p:spPr>
          <a:xfrm>
            <a:off x="2189627" y="5803333"/>
            <a:ext cx="801963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arcador de número de diapositiva 2">
            <a:extLst>
              <a:ext uri="{FF2B5EF4-FFF2-40B4-BE49-F238E27FC236}">
                <a16:creationId xmlns:a16="http://schemas.microsoft.com/office/drawing/2014/main" id="{DAED4DFE-E7F6-496D-818E-B46FBE6FB3A7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0369D33-9394-45E6-8E41-ADFF4ED5C1F8}"/>
              </a:ext>
            </a:extLst>
          </p:cNvPr>
          <p:cNvGrpSpPr/>
          <p:nvPr/>
        </p:nvGrpSpPr>
        <p:grpSpPr>
          <a:xfrm>
            <a:off x="4403066" y="1092445"/>
            <a:ext cx="7785100" cy="4542517"/>
            <a:chOff x="4000500" y="1193087"/>
            <a:chExt cx="7785100" cy="4542517"/>
          </a:xfrm>
        </p:grpSpPr>
        <p:pic>
          <p:nvPicPr>
            <p:cNvPr id="4" name="Imagen 9" descr="Calendario&#10;&#10;Descripción generada automáticamente">
              <a:extLst>
                <a:ext uri="{FF2B5EF4-FFF2-40B4-BE49-F238E27FC236}">
                  <a16:creationId xmlns:a16="http://schemas.microsoft.com/office/drawing/2014/main" id="{EA51F81A-77D1-4318-B963-56396911D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500" y="1193087"/>
              <a:ext cx="7785100" cy="454251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C7743BD-43AC-44F8-AFE5-5F3C1C65267C}"/>
                </a:ext>
              </a:extLst>
            </p:cNvPr>
            <p:cNvGrpSpPr/>
            <p:nvPr/>
          </p:nvGrpSpPr>
          <p:grpSpPr>
            <a:xfrm>
              <a:off x="4721488" y="1880830"/>
              <a:ext cx="6439917" cy="2989432"/>
              <a:chOff x="4721488" y="1880830"/>
              <a:chExt cx="6439917" cy="2989432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F6634CB9-13F7-4CC0-B5F3-3BA18F6FDA0F}"/>
                  </a:ext>
                </a:extLst>
              </p:cNvPr>
              <p:cNvSpPr/>
              <p:nvPr/>
            </p:nvSpPr>
            <p:spPr>
              <a:xfrm rot="16200000">
                <a:off x="5770996" y="1880875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5CB0F73-8DE8-47AE-8BCA-DB0B35A68B6D}"/>
                  </a:ext>
                </a:extLst>
              </p:cNvPr>
              <p:cNvSpPr/>
              <p:nvPr/>
            </p:nvSpPr>
            <p:spPr>
              <a:xfrm rot="16200000">
                <a:off x="6798977" y="1988705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50B670F-CF3E-4883-B0F8-10D3A6568738}"/>
                  </a:ext>
                </a:extLst>
              </p:cNvPr>
              <p:cNvSpPr/>
              <p:nvPr/>
            </p:nvSpPr>
            <p:spPr>
              <a:xfrm rot="16200000">
                <a:off x="7819768" y="2074969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46B4E5BF-3BBD-4A9B-AD61-FD80AB269C38}"/>
                  </a:ext>
                </a:extLst>
              </p:cNvPr>
              <p:cNvSpPr/>
              <p:nvPr/>
            </p:nvSpPr>
            <p:spPr>
              <a:xfrm rot="16200000">
                <a:off x="8912447" y="2146855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5C606B98-41A2-4DB6-8BE9-3E34FB097B0A}"/>
                  </a:ext>
                </a:extLst>
              </p:cNvPr>
              <p:cNvSpPr/>
              <p:nvPr/>
            </p:nvSpPr>
            <p:spPr>
              <a:xfrm rot="16200000">
                <a:off x="5770995" y="3059817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AE80F63D-4F13-499B-81D0-031D33F116C8}"/>
                  </a:ext>
                </a:extLst>
              </p:cNvPr>
              <p:cNvSpPr/>
              <p:nvPr/>
            </p:nvSpPr>
            <p:spPr>
              <a:xfrm rot="16200000">
                <a:off x="6798976" y="3052629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71554A13-EAC8-4E39-AB93-0F918BACE884}"/>
                  </a:ext>
                </a:extLst>
              </p:cNvPr>
              <p:cNvSpPr/>
              <p:nvPr/>
            </p:nvSpPr>
            <p:spPr>
              <a:xfrm rot="16200000">
                <a:off x="10925277" y="2305006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60384BB1-6933-4144-A90C-A1D4FA549539}"/>
                  </a:ext>
                </a:extLst>
              </p:cNvPr>
              <p:cNvSpPr/>
              <p:nvPr/>
            </p:nvSpPr>
            <p:spPr>
              <a:xfrm rot="16200000">
                <a:off x="9947615" y="2233119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042AA90-EBA3-4985-A4E4-003E84C6A760}"/>
                  </a:ext>
                </a:extLst>
              </p:cNvPr>
              <p:cNvSpPr/>
              <p:nvPr/>
            </p:nvSpPr>
            <p:spPr>
              <a:xfrm rot="16200000">
                <a:off x="5770995" y="4037477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0A5F6844-4819-4DA2-A406-8FBC0634A466}"/>
                  </a:ext>
                </a:extLst>
              </p:cNvPr>
              <p:cNvSpPr/>
              <p:nvPr/>
            </p:nvSpPr>
            <p:spPr>
              <a:xfrm rot="16200000">
                <a:off x="9947618" y="3052629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E01F8385-5B5C-4954-8277-D254FD103DB3}"/>
                  </a:ext>
                </a:extLst>
              </p:cNvPr>
              <p:cNvSpPr/>
              <p:nvPr/>
            </p:nvSpPr>
            <p:spPr>
              <a:xfrm rot="16200000">
                <a:off x="7819767" y="3052628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37C9275A-D9C3-4A26-AC9C-5D192643187D}"/>
                  </a:ext>
                </a:extLst>
              </p:cNvPr>
              <p:cNvSpPr/>
              <p:nvPr/>
            </p:nvSpPr>
            <p:spPr>
              <a:xfrm rot="16200000">
                <a:off x="8912446" y="3052628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89609D3C-9445-44E6-B26C-CFA24BC00461}"/>
                  </a:ext>
                </a:extLst>
              </p:cNvPr>
              <p:cNvSpPr/>
              <p:nvPr/>
            </p:nvSpPr>
            <p:spPr>
              <a:xfrm rot="16200000">
                <a:off x="10925275" y="3067004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75089D22-AA01-4028-A019-2A5CE06E391D}"/>
                  </a:ext>
                </a:extLst>
              </p:cNvPr>
              <p:cNvSpPr/>
              <p:nvPr/>
            </p:nvSpPr>
            <p:spPr>
              <a:xfrm rot="16200000">
                <a:off x="6806164" y="4037476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254E8BE4-69A3-4759-945C-B3995A671534}"/>
                  </a:ext>
                </a:extLst>
              </p:cNvPr>
              <p:cNvSpPr/>
              <p:nvPr/>
            </p:nvSpPr>
            <p:spPr>
              <a:xfrm rot="16200000">
                <a:off x="7898843" y="4037475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C459C5A-9FE8-4552-B4EE-D46A6CD2ACD3}"/>
                  </a:ext>
                </a:extLst>
              </p:cNvPr>
              <p:cNvSpPr/>
              <p:nvPr/>
            </p:nvSpPr>
            <p:spPr>
              <a:xfrm rot="16200000">
                <a:off x="8905257" y="4037474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60D9714D-FE70-409B-A3B9-52CE33763195}"/>
                  </a:ext>
                </a:extLst>
              </p:cNvPr>
              <p:cNvSpPr/>
              <p:nvPr/>
            </p:nvSpPr>
            <p:spPr>
              <a:xfrm rot="16200000">
                <a:off x="9954804" y="4037473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79C97490-1AE7-4B4D-B0E8-81D1A924C12C}"/>
                  </a:ext>
                </a:extLst>
              </p:cNvPr>
              <p:cNvSpPr/>
              <p:nvPr/>
            </p:nvSpPr>
            <p:spPr>
              <a:xfrm rot="16200000">
                <a:off x="11004351" y="4037472"/>
                <a:ext cx="157100" cy="157009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23EE10CC-3226-486A-8A89-3BA720A255B5}"/>
                  </a:ext>
                </a:extLst>
              </p:cNvPr>
              <p:cNvSpPr/>
              <p:nvPr/>
            </p:nvSpPr>
            <p:spPr>
              <a:xfrm rot="16200000">
                <a:off x="5770992" y="4713207"/>
                <a:ext cx="157100" cy="15700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86EBDA59-9F28-4673-AA16-D8DC67B8FF35}"/>
                  </a:ext>
                </a:extLst>
              </p:cNvPr>
              <p:cNvSpPr/>
              <p:nvPr/>
            </p:nvSpPr>
            <p:spPr>
              <a:xfrm rot="16200000">
                <a:off x="4721444" y="4037471"/>
                <a:ext cx="157100" cy="15700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525638E3-3640-4886-9534-613500F766E9}"/>
                  </a:ext>
                </a:extLst>
              </p:cNvPr>
              <p:cNvSpPr/>
              <p:nvPr/>
            </p:nvSpPr>
            <p:spPr>
              <a:xfrm rot="16200000">
                <a:off x="4721443" y="4713206"/>
                <a:ext cx="157100" cy="15700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8566B04A-9740-4260-BC58-B0FF9C3C4038}"/>
                </a:ext>
              </a:extLst>
            </p:cNvPr>
            <p:cNvSpPr/>
            <p:nvPr/>
          </p:nvSpPr>
          <p:spPr>
            <a:xfrm>
              <a:off x="5782573" y="5070894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E31B331-0D80-4156-A688-730911B36CDB}"/>
                </a:ext>
              </a:extLst>
            </p:cNvPr>
            <p:cNvSpPr/>
            <p:nvPr/>
          </p:nvSpPr>
          <p:spPr>
            <a:xfrm>
              <a:off x="6803365" y="5070894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46C2FD1-4157-4835-96F3-BA4E2089CAA3}"/>
                </a:ext>
              </a:extLst>
            </p:cNvPr>
            <p:cNvSpPr/>
            <p:nvPr/>
          </p:nvSpPr>
          <p:spPr>
            <a:xfrm>
              <a:off x="7852912" y="5070894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AF10870F-DC6D-42FC-9119-CBE13023C9F7}"/>
                </a:ext>
              </a:extLst>
            </p:cNvPr>
            <p:cNvSpPr/>
            <p:nvPr/>
          </p:nvSpPr>
          <p:spPr>
            <a:xfrm>
              <a:off x="8888082" y="5070894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179CB963-772C-46CB-8555-64E87A4A6FA7}"/>
                </a:ext>
              </a:extLst>
            </p:cNvPr>
            <p:cNvSpPr/>
            <p:nvPr/>
          </p:nvSpPr>
          <p:spPr>
            <a:xfrm>
              <a:off x="9952006" y="5070893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94A8919E-349B-41D1-8EC2-AA7896187045}"/>
                </a:ext>
              </a:extLst>
            </p:cNvPr>
            <p:cNvSpPr/>
            <p:nvPr/>
          </p:nvSpPr>
          <p:spPr>
            <a:xfrm>
              <a:off x="10972799" y="5070894"/>
              <a:ext cx="186906" cy="1869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003E0169-CF48-4F53-80F8-599E0E08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1" y="650756"/>
            <a:ext cx="1732293" cy="1760868"/>
          </a:xfrm>
          <a:prstGeom prst="rect">
            <a:avLst/>
          </a:prstGeom>
        </p:spPr>
      </p:pic>
      <p:pic>
        <p:nvPicPr>
          <p:cNvPr id="7" name="Imagen 7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16DEA32C-36B0-4109-8D86-2B3C8FEB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38" y="2534190"/>
            <a:ext cx="1842279" cy="1861509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2E4B68CF-1B6B-4726-B4DE-5CEB2632F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27" y="4584491"/>
            <a:ext cx="1842100" cy="1542152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8301DCB-145D-46B7-BFC2-F0E6E343E46B}"/>
              </a:ext>
            </a:extLst>
          </p:cNvPr>
          <p:cNvSpPr txBox="1">
            <a:spLocks/>
          </p:cNvSpPr>
          <p:nvPr/>
        </p:nvSpPr>
        <p:spPr>
          <a:xfrm>
            <a:off x="2086604" y="465878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E∅8mm@15 cm</a:t>
            </a:r>
            <a:endParaRPr lang="es-MX" sz="1400" kern="0" dirty="0"/>
          </a:p>
          <a:p>
            <a:endParaRPr lang="es-MX" sz="1800" kern="0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24034B45-66FB-48AF-B999-71FB22326D94}"/>
              </a:ext>
            </a:extLst>
          </p:cNvPr>
          <p:cNvSpPr txBox="1">
            <a:spLocks/>
          </p:cNvSpPr>
          <p:nvPr/>
        </p:nvSpPr>
        <p:spPr>
          <a:xfrm>
            <a:off x="2086604" y="5161995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E∅8mm@7,5 cm</a:t>
            </a:r>
            <a:endParaRPr lang="es-MX" sz="1400" kern="0" dirty="0"/>
          </a:p>
          <a:p>
            <a:endParaRPr lang="es-MX" sz="1800" kern="0"/>
          </a:p>
        </p:txBody>
      </p:sp>
      <p:sp>
        <p:nvSpPr>
          <p:cNvPr id="54" name="Marcador de contenido 2">
            <a:extLst>
              <a:ext uri="{FF2B5EF4-FFF2-40B4-BE49-F238E27FC236}">
                <a16:creationId xmlns:a16="http://schemas.microsoft.com/office/drawing/2014/main" id="{41B91779-0E87-4CC7-9BEE-C5DCAC3006F1}"/>
              </a:ext>
            </a:extLst>
          </p:cNvPr>
          <p:cNvSpPr txBox="1">
            <a:spLocks/>
          </p:cNvSpPr>
          <p:nvPr/>
        </p:nvSpPr>
        <p:spPr>
          <a:xfrm>
            <a:off x="2086604" y="286161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E∅8mm@20 cm</a:t>
            </a:r>
            <a:endParaRPr lang="es-MX" sz="1400" kern="0" dirty="0"/>
          </a:p>
          <a:p>
            <a:endParaRPr lang="es-MX" sz="1800" kern="0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AAA2B425-3DDE-4678-90CE-ACB36777CAE9}"/>
              </a:ext>
            </a:extLst>
          </p:cNvPr>
          <p:cNvSpPr txBox="1">
            <a:spLocks/>
          </p:cNvSpPr>
          <p:nvPr/>
        </p:nvSpPr>
        <p:spPr>
          <a:xfrm>
            <a:off x="2086604" y="3364825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E∅8mm@10 cm</a:t>
            </a:r>
            <a:endParaRPr lang="es-MX" sz="1400" kern="0" dirty="0"/>
          </a:p>
          <a:p>
            <a:endParaRPr lang="es-MX" sz="1800" kern="0"/>
          </a:p>
        </p:txBody>
      </p:sp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C6A0FD35-CF6F-47F7-9F68-C1F1D7AC9DDB}"/>
              </a:ext>
            </a:extLst>
          </p:cNvPr>
          <p:cNvSpPr txBox="1">
            <a:spLocks/>
          </p:cNvSpPr>
          <p:nvPr/>
        </p:nvSpPr>
        <p:spPr>
          <a:xfrm>
            <a:off x="2072226" y="83441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</a:t>
            </a:r>
            <a:r>
              <a:rPr lang="es-MX" sz="1400" kern="0">
                <a:ea typeface="+mn-lt"/>
                <a:cs typeface="+mn-lt"/>
              </a:rPr>
              <a:t>20</a:t>
            </a:r>
            <a:r>
              <a:rPr lang="es-MX" sz="1400" kern="0" dirty="0">
                <a:ea typeface="+mn-lt"/>
                <a:cs typeface="+mn-lt"/>
              </a:rPr>
              <a:t> cm</a:t>
            </a:r>
            <a:endParaRPr lang="es-MX" sz="14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57" name="Marcador de contenido 2">
            <a:extLst>
              <a:ext uri="{FF2B5EF4-FFF2-40B4-BE49-F238E27FC236}">
                <a16:creationId xmlns:a16="http://schemas.microsoft.com/office/drawing/2014/main" id="{CE3DCA46-9B53-4AE0-AAEE-E47EBBF29425}"/>
              </a:ext>
            </a:extLst>
          </p:cNvPr>
          <p:cNvSpPr txBox="1">
            <a:spLocks/>
          </p:cNvSpPr>
          <p:nvPr/>
        </p:nvSpPr>
        <p:spPr>
          <a:xfrm>
            <a:off x="2072226" y="1337617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400" kern="0" dirty="0">
                <a:ea typeface="+mn-lt"/>
                <a:cs typeface="+mn-lt"/>
              </a:rPr>
              <a:t>E∅8mm@10 cm</a:t>
            </a:r>
            <a:endParaRPr lang="es-MX" sz="1400" kern="0" dirty="0"/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1845918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A8F93-FA1B-4C28-B5AB-BDC3FC72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-324988"/>
            <a:ext cx="10515600" cy="132556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específica: UE2</a:t>
            </a:r>
            <a:endParaRPr lang="es-EC" sz="2900" dirty="0">
              <a:cs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9A0C90C-87EA-4B2B-B73D-A954966D88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564" y="1559709"/>
                <a:ext cx="4064000" cy="1323191"/>
              </a:xfrm>
            </p:spPr>
            <p:txBody>
              <a:bodyPr/>
              <a:lstStyle/>
              <a:p>
                <a:pPr indent="44958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𝐸𝑐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=15100</m:t>
                    </m:r>
                    <m:rad>
                      <m:radPr>
                        <m:degHide m:val="on"/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210</m:t>
                        </m:r>
                      </m:e>
                    </m:rad>
                  </m:oMath>
                </a14:m>
                <a:endParaRPr lang="es-EC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𝐸𝑐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=218819,79 </m:t>
                    </m:r>
                    <m:r>
                      <m:rPr>
                        <m:sty m:val="p"/>
                      </m:rP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sSup>
                      <m:sSup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s-EC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9A0C90C-87EA-4B2B-B73D-A954966D8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564" y="1559709"/>
                <a:ext cx="4064000" cy="13231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D670A467-32A6-47D0-AA07-C0AEE7F3CA7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804044" y="2221305"/>
            <a:ext cx="1493520" cy="1297939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1C42E975-3569-413C-816B-06E8DD04183D}"/>
              </a:ext>
            </a:extLst>
          </p:cNvPr>
          <p:cNvCxnSpPr>
            <a:cxnSpLocks/>
          </p:cNvCxnSpPr>
          <p:nvPr/>
        </p:nvCxnSpPr>
        <p:spPr>
          <a:xfrm>
            <a:off x="5804044" y="3533621"/>
            <a:ext cx="1493520" cy="116170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D7F6A36-83A1-4BC6-A8E1-50B2D8DEC0D5}"/>
              </a:ext>
            </a:extLst>
          </p:cNvPr>
          <p:cNvSpPr txBox="1">
            <a:spLocks/>
          </p:cNvSpPr>
          <p:nvPr/>
        </p:nvSpPr>
        <p:spPr>
          <a:xfrm>
            <a:off x="7527601" y="1176255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/>
              <a:t>Módulo de elasticidad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9432193-194D-4829-9886-DB1802F276C1}"/>
              </a:ext>
            </a:extLst>
          </p:cNvPr>
          <p:cNvSpPr txBox="1">
            <a:spLocks/>
          </p:cNvSpPr>
          <p:nvPr/>
        </p:nvSpPr>
        <p:spPr>
          <a:xfrm>
            <a:off x="975360" y="833432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Losa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DF03446-C646-4663-A431-BA280BD547C8}"/>
              </a:ext>
            </a:extLst>
          </p:cNvPr>
          <p:cNvSpPr txBox="1">
            <a:spLocks/>
          </p:cNvSpPr>
          <p:nvPr/>
        </p:nvSpPr>
        <p:spPr>
          <a:xfrm>
            <a:off x="7426960" y="3447682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/>
              <a:t>Especificaciones Técnicas</a:t>
            </a: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781C0E7F-52DF-4796-BF9C-F8B674AAF34A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3" descr="Forma, Rectángulo&#10;&#10;Descripción generada automáticamente">
            <a:extLst>
              <a:ext uri="{FF2B5EF4-FFF2-40B4-BE49-F238E27FC236}">
                <a16:creationId xmlns:a16="http://schemas.microsoft.com/office/drawing/2014/main" id="{6F50CAF3-624B-4BE6-A913-CB0C1076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51" y="1174534"/>
            <a:ext cx="3418935" cy="3272481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DF79DAE8-72F2-493F-BB5E-3C74F589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96" y="4591178"/>
            <a:ext cx="3476445" cy="1442512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E37E549-B6B0-4F90-8813-EBD5137B03BD}"/>
              </a:ext>
            </a:extLst>
          </p:cNvPr>
          <p:cNvSpPr txBox="1">
            <a:spLocks/>
          </p:cNvSpPr>
          <p:nvPr/>
        </p:nvSpPr>
        <p:spPr>
          <a:xfrm>
            <a:off x="7564377" y="4069318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 err="1">
                <a:ea typeface="+mn-lt"/>
                <a:cs typeface="+mn-lt"/>
              </a:rPr>
              <a:t>f'c</a:t>
            </a:r>
            <a:r>
              <a:rPr lang="es-MX" sz="1800" kern="0" dirty="0">
                <a:ea typeface="+mn-lt"/>
                <a:cs typeface="+mn-lt"/>
              </a:rPr>
              <a:t> = 210 Kg/cm²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0602F8F9-7554-47B4-A831-F60B197098A4}"/>
              </a:ext>
            </a:extLst>
          </p:cNvPr>
          <p:cNvSpPr txBox="1">
            <a:spLocks/>
          </p:cNvSpPr>
          <p:nvPr/>
        </p:nvSpPr>
        <p:spPr>
          <a:xfrm>
            <a:off x="7564376" y="4687544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 err="1">
                <a:ea typeface="+mn-lt"/>
                <a:cs typeface="+mn-lt"/>
              </a:rPr>
              <a:t>fy</a:t>
            </a:r>
            <a:r>
              <a:rPr lang="es-MX" sz="1800" kern="0" dirty="0">
                <a:ea typeface="+mn-lt"/>
                <a:cs typeface="+mn-lt"/>
              </a:rPr>
              <a:t> = 4200 Kg/cm²</a:t>
            </a:r>
            <a:r>
              <a:rPr lang="es-MX" sz="1800" kern="0" dirty="0"/>
              <a:t> </a:t>
            </a:r>
            <a:endParaRPr lang="es-MX" sz="1800" kern="0">
              <a:cs typeface="Arial"/>
            </a:endParaRPr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398353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91361-12B1-4D32-8685-FFA889AC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-376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cs typeface="Calibri Light"/>
              </a:rPr>
              <a:t>Recolección de datos preliminares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EEA46-819C-4FE6-82F8-A895DE72D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F9054EA5-49D1-482B-8158-8A567CCC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49" y="-463899"/>
            <a:ext cx="9653410" cy="4577756"/>
          </a:xfrm>
          <a:prstGeom prst="rect">
            <a:avLst/>
          </a:prstGeom>
        </p:spPr>
      </p:pic>
      <p:pic>
        <p:nvPicPr>
          <p:cNvPr id="5" name="Imagen 6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E8CD89EE-3F37-4CD9-8C12-610F35FB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3048621"/>
            <a:ext cx="3634596" cy="2543549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3C49A8D5-20DB-49CB-B957-D20372CD4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75" y="3050192"/>
            <a:ext cx="1938068" cy="2540409"/>
          </a:xfrm>
          <a:prstGeom prst="rect">
            <a:avLst/>
          </a:prstGeom>
        </p:spPr>
      </p:pic>
      <p:pic>
        <p:nvPicPr>
          <p:cNvPr id="8" name="Imagen 8" descr="Imagen que contiene exterior, edificio, banqueta, hombre&#10;&#10;Descripción generada automáticamente">
            <a:extLst>
              <a:ext uri="{FF2B5EF4-FFF2-40B4-BE49-F238E27FC236}">
                <a16:creationId xmlns:a16="http://schemas.microsoft.com/office/drawing/2014/main" id="{48FC11A0-4CE9-4A1E-9663-9AA88F8E7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154" y="2658458"/>
            <a:ext cx="3577087" cy="269127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9C1C0A4E-DC4C-4D3E-AC78-4B98EA9234DC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6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689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55D43-CEF9-4ACC-B51A-D5296F0C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5691"/>
            <a:ext cx="10515600" cy="520431"/>
          </a:xfrm>
        </p:spPr>
        <p:txBody>
          <a:bodyPr lIns="91440" tIns="45720" rIns="91440" bIns="45720" anchor="ctr"/>
          <a:lstStyle/>
          <a:p>
            <a:r>
              <a:rPr lang="es-MX" sz="2900" b="1" dirty="0"/>
              <a:t>Cálculo de cargas  - UE2</a:t>
            </a:r>
            <a:endParaRPr lang="es-EC" sz="2900" b="1"/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A932D86B-765B-41E9-83DD-C5AAB9FC495E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0316296-C520-486D-AEFA-B6A3EB99F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49656"/>
              </p:ext>
            </p:extLst>
          </p:nvPr>
        </p:nvGraphicFramePr>
        <p:xfrm>
          <a:off x="5305244" y="805132"/>
          <a:ext cx="6692237" cy="4614177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138113">
                  <a:extLst>
                    <a:ext uri="{9D8B030D-6E8A-4147-A177-3AD203B41FA5}">
                      <a16:colId xmlns:a16="http://schemas.microsoft.com/office/drawing/2014/main" val="4007210726"/>
                    </a:ext>
                  </a:extLst>
                </a:gridCol>
                <a:gridCol w="1388531">
                  <a:extLst>
                    <a:ext uri="{9D8B030D-6E8A-4147-A177-3AD203B41FA5}">
                      <a16:colId xmlns:a16="http://schemas.microsoft.com/office/drawing/2014/main" val="4077976864"/>
                    </a:ext>
                  </a:extLst>
                </a:gridCol>
                <a:gridCol w="1388531">
                  <a:extLst>
                    <a:ext uri="{9D8B030D-6E8A-4147-A177-3AD203B41FA5}">
                      <a16:colId xmlns:a16="http://schemas.microsoft.com/office/drawing/2014/main" val="1208811562"/>
                    </a:ext>
                  </a:extLst>
                </a:gridCol>
                <a:gridCol w="1388531">
                  <a:extLst>
                    <a:ext uri="{9D8B030D-6E8A-4147-A177-3AD203B41FA5}">
                      <a16:colId xmlns:a16="http://schemas.microsoft.com/office/drawing/2014/main" val="2815171325"/>
                    </a:ext>
                  </a:extLst>
                </a:gridCol>
                <a:gridCol w="1388531">
                  <a:extLst>
                    <a:ext uri="{9D8B030D-6E8A-4147-A177-3AD203B41FA5}">
                      <a16:colId xmlns:a16="http://schemas.microsoft.com/office/drawing/2014/main" val="3022243004"/>
                    </a:ext>
                  </a:extLst>
                </a:gridCol>
              </a:tblGrid>
              <a:tr h="363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Componentes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Piso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Piso 2 y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Cubierta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50545"/>
                  </a:ext>
                </a:extLst>
              </a:tr>
              <a:tr h="363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N.º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KN/m²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KN/m²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 KN/m²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41266"/>
                  </a:ext>
                </a:extLst>
              </a:tr>
              <a:tr h="347643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Cargas permanentes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FF0000"/>
                      </a:solidFill>
                    </a:lnL>
                    <a:lnR w="12700">
                      <a:solidFill>
                        <a:srgbClr val="FF0000"/>
                      </a:solidFill>
                    </a:lnR>
                    <a:lnT w="12700">
                      <a:solidFill>
                        <a:srgbClr val="FF0000"/>
                      </a:solidFill>
                    </a:lnT>
                    <a:lnB w="12700">
                      <a:solidFill>
                        <a:srgbClr val="FF0000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33609"/>
                  </a:ext>
                </a:extLst>
              </a:tr>
              <a:tr h="363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Losa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3,31</a:t>
                      </a:r>
                      <a:endParaRPr lang="es-ES" sz="1200"/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3,31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3,31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7749382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Vigas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925830"/>
                  </a:ext>
                </a:extLst>
              </a:tr>
              <a:tr h="363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Columnas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0,49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0,49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221321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 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Mampostería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2,02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0,53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631203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Acabados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1,00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40420"/>
                  </a:ext>
                </a:extLst>
              </a:tr>
              <a:tr h="363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8,34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8,38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6,39</a:t>
                      </a:r>
                    </a:p>
                  </a:txBody>
                  <a:tcPr marL="68580" marR="68580" marT="0" marB="0">
                    <a:lnB w="12700">
                      <a:solidFill>
                        <a:srgbClr val="FF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03679"/>
                  </a:ext>
                </a:extLst>
              </a:tr>
              <a:tr h="347643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Cargas Temporales</a:t>
                      </a:r>
                      <a:endParaRPr lang="es-ES" sz="1200" b="0" i="0" u="none" strike="noStrike" noProof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0000"/>
                      </a:solidFill>
                    </a:lnL>
                    <a:lnR w="12700">
                      <a:solidFill>
                        <a:srgbClr val="FF0000"/>
                      </a:solidFill>
                    </a:lnR>
                    <a:lnT w="12700">
                      <a:solidFill>
                        <a:srgbClr val="FF0000"/>
                      </a:solidFill>
                    </a:lnT>
                    <a:lnB w="12700">
                      <a:solidFill>
                        <a:srgbClr val="FF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247082"/>
                  </a:ext>
                </a:extLst>
              </a:tr>
              <a:tr h="363446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/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b="1" dirty="0">
                          <a:effectLst/>
                        </a:rPr>
                        <a:t>Aulas</a:t>
                      </a:r>
                    </a:p>
                  </a:txBody>
                  <a:tcPr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2,00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2,00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</a:p>
                  </a:txBody>
                  <a:tcPr marL="68580" marR="68580" marT="0" marB="0">
                    <a:lnT w="12700">
                      <a:solidFill>
                        <a:srgbClr val="FF0000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8179767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b="1" dirty="0">
                          <a:effectLst/>
                        </a:rPr>
                        <a:t>Corredores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4,80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4,80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238645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b="1" dirty="0">
                          <a:effectLst/>
                        </a:rPr>
                        <a:t>Todo el piso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effectLst/>
                        </a:rPr>
                        <a:t>3,00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862851"/>
                  </a:ext>
                </a:extLst>
              </a:tr>
            </a:tbl>
          </a:graphicData>
        </a:graphic>
      </p:graphicFrame>
      <p:pic>
        <p:nvPicPr>
          <p:cNvPr id="6" name="Imagen 6" descr="Imagen que contiene pasto, tabla, grande, cama&#10;&#10;Descripción generada automáticamente">
            <a:extLst>
              <a:ext uri="{FF2B5EF4-FFF2-40B4-BE49-F238E27FC236}">
                <a16:creationId xmlns:a16="http://schemas.microsoft.com/office/drawing/2014/main" id="{B93F5EBC-E7A1-4BA1-A5D1-6E5EE0DC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57" y="887630"/>
            <a:ext cx="3225478" cy="2415741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6ED1903B-67F4-488D-AB12-D1657257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11" y="3620465"/>
            <a:ext cx="3235124" cy="24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8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55D43-CEF9-4ACC-B51A-D5296F0C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-382498"/>
            <a:ext cx="10515600" cy="132556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Cálculo de cargas  - UE2</a:t>
            </a:r>
            <a:endParaRPr lang="es-EC" sz="3200" b="1">
              <a:cs typeface="Calibri Light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DF5EA8-A932-4818-8CF4-82CB1355B07D}"/>
              </a:ext>
            </a:extLst>
          </p:cNvPr>
          <p:cNvSpPr txBox="1">
            <a:spLocks/>
          </p:cNvSpPr>
          <p:nvPr/>
        </p:nvSpPr>
        <p:spPr>
          <a:xfrm>
            <a:off x="5167222" y="747305"/>
            <a:ext cx="6415178" cy="524283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MX"/>
              <a:t>Cortante basal</a:t>
            </a:r>
            <a:endParaRPr lang="es-EC">
              <a:cs typeface="Arial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E9FE1DF-930E-400C-82D0-BBFCC275F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608"/>
              </p:ext>
            </p:extLst>
          </p:nvPr>
        </p:nvGraphicFramePr>
        <p:xfrm>
          <a:off x="5195978" y="1348961"/>
          <a:ext cx="6367496" cy="382969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388496">
                  <a:extLst>
                    <a:ext uri="{9D8B030D-6E8A-4147-A177-3AD203B41FA5}">
                      <a16:colId xmlns:a16="http://schemas.microsoft.com/office/drawing/2014/main" val="2419290910"/>
                    </a:ext>
                  </a:extLst>
                </a:gridCol>
                <a:gridCol w="1232727">
                  <a:extLst>
                    <a:ext uri="{9D8B030D-6E8A-4147-A177-3AD203B41FA5}">
                      <a16:colId xmlns:a16="http://schemas.microsoft.com/office/drawing/2014/main" val="1962786972"/>
                    </a:ext>
                  </a:extLst>
                </a:gridCol>
                <a:gridCol w="1332047">
                  <a:extLst>
                    <a:ext uri="{9D8B030D-6E8A-4147-A177-3AD203B41FA5}">
                      <a16:colId xmlns:a16="http://schemas.microsoft.com/office/drawing/2014/main" val="3286721980"/>
                    </a:ext>
                  </a:extLst>
                </a:gridCol>
                <a:gridCol w="1414226">
                  <a:extLst>
                    <a:ext uri="{9D8B030D-6E8A-4147-A177-3AD203B41FA5}">
                      <a16:colId xmlns:a16="http://schemas.microsoft.com/office/drawing/2014/main" val="114468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Parámetro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Variable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Valor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Unidades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229963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importancia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I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1,30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691585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reducción de respuesta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8,00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77339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Zonificación Sísmica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V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64386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Región del Ecuador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Sierra, Esmeraldas, Galápagos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99980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Tipo de Suelo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D</a:t>
                      </a: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947857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irregularidad en planta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err="1">
                          <a:effectLst/>
                        </a:rPr>
                        <a:t>Øp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0,90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3130891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Factor de irregularidad en elevación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err="1">
                          <a:effectLst/>
                        </a:rPr>
                        <a:t>Øe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1,00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123759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Período de la estructura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0,499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</a:rPr>
                        <a:t>seg</a:t>
                      </a:r>
                      <a:r>
                        <a:rPr lang="es-EC" sz="1400" dirty="0">
                          <a:effectLst/>
                        </a:rPr>
                        <a:t>.</a:t>
                      </a:r>
                      <a:endParaRPr lang="es-EC" sz="1400">
                        <a:effectLst/>
                      </a:endParaRPr>
                    </a:p>
                  </a:txBody>
                  <a:tcPr marL="49223" marR="49223" marT="0" marB="0" anchor="ctr"/>
                </a:tc>
                <a:extLst>
                  <a:ext uri="{0D108BD9-81ED-4DB2-BD59-A6C34878D82A}">
                    <a16:rowId xmlns:a16="http://schemas.microsoft.com/office/drawing/2014/main" val="227808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Aceleración para (T=T0)</a:t>
                      </a:r>
                      <a:endParaRPr lang="es-ES" dirty="0"/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Sao</a:t>
                      </a:r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1,19</a:t>
                      </a:r>
                    </a:p>
                  </a:txBody>
                  <a:tcPr marL="49223" marR="49223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dirty="0">
                          <a:effectLst/>
                        </a:rPr>
                        <a:t>g</a:t>
                      </a:r>
                    </a:p>
                  </a:txBody>
                  <a:tcPr marL="49223" marR="49223" marT="0" marB="0"/>
                </a:tc>
                <a:extLst>
                  <a:ext uri="{0D108BD9-81ED-4DB2-BD59-A6C34878D82A}">
                    <a16:rowId xmlns:a16="http://schemas.microsoft.com/office/drawing/2014/main" val="2160040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/>
              <p:nvPr/>
            </p:nvSpPr>
            <p:spPr>
              <a:xfrm>
                <a:off x="1040921" y="1118260"/>
                <a:ext cx="2875280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1" y="1118260"/>
                <a:ext cx="2875280" cy="675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549BF97-9D7F-4510-A8D0-53DA3999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71" y="2576752"/>
            <a:ext cx="4571320" cy="2318248"/>
          </a:xfrm>
          <a:prstGeom prst="rect">
            <a:avLst/>
          </a:prstGeom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D8C405ED-4A4D-476F-9BED-1636BEDB8217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11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260EE-A65B-49A6-B635-45BD30C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81" y="-43132"/>
            <a:ext cx="10972800" cy="61255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Cálculo de cargas - UE2</a:t>
            </a:r>
            <a:endParaRPr lang="es-EC" sz="2900" b="1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BE5E83-6635-4771-B136-48EC472F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62880"/>
              </p:ext>
            </p:extLst>
          </p:nvPr>
        </p:nvGraphicFramePr>
        <p:xfrm>
          <a:off x="7246188" y="2027207"/>
          <a:ext cx="4797744" cy="2408936"/>
        </p:xfrm>
        <a:graphic>
          <a:graphicData uri="http://schemas.openxmlformats.org/drawingml/2006/table">
            <a:tbl>
              <a:tblPr firstRow="1" firstCol="1">
                <a:tableStyleId>{7E9639D4-E3E2-4D34-9284-5A2195B3D0D7}</a:tableStyleId>
              </a:tblPr>
              <a:tblGrid>
                <a:gridCol w="2116365">
                  <a:extLst>
                    <a:ext uri="{9D8B030D-6E8A-4147-A177-3AD203B41FA5}">
                      <a16:colId xmlns:a16="http://schemas.microsoft.com/office/drawing/2014/main" val="3775846489"/>
                    </a:ext>
                  </a:extLst>
                </a:gridCol>
                <a:gridCol w="1174291">
                  <a:extLst>
                    <a:ext uri="{9D8B030D-6E8A-4147-A177-3AD203B41FA5}">
                      <a16:colId xmlns:a16="http://schemas.microsoft.com/office/drawing/2014/main" val="2998901358"/>
                    </a:ext>
                  </a:extLst>
                </a:gridCol>
                <a:gridCol w="737280">
                  <a:extLst>
                    <a:ext uri="{9D8B030D-6E8A-4147-A177-3AD203B41FA5}">
                      <a16:colId xmlns:a16="http://schemas.microsoft.com/office/drawing/2014/main" val="849811428"/>
                    </a:ext>
                  </a:extLst>
                </a:gridCol>
                <a:gridCol w="769808">
                  <a:extLst>
                    <a:ext uri="{9D8B030D-6E8A-4147-A177-3AD203B41FA5}">
                      <a16:colId xmlns:a16="http://schemas.microsoft.com/office/drawing/2014/main" val="1323381268"/>
                    </a:ext>
                  </a:extLst>
                </a:gridCol>
              </a:tblGrid>
              <a:tr h="3098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Terminología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Valor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Unidad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7093992"/>
                  </a:ext>
                </a:extLst>
              </a:tr>
              <a:tr h="6570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Cortante Basal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%V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21,49%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747722"/>
                  </a:ext>
                </a:extLst>
              </a:tr>
              <a:tr h="20560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Carga Sísmica Reactiva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1321,18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 err="1">
                          <a:effectLst/>
                        </a:rPr>
                        <a:t>tonf</a:t>
                      </a:r>
                      <a:endParaRPr lang="es-EC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0779441"/>
                  </a:ext>
                </a:extLst>
              </a:tr>
              <a:tr h="3098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Cortante Basal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283,96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 err="1">
                          <a:effectLst/>
                        </a:rPr>
                        <a:t>tonf</a:t>
                      </a:r>
                      <a:endParaRPr lang="es-EC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2764"/>
                  </a:ext>
                </a:extLst>
              </a:tr>
            </a:tbl>
          </a:graphicData>
        </a:graphic>
      </p:graphicFrame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F447D533-277C-4205-950E-2A6F81051899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2C9D145-425B-4B2C-B3FE-59C09EE3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1317919"/>
            <a:ext cx="6927008" cy="37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4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39826-43E3-468A-A740-CFEA47C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5691"/>
            <a:ext cx="4405223" cy="506054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</a:t>
            </a:r>
            <a:r>
              <a:rPr lang="es-MX" sz="2900" b="1"/>
              <a:t>  - UE2</a:t>
            </a:r>
            <a:endParaRPr lang="es-EC" sz="2900">
              <a:cs typeface="Calibri Light" panose="020F0302020204030204"/>
            </a:endParaRPr>
          </a:p>
        </p:txBody>
      </p: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39216E43-B429-4045-BE2F-C5E9A5F79960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9A63CF8-8062-40C4-83D6-61F202D8B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86975"/>
              </p:ext>
            </p:extLst>
          </p:nvPr>
        </p:nvGraphicFramePr>
        <p:xfrm>
          <a:off x="996351" y="862343"/>
          <a:ext cx="10515595" cy="2295398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501360">
                  <a:extLst>
                    <a:ext uri="{9D8B030D-6E8A-4147-A177-3AD203B41FA5}">
                      <a16:colId xmlns:a16="http://schemas.microsoft.com/office/drawing/2014/main" val="2949219105"/>
                    </a:ext>
                  </a:extLst>
                </a:gridCol>
                <a:gridCol w="1501360">
                  <a:extLst>
                    <a:ext uri="{9D8B030D-6E8A-4147-A177-3AD203B41FA5}">
                      <a16:colId xmlns:a16="http://schemas.microsoft.com/office/drawing/2014/main" val="3007296814"/>
                    </a:ext>
                  </a:extLst>
                </a:gridCol>
                <a:gridCol w="1502575">
                  <a:extLst>
                    <a:ext uri="{9D8B030D-6E8A-4147-A177-3AD203B41FA5}">
                      <a16:colId xmlns:a16="http://schemas.microsoft.com/office/drawing/2014/main" val="3228177477"/>
                    </a:ext>
                  </a:extLst>
                </a:gridCol>
                <a:gridCol w="1502575">
                  <a:extLst>
                    <a:ext uri="{9D8B030D-6E8A-4147-A177-3AD203B41FA5}">
                      <a16:colId xmlns:a16="http://schemas.microsoft.com/office/drawing/2014/main" val="2714144963"/>
                    </a:ext>
                  </a:extLst>
                </a:gridCol>
                <a:gridCol w="1502575">
                  <a:extLst>
                    <a:ext uri="{9D8B030D-6E8A-4147-A177-3AD203B41FA5}">
                      <a16:colId xmlns:a16="http://schemas.microsoft.com/office/drawing/2014/main" val="282051931"/>
                    </a:ext>
                  </a:extLst>
                </a:gridCol>
                <a:gridCol w="1502575">
                  <a:extLst>
                    <a:ext uri="{9D8B030D-6E8A-4147-A177-3AD203B41FA5}">
                      <a16:colId xmlns:a16="http://schemas.microsoft.com/office/drawing/2014/main" val="2585728930"/>
                    </a:ext>
                  </a:extLst>
                </a:gridCol>
                <a:gridCol w="1502575">
                  <a:extLst>
                    <a:ext uri="{9D8B030D-6E8A-4147-A177-3AD203B41FA5}">
                      <a16:colId xmlns:a16="http://schemas.microsoft.com/office/drawing/2014/main" val="3422206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Piso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 err="1">
                          <a:effectLst/>
                        </a:rPr>
                        <a:t>Wi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hi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 err="1">
                          <a:effectLst/>
                        </a:rPr>
                        <a:t>Wi</a:t>
                      </a:r>
                      <a:r>
                        <a:rPr lang="es-ES" sz="1600" dirty="0">
                          <a:effectLst/>
                        </a:rPr>
                        <a:t>*hi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Fi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8837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[</a:t>
                      </a:r>
                      <a:r>
                        <a:rPr lang="es-ES" sz="1600" dirty="0" err="1">
                          <a:effectLst/>
                        </a:rPr>
                        <a:t>Kn</a:t>
                      </a:r>
                      <a:r>
                        <a:rPr lang="es-ES" sz="1600" dirty="0">
                          <a:effectLst/>
                        </a:rPr>
                        <a:t>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[m]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[</a:t>
                      </a:r>
                      <a:r>
                        <a:rPr lang="es-ES" sz="1600" dirty="0" err="1">
                          <a:effectLst/>
                        </a:rPr>
                        <a:t>Kn.m</a:t>
                      </a:r>
                      <a:r>
                        <a:rPr lang="es-ES" sz="1600" dirty="0">
                          <a:effectLst/>
                        </a:rPr>
                        <a:t>]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[</a:t>
                      </a:r>
                      <a:r>
                        <a:rPr lang="es-ES" sz="1600" dirty="0" err="1">
                          <a:effectLst/>
                        </a:rPr>
                        <a:t>Kn</a:t>
                      </a:r>
                      <a:r>
                        <a:rPr lang="es-ES" sz="1600" dirty="0">
                          <a:effectLst/>
                        </a:rPr>
                        <a:t>]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331493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3485,14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10106,90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0,109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310,43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5"/>
                          </a:solidFill>
                          <a:effectLst/>
                        </a:rPr>
                        <a:t>2839,65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20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3503,68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20321,36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0,220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624,16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2529,22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21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3503,68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30482,05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0,330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936,23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</a:rPr>
                        <a:t>1905,07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016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2719,26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31543,37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0,341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968,83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968,83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49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∑ 13211,76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∑ 92453,68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∑1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∑2839,65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</a:rPr>
                        <a:t>∑8242,77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950841"/>
                  </a:ext>
                </a:extLst>
              </a:tr>
            </a:tbl>
          </a:graphicData>
        </a:graphic>
      </p:graphicFrame>
      <p:grpSp>
        <p:nvGrpSpPr>
          <p:cNvPr id="28" name="Grupo 27">
            <a:extLst>
              <a:ext uri="{FF2B5EF4-FFF2-40B4-BE49-F238E27FC236}">
                <a16:creationId xmlns:a16="http://schemas.microsoft.com/office/drawing/2014/main" id="{2CE3D419-4EC9-47C1-B3EC-3D8882241F21}"/>
              </a:ext>
            </a:extLst>
          </p:cNvPr>
          <p:cNvGrpSpPr/>
          <p:nvPr/>
        </p:nvGrpSpPr>
        <p:grpSpPr>
          <a:xfrm>
            <a:off x="146859" y="3486071"/>
            <a:ext cx="4474024" cy="2646310"/>
            <a:chOff x="477538" y="3557958"/>
            <a:chExt cx="4474024" cy="264631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A710FE6-14EF-47AD-AEDB-BE12059A3BBA}"/>
                </a:ext>
              </a:extLst>
            </p:cNvPr>
            <p:cNvGrpSpPr/>
            <p:nvPr/>
          </p:nvGrpSpPr>
          <p:grpSpPr>
            <a:xfrm>
              <a:off x="477538" y="3557958"/>
              <a:ext cx="4474024" cy="2646310"/>
              <a:chOff x="477538" y="3557958"/>
              <a:chExt cx="4474024" cy="2646310"/>
            </a:xfrm>
          </p:grpSpPr>
          <p:pic>
            <p:nvPicPr>
              <p:cNvPr id="15" name="Imagen 15">
                <a:extLst>
                  <a:ext uri="{FF2B5EF4-FFF2-40B4-BE49-F238E27FC236}">
                    <a16:creationId xmlns:a16="http://schemas.microsoft.com/office/drawing/2014/main" id="{AEEBD142-6315-4388-95A1-CAF878FFC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8362" y="3557958"/>
                <a:ext cx="2743200" cy="2646310"/>
              </a:xfrm>
              <a:prstGeom prst="rect">
                <a:avLst/>
              </a:prstGeom>
            </p:spPr>
          </p:pic>
          <p:sp>
            <p:nvSpPr>
              <p:cNvPr id="29" name="Flecha: hacia la izquierda 28">
                <a:extLst>
                  <a:ext uri="{FF2B5EF4-FFF2-40B4-BE49-F238E27FC236}">
                    <a16:creationId xmlns:a16="http://schemas.microsoft.com/office/drawing/2014/main" id="{CC1EF2D7-4FB5-4F32-A796-5CB8C8920E6E}"/>
                  </a:ext>
                </a:extLst>
              </p:cNvPr>
              <p:cNvSpPr/>
              <p:nvPr/>
            </p:nvSpPr>
            <p:spPr>
              <a:xfrm rot="9840000">
                <a:off x="1398670" y="5236582"/>
                <a:ext cx="877019" cy="158151"/>
              </a:xfrm>
              <a:prstGeom prst="leftArrow">
                <a:avLst/>
              </a:prstGeom>
              <a:solidFill>
                <a:schemeClr val="accent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Flecha: hacia la izquierda 30">
                <a:extLst>
                  <a:ext uri="{FF2B5EF4-FFF2-40B4-BE49-F238E27FC236}">
                    <a16:creationId xmlns:a16="http://schemas.microsoft.com/office/drawing/2014/main" id="{945EEB57-E809-4C16-84C5-CF20BCD5A02B}"/>
                  </a:ext>
                </a:extLst>
              </p:cNvPr>
              <p:cNvSpPr/>
              <p:nvPr/>
            </p:nvSpPr>
            <p:spPr>
              <a:xfrm rot="9960000">
                <a:off x="912681" y="4727074"/>
                <a:ext cx="1308339" cy="201283"/>
              </a:xfrm>
              <a:prstGeom prst="leftArrow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Flecha: hacia la izquierda 31">
                <a:extLst>
                  <a:ext uri="{FF2B5EF4-FFF2-40B4-BE49-F238E27FC236}">
                    <a16:creationId xmlns:a16="http://schemas.microsoft.com/office/drawing/2014/main" id="{4E75654B-0F98-46D3-ACCC-9967591040C8}"/>
                  </a:ext>
                </a:extLst>
              </p:cNvPr>
              <p:cNvSpPr/>
              <p:nvPr/>
            </p:nvSpPr>
            <p:spPr>
              <a:xfrm rot="10020000">
                <a:off x="477538" y="4233000"/>
                <a:ext cx="1739659" cy="201283"/>
              </a:xfrm>
              <a:prstGeom prst="leftArrow">
                <a:avLst/>
              </a:prstGeom>
              <a:solidFill>
                <a:schemeClr val="tx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0" name="Flecha: hacia la izquierda 29">
              <a:extLst>
                <a:ext uri="{FF2B5EF4-FFF2-40B4-BE49-F238E27FC236}">
                  <a16:creationId xmlns:a16="http://schemas.microsoft.com/office/drawing/2014/main" id="{50B241DE-8DA8-4C89-8355-A70A9A416876}"/>
                </a:ext>
              </a:extLst>
            </p:cNvPr>
            <p:cNvSpPr/>
            <p:nvPr/>
          </p:nvSpPr>
          <p:spPr>
            <a:xfrm rot="9660000">
              <a:off x="1815330" y="5744160"/>
              <a:ext cx="503208" cy="172528"/>
            </a:xfrm>
            <a:prstGeom prst="left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6" descr="Imagen que contiene café, tabla, ladrillo, parado&#10;&#10;Descripción generada automáticamente">
            <a:extLst>
              <a:ext uri="{FF2B5EF4-FFF2-40B4-BE49-F238E27FC236}">
                <a16:creationId xmlns:a16="http://schemas.microsoft.com/office/drawing/2014/main" id="{B6BE2AF2-10D7-46F5-95B7-8D4B88E1E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7" y="3501489"/>
            <a:ext cx="2053087" cy="2629852"/>
          </a:xfrm>
          <a:prstGeom prst="rect">
            <a:avLst/>
          </a:prstGeom>
        </p:spPr>
      </p:pic>
      <p:sp>
        <p:nvSpPr>
          <p:cNvPr id="33" name="Flecha: hacia la izquierda 32">
            <a:extLst>
              <a:ext uri="{FF2B5EF4-FFF2-40B4-BE49-F238E27FC236}">
                <a16:creationId xmlns:a16="http://schemas.microsoft.com/office/drawing/2014/main" id="{D172EA0D-851E-4273-809C-860441ED0906}"/>
              </a:ext>
            </a:extLst>
          </p:cNvPr>
          <p:cNvSpPr/>
          <p:nvPr/>
        </p:nvSpPr>
        <p:spPr>
          <a:xfrm rot="1080000">
            <a:off x="7186712" y="5508370"/>
            <a:ext cx="503208" cy="172528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38FCDE6D-562E-4E3C-A687-CDAED8E008AB}"/>
              </a:ext>
            </a:extLst>
          </p:cNvPr>
          <p:cNvSpPr/>
          <p:nvPr/>
        </p:nvSpPr>
        <p:spPr>
          <a:xfrm rot="900000">
            <a:off x="7172618" y="5058303"/>
            <a:ext cx="877019" cy="158151"/>
          </a:xfrm>
          <a:prstGeom prst="lef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hacia la izquierda 34">
            <a:extLst>
              <a:ext uri="{FF2B5EF4-FFF2-40B4-BE49-F238E27FC236}">
                <a16:creationId xmlns:a16="http://schemas.microsoft.com/office/drawing/2014/main" id="{3BF47010-A2AD-472C-9D54-7C09816F75AF}"/>
              </a:ext>
            </a:extLst>
          </p:cNvPr>
          <p:cNvSpPr/>
          <p:nvPr/>
        </p:nvSpPr>
        <p:spPr>
          <a:xfrm rot="720000">
            <a:off x="7189837" y="4476908"/>
            <a:ext cx="1308339" cy="201283"/>
          </a:xfrm>
          <a:prstGeom prst="leftArrow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hacia la izquierda 42">
            <a:extLst>
              <a:ext uri="{FF2B5EF4-FFF2-40B4-BE49-F238E27FC236}">
                <a16:creationId xmlns:a16="http://schemas.microsoft.com/office/drawing/2014/main" id="{8F54AC49-C937-440F-ADF0-251000013103}"/>
              </a:ext>
            </a:extLst>
          </p:cNvPr>
          <p:cNvSpPr/>
          <p:nvPr/>
        </p:nvSpPr>
        <p:spPr>
          <a:xfrm rot="600000">
            <a:off x="7186013" y="3882192"/>
            <a:ext cx="1739659" cy="201283"/>
          </a:xfrm>
          <a:prstGeom prst="lef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911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766" y="-123705"/>
            <a:ext cx="10515600" cy="1325563"/>
          </a:xfrm>
        </p:spPr>
        <p:txBody>
          <a:bodyPr lIns="91440" tIns="45720" rIns="91440" bIns="45720" anchor="ctr"/>
          <a:lstStyle/>
          <a:p>
            <a:r>
              <a:rPr lang="es-EC" sz="2000" dirty="0">
                <a:ea typeface="+mj-lt"/>
                <a:cs typeface="+mj-lt"/>
              </a:rPr>
              <a:t> </a:t>
            </a:r>
            <a:r>
              <a:rPr lang="es-EC" sz="2000" b="1" i="0" dirty="0">
                <a:ea typeface="+mj-lt"/>
                <a:cs typeface="+mj-lt"/>
              </a:rPr>
              <a:t>(Ensayo </a:t>
            </a:r>
            <a:r>
              <a:rPr lang="es-EC" sz="2000" b="1" i="0" dirty="0" err="1">
                <a:ea typeface="+mj-lt"/>
                <a:cs typeface="+mj-lt"/>
              </a:rPr>
              <a:t>esclerométrico</a:t>
            </a:r>
            <a:r>
              <a:rPr lang="es-EC" sz="2000" b="1" i="0" dirty="0">
                <a:ea typeface="+mj-lt"/>
                <a:cs typeface="+mj-lt"/>
              </a:rPr>
              <a:t>)</a:t>
            </a:r>
            <a:endParaRPr lang="es-ES" sz="2000" b="1">
              <a:cs typeface="Calibri Light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04E68B-3A59-4C95-9805-83C22F3A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15866"/>
              </p:ext>
            </p:extLst>
          </p:nvPr>
        </p:nvGraphicFramePr>
        <p:xfrm>
          <a:off x="115018" y="690112"/>
          <a:ext cx="7316494" cy="5503618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921055">
                  <a:extLst>
                    <a:ext uri="{9D8B030D-6E8A-4147-A177-3AD203B41FA5}">
                      <a16:colId xmlns:a16="http://schemas.microsoft.com/office/drawing/2014/main" val="961747717"/>
                    </a:ext>
                  </a:extLst>
                </a:gridCol>
                <a:gridCol w="583060">
                  <a:extLst>
                    <a:ext uri="{9D8B030D-6E8A-4147-A177-3AD203B41FA5}">
                      <a16:colId xmlns:a16="http://schemas.microsoft.com/office/drawing/2014/main" val="1516307538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2069178855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134820842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4093920928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3347662638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1331808662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3592402586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4068340354"/>
                    </a:ext>
                  </a:extLst>
                </a:gridCol>
                <a:gridCol w="583971">
                  <a:extLst>
                    <a:ext uri="{9D8B030D-6E8A-4147-A177-3AD203B41FA5}">
                      <a16:colId xmlns:a16="http://schemas.microsoft.com/office/drawing/2014/main" val="1657498742"/>
                    </a:ext>
                  </a:extLst>
                </a:gridCol>
                <a:gridCol w="552084">
                  <a:extLst>
                    <a:ext uri="{9D8B030D-6E8A-4147-A177-3AD203B41FA5}">
                      <a16:colId xmlns:a16="http://schemas.microsoft.com/office/drawing/2014/main" val="2776491202"/>
                    </a:ext>
                  </a:extLst>
                </a:gridCol>
                <a:gridCol w="588527">
                  <a:extLst>
                    <a:ext uri="{9D8B030D-6E8A-4147-A177-3AD203B41FA5}">
                      <a16:colId xmlns:a16="http://schemas.microsoft.com/office/drawing/2014/main" val="921365668"/>
                    </a:ext>
                  </a:extLst>
                </a:gridCol>
              </a:tblGrid>
              <a:tr h="365760"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effectLst/>
                        </a:rPr>
                        <a:t>Rebote con martillo N (RN) en posición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578510580"/>
                  </a:ext>
                </a:extLst>
              </a:tr>
              <a:tr h="26548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Golpe</a:t>
                      </a:r>
                    </a:p>
                  </a:txBody>
                  <a:tcPr marL="68580" marR="68580" marT="0" marB="0" anchor="ctr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Columnas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834156926"/>
                  </a:ext>
                </a:extLst>
              </a:tr>
              <a:tr h="3591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A1-P1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B3-P1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C4-P1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D3-P1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F1-P1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F4-P1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A1-P2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B2-P2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C4-P2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E4-P2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effectLst/>
                        </a:rPr>
                        <a:t>F1-P2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068219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520248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794505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304914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545702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778863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70991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88326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848328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28393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383443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275030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424690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79250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380100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21760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898821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Promedio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29,6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32,4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effectLst/>
                        </a:rPr>
                        <a:t>29,3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91260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306958A-70F6-4FBE-B373-5BCBD054E4F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2A00115-7A60-4015-A478-21415162990E}"/>
              </a:ext>
            </a:extLst>
          </p:cNvPr>
          <p:cNvSpPr txBox="1">
            <a:spLocks/>
          </p:cNvSpPr>
          <p:nvPr/>
        </p:nvSpPr>
        <p:spPr>
          <a:xfrm>
            <a:off x="286109" y="-373872"/>
            <a:ext cx="4620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C" sz="2900" b="1" dirty="0">
                <a:ea typeface="+mj-lt"/>
                <a:cs typeface="+mj-lt"/>
              </a:rPr>
              <a:t>Recopilación de información </a:t>
            </a:r>
            <a:endParaRPr lang="es-EC" sz="2400" b="1" dirty="0">
              <a:ea typeface="+mj-lt"/>
              <a:cs typeface="+mj-lt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FE327A0-66D5-4656-A703-5578785B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07" y="1262899"/>
            <a:ext cx="4540369" cy="824125"/>
          </a:xfrm>
          <a:prstGeom prst="rect">
            <a:avLst/>
          </a:prstGeom>
        </p:spPr>
      </p:pic>
      <p:pic>
        <p:nvPicPr>
          <p:cNvPr id="5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6EA1F09-9097-484D-BD8B-431FCB45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66" y="2340146"/>
            <a:ext cx="3203276" cy="1430086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3A9EAA57-4DB5-4B98-9326-1548AAFE2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95" y="4000832"/>
            <a:ext cx="4166558" cy="14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3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256" y="206975"/>
            <a:ext cx="4620884" cy="1325563"/>
          </a:xfrm>
        </p:spPr>
        <p:txBody>
          <a:bodyPr lIns="91440" tIns="45720" rIns="91440" bIns="45720" anchor="ctr"/>
          <a:lstStyle/>
          <a:p>
            <a:r>
              <a:rPr lang="es-EC" sz="2400" b="1" i="0" dirty="0">
                <a:ea typeface="+mj-lt"/>
                <a:cs typeface="+mj-lt"/>
              </a:rPr>
              <a:t> (Ensayo </a:t>
            </a:r>
            <a:r>
              <a:rPr lang="es-EC" sz="2400" b="1" i="0" dirty="0" err="1">
                <a:ea typeface="+mj-lt"/>
                <a:cs typeface="+mj-lt"/>
              </a:rPr>
              <a:t>acelerométrico</a:t>
            </a:r>
            <a:r>
              <a:rPr lang="es-EC" sz="2400" b="1" i="0" dirty="0">
                <a:ea typeface="+mj-lt"/>
                <a:cs typeface="+mj-lt"/>
              </a:rPr>
              <a:t>/ vibración ambiental)</a:t>
            </a:r>
            <a:endParaRPr lang="es-ES" sz="2400" b="1">
              <a:ea typeface="+mj-lt"/>
              <a:cs typeface="+mj-lt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5E937D4-D330-4830-89EB-6F89B0C04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"/>
          <a:stretch/>
        </p:blipFill>
        <p:spPr>
          <a:xfrm>
            <a:off x="404641" y="814723"/>
            <a:ext cx="4383036" cy="244457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733A81A-2709-4905-9EFA-D8259A442068}"/>
              </a:ext>
            </a:extLst>
          </p:cNvPr>
          <p:cNvSpPr txBox="1">
            <a:spLocks/>
          </p:cNvSpPr>
          <p:nvPr/>
        </p:nvSpPr>
        <p:spPr>
          <a:xfrm>
            <a:off x="286109" y="-373872"/>
            <a:ext cx="4620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C" sz="2900" b="1" dirty="0">
                <a:ea typeface="+mj-lt"/>
                <a:cs typeface="+mj-lt"/>
              </a:rPr>
              <a:t>Recopilación de información </a:t>
            </a:r>
            <a:endParaRPr lang="es-EC" sz="2400" b="1" dirty="0">
              <a:ea typeface="+mj-lt"/>
              <a:cs typeface="+mj-lt"/>
            </a:endParaRPr>
          </a:p>
        </p:txBody>
      </p:sp>
      <p:pic>
        <p:nvPicPr>
          <p:cNvPr id="6" name="Imagen 7" descr="Diagrama&#10;&#10;Descripción generada automáticamente">
            <a:extLst>
              <a:ext uri="{FF2B5EF4-FFF2-40B4-BE49-F238E27FC236}">
                <a16:creationId xmlns:a16="http://schemas.microsoft.com/office/drawing/2014/main" id="{C7487373-22DB-4BF4-B64E-C1C3740FC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6" b="-61"/>
          <a:stretch/>
        </p:blipFill>
        <p:spPr>
          <a:xfrm>
            <a:off x="5184475" y="1283358"/>
            <a:ext cx="3778382" cy="2134605"/>
          </a:xfrm>
          <a:prstGeom prst="rect">
            <a:avLst/>
          </a:prstGeom>
        </p:spPr>
      </p:pic>
      <p:pic>
        <p:nvPicPr>
          <p:cNvPr id="8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7F0429D-BD63-4E78-9625-D1F11895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6" y="3579604"/>
            <a:ext cx="3778370" cy="1999168"/>
          </a:xfrm>
          <a:prstGeom prst="rect">
            <a:avLst/>
          </a:prstGeom>
        </p:spPr>
      </p:pic>
      <p:pic>
        <p:nvPicPr>
          <p:cNvPr id="4" name="Imagen 9">
            <a:extLst>
              <a:ext uri="{FF2B5EF4-FFF2-40B4-BE49-F238E27FC236}">
                <a16:creationId xmlns:a16="http://schemas.microsoft.com/office/drawing/2014/main" id="{4D27F4E4-39F7-4F75-8E55-ACDEF7211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" b="35"/>
          <a:stretch/>
        </p:blipFill>
        <p:spPr>
          <a:xfrm>
            <a:off x="399394" y="2932261"/>
            <a:ext cx="4394614" cy="32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8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3A81A-2709-4905-9EFA-D8259A442068}"/>
              </a:ext>
            </a:extLst>
          </p:cNvPr>
          <p:cNvSpPr txBox="1">
            <a:spLocks/>
          </p:cNvSpPr>
          <p:nvPr/>
        </p:nvSpPr>
        <p:spPr>
          <a:xfrm>
            <a:off x="286109" y="-373872"/>
            <a:ext cx="4620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C" sz="2900" b="1" dirty="0">
                <a:ea typeface="+mj-lt"/>
                <a:cs typeface="+mj-lt"/>
              </a:rPr>
              <a:t>Recopilación de información </a:t>
            </a:r>
            <a:endParaRPr lang="es-EC" sz="2400" b="1" dirty="0">
              <a:ea typeface="+mj-lt"/>
              <a:cs typeface="+mj-lt"/>
            </a:endParaRPr>
          </a:p>
        </p:txBody>
      </p:sp>
      <p:pic>
        <p:nvPicPr>
          <p:cNvPr id="9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CC3B896-5E3B-4021-8632-67ECC14C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6" y="1832413"/>
            <a:ext cx="5230481" cy="3408836"/>
          </a:xfrm>
          <a:prstGeom prst="rect">
            <a:avLst/>
          </a:prstGeom>
        </p:spPr>
      </p:pic>
      <p:pic>
        <p:nvPicPr>
          <p:cNvPr id="10" name="Imagen 1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1F9A6BFE-EBEF-4E85-A59D-B59F2D8D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22" y="1835148"/>
            <a:ext cx="5230482" cy="34896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7E06AFF-778C-4FA7-82BC-971DB24EE5A4}"/>
              </a:ext>
            </a:extLst>
          </p:cNvPr>
          <p:cNvSpPr/>
          <p:nvPr/>
        </p:nvSpPr>
        <p:spPr>
          <a:xfrm>
            <a:off x="292504" y="2571693"/>
            <a:ext cx="5525636" cy="758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EF3F58-9B2B-484F-96F4-156C247DA7DB}"/>
              </a:ext>
            </a:extLst>
          </p:cNvPr>
          <p:cNvSpPr/>
          <p:nvPr/>
        </p:nvSpPr>
        <p:spPr>
          <a:xfrm>
            <a:off x="6129711" y="2571692"/>
            <a:ext cx="5525636" cy="758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96FB36-52CC-4F92-98DB-7E0A8091DB64}"/>
              </a:ext>
            </a:extLst>
          </p:cNvPr>
          <p:cNvSpPr txBox="1"/>
          <p:nvPr/>
        </p:nvSpPr>
        <p:spPr>
          <a:xfrm>
            <a:off x="2481532" y="1446362"/>
            <a:ext cx="20099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x </a:t>
            </a:r>
            <a:endParaRPr lang="es-ES"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CCB08B-227F-427B-89C2-C4CC899A06EE}"/>
              </a:ext>
            </a:extLst>
          </p:cNvPr>
          <p:cNvSpPr txBox="1"/>
          <p:nvPr/>
        </p:nvSpPr>
        <p:spPr>
          <a:xfrm>
            <a:off x="8706929" y="1446361"/>
            <a:ext cx="1952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Sentido y 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02CA298-8982-4042-96E9-E738A4D59DF0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dirty="0">
                <a:ea typeface="+mn-lt"/>
                <a:cs typeface="+mn-lt"/>
              </a:rPr>
              <a:t>Procesamiento de selección de señales - </a:t>
            </a:r>
            <a:r>
              <a:rPr lang="es-ES" dirty="0">
                <a:ea typeface="+mn-lt"/>
                <a:cs typeface="+mn-lt"/>
              </a:rPr>
              <a:t>Software </a:t>
            </a:r>
            <a:r>
              <a:rPr lang="es-ES" dirty="0" err="1">
                <a:ea typeface="+mn-lt"/>
                <a:cs typeface="+mn-lt"/>
              </a:rPr>
              <a:t>Geopsy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184918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67</a:t>
            </a:fld>
            <a:endParaRPr lang="es-EC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759208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 – Sentido x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5" name="Imagen 5" descr="Gráfico&#10;&#10;Descripción generada automáticamente">
            <a:extLst>
              <a:ext uri="{FF2B5EF4-FFF2-40B4-BE49-F238E27FC236}">
                <a16:creationId xmlns:a16="http://schemas.microsoft.com/office/drawing/2014/main" id="{03708EBE-93F8-450A-A51E-DB7B0737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0" y="1410007"/>
            <a:ext cx="5503652" cy="2010781"/>
          </a:xfrm>
          <a:prstGeom prst="rect">
            <a:avLst/>
          </a:prstGeom>
        </p:spPr>
      </p:pic>
      <p:pic>
        <p:nvPicPr>
          <p:cNvPr id="6" name="Imagen 7" descr="Gráfico&#10;&#10;Descripción generada automáticamente">
            <a:extLst>
              <a:ext uri="{FF2B5EF4-FFF2-40B4-BE49-F238E27FC236}">
                <a16:creationId xmlns:a16="http://schemas.microsoft.com/office/drawing/2014/main" id="{4FF1E427-3849-48C5-9E4D-3C6DC8B5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411307"/>
            <a:ext cx="5503652" cy="2008179"/>
          </a:xfrm>
          <a:prstGeom prst="rect">
            <a:avLst/>
          </a:prstGeom>
        </p:spPr>
      </p:pic>
      <p:pic>
        <p:nvPicPr>
          <p:cNvPr id="12" name="Imagen 18" descr="Gráfico, Histograma&#10;&#10;Descripción generada automáticamente">
            <a:extLst>
              <a:ext uri="{FF2B5EF4-FFF2-40B4-BE49-F238E27FC236}">
                <a16:creationId xmlns:a16="http://schemas.microsoft.com/office/drawing/2014/main" id="{FE0E7B09-209A-413C-B964-5F221F3B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3573376"/>
            <a:ext cx="5503652" cy="2026004"/>
          </a:xfrm>
          <a:prstGeom prst="rect">
            <a:avLst/>
          </a:prstGeom>
        </p:spPr>
      </p:pic>
      <p:pic>
        <p:nvPicPr>
          <p:cNvPr id="19" name="Imagen 19" descr="Gráfico, Histograma&#10;&#10;Descripción generada automáticamente">
            <a:extLst>
              <a:ext uri="{FF2B5EF4-FFF2-40B4-BE49-F238E27FC236}">
                <a16:creationId xmlns:a16="http://schemas.microsoft.com/office/drawing/2014/main" id="{296A2743-6CD6-4699-BE3B-1C750221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49" y="3628868"/>
            <a:ext cx="5503652" cy="20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4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68</a:t>
            </a:fld>
            <a:endParaRPr lang="es-EC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 – Sentido y</a:t>
            </a:r>
            <a:endParaRPr lang="es-ES" b="0" dirty="0">
              <a:cs typeface="Calibri" panose="020F0502020204030204"/>
            </a:endParaRPr>
          </a:p>
        </p:txBody>
      </p:sp>
      <p:pic>
        <p:nvPicPr>
          <p:cNvPr id="20" name="Imagen 20" descr="Gráfico, Histograma&#10;&#10;Descripción generada automáticamente">
            <a:extLst>
              <a:ext uri="{FF2B5EF4-FFF2-40B4-BE49-F238E27FC236}">
                <a16:creationId xmlns:a16="http://schemas.microsoft.com/office/drawing/2014/main" id="{D9159901-FF66-4E13-BFD1-E3889E2A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1373054"/>
            <a:ext cx="5503652" cy="2027174"/>
          </a:xfrm>
          <a:prstGeom prst="rect">
            <a:avLst/>
          </a:prstGeom>
        </p:spPr>
      </p:pic>
      <p:pic>
        <p:nvPicPr>
          <p:cNvPr id="21" name="Imagen 21" descr="Gráfico&#10;&#10;Descripción generada automáticamente">
            <a:extLst>
              <a:ext uri="{FF2B5EF4-FFF2-40B4-BE49-F238E27FC236}">
                <a16:creationId xmlns:a16="http://schemas.microsoft.com/office/drawing/2014/main" id="{B1C0F72A-341F-4854-8499-51B1BD09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1" y="1337403"/>
            <a:ext cx="5503652" cy="2012211"/>
          </a:xfrm>
          <a:prstGeom prst="rect">
            <a:avLst/>
          </a:prstGeom>
        </p:spPr>
      </p:pic>
      <p:pic>
        <p:nvPicPr>
          <p:cNvPr id="22" name="Imagen 22" descr="Gráfico, Histograma&#10;&#10;Descripción generada automáticamente">
            <a:extLst>
              <a:ext uri="{FF2B5EF4-FFF2-40B4-BE49-F238E27FC236}">
                <a16:creationId xmlns:a16="http://schemas.microsoft.com/office/drawing/2014/main" id="{5FA6085C-2700-4F0D-814D-BAEEFF0B5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7" y="3572074"/>
            <a:ext cx="5503652" cy="1999851"/>
          </a:xfrm>
          <a:prstGeom prst="rect">
            <a:avLst/>
          </a:prstGeom>
        </p:spPr>
      </p:pic>
      <p:pic>
        <p:nvPicPr>
          <p:cNvPr id="23" name="Imagen 23" descr="Gráfico, Histograma&#10;&#10;Descripción generada automáticamente">
            <a:extLst>
              <a:ext uri="{FF2B5EF4-FFF2-40B4-BE49-F238E27FC236}">
                <a16:creationId xmlns:a16="http://schemas.microsoft.com/office/drawing/2014/main" id="{141881D6-4C5A-4991-9E9C-49ED9DF15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15" y="3431749"/>
            <a:ext cx="5503652" cy="20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86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1877683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1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D51D61-071D-4796-A480-AE9A1D352E8C}"/>
              </a:ext>
            </a:extLst>
          </p:cNvPr>
          <p:cNvSpPr txBox="1"/>
          <p:nvPr/>
        </p:nvSpPr>
        <p:spPr>
          <a:xfrm>
            <a:off x="7398588" y="1475116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2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4" name="Imagen 7" descr="Gráfico&#10;&#10;Descripción generada automáticamente">
            <a:extLst>
              <a:ext uri="{FF2B5EF4-FFF2-40B4-BE49-F238E27FC236}">
                <a16:creationId xmlns:a16="http://schemas.microsoft.com/office/drawing/2014/main" id="{FF9BB1E9-B8F0-407C-ACD9-FC258C5E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23" y="1988389"/>
            <a:ext cx="2105025" cy="3657600"/>
          </a:xfrm>
          <a:prstGeom prst="rect">
            <a:avLst/>
          </a:prstGeom>
        </p:spPr>
      </p:pic>
      <p:pic>
        <p:nvPicPr>
          <p:cNvPr id="8" name="Imagen 8" descr="Gráfico, Gráfico radial&#10;&#10;Descripción generada automáticamente">
            <a:extLst>
              <a:ext uri="{FF2B5EF4-FFF2-40B4-BE49-F238E27FC236}">
                <a16:creationId xmlns:a16="http://schemas.microsoft.com/office/drawing/2014/main" id="{D3324DBD-D4BD-4D64-87AA-6E9D1B4F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32" y="2409322"/>
            <a:ext cx="2743200" cy="2844487"/>
          </a:xfrm>
          <a:prstGeom prst="rect">
            <a:avLst/>
          </a:prstGeom>
        </p:spPr>
      </p:pic>
      <p:pic>
        <p:nvPicPr>
          <p:cNvPr id="9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5918B5D-D82A-43BB-AD06-BD44C1E69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445" y="1916502"/>
            <a:ext cx="2133600" cy="3657600"/>
          </a:xfrm>
          <a:prstGeom prst="rect">
            <a:avLst/>
          </a:prstGeom>
        </p:spPr>
      </p:pic>
      <p:pic>
        <p:nvPicPr>
          <p:cNvPr id="10" name="Imagen 12" descr="Gráfico, Gráfico radial&#10;&#10;Descripción generada automáticamente">
            <a:extLst>
              <a:ext uri="{FF2B5EF4-FFF2-40B4-BE49-F238E27FC236}">
                <a16:creationId xmlns:a16="http://schemas.microsoft.com/office/drawing/2014/main" id="{32969FD8-6ABD-4F05-8FFB-BC9D469D8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419" y="2254966"/>
            <a:ext cx="2743200" cy="29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98807-0E61-4CD4-A0B0-B634C554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7"/>
            <a:ext cx="3888206" cy="583616"/>
          </a:xfrm>
        </p:spPr>
        <p:txBody>
          <a:bodyPr>
            <a:normAutofit/>
          </a:bodyPr>
          <a:lstStyle/>
          <a:p>
            <a:r>
              <a:rPr lang="es-ES" sz="2800" b="1">
                <a:cs typeface="Calibri Light"/>
              </a:rPr>
              <a:t>Ensayos no </a:t>
            </a:r>
            <a:r>
              <a:rPr lang="es-ES" sz="2800" b="1" dirty="0">
                <a:cs typeface="Calibri Light"/>
              </a:rPr>
              <a:t>destructivos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7D5B5-A76D-408E-BA66-A97D7682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9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b="1" dirty="0" err="1">
                <a:cs typeface="Calibri"/>
              </a:rPr>
              <a:t>Pachómetro</a:t>
            </a:r>
            <a:endParaRPr lang="es-ES" sz="2400" b="1" dirty="0">
              <a:cs typeface="Calibri"/>
            </a:endParaRPr>
          </a:p>
          <a:p>
            <a:pPr lvl="1"/>
            <a:r>
              <a:rPr lang="es-ES" sz="2000" dirty="0">
                <a:cs typeface="Calibri"/>
              </a:rPr>
              <a:t>Detección de armadura en hormigón armado</a:t>
            </a:r>
          </a:p>
        </p:txBody>
      </p:sp>
      <p:pic>
        <p:nvPicPr>
          <p:cNvPr id="4" name="Imagen 3" descr="Un hombre con un celular en la mano&#10;&#10;Descripción generada automáticamente">
            <a:extLst>
              <a:ext uri="{FF2B5EF4-FFF2-40B4-BE49-F238E27FC236}">
                <a16:creationId xmlns:a16="http://schemas.microsoft.com/office/drawing/2014/main" id="{A0F09D4D-B9EC-4BF8-A9C6-BEAD7AC3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78" y="2187094"/>
            <a:ext cx="3237138" cy="2959020"/>
          </a:xfrm>
          <a:prstGeom prst="rect">
            <a:avLst/>
          </a:prstGeo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D08BCAAD-C61E-4088-80A5-9832890F0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" b="-410"/>
          <a:stretch/>
        </p:blipFill>
        <p:spPr>
          <a:xfrm>
            <a:off x="8093242" y="2185756"/>
            <a:ext cx="3683952" cy="2957766"/>
          </a:xfrm>
          <a:prstGeom prst="rect">
            <a:avLst/>
          </a:prstGeom>
        </p:spPr>
      </p:pic>
      <p:pic>
        <p:nvPicPr>
          <p:cNvPr id="7" name="Imagen 7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B9E5EDEE-342C-48CD-BCCE-9440B031C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08" b="-26"/>
          <a:stretch/>
        </p:blipFill>
        <p:spPr>
          <a:xfrm>
            <a:off x="4223084" y="2188653"/>
            <a:ext cx="3364855" cy="29504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96AFAC-92B4-4AD0-8688-3B91AB0A90AB}"/>
              </a:ext>
            </a:extLst>
          </p:cNvPr>
          <p:cNvSpPr txBox="1"/>
          <p:nvPr/>
        </p:nvSpPr>
        <p:spPr>
          <a:xfrm>
            <a:off x="1546058" y="5255795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7D96C7-B5C1-4447-B2F2-2321FF0C4BAC}"/>
              </a:ext>
            </a:extLst>
          </p:cNvPr>
          <p:cNvSpPr txBox="1"/>
          <p:nvPr/>
        </p:nvSpPr>
        <p:spPr>
          <a:xfrm>
            <a:off x="5576636" y="5195636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85F5D2-E85C-4A22-BA15-556A10F0AE5F}"/>
              </a:ext>
            </a:extLst>
          </p:cNvPr>
          <p:cNvSpPr txBox="1"/>
          <p:nvPr/>
        </p:nvSpPr>
        <p:spPr>
          <a:xfrm>
            <a:off x="9577137" y="5195637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3</a:t>
            </a: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4E4443CC-2DAC-48FE-8C2B-F16CFF3C3F2F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2772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80573"/>
            <a:ext cx="6561826" cy="82235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s-EC" sz="3100" b="1" dirty="0">
                <a:ea typeface="+mj-lt"/>
                <a:cs typeface="+mj-lt"/>
              </a:rPr>
              <a:t>Ensayos de instrumentación estructural</a:t>
            </a:r>
            <a:endParaRPr lang="es-ES" sz="3100" b="1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70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54761-1112-46B1-805B-70EBF74BFF39}"/>
              </a:ext>
            </a:extLst>
          </p:cNvPr>
          <p:cNvSpPr txBox="1">
            <a:spLocks/>
          </p:cNvSpPr>
          <p:nvPr/>
        </p:nvSpPr>
        <p:spPr>
          <a:xfrm>
            <a:off x="422695" y="831095"/>
            <a:ext cx="6875252" cy="509905"/>
          </a:xfrm>
          <a:prstGeom prst="rect">
            <a:avLst/>
          </a:prstGeom>
          <a:ln w="19050">
            <a:noFill/>
          </a:ln>
        </p:spPr>
        <p:txBody>
          <a:bodyPr lIns="91440" tIns="45720" rIns="91440" bIns="45720"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b="0" dirty="0">
                <a:ea typeface="+mn-lt"/>
                <a:cs typeface="+mn-lt"/>
              </a:rPr>
              <a:t>Herramientas de identificación - </a:t>
            </a:r>
            <a:r>
              <a:rPr lang="es-ES" b="0" dirty="0">
                <a:ea typeface="+mn-lt"/>
                <a:cs typeface="+mn-lt"/>
              </a:rPr>
              <a:t>Software Matlab</a:t>
            </a:r>
            <a:endParaRPr lang="es-ES" b="0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5AF692-88A8-4B3B-BCCD-F34FAE14B1A7}"/>
              </a:ext>
            </a:extLst>
          </p:cNvPr>
          <p:cNvSpPr txBox="1"/>
          <p:nvPr/>
        </p:nvSpPr>
        <p:spPr>
          <a:xfrm>
            <a:off x="4494362" y="1475117"/>
            <a:ext cx="3217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Modos de vibración: </a:t>
            </a:r>
            <a:r>
              <a:rPr lang="es" b="1" i="1" dirty="0">
                <a:latin typeface="Arial"/>
                <a:cs typeface="Arial"/>
              </a:rPr>
              <a:t>Modo 3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5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711270C-A79B-46EB-9469-D4FC00E0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66" y="1998259"/>
            <a:ext cx="3577086" cy="3652233"/>
          </a:xfrm>
          <a:prstGeom prst="rect">
            <a:avLst/>
          </a:prstGeom>
        </p:spPr>
      </p:pic>
      <p:pic>
        <p:nvPicPr>
          <p:cNvPr id="6" name="Imagen 8" descr="Gráfico, Gráfico radial&#10;&#10;Descripción generada automáticamente">
            <a:extLst>
              <a:ext uri="{FF2B5EF4-FFF2-40B4-BE49-F238E27FC236}">
                <a16:creationId xmlns:a16="http://schemas.microsoft.com/office/drawing/2014/main" id="{B5F58BBE-7514-4AA8-A86D-034B8EE2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50" y="2344692"/>
            <a:ext cx="5503651" cy="26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4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71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655607" y="1000664"/>
            <a:ext cx="501482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Arial"/>
                <a:cs typeface="Arial"/>
              </a:rPr>
              <a:t>Secciones de los elementos estructurales</a:t>
            </a:r>
            <a:endParaRPr lang="es-ES" sz="2000" b="1" dirty="0">
              <a:cs typeface="Arial"/>
            </a:endParaRP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A5A9BF3C-DF88-4814-942C-48677236CAFF}"/>
              </a:ext>
            </a:extLst>
          </p:cNvPr>
          <p:cNvSpPr txBox="1"/>
          <p:nvPr/>
        </p:nvSpPr>
        <p:spPr>
          <a:xfrm>
            <a:off x="6205268" y="1000664"/>
            <a:ext cx="4626634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Arial"/>
                <a:cs typeface="Arial"/>
              </a:rPr>
              <a:t>C</a:t>
            </a:r>
            <a:r>
              <a:rPr lang="es-ES" sz="2000" b="1" dirty="0">
                <a:latin typeface="Arial"/>
                <a:cs typeface="Arial"/>
              </a:rPr>
              <a:t>onsideraciones del modelo </a:t>
            </a:r>
            <a:r>
              <a:rPr lang="es-ES" sz="2000" b="1" dirty="0" err="1">
                <a:latin typeface="Arial"/>
                <a:cs typeface="Arial"/>
              </a:rPr>
              <a:t>SeismoStruct</a:t>
            </a:r>
            <a:br>
              <a:rPr lang="en-US" sz="2000" b="1" dirty="0"/>
            </a:br>
            <a:endParaRPr lang="es-ES" sz="2000" b="1" dirty="0">
              <a:cs typeface="Arial"/>
            </a:endParaRPr>
          </a:p>
          <a:p>
            <a:endParaRPr lang="es-ES" sz="2000" b="1" dirty="0">
              <a:cs typeface="Arial"/>
            </a:endParaRPr>
          </a:p>
          <a:p>
            <a:endParaRPr lang="es-ES" dirty="0">
              <a:cs typeface="Arial"/>
            </a:endParaRPr>
          </a:p>
        </p:txBody>
      </p: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D041C824-B775-4D1A-BF5B-9734897D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62" y="3616965"/>
            <a:ext cx="3361426" cy="203946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26F1356-C6B4-4754-8C81-7CEFD262F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50814"/>
              </p:ext>
            </p:extLst>
          </p:nvPr>
        </p:nvGraphicFramePr>
        <p:xfrm>
          <a:off x="445698" y="1696529"/>
          <a:ext cx="5622486" cy="4017398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873945">
                  <a:extLst>
                    <a:ext uri="{9D8B030D-6E8A-4147-A177-3AD203B41FA5}">
                      <a16:colId xmlns:a16="http://schemas.microsoft.com/office/drawing/2014/main" val="396652344"/>
                    </a:ext>
                  </a:extLst>
                </a:gridCol>
                <a:gridCol w="1873945">
                  <a:extLst>
                    <a:ext uri="{9D8B030D-6E8A-4147-A177-3AD203B41FA5}">
                      <a16:colId xmlns:a16="http://schemas.microsoft.com/office/drawing/2014/main" val="898316072"/>
                    </a:ext>
                  </a:extLst>
                </a:gridCol>
                <a:gridCol w="1874596">
                  <a:extLst>
                    <a:ext uri="{9D8B030D-6E8A-4147-A177-3AD203B41FA5}">
                      <a16:colId xmlns:a16="http://schemas.microsoft.com/office/drawing/2014/main" val="1390785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Nombre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Tipo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Dimensiones [cm]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26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CD32cm-e-@75mm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D-32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09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CD32cm-e-@150mm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D-32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69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C35x35e-@100mm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35x35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37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C35x35-e-@200mm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35x35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289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Viga 13b-e-@100mm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T-30x40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4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Viga 11b-e-@200mm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T-30x40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58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C30x30e-@100mm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30x30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68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C30x30e-@200mm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30x30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95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Viga 20x40e-@100mm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20x40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340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Viga 20x40e-@100mm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20x40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74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rccs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Sección circular de hormigón armado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47747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rcrs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Sección rectangular del hormigón armado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48772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err="1">
                          <a:effectLst/>
                        </a:rPr>
                        <a:t>rcts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Sección T de hormigón armado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43330008"/>
                  </a:ext>
                </a:extLst>
              </a:tr>
            </a:tbl>
          </a:graphicData>
        </a:graphic>
      </p:graphicFrame>
      <p:pic>
        <p:nvPicPr>
          <p:cNvPr id="9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B3A946-4B3B-417D-9CA1-C1342C19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4" y="1994950"/>
            <a:ext cx="4583501" cy="14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i="0" dirty="0">
                <a:ea typeface="+mj-lt"/>
                <a:cs typeface="+mj-lt"/>
              </a:rPr>
              <a:t>Modelado de la estructura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72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28454-14AC-4303-8F94-1DE7BDE48298}"/>
              </a:ext>
            </a:extLst>
          </p:cNvPr>
          <p:cNvSpPr txBox="1"/>
          <p:nvPr/>
        </p:nvSpPr>
        <p:spPr>
          <a:xfrm>
            <a:off x="785003" y="813758"/>
            <a:ext cx="5661804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"/>
                <a:cs typeface="Arial"/>
              </a:rPr>
              <a:t>Análisis de valores propios</a:t>
            </a:r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5F130D9-DBB4-4C5B-A974-C7CF2A16A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97012"/>
              </p:ext>
            </p:extLst>
          </p:nvPr>
        </p:nvGraphicFramePr>
        <p:xfrm>
          <a:off x="625055" y="2254656"/>
          <a:ext cx="6485073" cy="2369963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833885">
                  <a:extLst>
                    <a:ext uri="{9D8B030D-6E8A-4147-A177-3AD203B41FA5}">
                      <a16:colId xmlns:a16="http://schemas.microsoft.com/office/drawing/2014/main" val="246549218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346348619"/>
                    </a:ext>
                  </a:extLst>
                </a:gridCol>
                <a:gridCol w="1265207">
                  <a:extLst>
                    <a:ext uri="{9D8B030D-6E8A-4147-A177-3AD203B41FA5}">
                      <a16:colId xmlns:a16="http://schemas.microsoft.com/office/drawing/2014/main" val="1056336771"/>
                    </a:ext>
                  </a:extLst>
                </a:gridCol>
                <a:gridCol w="799737">
                  <a:extLst>
                    <a:ext uri="{9D8B030D-6E8A-4147-A177-3AD203B41FA5}">
                      <a16:colId xmlns:a16="http://schemas.microsoft.com/office/drawing/2014/main" val="369040772"/>
                    </a:ext>
                  </a:extLst>
                </a:gridCol>
                <a:gridCol w="1035169">
                  <a:extLst>
                    <a:ext uri="{9D8B030D-6E8A-4147-A177-3AD203B41FA5}">
                      <a16:colId xmlns:a16="http://schemas.microsoft.com/office/drawing/2014/main" val="686337276"/>
                    </a:ext>
                  </a:extLst>
                </a:gridCol>
                <a:gridCol w="1544660">
                  <a:extLst>
                    <a:ext uri="{9D8B030D-6E8A-4147-A177-3AD203B41FA5}">
                      <a16:colId xmlns:a16="http://schemas.microsoft.com/office/drawing/2014/main" val="3618262151"/>
                    </a:ext>
                  </a:extLst>
                </a:gridCol>
              </a:tblGrid>
              <a:tr h="632603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Modelo Calibrado​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Ensayo vibración ambiental​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227638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Modo​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Periodo (</a:t>
                      </a:r>
                      <a:r>
                        <a:rPr lang="es-ES" sz="1800" b="1" dirty="0" err="1">
                          <a:effectLst/>
                        </a:rPr>
                        <a:t>seg</a:t>
                      </a:r>
                      <a:r>
                        <a:rPr lang="es-ES" sz="1800" b="1" dirty="0">
                          <a:effectLst/>
                        </a:rPr>
                        <a:t>)​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Frecuencia (Hz)​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Modo​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Periodo (</a:t>
                      </a:r>
                      <a:r>
                        <a:rPr lang="es-ES" sz="1800" b="1" dirty="0" err="1">
                          <a:effectLst/>
                        </a:rPr>
                        <a:t>seg</a:t>
                      </a:r>
                      <a:r>
                        <a:rPr lang="es-ES" sz="1800" b="1" dirty="0">
                          <a:effectLst/>
                        </a:rPr>
                        <a:t>)​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b="1" dirty="0">
                          <a:effectLst/>
                        </a:rPr>
                        <a:t>Frecuencia (Hz)​</a:t>
                      </a:r>
                      <a:endParaRPr lang="es-ES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01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1​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0,529​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1,891​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1​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0,513​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1,949​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759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2​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0,334​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2,991​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2​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0,367​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2,727​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53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3​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0,300​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3,335​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3​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0,290​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800" dirty="0">
                          <a:effectLst/>
                        </a:rPr>
                        <a:t>3,444​</a:t>
                      </a:r>
                      <a:endParaRPr lang="es-E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132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1D9854-13C4-4DEB-ABA7-29FF7961FC67}"/>
              </a:ext>
            </a:extLst>
          </p:cNvPr>
          <p:cNvSpPr txBox="1"/>
          <p:nvPr/>
        </p:nvSpPr>
        <p:spPr>
          <a:xfrm>
            <a:off x="785002" y="1431983"/>
            <a:ext cx="333267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Calibri"/>
                <a:cs typeface="Arial"/>
              </a:rPr>
              <a:t>T NEC – 15: </a:t>
            </a:r>
            <a:r>
              <a:rPr lang="es-ES" dirty="0">
                <a:latin typeface="Calibri"/>
                <a:cs typeface="Arial"/>
              </a:rPr>
              <a:t>0,499 </a:t>
            </a:r>
            <a:r>
              <a:rPr lang="es-ES" dirty="0" err="1">
                <a:latin typeface="Calibri"/>
                <a:cs typeface="Arial"/>
              </a:rPr>
              <a:t>seg</a:t>
            </a:r>
            <a:endParaRPr lang="es-ES" dirty="0">
              <a:latin typeface="Calibri"/>
              <a:cs typeface="Arial"/>
            </a:endParaRPr>
          </a:p>
          <a:p>
            <a:br>
              <a:rPr lang="en-US" dirty="0"/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5BB1BD3A-767D-464E-9ED6-64F8C2AA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87" y="318087"/>
            <a:ext cx="3519577" cy="1649821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6BA211CC-1564-4D38-886F-A6058532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72" y="2034155"/>
            <a:ext cx="2484409" cy="1812031"/>
          </a:xfrm>
          <a:prstGeom prst="rect">
            <a:avLst/>
          </a:prstGeom>
        </p:spPr>
      </p:pic>
      <p:pic>
        <p:nvPicPr>
          <p:cNvPr id="10" name="Imagen 11" descr="Imagen que contiene edificio, ventana, grande, tabla&#10;&#10;Descripción generada automáticamente">
            <a:extLst>
              <a:ext uri="{FF2B5EF4-FFF2-40B4-BE49-F238E27FC236}">
                <a16:creationId xmlns:a16="http://schemas.microsoft.com/office/drawing/2014/main" id="{164EEAB6-121C-4340-B319-92531CBA5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475" y="4135413"/>
            <a:ext cx="2743200" cy="14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268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73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1043796" y="1058174"/>
            <a:ext cx="139172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cs typeface="Calibri"/>
              </a:rPr>
              <a:t>Sentido</a:t>
            </a:r>
            <a:r>
              <a:rPr lang="en-US" sz="2000" b="1" dirty="0">
                <a:latin typeface="Calibri"/>
                <a:cs typeface="Calibri"/>
              </a:rPr>
              <a:t> - X</a:t>
            </a:r>
            <a:br>
              <a:rPr lang="en-US" sz="2000" dirty="0">
                <a:latin typeface="Calibri"/>
              </a:rPr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5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3D78514-7DB3-48B4-964B-7EFCB8D6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2" y="883521"/>
            <a:ext cx="6409424" cy="4558995"/>
          </a:xfrm>
          <a:prstGeom prst="rect">
            <a:avLst/>
          </a:prstGeom>
        </p:spPr>
      </p:pic>
      <p:pic>
        <p:nvPicPr>
          <p:cNvPr id="8" name="Imagen 7" descr="Imagen que contiene interior, cuarto, tabla, cama&#10;&#10;Descripción generada automáticamente">
            <a:extLst>
              <a:ext uri="{FF2B5EF4-FFF2-40B4-BE49-F238E27FC236}">
                <a16:creationId xmlns:a16="http://schemas.microsoft.com/office/drawing/2014/main" id="{1135FEA9-AD28-40C0-8804-EA2F67CE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7" y="1828514"/>
            <a:ext cx="4425350" cy="31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5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74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1043796" y="1058174"/>
            <a:ext cx="139172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cs typeface="Calibri"/>
              </a:rPr>
              <a:t>Sentido</a:t>
            </a:r>
            <a:r>
              <a:rPr lang="en-US" sz="2000" b="1" dirty="0">
                <a:latin typeface="Calibri"/>
                <a:cs typeface="Calibri"/>
              </a:rPr>
              <a:t> - X</a:t>
            </a:r>
            <a:br>
              <a:rPr lang="en-US" sz="2000" dirty="0">
                <a:latin typeface="Calibri"/>
                <a:cs typeface="Calibri"/>
              </a:rPr>
            </a:br>
            <a:endParaRPr lang="es-ES" sz="2000">
              <a:latin typeface="Calibri"/>
              <a:cs typeface="Calibri"/>
            </a:endParaRPr>
          </a:p>
          <a:p>
            <a:endParaRPr lang="es-ES" sz="2000" dirty="0">
              <a:latin typeface="Calibri"/>
              <a:cs typeface="Calibri"/>
            </a:endParaRPr>
          </a:p>
          <a:p>
            <a:endParaRPr lang="es-ES" sz="2000" dirty="0">
              <a:latin typeface="Calibri"/>
              <a:cs typeface="Calibri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A05318D9-37B8-482C-B23F-39B48392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1661171"/>
            <a:ext cx="4540369" cy="29605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1D3FFFB-CEC1-47E8-9D76-DCCBDA0BB386}"/>
              </a:ext>
            </a:extLst>
          </p:cNvPr>
          <p:cNvSpPr txBox="1"/>
          <p:nvPr/>
        </p:nvSpPr>
        <p:spPr>
          <a:xfrm>
            <a:off x="1043795" y="4983192"/>
            <a:ext cx="22112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T = 0,71 seg</a:t>
            </a:r>
          </a:p>
          <a:p>
            <a:endParaRPr lang="es-ES" sz="2000" dirty="0">
              <a:latin typeface="Calibri"/>
              <a:cs typeface="Calibri"/>
            </a:endParaRP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C073981C-98D9-4EE5-BFE4-3380D29D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89" y="1659793"/>
            <a:ext cx="4525992" cy="28770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486E6C-4E96-4532-93E5-9E47CDBB0E4C}"/>
              </a:ext>
            </a:extLst>
          </p:cNvPr>
          <p:cNvSpPr txBox="1"/>
          <p:nvPr/>
        </p:nvSpPr>
        <p:spPr>
          <a:xfrm>
            <a:off x="6866625" y="5040701"/>
            <a:ext cx="22112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T = 1,07 seg</a:t>
            </a:r>
          </a:p>
          <a:p>
            <a:endParaRPr lang="es-E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270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75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1043796" y="1058174"/>
            <a:ext cx="139172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cs typeface="Calibri"/>
              </a:rPr>
              <a:t>Sentido</a:t>
            </a:r>
            <a:r>
              <a:rPr lang="en-US" sz="2000" b="1" dirty="0">
                <a:latin typeface="Calibri"/>
                <a:cs typeface="Calibri"/>
              </a:rPr>
              <a:t> - Y</a:t>
            </a:r>
            <a:br>
              <a:rPr lang="en-US" sz="2000" dirty="0">
                <a:latin typeface="Calibri"/>
              </a:rPr>
            </a:br>
            <a:endParaRPr lang="es-ES">
              <a:cs typeface="Arial"/>
            </a:endParaRPr>
          </a:p>
          <a:p>
            <a:endParaRPr lang="es-ES" dirty="0"/>
          </a:p>
          <a:p>
            <a:endParaRPr lang="es-ES" dirty="0">
              <a:cs typeface="Arial"/>
            </a:endParaRPr>
          </a:p>
        </p:txBody>
      </p:sp>
      <p:pic>
        <p:nvPicPr>
          <p:cNvPr id="3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021EACA-13F2-42A3-8701-67022FF6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2002847"/>
            <a:ext cx="4123427" cy="2895439"/>
          </a:xfrm>
          <a:prstGeom prst="rect">
            <a:avLst/>
          </a:prstGeom>
        </p:spPr>
      </p:pic>
      <p:pic>
        <p:nvPicPr>
          <p:cNvPr id="4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933A1AC-C136-4B72-9376-B5B5D3A5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87" y="946916"/>
            <a:ext cx="6409425" cy="45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1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-109328"/>
            <a:ext cx="592922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>
                <a:ea typeface="+mj-lt"/>
                <a:cs typeface="+mj-lt"/>
              </a:rPr>
              <a:t>Análisis no lineal estático-</a:t>
            </a:r>
            <a:r>
              <a:rPr lang="es-EC" sz="2900" b="1" dirty="0" err="1">
                <a:ea typeface="+mj-lt"/>
                <a:cs typeface="+mj-lt"/>
              </a:rPr>
              <a:t>Pushover</a:t>
            </a:r>
            <a:endParaRPr lang="es-EC" sz="2900" b="1" dirty="0" err="1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76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B11B16-AD15-4494-B912-8D0860E78513}"/>
              </a:ext>
            </a:extLst>
          </p:cNvPr>
          <p:cNvSpPr txBox="1"/>
          <p:nvPr/>
        </p:nvSpPr>
        <p:spPr>
          <a:xfrm>
            <a:off x="1043796" y="1058174"/>
            <a:ext cx="139172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cs typeface="Calibri"/>
              </a:rPr>
              <a:t>Sentido</a:t>
            </a:r>
            <a:r>
              <a:rPr lang="en-US" sz="2000" b="1" dirty="0">
                <a:latin typeface="Calibri"/>
                <a:cs typeface="Calibri"/>
              </a:rPr>
              <a:t> - Y</a:t>
            </a:r>
            <a:br>
              <a:rPr lang="en-US" sz="2000" dirty="0">
                <a:latin typeface="Calibri"/>
                <a:cs typeface="Calibri"/>
              </a:rPr>
            </a:br>
            <a:endParaRPr lang="es-ES" sz="2000">
              <a:latin typeface="Calibri"/>
              <a:cs typeface="Calibri"/>
            </a:endParaRPr>
          </a:p>
          <a:p>
            <a:endParaRPr lang="es-ES" sz="2000" dirty="0">
              <a:latin typeface="Calibri"/>
              <a:cs typeface="Calibri"/>
            </a:endParaRPr>
          </a:p>
          <a:p>
            <a:endParaRPr lang="es-ES" sz="2000" dirty="0"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D3FFFB-CEC1-47E8-9D76-DCCBDA0BB386}"/>
              </a:ext>
            </a:extLst>
          </p:cNvPr>
          <p:cNvSpPr txBox="1"/>
          <p:nvPr/>
        </p:nvSpPr>
        <p:spPr>
          <a:xfrm>
            <a:off x="1043795" y="4983192"/>
            <a:ext cx="22112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T = 0,62 seg</a:t>
            </a:r>
          </a:p>
          <a:p>
            <a:endParaRPr lang="es-ES" sz="2000" dirty="0">
              <a:latin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486E6C-4E96-4532-93E5-9E47CDBB0E4C}"/>
              </a:ext>
            </a:extLst>
          </p:cNvPr>
          <p:cNvSpPr txBox="1"/>
          <p:nvPr/>
        </p:nvSpPr>
        <p:spPr>
          <a:xfrm>
            <a:off x="6866625" y="5040701"/>
            <a:ext cx="22112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T = 0,73 seg</a:t>
            </a:r>
          </a:p>
          <a:p>
            <a:endParaRPr lang="es-ES" sz="2000" dirty="0">
              <a:latin typeface="Calibri"/>
              <a:cs typeface="Calibri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238A17DB-1A4A-46F4-8971-E4D28C3E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1826111"/>
            <a:ext cx="4583501" cy="2831965"/>
          </a:xfrm>
          <a:prstGeom prst="rect">
            <a:avLst/>
          </a:prstGeom>
        </p:spPr>
      </p:pic>
      <p:pic>
        <p:nvPicPr>
          <p:cNvPr id="6" name="Imagen 7" descr="Imagen que contiene tabla&#10;&#10;Descripción generada automáticamente">
            <a:extLst>
              <a:ext uri="{FF2B5EF4-FFF2-40B4-BE49-F238E27FC236}">
                <a16:creationId xmlns:a16="http://schemas.microsoft.com/office/drawing/2014/main" id="{CC06400C-FCF1-4CCC-9169-337E681B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27" y="1714487"/>
            <a:ext cx="4583501" cy="28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747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77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Arial"/>
                <a:cs typeface="Arial"/>
              </a:rPr>
              <a:t>FEMA</a:t>
            </a:r>
            <a:r>
              <a:rPr lang="es-ES" dirty="0">
                <a:latin typeface="Arial"/>
                <a:cs typeface="Arial"/>
              </a:rPr>
              <a:t>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2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28136" y="17770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Análisis lineal estático</a:t>
            </a:r>
            <a:endParaRPr lang="es-ES" dirty="0">
              <a:cs typeface="Arial"/>
            </a:endParaRPr>
          </a:p>
        </p:txBody>
      </p:sp>
      <p:pic>
        <p:nvPicPr>
          <p:cNvPr id="3" name="Imagen 4" descr="Tabla&#10;&#10;Descripción generada automáticamente">
            <a:extLst>
              <a:ext uri="{FF2B5EF4-FFF2-40B4-BE49-F238E27FC236}">
                <a16:creationId xmlns:a16="http://schemas.microsoft.com/office/drawing/2014/main" id="{6DEE8928-E5D7-4FE6-9969-E903DF597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2900544"/>
            <a:ext cx="5992483" cy="1991438"/>
          </a:xfrm>
          <a:prstGeom prst="rect">
            <a:avLst/>
          </a:prstGeom>
        </p:spPr>
      </p:pic>
      <p:pic>
        <p:nvPicPr>
          <p:cNvPr id="5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6E58F6D-62A7-440E-A231-7EBE6D2E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230" y="2227841"/>
            <a:ext cx="4209690" cy="33368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CA8530-3899-498F-908B-B184CEED29EE}"/>
              </a:ext>
            </a:extLst>
          </p:cNvPr>
          <p:cNvSpPr txBox="1"/>
          <p:nvPr/>
        </p:nvSpPr>
        <p:spPr>
          <a:xfrm>
            <a:off x="7499229" y="1647645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Distribución horaria de la población</a:t>
            </a:r>
            <a:endParaRPr lang="es-E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9687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pPr/>
              <a:t>78</a:t>
            </a:fld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55" y="309129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842513" y="1230702"/>
            <a:ext cx="10463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Información elemental de la estructura para análisis de determinación de tiempo de recuperación</a:t>
            </a:r>
            <a:r>
              <a:rPr lang="es-ES" dirty="0">
                <a:latin typeface="Arial"/>
                <a:cs typeface="Arial"/>
              </a:rPr>
              <a:t> </a:t>
            </a:r>
            <a:endParaRPr lang="es-ES"/>
          </a:p>
        </p:txBody>
      </p:sp>
      <p:pic>
        <p:nvPicPr>
          <p:cNvPr id="5" name="Imagen 7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DDA520F8-75C9-4C5A-88B8-7A90890D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1720893"/>
            <a:ext cx="6294406" cy="3847533"/>
          </a:xfrm>
          <a:prstGeom prst="rect">
            <a:avLst/>
          </a:prstGeom>
        </p:spPr>
      </p:pic>
      <p:pic>
        <p:nvPicPr>
          <p:cNvPr id="3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42F30B8-F4A9-49EC-9B06-8E4E8307F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49" y="1821151"/>
            <a:ext cx="2771955" cy="35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80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79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785004" y="1403230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Tabla grupos de desempeño</a:t>
            </a:r>
            <a:endParaRPr lang="es-ES" dirty="0">
              <a:cs typeface="Arial"/>
            </a:endParaRPr>
          </a:p>
        </p:txBody>
      </p:sp>
      <p:pic>
        <p:nvPicPr>
          <p:cNvPr id="8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B9B534D-5C7F-45B9-878A-86A21743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2083498"/>
            <a:ext cx="6883878" cy="3294850"/>
          </a:xfrm>
          <a:prstGeom prst="rect">
            <a:avLst/>
          </a:prstGeom>
        </p:spPr>
      </p:pic>
      <p:pic>
        <p:nvPicPr>
          <p:cNvPr id="10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16D456F-33EA-4278-BA87-E1A72EE17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060" y="2084417"/>
            <a:ext cx="4698521" cy="3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4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66DEC-E57D-4857-9856-39EC1F0B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"/>
            <a:ext cx="3988469" cy="523458"/>
          </a:xfrm>
        </p:spPr>
        <p:txBody>
          <a:bodyPr>
            <a:normAutofit/>
          </a:bodyPr>
          <a:lstStyle/>
          <a:p>
            <a:r>
              <a:rPr lang="es-ES" sz="2800" b="1">
                <a:ea typeface="+mj-lt"/>
                <a:cs typeface="+mj-lt"/>
              </a:rPr>
              <a:t>Ensayos no destructivos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E2740-5BFA-47D2-AE0E-F66E9574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95" y="108367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b="1" dirty="0">
                <a:cs typeface="Calibri"/>
              </a:rPr>
              <a:t>Esclerómetro</a:t>
            </a:r>
          </a:p>
          <a:p>
            <a:pPr lvl="1"/>
            <a:r>
              <a:rPr lang="es-ES" sz="2000" dirty="0">
                <a:cs typeface="Calibri"/>
              </a:rPr>
              <a:t>Estimar la resistencia a la compresión del hormigón.</a:t>
            </a:r>
          </a:p>
        </p:txBody>
      </p:sp>
      <p:pic>
        <p:nvPicPr>
          <p:cNvPr id="5" name="Imagen 5" descr="Imagen que contiene persona, exterior, parado, hombre&#10;&#10;Descripción generada automáticamente">
            <a:extLst>
              <a:ext uri="{FF2B5EF4-FFF2-40B4-BE49-F238E27FC236}">
                <a16:creationId xmlns:a16="http://schemas.microsoft.com/office/drawing/2014/main" id="{4AC75068-4380-433E-A953-52F3DEF7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" b="-437"/>
          <a:stretch/>
        </p:blipFill>
        <p:spPr>
          <a:xfrm>
            <a:off x="851783" y="2052623"/>
            <a:ext cx="3025113" cy="3187512"/>
          </a:xfrm>
          <a:prstGeom prst="rect">
            <a:avLst/>
          </a:prstGeom>
        </p:spPr>
      </p:pic>
      <p:pic>
        <p:nvPicPr>
          <p:cNvPr id="4" name="Imagen 5" descr="Hombre parado en la calle&#10;&#10;Descripción generada automáticamente">
            <a:extLst>
              <a:ext uri="{FF2B5EF4-FFF2-40B4-BE49-F238E27FC236}">
                <a16:creationId xmlns:a16="http://schemas.microsoft.com/office/drawing/2014/main" id="{3ADB9723-A253-437B-832D-124265119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 b="-8"/>
          <a:stretch/>
        </p:blipFill>
        <p:spPr>
          <a:xfrm>
            <a:off x="8445118" y="2051831"/>
            <a:ext cx="3027373" cy="3192297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19DD25E9-DC9B-4289-B2F7-1D448F77B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473" y="2052825"/>
            <a:ext cx="2684366" cy="31914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0FAF39B-8B82-4AAE-9C47-0B1B873F6A83}"/>
              </a:ext>
            </a:extLst>
          </p:cNvPr>
          <p:cNvSpPr txBox="1"/>
          <p:nvPr/>
        </p:nvSpPr>
        <p:spPr>
          <a:xfrm>
            <a:off x="1856874" y="5346032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087F3B-832E-4898-A1E5-1CBEE236F766}"/>
              </a:ext>
            </a:extLst>
          </p:cNvPr>
          <p:cNvSpPr txBox="1"/>
          <p:nvPr/>
        </p:nvSpPr>
        <p:spPr>
          <a:xfrm>
            <a:off x="5887452" y="5285873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6B6B27-059F-4673-BACF-DD264A39BDD3}"/>
              </a:ext>
            </a:extLst>
          </p:cNvPr>
          <p:cNvSpPr txBox="1"/>
          <p:nvPr/>
        </p:nvSpPr>
        <p:spPr>
          <a:xfrm>
            <a:off x="9887953" y="5285874"/>
            <a:ext cx="1028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Calibri Light"/>
                <a:ea typeface="Cambria"/>
                <a:cs typeface="Calibri Light"/>
              </a:rPr>
              <a:t>UE 3</a:t>
            </a: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66C7B4C6-577A-4731-9834-678586D658C5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7880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80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914400" y="856892"/>
            <a:ext cx="45116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r>
              <a:rPr lang="es" i="1" dirty="0">
                <a:latin typeface="Arial"/>
                <a:cs typeface="Arial"/>
              </a:rPr>
              <a:t>Curva de probabilidad de excedencia en el tiempo de reparación promedio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09759" y="1460740"/>
            <a:ext cx="4137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paralelo de </a:t>
            </a:r>
            <a:r>
              <a:rPr lang="es" i="1">
                <a:latin typeface="Arial"/>
                <a:cs typeface="Arial"/>
              </a:rPr>
              <a:t>reparación</a:t>
            </a:r>
            <a:endParaRPr lang="es-ES"/>
          </a:p>
        </p:txBody>
      </p:sp>
      <p:pic>
        <p:nvPicPr>
          <p:cNvPr id="3" name="Imagen 4" descr="Gráfico&#10;&#10;Descripción generada automáticamente">
            <a:extLst>
              <a:ext uri="{FF2B5EF4-FFF2-40B4-BE49-F238E27FC236}">
                <a16:creationId xmlns:a16="http://schemas.microsoft.com/office/drawing/2014/main" id="{49DBB8A0-ABB1-4C44-B86E-52CC110E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40184"/>
            <a:ext cx="4454105" cy="3441556"/>
          </a:xfrm>
          <a:prstGeom prst="rect">
            <a:avLst/>
          </a:prstGeom>
        </p:spPr>
      </p:pic>
      <p:pic>
        <p:nvPicPr>
          <p:cNvPr id="5" name="Imagen 1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1C7A431-90A6-4C44-BB2C-4C78357D5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9" r="44318" b="-1020"/>
          <a:stretch/>
        </p:blipFill>
        <p:spPr>
          <a:xfrm>
            <a:off x="5567963" y="2306330"/>
            <a:ext cx="3813108" cy="2863741"/>
          </a:xfrm>
          <a:prstGeom prst="rect">
            <a:avLst/>
          </a:prstGeom>
        </p:spPr>
      </p:pic>
      <p:pic>
        <p:nvPicPr>
          <p:cNvPr id="14" name="Imagen 1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239BFE0-B8CB-47FB-92D3-54F11BCFA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55" r="-16" b="-508"/>
          <a:stretch/>
        </p:blipFill>
        <p:spPr>
          <a:xfrm>
            <a:off x="9382664" y="2306330"/>
            <a:ext cx="2500620" cy="28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951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4491487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ea typeface="+mj-lt"/>
                <a:cs typeface="+mj-lt"/>
              </a:rPr>
              <a:t>PACT-RESULTADOS</a:t>
            </a:r>
            <a:endParaRPr lang="es-ES" sz="2900" dirty="0">
              <a:cs typeface="Calibri Light" panose="020F0302020204030204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81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30384-A35E-4458-A01E-E1E6C874024E}"/>
              </a:ext>
            </a:extLst>
          </p:cNvPr>
          <p:cNvSpPr txBox="1"/>
          <p:nvPr/>
        </p:nvSpPr>
        <p:spPr>
          <a:xfrm>
            <a:off x="785004" y="87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FEMA P-58 </a:t>
            </a:r>
            <a:endParaRPr lang="es-ES" dirty="0">
              <a:cs typeface="Arial"/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C0AA534-6BAA-4C36-ACD3-07EB90E2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395393"/>
            <a:ext cx="2743200" cy="9776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83F17B-9512-4ED3-B43E-7D8CCE84E28A}"/>
              </a:ext>
            </a:extLst>
          </p:cNvPr>
          <p:cNvSpPr txBox="1"/>
          <p:nvPr/>
        </p:nvSpPr>
        <p:spPr>
          <a:xfrm>
            <a:off x="698740" y="871269"/>
            <a:ext cx="5101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r>
              <a:rPr lang="es" i="1" dirty="0">
                <a:latin typeface="Arial"/>
                <a:cs typeface="Arial"/>
              </a:rPr>
              <a:t>Curva de probabilidad de excedencia en el tiempo de reparación en el peor de los casos</a:t>
            </a:r>
            <a:endParaRPr lang="es-ES" sz="1600" dirty="0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85896-4077-4F3A-BE54-3B3B425807EF}"/>
              </a:ext>
            </a:extLst>
          </p:cNvPr>
          <p:cNvSpPr txBox="1"/>
          <p:nvPr/>
        </p:nvSpPr>
        <p:spPr>
          <a:xfrm>
            <a:off x="6967268" y="1503872"/>
            <a:ext cx="4137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i="1" dirty="0">
                <a:latin typeface="Arial"/>
                <a:cs typeface="Arial"/>
              </a:rPr>
              <a:t>Grupos de fragilidad y tiempo en serie de reparación</a:t>
            </a:r>
            <a:endParaRPr lang="es-ES" dirty="0"/>
          </a:p>
        </p:txBody>
      </p:sp>
      <p:pic>
        <p:nvPicPr>
          <p:cNvPr id="8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709A224C-C1D2-48E9-9040-25EEC201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32" y="2545281"/>
            <a:ext cx="4295954" cy="3133287"/>
          </a:xfrm>
          <a:prstGeom prst="rect">
            <a:avLst/>
          </a:prstGeom>
        </p:spPr>
      </p:pic>
      <p:pic>
        <p:nvPicPr>
          <p:cNvPr id="12" name="Imagen 1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15887826-E83C-41D0-B173-8477C18E3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458" b="-71"/>
          <a:stretch/>
        </p:blipFill>
        <p:spPr>
          <a:xfrm>
            <a:off x="5558288" y="2423555"/>
            <a:ext cx="4124673" cy="2787278"/>
          </a:xfrm>
          <a:prstGeom prst="rect">
            <a:avLst/>
          </a:prstGeom>
        </p:spPr>
      </p:pic>
      <p:pic>
        <p:nvPicPr>
          <p:cNvPr id="15" name="Imagen 1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AF87AF54-05A0-466C-A93D-1A9BFA8DB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96" r="3" b="-71"/>
          <a:stretch/>
        </p:blipFill>
        <p:spPr>
          <a:xfrm>
            <a:off x="9770853" y="2423554"/>
            <a:ext cx="2313849" cy="27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82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94951"/>
            <a:ext cx="5986732" cy="807979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EC" sz="2900" b="1" dirty="0">
                <a:cs typeface="Calibri Light" panose="020F0302020204030204"/>
              </a:rPr>
              <a:t>RECOMENDACIONES ESPECÍFICAS UE2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BD2B34-777A-4485-B544-D94ADB35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  <a:p>
            <a:pPr>
              <a:buFont typeface="Arial"/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82</a:t>
            </a:fld>
            <a:endParaRPr lang="es-EC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01F6E8-2DCC-4AD3-A7E4-F532669E4F5E}"/>
              </a:ext>
            </a:extLst>
          </p:cNvPr>
          <p:cNvSpPr txBox="1"/>
          <p:nvPr/>
        </p:nvSpPr>
        <p:spPr>
          <a:xfrm>
            <a:off x="785937" y="1360658"/>
            <a:ext cx="651006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  <a:cs typeface="Arial"/>
              </a:rPr>
              <a:t>Aislamiento de mamposterías y distribución equilibrada de esta en ambos sentidos.</a:t>
            </a:r>
          </a:p>
          <a:p>
            <a:endParaRPr lang="es-ES" dirty="0"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  <a:cs typeface="Arial"/>
              </a:rPr>
              <a:t>Considerar opciones de separación de espacio diferentes, tales como </a:t>
            </a:r>
            <a:r>
              <a:rPr lang="es-ES" dirty="0" err="1">
                <a:latin typeface="Calibri"/>
                <a:cs typeface="Arial"/>
              </a:rPr>
              <a:t>gypsum</a:t>
            </a:r>
            <a:r>
              <a:rPr lang="es-ES" dirty="0">
                <a:latin typeface="Calibri"/>
                <a:cs typeface="Arial"/>
              </a:rPr>
              <a:t> o Steel </a:t>
            </a:r>
            <a:r>
              <a:rPr lang="es-ES" dirty="0" err="1">
                <a:latin typeface="Calibri"/>
                <a:cs typeface="Arial"/>
              </a:rPr>
              <a:t>framing</a:t>
            </a:r>
            <a:r>
              <a:rPr lang="es-ES" dirty="0">
                <a:latin typeface="Calibri"/>
                <a:cs typeface="Arial"/>
              </a:rPr>
              <a:t>.</a:t>
            </a:r>
          </a:p>
          <a:p>
            <a:endParaRPr lang="es-ES" dirty="0"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  <a:cs typeface="Arial"/>
              </a:rPr>
              <a:t>El correcto diseño de elementos no estructurales como parapetos o la selección de elementos como iluminaciones.</a:t>
            </a:r>
          </a:p>
          <a:p>
            <a:endParaRPr lang="es-ES" dirty="0"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  <a:cs typeface="Arial"/>
              </a:rPr>
              <a:t>Separación del bloque de escaleras del bloque de aulas.</a:t>
            </a:r>
          </a:p>
          <a:p>
            <a:endParaRPr lang="es-ES" dirty="0"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Calibri"/>
                <a:cs typeface="Arial"/>
              </a:rPr>
              <a:t>Incentivar un estudio de reforzamiento para las columnas del primer y segundo piso</a:t>
            </a:r>
          </a:p>
        </p:txBody>
      </p:sp>
      <p:pic>
        <p:nvPicPr>
          <p:cNvPr id="3" name="Imagen 3" descr="Imagen que contiene lego&#10;&#10;Descripción generada automáticamente">
            <a:extLst>
              <a:ext uri="{FF2B5EF4-FFF2-40B4-BE49-F238E27FC236}">
                <a16:creationId xmlns:a16="http://schemas.microsoft.com/office/drawing/2014/main" id="{21FCC34D-30B4-4D20-B584-1E51DBD29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2" r="8491" b="244"/>
          <a:stretch/>
        </p:blipFill>
        <p:spPr>
          <a:xfrm>
            <a:off x="9353910" y="3204892"/>
            <a:ext cx="2168612" cy="1794600"/>
          </a:xfrm>
          <a:prstGeom prst="rect">
            <a:avLst/>
          </a:prstGeom>
        </p:spPr>
      </p:pic>
      <p:pic>
        <p:nvPicPr>
          <p:cNvPr id="4" name="Imagen 10" descr="Imagen que contiene edificio, exterior, pasto, calle&#10;&#10;Descripción generada automáticamente">
            <a:extLst>
              <a:ext uri="{FF2B5EF4-FFF2-40B4-BE49-F238E27FC236}">
                <a16:creationId xmlns:a16="http://schemas.microsoft.com/office/drawing/2014/main" id="{FEF77B8A-F27F-4EC4-995F-B06DDC5C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666" y="721253"/>
            <a:ext cx="3480265" cy="2081152"/>
          </a:xfrm>
          <a:prstGeom prst="rect">
            <a:avLst/>
          </a:prstGeom>
        </p:spPr>
      </p:pic>
      <p:pic>
        <p:nvPicPr>
          <p:cNvPr id="5" name="Imagen 5" descr="Imagen que contiene interior, tabla, lego, mostrador&#10;&#10;Descripción generada automáticamente">
            <a:extLst>
              <a:ext uri="{FF2B5EF4-FFF2-40B4-BE49-F238E27FC236}">
                <a16:creationId xmlns:a16="http://schemas.microsoft.com/office/drawing/2014/main" id="{E003B68A-54D6-4DCC-A883-535F28063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368" y="2803404"/>
            <a:ext cx="1472960" cy="26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0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 descr="Mapa&#10;&#10;Descripción generada automáticamente">
            <a:extLst>
              <a:ext uri="{FF2B5EF4-FFF2-40B4-BE49-F238E27FC236}">
                <a16:creationId xmlns:a16="http://schemas.microsoft.com/office/drawing/2014/main" id="{62A00962-4EAE-4734-A91B-A2605CA29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2" b="-392"/>
          <a:stretch/>
        </p:blipFill>
        <p:spPr>
          <a:xfrm>
            <a:off x="6943559" y="776004"/>
            <a:ext cx="4757476" cy="474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E86EA4-284B-4074-90BA-BC08861F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44"/>
            <a:ext cx="5483525" cy="5566883"/>
          </a:xfrm>
        </p:spPr>
        <p:txBody>
          <a:bodyPr>
            <a:normAutofit fontScale="90000"/>
          </a:bodyPr>
          <a:lstStyle/>
          <a:p>
            <a:r>
              <a:rPr lang="es-ES" sz="7200" b="1" dirty="0">
                <a:cs typeface="Calibri Light"/>
              </a:rPr>
              <a:t>Unidad Educativa 3</a:t>
            </a:r>
            <a:br>
              <a:rPr lang="es-ES" sz="7200" b="1" dirty="0">
                <a:cs typeface="Calibri Light"/>
              </a:rPr>
            </a:br>
            <a:r>
              <a:rPr lang="es-ES" sz="7200" b="1" dirty="0">
                <a:cs typeface="Calibri Light"/>
              </a:rPr>
              <a:t> </a:t>
            </a:r>
            <a:br>
              <a:rPr lang="es-ES" sz="7200" b="1" dirty="0">
                <a:cs typeface="Calibri Light"/>
              </a:rPr>
            </a:br>
            <a:r>
              <a:rPr lang="es-ES" sz="7200" b="1" dirty="0">
                <a:cs typeface="Calibri Light"/>
              </a:rPr>
              <a:t>Laboratorios de </a:t>
            </a:r>
            <a:r>
              <a:rPr lang="es-ES" sz="7200" b="1">
                <a:cs typeface="Calibri Light"/>
              </a:rPr>
              <a:t>Mecánica </a:t>
            </a:r>
            <a:r>
              <a:rPr lang="es-ES" sz="7200" b="1" dirty="0">
                <a:cs typeface="Calibri Light"/>
              </a:rPr>
              <a:t>- ESPE</a:t>
            </a:r>
            <a:endParaRPr lang="es-ES" sz="7200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05DF322-B06A-44D2-A4E0-D50C84071FD4}"/>
              </a:ext>
            </a:extLst>
          </p:cNvPr>
          <p:cNvSpPr/>
          <p:nvPr/>
        </p:nvSpPr>
        <p:spPr>
          <a:xfrm>
            <a:off x="8451843" y="1325215"/>
            <a:ext cx="2616677" cy="661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17332B8B-ACC4-4731-B484-55FD6A188992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83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241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44F31-745B-4EA6-8C9E-E2AD056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78"/>
            <a:ext cx="2593676" cy="506054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Ubicación UE3</a:t>
            </a:r>
            <a:endParaRPr lang="es-EC" sz="29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D1959-EA91-48C1-AC88-A0B2D0D8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92" y="1100101"/>
            <a:ext cx="6275108" cy="1973038"/>
          </a:xfrm>
        </p:spPr>
        <p:txBody>
          <a:bodyPr lIns="91440" tIns="45720" rIns="91440" bIns="45720" anchor="t"/>
          <a:lstStyle/>
          <a:p>
            <a:r>
              <a:rPr lang="es-MX" sz="1800" dirty="0"/>
              <a:t>Bloques de laboratorio del Departamento de Ciencias de la Tierra y Construcción.</a:t>
            </a:r>
            <a:endParaRPr lang="es-MX" sz="1800" dirty="0">
              <a:cs typeface="Arial"/>
            </a:endParaRPr>
          </a:p>
          <a:p>
            <a:endParaRPr lang="es-MX" sz="1800"/>
          </a:p>
          <a:p>
            <a:r>
              <a:rPr lang="es-MX" sz="1800" dirty="0"/>
              <a:t>Ecuador, provincia de Pichincha, cantón Rumiñahui, </a:t>
            </a:r>
            <a:r>
              <a:rPr lang="es-MX" sz="1800" dirty="0">
                <a:ea typeface="+mn-lt"/>
                <a:cs typeface="+mn-lt"/>
              </a:rPr>
              <a:t>Av. General Rumiñahui s/n y Ambato.</a:t>
            </a:r>
            <a:r>
              <a:rPr lang="es" sz="1800" dirty="0">
                <a:ea typeface="+mn-lt"/>
                <a:cs typeface="+mn-lt"/>
              </a:rPr>
              <a:t> </a:t>
            </a:r>
          </a:p>
        </p:txBody>
      </p:sp>
      <p:sp>
        <p:nvSpPr>
          <p:cNvPr id="22" name="Marcador de número de diapositiva 2">
            <a:extLst>
              <a:ext uri="{FF2B5EF4-FFF2-40B4-BE49-F238E27FC236}">
                <a16:creationId xmlns:a16="http://schemas.microsoft.com/office/drawing/2014/main" id="{078E04EB-0A55-4D60-9DB0-9FD2B90B17CB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84</a:t>
            </a:fld>
            <a:endParaRPr lang="es-EC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5" descr="Interfaz de usuario gráfica, Aplicación, Mapa&#10;&#10;Descripción generada automáticamente">
            <a:extLst>
              <a:ext uri="{FF2B5EF4-FFF2-40B4-BE49-F238E27FC236}">
                <a16:creationId xmlns:a16="http://schemas.microsoft.com/office/drawing/2014/main" id="{15603D1F-3DB2-4358-932F-9F34AEDD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" y="1538653"/>
            <a:ext cx="4885425" cy="342125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C7A29DC-AB3B-42A4-9B16-2F28950566A5}"/>
              </a:ext>
            </a:extLst>
          </p:cNvPr>
          <p:cNvCxnSpPr/>
          <p:nvPr/>
        </p:nvCxnSpPr>
        <p:spPr>
          <a:xfrm flipH="1">
            <a:off x="2219325" y="2647950"/>
            <a:ext cx="142875" cy="142875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8F221BA-20F8-431A-A931-5C826AFA1AAB}"/>
              </a:ext>
            </a:extLst>
          </p:cNvPr>
          <p:cNvCxnSpPr>
            <a:cxnSpLocks/>
          </p:cNvCxnSpPr>
          <p:nvPr/>
        </p:nvCxnSpPr>
        <p:spPr>
          <a:xfrm>
            <a:off x="2343150" y="2657475"/>
            <a:ext cx="704850" cy="3810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44E2C1D-A1E3-43CC-96F4-23BD05F52AD1}"/>
              </a:ext>
            </a:extLst>
          </p:cNvPr>
          <p:cNvCxnSpPr>
            <a:cxnSpLocks/>
          </p:cNvCxnSpPr>
          <p:nvPr/>
        </p:nvCxnSpPr>
        <p:spPr>
          <a:xfrm flipH="1">
            <a:off x="2876550" y="2724150"/>
            <a:ext cx="152400" cy="143827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A66F6CC-9949-4FB3-AA16-F91882BD0926}"/>
              </a:ext>
            </a:extLst>
          </p:cNvPr>
          <p:cNvCxnSpPr>
            <a:cxnSpLocks/>
          </p:cNvCxnSpPr>
          <p:nvPr/>
        </p:nvCxnSpPr>
        <p:spPr>
          <a:xfrm>
            <a:off x="2219325" y="4076700"/>
            <a:ext cx="638175" cy="4762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C626774-C5C5-483F-AF0F-9D7F3DA1D7ED}"/>
              </a:ext>
            </a:extLst>
          </p:cNvPr>
          <p:cNvCxnSpPr>
            <a:cxnSpLocks/>
          </p:cNvCxnSpPr>
          <p:nvPr/>
        </p:nvCxnSpPr>
        <p:spPr>
          <a:xfrm flipH="1">
            <a:off x="3000375" y="2686050"/>
            <a:ext cx="73025" cy="790575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1D8737D-DAD6-4AA4-B1B6-F357CA5AC66D}"/>
              </a:ext>
            </a:extLst>
          </p:cNvPr>
          <p:cNvCxnSpPr>
            <a:cxnSpLocks/>
          </p:cNvCxnSpPr>
          <p:nvPr/>
        </p:nvCxnSpPr>
        <p:spPr>
          <a:xfrm>
            <a:off x="3028950" y="3457575"/>
            <a:ext cx="1111250" cy="10160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13A9CB1-97DB-4B70-BA0C-F033A8462690}"/>
              </a:ext>
            </a:extLst>
          </p:cNvPr>
          <p:cNvCxnSpPr>
            <a:cxnSpLocks/>
          </p:cNvCxnSpPr>
          <p:nvPr/>
        </p:nvCxnSpPr>
        <p:spPr>
          <a:xfrm flipH="1">
            <a:off x="4168775" y="2781300"/>
            <a:ext cx="73025" cy="790575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571EC6C-D5A3-44BD-879E-E5FE8EA7EF48}"/>
              </a:ext>
            </a:extLst>
          </p:cNvPr>
          <p:cNvCxnSpPr>
            <a:cxnSpLocks/>
          </p:cNvCxnSpPr>
          <p:nvPr/>
        </p:nvCxnSpPr>
        <p:spPr>
          <a:xfrm>
            <a:off x="3098800" y="2676525"/>
            <a:ext cx="1111250" cy="10160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4B5DF16-FAAB-4070-9737-120BED9D24AF}"/>
              </a:ext>
            </a:extLst>
          </p:cNvPr>
          <p:cNvSpPr txBox="1"/>
          <p:nvPr/>
        </p:nvSpPr>
        <p:spPr>
          <a:xfrm rot="10800000" flipV="1">
            <a:off x="3305108" y="3896811"/>
            <a:ext cx="167371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4BD2C"/>
                </a:highlight>
              </a:defRPr>
            </a:lvl1pPr>
          </a:lstStyle>
          <a:p>
            <a:r>
              <a:rPr lang="es-MX" dirty="0">
                <a:latin typeface="Arial"/>
                <a:cs typeface="Arial"/>
              </a:rPr>
              <a:t>BLOQUE 1 </a:t>
            </a:r>
            <a:endParaRPr lang="es-ES" dirty="0">
              <a:cs typeface="Arial" panose="020B0604020202020204" pitchFamily="34" charset="0"/>
            </a:endParaRPr>
          </a:p>
          <a:p>
            <a:r>
              <a:rPr lang="es-MX" dirty="0">
                <a:latin typeface="Arial"/>
                <a:cs typeface="Arial"/>
              </a:rPr>
              <a:t>UNIDAD EDUCATIVA 3</a:t>
            </a:r>
            <a:endParaRPr lang="es-ES" dirty="0">
              <a:cs typeface="Arial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88F0442-773B-47CA-B7EE-670AA83F7B20}"/>
              </a:ext>
            </a:extLst>
          </p:cNvPr>
          <p:cNvCxnSpPr/>
          <p:nvPr/>
        </p:nvCxnSpPr>
        <p:spPr>
          <a:xfrm flipH="1" flipV="1">
            <a:off x="3558277" y="3543899"/>
            <a:ext cx="120410" cy="37081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0E7B58B-E4B9-45E3-A202-FB92208D61D1}"/>
              </a:ext>
            </a:extLst>
          </p:cNvPr>
          <p:cNvSpPr txBox="1"/>
          <p:nvPr/>
        </p:nvSpPr>
        <p:spPr>
          <a:xfrm rot="10800000" flipV="1">
            <a:off x="612708" y="3858710"/>
            <a:ext cx="167371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4BD2C"/>
                </a:highlight>
              </a:defRPr>
            </a:lvl1pPr>
          </a:lstStyle>
          <a:p>
            <a:r>
              <a:rPr lang="es-MX" dirty="0">
                <a:latin typeface="Arial"/>
                <a:cs typeface="Arial"/>
              </a:rPr>
              <a:t>BLOQUE 2 </a:t>
            </a:r>
            <a:endParaRPr lang="es-ES" dirty="0">
              <a:cs typeface="Arial" panose="020B0604020202020204" pitchFamily="34" charset="0"/>
            </a:endParaRPr>
          </a:p>
          <a:p>
            <a:r>
              <a:rPr lang="es-MX" dirty="0">
                <a:latin typeface="Arial"/>
                <a:cs typeface="Arial"/>
              </a:rPr>
              <a:t>UNIDAD EDUCATIVA 3</a:t>
            </a:r>
            <a:endParaRPr lang="es-ES" dirty="0">
              <a:cs typeface="Arial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01843F4-00F1-47C4-B465-C279C6EE1187}"/>
              </a:ext>
            </a:extLst>
          </p:cNvPr>
          <p:cNvCxnSpPr>
            <a:cxnSpLocks/>
          </p:cNvCxnSpPr>
          <p:nvPr/>
        </p:nvCxnSpPr>
        <p:spPr>
          <a:xfrm flipV="1">
            <a:off x="1805436" y="3708998"/>
            <a:ext cx="393940" cy="326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0">
            <a:extLst>
              <a:ext uri="{FF2B5EF4-FFF2-40B4-BE49-F238E27FC236}">
                <a16:creationId xmlns:a16="http://schemas.microsoft.com/office/drawing/2014/main" id="{C659D7B4-D0DD-43D1-9D96-EFD1CC5F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21" y="3000088"/>
            <a:ext cx="5697621" cy="23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116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B5A7-7152-468B-AC6A-54154AE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120710"/>
            <a:ext cx="6475563" cy="362280"/>
          </a:xfrm>
        </p:spPr>
        <p:txBody>
          <a:bodyPr>
            <a:noAutofit/>
          </a:bodyPr>
          <a:lstStyle/>
          <a:p>
            <a:r>
              <a:rPr lang="es-MX" sz="2900" b="1" dirty="0"/>
              <a:t>Geometría General: Descripción General</a:t>
            </a:r>
            <a:endParaRPr lang="es-EC" sz="29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9F65B-60BE-48BA-8857-8A42B596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807" y="663863"/>
            <a:ext cx="2432650" cy="37400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s-MX" sz="2000" b="1" dirty="0">
                <a:cs typeface="Arial"/>
              </a:rPr>
              <a:t>Vista frontal</a:t>
            </a: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B09B14D4-0B86-461C-8C80-839D2AE352E4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85</a:t>
            </a:fld>
            <a:endParaRPr lang="es-EC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0A538D7-1825-4780-A252-BC3780CB5EE7}"/>
              </a:ext>
            </a:extLst>
          </p:cNvPr>
          <p:cNvSpPr txBox="1">
            <a:spLocks/>
          </p:cNvSpPr>
          <p:nvPr/>
        </p:nvSpPr>
        <p:spPr>
          <a:xfrm>
            <a:off x="7073661" y="2814717"/>
            <a:ext cx="2432650" cy="3740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b="1" kern="0" dirty="0">
                <a:cs typeface="Arial"/>
              </a:rPr>
              <a:t>Vista planta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6AC09928-C19F-41C8-A5EE-B8A0553CE313}"/>
              </a:ext>
            </a:extLst>
          </p:cNvPr>
          <p:cNvSpPr txBox="1">
            <a:spLocks/>
          </p:cNvSpPr>
          <p:nvPr/>
        </p:nvSpPr>
        <p:spPr>
          <a:xfrm>
            <a:off x="1207697" y="3303546"/>
            <a:ext cx="2432650" cy="3740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b="1" kern="0" dirty="0">
                <a:cs typeface="Arial"/>
              </a:rPr>
              <a:t>Vista lateral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EA6CA442-1FBA-4AF0-8BE5-D0482B27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47" y="1032833"/>
            <a:ext cx="3720859" cy="2060634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23DFE0BD-8B58-49C5-BCE2-F1E618A8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47" y="3764533"/>
            <a:ext cx="4037163" cy="2233163"/>
          </a:xfrm>
          <a:prstGeom prst="rect">
            <a:avLst/>
          </a:prstGeom>
        </p:spPr>
      </p:pic>
      <p:pic>
        <p:nvPicPr>
          <p:cNvPr id="7" name="Imagen 8" descr="Imagen que contiene pasto, exterior, edificio, verde&#10;&#10;Descripción generada automáticamente">
            <a:extLst>
              <a:ext uri="{FF2B5EF4-FFF2-40B4-BE49-F238E27FC236}">
                <a16:creationId xmlns:a16="http://schemas.microsoft.com/office/drawing/2014/main" id="{10A777E7-EC56-4DB7-95BF-B0ED501B8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96" y="659022"/>
            <a:ext cx="3720859" cy="2060634"/>
          </a:xfrm>
          <a:prstGeom prst="rect">
            <a:avLst/>
          </a:prstGeom>
        </p:spPr>
      </p:pic>
      <p:pic>
        <p:nvPicPr>
          <p:cNvPr id="9" name="Imagen 9" descr="Imagen que contiene árbol, circuito&#10;&#10;Descripción generada automáticamente">
            <a:extLst>
              <a:ext uri="{FF2B5EF4-FFF2-40B4-BE49-F238E27FC236}">
                <a16:creationId xmlns:a16="http://schemas.microsoft.com/office/drawing/2014/main" id="{61AD8253-70EC-4085-91EE-F6DBA0AA0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96" y="3304457"/>
            <a:ext cx="3720860" cy="21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9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5691"/>
            <a:ext cx="6245525" cy="64982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Bloque 1 y Bloque 2</a:t>
            </a:r>
            <a:endParaRPr lang="es-EC" sz="29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289434" y="1024696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Vista en planta</a:t>
            </a:r>
            <a:endParaRPr lang="es-MX" b="1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1DBA84C-3828-4525-9FA4-518C3A60DD3E}"/>
              </a:ext>
            </a:extLst>
          </p:cNvPr>
          <p:cNvSpPr txBox="1">
            <a:spLocks/>
          </p:cNvSpPr>
          <p:nvPr/>
        </p:nvSpPr>
        <p:spPr>
          <a:xfrm>
            <a:off x="289434" y="206678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6 pórticos en sentido X </a:t>
            </a:r>
          </a:p>
          <a:p>
            <a:endParaRPr lang="es-MX" sz="1800" kern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3523405-5A15-4638-8207-24999EC58CFA}"/>
              </a:ext>
            </a:extLst>
          </p:cNvPr>
          <p:cNvSpPr txBox="1">
            <a:spLocks/>
          </p:cNvSpPr>
          <p:nvPr/>
        </p:nvSpPr>
        <p:spPr>
          <a:xfrm>
            <a:off x="289434" y="2545316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</a:t>
            </a:r>
            <a:r>
              <a:rPr lang="es-MX" sz="1800" kern="0" dirty="0"/>
              <a:t>pórticos </a:t>
            </a:r>
            <a:r>
              <a:rPr lang="es-MX" sz="1800" kern="0"/>
              <a:t>en sentido Y</a:t>
            </a:r>
            <a:r>
              <a:rPr lang="es-MX" sz="1800" kern="0" dirty="0"/>
              <a:t> </a:t>
            </a:r>
            <a:endParaRPr lang="es-MX" sz="1800" kern="0"/>
          </a:p>
          <a:p>
            <a:endParaRPr lang="es-MX" sz="1800" kern="0"/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71CF318B-DA06-4313-8E1F-9C91297889D5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86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59217B81-F23C-452A-B5D7-93F90FCD5D13}"/>
              </a:ext>
            </a:extLst>
          </p:cNvPr>
          <p:cNvSpPr txBox="1">
            <a:spLocks/>
          </p:cNvSpPr>
          <p:nvPr/>
        </p:nvSpPr>
        <p:spPr>
          <a:xfrm>
            <a:off x="289433" y="1499148"/>
            <a:ext cx="4180514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>
                <a:cs typeface="Arial"/>
              </a:rPr>
              <a:t>Bloque 1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B049198-0D79-4BC7-8AEF-D3044C2C5CA0}"/>
              </a:ext>
            </a:extLst>
          </p:cNvPr>
          <p:cNvSpPr txBox="1">
            <a:spLocks/>
          </p:cNvSpPr>
          <p:nvPr/>
        </p:nvSpPr>
        <p:spPr>
          <a:xfrm>
            <a:off x="289433" y="2936884"/>
            <a:ext cx="4180514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>
                <a:cs typeface="Arial"/>
              </a:rPr>
              <a:t>Bloque 2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A5568A94-61DD-4712-9D7A-FB4294FA3291}"/>
              </a:ext>
            </a:extLst>
          </p:cNvPr>
          <p:cNvSpPr txBox="1">
            <a:spLocks/>
          </p:cNvSpPr>
          <p:nvPr/>
        </p:nvSpPr>
        <p:spPr>
          <a:xfrm>
            <a:off x="289433" y="3432629"/>
            <a:ext cx="2921298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4 pórticos en sentido X </a:t>
            </a:r>
          </a:p>
          <a:p>
            <a:endParaRPr lang="es-MX" sz="1800" kern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037A50DC-2917-4107-9C27-2BEC4C578594}"/>
              </a:ext>
            </a:extLst>
          </p:cNvPr>
          <p:cNvSpPr txBox="1">
            <a:spLocks/>
          </p:cNvSpPr>
          <p:nvPr/>
        </p:nvSpPr>
        <p:spPr>
          <a:xfrm>
            <a:off x="289433" y="3868032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7 pórticos en sentido Y </a:t>
            </a:r>
          </a:p>
          <a:p>
            <a:endParaRPr lang="es-MX" sz="1800" kern="0"/>
          </a:p>
        </p:txBody>
      </p:sp>
      <p:pic>
        <p:nvPicPr>
          <p:cNvPr id="6" name="Imagen 7" descr="Diagrama, Esquemático&#10;&#10;Descripción generada automáticamente">
            <a:extLst>
              <a:ext uri="{FF2B5EF4-FFF2-40B4-BE49-F238E27FC236}">
                <a16:creationId xmlns:a16="http://schemas.microsoft.com/office/drawing/2014/main" id="{8948DB80-63F5-4345-9F9A-CB4D433C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" b="41"/>
          <a:stretch/>
        </p:blipFill>
        <p:spPr>
          <a:xfrm>
            <a:off x="3631531" y="697000"/>
            <a:ext cx="5941515" cy="4914439"/>
          </a:xfrm>
          <a:prstGeom prst="rect">
            <a:avLst/>
          </a:prstGeom>
        </p:spPr>
      </p:pic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066F2DF2-4475-48B9-A908-7A910C9D02A1}"/>
              </a:ext>
            </a:extLst>
          </p:cNvPr>
          <p:cNvSpPr txBox="1">
            <a:spLocks/>
          </p:cNvSpPr>
          <p:nvPr/>
        </p:nvSpPr>
        <p:spPr>
          <a:xfrm>
            <a:off x="6796512" y="2394163"/>
            <a:ext cx="1059430" cy="427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kern="0" dirty="0"/>
              <a:t>Bloque 1</a:t>
            </a:r>
            <a:r>
              <a:rPr lang="es-MX" sz="1800" kern="0"/>
              <a:t> </a:t>
            </a:r>
            <a:endParaRPr lang="es-ES"/>
          </a:p>
          <a:p>
            <a:endParaRPr lang="es-MX" sz="1800" kern="0"/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B3B3F999-CAC3-48C0-99B6-A9B7B6CA92B1}"/>
              </a:ext>
            </a:extLst>
          </p:cNvPr>
          <p:cNvSpPr txBox="1">
            <a:spLocks/>
          </p:cNvSpPr>
          <p:nvPr/>
        </p:nvSpPr>
        <p:spPr>
          <a:xfrm>
            <a:off x="5132143" y="4008399"/>
            <a:ext cx="1059430" cy="427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kern="0"/>
              <a:t>Bloque 2 </a:t>
            </a:r>
            <a:endParaRPr lang="es-ES"/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437269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1">
            <a:extLst>
              <a:ext uri="{FF2B5EF4-FFF2-40B4-BE49-F238E27FC236}">
                <a16:creationId xmlns:a16="http://schemas.microsoft.com/office/drawing/2014/main" id="{1AA4929C-124B-43E5-B390-DDE7F3D3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44" y="1324406"/>
            <a:ext cx="6981824" cy="37329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34" y="5691"/>
            <a:ext cx="4045789" cy="49167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UE3</a:t>
            </a:r>
            <a:endParaRPr lang="es-EC" sz="29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 rot="16200000">
            <a:off x="-1157925" y="2754941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Modelamiento Tridimensional</a:t>
            </a:r>
            <a:endParaRPr lang="es-MX" b="1" kern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CCD7949-0B8C-4377-BB19-08FE2D3B2004}"/>
              </a:ext>
            </a:extLst>
          </p:cNvPr>
          <p:cNvCxnSpPr>
            <a:cxnSpLocks/>
          </p:cNvCxnSpPr>
          <p:nvPr/>
        </p:nvCxnSpPr>
        <p:spPr>
          <a:xfrm flipV="1">
            <a:off x="6589744" y="4623819"/>
            <a:ext cx="756013" cy="2284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D501547-FF0D-4788-8334-E3A72E4EAA54}"/>
              </a:ext>
            </a:extLst>
          </p:cNvPr>
          <p:cNvCxnSpPr>
            <a:cxnSpLocks/>
          </p:cNvCxnSpPr>
          <p:nvPr/>
        </p:nvCxnSpPr>
        <p:spPr>
          <a:xfrm flipH="1" flipV="1">
            <a:off x="5922390" y="4548397"/>
            <a:ext cx="640659" cy="2948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 de texto 22">
            <a:extLst>
              <a:ext uri="{FF2B5EF4-FFF2-40B4-BE49-F238E27FC236}">
                <a16:creationId xmlns:a16="http://schemas.microsoft.com/office/drawing/2014/main" id="{2587DCB0-168C-4E03-80DD-693E49A62845}"/>
              </a:ext>
            </a:extLst>
          </p:cNvPr>
          <p:cNvSpPr txBox="1"/>
          <p:nvPr/>
        </p:nvSpPr>
        <p:spPr>
          <a:xfrm>
            <a:off x="5596361" y="4493828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 dirty="0">
                <a:cs typeface="Arial"/>
              </a:rPr>
              <a:t>Y</a:t>
            </a:r>
          </a:p>
        </p:txBody>
      </p:sp>
      <p:sp>
        <p:nvSpPr>
          <p:cNvPr id="9" name="Cuadro de texto 23">
            <a:extLst>
              <a:ext uri="{FF2B5EF4-FFF2-40B4-BE49-F238E27FC236}">
                <a16:creationId xmlns:a16="http://schemas.microsoft.com/office/drawing/2014/main" id="{B9217754-B9C3-4FA6-BF80-AD7B63E0F47B}"/>
              </a:ext>
            </a:extLst>
          </p:cNvPr>
          <p:cNvSpPr txBox="1"/>
          <p:nvPr/>
        </p:nvSpPr>
        <p:spPr>
          <a:xfrm>
            <a:off x="7212127" y="4361172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/>
              </a:rPr>
              <a:t>X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74406D2-484D-42FA-90F6-71E79A33BE57}"/>
              </a:ext>
            </a:extLst>
          </p:cNvPr>
          <p:cNvCxnSpPr>
            <a:cxnSpLocks/>
          </p:cNvCxnSpPr>
          <p:nvPr/>
        </p:nvCxnSpPr>
        <p:spPr>
          <a:xfrm flipV="1">
            <a:off x="6566894" y="4144486"/>
            <a:ext cx="0" cy="7190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 de texto 23">
            <a:extLst>
              <a:ext uri="{FF2B5EF4-FFF2-40B4-BE49-F238E27FC236}">
                <a16:creationId xmlns:a16="http://schemas.microsoft.com/office/drawing/2014/main" id="{4FF1BBDD-A902-43F3-B8D1-31E2A7C8B730}"/>
              </a:ext>
            </a:extLst>
          </p:cNvPr>
          <p:cNvSpPr txBox="1"/>
          <p:nvPr/>
        </p:nvSpPr>
        <p:spPr>
          <a:xfrm>
            <a:off x="6575027" y="4010448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CF0A0A25-8F78-41EC-AAD4-EBAA148DC519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87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1916F22-6E7B-420F-B2EF-8208FF292D7C}"/>
              </a:ext>
            </a:extLst>
          </p:cNvPr>
          <p:cNvSpPr txBox="1">
            <a:spLocks/>
          </p:cNvSpPr>
          <p:nvPr/>
        </p:nvSpPr>
        <p:spPr>
          <a:xfrm>
            <a:off x="9361546" y="1326619"/>
            <a:ext cx="1563835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>
                <a:cs typeface="Arial"/>
              </a:rPr>
              <a:t>Bloque 1</a:t>
            </a:r>
          </a:p>
        </p:txBody>
      </p:sp>
    </p:spTree>
    <p:extLst>
      <p:ext uri="{BB962C8B-B14F-4D97-AF65-F5344CB8AC3E}">
        <p14:creationId xmlns:p14="http://schemas.microsoft.com/office/powerpoint/2010/main" val="29041188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1">
            <a:extLst>
              <a:ext uri="{FF2B5EF4-FFF2-40B4-BE49-F238E27FC236}">
                <a16:creationId xmlns:a16="http://schemas.microsoft.com/office/drawing/2014/main" id="{A306E894-C9A7-4F55-A6B9-85668BAC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69" y="1277320"/>
            <a:ext cx="7434263" cy="38271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20" y="5691"/>
            <a:ext cx="3887638" cy="49167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UE3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 rot="16200000">
            <a:off x="-1114793" y="2697432"/>
            <a:ext cx="4180514" cy="427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/>
              <a:t>Modelamiento Tridimensional</a:t>
            </a:r>
            <a:endParaRPr lang="es-MX" b="1" kern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CCD7949-0B8C-4377-BB19-08FE2D3B2004}"/>
              </a:ext>
            </a:extLst>
          </p:cNvPr>
          <p:cNvCxnSpPr>
            <a:cxnSpLocks/>
          </p:cNvCxnSpPr>
          <p:nvPr/>
        </p:nvCxnSpPr>
        <p:spPr>
          <a:xfrm flipV="1">
            <a:off x="5623226" y="4422760"/>
            <a:ext cx="741726" cy="3260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D501547-FF0D-4788-8334-E3A72E4EAA54}"/>
              </a:ext>
            </a:extLst>
          </p:cNvPr>
          <p:cNvCxnSpPr>
            <a:cxnSpLocks/>
          </p:cNvCxnSpPr>
          <p:nvPr/>
        </p:nvCxnSpPr>
        <p:spPr>
          <a:xfrm flipH="1" flipV="1">
            <a:off x="5064850" y="4577422"/>
            <a:ext cx="564460" cy="1567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 de texto 22">
            <a:extLst>
              <a:ext uri="{FF2B5EF4-FFF2-40B4-BE49-F238E27FC236}">
                <a16:creationId xmlns:a16="http://schemas.microsoft.com/office/drawing/2014/main" id="{2587DCB0-168C-4E03-80DD-693E49A62845}"/>
              </a:ext>
            </a:extLst>
          </p:cNvPr>
          <p:cNvSpPr txBox="1"/>
          <p:nvPr/>
        </p:nvSpPr>
        <p:spPr>
          <a:xfrm>
            <a:off x="4751287" y="4588045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 dirty="0">
                <a:cs typeface="Arial"/>
              </a:rPr>
              <a:t>Y</a:t>
            </a:r>
          </a:p>
        </p:txBody>
      </p:sp>
      <p:sp>
        <p:nvSpPr>
          <p:cNvPr id="9" name="Cuadro de texto 23">
            <a:extLst>
              <a:ext uri="{FF2B5EF4-FFF2-40B4-BE49-F238E27FC236}">
                <a16:creationId xmlns:a16="http://schemas.microsoft.com/office/drawing/2014/main" id="{B9217754-B9C3-4FA6-BF80-AD7B63E0F47B}"/>
              </a:ext>
            </a:extLst>
          </p:cNvPr>
          <p:cNvSpPr txBox="1"/>
          <p:nvPr/>
        </p:nvSpPr>
        <p:spPr>
          <a:xfrm>
            <a:off x="6393246" y="4414907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/>
              </a:rPr>
              <a:t>X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74406D2-484D-42FA-90F6-71E79A33BE57}"/>
              </a:ext>
            </a:extLst>
          </p:cNvPr>
          <p:cNvCxnSpPr>
            <a:cxnSpLocks/>
          </p:cNvCxnSpPr>
          <p:nvPr/>
        </p:nvCxnSpPr>
        <p:spPr>
          <a:xfrm flipV="1">
            <a:off x="5657526" y="4050584"/>
            <a:ext cx="0" cy="7190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 de texto 23">
            <a:extLst>
              <a:ext uri="{FF2B5EF4-FFF2-40B4-BE49-F238E27FC236}">
                <a16:creationId xmlns:a16="http://schemas.microsoft.com/office/drawing/2014/main" id="{4FF1BBDD-A902-43F3-B8D1-31E2A7C8B730}"/>
              </a:ext>
            </a:extLst>
          </p:cNvPr>
          <p:cNvSpPr txBox="1"/>
          <p:nvPr/>
        </p:nvSpPr>
        <p:spPr>
          <a:xfrm>
            <a:off x="5320378" y="3916545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CF0A0A25-8F78-41EC-AAD4-EBAA148DC519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88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1916F22-6E7B-420F-B2EF-8208FF292D7C}"/>
              </a:ext>
            </a:extLst>
          </p:cNvPr>
          <p:cNvSpPr txBox="1">
            <a:spLocks/>
          </p:cNvSpPr>
          <p:nvPr/>
        </p:nvSpPr>
        <p:spPr>
          <a:xfrm>
            <a:off x="9347169" y="1197223"/>
            <a:ext cx="1563835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>
                <a:cs typeface="Arial"/>
              </a:rPr>
              <a:t>Bloque 2</a:t>
            </a:r>
            <a:endParaRPr lang="es-MX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5826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6">
            <a:extLst>
              <a:ext uri="{FF2B5EF4-FFF2-40B4-BE49-F238E27FC236}">
                <a16:creationId xmlns:a16="http://schemas.microsoft.com/office/drawing/2014/main" id="{678DB676-9162-4678-A99E-02E89665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3" y="2517552"/>
            <a:ext cx="6294407" cy="2699913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82267B5E-6326-40A2-AEF0-3CE26D6A6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8" y="2841620"/>
            <a:ext cx="4799163" cy="18936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06F3F-A93C-493C-B2AC-1E84BE3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5691"/>
            <a:ext cx="6144884" cy="53480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Bloque 1 y Bloque 2</a:t>
            </a:r>
            <a:endParaRPr lang="es-EC" b="1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289434" y="765904"/>
            <a:ext cx="2541496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/>
              <a:t>Vista en elevación</a:t>
            </a:r>
            <a:endParaRPr lang="es-MX" b="1" kern="0" dirty="0"/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71CF318B-DA06-4313-8E1F-9C91297889D5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89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8119FF77-BDA8-4455-9742-05BA477D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22" y="5878552"/>
            <a:ext cx="2947212" cy="89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0937263-BB7B-47B8-98EA-2235D915A9F8}"/>
              </a:ext>
            </a:extLst>
          </p:cNvPr>
          <p:cNvSpPr txBox="1">
            <a:spLocks/>
          </p:cNvSpPr>
          <p:nvPr/>
        </p:nvSpPr>
        <p:spPr>
          <a:xfrm>
            <a:off x="289434" y="1412885"/>
            <a:ext cx="2541496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/>
              <a:t>Bloque 1</a:t>
            </a:r>
            <a:endParaRPr lang="es-MX" b="1" kern="0" dirty="0">
              <a:cs typeface="Arial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F913C91-994C-4938-A537-9707E3EFEC1C}"/>
              </a:ext>
            </a:extLst>
          </p:cNvPr>
          <p:cNvCxnSpPr>
            <a:cxnSpLocks/>
          </p:cNvCxnSpPr>
          <p:nvPr/>
        </p:nvCxnSpPr>
        <p:spPr>
          <a:xfrm flipV="1">
            <a:off x="438208" y="4858694"/>
            <a:ext cx="1110022" cy="113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37FDEB0-9AD4-4A08-BB32-3792989699C6}"/>
              </a:ext>
            </a:extLst>
          </p:cNvPr>
          <p:cNvCxnSpPr>
            <a:cxnSpLocks/>
          </p:cNvCxnSpPr>
          <p:nvPr/>
        </p:nvCxnSpPr>
        <p:spPr>
          <a:xfrm flipV="1">
            <a:off x="466963" y="4056828"/>
            <a:ext cx="0" cy="8132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 de texto 22">
            <a:extLst>
              <a:ext uri="{FF2B5EF4-FFF2-40B4-BE49-F238E27FC236}">
                <a16:creationId xmlns:a16="http://schemas.microsoft.com/office/drawing/2014/main" id="{DC217382-EEF1-49DE-A1DF-AA933C267A89}"/>
              </a:ext>
            </a:extLst>
          </p:cNvPr>
          <p:cNvSpPr txBox="1"/>
          <p:nvPr/>
        </p:nvSpPr>
        <p:spPr>
          <a:xfrm>
            <a:off x="1505098" y="4758965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>
                <a:cs typeface="Arial"/>
              </a:rPr>
              <a:t>X</a:t>
            </a:r>
            <a:endParaRPr lang="es-EC" dirty="0">
              <a:cs typeface="Arial"/>
            </a:endParaRPr>
          </a:p>
        </p:txBody>
      </p:sp>
      <p:sp>
        <p:nvSpPr>
          <p:cNvPr id="8" name="Cuadro de texto 23">
            <a:extLst>
              <a:ext uri="{FF2B5EF4-FFF2-40B4-BE49-F238E27FC236}">
                <a16:creationId xmlns:a16="http://schemas.microsoft.com/office/drawing/2014/main" id="{650ACB1C-5341-463F-81C4-E14CEDC3C997}"/>
              </a:ext>
            </a:extLst>
          </p:cNvPr>
          <p:cNvSpPr txBox="1"/>
          <p:nvPr/>
        </p:nvSpPr>
        <p:spPr>
          <a:xfrm>
            <a:off x="301852" y="3788751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6547FF-70F7-4417-BF33-FCE91B3DBAEE}"/>
              </a:ext>
            </a:extLst>
          </p:cNvPr>
          <p:cNvCxnSpPr>
            <a:cxnSpLocks/>
          </p:cNvCxnSpPr>
          <p:nvPr/>
        </p:nvCxnSpPr>
        <p:spPr>
          <a:xfrm flipH="1">
            <a:off x="10430683" y="4804451"/>
            <a:ext cx="1207460" cy="141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E235D51-C6A0-46C5-AB0F-5ADF7CEA396E}"/>
              </a:ext>
            </a:extLst>
          </p:cNvPr>
          <p:cNvCxnSpPr>
            <a:cxnSpLocks/>
          </p:cNvCxnSpPr>
          <p:nvPr/>
        </p:nvCxnSpPr>
        <p:spPr>
          <a:xfrm flipV="1">
            <a:off x="11638142" y="3876221"/>
            <a:ext cx="0" cy="9569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 de texto 22">
            <a:extLst>
              <a:ext uri="{FF2B5EF4-FFF2-40B4-BE49-F238E27FC236}">
                <a16:creationId xmlns:a16="http://schemas.microsoft.com/office/drawing/2014/main" id="{74428A69-D4CB-4684-96ED-52C453F95233}"/>
              </a:ext>
            </a:extLst>
          </p:cNvPr>
          <p:cNvSpPr txBox="1"/>
          <p:nvPr/>
        </p:nvSpPr>
        <p:spPr>
          <a:xfrm>
            <a:off x="10128757" y="4700369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MX" dirty="0">
                <a:latin typeface="Arial"/>
                <a:cs typeface="Arial"/>
              </a:rPr>
              <a:t>Y</a:t>
            </a:r>
            <a:endParaRPr lang="es-MX" dirty="0">
              <a:cs typeface="Arial"/>
            </a:endParaRPr>
          </a:p>
        </p:txBody>
      </p:sp>
      <p:sp>
        <p:nvSpPr>
          <p:cNvPr id="25" name="Cuadro de texto 23">
            <a:extLst>
              <a:ext uri="{FF2B5EF4-FFF2-40B4-BE49-F238E27FC236}">
                <a16:creationId xmlns:a16="http://schemas.microsoft.com/office/drawing/2014/main" id="{0DD8D7E9-92C9-475C-8495-75E5DA387749}"/>
              </a:ext>
            </a:extLst>
          </p:cNvPr>
          <p:cNvSpPr txBox="1"/>
          <p:nvPr/>
        </p:nvSpPr>
        <p:spPr>
          <a:xfrm>
            <a:off x="11473031" y="3536257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94C2C1BE-D2AD-4E14-B4FA-423EE943920C}"/>
              </a:ext>
            </a:extLst>
          </p:cNvPr>
          <p:cNvSpPr txBox="1">
            <a:spLocks/>
          </p:cNvSpPr>
          <p:nvPr/>
        </p:nvSpPr>
        <p:spPr>
          <a:xfrm>
            <a:off x="913461" y="211510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vanos en sentido X</a:t>
            </a:r>
          </a:p>
          <a:p>
            <a:endParaRPr lang="es-MX" sz="1800" kern="0" dirty="0">
              <a:cs typeface="Arial"/>
            </a:endParaRPr>
          </a:p>
          <a:p>
            <a:endParaRPr lang="es-MX" sz="1800" kern="0">
              <a:cs typeface="Arial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FDEC669C-4B3C-48CD-8363-52605886065B}"/>
              </a:ext>
            </a:extLst>
          </p:cNvPr>
          <p:cNvSpPr txBox="1">
            <a:spLocks/>
          </p:cNvSpPr>
          <p:nvPr/>
        </p:nvSpPr>
        <p:spPr>
          <a:xfrm>
            <a:off x="7561352" y="2118236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5 vanos en sentido Y </a:t>
            </a:r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97236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BD1F5-F9C3-484E-90C1-2469FBE6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4" y="-386849"/>
            <a:ext cx="4870785" cy="1335589"/>
          </a:xfrm>
        </p:spPr>
        <p:txBody>
          <a:bodyPr>
            <a:normAutofit/>
          </a:bodyPr>
          <a:lstStyle/>
          <a:p>
            <a:r>
              <a:rPr lang="es-ES" sz="2800" b="1">
                <a:cs typeface="Calibri Light"/>
              </a:rPr>
              <a:t>Instrumentación de estructuras</a:t>
            </a:r>
            <a:endParaRPr lang="es-ES" sz="28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F2370B-2674-4520-B173-310EA19F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3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>
                <a:cs typeface="Calibri"/>
              </a:rPr>
              <a:t>Determinación de propiedades </a:t>
            </a:r>
            <a:r>
              <a:rPr lang="es-ES" sz="2400" dirty="0">
                <a:cs typeface="Calibri"/>
              </a:rPr>
              <a:t>dinámicas de la estructura</a:t>
            </a:r>
          </a:p>
          <a:p>
            <a:pPr lvl="1"/>
            <a:endParaRPr lang="es-ES" sz="2000" dirty="0">
              <a:cs typeface="Calibri"/>
            </a:endParaRPr>
          </a:p>
          <a:p>
            <a:pPr lvl="1"/>
            <a:endParaRPr lang="es-ES" sz="2000" dirty="0">
              <a:cs typeface="Calibri"/>
            </a:endParaRPr>
          </a:p>
        </p:txBody>
      </p:sp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84E16C49-E9D1-47A9-90AC-86E8EC23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" y="1567177"/>
            <a:ext cx="7773382" cy="371570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84C7B442-2E88-49D5-9469-8EA6D6D0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87" y="3564867"/>
            <a:ext cx="2541917" cy="1913627"/>
          </a:xfrm>
          <a:prstGeom prst="rect">
            <a:avLst/>
          </a:prstGeom>
        </p:spPr>
      </p:pic>
      <p:pic>
        <p:nvPicPr>
          <p:cNvPr id="9" name="Imagen 9" descr="Imagen que contiene biombo, edificio&#10;&#10;Descripción generada automáticamente">
            <a:extLst>
              <a:ext uri="{FF2B5EF4-FFF2-40B4-BE49-F238E27FC236}">
                <a16:creationId xmlns:a16="http://schemas.microsoft.com/office/drawing/2014/main" id="{49B5CB8C-669D-4380-9B85-5084B109E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947" y="1471765"/>
            <a:ext cx="6639463" cy="1757867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9B3293E3-803E-4042-819E-8A4B3E9E7C1D}"/>
              </a:ext>
            </a:extLst>
          </p:cNvPr>
          <p:cNvSpPr txBox="1">
            <a:spLocks/>
          </p:cNvSpPr>
          <p:nvPr/>
        </p:nvSpPr>
        <p:spPr>
          <a:xfrm>
            <a:off x="283069" y="6416777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505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id="{B203235D-5B9D-40B6-9A2F-08B65EFA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38" y="2966725"/>
            <a:ext cx="4367841" cy="1887830"/>
          </a:xfrm>
          <a:prstGeom prst="rect">
            <a:avLst/>
          </a:prstGeom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5704A30D-8AFD-48A1-AF74-AA2DF1EE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3" y="2639059"/>
            <a:ext cx="6740105" cy="261505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810A1D-C0BC-4A39-BB9D-073F73914958}"/>
              </a:ext>
            </a:extLst>
          </p:cNvPr>
          <p:cNvSpPr txBox="1">
            <a:spLocks/>
          </p:cNvSpPr>
          <p:nvPr/>
        </p:nvSpPr>
        <p:spPr>
          <a:xfrm>
            <a:off x="289434" y="765904"/>
            <a:ext cx="2541496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/>
              <a:t>Vista en elevación</a:t>
            </a:r>
            <a:endParaRPr lang="es-MX" b="1" kern="0" dirty="0"/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71CF318B-DA06-4313-8E1F-9C91297889D5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90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0937263-BB7B-47B8-98EA-2235D915A9F8}"/>
              </a:ext>
            </a:extLst>
          </p:cNvPr>
          <p:cNvSpPr txBox="1">
            <a:spLocks/>
          </p:cNvSpPr>
          <p:nvPr/>
        </p:nvSpPr>
        <p:spPr>
          <a:xfrm>
            <a:off x="289434" y="1412885"/>
            <a:ext cx="2541496" cy="413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dirty="0"/>
              <a:t>Bloque 2</a:t>
            </a:r>
            <a:endParaRPr lang="es-MX" b="1" kern="0" dirty="0">
              <a:cs typeface="Arial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F913C91-994C-4938-A537-9707E3EFEC1C}"/>
              </a:ext>
            </a:extLst>
          </p:cNvPr>
          <p:cNvCxnSpPr>
            <a:cxnSpLocks/>
          </p:cNvCxnSpPr>
          <p:nvPr/>
        </p:nvCxnSpPr>
        <p:spPr>
          <a:xfrm flipV="1">
            <a:off x="466963" y="4901826"/>
            <a:ext cx="1110022" cy="113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37FDEB0-9AD4-4A08-BB32-3792989699C6}"/>
              </a:ext>
            </a:extLst>
          </p:cNvPr>
          <p:cNvCxnSpPr>
            <a:cxnSpLocks/>
          </p:cNvCxnSpPr>
          <p:nvPr/>
        </p:nvCxnSpPr>
        <p:spPr>
          <a:xfrm flipV="1">
            <a:off x="495718" y="4099960"/>
            <a:ext cx="0" cy="8132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 de texto 22">
            <a:extLst>
              <a:ext uri="{FF2B5EF4-FFF2-40B4-BE49-F238E27FC236}">
                <a16:creationId xmlns:a16="http://schemas.microsoft.com/office/drawing/2014/main" id="{DC217382-EEF1-49DE-A1DF-AA933C267A89}"/>
              </a:ext>
            </a:extLst>
          </p:cNvPr>
          <p:cNvSpPr txBox="1"/>
          <p:nvPr/>
        </p:nvSpPr>
        <p:spPr>
          <a:xfrm>
            <a:off x="1533853" y="4802097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EC" dirty="0">
                <a:cs typeface="Arial"/>
              </a:rPr>
              <a:t>X</a:t>
            </a:r>
          </a:p>
        </p:txBody>
      </p:sp>
      <p:sp>
        <p:nvSpPr>
          <p:cNvPr id="8" name="Cuadro de texto 23">
            <a:extLst>
              <a:ext uri="{FF2B5EF4-FFF2-40B4-BE49-F238E27FC236}">
                <a16:creationId xmlns:a16="http://schemas.microsoft.com/office/drawing/2014/main" id="{650ACB1C-5341-463F-81C4-E14CEDC3C997}"/>
              </a:ext>
            </a:extLst>
          </p:cNvPr>
          <p:cNvSpPr txBox="1"/>
          <p:nvPr/>
        </p:nvSpPr>
        <p:spPr>
          <a:xfrm>
            <a:off x="330607" y="3831883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6547FF-70F7-4417-BF33-FCE91B3DBAEE}"/>
              </a:ext>
            </a:extLst>
          </p:cNvPr>
          <p:cNvCxnSpPr>
            <a:cxnSpLocks/>
          </p:cNvCxnSpPr>
          <p:nvPr/>
        </p:nvCxnSpPr>
        <p:spPr>
          <a:xfrm flipH="1">
            <a:off x="10459438" y="4847583"/>
            <a:ext cx="1207460" cy="141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E235D51-C6A0-46C5-AB0F-5ADF7CEA396E}"/>
              </a:ext>
            </a:extLst>
          </p:cNvPr>
          <p:cNvCxnSpPr>
            <a:cxnSpLocks/>
          </p:cNvCxnSpPr>
          <p:nvPr/>
        </p:nvCxnSpPr>
        <p:spPr>
          <a:xfrm flipV="1">
            <a:off x="11666897" y="3919353"/>
            <a:ext cx="0" cy="9569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 de texto 22">
            <a:extLst>
              <a:ext uri="{FF2B5EF4-FFF2-40B4-BE49-F238E27FC236}">
                <a16:creationId xmlns:a16="http://schemas.microsoft.com/office/drawing/2014/main" id="{74428A69-D4CB-4684-96ED-52C453F95233}"/>
              </a:ext>
            </a:extLst>
          </p:cNvPr>
          <p:cNvSpPr txBox="1"/>
          <p:nvPr/>
        </p:nvSpPr>
        <p:spPr>
          <a:xfrm>
            <a:off x="10157512" y="4743501"/>
            <a:ext cx="296133" cy="236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indent="0" algn="ctr">
              <a:lnSpc>
                <a:spcPct val="115000"/>
              </a:lnSpc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es-MX" dirty="0">
                <a:latin typeface="Arial"/>
                <a:cs typeface="Arial"/>
              </a:rPr>
              <a:t>Y</a:t>
            </a:r>
            <a:endParaRPr lang="es-MX" dirty="0">
              <a:cs typeface="Arial"/>
            </a:endParaRPr>
          </a:p>
        </p:txBody>
      </p:sp>
      <p:sp>
        <p:nvSpPr>
          <p:cNvPr id="25" name="Cuadro de texto 23">
            <a:extLst>
              <a:ext uri="{FF2B5EF4-FFF2-40B4-BE49-F238E27FC236}">
                <a16:creationId xmlns:a16="http://schemas.microsoft.com/office/drawing/2014/main" id="{0DD8D7E9-92C9-475C-8495-75E5DA387749}"/>
              </a:ext>
            </a:extLst>
          </p:cNvPr>
          <p:cNvSpPr txBox="1"/>
          <p:nvPr/>
        </p:nvSpPr>
        <p:spPr>
          <a:xfrm>
            <a:off x="11501786" y="3579389"/>
            <a:ext cx="327232" cy="2680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endParaRPr lang="es-EC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5ECADA6-6BAB-4C02-8BCE-D8E61D422C71}"/>
              </a:ext>
            </a:extLst>
          </p:cNvPr>
          <p:cNvSpPr txBox="1">
            <a:spLocks/>
          </p:cNvSpPr>
          <p:nvPr/>
        </p:nvSpPr>
        <p:spPr>
          <a:xfrm>
            <a:off x="899084" y="2086354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 dirty="0"/>
              <a:t>6 vanos en sentido X</a:t>
            </a:r>
          </a:p>
          <a:p>
            <a:endParaRPr lang="es-MX" sz="1800" kern="0" dirty="0">
              <a:cs typeface="Arial"/>
            </a:endParaRPr>
          </a:p>
          <a:p>
            <a:endParaRPr lang="es-MX" sz="1800" kern="0">
              <a:cs typeface="Arial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77239E1-050F-40A0-898A-908A93EBABAB}"/>
              </a:ext>
            </a:extLst>
          </p:cNvPr>
          <p:cNvSpPr txBox="1">
            <a:spLocks/>
          </p:cNvSpPr>
          <p:nvPr/>
        </p:nvSpPr>
        <p:spPr>
          <a:xfrm>
            <a:off x="7604485" y="208948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kern="0"/>
              <a:t>3 vanos en sentido Y </a:t>
            </a:r>
          </a:p>
          <a:p>
            <a:endParaRPr lang="es-MX" sz="1800" kern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519E398-6F5A-4E8B-811C-1222D62F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5691"/>
            <a:ext cx="6144884" cy="53480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General: Bloque 1 y Bloque 2</a:t>
            </a:r>
            <a:endParaRPr lang="es-EC" b="1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02750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413F-ECBE-4988-A4AF-B4966CB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5" y="-4334"/>
            <a:ext cx="4721525" cy="54918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específica: UE3</a:t>
            </a:r>
            <a:endParaRPr lang="es-EC" sz="2900" b="1">
              <a:cs typeface="Calibri Light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7071810" y="396174"/>
            <a:ext cx="3937089" cy="42787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/>
              <a:t>Vigas</a:t>
            </a:r>
            <a:r>
              <a:rPr lang="es-MX" b="1" dirty="0"/>
              <a:t> Embebidas </a:t>
            </a:r>
            <a:endParaRPr lang="es-MX" b="1" kern="0"/>
          </a:p>
        </p:txBody>
      </p:sp>
      <p:sp>
        <p:nvSpPr>
          <p:cNvPr id="49" name="Marcador de número de diapositiva 2">
            <a:extLst>
              <a:ext uri="{FF2B5EF4-FFF2-40B4-BE49-F238E27FC236}">
                <a16:creationId xmlns:a16="http://schemas.microsoft.com/office/drawing/2014/main" id="{DAED4DFE-E7F6-496D-818E-B46FBE6FB3A7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91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C47593A1-6B90-40DD-9224-DE4F76FEDE35}"/>
              </a:ext>
            </a:extLst>
          </p:cNvPr>
          <p:cNvSpPr txBox="1">
            <a:spLocks/>
          </p:cNvSpPr>
          <p:nvPr/>
        </p:nvSpPr>
        <p:spPr>
          <a:xfrm>
            <a:off x="607059" y="4658789"/>
            <a:ext cx="2934352" cy="7787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600" kern="0" dirty="0">
                <a:ea typeface="+mn-lt"/>
                <a:cs typeface="+mn-lt"/>
              </a:rPr>
              <a:t>6∅14mm </a:t>
            </a:r>
            <a:br>
              <a:rPr lang="es-MX" sz="1600" kern="0" dirty="0">
                <a:ea typeface="+mn-lt"/>
                <a:cs typeface="+mn-lt"/>
              </a:rPr>
            </a:br>
            <a:r>
              <a:rPr lang="es-MX" sz="1600" kern="0" dirty="0">
                <a:ea typeface="+mn-lt"/>
                <a:cs typeface="+mn-lt"/>
              </a:rPr>
              <a:t>1E∅8mm@ 8 y 12cm</a:t>
            </a:r>
            <a:endParaRPr lang="es-MX" sz="1800" kern="0" dirty="0"/>
          </a:p>
          <a:p>
            <a:endParaRPr lang="es-MX" sz="1800" kern="0"/>
          </a:p>
        </p:txBody>
      </p:sp>
      <p:pic>
        <p:nvPicPr>
          <p:cNvPr id="3" name="Imagen 4" descr="Diagrama&#10;&#10;Descripción generada automáticamente">
            <a:extLst>
              <a:ext uri="{FF2B5EF4-FFF2-40B4-BE49-F238E27FC236}">
                <a16:creationId xmlns:a16="http://schemas.microsoft.com/office/drawing/2014/main" id="{9C26A338-6D61-4174-B417-E507A2CA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6" b="-28"/>
          <a:stretch/>
        </p:blipFill>
        <p:spPr>
          <a:xfrm>
            <a:off x="515629" y="2284586"/>
            <a:ext cx="3850026" cy="191631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0BC0BF9-7ADA-45CA-B492-16506F215EA1}"/>
              </a:ext>
            </a:extLst>
          </p:cNvPr>
          <p:cNvGrpSpPr/>
          <p:nvPr/>
        </p:nvGrpSpPr>
        <p:grpSpPr>
          <a:xfrm>
            <a:off x="4895225" y="871896"/>
            <a:ext cx="6097097" cy="4745692"/>
            <a:chOff x="4794584" y="900651"/>
            <a:chExt cx="6097097" cy="4745692"/>
          </a:xfrm>
        </p:grpSpPr>
        <p:pic>
          <p:nvPicPr>
            <p:cNvPr id="7" name="Imagen 12" descr="Gráfico, Diagrama&#10;&#10;Descripción generada automáticamente">
              <a:extLst>
                <a:ext uri="{FF2B5EF4-FFF2-40B4-BE49-F238E27FC236}">
                  <a16:creationId xmlns:a16="http://schemas.microsoft.com/office/drawing/2014/main" id="{6EE096C0-B730-4CA0-A5F6-7CDA84EE5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4584" y="900651"/>
              <a:ext cx="6097097" cy="474569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582A35E-B292-42A5-971A-D0EA8D5E8E1D}"/>
                </a:ext>
              </a:extLst>
            </p:cNvPr>
            <p:cNvSpPr/>
            <p:nvPr/>
          </p:nvSpPr>
          <p:spPr>
            <a:xfrm rot="5400000">
              <a:off x="3738095" y="3392145"/>
              <a:ext cx="3802177" cy="9482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D20F045-A5C7-4A23-804F-25CD4DFB198F}"/>
                </a:ext>
              </a:extLst>
            </p:cNvPr>
            <p:cNvSpPr/>
            <p:nvPr/>
          </p:nvSpPr>
          <p:spPr>
            <a:xfrm rot="5400000">
              <a:off x="6406680" y="2528543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0B7FEB67-4921-462C-842D-DC44A6932AF0}"/>
                </a:ext>
              </a:extLst>
            </p:cNvPr>
            <p:cNvSpPr/>
            <p:nvPr/>
          </p:nvSpPr>
          <p:spPr>
            <a:xfrm>
              <a:off x="5454179" y="1674469"/>
              <a:ext cx="1868602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787C396-AD63-46B0-8266-B7B997D7F57C}"/>
                </a:ext>
              </a:extLst>
            </p:cNvPr>
            <p:cNvSpPr/>
            <p:nvPr/>
          </p:nvSpPr>
          <p:spPr>
            <a:xfrm>
              <a:off x="7424267" y="1674469"/>
              <a:ext cx="2994140" cy="7736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21CEB6AD-8BEF-4835-B0B2-8B906F664C78}"/>
                </a:ext>
              </a:extLst>
            </p:cNvPr>
            <p:cNvSpPr/>
            <p:nvPr/>
          </p:nvSpPr>
          <p:spPr>
            <a:xfrm>
              <a:off x="5454179" y="2245968"/>
              <a:ext cx="1868602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6E3DD03-3AA8-4212-BEFB-4C05EBE9781B}"/>
                </a:ext>
              </a:extLst>
            </p:cNvPr>
            <p:cNvSpPr/>
            <p:nvPr/>
          </p:nvSpPr>
          <p:spPr>
            <a:xfrm>
              <a:off x="5454179" y="2817468"/>
              <a:ext cx="1868602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75273884-C191-428B-A306-8F4A9306611C}"/>
                </a:ext>
              </a:extLst>
            </p:cNvPr>
            <p:cNvSpPr/>
            <p:nvPr/>
          </p:nvSpPr>
          <p:spPr>
            <a:xfrm>
              <a:off x="5454179" y="3403254"/>
              <a:ext cx="1868602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37C237A-ADB6-44C0-AA05-EA8B41756075}"/>
                </a:ext>
              </a:extLst>
            </p:cNvPr>
            <p:cNvSpPr/>
            <p:nvPr/>
          </p:nvSpPr>
          <p:spPr>
            <a:xfrm>
              <a:off x="5454179" y="3974754"/>
              <a:ext cx="2049577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55697E2B-C001-47BC-AAA8-922A9161152A}"/>
                </a:ext>
              </a:extLst>
            </p:cNvPr>
            <p:cNvSpPr/>
            <p:nvPr/>
          </p:nvSpPr>
          <p:spPr>
            <a:xfrm>
              <a:off x="5454179" y="4546254"/>
              <a:ext cx="2049577" cy="8053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0FB5D5F-3191-49FB-8E60-7C6B20E98F69}"/>
                </a:ext>
              </a:extLst>
            </p:cNvPr>
            <p:cNvSpPr/>
            <p:nvPr/>
          </p:nvSpPr>
          <p:spPr>
            <a:xfrm>
              <a:off x="5454179" y="5127279"/>
              <a:ext cx="2049577" cy="71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D91D11BC-53EC-4BA6-A0E2-7847D01E806A}"/>
                </a:ext>
              </a:extLst>
            </p:cNvPr>
            <p:cNvSpPr/>
            <p:nvPr/>
          </p:nvSpPr>
          <p:spPr>
            <a:xfrm rot="5400000">
              <a:off x="4309595" y="3392145"/>
              <a:ext cx="3802177" cy="9482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50926595-E321-4677-942A-3E6B61F3547D}"/>
                </a:ext>
              </a:extLst>
            </p:cNvPr>
            <p:cNvSpPr/>
            <p:nvPr/>
          </p:nvSpPr>
          <p:spPr>
            <a:xfrm rot="5400000">
              <a:off x="4881095" y="3392145"/>
              <a:ext cx="3802177" cy="9482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E3EF6671-AF1C-47F1-9984-E9BED5FD366A}"/>
                </a:ext>
              </a:extLst>
            </p:cNvPr>
            <p:cNvSpPr/>
            <p:nvPr/>
          </p:nvSpPr>
          <p:spPr>
            <a:xfrm rot="5400000">
              <a:off x="5414495" y="3401670"/>
              <a:ext cx="3802177" cy="7577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C81DDF2-FCB9-4220-AF2B-D4157836D1A8}"/>
                </a:ext>
              </a:extLst>
            </p:cNvPr>
            <p:cNvSpPr/>
            <p:nvPr/>
          </p:nvSpPr>
          <p:spPr>
            <a:xfrm>
              <a:off x="7424267" y="2245969"/>
              <a:ext cx="2994140" cy="7736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4563CAF4-A563-4E6E-99BD-770353B43D63}"/>
                </a:ext>
              </a:extLst>
            </p:cNvPr>
            <p:cNvSpPr/>
            <p:nvPr/>
          </p:nvSpPr>
          <p:spPr>
            <a:xfrm>
              <a:off x="7424267" y="2831756"/>
              <a:ext cx="2994140" cy="7736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35D131A8-46FA-4E86-81AD-58A4A3989C08}"/>
                </a:ext>
              </a:extLst>
            </p:cNvPr>
            <p:cNvSpPr/>
            <p:nvPr/>
          </p:nvSpPr>
          <p:spPr>
            <a:xfrm>
              <a:off x="7424267" y="3403256"/>
              <a:ext cx="2994140" cy="77363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93B4571E-77DF-438B-B8D2-DFC838316A40}"/>
                </a:ext>
              </a:extLst>
            </p:cNvPr>
            <p:cNvSpPr/>
            <p:nvPr/>
          </p:nvSpPr>
          <p:spPr>
            <a:xfrm rot="5400000">
              <a:off x="6940080" y="2528543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6380B94-2038-4226-A0CA-72EFA17DBEED}"/>
                </a:ext>
              </a:extLst>
            </p:cNvPr>
            <p:cNvSpPr/>
            <p:nvPr/>
          </p:nvSpPr>
          <p:spPr>
            <a:xfrm rot="5400000">
              <a:off x="7511580" y="2528542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9FA23C42-8B4C-4D36-8620-82DDA44AA1AA}"/>
                </a:ext>
              </a:extLst>
            </p:cNvPr>
            <p:cNvSpPr/>
            <p:nvPr/>
          </p:nvSpPr>
          <p:spPr>
            <a:xfrm rot="5400000">
              <a:off x="8083080" y="2528542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0068E98D-521E-41F7-861D-490704BC913F}"/>
                </a:ext>
              </a:extLst>
            </p:cNvPr>
            <p:cNvSpPr/>
            <p:nvPr/>
          </p:nvSpPr>
          <p:spPr>
            <a:xfrm rot="5400000">
              <a:off x="8645055" y="2528541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B85E07A9-FB93-49B1-97FF-5DA97067F418}"/>
                </a:ext>
              </a:extLst>
            </p:cNvPr>
            <p:cNvSpPr/>
            <p:nvPr/>
          </p:nvSpPr>
          <p:spPr>
            <a:xfrm rot="5400000">
              <a:off x="9216555" y="2528541"/>
              <a:ext cx="2063865" cy="837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</p:grpSp>
    </p:spTree>
    <p:extLst>
      <p:ext uri="{BB962C8B-B14F-4D97-AF65-F5344CB8AC3E}">
        <p14:creationId xmlns:p14="http://schemas.microsoft.com/office/powerpoint/2010/main" val="36490498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número de diapositiva 2">
            <a:extLst>
              <a:ext uri="{FF2B5EF4-FFF2-40B4-BE49-F238E27FC236}">
                <a16:creationId xmlns:a16="http://schemas.microsoft.com/office/drawing/2014/main" id="{DAED4DFE-E7F6-496D-818E-B46FBE6FB3A7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dirty="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92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" name="Marcador de contenido 2">
            <a:extLst>
              <a:ext uri="{FF2B5EF4-FFF2-40B4-BE49-F238E27FC236}">
                <a16:creationId xmlns:a16="http://schemas.microsoft.com/office/drawing/2014/main" id="{CE3DCA46-9B53-4AE0-AAEE-E47EBBF29425}"/>
              </a:ext>
            </a:extLst>
          </p:cNvPr>
          <p:cNvSpPr txBox="1">
            <a:spLocks/>
          </p:cNvSpPr>
          <p:nvPr/>
        </p:nvSpPr>
        <p:spPr>
          <a:xfrm>
            <a:off x="798885" y="4365564"/>
            <a:ext cx="2964430" cy="6083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600" kern="0" dirty="0">
                <a:ea typeface="+mn-lt"/>
                <a:cs typeface="+mn-lt"/>
              </a:rPr>
              <a:t>8∅20mm </a:t>
            </a:r>
            <a:br>
              <a:rPr lang="es-MX" sz="1600" kern="0" dirty="0">
                <a:ea typeface="+mn-lt"/>
                <a:cs typeface="+mn-lt"/>
              </a:rPr>
            </a:br>
            <a:r>
              <a:rPr lang="es-MX" sz="1600" kern="0">
                <a:ea typeface="+mn-lt"/>
                <a:cs typeface="+mn-lt"/>
              </a:rPr>
              <a:t>1E∅10mm@ 8 y 17cm</a:t>
            </a:r>
            <a:endParaRPr lang="es-MX" sz="1400" kern="0">
              <a:cs typeface="Arial"/>
            </a:endParaRPr>
          </a:p>
        </p:txBody>
      </p:sp>
      <p:pic>
        <p:nvPicPr>
          <p:cNvPr id="13" name="Imagen 13" descr="Forma, Dibujo de ingeniería&#10;&#10;Descripción generada automáticamente">
            <a:extLst>
              <a:ext uri="{FF2B5EF4-FFF2-40B4-BE49-F238E27FC236}">
                <a16:creationId xmlns:a16="http://schemas.microsoft.com/office/drawing/2014/main" id="{C4028B17-1660-4A6E-950F-305FFC98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52" y="1600194"/>
            <a:ext cx="2522621" cy="2735195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0A472A-D496-4B37-9B35-8A90174EDB6C}"/>
              </a:ext>
            </a:extLst>
          </p:cNvPr>
          <p:cNvSpPr txBox="1">
            <a:spLocks/>
          </p:cNvSpPr>
          <p:nvPr/>
        </p:nvSpPr>
        <p:spPr>
          <a:xfrm>
            <a:off x="7590378" y="402581"/>
            <a:ext cx="3517995" cy="38045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dirty="0"/>
              <a:t>Columnas</a:t>
            </a:r>
            <a:endParaRPr lang="es-MX" b="1" kern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8F36D21-5BF7-4B48-AAC2-75EBB5E8CA6E}"/>
              </a:ext>
            </a:extLst>
          </p:cNvPr>
          <p:cNvGrpSpPr/>
          <p:nvPr/>
        </p:nvGrpSpPr>
        <p:grpSpPr>
          <a:xfrm>
            <a:off x="4543927" y="842614"/>
            <a:ext cx="6492884" cy="4837926"/>
            <a:chOff x="4734427" y="1083246"/>
            <a:chExt cx="5710832" cy="4376716"/>
          </a:xfrm>
        </p:grpSpPr>
        <p:pic>
          <p:nvPicPr>
            <p:cNvPr id="14" name="Imagen 14">
              <a:extLst>
                <a:ext uri="{FF2B5EF4-FFF2-40B4-BE49-F238E27FC236}">
                  <a16:creationId xmlns:a16="http://schemas.microsoft.com/office/drawing/2014/main" id="{35AB87A8-DEF5-4254-8C2E-A0CCAAA40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" b="59"/>
            <a:stretch/>
          </p:blipFill>
          <p:spPr>
            <a:xfrm>
              <a:off x="4734427" y="1083246"/>
              <a:ext cx="5710832" cy="437671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C05580A-F18E-4856-BF89-F20190AC5C94}"/>
                </a:ext>
              </a:extLst>
            </p:cNvPr>
            <p:cNvGrpSpPr/>
            <p:nvPr/>
          </p:nvGrpSpPr>
          <p:grpSpPr>
            <a:xfrm>
              <a:off x="5445852" y="1651128"/>
              <a:ext cx="4521271" cy="3384835"/>
              <a:chOff x="5802027" y="1780520"/>
              <a:chExt cx="5059877" cy="3806678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06C1CBFD-52C8-42F1-8A0C-4976005AA102}"/>
                  </a:ext>
                </a:extLst>
              </p:cNvPr>
              <p:cNvSpPr/>
              <p:nvPr/>
            </p:nvSpPr>
            <p:spPr>
              <a:xfrm rot="16200000">
                <a:off x="5801982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9D8E0EEB-3AAD-4AB5-86F0-F5B7FB1B6503}"/>
                  </a:ext>
                </a:extLst>
              </p:cNvPr>
              <p:cNvSpPr/>
              <p:nvPr/>
            </p:nvSpPr>
            <p:spPr>
              <a:xfrm rot="16200000">
                <a:off x="5801982" y="2392171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B47525AF-E0B3-4707-89B6-82F490A02F07}"/>
                  </a:ext>
                </a:extLst>
              </p:cNvPr>
              <p:cNvSpPr/>
              <p:nvPr/>
            </p:nvSpPr>
            <p:spPr>
              <a:xfrm rot="16200000">
                <a:off x="5801982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1D32CC60-7560-44CC-9590-6D266B708EA5}"/>
                  </a:ext>
                </a:extLst>
              </p:cNvPr>
              <p:cNvSpPr/>
              <p:nvPr/>
            </p:nvSpPr>
            <p:spPr>
              <a:xfrm rot="16200000">
                <a:off x="5812008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2A7722EA-7453-4C76-8462-214E63E2BD22}"/>
                  </a:ext>
                </a:extLst>
              </p:cNvPr>
              <p:cNvSpPr/>
              <p:nvPr/>
            </p:nvSpPr>
            <p:spPr>
              <a:xfrm rot="16200000">
                <a:off x="5812008" y="4247039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5BCA94D1-4C27-4A57-8565-4507EDAE34D5}"/>
                  </a:ext>
                </a:extLst>
              </p:cNvPr>
              <p:cNvSpPr/>
              <p:nvPr/>
            </p:nvSpPr>
            <p:spPr>
              <a:xfrm rot="16200000">
                <a:off x="5812008" y="484861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E2C9383-7733-45A1-8DF5-7237115A9E57}"/>
                  </a:ext>
                </a:extLst>
              </p:cNvPr>
              <p:cNvSpPr/>
              <p:nvPr/>
            </p:nvSpPr>
            <p:spPr>
              <a:xfrm rot="16200000">
                <a:off x="5801981" y="5480275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id="{A71CA4B8-2575-4115-920E-92460FEB18C0}"/>
                  </a:ext>
                </a:extLst>
              </p:cNvPr>
              <p:cNvSpPr/>
              <p:nvPr/>
            </p:nvSpPr>
            <p:spPr>
              <a:xfrm rot="16200000">
                <a:off x="6423613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EDA7DAC9-AAF1-4AA9-BC7D-711F9DCD12F1}"/>
                  </a:ext>
                </a:extLst>
              </p:cNvPr>
              <p:cNvSpPr/>
              <p:nvPr/>
            </p:nvSpPr>
            <p:spPr>
              <a:xfrm rot="16200000">
                <a:off x="6423613" y="2392171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3291ADBB-45FD-48D6-BE2D-C7F78AE5C870}"/>
                  </a:ext>
                </a:extLst>
              </p:cNvPr>
              <p:cNvSpPr/>
              <p:nvPr/>
            </p:nvSpPr>
            <p:spPr>
              <a:xfrm rot="16200000">
                <a:off x="6423613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758EB257-5D3F-4BBC-9F4C-B9B34B63778A}"/>
                  </a:ext>
                </a:extLst>
              </p:cNvPr>
              <p:cNvSpPr/>
              <p:nvPr/>
            </p:nvSpPr>
            <p:spPr>
              <a:xfrm rot="16200000">
                <a:off x="6423613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E285FEBD-49C4-4379-8D37-BFEDED573D5B}"/>
                  </a:ext>
                </a:extLst>
              </p:cNvPr>
              <p:cNvSpPr/>
              <p:nvPr/>
            </p:nvSpPr>
            <p:spPr>
              <a:xfrm rot="16200000">
                <a:off x="6423613" y="4247039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86840452-5383-4138-AA40-FD49655D2258}"/>
                  </a:ext>
                </a:extLst>
              </p:cNvPr>
              <p:cNvSpPr/>
              <p:nvPr/>
            </p:nvSpPr>
            <p:spPr>
              <a:xfrm rot="16200000">
                <a:off x="6423613" y="484861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61D4FA93-E4DE-408F-99DE-5FCB4EB3590E}"/>
                  </a:ext>
                </a:extLst>
              </p:cNvPr>
              <p:cNvSpPr/>
              <p:nvPr/>
            </p:nvSpPr>
            <p:spPr>
              <a:xfrm rot="16200000">
                <a:off x="6423612" y="5480275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BCE48F0B-13B7-4B70-B9E7-A6EDB89E441F}"/>
                  </a:ext>
                </a:extLst>
              </p:cNvPr>
              <p:cNvSpPr/>
              <p:nvPr/>
            </p:nvSpPr>
            <p:spPr>
              <a:xfrm rot="16200000">
                <a:off x="7025192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35F63CAE-FF8C-4ED0-99B6-5AD507B22097}"/>
                  </a:ext>
                </a:extLst>
              </p:cNvPr>
              <p:cNvSpPr/>
              <p:nvPr/>
            </p:nvSpPr>
            <p:spPr>
              <a:xfrm rot="16200000">
                <a:off x="7025192" y="2392170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3B696445-1B11-49AF-A704-70FFF860F005}"/>
                  </a:ext>
                </a:extLst>
              </p:cNvPr>
              <p:cNvSpPr/>
              <p:nvPr/>
            </p:nvSpPr>
            <p:spPr>
              <a:xfrm rot="16200000">
                <a:off x="7025192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057C0CE1-33E2-4740-BE6C-15B10CA9ACC6}"/>
                  </a:ext>
                </a:extLst>
              </p:cNvPr>
              <p:cNvSpPr/>
              <p:nvPr/>
            </p:nvSpPr>
            <p:spPr>
              <a:xfrm rot="16200000">
                <a:off x="7025192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5F9AA08F-F644-4D3F-B5F0-661768E9A490}"/>
                  </a:ext>
                </a:extLst>
              </p:cNvPr>
              <p:cNvSpPr/>
              <p:nvPr/>
            </p:nvSpPr>
            <p:spPr>
              <a:xfrm rot="16200000">
                <a:off x="7025192" y="4247039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072AE286-B104-47E0-A3C5-335D718D6997}"/>
                  </a:ext>
                </a:extLst>
              </p:cNvPr>
              <p:cNvSpPr/>
              <p:nvPr/>
            </p:nvSpPr>
            <p:spPr>
              <a:xfrm rot="16200000">
                <a:off x="7025192" y="4848617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6" name="Rectángulo 75">
                <a:extLst>
                  <a:ext uri="{FF2B5EF4-FFF2-40B4-BE49-F238E27FC236}">
                    <a16:creationId xmlns:a16="http://schemas.microsoft.com/office/drawing/2014/main" id="{F5A93DC3-EE13-405E-BF5D-1478C4E42169}"/>
                  </a:ext>
                </a:extLst>
              </p:cNvPr>
              <p:cNvSpPr/>
              <p:nvPr/>
            </p:nvSpPr>
            <p:spPr>
              <a:xfrm rot="16200000">
                <a:off x="7025191" y="5480275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7" name="Rectángulo 76">
                <a:extLst>
                  <a:ext uri="{FF2B5EF4-FFF2-40B4-BE49-F238E27FC236}">
                    <a16:creationId xmlns:a16="http://schemas.microsoft.com/office/drawing/2014/main" id="{22C89F3B-0E0E-4541-B7E2-7953A39B6B7D}"/>
                  </a:ext>
                </a:extLst>
              </p:cNvPr>
              <p:cNvSpPr/>
              <p:nvPr/>
            </p:nvSpPr>
            <p:spPr>
              <a:xfrm rot="16200000">
                <a:off x="7626771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2965FF72-7CC7-49EC-BC29-7BAEC17AE4C2}"/>
                  </a:ext>
                </a:extLst>
              </p:cNvPr>
              <p:cNvSpPr/>
              <p:nvPr/>
            </p:nvSpPr>
            <p:spPr>
              <a:xfrm rot="16200000">
                <a:off x="7626771" y="2392170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E654AE90-92BC-485A-9A14-A8FD887A8FDE}"/>
                  </a:ext>
                </a:extLst>
              </p:cNvPr>
              <p:cNvSpPr/>
              <p:nvPr/>
            </p:nvSpPr>
            <p:spPr>
              <a:xfrm rot="16200000">
                <a:off x="7626771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0" name="Rectángulo 79">
                <a:extLst>
                  <a:ext uri="{FF2B5EF4-FFF2-40B4-BE49-F238E27FC236}">
                    <a16:creationId xmlns:a16="http://schemas.microsoft.com/office/drawing/2014/main" id="{A407DCCD-E284-486C-96C2-B0F676B2A928}"/>
                  </a:ext>
                </a:extLst>
              </p:cNvPr>
              <p:cNvSpPr/>
              <p:nvPr/>
            </p:nvSpPr>
            <p:spPr>
              <a:xfrm rot="16200000">
                <a:off x="7626771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92E2277C-D675-4D44-A06E-CDEA5005EA81}"/>
                  </a:ext>
                </a:extLst>
              </p:cNvPr>
              <p:cNvSpPr/>
              <p:nvPr/>
            </p:nvSpPr>
            <p:spPr>
              <a:xfrm rot="16200000">
                <a:off x="7626771" y="4247039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AE69A66A-FBEF-40CA-AB3D-D085E0AB077A}"/>
                  </a:ext>
                </a:extLst>
              </p:cNvPr>
              <p:cNvSpPr/>
              <p:nvPr/>
            </p:nvSpPr>
            <p:spPr>
              <a:xfrm rot="16200000">
                <a:off x="7626771" y="4848617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EF9CC734-B95C-4354-9796-5D1725D0B1FE}"/>
                  </a:ext>
                </a:extLst>
              </p:cNvPr>
              <p:cNvSpPr/>
              <p:nvPr/>
            </p:nvSpPr>
            <p:spPr>
              <a:xfrm rot="16200000">
                <a:off x="7626770" y="5480275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BE756710-34AE-43FF-93E4-FC02AD012D9D}"/>
                  </a:ext>
                </a:extLst>
              </p:cNvPr>
              <p:cNvSpPr/>
              <p:nvPr/>
            </p:nvSpPr>
            <p:spPr>
              <a:xfrm rot="16200000">
                <a:off x="7727034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5" name="Rectángulo 84">
                <a:extLst>
                  <a:ext uri="{FF2B5EF4-FFF2-40B4-BE49-F238E27FC236}">
                    <a16:creationId xmlns:a16="http://schemas.microsoft.com/office/drawing/2014/main" id="{D0D734D5-2AD2-4959-B51D-224621858B2A}"/>
                  </a:ext>
                </a:extLst>
              </p:cNvPr>
              <p:cNvSpPr/>
              <p:nvPr/>
            </p:nvSpPr>
            <p:spPr>
              <a:xfrm rot="16200000">
                <a:off x="7727034" y="2392170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6" name="Rectángulo 85">
                <a:extLst>
                  <a:ext uri="{FF2B5EF4-FFF2-40B4-BE49-F238E27FC236}">
                    <a16:creationId xmlns:a16="http://schemas.microsoft.com/office/drawing/2014/main" id="{736D66F0-59BE-4E70-9E42-963509CE68B6}"/>
                  </a:ext>
                </a:extLst>
              </p:cNvPr>
              <p:cNvSpPr/>
              <p:nvPr/>
            </p:nvSpPr>
            <p:spPr>
              <a:xfrm rot="16200000">
                <a:off x="7727034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87" name="Rectángulo 86">
                <a:extLst>
                  <a:ext uri="{FF2B5EF4-FFF2-40B4-BE49-F238E27FC236}">
                    <a16:creationId xmlns:a16="http://schemas.microsoft.com/office/drawing/2014/main" id="{806D6ED6-E1DF-4D5E-A754-B4D0412A5933}"/>
                  </a:ext>
                </a:extLst>
              </p:cNvPr>
              <p:cNvSpPr/>
              <p:nvPr/>
            </p:nvSpPr>
            <p:spPr>
              <a:xfrm rot="16200000">
                <a:off x="7727034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1" name="Rectángulo 90">
                <a:extLst>
                  <a:ext uri="{FF2B5EF4-FFF2-40B4-BE49-F238E27FC236}">
                    <a16:creationId xmlns:a16="http://schemas.microsoft.com/office/drawing/2014/main" id="{E7C79A45-D648-4A6B-BCC5-BEF2E69B5E44}"/>
                  </a:ext>
                </a:extLst>
              </p:cNvPr>
              <p:cNvSpPr/>
              <p:nvPr/>
            </p:nvSpPr>
            <p:spPr>
              <a:xfrm rot="16200000">
                <a:off x="8308560" y="178056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C2CBDBAA-0B53-47FB-8ED1-0CFCAC9712C1}"/>
                  </a:ext>
                </a:extLst>
              </p:cNvPr>
              <p:cNvSpPr/>
              <p:nvPr/>
            </p:nvSpPr>
            <p:spPr>
              <a:xfrm rot="16200000">
                <a:off x="8308560" y="2392170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55D4F4AB-21AF-4D6B-BE03-37211C57DDA8}"/>
                  </a:ext>
                </a:extLst>
              </p:cNvPr>
              <p:cNvSpPr/>
              <p:nvPr/>
            </p:nvSpPr>
            <p:spPr>
              <a:xfrm rot="16200000">
                <a:off x="8308560" y="300377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4" name="Rectángulo 93">
                <a:extLst>
                  <a:ext uri="{FF2B5EF4-FFF2-40B4-BE49-F238E27FC236}">
                    <a16:creationId xmlns:a16="http://schemas.microsoft.com/office/drawing/2014/main" id="{888CEBC6-B689-4849-BFD9-963673AFCE48}"/>
                  </a:ext>
                </a:extLst>
              </p:cNvPr>
              <p:cNvSpPr/>
              <p:nvPr/>
            </p:nvSpPr>
            <p:spPr>
              <a:xfrm rot="16200000">
                <a:off x="8308560" y="3625408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CBD9A8A5-088A-4431-BA82-ABCDBEA46105}"/>
                  </a:ext>
                </a:extLst>
              </p:cNvPr>
              <p:cNvSpPr/>
              <p:nvPr/>
            </p:nvSpPr>
            <p:spPr>
              <a:xfrm rot="16200000">
                <a:off x="8930191" y="179059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50DC8C03-5682-4EAF-9065-FBC98196FB2C}"/>
                  </a:ext>
                </a:extLst>
              </p:cNvPr>
              <p:cNvSpPr/>
              <p:nvPr/>
            </p:nvSpPr>
            <p:spPr>
              <a:xfrm rot="16200000">
                <a:off x="8930191" y="240219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5F1C8ACA-513B-4C54-B9E2-1583FB10D54C}"/>
                  </a:ext>
                </a:extLst>
              </p:cNvPr>
              <p:cNvSpPr/>
              <p:nvPr/>
            </p:nvSpPr>
            <p:spPr>
              <a:xfrm rot="16200000">
                <a:off x="8930191" y="301380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DC5D1FB9-1580-41E7-88D8-67F08B3E5870}"/>
                  </a:ext>
                </a:extLst>
              </p:cNvPr>
              <p:cNvSpPr/>
              <p:nvPr/>
            </p:nvSpPr>
            <p:spPr>
              <a:xfrm rot="16200000">
                <a:off x="8930191" y="3635434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CA1AC249-E4D9-450D-AB59-CE17CD8BC315}"/>
                  </a:ext>
                </a:extLst>
              </p:cNvPr>
              <p:cNvSpPr/>
              <p:nvPr/>
            </p:nvSpPr>
            <p:spPr>
              <a:xfrm rot="16200000">
                <a:off x="9531770" y="179059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id="{CE109F28-8E76-437D-B7BA-0C53623D5884}"/>
                  </a:ext>
                </a:extLst>
              </p:cNvPr>
              <p:cNvSpPr/>
              <p:nvPr/>
            </p:nvSpPr>
            <p:spPr>
              <a:xfrm rot="16200000">
                <a:off x="9531770" y="240219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id="{97B4E80E-0A7C-4AE4-9985-43DFE5D6E648}"/>
                  </a:ext>
                </a:extLst>
              </p:cNvPr>
              <p:cNvSpPr/>
              <p:nvPr/>
            </p:nvSpPr>
            <p:spPr>
              <a:xfrm rot="16200000">
                <a:off x="9531770" y="301380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28F5727C-B92A-453F-AB3D-6C468C5389F4}"/>
                  </a:ext>
                </a:extLst>
              </p:cNvPr>
              <p:cNvSpPr/>
              <p:nvPr/>
            </p:nvSpPr>
            <p:spPr>
              <a:xfrm rot="16200000">
                <a:off x="9531770" y="3635434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0A591A83-F8E6-4A68-AA89-46B5F41172F1}"/>
                  </a:ext>
                </a:extLst>
              </p:cNvPr>
              <p:cNvSpPr/>
              <p:nvPr/>
            </p:nvSpPr>
            <p:spPr>
              <a:xfrm rot="16200000">
                <a:off x="10163428" y="179059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4" name="Rectángulo 103">
                <a:extLst>
                  <a:ext uri="{FF2B5EF4-FFF2-40B4-BE49-F238E27FC236}">
                    <a16:creationId xmlns:a16="http://schemas.microsoft.com/office/drawing/2014/main" id="{C0FD89CA-C058-4E43-94C3-420353E6A3B3}"/>
                  </a:ext>
                </a:extLst>
              </p:cNvPr>
              <p:cNvSpPr/>
              <p:nvPr/>
            </p:nvSpPr>
            <p:spPr>
              <a:xfrm rot="16200000">
                <a:off x="10163428" y="240219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8B0C6F09-7916-4C83-B380-5358BD38E3AE}"/>
                  </a:ext>
                </a:extLst>
              </p:cNvPr>
              <p:cNvSpPr/>
              <p:nvPr/>
            </p:nvSpPr>
            <p:spPr>
              <a:xfrm rot="16200000">
                <a:off x="10163428" y="301380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6" name="Rectángulo 105">
                <a:extLst>
                  <a:ext uri="{FF2B5EF4-FFF2-40B4-BE49-F238E27FC236}">
                    <a16:creationId xmlns:a16="http://schemas.microsoft.com/office/drawing/2014/main" id="{A9A985CE-665E-4B78-A813-EFEAC54613A4}"/>
                  </a:ext>
                </a:extLst>
              </p:cNvPr>
              <p:cNvSpPr/>
              <p:nvPr/>
            </p:nvSpPr>
            <p:spPr>
              <a:xfrm rot="16200000">
                <a:off x="10163428" y="3635434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A3E11DD2-67BA-4AA8-AF6E-A75B63294B97}"/>
                  </a:ext>
                </a:extLst>
              </p:cNvPr>
              <p:cNvSpPr/>
              <p:nvPr/>
            </p:nvSpPr>
            <p:spPr>
              <a:xfrm rot="16200000">
                <a:off x="10754980" y="179059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15B34640-9C62-44E9-AE8E-529E9C00926D}"/>
                  </a:ext>
                </a:extLst>
              </p:cNvPr>
              <p:cNvSpPr/>
              <p:nvPr/>
            </p:nvSpPr>
            <p:spPr>
              <a:xfrm rot="16200000">
                <a:off x="10754980" y="2402196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09" name="Rectángulo 108">
                <a:extLst>
                  <a:ext uri="{FF2B5EF4-FFF2-40B4-BE49-F238E27FC236}">
                    <a16:creationId xmlns:a16="http://schemas.microsoft.com/office/drawing/2014/main" id="{56F82E73-5E2D-4041-8BD2-D1258807DF9E}"/>
                  </a:ext>
                </a:extLst>
              </p:cNvPr>
              <p:cNvSpPr/>
              <p:nvPr/>
            </p:nvSpPr>
            <p:spPr>
              <a:xfrm rot="16200000">
                <a:off x="10754980" y="3013802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  <p:sp>
            <p:nvSpPr>
              <p:cNvPr id="110" name="Rectángulo 109">
                <a:extLst>
                  <a:ext uri="{FF2B5EF4-FFF2-40B4-BE49-F238E27FC236}">
                    <a16:creationId xmlns:a16="http://schemas.microsoft.com/office/drawing/2014/main" id="{481EF8E6-12FC-453A-A8DC-9233B840AE6D}"/>
                  </a:ext>
                </a:extLst>
              </p:cNvPr>
              <p:cNvSpPr/>
              <p:nvPr/>
            </p:nvSpPr>
            <p:spPr>
              <a:xfrm rot="16200000">
                <a:off x="10754980" y="3635434"/>
                <a:ext cx="106969" cy="106878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/>
              </a:p>
            </p:txBody>
          </p:sp>
        </p:grpSp>
      </p:grpSp>
      <p:sp>
        <p:nvSpPr>
          <p:cNvPr id="120" name="Título 1">
            <a:extLst>
              <a:ext uri="{FF2B5EF4-FFF2-40B4-BE49-F238E27FC236}">
                <a16:creationId xmlns:a16="http://schemas.microsoft.com/office/drawing/2014/main" id="{862F0067-7B2C-48C1-8BEF-85642A6D6827}"/>
              </a:ext>
            </a:extLst>
          </p:cNvPr>
          <p:cNvSpPr txBox="1">
            <a:spLocks/>
          </p:cNvSpPr>
          <p:nvPr/>
        </p:nvSpPr>
        <p:spPr>
          <a:xfrm>
            <a:off x="285239" y="-4334"/>
            <a:ext cx="4721525" cy="549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900" b="1" dirty="0"/>
              <a:t>Geometría específica: UE3</a:t>
            </a:r>
            <a:endParaRPr lang="es-EC" sz="2900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62066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A8F93-FA1B-4C28-B5AB-BDC3FC72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2" y="-106111"/>
            <a:ext cx="4690311" cy="80419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s-MX" sz="2900" b="1" dirty="0"/>
              <a:t>Geometría específica: UE3</a:t>
            </a:r>
            <a:endParaRPr lang="es-EC" sz="2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9A0C90C-87EA-4B2B-B73D-A954966D88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77775" y="1479498"/>
                <a:ext cx="4064000" cy="1323191"/>
              </a:xfrm>
            </p:spPr>
            <p:txBody>
              <a:bodyPr/>
              <a:lstStyle/>
              <a:p>
                <a:pPr indent="44958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𝐸𝑐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=15100</m:t>
                    </m:r>
                    <m:rad>
                      <m:radPr>
                        <m:degHide m:val="on"/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210</m:t>
                        </m:r>
                      </m:e>
                    </m:rad>
                  </m:oMath>
                </a14:m>
                <a:endParaRPr lang="es-EC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𝐸𝑐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=218819,79 </m:t>
                    </m:r>
                    <m:r>
                      <m:rPr>
                        <m:sty m:val="p"/>
                      </m:rP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sSup>
                      <m:sSup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s-EC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29A0C90C-87EA-4B2B-B73D-A954966D8800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7377775" y="1479498"/>
                <a:ext cx="4064000" cy="13231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D7F6A36-83A1-4BC6-A8E1-50B2D8DEC0D5}"/>
              </a:ext>
            </a:extLst>
          </p:cNvPr>
          <p:cNvSpPr txBox="1">
            <a:spLocks/>
          </p:cNvSpPr>
          <p:nvPr/>
        </p:nvSpPr>
        <p:spPr>
          <a:xfrm>
            <a:off x="7426960" y="1176255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Módulo de elasticidad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9432193-194D-4829-9886-DB1802F276C1}"/>
              </a:ext>
            </a:extLst>
          </p:cNvPr>
          <p:cNvSpPr txBox="1">
            <a:spLocks/>
          </p:cNvSpPr>
          <p:nvPr/>
        </p:nvSpPr>
        <p:spPr>
          <a:xfrm>
            <a:off x="163228" y="773274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Losa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DF03446-C646-4663-A431-BA280BD547C8}"/>
              </a:ext>
            </a:extLst>
          </p:cNvPr>
          <p:cNvSpPr txBox="1">
            <a:spLocks/>
          </p:cNvSpPr>
          <p:nvPr/>
        </p:nvSpPr>
        <p:spPr>
          <a:xfrm>
            <a:off x="7426960" y="3447682"/>
            <a:ext cx="3147777" cy="446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1800" b="1" kern="0"/>
              <a:t>Especificaciones Técnicas</a:t>
            </a: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781C0E7F-52DF-4796-BF9C-F8B674AAF34A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93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3" descr="Forma, Rectángulo&#10;&#10;Descripción generada automáticamente">
            <a:extLst>
              <a:ext uri="{FF2B5EF4-FFF2-40B4-BE49-F238E27FC236}">
                <a16:creationId xmlns:a16="http://schemas.microsoft.com/office/drawing/2014/main" id="{6F50CAF3-624B-4BE6-A913-CB0C1076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9" y="773481"/>
            <a:ext cx="3378830" cy="322235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E37E549-B6B0-4F90-8813-EBD5137B03BD}"/>
              </a:ext>
            </a:extLst>
          </p:cNvPr>
          <p:cNvSpPr txBox="1">
            <a:spLocks/>
          </p:cNvSpPr>
          <p:nvPr/>
        </p:nvSpPr>
        <p:spPr>
          <a:xfrm>
            <a:off x="7923811" y="4083695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 err="1">
                <a:ea typeface="+mn-lt"/>
                <a:cs typeface="+mn-lt"/>
              </a:rPr>
              <a:t>f'c</a:t>
            </a:r>
            <a:r>
              <a:rPr lang="es-MX" sz="1800" kern="0" dirty="0">
                <a:ea typeface="+mn-lt"/>
                <a:cs typeface="+mn-lt"/>
              </a:rPr>
              <a:t> = 210 Kg/cm²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0602F8F9-7554-47B4-A831-F60B197098A4}"/>
              </a:ext>
            </a:extLst>
          </p:cNvPr>
          <p:cNvSpPr txBox="1">
            <a:spLocks/>
          </p:cNvSpPr>
          <p:nvPr/>
        </p:nvSpPr>
        <p:spPr>
          <a:xfrm>
            <a:off x="7923810" y="470192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 err="1">
                <a:ea typeface="+mn-lt"/>
                <a:cs typeface="+mn-lt"/>
              </a:rPr>
              <a:t>fy</a:t>
            </a:r>
            <a:r>
              <a:rPr lang="es-MX" sz="1800" kern="0" dirty="0">
                <a:ea typeface="+mn-lt"/>
                <a:cs typeface="+mn-lt"/>
              </a:rPr>
              <a:t> = 4200 Kg/cm²</a:t>
            </a:r>
            <a:r>
              <a:rPr lang="es-MX" sz="1800" kern="0" dirty="0"/>
              <a:t> </a:t>
            </a:r>
            <a:endParaRPr lang="es-MX" sz="1800" kern="0">
              <a:cs typeface="Arial"/>
            </a:endParaRPr>
          </a:p>
          <a:p>
            <a:endParaRPr lang="es-MX" sz="1800" kern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42A6FB60-0E5D-4C6E-B036-925A0B0EC75F}"/>
              </a:ext>
            </a:extLst>
          </p:cNvPr>
          <p:cNvSpPr txBox="1">
            <a:spLocks/>
          </p:cNvSpPr>
          <p:nvPr/>
        </p:nvSpPr>
        <p:spPr>
          <a:xfrm>
            <a:off x="7708151" y="2804110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 err="1">
                <a:ea typeface="+mn-lt"/>
                <a:cs typeface="+mn-lt"/>
              </a:rPr>
              <a:t>Ec</a:t>
            </a:r>
            <a:r>
              <a:rPr lang="es-MX" sz="1800" kern="0" dirty="0">
                <a:ea typeface="+mn-lt"/>
                <a:cs typeface="+mn-lt"/>
              </a:rPr>
              <a:t> = 210 Kg/cm²</a:t>
            </a:r>
            <a:endParaRPr lang="es-MX" sz="1800" kern="0">
              <a:cs typeface="Arial"/>
            </a:endParaRPr>
          </a:p>
          <a:p>
            <a:pPr>
              <a:buNone/>
            </a:pPr>
            <a:endParaRPr lang="es-MX" sz="1800" kern="0" dirty="0">
              <a:cs typeface="Arial"/>
            </a:endParaRPr>
          </a:p>
        </p:txBody>
      </p:sp>
      <p:pic>
        <p:nvPicPr>
          <p:cNvPr id="5" name="Imagen 6" descr="Diagrama&#10;&#10;Descripción generada automáticamente">
            <a:extLst>
              <a:ext uri="{FF2B5EF4-FFF2-40B4-BE49-F238E27FC236}">
                <a16:creationId xmlns:a16="http://schemas.microsoft.com/office/drawing/2014/main" id="{F8219881-DBE0-4F0F-998E-DB945A649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9" b="-83"/>
          <a:stretch/>
        </p:blipFill>
        <p:spPr>
          <a:xfrm>
            <a:off x="663742" y="4087341"/>
            <a:ext cx="5670498" cy="21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71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7" y="63200"/>
            <a:ext cx="6547450" cy="36228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s-EC" sz="3200" b="1" dirty="0">
                <a:ea typeface="+mj-lt"/>
                <a:cs typeface="+mj-lt"/>
              </a:rPr>
              <a:t>Cálculo de cargas </a:t>
            </a:r>
            <a:endParaRPr lang="es-EC">
              <a:ea typeface="+mj-lt"/>
              <a:cs typeface="+mj-lt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94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BD66CD-A6C8-42D1-896E-FEF8B2ECF3AD}"/>
              </a:ext>
            </a:extLst>
          </p:cNvPr>
          <p:cNvSpPr txBox="1">
            <a:spLocks/>
          </p:cNvSpPr>
          <p:nvPr/>
        </p:nvSpPr>
        <p:spPr>
          <a:xfrm>
            <a:off x="358408" y="971183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2400" b="1" kern="0" dirty="0">
                <a:cs typeface="Calibri"/>
              </a:rPr>
              <a:t>Cargas Permanentes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B40DC04-DA3A-4985-9150-D916290CBE46}"/>
              </a:ext>
            </a:extLst>
          </p:cNvPr>
          <p:cNvSpPr txBox="1">
            <a:spLocks/>
          </p:cNvSpPr>
          <p:nvPr/>
        </p:nvSpPr>
        <p:spPr>
          <a:xfrm>
            <a:off x="865285" y="227895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Vigas </a:t>
            </a:r>
            <a:r>
              <a:rPr lang="es-MX" sz="1800" kern="0" dirty="0">
                <a:ea typeface="+mn-lt"/>
                <a:cs typeface="+mn-lt"/>
              </a:rPr>
              <a:t>= </a:t>
            </a:r>
            <a:r>
              <a:rPr lang="es-MX" sz="1800" kern="0">
                <a:ea typeface="+mn-lt"/>
                <a:cs typeface="+mn-lt"/>
              </a:rPr>
              <a:t>0,80</a:t>
            </a:r>
            <a:r>
              <a:rPr lang="es-MX" sz="1800" kern="0" dirty="0">
                <a:ea typeface="+mn-lt"/>
                <a:cs typeface="+mn-lt"/>
              </a:rPr>
              <a:t>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3CB4E7-1B26-4A46-BA87-89FAB27B64C5}"/>
              </a:ext>
            </a:extLst>
          </p:cNvPr>
          <p:cNvSpPr txBox="1">
            <a:spLocks/>
          </p:cNvSpPr>
          <p:nvPr/>
        </p:nvSpPr>
        <p:spPr>
          <a:xfrm>
            <a:off x="970013" y="1622893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1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8965713-DF61-4C20-8D43-11C5E50ABA2D}"/>
              </a:ext>
            </a:extLst>
          </p:cNvPr>
          <p:cNvSpPr txBox="1">
            <a:spLocks/>
          </p:cNvSpPr>
          <p:nvPr/>
        </p:nvSpPr>
        <p:spPr>
          <a:xfrm>
            <a:off x="865285" y="2850459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Columnas </a:t>
            </a:r>
            <a:r>
              <a:rPr lang="es-MX" sz="1800" kern="0">
                <a:ea typeface="+mn-lt"/>
                <a:cs typeface="+mn-lt"/>
              </a:rPr>
              <a:t>= </a:t>
            </a:r>
            <a:r>
              <a:rPr lang="es-MX" sz="1800" kern="0" dirty="0">
                <a:ea typeface="+mn-lt"/>
                <a:cs typeface="+mn-lt"/>
              </a:rPr>
              <a:t>0,35</a:t>
            </a:r>
            <a:r>
              <a:rPr lang="es-MX" sz="1800" kern="0">
                <a:ea typeface="+mn-lt"/>
                <a:cs typeface="+mn-lt"/>
              </a:rPr>
              <a:t> kN/m²</a:t>
            </a:r>
            <a:endParaRPr lang="es-MX" sz="1800" kern="0">
              <a:cs typeface="Arial"/>
            </a:endParaRPr>
          </a:p>
          <a:p>
            <a:endParaRPr lang="es-MX" sz="1800" kern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F52575A-5024-471D-B085-9527709C09B3}"/>
              </a:ext>
            </a:extLst>
          </p:cNvPr>
          <p:cNvSpPr txBox="1">
            <a:spLocks/>
          </p:cNvSpPr>
          <p:nvPr/>
        </p:nvSpPr>
        <p:spPr>
          <a:xfrm>
            <a:off x="865285" y="344201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Losas </a:t>
            </a:r>
            <a:r>
              <a:rPr lang="es-MX" sz="1800" kern="0" dirty="0">
                <a:ea typeface="+mn-lt"/>
                <a:cs typeface="+mn-lt"/>
              </a:rPr>
              <a:t>= 4,02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123AEBE1-21E5-4BCA-AC0A-66AB97E1C807}"/>
              </a:ext>
            </a:extLst>
          </p:cNvPr>
          <p:cNvSpPr txBox="1">
            <a:spLocks/>
          </p:cNvSpPr>
          <p:nvPr/>
        </p:nvSpPr>
        <p:spPr>
          <a:xfrm>
            <a:off x="875311" y="3993458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Paredes </a:t>
            </a:r>
            <a:r>
              <a:rPr lang="es-MX" sz="1800" kern="0" dirty="0">
                <a:ea typeface="+mn-lt"/>
                <a:cs typeface="+mn-lt"/>
              </a:rPr>
              <a:t>= 1,30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897F64B1-1AC1-43F2-9B3F-141125A4062B}"/>
              </a:ext>
            </a:extLst>
          </p:cNvPr>
          <p:cNvSpPr txBox="1">
            <a:spLocks/>
          </p:cNvSpPr>
          <p:nvPr/>
        </p:nvSpPr>
        <p:spPr>
          <a:xfrm>
            <a:off x="875311" y="4595037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Acabados </a:t>
            </a:r>
            <a:r>
              <a:rPr lang="es-MX" sz="1800" kern="0" dirty="0">
                <a:ea typeface="+mn-lt"/>
                <a:cs typeface="+mn-lt"/>
              </a:rPr>
              <a:t>= 0,62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64D5B853-F4DA-49CA-B386-9BF710299D7B}"/>
              </a:ext>
            </a:extLst>
          </p:cNvPr>
          <p:cNvSpPr txBox="1">
            <a:spLocks/>
          </p:cNvSpPr>
          <p:nvPr/>
        </p:nvSpPr>
        <p:spPr>
          <a:xfrm>
            <a:off x="875311" y="5136458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Parapeto </a:t>
            </a:r>
            <a:r>
              <a:rPr lang="es-MX" sz="1800" kern="0" dirty="0">
                <a:ea typeface="+mn-lt"/>
                <a:cs typeface="+mn-lt"/>
              </a:rPr>
              <a:t>= 0,39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4FDC6738-79A4-491F-8E06-5AA4BEDA43F2}"/>
              </a:ext>
            </a:extLst>
          </p:cNvPr>
          <p:cNvSpPr txBox="1">
            <a:spLocks/>
          </p:cNvSpPr>
          <p:nvPr/>
        </p:nvSpPr>
        <p:spPr>
          <a:xfrm>
            <a:off x="5026206" y="221880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Vigas </a:t>
            </a:r>
            <a:r>
              <a:rPr lang="es-MX" sz="1800" kern="0" dirty="0">
                <a:ea typeface="+mn-lt"/>
                <a:cs typeface="+mn-lt"/>
              </a:rPr>
              <a:t>= 0,79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C7B374C7-9D81-461C-9981-801347C4B055}"/>
              </a:ext>
            </a:extLst>
          </p:cNvPr>
          <p:cNvSpPr txBox="1">
            <a:spLocks/>
          </p:cNvSpPr>
          <p:nvPr/>
        </p:nvSpPr>
        <p:spPr>
          <a:xfrm>
            <a:off x="5130934" y="1562735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1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726645B3-11DA-4042-B6AB-A073937AC2AF}"/>
              </a:ext>
            </a:extLst>
          </p:cNvPr>
          <p:cNvSpPr txBox="1">
            <a:spLocks/>
          </p:cNvSpPr>
          <p:nvPr/>
        </p:nvSpPr>
        <p:spPr>
          <a:xfrm>
            <a:off x="5026206" y="2790301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Columnas </a:t>
            </a:r>
            <a:r>
              <a:rPr lang="es-MX" sz="1800" kern="0" dirty="0">
                <a:ea typeface="+mn-lt"/>
                <a:cs typeface="+mn-lt"/>
              </a:rPr>
              <a:t>= 0,35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B2BE8122-2B4B-4207-AF52-2286168FAADE}"/>
              </a:ext>
            </a:extLst>
          </p:cNvPr>
          <p:cNvSpPr txBox="1">
            <a:spLocks/>
          </p:cNvSpPr>
          <p:nvPr/>
        </p:nvSpPr>
        <p:spPr>
          <a:xfrm>
            <a:off x="5026206" y="3381853"/>
            <a:ext cx="2964430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Losas </a:t>
            </a:r>
            <a:r>
              <a:rPr lang="es-MX" sz="1800" kern="0" dirty="0">
                <a:ea typeface="+mn-lt"/>
                <a:cs typeface="+mn-lt"/>
              </a:rPr>
              <a:t>= 4,02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66AC3EBF-5657-4040-8E92-6A4C6FE096C6}"/>
              </a:ext>
            </a:extLst>
          </p:cNvPr>
          <p:cNvSpPr txBox="1">
            <a:spLocks/>
          </p:cNvSpPr>
          <p:nvPr/>
        </p:nvSpPr>
        <p:spPr>
          <a:xfrm>
            <a:off x="5036232" y="3933300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Paredes </a:t>
            </a:r>
            <a:r>
              <a:rPr lang="es-MX" sz="1800" kern="0" dirty="0">
                <a:ea typeface="+mn-lt"/>
                <a:cs typeface="+mn-lt"/>
              </a:rPr>
              <a:t>= 1,35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9EE8C8FA-AB9B-406B-98C7-9C7979550D7D}"/>
              </a:ext>
            </a:extLst>
          </p:cNvPr>
          <p:cNvSpPr txBox="1">
            <a:spLocks/>
          </p:cNvSpPr>
          <p:nvPr/>
        </p:nvSpPr>
        <p:spPr>
          <a:xfrm>
            <a:off x="5036232" y="4534879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Acabados </a:t>
            </a:r>
            <a:r>
              <a:rPr lang="es-MX" sz="1800" kern="0" dirty="0">
                <a:ea typeface="+mn-lt"/>
                <a:cs typeface="+mn-lt"/>
              </a:rPr>
              <a:t>= 0,62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06477CD0-151C-4F07-991A-C91C287F8F07}"/>
              </a:ext>
            </a:extLst>
          </p:cNvPr>
          <p:cNvSpPr txBox="1">
            <a:spLocks/>
          </p:cNvSpPr>
          <p:nvPr/>
        </p:nvSpPr>
        <p:spPr>
          <a:xfrm>
            <a:off x="5036232" y="5076300"/>
            <a:ext cx="3896877" cy="4278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 dirty="0">
                <a:ea typeface="+mn-lt"/>
                <a:cs typeface="+mn-lt"/>
              </a:rPr>
              <a:t>Parapeto </a:t>
            </a:r>
            <a:r>
              <a:rPr lang="es-MX" sz="1800" kern="0" dirty="0">
                <a:ea typeface="+mn-lt"/>
                <a:cs typeface="+mn-lt"/>
              </a:rPr>
              <a:t>= 0,39 kN/m²</a:t>
            </a:r>
            <a:endParaRPr lang="es-MX" sz="1800" kern="0" dirty="0">
              <a:cs typeface="Arial"/>
            </a:endParaRPr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33025144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7" y="63200"/>
            <a:ext cx="6547450" cy="36228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s-EC" sz="3200" b="1" dirty="0">
                <a:ea typeface="+mj-lt"/>
                <a:cs typeface="+mj-lt"/>
              </a:rPr>
              <a:t>Cálculo de cargas </a:t>
            </a:r>
            <a:endParaRPr lang="es-EC" dirty="0">
              <a:ea typeface="+mj-lt"/>
              <a:cs typeface="+mj-lt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95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BD66CD-A6C8-42D1-896E-FEF8B2ECF3AD}"/>
              </a:ext>
            </a:extLst>
          </p:cNvPr>
          <p:cNvSpPr txBox="1">
            <a:spLocks/>
          </p:cNvSpPr>
          <p:nvPr/>
        </p:nvSpPr>
        <p:spPr>
          <a:xfrm>
            <a:off x="358408" y="971183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2400" b="1" kern="0">
                <a:cs typeface="Calibri"/>
              </a:rPr>
              <a:t>Cargas </a:t>
            </a:r>
            <a:r>
              <a:rPr lang="es-MX" sz="2400" b="1" kern="0" dirty="0">
                <a:cs typeface="Calibri"/>
              </a:rPr>
              <a:t>Temporales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3CB4E7-1B26-4A46-BA87-89FAB27B64C5}"/>
              </a:ext>
            </a:extLst>
          </p:cNvPr>
          <p:cNvSpPr txBox="1">
            <a:spLocks/>
          </p:cNvSpPr>
          <p:nvPr/>
        </p:nvSpPr>
        <p:spPr>
          <a:xfrm>
            <a:off x="358408" y="1652972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Caso 1 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2059A45-E165-4128-BD68-7D4A87B3A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42042"/>
              </p:ext>
            </p:extLst>
          </p:nvPr>
        </p:nvGraphicFramePr>
        <p:xfrm>
          <a:off x="1087855" y="2285280"/>
          <a:ext cx="9509401" cy="18808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034540">
                  <a:extLst>
                    <a:ext uri="{9D8B030D-6E8A-4147-A177-3AD203B41FA5}">
                      <a16:colId xmlns:a16="http://schemas.microsoft.com/office/drawing/2014/main" val="1610101563"/>
                    </a:ext>
                  </a:extLst>
                </a:gridCol>
                <a:gridCol w="2554697">
                  <a:extLst>
                    <a:ext uri="{9D8B030D-6E8A-4147-A177-3AD203B41FA5}">
                      <a16:colId xmlns:a16="http://schemas.microsoft.com/office/drawing/2014/main" val="2574356396"/>
                    </a:ext>
                  </a:extLst>
                </a:gridCol>
                <a:gridCol w="2920164">
                  <a:extLst>
                    <a:ext uri="{9D8B030D-6E8A-4147-A177-3AD203B41FA5}">
                      <a16:colId xmlns:a16="http://schemas.microsoft.com/office/drawing/2014/main" val="34780519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Ocupación o Uso</a:t>
                      </a:r>
                    </a:p>
                  </a:txBody>
                  <a:tcPr marL="44450" marR="44450" marT="0" marB="0"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Carga Uniforme (kN/m</a:t>
                      </a:r>
                      <a:r>
                        <a:rPr lang="es-ES" baseline="30000">
                          <a:effectLst/>
                        </a:rPr>
                        <a:t>2</a:t>
                      </a:r>
                      <a:r>
                        <a:rPr lang="es-ES">
                          <a:effectLst/>
                        </a:rPr>
                        <a:t>)</a:t>
                      </a:r>
                    </a:p>
                  </a:txBody>
                  <a:tcPr marL="44450" marR="44450" marT="0" marB="0"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Carga Concentrada (kN)</a:t>
                      </a:r>
                    </a:p>
                  </a:txBody>
                  <a:tcPr marL="44450" marR="44450" marT="0" marB="0"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819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effectLst/>
                        </a:rPr>
                        <a:t>Fábricas / Industrias / Manufactura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6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9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8298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Aula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2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--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3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Cubierta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1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--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17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Cubierta destinada para área de paseo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3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>
                          <a:effectLst/>
                        </a:rPr>
                        <a:t>--</a:t>
                      </a:r>
                    </a:p>
                  </a:txBody>
                  <a:tcPr marL="44450" marR="4445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8071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C5DA201-1F88-478C-99FE-8491E519B39E}"/>
              </a:ext>
            </a:extLst>
          </p:cNvPr>
          <p:cNvSpPr txBox="1"/>
          <p:nvPr/>
        </p:nvSpPr>
        <p:spPr>
          <a:xfrm>
            <a:off x="2267953" y="36616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66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8F3C-2DD7-4340-A9EE-B444CCE8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7" y="63200"/>
            <a:ext cx="6547450" cy="36228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s-EC" sz="3200" b="1" dirty="0">
                <a:ea typeface="+mj-lt"/>
                <a:cs typeface="+mj-lt"/>
              </a:rPr>
              <a:t>Cálculo de cargas </a:t>
            </a:r>
            <a:endParaRPr lang="es-EC" dirty="0">
              <a:ea typeface="+mj-lt"/>
              <a:cs typeface="+mj-lt"/>
            </a:endParaRP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5A2F52D9-53F4-4484-9D94-59931F1EDFE1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96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BD66CD-A6C8-42D1-896E-FEF8B2ECF3AD}"/>
              </a:ext>
            </a:extLst>
          </p:cNvPr>
          <p:cNvSpPr txBox="1">
            <a:spLocks/>
          </p:cNvSpPr>
          <p:nvPr/>
        </p:nvSpPr>
        <p:spPr>
          <a:xfrm>
            <a:off x="358408" y="971183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2400" b="1" kern="0" dirty="0">
                <a:cs typeface="Calibri"/>
              </a:rPr>
              <a:t>Cargas Temporales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3CB4E7-1B26-4A46-BA87-89FAB27B64C5}"/>
              </a:ext>
            </a:extLst>
          </p:cNvPr>
          <p:cNvSpPr txBox="1">
            <a:spLocks/>
          </p:cNvSpPr>
          <p:nvPr/>
        </p:nvSpPr>
        <p:spPr>
          <a:xfrm>
            <a:off x="418566" y="1713130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Caso 2 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5DA201-1F88-478C-99FE-8491E519B39E}"/>
              </a:ext>
            </a:extLst>
          </p:cNvPr>
          <p:cNvSpPr txBox="1"/>
          <p:nvPr/>
        </p:nvSpPr>
        <p:spPr>
          <a:xfrm>
            <a:off x="2267953" y="36616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5" name="Imagen 7" descr="Diagrama, Esquemático&#10;&#10;Descripción generada automáticamente">
            <a:extLst>
              <a:ext uri="{FF2B5EF4-FFF2-40B4-BE49-F238E27FC236}">
                <a16:creationId xmlns:a16="http://schemas.microsoft.com/office/drawing/2014/main" id="{481764A9-0120-413A-8724-B16E9BA4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531" y="639577"/>
            <a:ext cx="7385381" cy="558886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34ABFF8-500F-4496-8EA0-CB8F6DCFDA0C}"/>
              </a:ext>
            </a:extLst>
          </p:cNvPr>
          <p:cNvSpPr txBox="1">
            <a:spLocks/>
          </p:cNvSpPr>
          <p:nvPr/>
        </p:nvSpPr>
        <p:spPr>
          <a:xfrm>
            <a:off x="173469" y="2319064"/>
            <a:ext cx="2964430" cy="8389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 sz="1800" i="1" kern="0">
                <a:ea typeface="+mn-lt"/>
                <a:cs typeface="+mn-lt"/>
              </a:rPr>
              <a:t>Levantamiento de información de equipos</a:t>
            </a:r>
            <a:endParaRPr lang="es-MX" sz="1800" kern="0">
              <a:cs typeface="Calibri"/>
            </a:endParaRPr>
          </a:p>
          <a:p>
            <a:endParaRPr lang="es-MX" sz="1800" kern="0"/>
          </a:p>
        </p:txBody>
      </p:sp>
    </p:spTree>
    <p:extLst>
      <p:ext uri="{BB962C8B-B14F-4D97-AF65-F5344CB8AC3E}">
        <p14:creationId xmlns:p14="http://schemas.microsoft.com/office/powerpoint/2010/main" val="15752157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55D43-CEF9-4ACC-B51A-D5296F0C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5" y="120709"/>
            <a:ext cx="5397261" cy="491677"/>
          </a:xfrm>
        </p:spPr>
        <p:txBody>
          <a:bodyPr>
            <a:noAutofit/>
          </a:bodyPr>
          <a:lstStyle/>
          <a:p>
            <a:r>
              <a:rPr lang="es-MX" sz="2900" b="1" dirty="0"/>
              <a:t>Cálculo de cargas: </a:t>
            </a:r>
            <a:r>
              <a:rPr lang="es-MX" sz="2900" b="1"/>
              <a:t>UE3</a:t>
            </a:r>
            <a:endParaRPr lang="es-EC" sz="2900" dirty="0">
              <a:cs typeface="Calibri Light" panose="020F03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DF5EA8-A932-4818-8CF4-82CB1355B07D}"/>
              </a:ext>
            </a:extLst>
          </p:cNvPr>
          <p:cNvSpPr txBox="1">
            <a:spLocks/>
          </p:cNvSpPr>
          <p:nvPr/>
        </p:nvSpPr>
        <p:spPr>
          <a:xfrm>
            <a:off x="523335" y="804814"/>
            <a:ext cx="1871933" cy="509906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/>
              <a:t>Cortante basal</a:t>
            </a:r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/>
              <p:nvPr/>
            </p:nvSpPr>
            <p:spPr>
              <a:xfrm>
                <a:off x="7755147" y="1578334"/>
                <a:ext cx="2875280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Ø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D15F2CD-068F-41BB-9408-4C005C19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47" y="1578334"/>
                <a:ext cx="2875280" cy="675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549BF97-9D7F-4510-A8D0-53DA3999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09" y="2648639"/>
            <a:ext cx="4140000" cy="2102588"/>
          </a:xfrm>
          <a:prstGeom prst="rect">
            <a:avLst/>
          </a:prstGeom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0FCBF868-9935-4055-858A-D4DE763C0A5C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97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10" descr="Tabla&#10;&#10;Descripción generada automáticamente">
            <a:extLst>
              <a:ext uri="{FF2B5EF4-FFF2-40B4-BE49-F238E27FC236}">
                <a16:creationId xmlns:a16="http://schemas.microsoft.com/office/drawing/2014/main" id="{6EE34175-7B6A-4E3B-A489-2EDB397E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0" y="2188976"/>
            <a:ext cx="6251275" cy="23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96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260EE-A65B-49A6-B635-45BD30C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4" y="5691"/>
            <a:ext cx="3657600" cy="563563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cargas: UE3</a:t>
            </a:r>
            <a:endParaRPr lang="es-EC" sz="2900" b="1" dirty="0">
              <a:cs typeface="Calibri Light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6066E49-CD43-4C39-914A-1F99C0EDE6EF}"/>
              </a:ext>
            </a:extLst>
          </p:cNvPr>
          <p:cNvSpPr txBox="1">
            <a:spLocks/>
          </p:cNvSpPr>
          <p:nvPr/>
        </p:nvSpPr>
        <p:spPr>
          <a:xfrm>
            <a:off x="710242" y="960491"/>
            <a:ext cx="1785668" cy="48115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20000"/>
              </a:spcBef>
              <a:buNone/>
              <a:defRPr sz="20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000" b="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 b="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 b="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MX"/>
              <a:t>Cortante basal</a:t>
            </a:r>
            <a:endParaRPr lang="es-EC"/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F68AD72C-0917-4FED-A42B-3A58E12C0EF2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98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3" descr="Gráfico&#10;&#10;Descripción generada automáticamente">
            <a:extLst>
              <a:ext uri="{FF2B5EF4-FFF2-40B4-BE49-F238E27FC236}">
                <a16:creationId xmlns:a16="http://schemas.microsoft.com/office/drawing/2014/main" id="{DCD5B86E-2394-4329-930C-53574897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767696"/>
            <a:ext cx="4756030" cy="356702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A8F3542-05E7-4F13-A223-904B5DD13B1B}"/>
              </a:ext>
            </a:extLst>
          </p:cNvPr>
          <p:cNvSpPr txBox="1">
            <a:spLocks/>
          </p:cNvSpPr>
          <p:nvPr/>
        </p:nvSpPr>
        <p:spPr>
          <a:xfrm>
            <a:off x="5234981" y="1785018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1 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11" name="Imagen 11" descr="Texto&#10;&#10;Descripción generada automáticamente">
            <a:extLst>
              <a:ext uri="{FF2B5EF4-FFF2-40B4-BE49-F238E27FC236}">
                <a16:creationId xmlns:a16="http://schemas.microsoft.com/office/drawing/2014/main" id="{461C22D3-E197-4E3E-BCBF-BCFE705F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72" y="2347763"/>
            <a:ext cx="6553200" cy="92602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6E0B086-F755-4DB8-BE67-7ADAF4DCFBBF}"/>
              </a:ext>
            </a:extLst>
          </p:cNvPr>
          <p:cNvSpPr txBox="1">
            <a:spLocks/>
          </p:cNvSpPr>
          <p:nvPr/>
        </p:nvSpPr>
        <p:spPr>
          <a:xfrm>
            <a:off x="5234980" y="3395282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2 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14" name="Imagen 14" descr="Texto&#10;&#10;Descripción generada automáticamente">
            <a:extLst>
              <a:ext uri="{FF2B5EF4-FFF2-40B4-BE49-F238E27FC236}">
                <a16:creationId xmlns:a16="http://schemas.microsoft.com/office/drawing/2014/main" id="{8B35C157-1B30-4F87-8B84-4AE251E1A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72" y="3940647"/>
            <a:ext cx="6553200" cy="9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4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9" descr="Imagen que contiene parado, tabla&#10;&#10;Descripción generada automáticamente">
            <a:extLst>
              <a:ext uri="{FF2B5EF4-FFF2-40B4-BE49-F238E27FC236}">
                <a16:creationId xmlns:a16="http://schemas.microsoft.com/office/drawing/2014/main" id="{AB758FDB-73A3-460F-AED0-A20DA82A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21" y="3229393"/>
            <a:ext cx="4152180" cy="24695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539826-43E3-468A-A740-CFEA47C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5691"/>
            <a:ext cx="4405223" cy="506054"/>
          </a:xfrm>
        </p:spPr>
        <p:txBody>
          <a:bodyPr>
            <a:normAutofit/>
          </a:bodyPr>
          <a:lstStyle/>
          <a:p>
            <a:r>
              <a:rPr lang="es-MX" sz="2900" b="1" dirty="0"/>
              <a:t>Cálculo de cargas : UE3</a:t>
            </a:r>
            <a:endParaRPr lang="es-EC" sz="2900">
              <a:cs typeface="Calibri Light" panose="020F0302020204030204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42A532D-5384-4869-9949-B9E150CC005F}"/>
              </a:ext>
            </a:extLst>
          </p:cNvPr>
          <p:cNvCxnSpPr>
            <a:cxnSpLocks/>
          </p:cNvCxnSpPr>
          <p:nvPr/>
        </p:nvCxnSpPr>
        <p:spPr>
          <a:xfrm>
            <a:off x="1140604" y="3856361"/>
            <a:ext cx="79253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2189DE9-A43F-4893-B873-974CFEB72E0B}"/>
              </a:ext>
            </a:extLst>
          </p:cNvPr>
          <p:cNvCxnSpPr>
            <a:cxnSpLocks/>
          </p:cNvCxnSpPr>
          <p:nvPr/>
        </p:nvCxnSpPr>
        <p:spPr>
          <a:xfrm>
            <a:off x="1388911" y="4503369"/>
            <a:ext cx="54773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39216E43-B429-4045-BE2F-C5E9A5F79960}"/>
              </a:ext>
            </a:extLst>
          </p:cNvPr>
          <p:cNvSpPr txBox="1">
            <a:spLocks/>
          </p:cNvSpPr>
          <p:nvPr/>
        </p:nvSpPr>
        <p:spPr>
          <a:xfrm>
            <a:off x="284284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A745FF5-85E7-44FB-BA6C-21F3DA7B9E3F}" type="slidenum">
              <a:rPr lang="es-EC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99</a:t>
            </a:fld>
            <a:endParaRPr lang="es-EC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D338495-FF5A-4BCE-9AFA-538B4D5EE999}"/>
              </a:ext>
            </a:extLst>
          </p:cNvPr>
          <p:cNvCxnSpPr>
            <a:cxnSpLocks/>
          </p:cNvCxnSpPr>
          <p:nvPr/>
        </p:nvCxnSpPr>
        <p:spPr>
          <a:xfrm flipH="1" flipV="1">
            <a:off x="9768515" y="3813228"/>
            <a:ext cx="847984" cy="620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1A145F8-26FA-4F2D-AB1B-4DCC18CEE303}"/>
              </a:ext>
            </a:extLst>
          </p:cNvPr>
          <p:cNvCxnSpPr>
            <a:cxnSpLocks/>
          </p:cNvCxnSpPr>
          <p:nvPr/>
        </p:nvCxnSpPr>
        <p:spPr>
          <a:xfrm flipH="1" flipV="1">
            <a:off x="9756429" y="4567768"/>
            <a:ext cx="616832" cy="635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9977AFA1-60AE-403B-85E5-D07EB83E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010" y="1579338"/>
            <a:ext cx="8762281" cy="1450855"/>
          </a:xfr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320141D-6FAE-4716-A887-171083861780}"/>
              </a:ext>
            </a:extLst>
          </p:cNvPr>
          <p:cNvSpPr txBox="1">
            <a:spLocks/>
          </p:cNvSpPr>
          <p:nvPr/>
        </p:nvSpPr>
        <p:spPr>
          <a:xfrm>
            <a:off x="533585" y="893621"/>
            <a:ext cx="3147777" cy="446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kern="0" dirty="0">
                <a:cs typeface="Calibri"/>
              </a:rPr>
              <a:t>Bloque 1</a:t>
            </a:r>
            <a:r>
              <a:rPr lang="es-MX" b="1" kern="0">
                <a:cs typeface="Calibri"/>
              </a:rPr>
              <a:t> </a:t>
            </a:r>
            <a:endParaRPr lang="es-ES">
              <a:cs typeface="Calibri" panose="020F0502020204030204"/>
            </a:endParaRPr>
          </a:p>
        </p:txBody>
      </p:sp>
      <p:pic>
        <p:nvPicPr>
          <p:cNvPr id="15" name="Imagen 16" descr="Imagen que contiene Pizarra&#10;&#10;Descripción generada automáticamente">
            <a:extLst>
              <a:ext uri="{FF2B5EF4-FFF2-40B4-BE49-F238E27FC236}">
                <a16:creationId xmlns:a16="http://schemas.microsoft.com/office/drawing/2014/main" id="{4B25847B-53CA-4289-BE74-86049BBC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92" y="3294767"/>
            <a:ext cx="3893388" cy="22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3437</Words>
  <Application>Microsoft Office PowerPoint</Application>
  <PresentationFormat>Panorámica</PresentationFormat>
  <Paragraphs>1415</Paragraphs>
  <Slides>137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Calibri Light</vt:lpstr>
      <vt:lpstr>Cambria Math</vt:lpstr>
      <vt:lpstr>Office Theme</vt:lpstr>
      <vt:lpstr>CorelDRAW</vt:lpstr>
      <vt:lpstr>Presentación de PowerPoint</vt:lpstr>
      <vt:lpstr>Resiliencia </vt:lpstr>
      <vt:lpstr>Estructuras de ocupación especial </vt:lpstr>
      <vt:lpstr>Objetivos</vt:lpstr>
      <vt:lpstr>Determinación de lugares de estudio</vt:lpstr>
      <vt:lpstr>Recolección de datos preliminares</vt:lpstr>
      <vt:lpstr>Ensayos no destructivos</vt:lpstr>
      <vt:lpstr>Ensayos no destructivos</vt:lpstr>
      <vt:lpstr>Instrumentación de estructuras</vt:lpstr>
      <vt:lpstr>Instrumentación de estructuras</vt:lpstr>
      <vt:lpstr>Modelamiento de la estructura</vt:lpstr>
      <vt:lpstr>Modelamiento de la estructura</vt:lpstr>
      <vt:lpstr>Peligro sísmico</vt:lpstr>
      <vt:lpstr>Análisis realizados</vt:lpstr>
      <vt:lpstr>Análisis realizados</vt:lpstr>
      <vt:lpstr>Análisis realizados</vt:lpstr>
      <vt:lpstr>Análisis realizados</vt:lpstr>
      <vt:lpstr>Herramienta PACT</vt:lpstr>
      <vt:lpstr>Modelo de ocupación</vt:lpstr>
      <vt:lpstr>Unidad Educativa 1   Marqués de Selva Alegre</vt:lpstr>
      <vt:lpstr>Ubicación</vt:lpstr>
      <vt:lpstr>Geometría General: Descripción General</vt:lpstr>
      <vt:lpstr>Geometría General: UE1</vt:lpstr>
      <vt:lpstr>Geometría General: UE1</vt:lpstr>
      <vt:lpstr>Geometría General: Bloque A</vt:lpstr>
      <vt:lpstr>Geometría específica: UE1</vt:lpstr>
      <vt:lpstr>Geometría específica: UE1</vt:lpstr>
      <vt:lpstr>Geometría específica: UE1</vt:lpstr>
      <vt:lpstr>Cálculo de cargas por piso </vt:lpstr>
      <vt:lpstr>Cálculo de cargas: UE1</vt:lpstr>
      <vt:lpstr>Cálculo de cargas: UE1</vt:lpstr>
      <vt:lpstr>Cálculo de cargas : UE1</vt:lpstr>
      <vt:lpstr>Resultados -Ensayos no destructivos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Modelado de la estructura</vt:lpstr>
      <vt:lpstr>Modelado de la estructura</vt:lpstr>
      <vt:lpstr>Modelado de la estructura</vt:lpstr>
      <vt:lpstr>Análisis no lineal estático adaptativo-Pushover</vt:lpstr>
      <vt:lpstr>Análisis no lineal estático adaptativo-Pushover</vt:lpstr>
      <vt:lpstr>PACT</vt:lpstr>
      <vt:lpstr>PACT</vt:lpstr>
      <vt:lpstr>PACT</vt:lpstr>
      <vt:lpstr>PACT-RESULTADOS</vt:lpstr>
      <vt:lpstr>PACT-RESULTADOS</vt:lpstr>
      <vt:lpstr>RECOMENDACIÓNES ESPECÍFICAS UE1</vt:lpstr>
      <vt:lpstr>Unidad Educativa 2   Lev Vygotsky</vt:lpstr>
      <vt:lpstr>Ubicación  - UE2</vt:lpstr>
      <vt:lpstr>Geometría General: Descripción General</vt:lpstr>
      <vt:lpstr>Geometría General  - UE2</vt:lpstr>
      <vt:lpstr>Geometría General  - UE2</vt:lpstr>
      <vt:lpstr>Geometría General: Bloque UE2</vt:lpstr>
      <vt:lpstr>Geometría específica  - UE2</vt:lpstr>
      <vt:lpstr>Geometría específica  - UE2</vt:lpstr>
      <vt:lpstr>Geometría específica: UE2</vt:lpstr>
      <vt:lpstr>Cálculo de cargas  - UE2</vt:lpstr>
      <vt:lpstr>Cálculo de cargas  - UE2</vt:lpstr>
      <vt:lpstr>Cálculo de cargas - UE2</vt:lpstr>
      <vt:lpstr>Cálculo de cargas  - UE2</vt:lpstr>
      <vt:lpstr> (Ensayo esclerométrico)</vt:lpstr>
      <vt:lpstr> (Ensayo acelerométrico/ vibración ambiental)</vt:lpstr>
      <vt:lpstr>Presentación de PowerPoint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Modelado de la estructura</vt:lpstr>
      <vt:lpstr>Modelado de la estructura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PACT</vt:lpstr>
      <vt:lpstr>PACT</vt:lpstr>
      <vt:lpstr>PACT</vt:lpstr>
      <vt:lpstr>PACT-RESULTADOS</vt:lpstr>
      <vt:lpstr>PACT-RESULTADOS</vt:lpstr>
      <vt:lpstr>RECOMENDACIONES ESPECÍFICAS UE2</vt:lpstr>
      <vt:lpstr>Unidad Educativa 3   Laboratorios de Mecánica - ESPE</vt:lpstr>
      <vt:lpstr>Ubicación UE3</vt:lpstr>
      <vt:lpstr>Geometría General: Descripción General</vt:lpstr>
      <vt:lpstr>Geometría General: Bloque 1 y Bloque 2</vt:lpstr>
      <vt:lpstr>Geometría General: UE3</vt:lpstr>
      <vt:lpstr>Geometría General: UE3</vt:lpstr>
      <vt:lpstr>Geometría General: Bloque 1 y Bloque 2</vt:lpstr>
      <vt:lpstr>Geometría General: Bloque 1 y Bloque 2</vt:lpstr>
      <vt:lpstr>Geometría específica: UE3</vt:lpstr>
      <vt:lpstr>Presentación de PowerPoint</vt:lpstr>
      <vt:lpstr>Geometría específica: UE3</vt:lpstr>
      <vt:lpstr>Cálculo de cargas </vt:lpstr>
      <vt:lpstr>Cálculo de cargas </vt:lpstr>
      <vt:lpstr>Cálculo de cargas </vt:lpstr>
      <vt:lpstr>Cálculo de cargas: UE3</vt:lpstr>
      <vt:lpstr>Cálculo de cargas: UE3</vt:lpstr>
      <vt:lpstr>Cálculo de cargas : UE3</vt:lpstr>
      <vt:lpstr>Cálculo de cargas : UE3</vt:lpstr>
      <vt:lpstr>Resultados -Ensayos no destructivos</vt:lpstr>
      <vt:lpstr> (Ensayo acelerométrico/ vibración ambiental)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Ensayos de instrumentación estructural</vt:lpstr>
      <vt:lpstr>Modelado de la estructura</vt:lpstr>
      <vt:lpstr>Modelado de la estructura</vt:lpstr>
      <vt:lpstr>Modelado de la estructura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Análisis no lineal estático-Pushover</vt:lpstr>
      <vt:lpstr>PACT</vt:lpstr>
      <vt:lpstr>PACT</vt:lpstr>
      <vt:lpstr>PACT</vt:lpstr>
      <vt:lpstr>PACT</vt:lpstr>
      <vt:lpstr>PACT-RESULTADOS</vt:lpstr>
      <vt:lpstr>PACT-RESULTADOS</vt:lpstr>
      <vt:lpstr>PACT-RESULTADOS</vt:lpstr>
      <vt:lpstr>PACT-RESULTADOS</vt:lpstr>
      <vt:lpstr>PACT-RESULTADOS</vt:lpstr>
      <vt:lpstr>PACT-RESULTADOS</vt:lpstr>
      <vt:lpstr>RECOMENDACIONES ESPECÍFICAS UE3</vt:lpstr>
      <vt:lpstr>CONCLUSIONES Y RECOMENDACIONES</vt:lpstr>
      <vt:lpstr>GRACIAS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Alejandro Bonilla</cp:lastModifiedBy>
  <cp:revision>2984</cp:revision>
  <dcterms:created xsi:type="dcterms:W3CDTF">2008-02-13T16:07:44Z</dcterms:created>
  <dcterms:modified xsi:type="dcterms:W3CDTF">2022-03-02T22:30:04Z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4175587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