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18288000" cy="10287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6" d="100"/>
          <a:sy n="36" d="100"/>
        </p:scale>
        <p:origin x="30" y="3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77009" y="-107021"/>
            <a:ext cx="16533980" cy="1625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g"/><Relationship Id="rId7" Type="http://schemas.openxmlformats.org/officeDocument/2006/relationships/image" Target="../media/image92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575" y="-10391"/>
            <a:ext cx="19964400" cy="10286999"/>
            <a:chOff x="0" y="0"/>
            <a:chExt cx="18436683" cy="10286999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436683" cy="10286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028699"/>
              <a:ext cx="11809353" cy="822560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414665"/>
              <a:ext cx="11811000" cy="4362450"/>
            </a:xfrm>
            <a:custGeom>
              <a:avLst/>
              <a:gdLst/>
              <a:ahLst/>
              <a:cxnLst/>
              <a:rect l="l" t="t" r="r" b="b"/>
              <a:pathLst>
                <a:path w="11811000" h="4362450">
                  <a:moveTo>
                    <a:pt x="11811000" y="4362450"/>
                  </a:moveTo>
                  <a:lnTo>
                    <a:pt x="0" y="4362450"/>
                  </a:lnTo>
                  <a:lnTo>
                    <a:pt x="0" y="0"/>
                  </a:lnTo>
                  <a:lnTo>
                    <a:pt x="11811000" y="0"/>
                  </a:lnTo>
                  <a:lnTo>
                    <a:pt x="11811000" y="4362450"/>
                  </a:lnTo>
                  <a:close/>
                </a:path>
              </a:pathLst>
            </a:custGeom>
            <a:solidFill>
              <a:srgbClr val="000000">
                <a:alpha val="458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095634" y="2959302"/>
              <a:ext cx="3213963" cy="482099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" y="3576852"/>
              <a:ext cx="11412855" cy="5301615"/>
            </a:xfrm>
            <a:custGeom>
              <a:avLst/>
              <a:gdLst/>
              <a:ahLst/>
              <a:cxnLst/>
              <a:rect l="l" t="t" r="r" b="b"/>
              <a:pathLst>
                <a:path w="11412855" h="5301615">
                  <a:moveTo>
                    <a:pt x="8820150" y="3951300"/>
                  </a:moveTo>
                  <a:lnTo>
                    <a:pt x="0" y="3951300"/>
                  </a:lnTo>
                  <a:lnTo>
                    <a:pt x="0" y="3960825"/>
                  </a:lnTo>
                  <a:lnTo>
                    <a:pt x="8820150" y="3960825"/>
                  </a:lnTo>
                  <a:lnTo>
                    <a:pt x="8820150" y="3951300"/>
                  </a:lnTo>
                  <a:close/>
                </a:path>
                <a:path w="11412855" h="5301615">
                  <a:moveTo>
                    <a:pt x="8861260" y="0"/>
                  </a:moveTo>
                  <a:lnTo>
                    <a:pt x="41109" y="0"/>
                  </a:lnTo>
                  <a:lnTo>
                    <a:pt x="41109" y="9525"/>
                  </a:lnTo>
                  <a:lnTo>
                    <a:pt x="8861260" y="9525"/>
                  </a:lnTo>
                  <a:lnTo>
                    <a:pt x="8861260" y="0"/>
                  </a:lnTo>
                  <a:close/>
                </a:path>
                <a:path w="11412855" h="5301615">
                  <a:moveTo>
                    <a:pt x="11412258" y="5158219"/>
                  </a:moveTo>
                  <a:lnTo>
                    <a:pt x="11271441" y="5015496"/>
                  </a:lnTo>
                  <a:lnTo>
                    <a:pt x="11254550" y="5032616"/>
                  </a:lnTo>
                  <a:lnTo>
                    <a:pt x="11366906" y="5146205"/>
                  </a:lnTo>
                  <a:lnTo>
                    <a:pt x="10775493" y="5146205"/>
                  </a:lnTo>
                  <a:lnTo>
                    <a:pt x="10775493" y="5170233"/>
                  </a:lnTo>
                  <a:lnTo>
                    <a:pt x="11366906" y="5170233"/>
                  </a:lnTo>
                  <a:lnTo>
                    <a:pt x="11254550" y="5284114"/>
                  </a:lnTo>
                  <a:lnTo>
                    <a:pt x="11271441" y="5301246"/>
                  </a:lnTo>
                  <a:lnTo>
                    <a:pt x="11412258" y="51582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8415" y="3446680"/>
            <a:ext cx="11969276" cy="4667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9969" marR="5080" indent="-635" algn="ctr">
              <a:lnSpc>
                <a:spcPct val="150000"/>
              </a:lnSpc>
              <a:spcBef>
                <a:spcPts val="100"/>
              </a:spcBef>
            </a:pPr>
            <a:r>
              <a:rPr lang="es-ES" sz="3500" spc="-190" dirty="0">
                <a:solidFill>
                  <a:srgbClr val="FFFFFF"/>
                </a:solidFill>
                <a:latin typeface="Verdana"/>
                <a:cs typeface="Verdana"/>
              </a:rPr>
              <a:t>La Auditoría en la detección de fraudes en el sector público privado del Ecuador: Metodología de Auditoría Integral </a:t>
            </a:r>
          </a:p>
          <a:p>
            <a:pPr marL="1029969" marR="5080" indent="-635" algn="ctr">
              <a:lnSpc>
                <a:spcPct val="150000"/>
              </a:lnSpc>
              <a:spcBef>
                <a:spcPts val="100"/>
              </a:spcBef>
            </a:pPr>
            <a:r>
              <a:rPr lang="es-ES" sz="3500" spc="-190" dirty="0" smtClean="0">
                <a:solidFill>
                  <a:srgbClr val="FFFFFF"/>
                </a:solidFill>
                <a:latin typeface="Verdana"/>
                <a:cs typeface="Verdana"/>
              </a:rPr>
              <a:t>(Contraloría </a:t>
            </a:r>
            <a:r>
              <a:rPr lang="es-ES" sz="3500" spc="-190" dirty="0">
                <a:solidFill>
                  <a:srgbClr val="FFFFFF"/>
                </a:solidFill>
                <a:latin typeface="Verdana"/>
                <a:cs typeface="Verdana"/>
              </a:rPr>
              <a:t>General del </a:t>
            </a:r>
            <a:r>
              <a:rPr lang="es-ES" sz="3500" spc="-190" dirty="0" smtClean="0">
                <a:solidFill>
                  <a:srgbClr val="FFFFFF"/>
                </a:solidFill>
                <a:latin typeface="Verdana"/>
                <a:cs typeface="Verdana"/>
              </a:rPr>
              <a:t>Estado - Auditorías </a:t>
            </a:r>
            <a:r>
              <a:rPr lang="es-ES" sz="3500" spc="-190" dirty="0" smtClean="0">
                <a:solidFill>
                  <a:srgbClr val="FFFFFF"/>
                </a:solidFill>
                <a:latin typeface="Verdana"/>
                <a:cs typeface="Verdana"/>
              </a:rPr>
              <a:t>Internas</a:t>
            </a:r>
            <a:endParaRPr lang="es-ES" sz="3500" spc="-190" dirty="0" smtClean="0">
              <a:solidFill>
                <a:srgbClr val="FFFFFF"/>
              </a:solidFill>
              <a:latin typeface="Verdana"/>
              <a:cs typeface="Verdana"/>
            </a:endParaRPr>
          </a:p>
          <a:p>
            <a:pPr marL="1029969" marR="5080" indent="-635">
              <a:lnSpc>
                <a:spcPct val="150000"/>
              </a:lnSpc>
              <a:spcBef>
                <a:spcPts val="100"/>
              </a:spcBef>
            </a:pPr>
            <a:endParaRPr lang="es-ES" sz="3000" spc="-50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029969" marR="5080" indent="-635">
              <a:lnSpc>
                <a:spcPct val="150000"/>
              </a:lnSpc>
              <a:spcBef>
                <a:spcPts val="100"/>
              </a:spcBef>
            </a:pPr>
            <a:r>
              <a:rPr sz="3000" spc="-50" dirty="0" smtClean="0">
                <a:solidFill>
                  <a:srgbClr val="FFFFFF"/>
                </a:solidFill>
                <a:latin typeface="Verdana"/>
                <a:cs typeface="Verdana"/>
              </a:rPr>
              <a:t>AUTORAS</a:t>
            </a:r>
            <a:endParaRPr sz="3000" dirty="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308416" y="365984"/>
            <a:ext cx="15671165" cy="9551035"/>
            <a:chOff x="1659910" y="257619"/>
            <a:chExt cx="15671165" cy="9551035"/>
          </a:xfrm>
        </p:grpSpPr>
        <p:sp>
          <p:nvSpPr>
            <p:cNvPr id="10" name="object 10"/>
            <p:cNvSpPr/>
            <p:nvPr/>
          </p:nvSpPr>
          <p:spPr>
            <a:xfrm>
              <a:off x="16794479" y="9214103"/>
              <a:ext cx="536448" cy="59436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59910" y="257619"/>
              <a:ext cx="8658209" cy="22478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592212" y="8711944"/>
            <a:ext cx="28168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65" dirty="0">
                <a:solidFill>
                  <a:srgbClr val="FFFFFF"/>
                </a:solidFill>
                <a:latin typeface="Verdana"/>
                <a:cs typeface="Verdana"/>
              </a:rPr>
              <a:t>Johanna</a:t>
            </a:r>
            <a:r>
              <a:rPr sz="3000" spc="-2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10" dirty="0">
                <a:solidFill>
                  <a:srgbClr val="FFFFFF"/>
                </a:solidFill>
                <a:latin typeface="Verdana"/>
                <a:cs typeface="Verdana"/>
              </a:rPr>
              <a:t>Suarez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29016" y="8711944"/>
            <a:ext cx="31330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85" dirty="0">
                <a:solidFill>
                  <a:srgbClr val="FFFFFF"/>
                </a:solidFill>
                <a:latin typeface="Verdana"/>
                <a:cs typeface="Verdana"/>
              </a:rPr>
              <a:t>Lisbeth</a:t>
            </a:r>
            <a:r>
              <a:rPr sz="3000" spc="-2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85" dirty="0">
                <a:solidFill>
                  <a:srgbClr val="FFFFFF"/>
                </a:solidFill>
                <a:latin typeface="Verdana"/>
                <a:cs typeface="Verdana"/>
              </a:rPr>
              <a:t>Toapanta</a:t>
            </a:r>
            <a:endParaRPr sz="3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"/>
            <a:ext cx="18288635" cy="10287000"/>
            <a:chOff x="0" y="5"/>
            <a:chExt cx="18288635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5"/>
              <a:ext cx="18287999" cy="102869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36034" y="2251100"/>
              <a:ext cx="6482690" cy="64833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6098" y="7637796"/>
              <a:ext cx="6483985" cy="8890"/>
            </a:xfrm>
            <a:custGeom>
              <a:avLst/>
              <a:gdLst/>
              <a:ahLst/>
              <a:cxnLst/>
              <a:rect l="l" t="t" r="r" b="b"/>
              <a:pathLst>
                <a:path w="6483984" h="8890">
                  <a:moveTo>
                    <a:pt x="6483360" y="0"/>
                  </a:moveTo>
                  <a:lnTo>
                    <a:pt x="6483360" y="8598"/>
                  </a:lnTo>
                  <a:lnTo>
                    <a:pt x="0" y="8598"/>
                  </a:lnTo>
                  <a:lnTo>
                    <a:pt x="0" y="0"/>
                  </a:lnTo>
                  <a:lnTo>
                    <a:pt x="6483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743388" y="548920"/>
              <a:ext cx="8544610" cy="854461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43480" y="7648230"/>
              <a:ext cx="8545195" cy="11430"/>
            </a:xfrm>
            <a:custGeom>
              <a:avLst/>
              <a:gdLst/>
              <a:ahLst/>
              <a:cxnLst/>
              <a:rect l="l" t="t" r="r" b="b"/>
              <a:pathLst>
                <a:path w="8545194" h="11429">
                  <a:moveTo>
                    <a:pt x="8544609" y="0"/>
                  </a:moveTo>
                  <a:lnTo>
                    <a:pt x="8544609" y="11332"/>
                  </a:lnTo>
                  <a:lnTo>
                    <a:pt x="0" y="11332"/>
                  </a:lnTo>
                  <a:lnTo>
                    <a:pt x="0" y="0"/>
                  </a:lnTo>
                  <a:lnTo>
                    <a:pt x="85446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828263" y="2441667"/>
              <a:ext cx="6534149" cy="18478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19386" y="2441676"/>
              <a:ext cx="3467099" cy="159066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382067" y="6510619"/>
              <a:ext cx="7639049" cy="20288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971263" y="9150096"/>
              <a:ext cx="576071" cy="65836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675638" y="940590"/>
            <a:ext cx="316865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350" dirty="0"/>
              <a:t>M</a:t>
            </a:r>
            <a:r>
              <a:rPr sz="5000" spc="-45" dirty="0"/>
              <a:t>U</a:t>
            </a:r>
            <a:r>
              <a:rPr sz="5000" spc="-80" dirty="0"/>
              <a:t>E</a:t>
            </a:r>
            <a:r>
              <a:rPr sz="5000" dirty="0"/>
              <a:t>S</a:t>
            </a:r>
            <a:r>
              <a:rPr sz="5000" spc="75" dirty="0"/>
              <a:t>T</a:t>
            </a:r>
            <a:r>
              <a:rPr sz="5000" spc="-114" dirty="0"/>
              <a:t>R</a:t>
            </a:r>
            <a:r>
              <a:rPr sz="5000" spc="90" dirty="0"/>
              <a:t>A</a:t>
            </a:r>
            <a:endParaRPr sz="5000"/>
          </a:p>
        </p:txBody>
      </p:sp>
      <p:grpSp>
        <p:nvGrpSpPr>
          <p:cNvPr id="13" name="object 13"/>
          <p:cNvGrpSpPr/>
          <p:nvPr/>
        </p:nvGrpSpPr>
        <p:grpSpPr>
          <a:xfrm>
            <a:off x="14050852" y="4565388"/>
            <a:ext cx="647700" cy="1348740"/>
            <a:chOff x="14050852" y="4565388"/>
            <a:chExt cx="647700" cy="1348740"/>
          </a:xfrm>
        </p:grpSpPr>
        <p:sp>
          <p:nvSpPr>
            <p:cNvPr id="14" name="object 14"/>
            <p:cNvSpPr/>
            <p:nvPr/>
          </p:nvSpPr>
          <p:spPr>
            <a:xfrm>
              <a:off x="14293588" y="4565388"/>
              <a:ext cx="161925" cy="1227455"/>
            </a:xfrm>
            <a:custGeom>
              <a:avLst/>
              <a:gdLst/>
              <a:ahLst/>
              <a:cxnLst/>
              <a:rect l="l" t="t" r="r" b="b"/>
              <a:pathLst>
                <a:path w="161925" h="1227454">
                  <a:moveTo>
                    <a:pt x="161925" y="0"/>
                  </a:moveTo>
                  <a:lnTo>
                    <a:pt x="161925" y="1227029"/>
                  </a:lnTo>
                  <a:lnTo>
                    <a:pt x="0" y="1227029"/>
                  </a:lnTo>
                  <a:lnTo>
                    <a:pt x="0" y="0"/>
                  </a:lnTo>
                  <a:lnTo>
                    <a:pt x="161925" y="0"/>
                  </a:lnTo>
                  <a:close/>
                </a:path>
              </a:pathLst>
            </a:custGeom>
            <a:solidFill>
              <a:srgbClr val="2D58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131663" y="5509827"/>
              <a:ext cx="485775" cy="323215"/>
            </a:xfrm>
            <a:custGeom>
              <a:avLst/>
              <a:gdLst/>
              <a:ahLst/>
              <a:cxnLst/>
              <a:rect l="l" t="t" r="r" b="b"/>
              <a:pathLst>
                <a:path w="485775" h="323214">
                  <a:moveTo>
                    <a:pt x="485774" y="0"/>
                  </a:moveTo>
                  <a:lnTo>
                    <a:pt x="242887" y="322975"/>
                  </a:lnTo>
                  <a:lnTo>
                    <a:pt x="0" y="0"/>
                  </a:lnTo>
                </a:path>
              </a:pathLst>
            </a:custGeom>
            <a:ln w="161790">
              <a:solidFill>
                <a:srgbClr val="2D58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279" cy="10286999"/>
            <a:chOff x="0" y="0"/>
            <a:chExt cx="18288279" cy="10286999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7999" cy="10286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642543" y="1028699"/>
              <a:ext cx="9645456" cy="83057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28671" y="3794069"/>
              <a:ext cx="14258925" cy="2371725"/>
            </a:xfrm>
            <a:custGeom>
              <a:avLst/>
              <a:gdLst/>
              <a:ahLst/>
              <a:cxnLst/>
              <a:rect l="l" t="t" r="r" b="b"/>
              <a:pathLst>
                <a:path w="14258925" h="2371725">
                  <a:moveTo>
                    <a:pt x="14258925" y="2371725"/>
                  </a:moveTo>
                  <a:lnTo>
                    <a:pt x="0" y="2371725"/>
                  </a:lnTo>
                  <a:lnTo>
                    <a:pt x="0" y="0"/>
                  </a:lnTo>
                  <a:lnTo>
                    <a:pt x="14258925" y="0"/>
                  </a:lnTo>
                  <a:lnTo>
                    <a:pt x="14258925" y="2371725"/>
                  </a:lnTo>
                  <a:close/>
                </a:path>
              </a:pathLst>
            </a:custGeom>
            <a:solidFill>
              <a:srgbClr val="000000">
                <a:alpha val="458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515119" y="3789285"/>
              <a:ext cx="8773160" cy="4365625"/>
            </a:xfrm>
            <a:custGeom>
              <a:avLst/>
              <a:gdLst/>
              <a:ahLst/>
              <a:cxnLst/>
              <a:rect l="l" t="t" r="r" b="b"/>
              <a:pathLst>
                <a:path w="8773160" h="4365625">
                  <a:moveTo>
                    <a:pt x="8772881" y="4356100"/>
                  </a:moveTo>
                  <a:lnTo>
                    <a:pt x="0" y="4356100"/>
                  </a:lnTo>
                  <a:lnTo>
                    <a:pt x="0" y="4365612"/>
                  </a:lnTo>
                  <a:lnTo>
                    <a:pt x="8772881" y="4365612"/>
                  </a:lnTo>
                  <a:lnTo>
                    <a:pt x="8772881" y="4356100"/>
                  </a:lnTo>
                  <a:close/>
                </a:path>
                <a:path w="8773160" h="4365625">
                  <a:moveTo>
                    <a:pt x="8772881" y="0"/>
                  </a:moveTo>
                  <a:lnTo>
                    <a:pt x="0" y="0"/>
                  </a:lnTo>
                  <a:lnTo>
                    <a:pt x="0" y="9499"/>
                  </a:lnTo>
                  <a:lnTo>
                    <a:pt x="8772881" y="9499"/>
                  </a:lnTo>
                  <a:lnTo>
                    <a:pt x="87728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30523" y="829436"/>
              <a:ext cx="5534222" cy="830130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30524" y="829436"/>
              <a:ext cx="5534223" cy="830130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09927" y="3574126"/>
              <a:ext cx="2733674" cy="273365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515117" y="6792883"/>
              <a:ext cx="8544283" cy="233754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975761" y="1654682"/>
            <a:ext cx="6498590" cy="1797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00175" marR="5080" indent="-1388110">
              <a:lnSpc>
                <a:spcPct val="116300"/>
              </a:lnSpc>
              <a:spcBef>
                <a:spcPts val="95"/>
              </a:spcBef>
            </a:pPr>
            <a:r>
              <a:rPr sz="5000" b="1" spc="-335" dirty="0">
                <a:solidFill>
                  <a:srgbClr val="FFFFFF"/>
                </a:solidFill>
                <a:latin typeface="Verdana"/>
                <a:cs typeface="Verdana"/>
              </a:rPr>
              <a:t>Procesamiento </a:t>
            </a:r>
            <a:r>
              <a:rPr sz="5000" b="1" spc="-22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5000" b="1" spc="-43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000" b="1" spc="-330" dirty="0">
                <a:solidFill>
                  <a:srgbClr val="FFFFFF"/>
                </a:solidFill>
                <a:latin typeface="Verdana"/>
                <a:cs typeface="Verdana"/>
              </a:rPr>
              <a:t>la  </a:t>
            </a:r>
            <a:r>
              <a:rPr sz="5000" b="1" spc="-409" dirty="0">
                <a:solidFill>
                  <a:srgbClr val="FFFFFF"/>
                </a:solidFill>
                <a:latin typeface="Verdana"/>
                <a:cs typeface="Verdana"/>
              </a:rPr>
              <a:t>información</a:t>
            </a:r>
            <a:endParaRPr sz="50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7719" y="9287255"/>
            <a:ext cx="441959" cy="5943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9479"/>
            <a:ext cx="18288000" cy="10257790"/>
            <a:chOff x="0" y="29479"/>
            <a:chExt cx="18288000" cy="10257790"/>
          </a:xfrm>
        </p:grpSpPr>
        <p:sp>
          <p:nvSpPr>
            <p:cNvPr id="3" name="object 3"/>
            <p:cNvSpPr/>
            <p:nvPr/>
          </p:nvSpPr>
          <p:spPr>
            <a:xfrm>
              <a:off x="0" y="29479"/>
              <a:ext cx="18287999" cy="1025751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303924" y="5349163"/>
              <a:ext cx="10959465" cy="3215005"/>
            </a:xfrm>
            <a:custGeom>
              <a:avLst/>
              <a:gdLst/>
              <a:ahLst/>
              <a:cxnLst/>
              <a:rect l="l" t="t" r="r" b="b"/>
              <a:pathLst>
                <a:path w="10959465" h="3215004">
                  <a:moveTo>
                    <a:pt x="693915" y="3062160"/>
                  </a:moveTo>
                  <a:lnTo>
                    <a:pt x="540473" y="2909913"/>
                  </a:lnTo>
                  <a:lnTo>
                    <a:pt x="522058" y="2928188"/>
                  </a:lnTo>
                  <a:lnTo>
                    <a:pt x="644486" y="3049333"/>
                  </a:lnTo>
                  <a:lnTo>
                    <a:pt x="0" y="3049333"/>
                  </a:lnTo>
                  <a:lnTo>
                    <a:pt x="0" y="3074974"/>
                  </a:lnTo>
                  <a:lnTo>
                    <a:pt x="644486" y="3074974"/>
                  </a:lnTo>
                  <a:lnTo>
                    <a:pt x="522058" y="3196450"/>
                  </a:lnTo>
                  <a:lnTo>
                    <a:pt x="540473" y="3214713"/>
                  </a:lnTo>
                  <a:lnTo>
                    <a:pt x="693915" y="3062160"/>
                  </a:lnTo>
                  <a:close/>
                </a:path>
                <a:path w="10959465" h="3215004">
                  <a:moveTo>
                    <a:pt x="5509145" y="3062160"/>
                  </a:moveTo>
                  <a:lnTo>
                    <a:pt x="5355704" y="2909913"/>
                  </a:lnTo>
                  <a:lnTo>
                    <a:pt x="5337289" y="2928188"/>
                  </a:lnTo>
                  <a:lnTo>
                    <a:pt x="5459717" y="3049333"/>
                  </a:lnTo>
                  <a:lnTo>
                    <a:pt x="4815230" y="3049333"/>
                  </a:lnTo>
                  <a:lnTo>
                    <a:pt x="4815230" y="3074974"/>
                  </a:lnTo>
                  <a:lnTo>
                    <a:pt x="5459717" y="3074974"/>
                  </a:lnTo>
                  <a:lnTo>
                    <a:pt x="5337289" y="3196450"/>
                  </a:lnTo>
                  <a:lnTo>
                    <a:pt x="5355704" y="3214713"/>
                  </a:lnTo>
                  <a:lnTo>
                    <a:pt x="5509145" y="3062160"/>
                  </a:lnTo>
                  <a:close/>
                </a:path>
                <a:path w="10959465" h="3215004">
                  <a:moveTo>
                    <a:pt x="6120536" y="0"/>
                  </a:moveTo>
                  <a:lnTo>
                    <a:pt x="1834286" y="0"/>
                  </a:lnTo>
                  <a:lnTo>
                    <a:pt x="1834286" y="9525"/>
                  </a:lnTo>
                  <a:lnTo>
                    <a:pt x="6120536" y="9525"/>
                  </a:lnTo>
                  <a:lnTo>
                    <a:pt x="6120536" y="0"/>
                  </a:lnTo>
                  <a:close/>
                </a:path>
                <a:path w="10959465" h="3215004">
                  <a:moveTo>
                    <a:pt x="10959236" y="0"/>
                  </a:moveTo>
                  <a:lnTo>
                    <a:pt x="6653936" y="0"/>
                  </a:lnTo>
                  <a:lnTo>
                    <a:pt x="6653936" y="9525"/>
                  </a:lnTo>
                  <a:lnTo>
                    <a:pt x="10959236" y="9525"/>
                  </a:lnTo>
                  <a:lnTo>
                    <a:pt x="109592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6072936" y="7651255"/>
            <a:ext cx="674370" cy="901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84150">
              <a:lnSpc>
                <a:spcPct val="114999"/>
              </a:lnSpc>
              <a:spcBef>
                <a:spcPts val="100"/>
              </a:spcBef>
            </a:pPr>
            <a:r>
              <a:rPr sz="2500" b="1" spc="-85" dirty="0">
                <a:latin typeface="Arial"/>
                <a:cs typeface="Arial"/>
              </a:rPr>
              <a:t>SI  </a:t>
            </a:r>
            <a:r>
              <a:rPr sz="2500" b="1" spc="30" dirty="0">
                <a:latin typeface="Arial"/>
                <a:cs typeface="Arial"/>
              </a:rPr>
              <a:t>75</a:t>
            </a:r>
            <a:r>
              <a:rPr sz="2500" b="1" spc="25" dirty="0">
                <a:latin typeface="Arial"/>
                <a:cs typeface="Arial"/>
              </a:rPr>
              <a:t>%</a:t>
            </a:r>
            <a:endParaRPr sz="25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674514" y="1252811"/>
            <a:ext cx="674370" cy="901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8580">
              <a:lnSpc>
                <a:spcPct val="114999"/>
              </a:lnSpc>
              <a:spcBef>
                <a:spcPts val="100"/>
              </a:spcBef>
            </a:pPr>
            <a:r>
              <a:rPr sz="2500" b="1" spc="130" dirty="0">
                <a:latin typeface="Arial"/>
                <a:cs typeface="Arial"/>
              </a:rPr>
              <a:t>NO  </a:t>
            </a:r>
            <a:r>
              <a:rPr sz="2500" b="1" spc="30" dirty="0">
                <a:latin typeface="Arial"/>
                <a:cs typeface="Arial"/>
              </a:rPr>
              <a:t>25</a:t>
            </a:r>
            <a:r>
              <a:rPr sz="2500" b="1" spc="25" dirty="0">
                <a:latin typeface="Arial"/>
                <a:cs typeface="Arial"/>
              </a:rPr>
              <a:t>%</a:t>
            </a:r>
            <a:endParaRPr sz="25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353001" y="1077004"/>
            <a:ext cx="7978140" cy="8731885"/>
            <a:chOff x="9353001" y="1077004"/>
            <a:chExt cx="7978140" cy="8731885"/>
          </a:xfrm>
        </p:grpSpPr>
        <p:sp>
          <p:nvSpPr>
            <p:cNvPr id="8" name="object 8"/>
            <p:cNvSpPr/>
            <p:nvPr/>
          </p:nvSpPr>
          <p:spPr>
            <a:xfrm>
              <a:off x="9353001" y="1077004"/>
              <a:ext cx="7715250" cy="7715250"/>
            </a:xfrm>
            <a:custGeom>
              <a:avLst/>
              <a:gdLst/>
              <a:ahLst/>
              <a:cxnLst/>
              <a:rect l="l" t="t" r="r" b="b"/>
              <a:pathLst>
                <a:path w="7715250" h="7715250">
                  <a:moveTo>
                    <a:pt x="3920403" y="7714779"/>
                  </a:moveTo>
                  <a:lnTo>
                    <a:pt x="3824735" y="7715150"/>
                  </a:lnTo>
                  <a:lnTo>
                    <a:pt x="3729076" y="7713120"/>
                  </a:lnTo>
                  <a:lnTo>
                    <a:pt x="3633493" y="7708751"/>
                  </a:lnTo>
                  <a:lnTo>
                    <a:pt x="3538046" y="7702010"/>
                  </a:lnTo>
                  <a:lnTo>
                    <a:pt x="3442799" y="7692901"/>
                  </a:lnTo>
                  <a:lnTo>
                    <a:pt x="3347806" y="7681449"/>
                  </a:lnTo>
                  <a:lnTo>
                    <a:pt x="3253128" y="7667619"/>
                  </a:lnTo>
                  <a:lnTo>
                    <a:pt x="3158820" y="7651475"/>
                  </a:lnTo>
                  <a:lnTo>
                    <a:pt x="3064941" y="7632958"/>
                  </a:lnTo>
                  <a:lnTo>
                    <a:pt x="2971551" y="7612127"/>
                  </a:lnTo>
                  <a:lnTo>
                    <a:pt x="2878707" y="7589000"/>
                  </a:lnTo>
                  <a:lnTo>
                    <a:pt x="2786465" y="7563559"/>
                  </a:lnTo>
                  <a:lnTo>
                    <a:pt x="2694881" y="7535866"/>
                  </a:lnTo>
                  <a:lnTo>
                    <a:pt x="2604014" y="7505887"/>
                  </a:lnTo>
                  <a:lnTo>
                    <a:pt x="2513916" y="7473691"/>
                  </a:lnTo>
                  <a:lnTo>
                    <a:pt x="2424646" y="7439266"/>
                  </a:lnTo>
                  <a:lnTo>
                    <a:pt x="2336257" y="7402604"/>
                  </a:lnTo>
                  <a:lnTo>
                    <a:pt x="2248803" y="7363772"/>
                  </a:lnTo>
                  <a:lnTo>
                    <a:pt x="2162342" y="7322794"/>
                  </a:lnTo>
                  <a:lnTo>
                    <a:pt x="2076922" y="7279675"/>
                  </a:lnTo>
                  <a:lnTo>
                    <a:pt x="1992596" y="7234478"/>
                  </a:lnTo>
                  <a:lnTo>
                    <a:pt x="1909419" y="7187169"/>
                  </a:lnTo>
                  <a:lnTo>
                    <a:pt x="1827441" y="7137840"/>
                  </a:lnTo>
                  <a:lnTo>
                    <a:pt x="1746712" y="7086485"/>
                  </a:lnTo>
                  <a:lnTo>
                    <a:pt x="1667281" y="7033134"/>
                  </a:lnTo>
                  <a:lnTo>
                    <a:pt x="1589197" y="6977815"/>
                  </a:lnTo>
                  <a:lnTo>
                    <a:pt x="1512510" y="6920616"/>
                  </a:lnTo>
                  <a:lnTo>
                    <a:pt x="1437263" y="6861507"/>
                  </a:lnTo>
                  <a:lnTo>
                    <a:pt x="1363508" y="6800547"/>
                  </a:lnTo>
                  <a:lnTo>
                    <a:pt x="1291286" y="6737793"/>
                  </a:lnTo>
                  <a:lnTo>
                    <a:pt x="1220645" y="6673240"/>
                  </a:lnTo>
                  <a:lnTo>
                    <a:pt x="1151624" y="6606980"/>
                  </a:lnTo>
                  <a:lnTo>
                    <a:pt x="1084269" y="6539023"/>
                  </a:lnTo>
                  <a:lnTo>
                    <a:pt x="1018621" y="6469417"/>
                  </a:lnTo>
                  <a:lnTo>
                    <a:pt x="954717" y="6398195"/>
                  </a:lnTo>
                  <a:lnTo>
                    <a:pt x="892599" y="6325411"/>
                  </a:lnTo>
                  <a:lnTo>
                    <a:pt x="832308" y="6251118"/>
                  </a:lnTo>
                  <a:lnTo>
                    <a:pt x="773877" y="6175349"/>
                  </a:lnTo>
                  <a:lnTo>
                    <a:pt x="717342" y="6098157"/>
                  </a:lnTo>
                  <a:lnTo>
                    <a:pt x="662738" y="6019577"/>
                  </a:lnTo>
                  <a:lnTo>
                    <a:pt x="610102" y="5939666"/>
                  </a:lnTo>
                  <a:lnTo>
                    <a:pt x="559465" y="5858482"/>
                  </a:lnTo>
                  <a:lnTo>
                    <a:pt x="510853" y="5776078"/>
                  </a:lnTo>
                  <a:lnTo>
                    <a:pt x="464301" y="5692488"/>
                  </a:lnTo>
                  <a:lnTo>
                    <a:pt x="419839" y="5607764"/>
                  </a:lnTo>
                  <a:lnTo>
                    <a:pt x="377491" y="5521942"/>
                  </a:lnTo>
                  <a:lnTo>
                    <a:pt x="337284" y="5435121"/>
                  </a:lnTo>
                  <a:lnTo>
                    <a:pt x="299243" y="5347345"/>
                  </a:lnTo>
                  <a:lnTo>
                    <a:pt x="263390" y="5258629"/>
                  </a:lnTo>
                  <a:lnTo>
                    <a:pt x="229749" y="5169045"/>
                  </a:lnTo>
                  <a:lnTo>
                    <a:pt x="198340" y="5078670"/>
                  </a:lnTo>
                  <a:lnTo>
                    <a:pt x="169182" y="4987543"/>
                  </a:lnTo>
                  <a:lnTo>
                    <a:pt x="142293" y="4895721"/>
                  </a:lnTo>
                  <a:lnTo>
                    <a:pt x="117691" y="4803263"/>
                  </a:lnTo>
                  <a:lnTo>
                    <a:pt x="95388" y="4710207"/>
                  </a:lnTo>
                  <a:lnTo>
                    <a:pt x="75401" y="4616631"/>
                  </a:lnTo>
                  <a:lnTo>
                    <a:pt x="57740" y="4522591"/>
                  </a:lnTo>
                  <a:lnTo>
                    <a:pt x="42417" y="4428146"/>
                  </a:lnTo>
                  <a:lnTo>
                    <a:pt x="29442" y="4333335"/>
                  </a:lnTo>
                  <a:lnTo>
                    <a:pt x="18821" y="4238235"/>
                  </a:lnTo>
                  <a:lnTo>
                    <a:pt x="10562" y="4142936"/>
                  </a:lnTo>
                  <a:lnTo>
                    <a:pt x="4670" y="4047436"/>
                  </a:lnTo>
                  <a:lnTo>
                    <a:pt x="1148" y="3951814"/>
                  </a:lnTo>
                  <a:lnTo>
                    <a:pt x="0" y="3856128"/>
                  </a:lnTo>
                  <a:lnTo>
                    <a:pt x="1223" y="3760454"/>
                  </a:lnTo>
                  <a:lnTo>
                    <a:pt x="4820" y="3664839"/>
                  </a:lnTo>
                  <a:lnTo>
                    <a:pt x="3857640" y="3857640"/>
                  </a:lnTo>
                  <a:lnTo>
                    <a:pt x="3857640" y="0"/>
                  </a:lnTo>
                  <a:lnTo>
                    <a:pt x="3953319" y="1186"/>
                  </a:lnTo>
                  <a:lnTo>
                    <a:pt x="4048940" y="4745"/>
                  </a:lnTo>
                  <a:lnTo>
                    <a:pt x="4144441" y="10675"/>
                  </a:lnTo>
                  <a:lnTo>
                    <a:pt x="4239739" y="18971"/>
                  </a:lnTo>
                  <a:lnTo>
                    <a:pt x="4334839" y="29629"/>
                  </a:lnTo>
                  <a:lnTo>
                    <a:pt x="4429650" y="42642"/>
                  </a:lnTo>
                  <a:lnTo>
                    <a:pt x="4524076" y="58001"/>
                  </a:lnTo>
                  <a:lnTo>
                    <a:pt x="4618096" y="75699"/>
                  </a:lnTo>
                  <a:lnTo>
                    <a:pt x="4711673" y="95723"/>
                  </a:lnTo>
                  <a:lnTo>
                    <a:pt x="4804729" y="118062"/>
                  </a:lnTo>
                  <a:lnTo>
                    <a:pt x="4897168" y="142701"/>
                  </a:lnTo>
                  <a:lnTo>
                    <a:pt x="4988970" y="169626"/>
                  </a:lnTo>
                  <a:lnTo>
                    <a:pt x="5080111" y="198819"/>
                  </a:lnTo>
                  <a:lnTo>
                    <a:pt x="5170472" y="230264"/>
                  </a:lnTo>
                  <a:lnTo>
                    <a:pt x="5260036" y="263940"/>
                  </a:lnTo>
                  <a:lnTo>
                    <a:pt x="5348733" y="299827"/>
                  </a:lnTo>
                  <a:lnTo>
                    <a:pt x="5436509" y="337903"/>
                  </a:lnTo>
                  <a:lnTo>
                    <a:pt x="5523330" y="378144"/>
                  </a:lnTo>
                  <a:lnTo>
                    <a:pt x="5609114" y="420525"/>
                  </a:lnTo>
                  <a:lnTo>
                    <a:pt x="5693799" y="465023"/>
                  </a:lnTo>
                  <a:lnTo>
                    <a:pt x="5777389" y="511606"/>
                  </a:lnTo>
                  <a:lnTo>
                    <a:pt x="5859793" y="560248"/>
                  </a:lnTo>
                  <a:lnTo>
                    <a:pt x="5940958" y="610918"/>
                  </a:lnTo>
                  <a:lnTo>
                    <a:pt x="6020850" y="663587"/>
                  </a:lnTo>
                  <a:lnTo>
                    <a:pt x="6099391" y="718220"/>
                  </a:lnTo>
                  <a:lnTo>
                    <a:pt x="6176544" y="774783"/>
                  </a:lnTo>
                  <a:lnTo>
                    <a:pt x="6252294" y="833245"/>
                  </a:lnTo>
                  <a:lnTo>
                    <a:pt x="6326568" y="893568"/>
                  </a:lnTo>
                  <a:lnTo>
                    <a:pt x="6399333" y="955712"/>
                  </a:lnTo>
                  <a:lnTo>
                    <a:pt x="6470535" y="1019643"/>
                  </a:lnTo>
                  <a:lnTo>
                    <a:pt x="6540103" y="1085320"/>
                  </a:lnTo>
                  <a:lnTo>
                    <a:pt x="6608021" y="1152701"/>
                  </a:lnTo>
                  <a:lnTo>
                    <a:pt x="6674276" y="1221749"/>
                  </a:lnTo>
                  <a:lnTo>
                    <a:pt x="6738795" y="1292417"/>
                  </a:lnTo>
                  <a:lnTo>
                    <a:pt x="6801525" y="1364664"/>
                  </a:lnTo>
                  <a:lnTo>
                    <a:pt x="6862433" y="1438444"/>
                  </a:lnTo>
                  <a:lnTo>
                    <a:pt x="6921522" y="1513710"/>
                  </a:lnTo>
                  <a:lnTo>
                    <a:pt x="6978702" y="1590420"/>
                  </a:lnTo>
                  <a:lnTo>
                    <a:pt x="7033982" y="1668526"/>
                  </a:lnTo>
                  <a:lnTo>
                    <a:pt x="7087295" y="1747977"/>
                  </a:lnTo>
                  <a:lnTo>
                    <a:pt x="7138630" y="1828727"/>
                  </a:lnTo>
                  <a:lnTo>
                    <a:pt x="7187940" y="1910723"/>
                  </a:lnTo>
                  <a:lnTo>
                    <a:pt x="7235211" y="1993921"/>
                  </a:lnTo>
                  <a:lnTo>
                    <a:pt x="7280369" y="2078261"/>
                  </a:lnTo>
                  <a:lnTo>
                    <a:pt x="7323455" y="2163698"/>
                  </a:lnTo>
                  <a:lnTo>
                    <a:pt x="7364427" y="2250177"/>
                  </a:lnTo>
                  <a:lnTo>
                    <a:pt x="7403202" y="2337646"/>
                  </a:lnTo>
                  <a:lnTo>
                    <a:pt x="7439806" y="2426050"/>
                  </a:lnTo>
                  <a:lnTo>
                    <a:pt x="7474211" y="2515332"/>
                  </a:lnTo>
                  <a:lnTo>
                    <a:pt x="7506389" y="2605442"/>
                  </a:lnTo>
                  <a:lnTo>
                    <a:pt x="7536329" y="2696322"/>
                  </a:lnTo>
                  <a:lnTo>
                    <a:pt x="7563983" y="2787916"/>
                  </a:lnTo>
                  <a:lnTo>
                    <a:pt x="7589386" y="2880170"/>
                  </a:lnTo>
                  <a:lnTo>
                    <a:pt x="7612474" y="2973025"/>
                  </a:lnTo>
                  <a:lnTo>
                    <a:pt x="7633266" y="3066421"/>
                  </a:lnTo>
                  <a:lnTo>
                    <a:pt x="7651745" y="3160306"/>
                  </a:lnTo>
                  <a:lnTo>
                    <a:pt x="7667865" y="3254619"/>
                  </a:lnTo>
                  <a:lnTo>
                    <a:pt x="7681641" y="3349303"/>
                  </a:lnTo>
                  <a:lnTo>
                    <a:pt x="7693069" y="3444303"/>
                  </a:lnTo>
                  <a:lnTo>
                    <a:pt x="7702125" y="3539554"/>
                  </a:lnTo>
                  <a:lnTo>
                    <a:pt x="7708847" y="3635001"/>
                  </a:lnTo>
                  <a:lnTo>
                    <a:pt x="7713197" y="3730585"/>
                  </a:lnTo>
                  <a:lnTo>
                    <a:pt x="7715154" y="3826253"/>
                  </a:lnTo>
                  <a:lnTo>
                    <a:pt x="7714740" y="3921947"/>
                  </a:lnTo>
                  <a:lnTo>
                    <a:pt x="7711967" y="4017568"/>
                  </a:lnTo>
                  <a:lnTo>
                    <a:pt x="7706793" y="4113131"/>
                  </a:lnTo>
                  <a:lnTo>
                    <a:pt x="7699295" y="4208511"/>
                  </a:lnTo>
                  <a:lnTo>
                    <a:pt x="7689395" y="4303660"/>
                  </a:lnTo>
                  <a:lnTo>
                    <a:pt x="7677162" y="4398563"/>
                  </a:lnTo>
                  <a:lnTo>
                    <a:pt x="7662584" y="4493147"/>
                  </a:lnTo>
                  <a:lnTo>
                    <a:pt x="7645649" y="4587312"/>
                  </a:lnTo>
                  <a:lnTo>
                    <a:pt x="7626400" y="4681015"/>
                  </a:lnTo>
                  <a:lnTo>
                    <a:pt x="7604816" y="4774239"/>
                  </a:lnTo>
                  <a:lnTo>
                    <a:pt x="7580918" y="4866914"/>
                  </a:lnTo>
                  <a:lnTo>
                    <a:pt x="7554735" y="4958943"/>
                  </a:lnTo>
                  <a:lnTo>
                    <a:pt x="7526294" y="5050306"/>
                  </a:lnTo>
                  <a:lnTo>
                    <a:pt x="7495568" y="5140922"/>
                  </a:lnTo>
                  <a:lnTo>
                    <a:pt x="7462643" y="5230728"/>
                  </a:lnTo>
                  <a:lnTo>
                    <a:pt x="7427466" y="5319729"/>
                  </a:lnTo>
                  <a:lnTo>
                    <a:pt x="7390119" y="5407833"/>
                  </a:lnTo>
                  <a:lnTo>
                    <a:pt x="7350569" y="5494948"/>
                  </a:lnTo>
                  <a:lnTo>
                    <a:pt x="7308877" y="5581079"/>
                  </a:lnTo>
                  <a:lnTo>
                    <a:pt x="7265074" y="5666145"/>
                  </a:lnTo>
                  <a:lnTo>
                    <a:pt x="7219187" y="5750082"/>
                  </a:lnTo>
                  <a:lnTo>
                    <a:pt x="7171222" y="5832892"/>
                  </a:lnTo>
                  <a:lnTo>
                    <a:pt x="7121203" y="5914456"/>
                  </a:lnTo>
                  <a:lnTo>
                    <a:pt x="7069183" y="5994768"/>
                  </a:lnTo>
                  <a:lnTo>
                    <a:pt x="7015195" y="6073777"/>
                  </a:lnTo>
                  <a:lnTo>
                    <a:pt x="6959269" y="6151407"/>
                  </a:lnTo>
                  <a:lnTo>
                    <a:pt x="6901433" y="6227620"/>
                  </a:lnTo>
                  <a:lnTo>
                    <a:pt x="6841717" y="6302381"/>
                  </a:lnTo>
                  <a:lnTo>
                    <a:pt x="6780149" y="6375637"/>
                  </a:lnTo>
                  <a:lnTo>
                    <a:pt x="6716816" y="6447336"/>
                  </a:lnTo>
                  <a:lnTo>
                    <a:pt x="6651690" y="6517444"/>
                  </a:lnTo>
                  <a:lnTo>
                    <a:pt x="6584866" y="6585927"/>
                  </a:lnTo>
                  <a:lnTo>
                    <a:pt x="6516364" y="6652732"/>
                  </a:lnTo>
                  <a:lnTo>
                    <a:pt x="6446232" y="6717825"/>
                  </a:lnTo>
                  <a:lnTo>
                    <a:pt x="6374480" y="6781153"/>
                  </a:lnTo>
                  <a:lnTo>
                    <a:pt x="6301204" y="6842667"/>
                  </a:lnTo>
                  <a:lnTo>
                    <a:pt x="6226424" y="6902360"/>
                  </a:lnTo>
                  <a:lnTo>
                    <a:pt x="6150192" y="6960162"/>
                  </a:lnTo>
                  <a:lnTo>
                    <a:pt x="6072542" y="7016083"/>
                  </a:lnTo>
                  <a:lnTo>
                    <a:pt x="5993514" y="7070032"/>
                  </a:lnTo>
                  <a:lnTo>
                    <a:pt x="5913183" y="7122014"/>
                  </a:lnTo>
                  <a:lnTo>
                    <a:pt x="5831584" y="7171980"/>
                  </a:lnTo>
                  <a:lnTo>
                    <a:pt x="5748771" y="7219921"/>
                  </a:lnTo>
                  <a:lnTo>
                    <a:pt x="5664814" y="7265802"/>
                  </a:lnTo>
                  <a:lnTo>
                    <a:pt x="5579729" y="7309572"/>
                  </a:lnTo>
                  <a:lnTo>
                    <a:pt x="5493592" y="7351206"/>
                  </a:lnTo>
                  <a:lnTo>
                    <a:pt x="5406444" y="7390698"/>
                  </a:lnTo>
                  <a:lnTo>
                    <a:pt x="5318340" y="7428040"/>
                  </a:lnTo>
                  <a:lnTo>
                    <a:pt x="5229339" y="7463183"/>
                  </a:lnTo>
                  <a:lnTo>
                    <a:pt x="5139480" y="7496084"/>
                  </a:lnTo>
                  <a:lnTo>
                    <a:pt x="5048840" y="7526757"/>
                  </a:lnTo>
                  <a:lnTo>
                    <a:pt x="4957477" y="7555174"/>
                  </a:lnTo>
                  <a:lnTo>
                    <a:pt x="4865448" y="7581304"/>
                  </a:lnTo>
                  <a:lnTo>
                    <a:pt x="4772773" y="7605149"/>
                  </a:lnTo>
                  <a:lnTo>
                    <a:pt x="4679548" y="7626709"/>
                  </a:lnTo>
                  <a:lnTo>
                    <a:pt x="4585827" y="7645920"/>
                  </a:lnTo>
                  <a:lnTo>
                    <a:pt x="4491643" y="7662816"/>
                  </a:lnTo>
                  <a:lnTo>
                    <a:pt x="4397073" y="7677374"/>
                  </a:lnTo>
                  <a:lnTo>
                    <a:pt x="4302155" y="7689588"/>
                  </a:lnTo>
                  <a:lnTo>
                    <a:pt x="4207007" y="7699420"/>
                  </a:lnTo>
                  <a:lnTo>
                    <a:pt x="4111627" y="7706909"/>
                  </a:lnTo>
                  <a:lnTo>
                    <a:pt x="4016058" y="7712030"/>
                  </a:lnTo>
                  <a:lnTo>
                    <a:pt x="3920403" y="7714779"/>
                  </a:lnTo>
                  <a:close/>
                </a:path>
              </a:pathLst>
            </a:custGeom>
            <a:solidFill>
              <a:srgbClr val="C8E2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53001" y="1077004"/>
              <a:ext cx="3858260" cy="3858260"/>
            </a:xfrm>
            <a:custGeom>
              <a:avLst/>
              <a:gdLst/>
              <a:ahLst/>
              <a:cxnLst/>
              <a:rect l="l" t="t" r="r" b="b"/>
              <a:pathLst>
                <a:path w="3858259" h="3858260">
                  <a:moveTo>
                    <a:pt x="3857640" y="3857640"/>
                  </a:moveTo>
                  <a:lnTo>
                    <a:pt x="0" y="3857640"/>
                  </a:lnTo>
                  <a:lnTo>
                    <a:pt x="1170" y="3762966"/>
                  </a:lnTo>
                  <a:lnTo>
                    <a:pt x="4664" y="3668349"/>
                  </a:lnTo>
                  <a:lnTo>
                    <a:pt x="10478" y="3573845"/>
                  </a:lnTo>
                  <a:lnTo>
                    <a:pt x="18609" y="3479514"/>
                  </a:lnTo>
                  <a:lnTo>
                    <a:pt x="29051" y="3385408"/>
                  </a:lnTo>
                  <a:lnTo>
                    <a:pt x="41800" y="3291589"/>
                  </a:lnTo>
                  <a:lnTo>
                    <a:pt x="56846" y="3198111"/>
                  </a:lnTo>
                  <a:lnTo>
                    <a:pt x="74182" y="3105030"/>
                  </a:lnTo>
                  <a:lnTo>
                    <a:pt x="93795" y="3012404"/>
                  </a:lnTo>
                  <a:lnTo>
                    <a:pt x="115675" y="2920287"/>
                  </a:lnTo>
                  <a:lnTo>
                    <a:pt x="139809" y="2828733"/>
                  </a:lnTo>
                  <a:lnTo>
                    <a:pt x="166182" y="2737802"/>
                  </a:lnTo>
                  <a:lnTo>
                    <a:pt x="194778" y="2647541"/>
                  </a:lnTo>
                  <a:lnTo>
                    <a:pt x="225580" y="2558012"/>
                  </a:lnTo>
                  <a:lnTo>
                    <a:pt x="258569" y="2469266"/>
                  </a:lnTo>
                  <a:lnTo>
                    <a:pt x="293726" y="2381356"/>
                  </a:lnTo>
                  <a:lnTo>
                    <a:pt x="331029" y="2294335"/>
                  </a:lnTo>
                  <a:lnTo>
                    <a:pt x="370456" y="2208256"/>
                  </a:lnTo>
                  <a:lnTo>
                    <a:pt x="411982" y="2123171"/>
                  </a:lnTo>
                  <a:lnTo>
                    <a:pt x="455583" y="2039129"/>
                  </a:lnTo>
                  <a:lnTo>
                    <a:pt x="501235" y="1956186"/>
                  </a:lnTo>
                  <a:lnTo>
                    <a:pt x="548907" y="1874388"/>
                  </a:lnTo>
                  <a:lnTo>
                    <a:pt x="598571" y="1793782"/>
                  </a:lnTo>
                  <a:lnTo>
                    <a:pt x="650197" y="1714420"/>
                  </a:lnTo>
                  <a:lnTo>
                    <a:pt x="703757" y="1636350"/>
                  </a:lnTo>
                  <a:lnTo>
                    <a:pt x="759214" y="1559616"/>
                  </a:lnTo>
                  <a:lnTo>
                    <a:pt x="816538" y="1484270"/>
                  </a:lnTo>
                  <a:lnTo>
                    <a:pt x="875695" y="1410353"/>
                  </a:lnTo>
                  <a:lnTo>
                    <a:pt x="936645" y="1337909"/>
                  </a:lnTo>
                  <a:lnTo>
                    <a:pt x="999356" y="1266984"/>
                  </a:lnTo>
                  <a:lnTo>
                    <a:pt x="1063785" y="1197615"/>
                  </a:lnTo>
                  <a:lnTo>
                    <a:pt x="1129898" y="1129852"/>
                  </a:lnTo>
                  <a:lnTo>
                    <a:pt x="1197655" y="1063733"/>
                  </a:lnTo>
                  <a:lnTo>
                    <a:pt x="1267014" y="999294"/>
                  </a:lnTo>
                  <a:lnTo>
                    <a:pt x="1337933" y="936581"/>
                  </a:lnTo>
                  <a:lnTo>
                    <a:pt x="1410368" y="875626"/>
                  </a:lnTo>
                  <a:lnTo>
                    <a:pt x="1484278" y="816464"/>
                  </a:lnTo>
                  <a:lnTo>
                    <a:pt x="1559616" y="759137"/>
                  </a:lnTo>
                  <a:lnTo>
                    <a:pt x="1636338" y="703676"/>
                  </a:lnTo>
                  <a:lnTo>
                    <a:pt x="1714397" y="650112"/>
                  </a:lnTo>
                  <a:lnTo>
                    <a:pt x="1793749" y="598483"/>
                  </a:lnTo>
                  <a:lnTo>
                    <a:pt x="1874342" y="548818"/>
                  </a:lnTo>
                  <a:lnTo>
                    <a:pt x="1956131" y="501144"/>
                  </a:lnTo>
                  <a:lnTo>
                    <a:pt x="2039063" y="455494"/>
                  </a:lnTo>
                  <a:lnTo>
                    <a:pt x="2123091" y="411890"/>
                  </a:lnTo>
                  <a:lnTo>
                    <a:pt x="2208163" y="370365"/>
                  </a:lnTo>
                  <a:lnTo>
                    <a:pt x="2294228" y="330939"/>
                  </a:lnTo>
                  <a:lnTo>
                    <a:pt x="2381236" y="293637"/>
                  </a:lnTo>
                  <a:lnTo>
                    <a:pt x="2469132" y="258482"/>
                  </a:lnTo>
                  <a:lnTo>
                    <a:pt x="2557862" y="225496"/>
                  </a:lnTo>
                  <a:lnTo>
                    <a:pt x="2647378" y="194696"/>
                  </a:lnTo>
                  <a:lnTo>
                    <a:pt x="2737620" y="166104"/>
                  </a:lnTo>
                  <a:lnTo>
                    <a:pt x="2828540" y="139734"/>
                  </a:lnTo>
                  <a:lnTo>
                    <a:pt x="2920075" y="115605"/>
                  </a:lnTo>
                  <a:lnTo>
                    <a:pt x="3012178" y="93729"/>
                  </a:lnTo>
                  <a:lnTo>
                    <a:pt x="3104787" y="74121"/>
                  </a:lnTo>
                  <a:lnTo>
                    <a:pt x="3197853" y="56791"/>
                  </a:lnTo>
                  <a:lnTo>
                    <a:pt x="3291315" y="41751"/>
                  </a:lnTo>
                  <a:lnTo>
                    <a:pt x="3385115" y="29010"/>
                  </a:lnTo>
                  <a:lnTo>
                    <a:pt x="3479201" y="18575"/>
                  </a:lnTo>
                  <a:lnTo>
                    <a:pt x="3573514" y="10451"/>
                  </a:lnTo>
                  <a:lnTo>
                    <a:pt x="3667998" y="4646"/>
                  </a:lnTo>
                  <a:lnTo>
                    <a:pt x="3762599" y="1161"/>
                  </a:lnTo>
                  <a:lnTo>
                    <a:pt x="3857254" y="0"/>
                  </a:lnTo>
                  <a:lnTo>
                    <a:pt x="3857640" y="3857640"/>
                  </a:lnTo>
                  <a:close/>
                </a:path>
              </a:pathLst>
            </a:custGeom>
            <a:solidFill>
              <a:srgbClr val="73C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210641" y="1077004"/>
              <a:ext cx="635" cy="3858260"/>
            </a:xfrm>
            <a:custGeom>
              <a:avLst/>
              <a:gdLst/>
              <a:ahLst/>
              <a:cxnLst/>
              <a:rect l="l" t="t" r="r" b="b"/>
              <a:pathLst>
                <a:path w="634" h="3858260">
                  <a:moveTo>
                    <a:pt x="0" y="3857640"/>
                  </a:moveTo>
                  <a:lnTo>
                    <a:pt x="0" y="0"/>
                  </a:lnTo>
                  <a:lnTo>
                    <a:pt x="385" y="0"/>
                  </a:lnTo>
                  <a:lnTo>
                    <a:pt x="0" y="3857640"/>
                  </a:lnTo>
                  <a:close/>
                </a:path>
              </a:pathLst>
            </a:custGeom>
            <a:solidFill>
              <a:srgbClr val="299D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794479" y="9214103"/>
              <a:ext cx="536448" cy="5943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40854" y="2551866"/>
            <a:ext cx="810895" cy="444754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30" dirty="0">
                <a:latin typeface="Arial"/>
                <a:cs typeface="Arial"/>
              </a:rPr>
              <a:t>RESULTADOS</a:t>
            </a:r>
            <a:endParaRPr sz="5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15996" y="9619688"/>
            <a:ext cx="1324610" cy="1543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 b="1" spc="-55" dirty="0">
                <a:solidFill>
                  <a:srgbClr val="FFFFFF"/>
                </a:solidFill>
                <a:latin typeface="Verdana"/>
                <a:cs typeface="Verdana"/>
              </a:rPr>
              <a:t>Beneficios </a:t>
            </a:r>
            <a:r>
              <a:rPr sz="850" b="1" spc="-4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850" b="1" spc="-6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850" b="1" spc="-80" dirty="0">
                <a:solidFill>
                  <a:srgbClr val="FFFFFF"/>
                </a:solidFill>
                <a:latin typeface="Verdana"/>
                <a:cs typeface="Verdana"/>
              </a:rPr>
              <a:t>biotina</a:t>
            </a:r>
            <a:r>
              <a:rPr sz="850" b="1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50" b="1" spc="-185" dirty="0">
                <a:solidFill>
                  <a:srgbClr val="FFFFFF"/>
                </a:solidFill>
                <a:latin typeface="Verdana"/>
                <a:cs typeface="Verdana"/>
              </a:rPr>
              <a:t>|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18971" y="9542147"/>
            <a:ext cx="194754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40" dirty="0">
                <a:solidFill>
                  <a:srgbClr val="FFFFFF"/>
                </a:solidFill>
                <a:latin typeface="Verdana"/>
                <a:cs typeface="Verdana"/>
              </a:rPr>
              <a:t>Centro 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médico</a:t>
            </a:r>
            <a:r>
              <a:rPr sz="14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Verdana"/>
                <a:cs typeface="Verdana"/>
              </a:rPr>
              <a:t>Arizona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48515" y="3234082"/>
            <a:ext cx="5193030" cy="1711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199"/>
              </a:lnSpc>
              <a:spcBef>
                <a:spcPts val="100"/>
              </a:spcBef>
            </a:pPr>
            <a:r>
              <a:rPr sz="3200" spc="-95" dirty="0">
                <a:latin typeface="Verdana"/>
                <a:cs typeface="Verdana"/>
              </a:rPr>
              <a:t>Diagrama </a:t>
            </a:r>
            <a:r>
              <a:rPr sz="3200" spc="85" dirty="0">
                <a:latin typeface="Verdana"/>
                <a:cs typeface="Verdana"/>
              </a:rPr>
              <a:t>de </a:t>
            </a:r>
            <a:r>
              <a:rPr sz="3200" spc="100" dirty="0">
                <a:latin typeface="Verdana"/>
                <a:cs typeface="Verdana"/>
              </a:rPr>
              <a:t>procesos</a:t>
            </a:r>
            <a:r>
              <a:rPr sz="3200" spc="-745" dirty="0">
                <a:latin typeface="Verdana"/>
                <a:cs typeface="Verdana"/>
              </a:rPr>
              <a:t> </a:t>
            </a:r>
            <a:r>
              <a:rPr sz="3200" spc="85" dirty="0">
                <a:latin typeface="Verdana"/>
                <a:cs typeface="Verdana"/>
              </a:rPr>
              <a:t>de  </a:t>
            </a:r>
            <a:r>
              <a:rPr sz="3200" spc="45" dirty="0">
                <a:latin typeface="Verdana"/>
                <a:cs typeface="Verdana"/>
              </a:rPr>
              <a:t>las </a:t>
            </a:r>
            <a:r>
              <a:rPr sz="3200" spc="-40" dirty="0">
                <a:latin typeface="Verdana"/>
                <a:cs typeface="Verdana"/>
              </a:rPr>
              <a:t>auditorías </a:t>
            </a:r>
            <a:r>
              <a:rPr sz="3200" spc="10" dirty="0">
                <a:latin typeface="Verdana"/>
                <a:cs typeface="Verdana"/>
              </a:rPr>
              <a:t>y/o  </a:t>
            </a:r>
            <a:r>
              <a:rPr sz="3200" dirty="0">
                <a:latin typeface="Verdana"/>
                <a:cs typeface="Verdana"/>
              </a:rPr>
              <a:t>exámenes</a:t>
            </a:r>
            <a:r>
              <a:rPr sz="3200" spc="-254" dirty="0">
                <a:latin typeface="Verdana"/>
                <a:cs typeface="Verdana"/>
              </a:rPr>
              <a:t> </a:t>
            </a:r>
            <a:r>
              <a:rPr sz="3200" spc="85" dirty="0">
                <a:latin typeface="Verdana"/>
                <a:cs typeface="Verdana"/>
              </a:rPr>
              <a:t>especiales</a:t>
            </a:r>
            <a:endParaRPr sz="320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9479"/>
            <a:ext cx="18288000" cy="10257790"/>
            <a:chOff x="0" y="29479"/>
            <a:chExt cx="18288000" cy="10257790"/>
          </a:xfrm>
        </p:grpSpPr>
        <p:sp>
          <p:nvSpPr>
            <p:cNvPr id="3" name="object 3"/>
            <p:cNvSpPr/>
            <p:nvPr/>
          </p:nvSpPr>
          <p:spPr>
            <a:xfrm>
              <a:off x="0" y="29479"/>
              <a:ext cx="18287999" cy="1025751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303924" y="5349163"/>
              <a:ext cx="10959465" cy="3215005"/>
            </a:xfrm>
            <a:custGeom>
              <a:avLst/>
              <a:gdLst/>
              <a:ahLst/>
              <a:cxnLst/>
              <a:rect l="l" t="t" r="r" b="b"/>
              <a:pathLst>
                <a:path w="10959465" h="3215004">
                  <a:moveTo>
                    <a:pt x="693915" y="3062160"/>
                  </a:moveTo>
                  <a:lnTo>
                    <a:pt x="540473" y="2909913"/>
                  </a:lnTo>
                  <a:lnTo>
                    <a:pt x="522058" y="2928188"/>
                  </a:lnTo>
                  <a:lnTo>
                    <a:pt x="644486" y="3049333"/>
                  </a:lnTo>
                  <a:lnTo>
                    <a:pt x="0" y="3049333"/>
                  </a:lnTo>
                  <a:lnTo>
                    <a:pt x="0" y="3074974"/>
                  </a:lnTo>
                  <a:lnTo>
                    <a:pt x="644486" y="3074974"/>
                  </a:lnTo>
                  <a:lnTo>
                    <a:pt x="522058" y="3196450"/>
                  </a:lnTo>
                  <a:lnTo>
                    <a:pt x="540473" y="3214713"/>
                  </a:lnTo>
                  <a:lnTo>
                    <a:pt x="693915" y="3062160"/>
                  </a:lnTo>
                  <a:close/>
                </a:path>
                <a:path w="10959465" h="3215004">
                  <a:moveTo>
                    <a:pt x="5509145" y="3062160"/>
                  </a:moveTo>
                  <a:lnTo>
                    <a:pt x="5355704" y="2909913"/>
                  </a:lnTo>
                  <a:lnTo>
                    <a:pt x="5337289" y="2928188"/>
                  </a:lnTo>
                  <a:lnTo>
                    <a:pt x="5459717" y="3049333"/>
                  </a:lnTo>
                  <a:lnTo>
                    <a:pt x="4815230" y="3049333"/>
                  </a:lnTo>
                  <a:lnTo>
                    <a:pt x="4815230" y="3074974"/>
                  </a:lnTo>
                  <a:lnTo>
                    <a:pt x="5459717" y="3074974"/>
                  </a:lnTo>
                  <a:lnTo>
                    <a:pt x="5337289" y="3196450"/>
                  </a:lnTo>
                  <a:lnTo>
                    <a:pt x="5355704" y="3214713"/>
                  </a:lnTo>
                  <a:lnTo>
                    <a:pt x="5509145" y="3062160"/>
                  </a:lnTo>
                  <a:close/>
                </a:path>
                <a:path w="10959465" h="3215004">
                  <a:moveTo>
                    <a:pt x="6120536" y="0"/>
                  </a:moveTo>
                  <a:lnTo>
                    <a:pt x="1834286" y="0"/>
                  </a:lnTo>
                  <a:lnTo>
                    <a:pt x="1834286" y="9525"/>
                  </a:lnTo>
                  <a:lnTo>
                    <a:pt x="6120536" y="9525"/>
                  </a:lnTo>
                  <a:lnTo>
                    <a:pt x="6120536" y="0"/>
                  </a:lnTo>
                  <a:close/>
                </a:path>
                <a:path w="10959465" h="3215004">
                  <a:moveTo>
                    <a:pt x="10959236" y="0"/>
                  </a:moveTo>
                  <a:lnTo>
                    <a:pt x="6653936" y="0"/>
                  </a:lnTo>
                  <a:lnTo>
                    <a:pt x="6653936" y="9525"/>
                  </a:lnTo>
                  <a:lnTo>
                    <a:pt x="10959236" y="9525"/>
                  </a:lnTo>
                  <a:lnTo>
                    <a:pt x="109592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6568725" y="6859141"/>
            <a:ext cx="946150" cy="901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20040">
              <a:lnSpc>
                <a:spcPct val="114999"/>
              </a:lnSpc>
              <a:spcBef>
                <a:spcPts val="100"/>
              </a:spcBef>
            </a:pPr>
            <a:r>
              <a:rPr sz="2500" b="1" spc="-85" dirty="0">
                <a:latin typeface="Arial"/>
                <a:cs typeface="Arial"/>
              </a:rPr>
              <a:t>SI  </a:t>
            </a:r>
            <a:r>
              <a:rPr sz="2500" b="1" spc="30" dirty="0">
                <a:latin typeface="Arial"/>
                <a:cs typeface="Arial"/>
              </a:rPr>
              <a:t>67</a:t>
            </a:r>
            <a:r>
              <a:rPr sz="2500" b="1" spc="15" dirty="0">
                <a:latin typeface="Arial"/>
                <a:cs typeface="Arial"/>
              </a:rPr>
              <a:t>.</a:t>
            </a:r>
            <a:r>
              <a:rPr sz="2500" b="1" spc="30" dirty="0">
                <a:latin typeface="Arial"/>
                <a:cs typeface="Arial"/>
              </a:rPr>
              <a:t>9</a:t>
            </a:r>
            <a:r>
              <a:rPr sz="2500" b="1" spc="25" dirty="0">
                <a:latin typeface="Arial"/>
                <a:cs typeface="Arial"/>
              </a:rPr>
              <a:t>%</a:t>
            </a:r>
            <a:endParaRPr sz="25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906936" y="2044910"/>
            <a:ext cx="946150" cy="901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4470">
              <a:lnSpc>
                <a:spcPct val="114999"/>
              </a:lnSpc>
              <a:spcBef>
                <a:spcPts val="100"/>
              </a:spcBef>
            </a:pPr>
            <a:r>
              <a:rPr sz="2500" b="1" spc="130" dirty="0">
                <a:latin typeface="Arial"/>
                <a:cs typeface="Arial"/>
              </a:rPr>
              <a:t>NO  </a:t>
            </a:r>
            <a:r>
              <a:rPr sz="2500" b="1" spc="30" dirty="0">
                <a:latin typeface="Arial"/>
                <a:cs typeface="Arial"/>
              </a:rPr>
              <a:t>32</a:t>
            </a:r>
            <a:r>
              <a:rPr sz="2500" b="1" spc="15" dirty="0">
                <a:latin typeface="Arial"/>
                <a:cs typeface="Arial"/>
              </a:rPr>
              <a:t>.</a:t>
            </a:r>
            <a:r>
              <a:rPr sz="2500" b="1" spc="30" dirty="0">
                <a:latin typeface="Arial"/>
                <a:cs typeface="Arial"/>
              </a:rPr>
              <a:t>1</a:t>
            </a:r>
            <a:r>
              <a:rPr sz="2500" b="1" spc="25" dirty="0">
                <a:latin typeface="Arial"/>
                <a:cs typeface="Arial"/>
              </a:rPr>
              <a:t>%</a:t>
            </a:r>
            <a:endParaRPr sz="25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353152" y="1077004"/>
            <a:ext cx="7978140" cy="8731885"/>
            <a:chOff x="9353152" y="1077004"/>
            <a:chExt cx="7978140" cy="8731885"/>
          </a:xfrm>
        </p:grpSpPr>
        <p:sp>
          <p:nvSpPr>
            <p:cNvPr id="8" name="object 8"/>
            <p:cNvSpPr/>
            <p:nvPr/>
          </p:nvSpPr>
          <p:spPr>
            <a:xfrm>
              <a:off x="9655718" y="1077004"/>
              <a:ext cx="7412990" cy="7715250"/>
            </a:xfrm>
            <a:custGeom>
              <a:avLst/>
              <a:gdLst/>
              <a:ahLst/>
              <a:cxnLst/>
              <a:rect l="l" t="t" r="r" b="b"/>
              <a:pathLst>
                <a:path w="7412990" h="7715250">
                  <a:moveTo>
                    <a:pt x="3540522" y="7715242"/>
                  </a:moveTo>
                  <a:lnTo>
                    <a:pt x="3453864" y="7713954"/>
                  </a:lnTo>
                  <a:lnTo>
                    <a:pt x="3367260" y="7710728"/>
                  </a:lnTo>
                  <a:lnTo>
                    <a:pt x="3280748" y="7705525"/>
                  </a:lnTo>
                  <a:lnTo>
                    <a:pt x="3194376" y="7698384"/>
                  </a:lnTo>
                  <a:lnTo>
                    <a:pt x="3108184" y="7689323"/>
                  </a:lnTo>
                  <a:lnTo>
                    <a:pt x="3022218" y="7678324"/>
                  </a:lnTo>
                  <a:lnTo>
                    <a:pt x="2936524" y="7665391"/>
                  </a:lnTo>
                  <a:lnTo>
                    <a:pt x="2851139" y="7650549"/>
                  </a:lnTo>
                  <a:lnTo>
                    <a:pt x="2766110" y="7633763"/>
                  </a:lnTo>
                  <a:lnTo>
                    <a:pt x="2681480" y="7615097"/>
                  </a:lnTo>
                  <a:lnTo>
                    <a:pt x="2597290" y="7594531"/>
                  </a:lnTo>
                  <a:lnTo>
                    <a:pt x="2513584" y="7572085"/>
                  </a:lnTo>
                  <a:lnTo>
                    <a:pt x="2430404" y="7547743"/>
                  </a:lnTo>
                  <a:lnTo>
                    <a:pt x="2347790" y="7521549"/>
                  </a:lnTo>
                  <a:lnTo>
                    <a:pt x="2265785" y="7493504"/>
                  </a:lnTo>
                  <a:lnTo>
                    <a:pt x="2184431" y="7463608"/>
                  </a:lnTo>
                  <a:lnTo>
                    <a:pt x="2103770" y="7431922"/>
                  </a:lnTo>
                  <a:lnTo>
                    <a:pt x="2023841" y="7398414"/>
                  </a:lnTo>
                  <a:lnTo>
                    <a:pt x="1944685" y="7363145"/>
                  </a:lnTo>
                  <a:lnTo>
                    <a:pt x="1866341" y="7326083"/>
                  </a:lnTo>
                  <a:lnTo>
                    <a:pt x="1788850" y="7287275"/>
                  </a:lnTo>
                  <a:lnTo>
                    <a:pt x="1712252" y="7246731"/>
                  </a:lnTo>
                  <a:lnTo>
                    <a:pt x="1636580" y="7204480"/>
                  </a:lnTo>
                  <a:lnTo>
                    <a:pt x="1561877" y="7160551"/>
                  </a:lnTo>
                  <a:lnTo>
                    <a:pt x="1488181" y="7114935"/>
                  </a:lnTo>
                  <a:lnTo>
                    <a:pt x="1415530" y="7067698"/>
                  </a:lnTo>
                  <a:lnTo>
                    <a:pt x="1343958" y="7018827"/>
                  </a:lnTo>
                  <a:lnTo>
                    <a:pt x="1273499" y="6968364"/>
                  </a:lnTo>
                  <a:lnTo>
                    <a:pt x="1204194" y="6916319"/>
                  </a:lnTo>
                  <a:lnTo>
                    <a:pt x="1136075" y="6862742"/>
                  </a:lnTo>
                  <a:lnTo>
                    <a:pt x="1069178" y="6807626"/>
                  </a:lnTo>
                  <a:lnTo>
                    <a:pt x="1003534" y="6751063"/>
                  </a:lnTo>
                  <a:lnTo>
                    <a:pt x="939179" y="6693001"/>
                  </a:lnTo>
                  <a:lnTo>
                    <a:pt x="876143" y="6633521"/>
                  </a:lnTo>
                  <a:lnTo>
                    <a:pt x="814459" y="6572647"/>
                  </a:lnTo>
                  <a:lnTo>
                    <a:pt x="754160" y="6510385"/>
                  </a:lnTo>
                  <a:lnTo>
                    <a:pt x="695272" y="6446806"/>
                  </a:lnTo>
                  <a:lnTo>
                    <a:pt x="637829" y="6381925"/>
                  </a:lnTo>
                  <a:lnTo>
                    <a:pt x="581858" y="6315752"/>
                  </a:lnTo>
                  <a:lnTo>
                    <a:pt x="527389" y="6248335"/>
                  </a:lnTo>
                  <a:lnTo>
                    <a:pt x="474446" y="6179708"/>
                  </a:lnTo>
                  <a:lnTo>
                    <a:pt x="423059" y="6109923"/>
                  </a:lnTo>
                  <a:lnTo>
                    <a:pt x="373253" y="6039010"/>
                  </a:lnTo>
                  <a:lnTo>
                    <a:pt x="325052" y="5966998"/>
                  </a:lnTo>
                  <a:lnTo>
                    <a:pt x="278481" y="5893881"/>
                  </a:lnTo>
                  <a:lnTo>
                    <a:pt x="233564" y="5819751"/>
                  </a:lnTo>
                  <a:lnTo>
                    <a:pt x="190322" y="5744658"/>
                  </a:lnTo>
                  <a:lnTo>
                    <a:pt x="148781" y="5668609"/>
                  </a:lnTo>
                  <a:lnTo>
                    <a:pt x="108957" y="5591620"/>
                  </a:lnTo>
                  <a:lnTo>
                    <a:pt x="70873" y="5513763"/>
                  </a:lnTo>
                  <a:lnTo>
                    <a:pt x="34548" y="5435087"/>
                  </a:lnTo>
                  <a:lnTo>
                    <a:pt x="0" y="5355600"/>
                  </a:lnTo>
                  <a:lnTo>
                    <a:pt x="1777461" y="4606639"/>
                  </a:lnTo>
                  <a:lnTo>
                    <a:pt x="1812898" y="4685721"/>
                  </a:lnTo>
                  <a:lnTo>
                    <a:pt x="1851852" y="4763105"/>
                  </a:lnTo>
                  <a:lnTo>
                    <a:pt x="1894244" y="4838715"/>
                  </a:lnTo>
                  <a:lnTo>
                    <a:pt x="1939988" y="4912319"/>
                  </a:lnTo>
                  <a:lnTo>
                    <a:pt x="1988991" y="4983801"/>
                  </a:lnTo>
                  <a:lnTo>
                    <a:pt x="2041154" y="5052968"/>
                  </a:lnTo>
                  <a:lnTo>
                    <a:pt x="2096376" y="5119783"/>
                  </a:lnTo>
                  <a:lnTo>
                    <a:pt x="2154542" y="5184012"/>
                  </a:lnTo>
                  <a:lnTo>
                    <a:pt x="2215531" y="5245580"/>
                  </a:lnTo>
                  <a:lnTo>
                    <a:pt x="2279228" y="5304332"/>
                  </a:lnTo>
                  <a:lnTo>
                    <a:pt x="2345499" y="5360191"/>
                  </a:lnTo>
                  <a:lnTo>
                    <a:pt x="2414211" y="5413002"/>
                  </a:lnTo>
                  <a:lnTo>
                    <a:pt x="2485226" y="5462650"/>
                  </a:lnTo>
                  <a:lnTo>
                    <a:pt x="2558402" y="5509096"/>
                  </a:lnTo>
                  <a:lnTo>
                    <a:pt x="2633587" y="5552185"/>
                  </a:lnTo>
                  <a:lnTo>
                    <a:pt x="2710632" y="5591842"/>
                  </a:lnTo>
                  <a:lnTo>
                    <a:pt x="2789382" y="5628027"/>
                  </a:lnTo>
                  <a:lnTo>
                    <a:pt x="2869679" y="5660624"/>
                  </a:lnTo>
                  <a:lnTo>
                    <a:pt x="2951357" y="5689595"/>
                  </a:lnTo>
                  <a:lnTo>
                    <a:pt x="3034253" y="5714862"/>
                  </a:lnTo>
                  <a:lnTo>
                    <a:pt x="3118200" y="5736349"/>
                  </a:lnTo>
                  <a:lnTo>
                    <a:pt x="3203029" y="5754094"/>
                  </a:lnTo>
                  <a:lnTo>
                    <a:pt x="3288572" y="5767982"/>
                  </a:lnTo>
                  <a:lnTo>
                    <a:pt x="3374648" y="5778012"/>
                  </a:lnTo>
                  <a:lnTo>
                    <a:pt x="3461090" y="5784184"/>
                  </a:lnTo>
                  <a:lnTo>
                    <a:pt x="3547721" y="5786460"/>
                  </a:lnTo>
                  <a:lnTo>
                    <a:pt x="3634352" y="5784840"/>
                  </a:lnTo>
                  <a:lnTo>
                    <a:pt x="3720840" y="5779323"/>
                  </a:lnTo>
                  <a:lnTo>
                    <a:pt x="3807020" y="5769911"/>
                  </a:lnTo>
                  <a:lnTo>
                    <a:pt x="3892659" y="5756679"/>
                  </a:lnTo>
                  <a:lnTo>
                    <a:pt x="3977605" y="5739590"/>
                  </a:lnTo>
                  <a:lnTo>
                    <a:pt x="4061701" y="5718681"/>
                  </a:lnTo>
                  <a:lnTo>
                    <a:pt x="4144795" y="5694031"/>
                  </a:lnTo>
                  <a:lnTo>
                    <a:pt x="4226693" y="5665716"/>
                  </a:lnTo>
                  <a:lnTo>
                    <a:pt x="4307240" y="5633697"/>
                  </a:lnTo>
                  <a:lnTo>
                    <a:pt x="4386245" y="5598130"/>
                  </a:lnTo>
                  <a:lnTo>
                    <a:pt x="4463590" y="5559014"/>
                  </a:lnTo>
                  <a:lnTo>
                    <a:pt x="4539084" y="5516502"/>
                  </a:lnTo>
                  <a:lnTo>
                    <a:pt x="4612611" y="5470596"/>
                  </a:lnTo>
                  <a:lnTo>
                    <a:pt x="4683977" y="5421450"/>
                  </a:lnTo>
                  <a:lnTo>
                    <a:pt x="4753106" y="5369179"/>
                  </a:lnTo>
                  <a:lnTo>
                    <a:pt x="4819766" y="5313822"/>
                  </a:lnTo>
                  <a:lnTo>
                    <a:pt x="4883919" y="5255533"/>
                  </a:lnTo>
                  <a:lnTo>
                    <a:pt x="4945371" y="5194428"/>
                  </a:lnTo>
                  <a:lnTo>
                    <a:pt x="5004007" y="5130623"/>
                  </a:lnTo>
                  <a:lnTo>
                    <a:pt x="5059711" y="5064271"/>
                  </a:lnTo>
                  <a:lnTo>
                    <a:pt x="5112407" y="4995451"/>
                  </a:lnTo>
                  <a:lnTo>
                    <a:pt x="5161939" y="4924355"/>
                  </a:lnTo>
                  <a:lnTo>
                    <a:pt x="5208231" y="4851059"/>
                  </a:lnTo>
                  <a:lnTo>
                    <a:pt x="5251205" y="4775797"/>
                  </a:lnTo>
                  <a:lnTo>
                    <a:pt x="5290707" y="4698683"/>
                  </a:lnTo>
                  <a:lnTo>
                    <a:pt x="5326737" y="4619871"/>
                  </a:lnTo>
                  <a:lnTo>
                    <a:pt x="5359180" y="4539516"/>
                  </a:lnTo>
                  <a:lnTo>
                    <a:pt x="5387997" y="4457773"/>
                  </a:lnTo>
                  <a:lnTo>
                    <a:pt x="5413110" y="4374834"/>
                  </a:lnTo>
                  <a:lnTo>
                    <a:pt x="5434481" y="4290853"/>
                  </a:lnTo>
                  <a:lnTo>
                    <a:pt x="5452033" y="4205985"/>
                  </a:lnTo>
                  <a:lnTo>
                    <a:pt x="5465767" y="4120422"/>
                  </a:lnTo>
                  <a:lnTo>
                    <a:pt x="5475642" y="4034320"/>
                  </a:lnTo>
                  <a:lnTo>
                    <a:pt x="5481622" y="3947870"/>
                  </a:lnTo>
                  <a:lnTo>
                    <a:pt x="5483743" y="3861227"/>
                  </a:lnTo>
                  <a:lnTo>
                    <a:pt x="5481969" y="3774596"/>
                  </a:lnTo>
                  <a:lnTo>
                    <a:pt x="5476298" y="3688124"/>
                  </a:lnTo>
                  <a:lnTo>
                    <a:pt x="5466731" y="3601990"/>
                  </a:lnTo>
                  <a:lnTo>
                    <a:pt x="5453306" y="3516374"/>
                  </a:lnTo>
                  <a:lnTo>
                    <a:pt x="5436063" y="3431448"/>
                  </a:lnTo>
                  <a:lnTo>
                    <a:pt x="5415039" y="3347378"/>
                  </a:lnTo>
                  <a:lnTo>
                    <a:pt x="5390234" y="3264342"/>
                  </a:lnTo>
                  <a:lnTo>
                    <a:pt x="5361726" y="3182503"/>
                  </a:lnTo>
                  <a:lnTo>
                    <a:pt x="5329592" y="3102025"/>
                  </a:lnTo>
                  <a:lnTo>
                    <a:pt x="5293832" y="3023074"/>
                  </a:lnTo>
                  <a:lnTo>
                    <a:pt x="5254599" y="2945806"/>
                  </a:lnTo>
                  <a:lnTo>
                    <a:pt x="5211934" y="2870381"/>
                  </a:lnTo>
                  <a:lnTo>
                    <a:pt x="5165912" y="2796947"/>
                  </a:lnTo>
                  <a:lnTo>
                    <a:pt x="5116650" y="2725658"/>
                  </a:lnTo>
                  <a:lnTo>
                    <a:pt x="5064225" y="2656648"/>
                  </a:lnTo>
                  <a:lnTo>
                    <a:pt x="5008752" y="2590066"/>
                  </a:lnTo>
                  <a:lnTo>
                    <a:pt x="4950347" y="2526044"/>
                  </a:lnTo>
                  <a:lnTo>
                    <a:pt x="4889127" y="2464708"/>
                  </a:lnTo>
                  <a:lnTo>
                    <a:pt x="4825205" y="2406183"/>
                  </a:lnTo>
                  <a:lnTo>
                    <a:pt x="4758738" y="2350591"/>
                  </a:lnTo>
                  <a:lnTo>
                    <a:pt x="4689802" y="2298038"/>
                  </a:lnTo>
                  <a:lnTo>
                    <a:pt x="4618629" y="2248633"/>
                  </a:lnTo>
                  <a:lnTo>
                    <a:pt x="4545256" y="2202481"/>
                  </a:lnTo>
                  <a:lnTo>
                    <a:pt x="4469917" y="2159665"/>
                  </a:lnTo>
                  <a:lnTo>
                    <a:pt x="4392725" y="2120278"/>
                  </a:lnTo>
                  <a:lnTo>
                    <a:pt x="4313837" y="2084398"/>
                  </a:lnTo>
                  <a:lnTo>
                    <a:pt x="4233443" y="2052102"/>
                  </a:lnTo>
                  <a:lnTo>
                    <a:pt x="4151661" y="2023448"/>
                  </a:lnTo>
                  <a:lnTo>
                    <a:pt x="4068645" y="1998493"/>
                  </a:lnTo>
                  <a:lnTo>
                    <a:pt x="3984626" y="1977295"/>
                  </a:lnTo>
                  <a:lnTo>
                    <a:pt x="3899719" y="1959889"/>
                  </a:lnTo>
                  <a:lnTo>
                    <a:pt x="3814156" y="1946318"/>
                  </a:lnTo>
                  <a:lnTo>
                    <a:pt x="3728015" y="1936604"/>
                  </a:lnTo>
                  <a:lnTo>
                    <a:pt x="3641566" y="1930768"/>
                  </a:lnTo>
                  <a:lnTo>
                    <a:pt x="3554923" y="1928820"/>
                  </a:lnTo>
                  <a:lnTo>
                    <a:pt x="3554923" y="0"/>
                  </a:lnTo>
                  <a:lnTo>
                    <a:pt x="3641580" y="973"/>
                  </a:lnTo>
                  <a:lnTo>
                    <a:pt x="3728208" y="3893"/>
                  </a:lnTo>
                  <a:lnTo>
                    <a:pt x="3814735" y="8758"/>
                  </a:lnTo>
                  <a:lnTo>
                    <a:pt x="3901146" y="15566"/>
                  </a:lnTo>
                  <a:lnTo>
                    <a:pt x="3987365" y="24313"/>
                  </a:lnTo>
                  <a:lnTo>
                    <a:pt x="4073351" y="34995"/>
                  </a:lnTo>
                  <a:lnTo>
                    <a:pt x="4159112" y="47606"/>
                  </a:lnTo>
                  <a:lnTo>
                    <a:pt x="4244553" y="62140"/>
                  </a:lnTo>
                  <a:lnTo>
                    <a:pt x="4329643" y="78590"/>
                  </a:lnTo>
                  <a:lnTo>
                    <a:pt x="4414328" y="96948"/>
                  </a:lnTo>
                  <a:lnTo>
                    <a:pt x="4498598" y="117203"/>
                  </a:lnTo>
                  <a:lnTo>
                    <a:pt x="4582406" y="139346"/>
                  </a:lnTo>
                  <a:lnTo>
                    <a:pt x="4665658" y="163366"/>
                  </a:lnTo>
                  <a:lnTo>
                    <a:pt x="4748361" y="189251"/>
                  </a:lnTo>
                  <a:lnTo>
                    <a:pt x="4830476" y="216987"/>
                  </a:lnTo>
                  <a:lnTo>
                    <a:pt x="4911925" y="246561"/>
                  </a:lnTo>
                  <a:lnTo>
                    <a:pt x="4992719" y="277957"/>
                  </a:lnTo>
                  <a:lnTo>
                    <a:pt x="5072789" y="311161"/>
                  </a:lnTo>
                  <a:lnTo>
                    <a:pt x="5152063" y="346154"/>
                  </a:lnTo>
                  <a:lnTo>
                    <a:pt x="5230528" y="382919"/>
                  </a:lnTo>
                  <a:lnTo>
                    <a:pt x="5308187" y="421439"/>
                  </a:lnTo>
                  <a:lnTo>
                    <a:pt x="5384949" y="461693"/>
                  </a:lnTo>
                  <a:lnTo>
                    <a:pt x="5460752" y="503660"/>
                  </a:lnTo>
                  <a:lnTo>
                    <a:pt x="5535628" y="547322"/>
                  </a:lnTo>
                  <a:lnTo>
                    <a:pt x="5609488" y="592652"/>
                  </a:lnTo>
                  <a:lnTo>
                    <a:pt x="5682335" y="639631"/>
                  </a:lnTo>
                  <a:lnTo>
                    <a:pt x="5754077" y="688234"/>
                  </a:lnTo>
                  <a:lnTo>
                    <a:pt x="5824720" y="738437"/>
                  </a:lnTo>
                  <a:lnTo>
                    <a:pt x="5894211" y="790214"/>
                  </a:lnTo>
                  <a:lnTo>
                    <a:pt x="5962515" y="843542"/>
                  </a:lnTo>
                  <a:lnTo>
                    <a:pt x="6029638" y="898388"/>
                  </a:lnTo>
                  <a:lnTo>
                    <a:pt x="6095488" y="954727"/>
                  </a:lnTo>
                  <a:lnTo>
                    <a:pt x="6160060" y="1012534"/>
                  </a:lnTo>
                  <a:lnTo>
                    <a:pt x="6223330" y="1071775"/>
                  </a:lnTo>
                  <a:lnTo>
                    <a:pt x="6285245" y="1132423"/>
                  </a:lnTo>
                  <a:lnTo>
                    <a:pt x="6345772" y="1194448"/>
                  </a:lnTo>
                  <a:lnTo>
                    <a:pt x="6404885" y="1257815"/>
                  </a:lnTo>
                  <a:lnTo>
                    <a:pt x="6462581" y="1322495"/>
                  </a:lnTo>
                  <a:lnTo>
                    <a:pt x="6518792" y="1388454"/>
                  </a:lnTo>
                  <a:lnTo>
                    <a:pt x="6573527" y="1455661"/>
                  </a:lnTo>
                  <a:lnTo>
                    <a:pt x="6626699" y="1524077"/>
                  </a:lnTo>
                  <a:lnTo>
                    <a:pt x="6678339" y="1593672"/>
                  </a:lnTo>
                  <a:lnTo>
                    <a:pt x="6728430" y="1664411"/>
                  </a:lnTo>
                  <a:lnTo>
                    <a:pt x="6776901" y="1736258"/>
                  </a:lnTo>
                  <a:lnTo>
                    <a:pt x="6823748" y="1809172"/>
                  </a:lnTo>
                  <a:lnTo>
                    <a:pt x="6868945" y="1883122"/>
                  </a:lnTo>
                  <a:lnTo>
                    <a:pt x="6912449" y="1958068"/>
                  </a:lnTo>
                  <a:lnTo>
                    <a:pt x="6954276" y="2033975"/>
                  </a:lnTo>
                  <a:lnTo>
                    <a:pt x="6994381" y="2110802"/>
                  </a:lnTo>
                  <a:lnTo>
                    <a:pt x="7032779" y="2188508"/>
                  </a:lnTo>
                  <a:lnTo>
                    <a:pt x="7069383" y="2267058"/>
                  </a:lnTo>
                  <a:lnTo>
                    <a:pt x="7104222" y="2346409"/>
                  </a:lnTo>
                  <a:lnTo>
                    <a:pt x="7137287" y="2426526"/>
                  </a:lnTo>
                  <a:lnTo>
                    <a:pt x="7168529" y="2507365"/>
                  </a:lnTo>
                  <a:lnTo>
                    <a:pt x="7197948" y="2588884"/>
                  </a:lnTo>
                  <a:lnTo>
                    <a:pt x="7225545" y="2671045"/>
                  </a:lnTo>
                  <a:lnTo>
                    <a:pt x="7251256" y="2753803"/>
                  </a:lnTo>
                  <a:lnTo>
                    <a:pt x="7275116" y="2837117"/>
                  </a:lnTo>
                  <a:lnTo>
                    <a:pt x="7297114" y="2920948"/>
                  </a:lnTo>
                  <a:lnTo>
                    <a:pt x="7317203" y="3005252"/>
                  </a:lnTo>
                  <a:lnTo>
                    <a:pt x="7335401" y="3089986"/>
                  </a:lnTo>
                  <a:lnTo>
                    <a:pt x="7351690" y="3175108"/>
                  </a:lnTo>
                  <a:lnTo>
                    <a:pt x="7366069" y="3260574"/>
                  </a:lnTo>
                  <a:lnTo>
                    <a:pt x="7378539" y="3346340"/>
                  </a:lnTo>
                  <a:lnTo>
                    <a:pt x="7389041" y="3432365"/>
                  </a:lnTo>
                  <a:lnTo>
                    <a:pt x="7397634" y="3518607"/>
                  </a:lnTo>
                  <a:lnTo>
                    <a:pt x="7404289" y="3605017"/>
                  </a:lnTo>
                  <a:lnTo>
                    <a:pt x="7408976" y="3691557"/>
                  </a:lnTo>
                  <a:lnTo>
                    <a:pt x="7411753" y="3778179"/>
                  </a:lnTo>
                  <a:lnTo>
                    <a:pt x="7412563" y="3864854"/>
                  </a:lnTo>
                  <a:lnTo>
                    <a:pt x="7411430" y="3951506"/>
                  </a:lnTo>
                  <a:lnTo>
                    <a:pt x="7408359" y="4038100"/>
                  </a:lnTo>
                  <a:lnTo>
                    <a:pt x="7403315" y="4124637"/>
                  </a:lnTo>
                  <a:lnTo>
                    <a:pt x="7396361" y="4211000"/>
                  </a:lnTo>
                  <a:lnTo>
                    <a:pt x="7387441" y="4297218"/>
                  </a:lnTo>
                  <a:lnTo>
                    <a:pt x="7376610" y="4383205"/>
                  </a:lnTo>
                  <a:lnTo>
                    <a:pt x="7363817" y="4468926"/>
                  </a:lnTo>
                  <a:lnTo>
                    <a:pt x="7349144" y="4554330"/>
                  </a:lnTo>
                  <a:lnTo>
                    <a:pt x="7332527" y="4639400"/>
                  </a:lnTo>
                  <a:lnTo>
                    <a:pt x="7314001" y="4724066"/>
                  </a:lnTo>
                  <a:lnTo>
                    <a:pt x="7293603" y="4808293"/>
                  </a:lnTo>
                  <a:lnTo>
                    <a:pt x="7271297" y="4892027"/>
                  </a:lnTo>
                  <a:lnTo>
                    <a:pt x="7247109" y="4975275"/>
                  </a:lnTo>
                  <a:lnTo>
                    <a:pt x="7221070" y="5057945"/>
                  </a:lnTo>
                  <a:lnTo>
                    <a:pt x="7193184" y="5139987"/>
                  </a:lnTo>
                  <a:lnTo>
                    <a:pt x="7163476" y="5221393"/>
                  </a:lnTo>
                  <a:lnTo>
                    <a:pt x="7131910" y="5302109"/>
                  </a:lnTo>
                  <a:lnTo>
                    <a:pt x="7098551" y="5382102"/>
                  </a:lnTo>
                  <a:lnTo>
                    <a:pt x="7063418" y="5461319"/>
                  </a:lnTo>
                  <a:lnTo>
                    <a:pt x="7026491" y="5539725"/>
                  </a:lnTo>
                  <a:lnTo>
                    <a:pt x="6987837" y="5617307"/>
                  </a:lnTo>
                  <a:lnTo>
                    <a:pt x="6947448" y="5693992"/>
                  </a:lnTo>
                  <a:lnTo>
                    <a:pt x="6905346" y="5769732"/>
                  </a:lnTo>
                  <a:lnTo>
                    <a:pt x="6861538" y="5844517"/>
                  </a:lnTo>
                  <a:lnTo>
                    <a:pt x="6816056" y="5918295"/>
                  </a:lnTo>
                  <a:lnTo>
                    <a:pt x="6768955" y="5991031"/>
                  </a:lnTo>
                  <a:lnTo>
                    <a:pt x="6720218" y="6062696"/>
                  </a:lnTo>
                  <a:lnTo>
                    <a:pt x="6669890" y="6133262"/>
                  </a:lnTo>
                  <a:lnTo>
                    <a:pt x="6617981" y="6202656"/>
                  </a:lnTo>
                  <a:lnTo>
                    <a:pt x="6564538" y="6270864"/>
                  </a:lnTo>
                  <a:lnTo>
                    <a:pt x="6509552" y="6337871"/>
                  </a:lnTo>
                  <a:lnTo>
                    <a:pt x="6453091" y="6403605"/>
                  </a:lnTo>
                  <a:lnTo>
                    <a:pt x="6395164" y="6468091"/>
                  </a:lnTo>
                  <a:lnTo>
                    <a:pt x="6335819" y="6531216"/>
                  </a:lnTo>
                  <a:lnTo>
                    <a:pt x="6275032" y="6593020"/>
                  </a:lnTo>
                  <a:lnTo>
                    <a:pt x="6212914" y="6653465"/>
                  </a:lnTo>
                  <a:lnTo>
                    <a:pt x="6149432" y="6712458"/>
                  </a:lnTo>
                  <a:lnTo>
                    <a:pt x="6084648" y="6770004"/>
                  </a:lnTo>
                  <a:lnTo>
                    <a:pt x="6018571" y="6826113"/>
                  </a:lnTo>
                  <a:lnTo>
                    <a:pt x="5951251" y="6880718"/>
                  </a:lnTo>
                  <a:lnTo>
                    <a:pt x="5882739" y="6933775"/>
                  </a:lnTo>
                  <a:lnTo>
                    <a:pt x="5813070" y="6985299"/>
                  </a:lnTo>
                  <a:lnTo>
                    <a:pt x="5742220" y="7035236"/>
                  </a:lnTo>
                  <a:lnTo>
                    <a:pt x="5670299" y="7083553"/>
                  </a:lnTo>
                  <a:lnTo>
                    <a:pt x="5597278" y="7130279"/>
                  </a:lnTo>
                  <a:lnTo>
                    <a:pt x="5523245" y="7175326"/>
                  </a:lnTo>
                  <a:lnTo>
                    <a:pt x="5448229" y="7218696"/>
                  </a:lnTo>
                  <a:lnTo>
                    <a:pt x="5372257" y="7260387"/>
                  </a:lnTo>
                  <a:lnTo>
                    <a:pt x="5295346" y="7300367"/>
                  </a:lnTo>
                  <a:lnTo>
                    <a:pt x="5217566" y="7338582"/>
                  </a:lnTo>
                  <a:lnTo>
                    <a:pt x="5138947" y="7375065"/>
                  </a:lnTo>
                  <a:lnTo>
                    <a:pt x="5059519" y="7409755"/>
                  </a:lnTo>
                  <a:lnTo>
                    <a:pt x="4979352" y="7442651"/>
                  </a:lnTo>
                  <a:lnTo>
                    <a:pt x="4898462" y="7473753"/>
                  </a:lnTo>
                  <a:lnTo>
                    <a:pt x="4816868" y="7503033"/>
                  </a:lnTo>
                  <a:lnTo>
                    <a:pt x="4734667" y="7530461"/>
                  </a:lnTo>
                  <a:lnTo>
                    <a:pt x="4651862" y="7556037"/>
                  </a:lnTo>
                  <a:lnTo>
                    <a:pt x="4568479" y="7579761"/>
                  </a:lnTo>
                  <a:lnTo>
                    <a:pt x="4484629" y="7601571"/>
                  </a:lnTo>
                  <a:lnTo>
                    <a:pt x="4400286" y="7621501"/>
                  </a:lnTo>
                  <a:lnTo>
                    <a:pt x="4315510" y="7639559"/>
                  </a:lnTo>
                  <a:lnTo>
                    <a:pt x="4230357" y="7655680"/>
                  </a:lnTo>
                  <a:lnTo>
                    <a:pt x="4144862" y="7669900"/>
                  </a:lnTo>
                  <a:lnTo>
                    <a:pt x="4059078" y="7682182"/>
                  </a:lnTo>
                  <a:lnTo>
                    <a:pt x="3973038" y="7692544"/>
                  </a:lnTo>
                  <a:lnTo>
                    <a:pt x="3886796" y="7700968"/>
                  </a:lnTo>
                  <a:lnTo>
                    <a:pt x="3800365" y="7707454"/>
                  </a:lnTo>
                  <a:lnTo>
                    <a:pt x="3713819" y="7712001"/>
                  </a:lnTo>
                  <a:lnTo>
                    <a:pt x="3627190" y="7714605"/>
                  </a:lnTo>
                  <a:lnTo>
                    <a:pt x="3540522" y="7715242"/>
                  </a:lnTo>
                  <a:close/>
                </a:path>
              </a:pathLst>
            </a:custGeom>
            <a:solidFill>
              <a:srgbClr val="D485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53152" y="1077004"/>
              <a:ext cx="3857625" cy="5531485"/>
            </a:xfrm>
            <a:custGeom>
              <a:avLst/>
              <a:gdLst/>
              <a:ahLst/>
              <a:cxnLst/>
              <a:rect l="l" t="t" r="r" b="b"/>
              <a:pathLst>
                <a:path w="3857625" h="5531485">
                  <a:moveTo>
                    <a:pt x="381875" y="5531393"/>
                  </a:moveTo>
                  <a:lnTo>
                    <a:pt x="340739" y="5443124"/>
                  </a:lnTo>
                  <a:lnTo>
                    <a:pt x="301850" y="5353855"/>
                  </a:lnTo>
                  <a:lnTo>
                    <a:pt x="265217" y="5263605"/>
                  </a:lnTo>
                  <a:lnTo>
                    <a:pt x="230882" y="5172484"/>
                  </a:lnTo>
                  <a:lnTo>
                    <a:pt x="198853" y="5080512"/>
                  </a:lnTo>
                  <a:lnTo>
                    <a:pt x="169155" y="4987762"/>
                  </a:lnTo>
                  <a:lnTo>
                    <a:pt x="141811" y="4894308"/>
                  </a:lnTo>
                  <a:lnTo>
                    <a:pt x="116828" y="4800169"/>
                  </a:lnTo>
                  <a:lnTo>
                    <a:pt x="94235" y="4705457"/>
                  </a:lnTo>
                  <a:lnTo>
                    <a:pt x="74037" y="4610188"/>
                  </a:lnTo>
                  <a:lnTo>
                    <a:pt x="56249" y="4514439"/>
                  </a:lnTo>
                  <a:lnTo>
                    <a:pt x="40886" y="4418281"/>
                  </a:lnTo>
                  <a:lnTo>
                    <a:pt x="27951" y="4321740"/>
                  </a:lnTo>
                  <a:lnTo>
                    <a:pt x="17459" y="4224937"/>
                  </a:lnTo>
                  <a:lnTo>
                    <a:pt x="9413" y="4127868"/>
                  </a:lnTo>
                  <a:lnTo>
                    <a:pt x="3819" y="4030648"/>
                  </a:lnTo>
                  <a:lnTo>
                    <a:pt x="681" y="3933333"/>
                  </a:lnTo>
                  <a:lnTo>
                    <a:pt x="0" y="3835937"/>
                  </a:lnTo>
                  <a:lnTo>
                    <a:pt x="1776" y="3738576"/>
                  </a:lnTo>
                  <a:lnTo>
                    <a:pt x="6010" y="3641280"/>
                  </a:lnTo>
                  <a:lnTo>
                    <a:pt x="12698" y="3544121"/>
                  </a:lnTo>
                  <a:lnTo>
                    <a:pt x="21834" y="3447179"/>
                  </a:lnTo>
                  <a:lnTo>
                    <a:pt x="33418" y="3350472"/>
                  </a:lnTo>
                  <a:lnTo>
                    <a:pt x="47434" y="3254113"/>
                  </a:lnTo>
                  <a:lnTo>
                    <a:pt x="63881" y="3158126"/>
                  </a:lnTo>
                  <a:lnTo>
                    <a:pt x="82745" y="3062582"/>
                  </a:lnTo>
                  <a:lnTo>
                    <a:pt x="104011" y="2967562"/>
                  </a:lnTo>
                  <a:lnTo>
                    <a:pt x="127675" y="2873083"/>
                  </a:lnTo>
                  <a:lnTo>
                    <a:pt x="153708" y="2779256"/>
                  </a:lnTo>
                  <a:lnTo>
                    <a:pt x="182106" y="2686101"/>
                  </a:lnTo>
                  <a:lnTo>
                    <a:pt x="212845" y="2593696"/>
                  </a:lnTo>
                  <a:lnTo>
                    <a:pt x="245902" y="2502111"/>
                  </a:lnTo>
                  <a:lnTo>
                    <a:pt x="281270" y="2411362"/>
                  </a:lnTo>
                  <a:lnTo>
                    <a:pt x="318906" y="2321560"/>
                  </a:lnTo>
                  <a:lnTo>
                    <a:pt x="358804" y="2232725"/>
                  </a:lnTo>
                  <a:lnTo>
                    <a:pt x="400929" y="2144924"/>
                  </a:lnTo>
                  <a:lnTo>
                    <a:pt x="445251" y="2058229"/>
                  </a:lnTo>
                  <a:lnTo>
                    <a:pt x="491760" y="1972656"/>
                  </a:lnTo>
                  <a:lnTo>
                    <a:pt x="540401" y="1888308"/>
                  </a:lnTo>
                  <a:lnTo>
                    <a:pt x="591163" y="1805202"/>
                  </a:lnTo>
                  <a:lnTo>
                    <a:pt x="644006" y="1723403"/>
                  </a:lnTo>
                  <a:lnTo>
                    <a:pt x="698888" y="1642979"/>
                  </a:lnTo>
                  <a:lnTo>
                    <a:pt x="755799" y="1563942"/>
                  </a:lnTo>
                  <a:lnTo>
                    <a:pt x="814668" y="1486390"/>
                  </a:lnTo>
                  <a:lnTo>
                    <a:pt x="875487" y="1410337"/>
                  </a:lnTo>
                  <a:lnTo>
                    <a:pt x="938206" y="1335844"/>
                  </a:lnTo>
                  <a:lnTo>
                    <a:pt x="1002774" y="1262969"/>
                  </a:lnTo>
                  <a:lnTo>
                    <a:pt x="1069180" y="1191726"/>
                  </a:lnTo>
                  <a:lnTo>
                    <a:pt x="1137344" y="1122203"/>
                  </a:lnTo>
                  <a:lnTo>
                    <a:pt x="1207252" y="1054412"/>
                  </a:lnTo>
                  <a:lnTo>
                    <a:pt x="1278848" y="988408"/>
                  </a:lnTo>
                  <a:lnTo>
                    <a:pt x="1352076" y="924244"/>
                  </a:lnTo>
                  <a:lnTo>
                    <a:pt x="1426921" y="861929"/>
                  </a:lnTo>
                  <a:lnTo>
                    <a:pt x="1503294" y="801542"/>
                  </a:lnTo>
                  <a:lnTo>
                    <a:pt x="1581180" y="743093"/>
                  </a:lnTo>
                  <a:lnTo>
                    <a:pt x="1660515" y="686627"/>
                  </a:lnTo>
                  <a:lnTo>
                    <a:pt x="1741236" y="632191"/>
                  </a:lnTo>
                  <a:lnTo>
                    <a:pt x="1823330" y="579797"/>
                  </a:lnTo>
                  <a:lnTo>
                    <a:pt x="1906698" y="529505"/>
                  </a:lnTo>
                  <a:lnTo>
                    <a:pt x="1991321" y="481325"/>
                  </a:lnTo>
                  <a:lnTo>
                    <a:pt x="2077132" y="435299"/>
                  </a:lnTo>
                  <a:lnTo>
                    <a:pt x="2164065" y="391461"/>
                  </a:lnTo>
                  <a:lnTo>
                    <a:pt x="2252101" y="349818"/>
                  </a:lnTo>
                  <a:lnTo>
                    <a:pt x="2341135" y="310423"/>
                  </a:lnTo>
                  <a:lnTo>
                    <a:pt x="2431150" y="273282"/>
                  </a:lnTo>
                  <a:lnTo>
                    <a:pt x="2522073" y="238425"/>
                  </a:lnTo>
                  <a:lnTo>
                    <a:pt x="2613833" y="205880"/>
                  </a:lnTo>
                  <a:lnTo>
                    <a:pt x="2706412" y="175653"/>
                  </a:lnTo>
                  <a:lnTo>
                    <a:pt x="2799696" y="147781"/>
                  </a:lnTo>
                  <a:lnTo>
                    <a:pt x="2893669" y="122269"/>
                  </a:lnTo>
                  <a:lnTo>
                    <a:pt x="2988257" y="99136"/>
                  </a:lnTo>
                  <a:lnTo>
                    <a:pt x="3083384" y="78403"/>
                  </a:lnTo>
                  <a:lnTo>
                    <a:pt x="3179031" y="60072"/>
                  </a:lnTo>
                  <a:lnTo>
                    <a:pt x="3275083" y="44167"/>
                  </a:lnTo>
                  <a:lnTo>
                    <a:pt x="3371523" y="30689"/>
                  </a:lnTo>
                  <a:lnTo>
                    <a:pt x="3468270" y="19649"/>
                  </a:lnTo>
                  <a:lnTo>
                    <a:pt x="3565251" y="11057"/>
                  </a:lnTo>
                  <a:lnTo>
                    <a:pt x="3662445" y="4915"/>
                  </a:lnTo>
                  <a:lnTo>
                    <a:pt x="3759735" y="1228"/>
                  </a:lnTo>
                  <a:lnTo>
                    <a:pt x="3857103" y="0"/>
                  </a:lnTo>
                  <a:lnTo>
                    <a:pt x="3857296" y="1928820"/>
                  </a:lnTo>
                  <a:lnTo>
                    <a:pt x="3796442" y="1929785"/>
                  </a:lnTo>
                  <a:lnTo>
                    <a:pt x="3735649" y="1932670"/>
                  </a:lnTo>
                  <a:lnTo>
                    <a:pt x="3674981" y="1937473"/>
                  </a:lnTo>
                  <a:lnTo>
                    <a:pt x="3614492" y="1944188"/>
                  </a:lnTo>
                  <a:lnTo>
                    <a:pt x="3554244" y="1952806"/>
                  </a:lnTo>
                  <a:lnTo>
                    <a:pt x="3494300" y="1963322"/>
                  </a:lnTo>
                  <a:lnTo>
                    <a:pt x="3434714" y="1975723"/>
                  </a:lnTo>
                  <a:lnTo>
                    <a:pt x="3375554" y="1989998"/>
                  </a:lnTo>
                  <a:lnTo>
                    <a:pt x="3316871" y="2006133"/>
                  </a:lnTo>
                  <a:lnTo>
                    <a:pt x="3258725" y="2024111"/>
                  </a:lnTo>
                  <a:lnTo>
                    <a:pt x="3201176" y="2043914"/>
                  </a:lnTo>
                  <a:lnTo>
                    <a:pt x="3144281" y="2065523"/>
                  </a:lnTo>
                  <a:lnTo>
                    <a:pt x="3088095" y="2088918"/>
                  </a:lnTo>
                  <a:lnTo>
                    <a:pt x="3032675" y="2114071"/>
                  </a:lnTo>
                  <a:lnTo>
                    <a:pt x="2978078" y="2140960"/>
                  </a:lnTo>
                  <a:lnTo>
                    <a:pt x="2924357" y="2169560"/>
                  </a:lnTo>
                  <a:lnTo>
                    <a:pt x="2871562" y="2199841"/>
                  </a:lnTo>
                  <a:lnTo>
                    <a:pt x="2819749" y="2231772"/>
                  </a:lnTo>
                  <a:lnTo>
                    <a:pt x="2768972" y="2265322"/>
                  </a:lnTo>
                  <a:lnTo>
                    <a:pt x="2719277" y="2300457"/>
                  </a:lnTo>
                  <a:lnTo>
                    <a:pt x="2670717" y="2337141"/>
                  </a:lnTo>
                  <a:lnTo>
                    <a:pt x="2623337" y="2375342"/>
                  </a:lnTo>
                  <a:lnTo>
                    <a:pt x="2577185" y="2415014"/>
                  </a:lnTo>
                  <a:lnTo>
                    <a:pt x="2532309" y="2456124"/>
                  </a:lnTo>
                  <a:lnTo>
                    <a:pt x="2488751" y="2498632"/>
                  </a:lnTo>
                  <a:lnTo>
                    <a:pt x="2446557" y="2542493"/>
                  </a:lnTo>
                  <a:lnTo>
                    <a:pt x="2405766" y="2587659"/>
                  </a:lnTo>
                  <a:lnTo>
                    <a:pt x="2366422" y="2634093"/>
                  </a:lnTo>
                  <a:lnTo>
                    <a:pt x="2328562" y="2681744"/>
                  </a:lnTo>
                  <a:lnTo>
                    <a:pt x="2292224" y="2730565"/>
                  </a:lnTo>
                  <a:lnTo>
                    <a:pt x="2257445" y="2780510"/>
                  </a:lnTo>
                  <a:lnTo>
                    <a:pt x="2224261" y="2831527"/>
                  </a:lnTo>
                  <a:lnTo>
                    <a:pt x="2192698" y="2883564"/>
                  </a:lnTo>
                  <a:lnTo>
                    <a:pt x="2162797" y="2936574"/>
                  </a:lnTo>
                  <a:lnTo>
                    <a:pt x="2134581" y="2990498"/>
                  </a:lnTo>
                  <a:lnTo>
                    <a:pt x="2108080" y="3045286"/>
                  </a:lnTo>
                  <a:lnTo>
                    <a:pt x="2083323" y="3100883"/>
                  </a:lnTo>
                  <a:lnTo>
                    <a:pt x="2060330" y="3157235"/>
                  </a:lnTo>
                  <a:lnTo>
                    <a:pt x="2039128" y="3214282"/>
                  </a:lnTo>
                  <a:lnTo>
                    <a:pt x="2019736" y="3271969"/>
                  </a:lnTo>
                  <a:lnTo>
                    <a:pt x="2002172" y="3330242"/>
                  </a:lnTo>
                  <a:lnTo>
                    <a:pt x="1986456" y="3389041"/>
                  </a:lnTo>
                  <a:lnTo>
                    <a:pt x="1972604" y="3448302"/>
                  </a:lnTo>
                  <a:lnTo>
                    <a:pt x="1960629" y="3507972"/>
                  </a:lnTo>
                  <a:lnTo>
                    <a:pt x="1950540" y="3567992"/>
                  </a:lnTo>
                  <a:lnTo>
                    <a:pt x="1942352" y="3628299"/>
                  </a:lnTo>
                  <a:lnTo>
                    <a:pt x="1936070" y="3688834"/>
                  </a:lnTo>
                  <a:lnTo>
                    <a:pt x="1931701" y="3749537"/>
                  </a:lnTo>
                  <a:lnTo>
                    <a:pt x="1929247" y="3810350"/>
                  </a:lnTo>
                  <a:lnTo>
                    <a:pt x="1928715" y="3871219"/>
                  </a:lnTo>
                  <a:lnTo>
                    <a:pt x="1930104" y="3932059"/>
                  </a:lnTo>
                  <a:lnTo>
                    <a:pt x="1933414" y="3992812"/>
                  </a:lnTo>
                  <a:lnTo>
                    <a:pt x="1938636" y="4053458"/>
                  </a:lnTo>
                  <a:lnTo>
                    <a:pt x="1945770" y="4113903"/>
                  </a:lnTo>
                  <a:lnTo>
                    <a:pt x="1954804" y="4174087"/>
                  </a:lnTo>
                  <a:lnTo>
                    <a:pt x="1965737" y="4233953"/>
                  </a:lnTo>
                  <a:lnTo>
                    <a:pt x="1978550" y="4293457"/>
                  </a:lnTo>
                  <a:lnTo>
                    <a:pt x="1993234" y="4352498"/>
                  </a:lnTo>
                  <a:lnTo>
                    <a:pt x="2009776" y="4411081"/>
                  </a:lnTo>
                  <a:lnTo>
                    <a:pt x="2028157" y="4469114"/>
                  </a:lnTo>
                  <a:lnTo>
                    <a:pt x="2048357" y="4526521"/>
                  </a:lnTo>
                  <a:lnTo>
                    <a:pt x="2070360" y="4583262"/>
                  </a:lnTo>
                  <a:lnTo>
                    <a:pt x="2094144" y="4639280"/>
                  </a:lnTo>
                  <a:lnTo>
                    <a:pt x="2119684" y="4694516"/>
                  </a:lnTo>
                  <a:lnTo>
                    <a:pt x="381875" y="5531393"/>
                  </a:lnTo>
                  <a:close/>
                </a:path>
              </a:pathLst>
            </a:custGeom>
            <a:solidFill>
              <a:srgbClr val="A65D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210641" y="1077004"/>
              <a:ext cx="635" cy="1929130"/>
            </a:xfrm>
            <a:custGeom>
              <a:avLst/>
              <a:gdLst/>
              <a:ahLst/>
              <a:cxnLst/>
              <a:rect l="l" t="t" r="r" b="b"/>
              <a:pathLst>
                <a:path w="634" h="1929130">
                  <a:moveTo>
                    <a:pt x="0" y="1928820"/>
                  </a:moveTo>
                  <a:lnTo>
                    <a:pt x="0" y="0"/>
                  </a:lnTo>
                  <a:lnTo>
                    <a:pt x="385" y="0"/>
                  </a:lnTo>
                  <a:lnTo>
                    <a:pt x="0" y="1928820"/>
                  </a:lnTo>
                  <a:close/>
                </a:path>
              </a:pathLst>
            </a:custGeom>
            <a:solidFill>
              <a:srgbClr val="733D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794480" y="9214103"/>
              <a:ext cx="536448" cy="5943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40854" y="2551866"/>
            <a:ext cx="810895" cy="444754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30" dirty="0">
                <a:latin typeface="Arial"/>
                <a:cs typeface="Arial"/>
              </a:rPr>
              <a:t>RESULTADOS</a:t>
            </a:r>
            <a:endParaRPr sz="5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15996" y="9619688"/>
            <a:ext cx="1324610" cy="1543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 b="1" spc="-55" dirty="0">
                <a:solidFill>
                  <a:srgbClr val="FFFFFF"/>
                </a:solidFill>
                <a:latin typeface="Verdana"/>
                <a:cs typeface="Verdana"/>
              </a:rPr>
              <a:t>Beneficios </a:t>
            </a:r>
            <a:r>
              <a:rPr sz="850" b="1" spc="-4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850" b="1" spc="-6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850" b="1" spc="-80" dirty="0">
                <a:solidFill>
                  <a:srgbClr val="FFFFFF"/>
                </a:solidFill>
                <a:latin typeface="Verdana"/>
                <a:cs typeface="Verdana"/>
              </a:rPr>
              <a:t>biotina</a:t>
            </a:r>
            <a:r>
              <a:rPr sz="850" b="1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50" b="1" spc="-185" dirty="0">
                <a:solidFill>
                  <a:srgbClr val="FFFFFF"/>
                </a:solidFill>
                <a:latin typeface="Verdana"/>
                <a:cs typeface="Verdana"/>
              </a:rPr>
              <a:t>|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18971" y="9542147"/>
            <a:ext cx="194754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40" dirty="0">
                <a:solidFill>
                  <a:srgbClr val="FFFFFF"/>
                </a:solidFill>
                <a:latin typeface="Verdana"/>
                <a:cs typeface="Verdana"/>
              </a:rPr>
              <a:t>Centro 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médico</a:t>
            </a:r>
            <a:r>
              <a:rPr sz="14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Verdana"/>
                <a:cs typeface="Verdana"/>
              </a:rPr>
              <a:t>Arizona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30779" y="3234082"/>
            <a:ext cx="5628640" cy="1711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199"/>
              </a:lnSpc>
              <a:spcBef>
                <a:spcPts val="100"/>
              </a:spcBef>
            </a:pPr>
            <a:r>
              <a:rPr sz="3200" spc="-20" dirty="0">
                <a:latin typeface="Verdana"/>
                <a:cs typeface="Verdana"/>
              </a:rPr>
              <a:t>Indicadores </a:t>
            </a:r>
            <a:r>
              <a:rPr sz="3200" spc="85" dirty="0">
                <a:latin typeface="Verdana"/>
                <a:cs typeface="Verdana"/>
              </a:rPr>
              <a:t>de </a:t>
            </a:r>
            <a:r>
              <a:rPr sz="3200" spc="15" dirty="0">
                <a:latin typeface="Verdana"/>
                <a:cs typeface="Verdana"/>
              </a:rPr>
              <a:t>gestión</a:t>
            </a:r>
            <a:r>
              <a:rPr sz="3200" spc="-805" dirty="0">
                <a:latin typeface="Verdana"/>
                <a:cs typeface="Verdana"/>
              </a:rPr>
              <a:t> </a:t>
            </a:r>
            <a:r>
              <a:rPr sz="3200" spc="-55" dirty="0">
                <a:latin typeface="Verdana"/>
                <a:cs typeface="Verdana"/>
              </a:rPr>
              <a:t>para  </a:t>
            </a:r>
            <a:r>
              <a:rPr sz="3200" spc="-65" dirty="0">
                <a:latin typeface="Verdana"/>
                <a:cs typeface="Verdana"/>
              </a:rPr>
              <a:t>medir </a:t>
            </a:r>
            <a:r>
              <a:rPr sz="3200" spc="-5" dirty="0">
                <a:latin typeface="Verdana"/>
                <a:cs typeface="Verdana"/>
              </a:rPr>
              <a:t>la </a:t>
            </a:r>
            <a:r>
              <a:rPr sz="3200" spc="35" dirty="0">
                <a:latin typeface="Verdana"/>
                <a:cs typeface="Verdana"/>
              </a:rPr>
              <a:t>eficiencia </a:t>
            </a:r>
            <a:r>
              <a:rPr sz="3200" spc="85" dirty="0">
                <a:latin typeface="Verdana"/>
                <a:cs typeface="Verdana"/>
              </a:rPr>
              <a:t>de </a:t>
            </a:r>
            <a:r>
              <a:rPr sz="3200" spc="45" dirty="0">
                <a:latin typeface="Verdana"/>
                <a:cs typeface="Verdana"/>
              </a:rPr>
              <a:t>las  </a:t>
            </a:r>
            <a:r>
              <a:rPr sz="3200" spc="-40" dirty="0">
                <a:latin typeface="Verdana"/>
                <a:cs typeface="Verdana"/>
              </a:rPr>
              <a:t>auditorías</a:t>
            </a:r>
            <a:endParaRPr sz="320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9479"/>
            <a:ext cx="18288000" cy="10257790"/>
            <a:chOff x="0" y="29479"/>
            <a:chExt cx="18288000" cy="10257790"/>
          </a:xfrm>
        </p:grpSpPr>
        <p:sp>
          <p:nvSpPr>
            <p:cNvPr id="3" name="object 3"/>
            <p:cNvSpPr/>
            <p:nvPr/>
          </p:nvSpPr>
          <p:spPr>
            <a:xfrm>
              <a:off x="0" y="29479"/>
              <a:ext cx="18287999" cy="1025751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303924" y="5349163"/>
              <a:ext cx="10959465" cy="3215005"/>
            </a:xfrm>
            <a:custGeom>
              <a:avLst/>
              <a:gdLst/>
              <a:ahLst/>
              <a:cxnLst/>
              <a:rect l="l" t="t" r="r" b="b"/>
              <a:pathLst>
                <a:path w="10959465" h="3215004">
                  <a:moveTo>
                    <a:pt x="693915" y="3062160"/>
                  </a:moveTo>
                  <a:lnTo>
                    <a:pt x="540473" y="2909913"/>
                  </a:lnTo>
                  <a:lnTo>
                    <a:pt x="522058" y="2928188"/>
                  </a:lnTo>
                  <a:lnTo>
                    <a:pt x="644486" y="3049333"/>
                  </a:lnTo>
                  <a:lnTo>
                    <a:pt x="0" y="3049333"/>
                  </a:lnTo>
                  <a:lnTo>
                    <a:pt x="0" y="3074974"/>
                  </a:lnTo>
                  <a:lnTo>
                    <a:pt x="644486" y="3074974"/>
                  </a:lnTo>
                  <a:lnTo>
                    <a:pt x="522058" y="3196450"/>
                  </a:lnTo>
                  <a:lnTo>
                    <a:pt x="540473" y="3214713"/>
                  </a:lnTo>
                  <a:lnTo>
                    <a:pt x="693915" y="3062160"/>
                  </a:lnTo>
                  <a:close/>
                </a:path>
                <a:path w="10959465" h="3215004">
                  <a:moveTo>
                    <a:pt x="5509145" y="3062160"/>
                  </a:moveTo>
                  <a:lnTo>
                    <a:pt x="5355704" y="2909913"/>
                  </a:lnTo>
                  <a:lnTo>
                    <a:pt x="5337289" y="2928188"/>
                  </a:lnTo>
                  <a:lnTo>
                    <a:pt x="5459717" y="3049333"/>
                  </a:lnTo>
                  <a:lnTo>
                    <a:pt x="4815230" y="3049333"/>
                  </a:lnTo>
                  <a:lnTo>
                    <a:pt x="4815230" y="3074974"/>
                  </a:lnTo>
                  <a:lnTo>
                    <a:pt x="5459717" y="3074974"/>
                  </a:lnTo>
                  <a:lnTo>
                    <a:pt x="5337289" y="3196450"/>
                  </a:lnTo>
                  <a:lnTo>
                    <a:pt x="5355704" y="3214713"/>
                  </a:lnTo>
                  <a:lnTo>
                    <a:pt x="5509145" y="3062160"/>
                  </a:lnTo>
                  <a:close/>
                </a:path>
                <a:path w="10959465" h="3215004">
                  <a:moveTo>
                    <a:pt x="6120536" y="0"/>
                  </a:moveTo>
                  <a:lnTo>
                    <a:pt x="1834286" y="0"/>
                  </a:lnTo>
                  <a:lnTo>
                    <a:pt x="1834286" y="9525"/>
                  </a:lnTo>
                  <a:lnTo>
                    <a:pt x="6120536" y="9525"/>
                  </a:lnTo>
                  <a:lnTo>
                    <a:pt x="6120536" y="0"/>
                  </a:lnTo>
                  <a:close/>
                </a:path>
                <a:path w="10959465" h="3215004">
                  <a:moveTo>
                    <a:pt x="10959236" y="0"/>
                  </a:moveTo>
                  <a:lnTo>
                    <a:pt x="6653936" y="0"/>
                  </a:lnTo>
                  <a:lnTo>
                    <a:pt x="6653936" y="9525"/>
                  </a:lnTo>
                  <a:lnTo>
                    <a:pt x="10959236" y="9525"/>
                  </a:lnTo>
                  <a:lnTo>
                    <a:pt x="109592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211287" y="8511459"/>
            <a:ext cx="371157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110" dirty="0">
                <a:latin typeface="Arial"/>
                <a:cs typeface="Arial"/>
              </a:rPr>
              <a:t>Totalmente </a:t>
            </a:r>
            <a:r>
              <a:rPr sz="2500" b="1" spc="65" dirty="0">
                <a:latin typeface="Arial"/>
                <a:cs typeface="Arial"/>
              </a:rPr>
              <a:t>de</a:t>
            </a:r>
            <a:r>
              <a:rPr sz="2500" b="1" spc="-280" dirty="0">
                <a:latin typeface="Arial"/>
                <a:cs typeface="Arial"/>
              </a:rPr>
              <a:t> </a:t>
            </a:r>
            <a:r>
              <a:rPr sz="2500" b="1" spc="60" dirty="0">
                <a:latin typeface="Arial"/>
                <a:cs typeface="Arial"/>
              </a:rPr>
              <a:t>acuerdo</a:t>
            </a:r>
            <a:endParaRPr sz="2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25867" y="8511459"/>
            <a:ext cx="182308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60" dirty="0">
                <a:latin typeface="Arial"/>
                <a:cs typeface="Arial"/>
              </a:rPr>
              <a:t>De</a:t>
            </a:r>
            <a:r>
              <a:rPr sz="2500" b="1" spc="-125" dirty="0">
                <a:latin typeface="Arial"/>
                <a:cs typeface="Arial"/>
              </a:rPr>
              <a:t> </a:t>
            </a:r>
            <a:r>
              <a:rPr sz="2500" b="1" spc="60" dirty="0">
                <a:latin typeface="Arial"/>
                <a:cs typeface="Arial"/>
              </a:rPr>
              <a:t>acuerdo</a:t>
            </a:r>
            <a:endParaRPr sz="25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36152" y="8511459"/>
            <a:ext cx="454342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145" dirty="0">
                <a:latin typeface="Arial"/>
                <a:cs typeface="Arial"/>
              </a:rPr>
              <a:t>Ni</a:t>
            </a:r>
            <a:r>
              <a:rPr sz="2500" b="1" spc="-70" dirty="0">
                <a:latin typeface="Arial"/>
                <a:cs typeface="Arial"/>
              </a:rPr>
              <a:t> </a:t>
            </a:r>
            <a:r>
              <a:rPr sz="2500" b="1" spc="95" dirty="0">
                <a:latin typeface="Arial"/>
                <a:cs typeface="Arial"/>
              </a:rPr>
              <a:t>en</a:t>
            </a:r>
            <a:r>
              <a:rPr sz="2500" b="1" spc="-65" dirty="0">
                <a:latin typeface="Arial"/>
                <a:cs typeface="Arial"/>
              </a:rPr>
              <a:t> </a:t>
            </a:r>
            <a:r>
              <a:rPr sz="2500" b="1" spc="60" dirty="0">
                <a:latin typeface="Arial"/>
                <a:cs typeface="Arial"/>
              </a:rPr>
              <a:t>acuerdo</a:t>
            </a:r>
            <a:r>
              <a:rPr sz="2500" b="1" spc="-70" dirty="0">
                <a:latin typeface="Arial"/>
                <a:cs typeface="Arial"/>
              </a:rPr>
              <a:t> </a:t>
            </a:r>
            <a:r>
              <a:rPr sz="2500" b="1" spc="85" dirty="0">
                <a:latin typeface="Arial"/>
                <a:cs typeface="Arial"/>
              </a:rPr>
              <a:t>ni</a:t>
            </a:r>
            <a:r>
              <a:rPr sz="2500" b="1" spc="-65" dirty="0">
                <a:latin typeface="Arial"/>
                <a:cs typeface="Arial"/>
              </a:rPr>
              <a:t> </a:t>
            </a:r>
            <a:r>
              <a:rPr sz="2500" b="1" spc="40" dirty="0">
                <a:latin typeface="Arial"/>
                <a:cs typeface="Arial"/>
              </a:rPr>
              <a:t>desacuerdo</a:t>
            </a:r>
            <a:endParaRPr sz="25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411733" y="8511459"/>
            <a:ext cx="233362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80" dirty="0">
                <a:latin typeface="Arial"/>
                <a:cs typeface="Arial"/>
              </a:rPr>
              <a:t>En</a:t>
            </a:r>
            <a:r>
              <a:rPr sz="2500" b="1" spc="-125" dirty="0">
                <a:latin typeface="Arial"/>
                <a:cs typeface="Arial"/>
              </a:rPr>
              <a:t> </a:t>
            </a:r>
            <a:r>
              <a:rPr sz="2500" b="1" spc="40" dirty="0">
                <a:latin typeface="Arial"/>
                <a:cs typeface="Arial"/>
              </a:rPr>
              <a:t>desacuerdo</a:t>
            </a:r>
            <a:endParaRPr sz="25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740118" y="2497109"/>
            <a:ext cx="15165705" cy="5876290"/>
            <a:chOff x="2740118" y="2497109"/>
            <a:chExt cx="15165705" cy="5876290"/>
          </a:xfrm>
        </p:grpSpPr>
        <p:sp>
          <p:nvSpPr>
            <p:cNvPr id="10" name="object 10"/>
            <p:cNvSpPr/>
            <p:nvPr/>
          </p:nvSpPr>
          <p:spPr>
            <a:xfrm>
              <a:off x="2740114" y="2497111"/>
              <a:ext cx="15165705" cy="3919854"/>
            </a:xfrm>
            <a:custGeom>
              <a:avLst/>
              <a:gdLst/>
              <a:ahLst/>
              <a:cxnLst/>
              <a:rect l="l" t="t" r="r" b="b"/>
              <a:pathLst>
                <a:path w="15165705" h="3919854">
                  <a:moveTo>
                    <a:pt x="15165400" y="3912844"/>
                  </a:moveTo>
                  <a:lnTo>
                    <a:pt x="0" y="3912844"/>
                  </a:lnTo>
                  <a:lnTo>
                    <a:pt x="0" y="3919321"/>
                  </a:lnTo>
                  <a:lnTo>
                    <a:pt x="15165400" y="3919321"/>
                  </a:lnTo>
                  <a:lnTo>
                    <a:pt x="15165400" y="3912844"/>
                  </a:lnTo>
                  <a:close/>
                </a:path>
                <a:path w="15165705" h="3919854">
                  <a:moveTo>
                    <a:pt x="15165400" y="1956435"/>
                  </a:moveTo>
                  <a:lnTo>
                    <a:pt x="0" y="1956435"/>
                  </a:lnTo>
                  <a:lnTo>
                    <a:pt x="0" y="1962912"/>
                  </a:lnTo>
                  <a:lnTo>
                    <a:pt x="15165400" y="1962912"/>
                  </a:lnTo>
                  <a:lnTo>
                    <a:pt x="15165400" y="1956435"/>
                  </a:lnTo>
                  <a:close/>
                </a:path>
                <a:path w="15165705" h="3919854">
                  <a:moveTo>
                    <a:pt x="15165400" y="0"/>
                  </a:moveTo>
                  <a:lnTo>
                    <a:pt x="0" y="0"/>
                  </a:lnTo>
                  <a:lnTo>
                    <a:pt x="0" y="6477"/>
                  </a:lnTo>
                  <a:lnTo>
                    <a:pt x="15165400" y="6477"/>
                  </a:lnTo>
                  <a:lnTo>
                    <a:pt x="15165400" y="0"/>
                  </a:lnTo>
                  <a:close/>
                </a:path>
              </a:pathLst>
            </a:custGeom>
            <a:solidFill>
              <a:srgbClr val="000000">
                <a:alpha val="2470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740118" y="8366382"/>
              <a:ext cx="15165705" cy="6985"/>
            </a:xfrm>
            <a:custGeom>
              <a:avLst/>
              <a:gdLst/>
              <a:ahLst/>
              <a:cxnLst/>
              <a:rect l="l" t="t" r="r" b="b"/>
              <a:pathLst>
                <a:path w="15165705" h="6984">
                  <a:moveTo>
                    <a:pt x="15165402" y="6476"/>
                  </a:moveTo>
                  <a:lnTo>
                    <a:pt x="0" y="6476"/>
                  </a:lnTo>
                  <a:lnTo>
                    <a:pt x="0" y="0"/>
                  </a:lnTo>
                  <a:lnTo>
                    <a:pt x="15165402" y="0"/>
                  </a:lnTo>
                  <a:lnTo>
                    <a:pt x="15165402" y="6476"/>
                  </a:lnTo>
                  <a:close/>
                </a:path>
              </a:pathLst>
            </a:custGeom>
            <a:solidFill>
              <a:srgbClr val="00000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740114" y="3084041"/>
              <a:ext cx="15165705" cy="5285740"/>
            </a:xfrm>
            <a:custGeom>
              <a:avLst/>
              <a:gdLst/>
              <a:ahLst/>
              <a:cxnLst/>
              <a:rect l="l" t="t" r="r" b="b"/>
              <a:pathLst>
                <a:path w="15165705" h="5285740">
                  <a:moveTo>
                    <a:pt x="2653944" y="159194"/>
                  </a:moveTo>
                  <a:lnTo>
                    <a:pt x="2649169" y="120497"/>
                  </a:lnTo>
                  <a:lnTo>
                    <a:pt x="2635135" y="84150"/>
                  </a:lnTo>
                  <a:lnTo>
                    <a:pt x="2612694" y="52285"/>
                  </a:lnTo>
                  <a:lnTo>
                    <a:pt x="2583167" y="26835"/>
                  </a:lnTo>
                  <a:lnTo>
                    <a:pt x="2548344" y="9309"/>
                  </a:lnTo>
                  <a:lnTo>
                    <a:pt x="2510307" y="762"/>
                  </a:lnTo>
                  <a:lnTo>
                    <a:pt x="2494699" y="0"/>
                  </a:lnTo>
                  <a:lnTo>
                    <a:pt x="159232" y="0"/>
                  </a:lnTo>
                  <a:lnTo>
                    <a:pt x="120535" y="4775"/>
                  </a:lnTo>
                  <a:lnTo>
                    <a:pt x="84175" y="18796"/>
                  </a:lnTo>
                  <a:lnTo>
                    <a:pt x="52298" y="41236"/>
                  </a:lnTo>
                  <a:lnTo>
                    <a:pt x="26835" y="70751"/>
                  </a:lnTo>
                  <a:lnTo>
                    <a:pt x="9296" y="105575"/>
                  </a:lnTo>
                  <a:lnTo>
                    <a:pt x="762" y="143586"/>
                  </a:lnTo>
                  <a:lnTo>
                    <a:pt x="0" y="159194"/>
                  </a:lnTo>
                  <a:lnTo>
                    <a:pt x="0" y="5285600"/>
                  </a:lnTo>
                  <a:lnTo>
                    <a:pt x="2653944" y="5285600"/>
                  </a:lnTo>
                  <a:lnTo>
                    <a:pt x="2653944" y="159194"/>
                  </a:lnTo>
                  <a:close/>
                </a:path>
                <a:path w="15165705" h="5285740">
                  <a:moveTo>
                    <a:pt x="6824446" y="746112"/>
                  </a:moveTo>
                  <a:lnTo>
                    <a:pt x="6819633" y="707428"/>
                  </a:lnTo>
                  <a:lnTo>
                    <a:pt x="6805612" y="671080"/>
                  </a:lnTo>
                  <a:lnTo>
                    <a:pt x="6783197" y="639216"/>
                  </a:lnTo>
                  <a:lnTo>
                    <a:pt x="6753631" y="613752"/>
                  </a:lnTo>
                  <a:lnTo>
                    <a:pt x="6718808" y="596226"/>
                  </a:lnTo>
                  <a:lnTo>
                    <a:pt x="6680797" y="587692"/>
                  </a:lnTo>
                  <a:lnTo>
                    <a:pt x="6665214" y="586930"/>
                  </a:lnTo>
                  <a:lnTo>
                    <a:pt x="4329709" y="586930"/>
                  </a:lnTo>
                  <a:lnTo>
                    <a:pt x="4291012" y="591705"/>
                  </a:lnTo>
                  <a:lnTo>
                    <a:pt x="4254652" y="605726"/>
                  </a:lnTo>
                  <a:lnTo>
                    <a:pt x="4222788" y="628167"/>
                  </a:lnTo>
                  <a:lnTo>
                    <a:pt x="4197312" y="657682"/>
                  </a:lnTo>
                  <a:lnTo>
                    <a:pt x="4179786" y="692492"/>
                  </a:lnTo>
                  <a:lnTo>
                    <a:pt x="4171238" y="730516"/>
                  </a:lnTo>
                  <a:lnTo>
                    <a:pt x="4170476" y="746112"/>
                  </a:lnTo>
                  <a:lnTo>
                    <a:pt x="4170476" y="5285600"/>
                  </a:lnTo>
                  <a:lnTo>
                    <a:pt x="6824446" y="5285600"/>
                  </a:lnTo>
                  <a:lnTo>
                    <a:pt x="6824446" y="746112"/>
                  </a:lnTo>
                  <a:close/>
                </a:path>
                <a:path w="15165705" h="5285740">
                  <a:moveTo>
                    <a:pt x="10994923" y="4658982"/>
                  </a:moveTo>
                  <a:lnTo>
                    <a:pt x="10990110" y="4620285"/>
                  </a:lnTo>
                  <a:lnTo>
                    <a:pt x="10976089" y="4583938"/>
                  </a:lnTo>
                  <a:lnTo>
                    <a:pt x="10953674" y="4552073"/>
                  </a:lnTo>
                  <a:lnTo>
                    <a:pt x="10924108" y="4526610"/>
                  </a:lnTo>
                  <a:lnTo>
                    <a:pt x="10889285" y="4509084"/>
                  </a:lnTo>
                  <a:lnTo>
                    <a:pt x="10851274" y="4500550"/>
                  </a:lnTo>
                  <a:lnTo>
                    <a:pt x="10835691" y="4499788"/>
                  </a:lnTo>
                  <a:lnTo>
                    <a:pt x="8500186" y="4499788"/>
                  </a:lnTo>
                  <a:lnTo>
                    <a:pt x="8461502" y="4504563"/>
                  </a:lnTo>
                  <a:lnTo>
                    <a:pt x="8425116" y="4518584"/>
                  </a:lnTo>
                  <a:lnTo>
                    <a:pt x="8393252" y="4541012"/>
                  </a:lnTo>
                  <a:lnTo>
                    <a:pt x="8367776" y="4570539"/>
                  </a:lnTo>
                  <a:lnTo>
                    <a:pt x="8350250" y="4605350"/>
                  </a:lnTo>
                  <a:lnTo>
                    <a:pt x="8341728" y="4643374"/>
                  </a:lnTo>
                  <a:lnTo>
                    <a:pt x="8340953" y="4658982"/>
                  </a:lnTo>
                  <a:lnTo>
                    <a:pt x="8340953" y="5285600"/>
                  </a:lnTo>
                  <a:lnTo>
                    <a:pt x="10994923" y="5285600"/>
                  </a:lnTo>
                  <a:lnTo>
                    <a:pt x="10994923" y="4658982"/>
                  </a:lnTo>
                  <a:close/>
                </a:path>
                <a:path w="15165705" h="5285740">
                  <a:moveTo>
                    <a:pt x="15165400" y="5245900"/>
                  </a:moveTo>
                  <a:lnTo>
                    <a:pt x="15160587" y="5207216"/>
                  </a:lnTo>
                  <a:lnTo>
                    <a:pt x="15146579" y="5170856"/>
                  </a:lnTo>
                  <a:lnTo>
                    <a:pt x="15124151" y="5139004"/>
                  </a:lnTo>
                  <a:lnTo>
                    <a:pt x="15094598" y="5113540"/>
                  </a:lnTo>
                  <a:lnTo>
                    <a:pt x="15059762" y="5096014"/>
                  </a:lnTo>
                  <a:lnTo>
                    <a:pt x="15021751" y="5087480"/>
                  </a:lnTo>
                  <a:lnTo>
                    <a:pt x="15006168" y="5086718"/>
                  </a:lnTo>
                  <a:lnTo>
                    <a:pt x="12670663" y="5086718"/>
                  </a:lnTo>
                  <a:lnTo>
                    <a:pt x="12631979" y="5091481"/>
                  </a:lnTo>
                  <a:lnTo>
                    <a:pt x="12595606" y="5105514"/>
                  </a:lnTo>
                  <a:lnTo>
                    <a:pt x="12563729" y="5127942"/>
                  </a:lnTo>
                  <a:lnTo>
                    <a:pt x="12538253" y="5157457"/>
                  </a:lnTo>
                  <a:lnTo>
                    <a:pt x="12520727" y="5192280"/>
                  </a:lnTo>
                  <a:lnTo>
                    <a:pt x="12512205" y="5230292"/>
                  </a:lnTo>
                  <a:lnTo>
                    <a:pt x="12511430" y="5245900"/>
                  </a:lnTo>
                  <a:lnTo>
                    <a:pt x="12511430" y="5285600"/>
                  </a:lnTo>
                  <a:lnTo>
                    <a:pt x="15165400" y="5285600"/>
                  </a:lnTo>
                  <a:lnTo>
                    <a:pt x="15165400" y="5245900"/>
                  </a:lnTo>
                  <a:close/>
                </a:path>
              </a:pathLst>
            </a:custGeom>
            <a:solidFill>
              <a:srgbClr val="0080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123818" y="2293240"/>
            <a:ext cx="38798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30" dirty="0">
                <a:latin typeface="Arial"/>
                <a:cs typeface="Arial"/>
              </a:rPr>
              <a:t>3</a:t>
            </a:r>
            <a:r>
              <a:rPr sz="2500" b="1" spc="35" dirty="0">
                <a:latin typeface="Arial"/>
                <a:cs typeface="Arial"/>
              </a:rPr>
              <a:t>0</a:t>
            </a:r>
            <a:endParaRPr sz="25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23818" y="4250233"/>
            <a:ext cx="38798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30" dirty="0">
                <a:latin typeface="Arial"/>
                <a:cs typeface="Arial"/>
              </a:rPr>
              <a:t>2</a:t>
            </a:r>
            <a:r>
              <a:rPr sz="2500" b="1" spc="35" dirty="0">
                <a:latin typeface="Arial"/>
                <a:cs typeface="Arial"/>
              </a:rPr>
              <a:t>0</a:t>
            </a:r>
            <a:endParaRPr sz="2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23818" y="6207232"/>
            <a:ext cx="38798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30" dirty="0">
                <a:latin typeface="Arial"/>
                <a:cs typeface="Arial"/>
              </a:rPr>
              <a:t>1</a:t>
            </a:r>
            <a:r>
              <a:rPr sz="2500" b="1" spc="35" dirty="0">
                <a:latin typeface="Arial"/>
                <a:cs typeface="Arial"/>
              </a:rPr>
              <a:t>0</a:t>
            </a:r>
            <a:endParaRPr sz="2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05006" y="8164200"/>
            <a:ext cx="2070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35" dirty="0">
                <a:latin typeface="Arial"/>
                <a:cs typeface="Arial"/>
              </a:rPr>
              <a:t>0</a:t>
            </a:r>
            <a:endParaRPr sz="2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4096" y="2641996"/>
            <a:ext cx="810895" cy="444754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30" dirty="0">
                <a:latin typeface="Arial"/>
                <a:cs typeface="Arial"/>
              </a:rPr>
              <a:t>RESULTADOS</a:t>
            </a:r>
            <a:endParaRPr sz="5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15996" y="9619688"/>
            <a:ext cx="1324610" cy="1543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 b="1" spc="-55" dirty="0">
                <a:solidFill>
                  <a:srgbClr val="FFFFFF"/>
                </a:solidFill>
                <a:latin typeface="Verdana"/>
                <a:cs typeface="Verdana"/>
              </a:rPr>
              <a:t>Beneficios </a:t>
            </a:r>
            <a:r>
              <a:rPr sz="850" b="1" spc="-4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850" b="1" spc="-6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850" b="1" spc="-80" dirty="0">
                <a:solidFill>
                  <a:srgbClr val="FFFFFF"/>
                </a:solidFill>
                <a:latin typeface="Verdana"/>
                <a:cs typeface="Verdana"/>
              </a:rPr>
              <a:t>biotina</a:t>
            </a:r>
            <a:r>
              <a:rPr sz="850" b="1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50" b="1" spc="-185" dirty="0">
                <a:solidFill>
                  <a:srgbClr val="FFFFFF"/>
                </a:solidFill>
                <a:latin typeface="Verdana"/>
                <a:cs typeface="Verdana"/>
              </a:rPr>
              <a:t>|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518971" y="9542147"/>
            <a:ext cx="194754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40" dirty="0">
                <a:solidFill>
                  <a:srgbClr val="FFFFFF"/>
                </a:solidFill>
                <a:latin typeface="Verdana"/>
                <a:cs typeface="Verdana"/>
              </a:rPr>
              <a:t>Centro 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médico</a:t>
            </a:r>
            <a:r>
              <a:rPr sz="14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Verdana"/>
                <a:cs typeface="Verdana"/>
              </a:rPr>
              <a:t>Arizona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3648323" y="725722"/>
            <a:ext cx="2929255" cy="1223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67385" marR="5080" indent="-655320">
              <a:lnSpc>
                <a:spcPct val="115599"/>
              </a:lnSpc>
              <a:spcBef>
                <a:spcPts val="95"/>
              </a:spcBef>
            </a:pPr>
            <a:r>
              <a:rPr sz="3400" spc="5" dirty="0"/>
              <a:t>Plan </a:t>
            </a:r>
            <a:r>
              <a:rPr sz="3400" spc="-45" dirty="0"/>
              <a:t>Anual</a:t>
            </a:r>
            <a:r>
              <a:rPr sz="3400" spc="-570" dirty="0"/>
              <a:t> </a:t>
            </a:r>
            <a:r>
              <a:rPr sz="3400" spc="95" dirty="0"/>
              <a:t>de  </a:t>
            </a:r>
            <a:r>
              <a:rPr sz="3400" spc="20" dirty="0"/>
              <a:t>Control</a:t>
            </a:r>
            <a:endParaRPr sz="3400"/>
          </a:p>
        </p:txBody>
      </p:sp>
      <p:sp>
        <p:nvSpPr>
          <p:cNvPr id="21" name="object 21"/>
          <p:cNvSpPr txBox="1"/>
          <p:nvPr/>
        </p:nvSpPr>
        <p:spPr>
          <a:xfrm>
            <a:off x="3098143" y="2514462"/>
            <a:ext cx="1194435" cy="509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150" b="1" spc="45" dirty="0">
                <a:solidFill>
                  <a:srgbClr val="004AAC"/>
                </a:solidFill>
                <a:latin typeface="Arial"/>
                <a:cs typeface="Arial"/>
              </a:rPr>
              <a:t>48.2</a:t>
            </a:r>
            <a:r>
              <a:rPr sz="3150" b="1" spc="5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31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817911" y="6884641"/>
            <a:ext cx="964565" cy="509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150" b="1" spc="45" dirty="0">
                <a:solidFill>
                  <a:srgbClr val="004AAC"/>
                </a:solidFill>
                <a:latin typeface="Arial"/>
                <a:cs typeface="Arial"/>
              </a:rPr>
              <a:t>7.1</a:t>
            </a:r>
            <a:r>
              <a:rPr sz="3150" b="1" spc="5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31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41188" y="2995771"/>
            <a:ext cx="1194435" cy="509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150" b="1" spc="45" dirty="0">
                <a:solidFill>
                  <a:srgbClr val="004AAC"/>
                </a:solidFill>
                <a:latin typeface="Arial"/>
                <a:cs typeface="Arial"/>
              </a:rPr>
              <a:t>42.9</a:t>
            </a:r>
            <a:r>
              <a:rPr sz="3150" b="1" spc="5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31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127539" y="7365951"/>
            <a:ext cx="964565" cy="509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150" b="1" spc="45" dirty="0">
                <a:solidFill>
                  <a:srgbClr val="004AAC"/>
                </a:solidFill>
                <a:latin typeface="Arial"/>
                <a:cs typeface="Arial"/>
              </a:rPr>
              <a:t>1.8</a:t>
            </a:r>
            <a:r>
              <a:rPr sz="3150" b="1" spc="5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315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6794480" y="9214103"/>
            <a:ext cx="536448" cy="594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9479"/>
            <a:ext cx="18288000" cy="10257790"/>
            <a:chOff x="0" y="29479"/>
            <a:chExt cx="18288000" cy="10257790"/>
          </a:xfrm>
        </p:grpSpPr>
        <p:sp>
          <p:nvSpPr>
            <p:cNvPr id="3" name="object 3"/>
            <p:cNvSpPr/>
            <p:nvPr/>
          </p:nvSpPr>
          <p:spPr>
            <a:xfrm>
              <a:off x="0" y="29479"/>
              <a:ext cx="18287999" cy="1025751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303924" y="5349163"/>
              <a:ext cx="10959465" cy="3215005"/>
            </a:xfrm>
            <a:custGeom>
              <a:avLst/>
              <a:gdLst/>
              <a:ahLst/>
              <a:cxnLst/>
              <a:rect l="l" t="t" r="r" b="b"/>
              <a:pathLst>
                <a:path w="10959465" h="3215004">
                  <a:moveTo>
                    <a:pt x="693915" y="3062160"/>
                  </a:moveTo>
                  <a:lnTo>
                    <a:pt x="540473" y="2909913"/>
                  </a:lnTo>
                  <a:lnTo>
                    <a:pt x="522058" y="2928188"/>
                  </a:lnTo>
                  <a:lnTo>
                    <a:pt x="644486" y="3049333"/>
                  </a:lnTo>
                  <a:lnTo>
                    <a:pt x="0" y="3049333"/>
                  </a:lnTo>
                  <a:lnTo>
                    <a:pt x="0" y="3074974"/>
                  </a:lnTo>
                  <a:lnTo>
                    <a:pt x="644486" y="3074974"/>
                  </a:lnTo>
                  <a:lnTo>
                    <a:pt x="522058" y="3196450"/>
                  </a:lnTo>
                  <a:lnTo>
                    <a:pt x="540473" y="3214713"/>
                  </a:lnTo>
                  <a:lnTo>
                    <a:pt x="693915" y="3062160"/>
                  </a:lnTo>
                  <a:close/>
                </a:path>
                <a:path w="10959465" h="3215004">
                  <a:moveTo>
                    <a:pt x="5509145" y="3062160"/>
                  </a:moveTo>
                  <a:lnTo>
                    <a:pt x="5355704" y="2909913"/>
                  </a:lnTo>
                  <a:lnTo>
                    <a:pt x="5337289" y="2928188"/>
                  </a:lnTo>
                  <a:lnTo>
                    <a:pt x="5459717" y="3049333"/>
                  </a:lnTo>
                  <a:lnTo>
                    <a:pt x="4815230" y="3049333"/>
                  </a:lnTo>
                  <a:lnTo>
                    <a:pt x="4815230" y="3074974"/>
                  </a:lnTo>
                  <a:lnTo>
                    <a:pt x="5459717" y="3074974"/>
                  </a:lnTo>
                  <a:lnTo>
                    <a:pt x="5337289" y="3196450"/>
                  </a:lnTo>
                  <a:lnTo>
                    <a:pt x="5355704" y="3214713"/>
                  </a:lnTo>
                  <a:lnTo>
                    <a:pt x="5509145" y="3062160"/>
                  </a:lnTo>
                  <a:close/>
                </a:path>
                <a:path w="10959465" h="3215004">
                  <a:moveTo>
                    <a:pt x="6120536" y="0"/>
                  </a:moveTo>
                  <a:lnTo>
                    <a:pt x="1834286" y="0"/>
                  </a:lnTo>
                  <a:lnTo>
                    <a:pt x="1834286" y="9525"/>
                  </a:lnTo>
                  <a:lnTo>
                    <a:pt x="6120536" y="9525"/>
                  </a:lnTo>
                  <a:lnTo>
                    <a:pt x="6120536" y="0"/>
                  </a:lnTo>
                  <a:close/>
                </a:path>
                <a:path w="10959465" h="3215004">
                  <a:moveTo>
                    <a:pt x="10959236" y="0"/>
                  </a:moveTo>
                  <a:lnTo>
                    <a:pt x="6653936" y="0"/>
                  </a:lnTo>
                  <a:lnTo>
                    <a:pt x="6653936" y="9525"/>
                  </a:lnTo>
                  <a:lnTo>
                    <a:pt x="10959236" y="9525"/>
                  </a:lnTo>
                  <a:lnTo>
                    <a:pt x="109592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509939" y="8070122"/>
            <a:ext cx="4750435" cy="9791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77060" marR="5080" indent="-1864995">
              <a:lnSpc>
                <a:spcPct val="115900"/>
              </a:lnSpc>
              <a:spcBef>
                <a:spcPts val="95"/>
              </a:spcBef>
            </a:pPr>
            <a:r>
              <a:rPr sz="2700" b="1" spc="135" dirty="0">
                <a:latin typeface="Arial"/>
                <a:cs typeface="Arial"/>
              </a:rPr>
              <a:t>Moderadamente</a:t>
            </a:r>
            <a:r>
              <a:rPr sz="2700" b="1" spc="-105" dirty="0">
                <a:latin typeface="Arial"/>
                <a:cs typeface="Arial"/>
              </a:rPr>
              <a:t> </a:t>
            </a:r>
            <a:r>
              <a:rPr sz="2700" b="1" spc="25" dirty="0">
                <a:latin typeface="Arial"/>
                <a:cs typeface="Arial"/>
              </a:rPr>
              <a:t>Satisfecho  </a:t>
            </a:r>
            <a:r>
              <a:rPr sz="2700" b="1" spc="30" dirty="0">
                <a:latin typeface="Arial"/>
                <a:cs typeface="Arial"/>
              </a:rPr>
              <a:t>58.9%</a:t>
            </a:r>
            <a:endParaRPr sz="2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39576" y="2777367"/>
            <a:ext cx="2614295" cy="9791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08355" marR="5080" indent="-796290">
              <a:lnSpc>
                <a:spcPct val="115900"/>
              </a:lnSpc>
              <a:spcBef>
                <a:spcPts val="95"/>
              </a:spcBef>
            </a:pPr>
            <a:r>
              <a:rPr sz="2700" b="1" spc="150" dirty="0">
                <a:latin typeface="Arial"/>
                <a:cs typeface="Arial"/>
              </a:rPr>
              <a:t>Muy</a:t>
            </a:r>
            <a:r>
              <a:rPr sz="2700" b="1" spc="-125" dirty="0">
                <a:latin typeface="Arial"/>
                <a:cs typeface="Arial"/>
              </a:rPr>
              <a:t> </a:t>
            </a:r>
            <a:r>
              <a:rPr sz="2700" b="1" spc="40" dirty="0">
                <a:latin typeface="Arial"/>
                <a:cs typeface="Arial"/>
              </a:rPr>
              <a:t>satisfecho  </a:t>
            </a:r>
            <a:r>
              <a:rPr sz="2700" b="1" spc="30" dirty="0">
                <a:latin typeface="Arial"/>
                <a:cs typeface="Arial"/>
              </a:rPr>
              <a:t>17.9%</a:t>
            </a:r>
            <a:endParaRPr sz="2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74700" y="956592"/>
            <a:ext cx="2686685" cy="9791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45185" marR="5080" indent="-833119">
              <a:lnSpc>
                <a:spcPct val="115900"/>
              </a:lnSpc>
              <a:spcBef>
                <a:spcPts val="95"/>
              </a:spcBef>
            </a:pPr>
            <a:r>
              <a:rPr sz="2700" b="1" spc="-45" dirty="0">
                <a:latin typeface="Arial"/>
                <a:cs typeface="Arial"/>
              </a:rPr>
              <a:t>Poco</a:t>
            </a:r>
            <a:r>
              <a:rPr sz="2700" b="1" spc="-125" dirty="0">
                <a:latin typeface="Arial"/>
                <a:cs typeface="Arial"/>
              </a:rPr>
              <a:t> </a:t>
            </a:r>
            <a:r>
              <a:rPr sz="2700" b="1" spc="40" dirty="0">
                <a:latin typeface="Arial"/>
                <a:cs typeface="Arial"/>
              </a:rPr>
              <a:t>satisfecho  </a:t>
            </a:r>
            <a:r>
              <a:rPr sz="2700" b="1" spc="30" dirty="0">
                <a:latin typeface="Arial"/>
                <a:cs typeface="Arial"/>
              </a:rPr>
              <a:t>14.3%</a:t>
            </a:r>
            <a:endParaRPr sz="27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845780" y="722908"/>
            <a:ext cx="3946525" cy="9791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72895" marR="5080" indent="-1560830">
              <a:lnSpc>
                <a:spcPct val="115900"/>
              </a:lnSpc>
              <a:spcBef>
                <a:spcPts val="95"/>
              </a:spcBef>
            </a:pPr>
            <a:r>
              <a:rPr sz="2700" b="1" spc="110" dirty="0">
                <a:latin typeface="Arial"/>
                <a:cs typeface="Arial"/>
              </a:rPr>
              <a:t>Sumamente</a:t>
            </a:r>
            <a:r>
              <a:rPr sz="2700" b="1" spc="-105" dirty="0">
                <a:latin typeface="Arial"/>
                <a:cs typeface="Arial"/>
              </a:rPr>
              <a:t> </a:t>
            </a:r>
            <a:r>
              <a:rPr sz="2700" b="1" spc="40" dirty="0">
                <a:latin typeface="Arial"/>
                <a:cs typeface="Arial"/>
              </a:rPr>
              <a:t>satisfecho  </a:t>
            </a:r>
            <a:r>
              <a:rPr sz="2700" b="1" spc="30" dirty="0">
                <a:latin typeface="Arial"/>
                <a:cs typeface="Arial"/>
              </a:rPr>
              <a:t>8.9%</a:t>
            </a:r>
            <a:endParaRPr sz="27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563240" y="1817930"/>
            <a:ext cx="8768080" cy="7990840"/>
            <a:chOff x="8563240" y="1817930"/>
            <a:chExt cx="8768080" cy="7990840"/>
          </a:xfrm>
        </p:grpSpPr>
        <p:sp>
          <p:nvSpPr>
            <p:cNvPr id="10" name="object 10"/>
            <p:cNvSpPr/>
            <p:nvPr/>
          </p:nvSpPr>
          <p:spPr>
            <a:xfrm>
              <a:off x="11739828" y="1817930"/>
              <a:ext cx="1822450" cy="3176905"/>
            </a:xfrm>
            <a:custGeom>
              <a:avLst/>
              <a:gdLst/>
              <a:ahLst/>
              <a:cxnLst/>
              <a:rect l="l" t="t" r="r" b="b"/>
              <a:pathLst>
                <a:path w="1822450" h="3176904">
                  <a:moveTo>
                    <a:pt x="0" y="3176625"/>
                  </a:moveTo>
                  <a:lnTo>
                    <a:pt x="0" y="0"/>
                  </a:lnTo>
                  <a:lnTo>
                    <a:pt x="48530" y="370"/>
                  </a:lnTo>
                  <a:lnTo>
                    <a:pt x="97031" y="1481"/>
                  </a:lnTo>
                  <a:lnTo>
                    <a:pt x="145505" y="3333"/>
                  </a:lnTo>
                  <a:lnTo>
                    <a:pt x="193953" y="5926"/>
                  </a:lnTo>
                  <a:lnTo>
                    <a:pt x="242376" y="9260"/>
                  </a:lnTo>
                  <a:lnTo>
                    <a:pt x="290743" y="13332"/>
                  </a:lnTo>
                  <a:lnTo>
                    <a:pt x="339021" y="18141"/>
                  </a:lnTo>
                  <a:lnTo>
                    <a:pt x="387213" y="23686"/>
                  </a:lnTo>
                  <a:lnTo>
                    <a:pt x="435324" y="29968"/>
                  </a:lnTo>
                  <a:lnTo>
                    <a:pt x="483355" y="36987"/>
                  </a:lnTo>
                  <a:lnTo>
                    <a:pt x="531260" y="44737"/>
                  </a:lnTo>
                  <a:lnTo>
                    <a:pt x="579027" y="53216"/>
                  </a:lnTo>
                  <a:lnTo>
                    <a:pt x="626658" y="62422"/>
                  </a:lnTo>
                  <a:lnTo>
                    <a:pt x="674151" y="72357"/>
                  </a:lnTo>
                  <a:lnTo>
                    <a:pt x="721506" y="83019"/>
                  </a:lnTo>
                  <a:lnTo>
                    <a:pt x="768679" y="94402"/>
                  </a:lnTo>
                  <a:lnTo>
                    <a:pt x="815660" y="106501"/>
                  </a:lnTo>
                  <a:lnTo>
                    <a:pt x="862447" y="119315"/>
                  </a:lnTo>
                  <a:lnTo>
                    <a:pt x="909038" y="132843"/>
                  </a:lnTo>
                  <a:lnTo>
                    <a:pt x="955433" y="147087"/>
                  </a:lnTo>
                  <a:lnTo>
                    <a:pt x="1001604" y="162037"/>
                  </a:lnTo>
                  <a:lnTo>
                    <a:pt x="1047524" y="177686"/>
                  </a:lnTo>
                  <a:lnTo>
                    <a:pt x="1093196" y="194032"/>
                  </a:lnTo>
                  <a:lnTo>
                    <a:pt x="1138621" y="211076"/>
                  </a:lnTo>
                  <a:lnTo>
                    <a:pt x="1183801" y="228819"/>
                  </a:lnTo>
                  <a:lnTo>
                    <a:pt x="1228706" y="247249"/>
                  </a:lnTo>
                  <a:lnTo>
                    <a:pt x="1273305" y="266355"/>
                  </a:lnTo>
                  <a:lnTo>
                    <a:pt x="1317600" y="286139"/>
                  </a:lnTo>
                  <a:lnTo>
                    <a:pt x="1361590" y="306600"/>
                  </a:lnTo>
                  <a:lnTo>
                    <a:pt x="1405275" y="327738"/>
                  </a:lnTo>
                  <a:lnTo>
                    <a:pt x="1448632" y="349539"/>
                  </a:lnTo>
                  <a:lnTo>
                    <a:pt x="1491639" y="371993"/>
                  </a:lnTo>
                  <a:lnTo>
                    <a:pt x="1534294" y="395098"/>
                  </a:lnTo>
                  <a:lnTo>
                    <a:pt x="1576599" y="418856"/>
                  </a:lnTo>
                  <a:lnTo>
                    <a:pt x="1618554" y="443266"/>
                  </a:lnTo>
                  <a:lnTo>
                    <a:pt x="1660116" y="468312"/>
                  </a:lnTo>
                  <a:lnTo>
                    <a:pt x="1701281" y="493981"/>
                  </a:lnTo>
                  <a:lnTo>
                    <a:pt x="1742050" y="520274"/>
                  </a:lnTo>
                  <a:lnTo>
                    <a:pt x="1782422" y="547190"/>
                  </a:lnTo>
                  <a:lnTo>
                    <a:pt x="1822398" y="574731"/>
                  </a:lnTo>
                  <a:lnTo>
                    <a:pt x="0" y="3176625"/>
                  </a:lnTo>
                  <a:close/>
                </a:path>
              </a:pathLst>
            </a:custGeom>
            <a:solidFill>
              <a:srgbClr val="FFB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739828" y="2304831"/>
              <a:ext cx="3176905" cy="3202940"/>
            </a:xfrm>
            <a:custGeom>
              <a:avLst/>
              <a:gdLst/>
              <a:ahLst/>
              <a:cxnLst/>
              <a:rect l="l" t="t" r="r" b="b"/>
              <a:pathLst>
                <a:path w="3176905" h="3202940">
                  <a:moveTo>
                    <a:pt x="3134916" y="3202718"/>
                  </a:moveTo>
                  <a:lnTo>
                    <a:pt x="0" y="2689725"/>
                  </a:lnTo>
                  <a:lnTo>
                    <a:pt x="1690060" y="0"/>
                  </a:lnTo>
                  <a:lnTo>
                    <a:pt x="1763307" y="47431"/>
                  </a:lnTo>
                  <a:lnTo>
                    <a:pt x="1835208" y="96858"/>
                  </a:lnTo>
                  <a:lnTo>
                    <a:pt x="1905733" y="148242"/>
                  </a:lnTo>
                  <a:lnTo>
                    <a:pt x="1974812" y="201541"/>
                  </a:lnTo>
                  <a:lnTo>
                    <a:pt x="2042405" y="256717"/>
                  </a:lnTo>
                  <a:lnTo>
                    <a:pt x="2108449" y="313731"/>
                  </a:lnTo>
                  <a:lnTo>
                    <a:pt x="2172928" y="372538"/>
                  </a:lnTo>
                  <a:lnTo>
                    <a:pt x="2235740" y="433091"/>
                  </a:lnTo>
                  <a:lnTo>
                    <a:pt x="2296878" y="495346"/>
                  </a:lnTo>
                  <a:lnTo>
                    <a:pt x="2356274" y="559260"/>
                  </a:lnTo>
                  <a:lnTo>
                    <a:pt x="2413896" y="624781"/>
                  </a:lnTo>
                  <a:lnTo>
                    <a:pt x="2469699" y="691856"/>
                  </a:lnTo>
                  <a:lnTo>
                    <a:pt x="2523653" y="760441"/>
                  </a:lnTo>
                  <a:lnTo>
                    <a:pt x="2575687" y="830483"/>
                  </a:lnTo>
                  <a:lnTo>
                    <a:pt x="2625786" y="901926"/>
                  </a:lnTo>
                  <a:lnTo>
                    <a:pt x="2673892" y="974719"/>
                  </a:lnTo>
                  <a:lnTo>
                    <a:pt x="2719975" y="1048802"/>
                  </a:lnTo>
                  <a:lnTo>
                    <a:pt x="2764029" y="1124126"/>
                  </a:lnTo>
                  <a:lnTo>
                    <a:pt x="2805987" y="1200633"/>
                  </a:lnTo>
                  <a:lnTo>
                    <a:pt x="2845811" y="1278261"/>
                  </a:lnTo>
                  <a:lnTo>
                    <a:pt x="2883509" y="1356954"/>
                  </a:lnTo>
                  <a:lnTo>
                    <a:pt x="2919029" y="1436654"/>
                  </a:lnTo>
                  <a:lnTo>
                    <a:pt x="2952349" y="1517301"/>
                  </a:lnTo>
                  <a:lnTo>
                    <a:pt x="2983423" y="1598827"/>
                  </a:lnTo>
                  <a:lnTo>
                    <a:pt x="3012276" y="1681181"/>
                  </a:lnTo>
                  <a:lnTo>
                    <a:pt x="3038843" y="1764295"/>
                  </a:lnTo>
                  <a:lnTo>
                    <a:pt x="3063110" y="1848107"/>
                  </a:lnTo>
                  <a:lnTo>
                    <a:pt x="3085075" y="1932551"/>
                  </a:lnTo>
                  <a:lnTo>
                    <a:pt x="3104694" y="2017569"/>
                  </a:lnTo>
                  <a:lnTo>
                    <a:pt x="3121987" y="2103095"/>
                  </a:lnTo>
                  <a:lnTo>
                    <a:pt x="3136926" y="2189064"/>
                  </a:lnTo>
                  <a:lnTo>
                    <a:pt x="3149497" y="2275407"/>
                  </a:lnTo>
                  <a:lnTo>
                    <a:pt x="3159682" y="2362063"/>
                  </a:lnTo>
                  <a:lnTo>
                    <a:pt x="3167488" y="2448970"/>
                  </a:lnTo>
                  <a:lnTo>
                    <a:pt x="3172907" y="2536057"/>
                  </a:lnTo>
                  <a:lnTo>
                    <a:pt x="3175926" y="2623260"/>
                  </a:lnTo>
                  <a:lnTo>
                    <a:pt x="3176565" y="2710510"/>
                  </a:lnTo>
                  <a:lnTo>
                    <a:pt x="3174783" y="2797754"/>
                  </a:lnTo>
                  <a:lnTo>
                    <a:pt x="3170617" y="2884898"/>
                  </a:lnTo>
                  <a:lnTo>
                    <a:pt x="3164078" y="2971904"/>
                  </a:lnTo>
                  <a:lnTo>
                    <a:pt x="3155121" y="3058710"/>
                  </a:lnTo>
                  <a:lnTo>
                    <a:pt x="3143807" y="3145229"/>
                  </a:lnTo>
                  <a:lnTo>
                    <a:pt x="3134916" y="3202718"/>
                  </a:lnTo>
                  <a:close/>
                </a:path>
              </a:pathLst>
            </a:custGeom>
            <a:solidFill>
              <a:srgbClr val="B6A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563240" y="2892309"/>
              <a:ext cx="6333490" cy="5279390"/>
            </a:xfrm>
            <a:custGeom>
              <a:avLst/>
              <a:gdLst/>
              <a:ahLst/>
              <a:cxnLst/>
              <a:rect l="l" t="t" r="r" b="b"/>
              <a:pathLst>
                <a:path w="6333490" h="5279390">
                  <a:moveTo>
                    <a:pt x="3200096" y="5278784"/>
                  </a:moveTo>
                  <a:lnTo>
                    <a:pt x="3153525" y="5278776"/>
                  </a:lnTo>
                  <a:lnTo>
                    <a:pt x="3106962" y="5278103"/>
                  </a:lnTo>
                  <a:lnTo>
                    <a:pt x="3060424" y="5276747"/>
                  </a:lnTo>
                  <a:lnTo>
                    <a:pt x="3013909" y="5274707"/>
                  </a:lnTo>
                  <a:lnTo>
                    <a:pt x="2967419" y="5271978"/>
                  </a:lnTo>
                  <a:lnTo>
                    <a:pt x="2920974" y="5268566"/>
                  </a:lnTo>
                  <a:lnTo>
                    <a:pt x="2874594" y="5264478"/>
                  </a:lnTo>
                  <a:lnTo>
                    <a:pt x="2828279" y="5259716"/>
                  </a:lnTo>
                  <a:lnTo>
                    <a:pt x="2782028" y="5254285"/>
                  </a:lnTo>
                  <a:lnTo>
                    <a:pt x="2735865" y="5248156"/>
                  </a:lnTo>
                  <a:lnTo>
                    <a:pt x="2689804" y="5241352"/>
                  </a:lnTo>
                  <a:lnTo>
                    <a:pt x="2643848" y="5233874"/>
                  </a:lnTo>
                  <a:lnTo>
                    <a:pt x="2597997" y="5225727"/>
                  </a:lnTo>
                  <a:lnTo>
                    <a:pt x="2552270" y="5216912"/>
                  </a:lnTo>
                  <a:lnTo>
                    <a:pt x="2506687" y="5207429"/>
                  </a:lnTo>
                  <a:lnTo>
                    <a:pt x="2461248" y="5197280"/>
                  </a:lnTo>
                  <a:lnTo>
                    <a:pt x="2415954" y="5186464"/>
                  </a:lnTo>
                  <a:lnTo>
                    <a:pt x="2370822" y="5174981"/>
                  </a:lnTo>
                  <a:lnTo>
                    <a:pt x="2325873" y="5162837"/>
                  </a:lnTo>
                  <a:lnTo>
                    <a:pt x="2281106" y="5150039"/>
                  </a:lnTo>
                  <a:lnTo>
                    <a:pt x="2236522" y="5136591"/>
                  </a:lnTo>
                  <a:lnTo>
                    <a:pt x="2192141" y="5122479"/>
                  </a:lnTo>
                  <a:lnTo>
                    <a:pt x="2147980" y="5107731"/>
                  </a:lnTo>
                  <a:lnTo>
                    <a:pt x="2104042" y="5092339"/>
                  </a:lnTo>
                  <a:lnTo>
                    <a:pt x="2060324" y="5076298"/>
                  </a:lnTo>
                  <a:lnTo>
                    <a:pt x="2016846" y="5059615"/>
                  </a:lnTo>
                  <a:lnTo>
                    <a:pt x="1973626" y="5042300"/>
                  </a:lnTo>
                  <a:lnTo>
                    <a:pt x="1930664" y="5024354"/>
                  </a:lnTo>
                  <a:lnTo>
                    <a:pt x="1887961" y="5005777"/>
                  </a:lnTo>
                  <a:lnTo>
                    <a:pt x="1845536" y="4986561"/>
                  </a:lnTo>
                  <a:lnTo>
                    <a:pt x="1803405" y="4966740"/>
                  </a:lnTo>
                  <a:lnTo>
                    <a:pt x="1761569" y="4946306"/>
                  </a:lnTo>
                  <a:lnTo>
                    <a:pt x="1720028" y="4925250"/>
                  </a:lnTo>
                  <a:lnTo>
                    <a:pt x="1678801" y="4903600"/>
                  </a:lnTo>
                  <a:lnTo>
                    <a:pt x="1637903" y="4881349"/>
                  </a:lnTo>
                  <a:lnTo>
                    <a:pt x="1597337" y="4858502"/>
                  </a:lnTo>
                  <a:lnTo>
                    <a:pt x="1557103" y="4835065"/>
                  </a:lnTo>
                  <a:lnTo>
                    <a:pt x="1517214" y="4811026"/>
                  </a:lnTo>
                  <a:lnTo>
                    <a:pt x="1477690" y="4786411"/>
                  </a:lnTo>
                  <a:lnTo>
                    <a:pt x="1438532" y="4761219"/>
                  </a:lnTo>
                  <a:lnTo>
                    <a:pt x="1399739" y="4735446"/>
                  </a:lnTo>
                  <a:lnTo>
                    <a:pt x="1361328" y="4709126"/>
                  </a:lnTo>
                  <a:lnTo>
                    <a:pt x="1323316" y="4682246"/>
                  </a:lnTo>
                  <a:lnTo>
                    <a:pt x="1285702" y="4654806"/>
                  </a:lnTo>
                  <a:lnTo>
                    <a:pt x="1248487" y="4626806"/>
                  </a:lnTo>
                  <a:lnTo>
                    <a:pt x="1211684" y="4598263"/>
                  </a:lnTo>
                  <a:lnTo>
                    <a:pt x="1175311" y="4569194"/>
                  </a:lnTo>
                  <a:lnTo>
                    <a:pt x="1139370" y="4539594"/>
                  </a:lnTo>
                  <a:lnTo>
                    <a:pt x="1103858" y="4509461"/>
                  </a:lnTo>
                  <a:lnTo>
                    <a:pt x="1068792" y="4478829"/>
                  </a:lnTo>
                  <a:lnTo>
                    <a:pt x="1034186" y="4447688"/>
                  </a:lnTo>
                  <a:lnTo>
                    <a:pt x="1000040" y="4416040"/>
                  </a:lnTo>
                  <a:lnTo>
                    <a:pt x="966355" y="4383889"/>
                  </a:lnTo>
                  <a:lnTo>
                    <a:pt x="933145" y="4351231"/>
                  </a:lnTo>
                  <a:lnTo>
                    <a:pt x="900424" y="4318105"/>
                  </a:lnTo>
                  <a:lnTo>
                    <a:pt x="868193" y="4284509"/>
                  </a:lnTo>
                  <a:lnTo>
                    <a:pt x="836450" y="4250439"/>
                  </a:lnTo>
                  <a:lnTo>
                    <a:pt x="805209" y="4215906"/>
                  </a:lnTo>
                  <a:lnTo>
                    <a:pt x="774485" y="4180923"/>
                  </a:lnTo>
                  <a:lnTo>
                    <a:pt x="744277" y="4145493"/>
                  </a:lnTo>
                  <a:lnTo>
                    <a:pt x="714585" y="4109619"/>
                  </a:lnTo>
                  <a:lnTo>
                    <a:pt x="685423" y="4073298"/>
                  </a:lnTo>
                  <a:lnTo>
                    <a:pt x="656801" y="4036569"/>
                  </a:lnTo>
                  <a:lnTo>
                    <a:pt x="628721" y="3999429"/>
                  </a:lnTo>
                  <a:lnTo>
                    <a:pt x="601183" y="3961874"/>
                  </a:lnTo>
                  <a:lnTo>
                    <a:pt x="574198" y="3923922"/>
                  </a:lnTo>
                  <a:lnTo>
                    <a:pt x="547778" y="3885588"/>
                  </a:lnTo>
                  <a:lnTo>
                    <a:pt x="521923" y="3846873"/>
                  </a:lnTo>
                  <a:lnTo>
                    <a:pt x="496634" y="3807776"/>
                  </a:lnTo>
                  <a:lnTo>
                    <a:pt x="471918" y="3768298"/>
                  </a:lnTo>
                  <a:lnTo>
                    <a:pt x="447790" y="3728480"/>
                  </a:lnTo>
                  <a:lnTo>
                    <a:pt x="424249" y="3688316"/>
                  </a:lnTo>
                  <a:lnTo>
                    <a:pt x="401294" y="3647801"/>
                  </a:lnTo>
                  <a:lnTo>
                    <a:pt x="378935" y="3606948"/>
                  </a:lnTo>
                  <a:lnTo>
                    <a:pt x="357182" y="3565777"/>
                  </a:lnTo>
                  <a:lnTo>
                    <a:pt x="336035" y="3524290"/>
                  </a:lnTo>
                  <a:lnTo>
                    <a:pt x="315494" y="3482490"/>
                  </a:lnTo>
                  <a:lnTo>
                    <a:pt x="295567" y="3440397"/>
                  </a:lnTo>
                  <a:lnTo>
                    <a:pt x="276264" y="3398031"/>
                  </a:lnTo>
                  <a:lnTo>
                    <a:pt x="257584" y="3355391"/>
                  </a:lnTo>
                  <a:lnTo>
                    <a:pt x="239527" y="3312477"/>
                  </a:lnTo>
                  <a:lnTo>
                    <a:pt x="222101" y="3269283"/>
                  </a:lnTo>
                  <a:lnTo>
                    <a:pt x="205314" y="3225850"/>
                  </a:lnTo>
                  <a:lnTo>
                    <a:pt x="189165" y="3182180"/>
                  </a:lnTo>
                  <a:lnTo>
                    <a:pt x="173655" y="3138271"/>
                  </a:lnTo>
                  <a:lnTo>
                    <a:pt x="158789" y="3094141"/>
                  </a:lnTo>
                  <a:lnTo>
                    <a:pt x="144576" y="3049806"/>
                  </a:lnTo>
                  <a:lnTo>
                    <a:pt x="131014" y="3005262"/>
                  </a:lnTo>
                  <a:lnTo>
                    <a:pt x="118103" y="2960507"/>
                  </a:lnTo>
                  <a:lnTo>
                    <a:pt x="105850" y="2915585"/>
                  </a:lnTo>
                  <a:lnTo>
                    <a:pt x="94259" y="2870497"/>
                  </a:lnTo>
                  <a:lnTo>
                    <a:pt x="83330" y="2825242"/>
                  </a:lnTo>
                  <a:lnTo>
                    <a:pt x="73064" y="2779820"/>
                  </a:lnTo>
                  <a:lnTo>
                    <a:pt x="63465" y="2734250"/>
                  </a:lnTo>
                  <a:lnTo>
                    <a:pt x="54536" y="2688552"/>
                  </a:lnTo>
                  <a:lnTo>
                    <a:pt x="46278" y="2642728"/>
                  </a:lnTo>
                  <a:lnTo>
                    <a:pt x="38692" y="2596783"/>
                  </a:lnTo>
                  <a:lnTo>
                    <a:pt x="31779" y="2550731"/>
                  </a:lnTo>
                  <a:lnTo>
                    <a:pt x="25543" y="2504589"/>
                  </a:lnTo>
                  <a:lnTo>
                    <a:pt x="19985" y="2458365"/>
                  </a:lnTo>
                  <a:lnTo>
                    <a:pt x="15104" y="2412062"/>
                  </a:lnTo>
                  <a:lnTo>
                    <a:pt x="10902" y="2365676"/>
                  </a:lnTo>
                  <a:lnTo>
                    <a:pt x="7381" y="2319245"/>
                  </a:lnTo>
                  <a:lnTo>
                    <a:pt x="4541" y="2272773"/>
                  </a:lnTo>
                  <a:lnTo>
                    <a:pt x="2382" y="2226261"/>
                  </a:lnTo>
                  <a:lnTo>
                    <a:pt x="905" y="2179708"/>
                  </a:lnTo>
                  <a:lnTo>
                    <a:pt x="111" y="2133152"/>
                  </a:lnTo>
                  <a:lnTo>
                    <a:pt x="0" y="2086593"/>
                  </a:lnTo>
                  <a:lnTo>
                    <a:pt x="570" y="2040029"/>
                  </a:lnTo>
                  <a:lnTo>
                    <a:pt x="1824" y="1993475"/>
                  </a:lnTo>
                  <a:lnTo>
                    <a:pt x="3759" y="1946955"/>
                  </a:lnTo>
                  <a:lnTo>
                    <a:pt x="6376" y="1900470"/>
                  </a:lnTo>
                  <a:lnTo>
                    <a:pt x="9675" y="1854018"/>
                  </a:lnTo>
                  <a:lnTo>
                    <a:pt x="13654" y="1807618"/>
                  </a:lnTo>
                  <a:lnTo>
                    <a:pt x="18311" y="1761292"/>
                  </a:lnTo>
                  <a:lnTo>
                    <a:pt x="23648" y="1715040"/>
                  </a:lnTo>
                  <a:lnTo>
                    <a:pt x="29663" y="1668862"/>
                  </a:lnTo>
                  <a:lnTo>
                    <a:pt x="36354" y="1622775"/>
                  </a:lnTo>
                  <a:lnTo>
                    <a:pt x="43719" y="1576801"/>
                  </a:lnTo>
                  <a:lnTo>
                    <a:pt x="51757" y="1530940"/>
                  </a:lnTo>
                  <a:lnTo>
                    <a:pt x="60468" y="1485193"/>
                  </a:lnTo>
                  <a:lnTo>
                    <a:pt x="69848" y="1439579"/>
                  </a:lnTo>
                  <a:lnTo>
                    <a:pt x="79894" y="1394117"/>
                  </a:lnTo>
                  <a:lnTo>
                    <a:pt x="90606" y="1348806"/>
                  </a:lnTo>
                  <a:lnTo>
                    <a:pt x="101983" y="1303649"/>
                  </a:lnTo>
                  <a:lnTo>
                    <a:pt x="114020" y="1258661"/>
                  </a:lnTo>
                  <a:lnTo>
                    <a:pt x="126713" y="1213865"/>
                  </a:lnTo>
                  <a:lnTo>
                    <a:pt x="140061" y="1169260"/>
                  </a:lnTo>
                  <a:lnTo>
                    <a:pt x="154065" y="1124846"/>
                  </a:lnTo>
                  <a:lnTo>
                    <a:pt x="168718" y="1080642"/>
                  </a:lnTo>
                  <a:lnTo>
                    <a:pt x="184014" y="1036667"/>
                  </a:lnTo>
                  <a:lnTo>
                    <a:pt x="199953" y="992922"/>
                  </a:lnTo>
                  <a:lnTo>
                    <a:pt x="216535" y="949404"/>
                  </a:lnTo>
                  <a:lnTo>
                    <a:pt x="233753" y="906135"/>
                  </a:lnTo>
                  <a:lnTo>
                    <a:pt x="251600" y="863132"/>
                  </a:lnTo>
                  <a:lnTo>
                    <a:pt x="270075" y="820395"/>
                  </a:lnTo>
                  <a:lnTo>
                    <a:pt x="289179" y="777923"/>
                  </a:lnTo>
                  <a:lnTo>
                    <a:pt x="308903" y="735738"/>
                  </a:lnTo>
                  <a:lnTo>
                    <a:pt x="329239" y="693856"/>
                  </a:lnTo>
                  <a:lnTo>
                    <a:pt x="350188" y="652276"/>
                  </a:lnTo>
                  <a:lnTo>
                    <a:pt x="371748" y="610998"/>
                  </a:lnTo>
                  <a:lnTo>
                    <a:pt x="393910" y="570039"/>
                  </a:lnTo>
                  <a:lnTo>
                    <a:pt x="416665" y="529419"/>
                  </a:lnTo>
                  <a:lnTo>
                    <a:pt x="440014" y="489137"/>
                  </a:lnTo>
                  <a:lnTo>
                    <a:pt x="463956" y="449193"/>
                  </a:lnTo>
                  <a:lnTo>
                    <a:pt x="488481" y="409604"/>
                  </a:lnTo>
                  <a:lnTo>
                    <a:pt x="513578" y="370388"/>
                  </a:lnTo>
                  <a:lnTo>
                    <a:pt x="539247" y="331544"/>
                  </a:lnTo>
                  <a:lnTo>
                    <a:pt x="565487" y="293072"/>
                  </a:lnTo>
                  <a:lnTo>
                    <a:pt x="592290" y="254989"/>
                  </a:lnTo>
                  <a:lnTo>
                    <a:pt x="619641" y="217311"/>
                  </a:lnTo>
                  <a:lnTo>
                    <a:pt x="647542" y="180038"/>
                  </a:lnTo>
                  <a:lnTo>
                    <a:pt x="675992" y="143170"/>
                  </a:lnTo>
                  <a:lnTo>
                    <a:pt x="704980" y="106722"/>
                  </a:lnTo>
                  <a:lnTo>
                    <a:pt x="734493" y="70712"/>
                  </a:lnTo>
                  <a:lnTo>
                    <a:pt x="764531" y="35137"/>
                  </a:lnTo>
                  <a:lnTo>
                    <a:pt x="795094" y="0"/>
                  </a:lnTo>
                  <a:lnTo>
                    <a:pt x="3176588" y="2102246"/>
                  </a:lnTo>
                  <a:lnTo>
                    <a:pt x="6333232" y="2457901"/>
                  </a:lnTo>
                  <a:lnTo>
                    <a:pt x="6327680" y="2504144"/>
                  </a:lnTo>
                  <a:lnTo>
                    <a:pt x="6321455" y="2550289"/>
                  </a:lnTo>
                  <a:lnTo>
                    <a:pt x="6314551" y="2596333"/>
                  </a:lnTo>
                  <a:lnTo>
                    <a:pt x="6306962" y="2642272"/>
                  </a:lnTo>
                  <a:lnTo>
                    <a:pt x="6298713" y="2688111"/>
                  </a:lnTo>
                  <a:lnTo>
                    <a:pt x="6289792" y="2733811"/>
                  </a:lnTo>
                  <a:lnTo>
                    <a:pt x="6280203" y="2779373"/>
                  </a:lnTo>
                  <a:lnTo>
                    <a:pt x="6269954" y="2824801"/>
                  </a:lnTo>
                  <a:lnTo>
                    <a:pt x="6259024" y="2870074"/>
                  </a:lnTo>
                  <a:lnTo>
                    <a:pt x="6247436" y="2915168"/>
                  </a:lnTo>
                  <a:lnTo>
                    <a:pt x="6235186" y="2960084"/>
                  </a:lnTo>
                  <a:lnTo>
                    <a:pt x="6222273" y="3004821"/>
                  </a:lnTo>
                  <a:lnTo>
                    <a:pt x="6208723" y="3049380"/>
                  </a:lnTo>
                  <a:lnTo>
                    <a:pt x="6194521" y="3093718"/>
                  </a:lnTo>
                  <a:lnTo>
                    <a:pt x="6179670" y="3137843"/>
                  </a:lnTo>
                  <a:lnTo>
                    <a:pt x="6164172" y="3181759"/>
                  </a:lnTo>
                  <a:lnTo>
                    <a:pt x="6148018" y="3225442"/>
                  </a:lnTo>
                  <a:lnTo>
                    <a:pt x="6131239" y="3268870"/>
                  </a:lnTo>
                  <a:lnTo>
                    <a:pt x="6113828" y="3312047"/>
                  </a:lnTo>
                  <a:lnTo>
                    <a:pt x="6095780" y="3354980"/>
                  </a:lnTo>
                  <a:lnTo>
                    <a:pt x="6077101" y="3397645"/>
                  </a:lnTo>
                  <a:lnTo>
                    <a:pt x="6057803" y="3440014"/>
                  </a:lnTo>
                  <a:lnTo>
                    <a:pt x="6037886" y="3482092"/>
                  </a:lnTo>
                  <a:lnTo>
                    <a:pt x="6017349" y="3523881"/>
                  </a:lnTo>
                  <a:lnTo>
                    <a:pt x="5996199" y="3565384"/>
                  </a:lnTo>
                  <a:lnTo>
                    <a:pt x="5974444" y="3606557"/>
                  </a:lnTo>
                  <a:lnTo>
                    <a:pt x="5952088" y="3647402"/>
                  </a:lnTo>
                  <a:lnTo>
                    <a:pt x="5929134" y="3687922"/>
                  </a:lnTo>
                  <a:lnTo>
                    <a:pt x="5905607" y="3728102"/>
                  </a:lnTo>
                  <a:lnTo>
                    <a:pt x="5881488" y="3767925"/>
                  </a:lnTo>
                  <a:lnTo>
                    <a:pt x="5856780" y="3807391"/>
                  </a:lnTo>
                  <a:lnTo>
                    <a:pt x="5831484" y="3846499"/>
                  </a:lnTo>
                  <a:lnTo>
                    <a:pt x="5805635" y="3885232"/>
                  </a:lnTo>
                  <a:lnTo>
                    <a:pt x="5779221" y="3923572"/>
                  </a:lnTo>
                  <a:lnTo>
                    <a:pt x="5752246" y="3961519"/>
                  </a:lnTo>
                  <a:lnTo>
                    <a:pt x="5724718" y="3999073"/>
                  </a:lnTo>
                  <a:lnTo>
                    <a:pt x="5696641" y="4036221"/>
                  </a:lnTo>
                  <a:lnTo>
                    <a:pt x="5668023" y="4072949"/>
                  </a:lnTo>
                  <a:lnTo>
                    <a:pt x="5638869" y="4109254"/>
                  </a:lnTo>
                  <a:lnTo>
                    <a:pt x="5609184" y="4145134"/>
                  </a:lnTo>
                  <a:lnTo>
                    <a:pt x="5578980" y="4180573"/>
                  </a:lnTo>
                  <a:lnTo>
                    <a:pt x="5548264" y="4215560"/>
                  </a:lnTo>
                  <a:lnTo>
                    <a:pt x="5517036" y="4250094"/>
                  </a:lnTo>
                  <a:lnTo>
                    <a:pt x="5485296" y="4284175"/>
                  </a:lnTo>
                  <a:lnTo>
                    <a:pt x="5453060" y="4317786"/>
                  </a:lnTo>
                  <a:lnTo>
                    <a:pt x="5420346" y="4350912"/>
                  </a:lnTo>
                  <a:lnTo>
                    <a:pt x="5387148" y="4383555"/>
                  </a:lnTo>
                  <a:lnTo>
                    <a:pt x="5353466" y="4415719"/>
                  </a:lnTo>
                  <a:lnTo>
                    <a:pt x="5319313" y="4447388"/>
                  </a:lnTo>
                  <a:lnTo>
                    <a:pt x="5284708" y="4478545"/>
                  </a:lnTo>
                  <a:lnTo>
                    <a:pt x="5249650" y="4509189"/>
                  </a:lnTo>
                  <a:lnTo>
                    <a:pt x="5214139" y="4539321"/>
                  </a:lnTo>
                  <a:lnTo>
                    <a:pt x="5178193" y="4568930"/>
                  </a:lnTo>
                  <a:lnTo>
                    <a:pt x="5141827" y="4598002"/>
                  </a:lnTo>
                  <a:lnTo>
                    <a:pt x="5105038" y="4626538"/>
                  </a:lnTo>
                  <a:lnTo>
                    <a:pt x="5067823" y="4654538"/>
                  </a:lnTo>
                  <a:lnTo>
                    <a:pt x="5030204" y="4681989"/>
                  </a:lnTo>
                  <a:lnTo>
                    <a:pt x="4992200" y="4708878"/>
                  </a:lnTo>
                  <a:lnTo>
                    <a:pt x="4953809" y="4735201"/>
                  </a:lnTo>
                  <a:lnTo>
                    <a:pt x="4915028" y="4760955"/>
                  </a:lnTo>
                  <a:lnTo>
                    <a:pt x="4875854" y="4786156"/>
                  </a:lnTo>
                  <a:lnTo>
                    <a:pt x="4836331" y="4810776"/>
                  </a:lnTo>
                  <a:lnTo>
                    <a:pt x="4796457" y="4834819"/>
                  </a:lnTo>
                  <a:lnTo>
                    <a:pt x="4756228" y="4858286"/>
                  </a:lnTo>
                  <a:lnTo>
                    <a:pt x="4715660" y="4881141"/>
                  </a:lnTo>
                  <a:lnTo>
                    <a:pt x="4674768" y="4903394"/>
                  </a:lnTo>
                  <a:lnTo>
                    <a:pt x="4633547" y="4925052"/>
                  </a:lnTo>
                  <a:lnTo>
                    <a:pt x="4591997" y="4946120"/>
                  </a:lnTo>
                  <a:lnTo>
                    <a:pt x="4550161" y="4966562"/>
                  </a:lnTo>
                  <a:lnTo>
                    <a:pt x="4508038" y="4986384"/>
                  </a:lnTo>
                  <a:lnTo>
                    <a:pt x="4465631" y="5005586"/>
                  </a:lnTo>
                  <a:lnTo>
                    <a:pt x="4422937" y="5024170"/>
                  </a:lnTo>
                  <a:lnTo>
                    <a:pt x="4379956" y="5042127"/>
                  </a:lnTo>
                  <a:lnTo>
                    <a:pt x="4336735" y="5059450"/>
                  </a:lnTo>
                  <a:lnTo>
                    <a:pt x="4293269" y="5076136"/>
                  </a:lnTo>
                  <a:lnTo>
                    <a:pt x="4249556" y="5092181"/>
                  </a:lnTo>
                  <a:lnTo>
                    <a:pt x="4205612" y="5107584"/>
                  </a:lnTo>
                  <a:lnTo>
                    <a:pt x="4161453" y="5122343"/>
                  </a:lnTo>
                  <a:lnTo>
                    <a:pt x="4117079" y="5136459"/>
                  </a:lnTo>
                  <a:lnTo>
                    <a:pt x="4072491" y="5149932"/>
                  </a:lnTo>
                  <a:lnTo>
                    <a:pt x="4027726" y="5162732"/>
                  </a:lnTo>
                  <a:lnTo>
                    <a:pt x="3982779" y="5174873"/>
                  </a:lnTo>
                  <a:lnTo>
                    <a:pt x="3937660" y="5186353"/>
                  </a:lnTo>
                  <a:lnTo>
                    <a:pt x="3892377" y="5197169"/>
                  </a:lnTo>
                  <a:lnTo>
                    <a:pt x="3846925" y="5207336"/>
                  </a:lnTo>
                  <a:lnTo>
                    <a:pt x="3801339" y="5216828"/>
                  </a:lnTo>
                  <a:lnTo>
                    <a:pt x="3755615" y="5225647"/>
                  </a:lnTo>
                  <a:lnTo>
                    <a:pt x="3709752" y="5233795"/>
                  </a:lnTo>
                  <a:lnTo>
                    <a:pt x="3663795" y="5241276"/>
                  </a:lnTo>
                  <a:lnTo>
                    <a:pt x="3617741" y="5248086"/>
                  </a:lnTo>
                  <a:lnTo>
                    <a:pt x="3571593" y="5254223"/>
                  </a:lnTo>
                  <a:lnTo>
                    <a:pt x="3525349" y="5259685"/>
                  </a:lnTo>
                  <a:lnTo>
                    <a:pt x="3479015" y="5264449"/>
                  </a:lnTo>
                  <a:lnTo>
                    <a:pt x="3432636" y="5268540"/>
                  </a:lnTo>
                  <a:lnTo>
                    <a:pt x="3386203" y="5271952"/>
                  </a:lnTo>
                  <a:lnTo>
                    <a:pt x="3339707" y="5274678"/>
                  </a:lnTo>
                  <a:lnTo>
                    <a:pt x="3293190" y="5276726"/>
                  </a:lnTo>
                  <a:lnTo>
                    <a:pt x="3246652" y="5278097"/>
                  </a:lnTo>
                  <a:lnTo>
                    <a:pt x="3200096" y="5278784"/>
                  </a:lnTo>
                  <a:close/>
                </a:path>
              </a:pathLst>
            </a:custGeom>
            <a:solidFill>
              <a:srgbClr val="7583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256244" y="1817930"/>
              <a:ext cx="2484120" cy="3176905"/>
            </a:xfrm>
            <a:custGeom>
              <a:avLst/>
              <a:gdLst/>
              <a:ahLst/>
              <a:cxnLst/>
              <a:rect l="l" t="t" r="r" b="b"/>
              <a:pathLst>
                <a:path w="2484120" h="3176904">
                  <a:moveTo>
                    <a:pt x="2483584" y="3176625"/>
                  </a:moveTo>
                  <a:lnTo>
                    <a:pt x="0" y="1196031"/>
                  </a:lnTo>
                  <a:lnTo>
                    <a:pt x="56535" y="1127154"/>
                  </a:lnTo>
                  <a:lnTo>
                    <a:pt x="114981" y="1059890"/>
                  </a:lnTo>
                  <a:lnTo>
                    <a:pt x="175285" y="994290"/>
                  </a:lnTo>
                  <a:lnTo>
                    <a:pt x="237408" y="930408"/>
                  </a:lnTo>
                  <a:lnTo>
                    <a:pt x="301295" y="868293"/>
                  </a:lnTo>
                  <a:lnTo>
                    <a:pt x="366897" y="807993"/>
                  </a:lnTo>
                  <a:lnTo>
                    <a:pt x="434163" y="749560"/>
                  </a:lnTo>
                  <a:lnTo>
                    <a:pt x="503040" y="693034"/>
                  </a:lnTo>
                  <a:lnTo>
                    <a:pt x="573474" y="638464"/>
                  </a:lnTo>
                  <a:lnTo>
                    <a:pt x="645410" y="585890"/>
                  </a:lnTo>
                  <a:lnTo>
                    <a:pt x="718790" y="535353"/>
                  </a:lnTo>
                  <a:lnTo>
                    <a:pt x="793559" y="486894"/>
                  </a:lnTo>
                  <a:lnTo>
                    <a:pt x="869652" y="440553"/>
                  </a:lnTo>
                  <a:lnTo>
                    <a:pt x="947015" y="396363"/>
                  </a:lnTo>
                  <a:lnTo>
                    <a:pt x="1025588" y="354362"/>
                  </a:lnTo>
                  <a:lnTo>
                    <a:pt x="1105306" y="314581"/>
                  </a:lnTo>
                  <a:lnTo>
                    <a:pt x="1186105" y="277051"/>
                  </a:lnTo>
                  <a:lnTo>
                    <a:pt x="1267924" y="241803"/>
                  </a:lnTo>
                  <a:lnTo>
                    <a:pt x="1350698" y="208863"/>
                  </a:lnTo>
                  <a:lnTo>
                    <a:pt x="1434364" y="178259"/>
                  </a:lnTo>
                  <a:lnTo>
                    <a:pt x="1518853" y="150013"/>
                  </a:lnTo>
                  <a:lnTo>
                    <a:pt x="1604100" y="124149"/>
                  </a:lnTo>
                  <a:lnTo>
                    <a:pt x="1690038" y="100686"/>
                  </a:lnTo>
                  <a:lnTo>
                    <a:pt x="1776597" y="79643"/>
                  </a:lnTo>
                  <a:lnTo>
                    <a:pt x="1863714" y="61036"/>
                  </a:lnTo>
                  <a:lnTo>
                    <a:pt x="1951315" y="44881"/>
                  </a:lnTo>
                  <a:lnTo>
                    <a:pt x="2039335" y="31190"/>
                  </a:lnTo>
                  <a:lnTo>
                    <a:pt x="2127703" y="19973"/>
                  </a:lnTo>
                  <a:lnTo>
                    <a:pt x="2216350" y="11240"/>
                  </a:lnTo>
                  <a:lnTo>
                    <a:pt x="2305207" y="4997"/>
                  </a:lnTo>
                  <a:lnTo>
                    <a:pt x="2394202" y="1249"/>
                  </a:lnTo>
                  <a:lnTo>
                    <a:pt x="2483266" y="0"/>
                  </a:lnTo>
                  <a:lnTo>
                    <a:pt x="2483584" y="3176625"/>
                  </a:lnTo>
                  <a:close/>
                </a:path>
              </a:pathLst>
            </a:custGeom>
            <a:solidFill>
              <a:srgbClr val="3C6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739828" y="1817930"/>
              <a:ext cx="635" cy="3176905"/>
            </a:xfrm>
            <a:custGeom>
              <a:avLst/>
              <a:gdLst/>
              <a:ahLst/>
              <a:cxnLst/>
              <a:rect l="l" t="t" r="r" b="b"/>
              <a:pathLst>
                <a:path w="634" h="3176904">
                  <a:moveTo>
                    <a:pt x="0" y="3176625"/>
                  </a:moveTo>
                  <a:lnTo>
                    <a:pt x="0" y="0"/>
                  </a:lnTo>
                  <a:lnTo>
                    <a:pt x="317" y="0"/>
                  </a:lnTo>
                  <a:lnTo>
                    <a:pt x="0" y="3176625"/>
                  </a:lnTo>
                  <a:close/>
                </a:path>
              </a:pathLst>
            </a:custGeom>
            <a:solidFill>
              <a:srgbClr val="004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794479" y="9214104"/>
              <a:ext cx="536448" cy="5943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40854" y="2551866"/>
            <a:ext cx="810895" cy="444754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30" dirty="0">
                <a:latin typeface="Arial"/>
                <a:cs typeface="Arial"/>
              </a:rPr>
              <a:t>RESULTADOS</a:t>
            </a:r>
            <a:endParaRPr sz="5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15996" y="9619688"/>
            <a:ext cx="1324610" cy="1543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 b="1" spc="-55" dirty="0">
                <a:solidFill>
                  <a:srgbClr val="FFFFFF"/>
                </a:solidFill>
                <a:latin typeface="Verdana"/>
                <a:cs typeface="Verdana"/>
              </a:rPr>
              <a:t>Beneficios </a:t>
            </a:r>
            <a:r>
              <a:rPr sz="850" b="1" spc="-4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850" b="1" spc="-6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850" b="1" spc="-80" dirty="0">
                <a:solidFill>
                  <a:srgbClr val="FFFFFF"/>
                </a:solidFill>
                <a:latin typeface="Verdana"/>
                <a:cs typeface="Verdana"/>
              </a:rPr>
              <a:t>biotina</a:t>
            </a:r>
            <a:r>
              <a:rPr sz="850" b="1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50" b="1" spc="-185" dirty="0">
                <a:solidFill>
                  <a:srgbClr val="FFFFFF"/>
                </a:solidFill>
                <a:latin typeface="Verdana"/>
                <a:cs typeface="Verdana"/>
              </a:rPr>
              <a:t>|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18971" y="9542147"/>
            <a:ext cx="194754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40" dirty="0">
                <a:solidFill>
                  <a:srgbClr val="FFFFFF"/>
                </a:solidFill>
                <a:latin typeface="Verdana"/>
                <a:cs typeface="Verdana"/>
              </a:rPr>
              <a:t>Centro 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médico</a:t>
            </a:r>
            <a:r>
              <a:rPr sz="14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Verdana"/>
                <a:cs typeface="Verdana"/>
              </a:rPr>
              <a:t>Arizona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536559" y="3832587"/>
            <a:ext cx="3493770" cy="1149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6255" marR="5080" indent="-504190">
              <a:lnSpc>
                <a:spcPct val="115199"/>
              </a:lnSpc>
              <a:spcBef>
                <a:spcPts val="100"/>
              </a:spcBef>
            </a:pPr>
            <a:r>
              <a:rPr sz="3200" spc="45" dirty="0">
                <a:latin typeface="Verdana"/>
                <a:cs typeface="Verdana"/>
              </a:rPr>
              <a:t>Capacitaciones</a:t>
            </a:r>
            <a:r>
              <a:rPr sz="3200" spc="-335" dirty="0">
                <a:latin typeface="Verdana"/>
                <a:cs typeface="Verdana"/>
              </a:rPr>
              <a:t> </a:t>
            </a:r>
            <a:r>
              <a:rPr sz="3200" spc="-55" dirty="0">
                <a:latin typeface="Verdana"/>
                <a:cs typeface="Verdana"/>
              </a:rPr>
              <a:t>a  </a:t>
            </a:r>
            <a:r>
              <a:rPr sz="3200" spc="-10" dirty="0">
                <a:latin typeface="Verdana"/>
                <a:cs typeface="Verdana"/>
              </a:rPr>
              <a:t>funcionarios</a:t>
            </a:r>
            <a:endParaRPr sz="320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9479"/>
            <a:ext cx="18288000" cy="10257790"/>
            <a:chOff x="0" y="29479"/>
            <a:chExt cx="18288000" cy="10257790"/>
          </a:xfrm>
        </p:grpSpPr>
        <p:sp>
          <p:nvSpPr>
            <p:cNvPr id="3" name="object 3"/>
            <p:cNvSpPr/>
            <p:nvPr/>
          </p:nvSpPr>
          <p:spPr>
            <a:xfrm>
              <a:off x="0" y="29479"/>
              <a:ext cx="18287999" cy="1025751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303924" y="5349163"/>
              <a:ext cx="10959465" cy="3215005"/>
            </a:xfrm>
            <a:custGeom>
              <a:avLst/>
              <a:gdLst/>
              <a:ahLst/>
              <a:cxnLst/>
              <a:rect l="l" t="t" r="r" b="b"/>
              <a:pathLst>
                <a:path w="10959465" h="3215004">
                  <a:moveTo>
                    <a:pt x="693915" y="3062186"/>
                  </a:moveTo>
                  <a:lnTo>
                    <a:pt x="540473" y="2909951"/>
                  </a:lnTo>
                  <a:lnTo>
                    <a:pt x="522058" y="2928213"/>
                  </a:lnTo>
                  <a:lnTo>
                    <a:pt x="644486" y="3049371"/>
                  </a:lnTo>
                  <a:lnTo>
                    <a:pt x="0" y="3049371"/>
                  </a:lnTo>
                  <a:lnTo>
                    <a:pt x="0" y="3075000"/>
                  </a:lnTo>
                  <a:lnTo>
                    <a:pt x="644486" y="3075000"/>
                  </a:lnTo>
                  <a:lnTo>
                    <a:pt x="522058" y="3196475"/>
                  </a:lnTo>
                  <a:lnTo>
                    <a:pt x="540473" y="3214751"/>
                  </a:lnTo>
                  <a:lnTo>
                    <a:pt x="693915" y="3062186"/>
                  </a:lnTo>
                  <a:close/>
                </a:path>
                <a:path w="10959465" h="3215004">
                  <a:moveTo>
                    <a:pt x="5509145" y="3062186"/>
                  </a:moveTo>
                  <a:lnTo>
                    <a:pt x="5355704" y="2909951"/>
                  </a:lnTo>
                  <a:lnTo>
                    <a:pt x="5337289" y="2928213"/>
                  </a:lnTo>
                  <a:lnTo>
                    <a:pt x="5459717" y="3049371"/>
                  </a:lnTo>
                  <a:lnTo>
                    <a:pt x="4815230" y="3049371"/>
                  </a:lnTo>
                  <a:lnTo>
                    <a:pt x="4815230" y="3075000"/>
                  </a:lnTo>
                  <a:lnTo>
                    <a:pt x="5459717" y="3075000"/>
                  </a:lnTo>
                  <a:lnTo>
                    <a:pt x="5337289" y="3196475"/>
                  </a:lnTo>
                  <a:lnTo>
                    <a:pt x="5355704" y="3214751"/>
                  </a:lnTo>
                  <a:lnTo>
                    <a:pt x="5509145" y="3062186"/>
                  </a:lnTo>
                  <a:close/>
                </a:path>
                <a:path w="10959465" h="3215004">
                  <a:moveTo>
                    <a:pt x="6120536" y="38"/>
                  </a:moveTo>
                  <a:lnTo>
                    <a:pt x="1834286" y="38"/>
                  </a:lnTo>
                  <a:lnTo>
                    <a:pt x="1834286" y="9563"/>
                  </a:lnTo>
                  <a:lnTo>
                    <a:pt x="6120536" y="9563"/>
                  </a:lnTo>
                  <a:lnTo>
                    <a:pt x="6120536" y="38"/>
                  </a:lnTo>
                  <a:close/>
                </a:path>
                <a:path w="10959465" h="3215004">
                  <a:moveTo>
                    <a:pt x="10959236" y="0"/>
                  </a:moveTo>
                  <a:lnTo>
                    <a:pt x="6653936" y="0"/>
                  </a:lnTo>
                  <a:lnTo>
                    <a:pt x="6653936" y="9525"/>
                  </a:lnTo>
                  <a:lnTo>
                    <a:pt x="10959236" y="9525"/>
                  </a:lnTo>
                  <a:lnTo>
                    <a:pt x="109592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6539351" y="4793118"/>
            <a:ext cx="945515" cy="906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20040">
              <a:lnSpc>
                <a:spcPct val="115599"/>
              </a:lnSpc>
              <a:spcBef>
                <a:spcPts val="100"/>
              </a:spcBef>
            </a:pPr>
            <a:r>
              <a:rPr sz="2500" b="1" spc="-85" dirty="0">
                <a:latin typeface="Arial"/>
                <a:cs typeface="Arial"/>
              </a:rPr>
              <a:t>SI  </a:t>
            </a:r>
            <a:r>
              <a:rPr sz="2500" b="1" spc="25" dirty="0">
                <a:latin typeface="Arial"/>
                <a:cs typeface="Arial"/>
              </a:rPr>
              <a:t>55.4%</a:t>
            </a:r>
            <a:endParaRPr sz="2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36658" y="3586324"/>
            <a:ext cx="945515" cy="906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4470">
              <a:lnSpc>
                <a:spcPct val="115599"/>
              </a:lnSpc>
              <a:spcBef>
                <a:spcPts val="100"/>
              </a:spcBef>
            </a:pPr>
            <a:r>
              <a:rPr sz="2500" b="1" spc="130" dirty="0">
                <a:latin typeface="Arial"/>
                <a:cs typeface="Arial"/>
              </a:rPr>
              <a:t>NO  </a:t>
            </a:r>
            <a:r>
              <a:rPr sz="2500" b="1" spc="25" dirty="0">
                <a:latin typeface="Arial"/>
                <a:cs typeface="Arial"/>
              </a:rPr>
              <a:t>44.6%</a:t>
            </a:r>
            <a:endParaRPr sz="25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525335" y="1741145"/>
            <a:ext cx="6805930" cy="8067675"/>
            <a:chOff x="10525335" y="1741145"/>
            <a:chExt cx="6805930" cy="8067675"/>
          </a:xfrm>
        </p:grpSpPr>
        <p:sp>
          <p:nvSpPr>
            <p:cNvPr id="8" name="object 8"/>
            <p:cNvSpPr/>
            <p:nvPr/>
          </p:nvSpPr>
          <p:spPr>
            <a:xfrm>
              <a:off x="12353951" y="1741145"/>
              <a:ext cx="4042410" cy="5871210"/>
            </a:xfrm>
            <a:custGeom>
              <a:avLst/>
              <a:gdLst/>
              <a:ahLst/>
              <a:cxnLst/>
              <a:rect l="l" t="t" r="r" b="b"/>
              <a:pathLst>
                <a:path w="4042409" h="5871209">
                  <a:moveTo>
                    <a:pt x="1104736" y="5870978"/>
                  </a:moveTo>
                  <a:lnTo>
                    <a:pt x="1023832" y="5869811"/>
                  </a:lnTo>
                  <a:lnTo>
                    <a:pt x="942993" y="5866398"/>
                  </a:lnTo>
                  <a:lnTo>
                    <a:pt x="862277" y="5860784"/>
                  </a:lnTo>
                  <a:lnTo>
                    <a:pt x="781747" y="5852924"/>
                  </a:lnTo>
                  <a:lnTo>
                    <a:pt x="701465" y="5842867"/>
                  </a:lnTo>
                  <a:lnTo>
                    <a:pt x="621490" y="5830585"/>
                  </a:lnTo>
                  <a:lnTo>
                    <a:pt x="541886" y="5816102"/>
                  </a:lnTo>
                  <a:lnTo>
                    <a:pt x="462709" y="5799440"/>
                  </a:lnTo>
                  <a:lnTo>
                    <a:pt x="384021" y="5780601"/>
                  </a:lnTo>
                  <a:lnTo>
                    <a:pt x="305883" y="5759605"/>
                  </a:lnTo>
                  <a:lnTo>
                    <a:pt x="228353" y="5736455"/>
                  </a:lnTo>
                  <a:lnTo>
                    <a:pt x="151491" y="5711170"/>
                  </a:lnTo>
                  <a:lnTo>
                    <a:pt x="75352" y="5683800"/>
                  </a:lnTo>
                  <a:lnTo>
                    <a:pt x="0" y="5654339"/>
                  </a:lnTo>
                  <a:lnTo>
                    <a:pt x="553401" y="4294914"/>
                  </a:lnTo>
                  <a:lnTo>
                    <a:pt x="610062" y="4316615"/>
                  </a:lnTo>
                  <a:lnTo>
                    <a:pt x="667576" y="4335966"/>
                  </a:lnTo>
                  <a:lnTo>
                    <a:pt x="725841" y="4352936"/>
                  </a:lnTo>
                  <a:lnTo>
                    <a:pt x="784753" y="4367479"/>
                  </a:lnTo>
                  <a:lnTo>
                    <a:pt x="844217" y="4379553"/>
                  </a:lnTo>
                  <a:lnTo>
                    <a:pt x="904132" y="4389180"/>
                  </a:lnTo>
                  <a:lnTo>
                    <a:pt x="964394" y="4396312"/>
                  </a:lnTo>
                  <a:lnTo>
                    <a:pt x="1024896" y="4400944"/>
                  </a:lnTo>
                  <a:lnTo>
                    <a:pt x="1085537" y="4403074"/>
                  </a:lnTo>
                  <a:lnTo>
                    <a:pt x="1146218" y="4402708"/>
                  </a:lnTo>
                  <a:lnTo>
                    <a:pt x="1206840" y="4399822"/>
                  </a:lnTo>
                  <a:lnTo>
                    <a:pt x="1267282" y="4394427"/>
                  </a:lnTo>
                  <a:lnTo>
                    <a:pt x="1327436" y="4386559"/>
                  </a:lnTo>
                  <a:lnTo>
                    <a:pt x="1387223" y="4376194"/>
                  </a:lnTo>
                  <a:lnTo>
                    <a:pt x="1446541" y="4363378"/>
                  </a:lnTo>
                  <a:lnTo>
                    <a:pt x="1505263" y="4348105"/>
                  </a:lnTo>
                  <a:lnTo>
                    <a:pt x="1563319" y="4330433"/>
                  </a:lnTo>
                  <a:lnTo>
                    <a:pt x="1620591" y="4310369"/>
                  </a:lnTo>
                  <a:lnTo>
                    <a:pt x="1676987" y="4287954"/>
                  </a:lnTo>
                  <a:lnTo>
                    <a:pt x="1732381" y="4263240"/>
                  </a:lnTo>
                  <a:lnTo>
                    <a:pt x="1786739" y="4236247"/>
                  </a:lnTo>
                  <a:lnTo>
                    <a:pt x="1839930" y="4207025"/>
                  </a:lnTo>
                  <a:lnTo>
                    <a:pt x="1891860" y="4175625"/>
                  </a:lnTo>
                  <a:lnTo>
                    <a:pt x="1942445" y="4142121"/>
                  </a:lnTo>
                  <a:lnTo>
                    <a:pt x="1991610" y="4106550"/>
                  </a:lnTo>
                  <a:lnTo>
                    <a:pt x="2039257" y="4068973"/>
                  </a:lnTo>
                  <a:lnTo>
                    <a:pt x="2085319" y="4029463"/>
                  </a:lnTo>
                  <a:lnTo>
                    <a:pt x="2129700" y="3988096"/>
                  </a:lnTo>
                  <a:lnTo>
                    <a:pt x="2172334" y="3944905"/>
                  </a:lnTo>
                  <a:lnTo>
                    <a:pt x="2213137" y="3899999"/>
                  </a:lnTo>
                  <a:lnTo>
                    <a:pt x="2252063" y="3853453"/>
                  </a:lnTo>
                  <a:lnTo>
                    <a:pt x="2289038" y="3805333"/>
                  </a:lnTo>
                  <a:lnTo>
                    <a:pt x="2323965" y="3755722"/>
                  </a:lnTo>
                  <a:lnTo>
                    <a:pt x="2356837" y="3704697"/>
                  </a:lnTo>
                  <a:lnTo>
                    <a:pt x="2387561" y="3652374"/>
                  </a:lnTo>
                  <a:lnTo>
                    <a:pt x="2416086" y="3598821"/>
                  </a:lnTo>
                  <a:lnTo>
                    <a:pt x="2442398" y="3544141"/>
                  </a:lnTo>
                  <a:lnTo>
                    <a:pt x="2466408" y="3488417"/>
                  </a:lnTo>
                  <a:lnTo>
                    <a:pt x="2488111" y="3431743"/>
                  </a:lnTo>
                  <a:lnTo>
                    <a:pt x="2507439" y="3374227"/>
                  </a:lnTo>
                  <a:lnTo>
                    <a:pt x="2524376" y="3315956"/>
                  </a:lnTo>
                  <a:lnTo>
                    <a:pt x="2538889" y="3257031"/>
                  </a:lnTo>
                  <a:lnTo>
                    <a:pt x="2550956" y="3197562"/>
                  </a:lnTo>
                  <a:lnTo>
                    <a:pt x="2560542" y="3137656"/>
                  </a:lnTo>
                  <a:lnTo>
                    <a:pt x="2567667" y="3077374"/>
                  </a:lnTo>
                  <a:lnTo>
                    <a:pt x="2572291" y="3016879"/>
                  </a:lnTo>
                  <a:lnTo>
                    <a:pt x="2574403" y="2956237"/>
                  </a:lnTo>
                  <a:lnTo>
                    <a:pt x="2574015" y="2895554"/>
                  </a:lnTo>
                  <a:lnTo>
                    <a:pt x="2571101" y="2834945"/>
                  </a:lnTo>
                  <a:lnTo>
                    <a:pt x="2565686" y="2774502"/>
                  </a:lnTo>
                  <a:lnTo>
                    <a:pt x="2557777" y="2714336"/>
                  </a:lnTo>
                  <a:lnTo>
                    <a:pt x="2547420" y="2654551"/>
                  </a:lnTo>
                  <a:lnTo>
                    <a:pt x="2534569" y="2595247"/>
                  </a:lnTo>
                  <a:lnTo>
                    <a:pt x="2519283" y="2536520"/>
                  </a:lnTo>
                  <a:lnTo>
                    <a:pt x="2501580" y="2478475"/>
                  </a:lnTo>
                  <a:lnTo>
                    <a:pt x="2481489" y="2421214"/>
                  </a:lnTo>
                  <a:lnTo>
                    <a:pt x="2459069" y="2364835"/>
                  </a:lnTo>
                  <a:lnTo>
                    <a:pt x="2434323" y="2309426"/>
                  </a:lnTo>
                  <a:lnTo>
                    <a:pt x="2407310" y="2255086"/>
                  </a:lnTo>
                  <a:lnTo>
                    <a:pt x="2378072" y="2201916"/>
                  </a:lnTo>
                  <a:lnTo>
                    <a:pt x="2346665" y="2149996"/>
                  </a:lnTo>
                  <a:lnTo>
                    <a:pt x="2313142" y="2099416"/>
                  </a:lnTo>
                  <a:lnTo>
                    <a:pt x="2277538" y="2050267"/>
                  </a:lnTo>
                  <a:lnTo>
                    <a:pt x="2239957" y="2002631"/>
                  </a:lnTo>
                  <a:lnTo>
                    <a:pt x="2200443" y="1956592"/>
                  </a:lnTo>
                  <a:lnTo>
                    <a:pt x="2159040" y="1912224"/>
                  </a:lnTo>
                  <a:lnTo>
                    <a:pt x="2115836" y="1869604"/>
                  </a:lnTo>
                  <a:lnTo>
                    <a:pt x="2070931" y="1828809"/>
                  </a:lnTo>
                  <a:lnTo>
                    <a:pt x="2024355" y="1789903"/>
                  </a:lnTo>
                  <a:lnTo>
                    <a:pt x="1976210" y="1752955"/>
                  </a:lnTo>
                  <a:lnTo>
                    <a:pt x="1926597" y="1718028"/>
                  </a:lnTo>
                  <a:lnTo>
                    <a:pt x="1875575" y="1685185"/>
                  </a:lnTo>
                  <a:lnTo>
                    <a:pt x="1823227" y="1654477"/>
                  </a:lnTo>
                  <a:lnTo>
                    <a:pt x="1769666" y="1625958"/>
                  </a:lnTo>
                  <a:lnTo>
                    <a:pt x="1714970" y="1599674"/>
                  </a:lnTo>
                  <a:lnTo>
                    <a:pt x="1659229" y="1575679"/>
                  </a:lnTo>
                  <a:lnTo>
                    <a:pt x="1602563" y="1554007"/>
                  </a:lnTo>
                  <a:lnTo>
                    <a:pt x="1545038" y="1534696"/>
                  </a:lnTo>
                  <a:lnTo>
                    <a:pt x="1486760" y="1517777"/>
                  </a:lnTo>
                  <a:lnTo>
                    <a:pt x="1427824" y="1503284"/>
                  </a:lnTo>
                  <a:lnTo>
                    <a:pt x="1368372" y="1491238"/>
                  </a:lnTo>
                  <a:lnTo>
                    <a:pt x="1308445" y="1481660"/>
                  </a:lnTo>
                  <a:lnTo>
                    <a:pt x="1248181" y="1474569"/>
                  </a:lnTo>
                  <a:lnTo>
                    <a:pt x="1187672" y="1469975"/>
                  </a:lnTo>
                  <a:lnTo>
                    <a:pt x="1127027" y="1467883"/>
                  </a:lnTo>
                  <a:lnTo>
                    <a:pt x="1106799" y="1467744"/>
                  </a:lnTo>
                  <a:lnTo>
                    <a:pt x="1106799" y="0"/>
                  </a:lnTo>
                  <a:lnTo>
                    <a:pt x="1187705" y="1114"/>
                  </a:lnTo>
                  <a:lnTo>
                    <a:pt x="1268545" y="4459"/>
                  </a:lnTo>
                  <a:lnTo>
                    <a:pt x="1349256" y="10030"/>
                  </a:lnTo>
                  <a:lnTo>
                    <a:pt x="1429791" y="17824"/>
                  </a:lnTo>
                  <a:lnTo>
                    <a:pt x="1510084" y="27834"/>
                  </a:lnTo>
                  <a:lnTo>
                    <a:pt x="1590069" y="40054"/>
                  </a:lnTo>
                  <a:lnTo>
                    <a:pt x="1669683" y="54472"/>
                  </a:lnTo>
                  <a:lnTo>
                    <a:pt x="1748879" y="71081"/>
                  </a:lnTo>
                  <a:lnTo>
                    <a:pt x="1827576" y="89865"/>
                  </a:lnTo>
                  <a:lnTo>
                    <a:pt x="1905722" y="110811"/>
                  </a:lnTo>
                  <a:lnTo>
                    <a:pt x="1983281" y="133902"/>
                  </a:lnTo>
                  <a:lnTo>
                    <a:pt x="2060158" y="159123"/>
                  </a:lnTo>
                  <a:lnTo>
                    <a:pt x="2136308" y="186452"/>
                  </a:lnTo>
                  <a:lnTo>
                    <a:pt x="2211688" y="215871"/>
                  </a:lnTo>
                  <a:lnTo>
                    <a:pt x="2286220" y="247355"/>
                  </a:lnTo>
                  <a:lnTo>
                    <a:pt x="2359871" y="280882"/>
                  </a:lnTo>
                  <a:lnTo>
                    <a:pt x="2432551" y="316425"/>
                  </a:lnTo>
                  <a:lnTo>
                    <a:pt x="2504239" y="353958"/>
                  </a:lnTo>
                  <a:lnTo>
                    <a:pt x="2574845" y="393452"/>
                  </a:lnTo>
                  <a:lnTo>
                    <a:pt x="2644350" y="434878"/>
                  </a:lnTo>
                  <a:lnTo>
                    <a:pt x="2712688" y="478204"/>
                  </a:lnTo>
                  <a:lnTo>
                    <a:pt x="2779793" y="523397"/>
                  </a:lnTo>
                  <a:lnTo>
                    <a:pt x="2845636" y="570421"/>
                  </a:lnTo>
                  <a:lnTo>
                    <a:pt x="2910158" y="619241"/>
                  </a:lnTo>
                  <a:lnTo>
                    <a:pt x="2973301" y="669823"/>
                  </a:lnTo>
                  <a:lnTo>
                    <a:pt x="3035034" y="722127"/>
                  </a:lnTo>
                  <a:lnTo>
                    <a:pt x="3095311" y="776111"/>
                  </a:lnTo>
                  <a:lnTo>
                    <a:pt x="3154068" y="831735"/>
                  </a:lnTo>
                  <a:lnTo>
                    <a:pt x="3211266" y="888958"/>
                  </a:lnTo>
                  <a:lnTo>
                    <a:pt x="3266879" y="947737"/>
                  </a:lnTo>
                  <a:lnTo>
                    <a:pt x="3320844" y="1008024"/>
                  </a:lnTo>
                  <a:lnTo>
                    <a:pt x="3373114" y="1069777"/>
                  </a:lnTo>
                  <a:lnTo>
                    <a:pt x="3423678" y="1132945"/>
                  </a:lnTo>
                  <a:lnTo>
                    <a:pt x="3472481" y="1197485"/>
                  </a:lnTo>
                  <a:lnTo>
                    <a:pt x="3519481" y="1263345"/>
                  </a:lnTo>
                  <a:lnTo>
                    <a:pt x="3564655" y="1330475"/>
                  </a:lnTo>
                  <a:lnTo>
                    <a:pt x="3607957" y="1398824"/>
                  </a:lnTo>
                  <a:lnTo>
                    <a:pt x="3649344" y="1468340"/>
                  </a:lnTo>
                  <a:lnTo>
                    <a:pt x="3688822" y="1538972"/>
                  </a:lnTo>
                  <a:lnTo>
                    <a:pt x="3726342" y="1610664"/>
                  </a:lnTo>
                  <a:lnTo>
                    <a:pt x="3761850" y="1683363"/>
                  </a:lnTo>
                  <a:lnTo>
                    <a:pt x="3795355" y="1757013"/>
                  </a:lnTo>
                  <a:lnTo>
                    <a:pt x="3826816" y="1831558"/>
                  </a:lnTo>
                  <a:lnTo>
                    <a:pt x="3856208" y="1906943"/>
                  </a:lnTo>
                  <a:lnTo>
                    <a:pt x="3883508" y="1983108"/>
                  </a:lnTo>
                  <a:lnTo>
                    <a:pt x="3908694" y="2059997"/>
                  </a:lnTo>
                  <a:lnTo>
                    <a:pt x="3931760" y="2137551"/>
                  </a:lnTo>
                  <a:lnTo>
                    <a:pt x="3952668" y="2215713"/>
                  </a:lnTo>
                  <a:lnTo>
                    <a:pt x="3971429" y="2294418"/>
                  </a:lnTo>
                  <a:lnTo>
                    <a:pt x="3988011" y="2373613"/>
                  </a:lnTo>
                  <a:lnTo>
                    <a:pt x="4002410" y="2453234"/>
                  </a:lnTo>
                  <a:lnTo>
                    <a:pt x="4014607" y="2533221"/>
                  </a:lnTo>
                  <a:lnTo>
                    <a:pt x="4024584" y="2613514"/>
                  </a:lnTo>
                  <a:lnTo>
                    <a:pt x="4032337" y="2694053"/>
                  </a:lnTo>
                  <a:lnTo>
                    <a:pt x="4037881" y="2774774"/>
                  </a:lnTo>
                  <a:lnTo>
                    <a:pt x="4041202" y="2855617"/>
                  </a:lnTo>
                  <a:lnTo>
                    <a:pt x="4042285" y="2936522"/>
                  </a:lnTo>
                  <a:lnTo>
                    <a:pt x="4041144" y="3017418"/>
                  </a:lnTo>
                  <a:lnTo>
                    <a:pt x="4037775" y="3098269"/>
                  </a:lnTo>
                  <a:lnTo>
                    <a:pt x="4032161" y="3178987"/>
                  </a:lnTo>
                  <a:lnTo>
                    <a:pt x="4024349" y="3259523"/>
                  </a:lnTo>
                  <a:lnTo>
                    <a:pt x="4014313" y="3339794"/>
                  </a:lnTo>
                  <a:lnTo>
                    <a:pt x="4002072" y="3419782"/>
                  </a:lnTo>
                  <a:lnTo>
                    <a:pt x="3987630" y="3499396"/>
                  </a:lnTo>
                  <a:lnTo>
                    <a:pt x="3970978" y="3578574"/>
                  </a:lnTo>
                  <a:lnTo>
                    <a:pt x="3952169" y="3657267"/>
                  </a:lnTo>
                  <a:lnTo>
                    <a:pt x="3931191" y="3735424"/>
                  </a:lnTo>
                  <a:lnTo>
                    <a:pt x="3908078" y="3812965"/>
                  </a:lnTo>
                  <a:lnTo>
                    <a:pt x="3882833" y="3889827"/>
                  </a:lnTo>
                  <a:lnTo>
                    <a:pt x="3855474" y="3965963"/>
                  </a:lnTo>
                  <a:lnTo>
                    <a:pt x="3826038" y="4041324"/>
                  </a:lnTo>
                  <a:lnTo>
                    <a:pt x="3794533" y="4115849"/>
                  </a:lnTo>
                  <a:lnTo>
                    <a:pt x="3760969" y="4189475"/>
                  </a:lnTo>
                  <a:lnTo>
                    <a:pt x="3725402" y="4262154"/>
                  </a:lnTo>
                  <a:lnTo>
                    <a:pt x="3687839" y="4333824"/>
                  </a:lnTo>
                  <a:lnTo>
                    <a:pt x="3648316" y="4404437"/>
                  </a:lnTo>
                  <a:lnTo>
                    <a:pt x="3606860" y="4473916"/>
                  </a:lnTo>
                  <a:lnTo>
                    <a:pt x="3563510" y="4542229"/>
                  </a:lnTo>
                  <a:lnTo>
                    <a:pt x="3518304" y="4609327"/>
                  </a:lnTo>
                  <a:lnTo>
                    <a:pt x="3471248" y="4675148"/>
                  </a:lnTo>
                  <a:lnTo>
                    <a:pt x="3422416" y="4739659"/>
                  </a:lnTo>
                  <a:lnTo>
                    <a:pt x="3371823" y="4802783"/>
                  </a:lnTo>
                  <a:lnTo>
                    <a:pt x="3319483" y="4864516"/>
                  </a:lnTo>
                  <a:lnTo>
                    <a:pt x="3265470" y="4924752"/>
                  </a:lnTo>
                  <a:lnTo>
                    <a:pt x="3209839" y="4983495"/>
                  </a:lnTo>
                  <a:lnTo>
                    <a:pt x="3152600" y="5040675"/>
                  </a:lnTo>
                  <a:lnTo>
                    <a:pt x="3093799" y="5096262"/>
                  </a:lnTo>
                  <a:lnTo>
                    <a:pt x="3033478" y="5150198"/>
                  </a:lnTo>
                  <a:lnTo>
                    <a:pt x="2971727" y="5202468"/>
                  </a:lnTo>
                  <a:lnTo>
                    <a:pt x="2908544" y="5252999"/>
                  </a:lnTo>
                  <a:lnTo>
                    <a:pt x="2843967" y="5301779"/>
                  </a:lnTo>
                  <a:lnTo>
                    <a:pt x="2778091" y="5348754"/>
                  </a:lnTo>
                  <a:lnTo>
                    <a:pt x="2710945" y="5393909"/>
                  </a:lnTo>
                  <a:lnTo>
                    <a:pt x="2642588" y="5437171"/>
                  </a:lnTo>
                  <a:lnTo>
                    <a:pt x="2573054" y="5478562"/>
                  </a:lnTo>
                  <a:lnTo>
                    <a:pt x="2502419" y="5518015"/>
                  </a:lnTo>
                  <a:lnTo>
                    <a:pt x="2430712" y="5555482"/>
                  </a:lnTo>
                  <a:lnTo>
                    <a:pt x="2357993" y="5590991"/>
                  </a:lnTo>
                  <a:lnTo>
                    <a:pt x="2284327" y="5624455"/>
                  </a:lnTo>
                  <a:lnTo>
                    <a:pt x="2209780" y="5655894"/>
                  </a:lnTo>
                  <a:lnTo>
                    <a:pt x="2134371" y="5685242"/>
                  </a:lnTo>
                  <a:lnTo>
                    <a:pt x="2058191" y="5712520"/>
                  </a:lnTo>
                  <a:lnTo>
                    <a:pt x="1981314" y="5737688"/>
                  </a:lnTo>
                  <a:lnTo>
                    <a:pt x="1903755" y="5760721"/>
                  </a:lnTo>
                  <a:lnTo>
                    <a:pt x="1825579" y="5781614"/>
                  </a:lnTo>
                  <a:lnTo>
                    <a:pt x="1746853" y="5800350"/>
                  </a:lnTo>
                  <a:lnTo>
                    <a:pt x="1667657" y="5816906"/>
                  </a:lnTo>
                  <a:lnTo>
                    <a:pt x="1588043" y="5831261"/>
                  </a:lnTo>
                  <a:lnTo>
                    <a:pt x="1508044" y="5843428"/>
                  </a:lnTo>
                  <a:lnTo>
                    <a:pt x="1427736" y="5853394"/>
                  </a:lnTo>
                  <a:lnTo>
                    <a:pt x="1347201" y="5861115"/>
                  </a:lnTo>
                  <a:lnTo>
                    <a:pt x="1266490" y="5866633"/>
                  </a:lnTo>
                  <a:lnTo>
                    <a:pt x="1185638" y="5869917"/>
                  </a:lnTo>
                  <a:lnTo>
                    <a:pt x="1104736" y="5870978"/>
                  </a:lnTo>
                  <a:close/>
                </a:path>
              </a:pathLst>
            </a:custGeom>
            <a:solidFill>
              <a:srgbClr val="57B4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525335" y="1741145"/>
              <a:ext cx="2935605" cy="5706745"/>
            </a:xfrm>
            <a:custGeom>
              <a:avLst/>
              <a:gdLst/>
              <a:ahLst/>
              <a:cxnLst/>
              <a:rect l="l" t="t" r="r" b="b"/>
              <a:pathLst>
                <a:path w="2935605" h="5706745">
                  <a:moveTo>
                    <a:pt x="1965885" y="5706238"/>
                  </a:moveTo>
                  <a:lnTo>
                    <a:pt x="1905407" y="5684339"/>
                  </a:lnTo>
                  <a:lnTo>
                    <a:pt x="1845421" y="5661120"/>
                  </a:lnTo>
                  <a:lnTo>
                    <a:pt x="1785961" y="5636572"/>
                  </a:lnTo>
                  <a:lnTo>
                    <a:pt x="1727054" y="5610747"/>
                  </a:lnTo>
                  <a:lnTo>
                    <a:pt x="1668724" y="5583619"/>
                  </a:lnTo>
                  <a:lnTo>
                    <a:pt x="1611005" y="5555237"/>
                  </a:lnTo>
                  <a:lnTo>
                    <a:pt x="1553919" y="5525573"/>
                  </a:lnTo>
                  <a:lnTo>
                    <a:pt x="1497498" y="5494677"/>
                  </a:lnTo>
                  <a:lnTo>
                    <a:pt x="1441767" y="5462563"/>
                  </a:lnTo>
                  <a:lnTo>
                    <a:pt x="1386754" y="5429216"/>
                  </a:lnTo>
                  <a:lnTo>
                    <a:pt x="1332485" y="5394698"/>
                  </a:lnTo>
                  <a:lnTo>
                    <a:pt x="1278984" y="5358970"/>
                  </a:lnTo>
                  <a:lnTo>
                    <a:pt x="1226280" y="5322111"/>
                  </a:lnTo>
                  <a:lnTo>
                    <a:pt x="1174395" y="5284085"/>
                  </a:lnTo>
                  <a:lnTo>
                    <a:pt x="1123357" y="5244933"/>
                  </a:lnTo>
                  <a:lnTo>
                    <a:pt x="1073188" y="5204680"/>
                  </a:lnTo>
                  <a:lnTo>
                    <a:pt x="1023915" y="5163330"/>
                  </a:lnTo>
                  <a:lnTo>
                    <a:pt x="975560" y="5120902"/>
                  </a:lnTo>
                  <a:lnTo>
                    <a:pt x="928143" y="5077445"/>
                  </a:lnTo>
                  <a:lnTo>
                    <a:pt x="881692" y="5032954"/>
                  </a:lnTo>
                  <a:lnTo>
                    <a:pt x="836226" y="4987440"/>
                  </a:lnTo>
                  <a:lnTo>
                    <a:pt x="791769" y="4940956"/>
                  </a:lnTo>
                  <a:lnTo>
                    <a:pt x="748341" y="4893497"/>
                  </a:lnTo>
                  <a:lnTo>
                    <a:pt x="705964" y="4845112"/>
                  </a:lnTo>
                  <a:lnTo>
                    <a:pt x="664656" y="4795796"/>
                  </a:lnTo>
                  <a:lnTo>
                    <a:pt x="624440" y="4745599"/>
                  </a:lnTo>
                  <a:lnTo>
                    <a:pt x="585332" y="4694525"/>
                  </a:lnTo>
                  <a:lnTo>
                    <a:pt x="547354" y="4642593"/>
                  </a:lnTo>
                  <a:lnTo>
                    <a:pt x="510521" y="4589868"/>
                  </a:lnTo>
                  <a:lnTo>
                    <a:pt x="474853" y="4536328"/>
                  </a:lnTo>
                  <a:lnTo>
                    <a:pt x="440367" y="4482044"/>
                  </a:lnTo>
                  <a:lnTo>
                    <a:pt x="407079" y="4427011"/>
                  </a:lnTo>
                  <a:lnTo>
                    <a:pt x="375005" y="4371240"/>
                  </a:lnTo>
                  <a:lnTo>
                    <a:pt x="344159" y="4314787"/>
                  </a:lnTo>
                  <a:lnTo>
                    <a:pt x="314559" y="4257688"/>
                  </a:lnTo>
                  <a:lnTo>
                    <a:pt x="286217" y="4199951"/>
                  </a:lnTo>
                  <a:lnTo>
                    <a:pt x="259147" y="4141586"/>
                  </a:lnTo>
                  <a:lnTo>
                    <a:pt x="233362" y="4082648"/>
                  </a:lnTo>
                  <a:lnTo>
                    <a:pt x="208875" y="4023175"/>
                  </a:lnTo>
                  <a:lnTo>
                    <a:pt x="185696" y="3963174"/>
                  </a:lnTo>
                  <a:lnTo>
                    <a:pt x="163838" y="3902670"/>
                  </a:lnTo>
                  <a:lnTo>
                    <a:pt x="143311" y="3841703"/>
                  </a:lnTo>
                  <a:lnTo>
                    <a:pt x="124125" y="3780326"/>
                  </a:lnTo>
                  <a:lnTo>
                    <a:pt x="106288" y="3718530"/>
                  </a:lnTo>
                  <a:lnTo>
                    <a:pt x="89810" y="3656331"/>
                  </a:lnTo>
                  <a:lnTo>
                    <a:pt x="74699" y="3593801"/>
                  </a:lnTo>
                  <a:lnTo>
                    <a:pt x="60960" y="3530975"/>
                  </a:lnTo>
                  <a:lnTo>
                    <a:pt x="48602" y="3467840"/>
                  </a:lnTo>
                  <a:lnTo>
                    <a:pt x="37631" y="3404455"/>
                  </a:lnTo>
                  <a:lnTo>
                    <a:pt x="28050" y="3340850"/>
                  </a:lnTo>
                  <a:lnTo>
                    <a:pt x="19866" y="3277051"/>
                  </a:lnTo>
                  <a:lnTo>
                    <a:pt x="13082" y="3213098"/>
                  </a:lnTo>
                  <a:lnTo>
                    <a:pt x="7701" y="3148987"/>
                  </a:lnTo>
                  <a:lnTo>
                    <a:pt x="3726" y="3084788"/>
                  </a:lnTo>
                  <a:lnTo>
                    <a:pt x="1158" y="3020522"/>
                  </a:lnTo>
                  <a:lnTo>
                    <a:pt x="0" y="2956213"/>
                  </a:lnTo>
                  <a:lnTo>
                    <a:pt x="250" y="2891878"/>
                  </a:lnTo>
                  <a:lnTo>
                    <a:pt x="1911" y="2827574"/>
                  </a:lnTo>
                  <a:lnTo>
                    <a:pt x="4979" y="2763323"/>
                  </a:lnTo>
                  <a:lnTo>
                    <a:pt x="9455" y="2699152"/>
                  </a:lnTo>
                  <a:lnTo>
                    <a:pt x="15336" y="2635099"/>
                  </a:lnTo>
                  <a:lnTo>
                    <a:pt x="22619" y="2571189"/>
                  </a:lnTo>
                  <a:lnTo>
                    <a:pt x="31301" y="2507451"/>
                  </a:lnTo>
                  <a:lnTo>
                    <a:pt x="41377" y="2443920"/>
                  </a:lnTo>
                  <a:lnTo>
                    <a:pt x="52851" y="2380620"/>
                  </a:lnTo>
                  <a:lnTo>
                    <a:pt x="65708" y="2317586"/>
                  </a:lnTo>
                  <a:lnTo>
                    <a:pt x="79943" y="2254847"/>
                  </a:lnTo>
                  <a:lnTo>
                    <a:pt x="95549" y="2192437"/>
                  </a:lnTo>
                  <a:lnTo>
                    <a:pt x="112518" y="2130382"/>
                  </a:lnTo>
                  <a:lnTo>
                    <a:pt x="130843" y="2068715"/>
                  </a:lnTo>
                  <a:lnTo>
                    <a:pt x="150514" y="2007466"/>
                  </a:lnTo>
                  <a:lnTo>
                    <a:pt x="171522" y="1946660"/>
                  </a:lnTo>
                  <a:lnTo>
                    <a:pt x="193857" y="1886332"/>
                  </a:lnTo>
                  <a:lnTo>
                    <a:pt x="217508" y="1826505"/>
                  </a:lnTo>
                  <a:lnTo>
                    <a:pt x="242464" y="1767213"/>
                  </a:lnTo>
                  <a:lnTo>
                    <a:pt x="268713" y="1708481"/>
                  </a:lnTo>
                  <a:lnTo>
                    <a:pt x="296243" y="1650339"/>
                  </a:lnTo>
                  <a:lnTo>
                    <a:pt x="325038" y="1592813"/>
                  </a:lnTo>
                  <a:lnTo>
                    <a:pt x="355088" y="1535933"/>
                  </a:lnTo>
                  <a:lnTo>
                    <a:pt x="386378" y="1479724"/>
                  </a:lnTo>
                  <a:lnTo>
                    <a:pt x="418889" y="1424214"/>
                  </a:lnTo>
                  <a:lnTo>
                    <a:pt x="452608" y="1369432"/>
                  </a:lnTo>
                  <a:lnTo>
                    <a:pt x="487522" y="1315401"/>
                  </a:lnTo>
                  <a:lnTo>
                    <a:pt x="523609" y="1262148"/>
                  </a:lnTo>
                  <a:lnTo>
                    <a:pt x="560854" y="1209698"/>
                  </a:lnTo>
                  <a:lnTo>
                    <a:pt x="599239" y="1158076"/>
                  </a:lnTo>
                  <a:lnTo>
                    <a:pt x="638746" y="1107311"/>
                  </a:lnTo>
                  <a:lnTo>
                    <a:pt x="679357" y="1057421"/>
                  </a:lnTo>
                  <a:lnTo>
                    <a:pt x="721049" y="1008435"/>
                  </a:lnTo>
                  <a:lnTo>
                    <a:pt x="763805" y="960374"/>
                  </a:lnTo>
                  <a:lnTo>
                    <a:pt x="807603" y="913261"/>
                  </a:lnTo>
                  <a:lnTo>
                    <a:pt x="852422" y="867119"/>
                  </a:lnTo>
                  <a:lnTo>
                    <a:pt x="898242" y="821971"/>
                  </a:lnTo>
                  <a:lnTo>
                    <a:pt x="945039" y="777837"/>
                  </a:lnTo>
                  <a:lnTo>
                    <a:pt x="992792" y="734740"/>
                  </a:lnTo>
                  <a:lnTo>
                    <a:pt x="1041479" y="692699"/>
                  </a:lnTo>
                  <a:lnTo>
                    <a:pt x="1091075" y="651736"/>
                  </a:lnTo>
                  <a:lnTo>
                    <a:pt x="1141556" y="611870"/>
                  </a:lnTo>
                  <a:lnTo>
                    <a:pt x="1192897" y="573120"/>
                  </a:lnTo>
                  <a:lnTo>
                    <a:pt x="1245076" y="535503"/>
                  </a:lnTo>
                  <a:lnTo>
                    <a:pt x="1298063" y="499040"/>
                  </a:lnTo>
                  <a:lnTo>
                    <a:pt x="1351839" y="463748"/>
                  </a:lnTo>
                  <a:lnTo>
                    <a:pt x="1406375" y="429640"/>
                  </a:lnTo>
                  <a:lnTo>
                    <a:pt x="1461644" y="396737"/>
                  </a:lnTo>
                  <a:lnTo>
                    <a:pt x="1517623" y="365054"/>
                  </a:lnTo>
                  <a:lnTo>
                    <a:pt x="1574279" y="334604"/>
                  </a:lnTo>
                  <a:lnTo>
                    <a:pt x="1631592" y="305404"/>
                  </a:lnTo>
                  <a:lnTo>
                    <a:pt x="1689529" y="277467"/>
                  </a:lnTo>
                  <a:lnTo>
                    <a:pt x="1748064" y="250806"/>
                  </a:lnTo>
                  <a:lnTo>
                    <a:pt x="1807169" y="225435"/>
                  </a:lnTo>
                  <a:lnTo>
                    <a:pt x="1866816" y="201365"/>
                  </a:lnTo>
                  <a:lnTo>
                    <a:pt x="1926975" y="178608"/>
                  </a:lnTo>
                  <a:lnTo>
                    <a:pt x="1987619" y="157174"/>
                  </a:lnTo>
                  <a:lnTo>
                    <a:pt x="2048716" y="137076"/>
                  </a:lnTo>
                  <a:lnTo>
                    <a:pt x="2110241" y="118321"/>
                  </a:lnTo>
                  <a:lnTo>
                    <a:pt x="2172162" y="100919"/>
                  </a:lnTo>
                  <a:lnTo>
                    <a:pt x="2234447" y="84878"/>
                  </a:lnTo>
                  <a:lnTo>
                    <a:pt x="2297070" y="70206"/>
                  </a:lnTo>
                  <a:lnTo>
                    <a:pt x="2359999" y="56910"/>
                  </a:lnTo>
                  <a:lnTo>
                    <a:pt x="2423205" y="44996"/>
                  </a:lnTo>
                  <a:lnTo>
                    <a:pt x="2486655" y="34471"/>
                  </a:lnTo>
                  <a:lnTo>
                    <a:pt x="2550320" y="25339"/>
                  </a:lnTo>
                  <a:lnTo>
                    <a:pt x="2614172" y="17604"/>
                  </a:lnTo>
                  <a:lnTo>
                    <a:pt x="2678176" y="11270"/>
                  </a:lnTo>
                  <a:lnTo>
                    <a:pt x="2742305" y="6341"/>
                  </a:lnTo>
                  <a:lnTo>
                    <a:pt x="2806527" y="2819"/>
                  </a:lnTo>
                  <a:lnTo>
                    <a:pt x="2870809" y="704"/>
                  </a:lnTo>
                  <a:lnTo>
                    <a:pt x="2935122" y="0"/>
                  </a:lnTo>
                  <a:lnTo>
                    <a:pt x="2935269" y="1467744"/>
                  </a:lnTo>
                  <a:lnTo>
                    <a:pt x="2870964" y="1469159"/>
                  </a:lnTo>
                  <a:lnTo>
                    <a:pt x="2806782" y="1473392"/>
                  </a:lnTo>
                  <a:lnTo>
                    <a:pt x="2742847" y="1480431"/>
                  </a:lnTo>
                  <a:lnTo>
                    <a:pt x="2679282" y="1490265"/>
                  </a:lnTo>
                  <a:lnTo>
                    <a:pt x="2616210" y="1502876"/>
                  </a:lnTo>
                  <a:lnTo>
                    <a:pt x="2553749" y="1518234"/>
                  </a:lnTo>
                  <a:lnTo>
                    <a:pt x="2492025" y="1536317"/>
                  </a:lnTo>
                  <a:lnTo>
                    <a:pt x="2431148" y="1557089"/>
                  </a:lnTo>
                  <a:lnTo>
                    <a:pt x="2371241" y="1580505"/>
                  </a:lnTo>
                  <a:lnTo>
                    <a:pt x="2312420" y="1606522"/>
                  </a:lnTo>
                  <a:lnTo>
                    <a:pt x="2254790" y="1635093"/>
                  </a:lnTo>
                  <a:lnTo>
                    <a:pt x="2198473" y="1666163"/>
                  </a:lnTo>
                  <a:lnTo>
                    <a:pt x="2143567" y="1699668"/>
                  </a:lnTo>
                  <a:lnTo>
                    <a:pt x="2090182" y="1735549"/>
                  </a:lnTo>
                  <a:lnTo>
                    <a:pt x="2038424" y="1773734"/>
                  </a:lnTo>
                  <a:lnTo>
                    <a:pt x="1988386" y="1814149"/>
                  </a:lnTo>
                  <a:lnTo>
                    <a:pt x="1940164" y="1856717"/>
                  </a:lnTo>
                  <a:lnTo>
                    <a:pt x="1893857" y="1901357"/>
                  </a:lnTo>
                  <a:lnTo>
                    <a:pt x="1849549" y="1947984"/>
                  </a:lnTo>
                  <a:lnTo>
                    <a:pt x="1807328" y="1996505"/>
                  </a:lnTo>
                  <a:lnTo>
                    <a:pt x="1767270" y="2046831"/>
                  </a:lnTo>
                  <a:lnTo>
                    <a:pt x="1729458" y="2098862"/>
                  </a:lnTo>
                  <a:lnTo>
                    <a:pt x="1693962" y="2152503"/>
                  </a:lnTo>
                  <a:lnTo>
                    <a:pt x="1660850" y="2207646"/>
                  </a:lnTo>
                  <a:lnTo>
                    <a:pt x="1630185" y="2264186"/>
                  </a:lnTo>
                  <a:lnTo>
                    <a:pt x="1602025" y="2322015"/>
                  </a:lnTo>
                  <a:lnTo>
                    <a:pt x="1576431" y="2381025"/>
                  </a:lnTo>
                  <a:lnTo>
                    <a:pt x="1553443" y="2441096"/>
                  </a:lnTo>
                  <a:lnTo>
                    <a:pt x="1533109" y="2502119"/>
                  </a:lnTo>
                  <a:lnTo>
                    <a:pt x="1515469" y="2563973"/>
                  </a:lnTo>
                  <a:lnTo>
                    <a:pt x="1500554" y="2626543"/>
                  </a:lnTo>
                  <a:lnTo>
                    <a:pt x="1488398" y="2689703"/>
                  </a:lnTo>
                  <a:lnTo>
                    <a:pt x="1479017" y="2753339"/>
                  </a:lnTo>
                  <a:lnTo>
                    <a:pt x="1472435" y="2817320"/>
                  </a:lnTo>
                  <a:lnTo>
                    <a:pt x="1468663" y="2881531"/>
                  </a:lnTo>
                  <a:lnTo>
                    <a:pt x="1467709" y="2945851"/>
                  </a:lnTo>
                  <a:lnTo>
                    <a:pt x="1469570" y="3010138"/>
                  </a:lnTo>
                  <a:lnTo>
                    <a:pt x="1474249" y="3074279"/>
                  </a:lnTo>
                  <a:lnTo>
                    <a:pt x="1481735" y="3138184"/>
                  </a:lnTo>
                  <a:lnTo>
                    <a:pt x="1492009" y="3201679"/>
                  </a:lnTo>
                  <a:lnTo>
                    <a:pt x="1505057" y="3264645"/>
                  </a:lnTo>
                  <a:lnTo>
                    <a:pt x="1520853" y="3326995"/>
                  </a:lnTo>
                  <a:lnTo>
                    <a:pt x="1539364" y="3388611"/>
                  </a:lnTo>
                  <a:lnTo>
                    <a:pt x="1560556" y="3449346"/>
                  </a:lnTo>
                  <a:lnTo>
                    <a:pt x="1584389" y="3509083"/>
                  </a:lnTo>
                  <a:lnTo>
                    <a:pt x="1610817" y="3567705"/>
                  </a:lnTo>
                  <a:lnTo>
                    <a:pt x="1639787" y="3625152"/>
                  </a:lnTo>
                  <a:lnTo>
                    <a:pt x="1671247" y="3681250"/>
                  </a:lnTo>
                  <a:lnTo>
                    <a:pt x="1705134" y="3735908"/>
                  </a:lnTo>
                  <a:lnTo>
                    <a:pt x="1741385" y="3789041"/>
                  </a:lnTo>
                  <a:lnTo>
                    <a:pt x="1779928" y="3840529"/>
                  </a:lnTo>
                  <a:lnTo>
                    <a:pt x="1820690" y="3890286"/>
                  </a:lnTo>
                  <a:lnTo>
                    <a:pt x="1863592" y="3938222"/>
                  </a:lnTo>
                  <a:lnTo>
                    <a:pt x="1908555" y="3984221"/>
                  </a:lnTo>
                  <a:lnTo>
                    <a:pt x="1955488" y="4028195"/>
                  </a:lnTo>
                  <a:lnTo>
                    <a:pt x="2004302" y="4070085"/>
                  </a:lnTo>
                  <a:lnTo>
                    <a:pt x="2054907" y="4109772"/>
                  </a:lnTo>
                  <a:lnTo>
                    <a:pt x="2107200" y="4147229"/>
                  </a:lnTo>
                  <a:lnTo>
                    <a:pt x="2161083" y="4182367"/>
                  </a:lnTo>
                  <a:lnTo>
                    <a:pt x="2216455" y="4215098"/>
                  </a:lnTo>
                  <a:lnTo>
                    <a:pt x="2273210" y="4245363"/>
                  </a:lnTo>
                  <a:lnTo>
                    <a:pt x="2331233" y="4273103"/>
                  </a:lnTo>
                  <a:lnTo>
                    <a:pt x="2390418" y="4298289"/>
                  </a:lnTo>
                  <a:lnTo>
                    <a:pt x="2450649" y="4320863"/>
                  </a:lnTo>
                  <a:lnTo>
                    <a:pt x="1965885" y="5706238"/>
                  </a:lnTo>
                  <a:close/>
                </a:path>
              </a:pathLst>
            </a:custGeom>
            <a:solidFill>
              <a:srgbClr val="008F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460751" y="1741145"/>
              <a:ext cx="635" cy="1468120"/>
            </a:xfrm>
            <a:custGeom>
              <a:avLst/>
              <a:gdLst/>
              <a:ahLst/>
              <a:cxnLst/>
              <a:rect l="l" t="t" r="r" b="b"/>
              <a:pathLst>
                <a:path w="634" h="1468120">
                  <a:moveTo>
                    <a:pt x="0" y="1467744"/>
                  </a:moveTo>
                  <a:lnTo>
                    <a:pt x="0" y="0"/>
                  </a:lnTo>
                  <a:lnTo>
                    <a:pt x="293" y="0"/>
                  </a:lnTo>
                  <a:lnTo>
                    <a:pt x="0" y="1467744"/>
                  </a:lnTo>
                  <a:close/>
                </a:path>
              </a:pathLst>
            </a:custGeom>
            <a:solidFill>
              <a:srgbClr val="006A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794479" y="9214104"/>
              <a:ext cx="536448" cy="5943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40854" y="2551866"/>
            <a:ext cx="810895" cy="444754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30" dirty="0">
                <a:latin typeface="Arial"/>
                <a:cs typeface="Arial"/>
              </a:rPr>
              <a:t>RESULTADOS</a:t>
            </a:r>
            <a:endParaRPr sz="5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15996" y="9619688"/>
            <a:ext cx="1324610" cy="1543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 b="1" spc="-55" dirty="0">
                <a:solidFill>
                  <a:srgbClr val="FFFFFF"/>
                </a:solidFill>
                <a:latin typeface="Verdana"/>
                <a:cs typeface="Verdana"/>
              </a:rPr>
              <a:t>Beneficios </a:t>
            </a:r>
            <a:r>
              <a:rPr sz="850" b="1" spc="-4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850" b="1" spc="-6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850" b="1" spc="-80" dirty="0">
                <a:solidFill>
                  <a:srgbClr val="FFFFFF"/>
                </a:solidFill>
                <a:latin typeface="Verdana"/>
                <a:cs typeface="Verdana"/>
              </a:rPr>
              <a:t>biotina</a:t>
            </a:r>
            <a:r>
              <a:rPr sz="850" b="1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50" b="1" spc="-185" dirty="0">
                <a:solidFill>
                  <a:srgbClr val="FFFFFF"/>
                </a:solidFill>
                <a:latin typeface="Verdana"/>
                <a:cs typeface="Verdana"/>
              </a:rPr>
              <a:t>|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18971" y="9542147"/>
            <a:ext cx="194754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40" dirty="0">
                <a:solidFill>
                  <a:srgbClr val="FFFFFF"/>
                </a:solidFill>
                <a:latin typeface="Verdana"/>
                <a:cs typeface="Verdana"/>
              </a:rPr>
              <a:t>Centro 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médico</a:t>
            </a:r>
            <a:r>
              <a:rPr sz="14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Verdana"/>
                <a:cs typeface="Verdana"/>
              </a:rPr>
              <a:t>Arizona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517243" y="3315555"/>
            <a:ext cx="4506595" cy="2835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5199"/>
              </a:lnSpc>
              <a:spcBef>
                <a:spcPts val="100"/>
              </a:spcBef>
            </a:pPr>
            <a:r>
              <a:rPr sz="3200" spc="-65" dirty="0"/>
              <a:t>Flujograma </a:t>
            </a:r>
            <a:r>
              <a:rPr sz="3200" spc="70" dirty="0"/>
              <a:t>del</a:t>
            </a:r>
            <a:r>
              <a:rPr sz="3200" spc="-470" dirty="0"/>
              <a:t> </a:t>
            </a:r>
            <a:r>
              <a:rPr sz="3200" spc="45" dirty="0"/>
              <a:t>debido  </a:t>
            </a:r>
            <a:r>
              <a:rPr sz="3200" spc="95" dirty="0"/>
              <a:t>proceso </a:t>
            </a:r>
            <a:r>
              <a:rPr sz="3200" spc="-55" dirty="0"/>
              <a:t>para </a:t>
            </a:r>
            <a:r>
              <a:rPr sz="3200" spc="-5" dirty="0"/>
              <a:t>la  </a:t>
            </a:r>
            <a:r>
              <a:rPr sz="3200" spc="-20" dirty="0"/>
              <a:t>predeterminación </a:t>
            </a:r>
            <a:r>
              <a:rPr sz="3200" spc="-114" dirty="0"/>
              <a:t>y  </a:t>
            </a:r>
            <a:r>
              <a:rPr sz="3200" spc="-25" dirty="0"/>
              <a:t>determinación </a:t>
            </a:r>
            <a:r>
              <a:rPr sz="3200" spc="85" dirty="0"/>
              <a:t>de  </a:t>
            </a:r>
            <a:r>
              <a:rPr sz="3200" spc="25" dirty="0"/>
              <a:t>responsabilidades</a:t>
            </a:r>
            <a:endParaRPr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9503"/>
            <a:ext cx="18088610" cy="10257790"/>
            <a:chOff x="0" y="29503"/>
            <a:chExt cx="18088610" cy="10257790"/>
          </a:xfrm>
        </p:grpSpPr>
        <p:sp>
          <p:nvSpPr>
            <p:cNvPr id="3" name="object 3"/>
            <p:cNvSpPr/>
            <p:nvPr/>
          </p:nvSpPr>
          <p:spPr>
            <a:xfrm>
              <a:off x="0" y="29503"/>
              <a:ext cx="18088020" cy="102574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303924" y="5349163"/>
              <a:ext cx="10959465" cy="3215005"/>
            </a:xfrm>
            <a:custGeom>
              <a:avLst/>
              <a:gdLst/>
              <a:ahLst/>
              <a:cxnLst/>
              <a:rect l="l" t="t" r="r" b="b"/>
              <a:pathLst>
                <a:path w="10959465" h="3215004">
                  <a:moveTo>
                    <a:pt x="693915" y="3062186"/>
                  </a:moveTo>
                  <a:lnTo>
                    <a:pt x="540473" y="2909951"/>
                  </a:lnTo>
                  <a:lnTo>
                    <a:pt x="522058" y="2928213"/>
                  </a:lnTo>
                  <a:lnTo>
                    <a:pt x="644486" y="3049371"/>
                  </a:lnTo>
                  <a:lnTo>
                    <a:pt x="0" y="3049371"/>
                  </a:lnTo>
                  <a:lnTo>
                    <a:pt x="0" y="3075000"/>
                  </a:lnTo>
                  <a:lnTo>
                    <a:pt x="644486" y="3075000"/>
                  </a:lnTo>
                  <a:lnTo>
                    <a:pt x="522058" y="3196475"/>
                  </a:lnTo>
                  <a:lnTo>
                    <a:pt x="540473" y="3214751"/>
                  </a:lnTo>
                  <a:lnTo>
                    <a:pt x="693915" y="3062186"/>
                  </a:lnTo>
                  <a:close/>
                </a:path>
                <a:path w="10959465" h="3215004">
                  <a:moveTo>
                    <a:pt x="5509145" y="3062186"/>
                  </a:moveTo>
                  <a:lnTo>
                    <a:pt x="5355704" y="2909951"/>
                  </a:lnTo>
                  <a:lnTo>
                    <a:pt x="5337289" y="2928213"/>
                  </a:lnTo>
                  <a:lnTo>
                    <a:pt x="5459717" y="3049371"/>
                  </a:lnTo>
                  <a:lnTo>
                    <a:pt x="4815230" y="3049371"/>
                  </a:lnTo>
                  <a:lnTo>
                    <a:pt x="4815230" y="3075000"/>
                  </a:lnTo>
                  <a:lnTo>
                    <a:pt x="5459717" y="3075000"/>
                  </a:lnTo>
                  <a:lnTo>
                    <a:pt x="5337289" y="3196475"/>
                  </a:lnTo>
                  <a:lnTo>
                    <a:pt x="5355704" y="3214751"/>
                  </a:lnTo>
                  <a:lnTo>
                    <a:pt x="5509145" y="3062186"/>
                  </a:lnTo>
                  <a:close/>
                </a:path>
                <a:path w="10959465" h="3215004">
                  <a:moveTo>
                    <a:pt x="6120536" y="38"/>
                  </a:moveTo>
                  <a:lnTo>
                    <a:pt x="1834286" y="38"/>
                  </a:lnTo>
                  <a:lnTo>
                    <a:pt x="1834286" y="9563"/>
                  </a:lnTo>
                  <a:lnTo>
                    <a:pt x="6120536" y="9563"/>
                  </a:lnTo>
                  <a:lnTo>
                    <a:pt x="6120536" y="38"/>
                  </a:lnTo>
                  <a:close/>
                </a:path>
                <a:path w="10959465" h="3215004">
                  <a:moveTo>
                    <a:pt x="10959236" y="0"/>
                  </a:moveTo>
                  <a:lnTo>
                    <a:pt x="6653936" y="0"/>
                  </a:lnTo>
                  <a:lnTo>
                    <a:pt x="6653936" y="9525"/>
                  </a:lnTo>
                  <a:lnTo>
                    <a:pt x="10959236" y="9525"/>
                  </a:lnTo>
                  <a:lnTo>
                    <a:pt x="109592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209834" y="8862680"/>
            <a:ext cx="364934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100" dirty="0">
                <a:latin typeface="Arial"/>
                <a:cs typeface="Arial"/>
              </a:rPr>
              <a:t>Sumamente</a:t>
            </a:r>
            <a:r>
              <a:rPr sz="2500" b="1" spc="-120" dirty="0">
                <a:latin typeface="Arial"/>
                <a:cs typeface="Arial"/>
              </a:rPr>
              <a:t> </a:t>
            </a:r>
            <a:r>
              <a:rPr sz="2500" b="1" spc="35" dirty="0">
                <a:latin typeface="Arial"/>
                <a:cs typeface="Arial"/>
              </a:rPr>
              <a:t>satisfecho</a:t>
            </a:r>
            <a:endParaRPr sz="2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15042" y="8862680"/>
            <a:ext cx="241744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135" dirty="0">
                <a:latin typeface="Arial"/>
                <a:cs typeface="Arial"/>
              </a:rPr>
              <a:t>Muy</a:t>
            </a:r>
            <a:r>
              <a:rPr sz="2500" b="1" spc="-125" dirty="0">
                <a:latin typeface="Arial"/>
                <a:cs typeface="Arial"/>
              </a:rPr>
              <a:t> </a:t>
            </a:r>
            <a:r>
              <a:rPr sz="2500" b="1" spc="35" dirty="0">
                <a:latin typeface="Arial"/>
                <a:cs typeface="Arial"/>
              </a:rPr>
              <a:t>satisfecho</a:t>
            </a:r>
            <a:endParaRPr sz="25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17168" y="8862680"/>
            <a:ext cx="43922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120" dirty="0">
                <a:latin typeface="Arial"/>
                <a:cs typeface="Arial"/>
              </a:rPr>
              <a:t>Moderadamente</a:t>
            </a:r>
            <a:r>
              <a:rPr sz="2500" b="1" spc="-85" dirty="0">
                <a:latin typeface="Arial"/>
                <a:cs typeface="Arial"/>
              </a:rPr>
              <a:t> </a:t>
            </a:r>
            <a:r>
              <a:rPr sz="2500" b="1" spc="20" dirty="0">
                <a:latin typeface="Arial"/>
                <a:cs typeface="Arial"/>
              </a:rPr>
              <a:t>Satisfecho</a:t>
            </a:r>
            <a:endParaRPr sz="25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360253" y="8862680"/>
            <a:ext cx="248475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45" dirty="0">
                <a:latin typeface="Arial"/>
                <a:cs typeface="Arial"/>
              </a:rPr>
              <a:t>Poco</a:t>
            </a:r>
            <a:r>
              <a:rPr sz="2500" b="1" spc="-125" dirty="0">
                <a:latin typeface="Arial"/>
                <a:cs typeface="Arial"/>
              </a:rPr>
              <a:t> </a:t>
            </a:r>
            <a:r>
              <a:rPr sz="2500" b="1" spc="35" dirty="0">
                <a:latin typeface="Arial"/>
                <a:cs typeface="Arial"/>
              </a:rPr>
              <a:t>satisfecho</a:t>
            </a:r>
            <a:endParaRPr sz="25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560246" y="2848320"/>
            <a:ext cx="15515590" cy="5876290"/>
            <a:chOff x="2560246" y="2848320"/>
            <a:chExt cx="15515590" cy="5876290"/>
          </a:xfrm>
        </p:grpSpPr>
        <p:sp>
          <p:nvSpPr>
            <p:cNvPr id="10" name="object 10"/>
            <p:cNvSpPr/>
            <p:nvPr/>
          </p:nvSpPr>
          <p:spPr>
            <a:xfrm>
              <a:off x="2560243" y="2848329"/>
              <a:ext cx="15515590" cy="3919854"/>
            </a:xfrm>
            <a:custGeom>
              <a:avLst/>
              <a:gdLst/>
              <a:ahLst/>
              <a:cxnLst/>
              <a:rect l="l" t="t" r="r" b="b"/>
              <a:pathLst>
                <a:path w="15515590" h="3919854">
                  <a:moveTo>
                    <a:pt x="15515158" y="3912844"/>
                  </a:moveTo>
                  <a:lnTo>
                    <a:pt x="0" y="3912844"/>
                  </a:lnTo>
                  <a:lnTo>
                    <a:pt x="0" y="3919321"/>
                  </a:lnTo>
                  <a:lnTo>
                    <a:pt x="15515158" y="3919321"/>
                  </a:lnTo>
                  <a:lnTo>
                    <a:pt x="15515158" y="3912844"/>
                  </a:lnTo>
                  <a:close/>
                </a:path>
                <a:path w="15515590" h="3919854">
                  <a:moveTo>
                    <a:pt x="15515158" y="1956422"/>
                  </a:moveTo>
                  <a:lnTo>
                    <a:pt x="0" y="1956422"/>
                  </a:lnTo>
                  <a:lnTo>
                    <a:pt x="0" y="1962899"/>
                  </a:lnTo>
                  <a:lnTo>
                    <a:pt x="15515158" y="1962899"/>
                  </a:lnTo>
                  <a:lnTo>
                    <a:pt x="15515158" y="1956422"/>
                  </a:lnTo>
                  <a:close/>
                </a:path>
                <a:path w="15515590" h="3919854">
                  <a:moveTo>
                    <a:pt x="15515158" y="0"/>
                  </a:moveTo>
                  <a:lnTo>
                    <a:pt x="0" y="0"/>
                  </a:lnTo>
                  <a:lnTo>
                    <a:pt x="0" y="6477"/>
                  </a:lnTo>
                  <a:lnTo>
                    <a:pt x="15515158" y="6477"/>
                  </a:lnTo>
                  <a:lnTo>
                    <a:pt x="15515158" y="0"/>
                  </a:lnTo>
                  <a:close/>
                </a:path>
              </a:pathLst>
            </a:custGeom>
            <a:solidFill>
              <a:srgbClr val="000000">
                <a:alpha val="2470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60247" y="8717603"/>
              <a:ext cx="15515590" cy="6985"/>
            </a:xfrm>
            <a:custGeom>
              <a:avLst/>
              <a:gdLst/>
              <a:ahLst/>
              <a:cxnLst/>
              <a:rect l="l" t="t" r="r" b="b"/>
              <a:pathLst>
                <a:path w="15515590" h="6984">
                  <a:moveTo>
                    <a:pt x="15515154" y="6476"/>
                  </a:moveTo>
                  <a:lnTo>
                    <a:pt x="0" y="6476"/>
                  </a:lnTo>
                  <a:lnTo>
                    <a:pt x="0" y="0"/>
                  </a:lnTo>
                  <a:lnTo>
                    <a:pt x="15515154" y="0"/>
                  </a:lnTo>
                  <a:lnTo>
                    <a:pt x="15515154" y="6476"/>
                  </a:lnTo>
                  <a:close/>
                </a:path>
              </a:pathLst>
            </a:custGeom>
            <a:solidFill>
              <a:srgbClr val="00000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60243" y="3043973"/>
              <a:ext cx="15515590" cy="5676900"/>
            </a:xfrm>
            <a:custGeom>
              <a:avLst/>
              <a:gdLst/>
              <a:ahLst/>
              <a:cxnLst/>
              <a:rect l="l" t="t" r="r" b="b"/>
              <a:pathLst>
                <a:path w="15515590" h="5676900">
                  <a:moveTo>
                    <a:pt x="2947886" y="4923485"/>
                  </a:moveTo>
                  <a:lnTo>
                    <a:pt x="2941840" y="4877625"/>
                  </a:lnTo>
                  <a:lnTo>
                    <a:pt x="2926969" y="4833836"/>
                  </a:lnTo>
                  <a:lnTo>
                    <a:pt x="2903842" y="4793780"/>
                  </a:lnTo>
                  <a:lnTo>
                    <a:pt x="2873349" y="4759020"/>
                  </a:lnTo>
                  <a:lnTo>
                    <a:pt x="2836646" y="4730864"/>
                  </a:lnTo>
                  <a:lnTo>
                    <a:pt x="2795168" y="4710417"/>
                  </a:lnTo>
                  <a:lnTo>
                    <a:pt x="2750489" y="4698454"/>
                  </a:lnTo>
                  <a:lnTo>
                    <a:pt x="2719781" y="4695418"/>
                  </a:lnTo>
                  <a:lnTo>
                    <a:pt x="228104" y="4695418"/>
                  </a:lnTo>
                  <a:lnTo>
                    <a:pt x="182245" y="4701464"/>
                  </a:lnTo>
                  <a:lnTo>
                    <a:pt x="138442" y="4716323"/>
                  </a:lnTo>
                  <a:lnTo>
                    <a:pt x="98386" y="4739449"/>
                  </a:lnTo>
                  <a:lnTo>
                    <a:pt x="63614" y="4769942"/>
                  </a:lnTo>
                  <a:lnTo>
                    <a:pt x="35445" y="4806632"/>
                  </a:lnTo>
                  <a:lnTo>
                    <a:pt x="14998" y="4848110"/>
                  </a:lnTo>
                  <a:lnTo>
                    <a:pt x="3022" y="4892776"/>
                  </a:lnTo>
                  <a:lnTo>
                    <a:pt x="0" y="4923485"/>
                  </a:lnTo>
                  <a:lnTo>
                    <a:pt x="0" y="5676874"/>
                  </a:lnTo>
                  <a:lnTo>
                    <a:pt x="2947886" y="5676874"/>
                  </a:lnTo>
                  <a:lnTo>
                    <a:pt x="2947886" y="4923485"/>
                  </a:lnTo>
                  <a:close/>
                </a:path>
                <a:path w="15515590" h="5676900">
                  <a:moveTo>
                    <a:pt x="7136968" y="4140911"/>
                  </a:moveTo>
                  <a:lnTo>
                    <a:pt x="7130948" y="4095064"/>
                  </a:lnTo>
                  <a:lnTo>
                    <a:pt x="7116051" y="4051262"/>
                  </a:lnTo>
                  <a:lnTo>
                    <a:pt x="7092924" y="4011218"/>
                  </a:lnTo>
                  <a:lnTo>
                    <a:pt x="7062470" y="3976446"/>
                  </a:lnTo>
                  <a:lnTo>
                    <a:pt x="7025741" y="3948303"/>
                  </a:lnTo>
                  <a:lnTo>
                    <a:pt x="6984289" y="3927843"/>
                  </a:lnTo>
                  <a:lnTo>
                    <a:pt x="6939585" y="3915880"/>
                  </a:lnTo>
                  <a:lnTo>
                    <a:pt x="6908889" y="3912857"/>
                  </a:lnTo>
                  <a:lnTo>
                    <a:pt x="4417199" y="3912857"/>
                  </a:lnTo>
                  <a:lnTo>
                    <a:pt x="4371352" y="3918889"/>
                  </a:lnTo>
                  <a:lnTo>
                    <a:pt x="4327550" y="3933761"/>
                  </a:lnTo>
                  <a:lnTo>
                    <a:pt x="4287482" y="3956875"/>
                  </a:lnTo>
                  <a:lnTo>
                    <a:pt x="4252709" y="3987368"/>
                  </a:lnTo>
                  <a:lnTo>
                    <a:pt x="4224553" y="4024058"/>
                  </a:lnTo>
                  <a:lnTo>
                    <a:pt x="4204093" y="4065536"/>
                  </a:lnTo>
                  <a:lnTo>
                    <a:pt x="4192117" y="4110202"/>
                  </a:lnTo>
                  <a:lnTo>
                    <a:pt x="4189095" y="4140911"/>
                  </a:lnTo>
                  <a:lnTo>
                    <a:pt x="4189095" y="5676874"/>
                  </a:lnTo>
                  <a:lnTo>
                    <a:pt x="7136968" y="5676874"/>
                  </a:lnTo>
                  <a:lnTo>
                    <a:pt x="7136968" y="4140911"/>
                  </a:lnTo>
                  <a:close/>
                </a:path>
                <a:path w="15515590" h="5676900">
                  <a:moveTo>
                    <a:pt x="11326089" y="228053"/>
                  </a:moveTo>
                  <a:lnTo>
                    <a:pt x="11320069" y="182206"/>
                  </a:lnTo>
                  <a:lnTo>
                    <a:pt x="11305172" y="138417"/>
                  </a:lnTo>
                  <a:lnTo>
                    <a:pt x="11282045" y="98361"/>
                  </a:lnTo>
                  <a:lnTo>
                    <a:pt x="11251540" y="63588"/>
                  </a:lnTo>
                  <a:lnTo>
                    <a:pt x="11214875" y="35445"/>
                  </a:lnTo>
                  <a:lnTo>
                    <a:pt x="11173346" y="14986"/>
                  </a:lnTo>
                  <a:lnTo>
                    <a:pt x="11128718" y="3022"/>
                  </a:lnTo>
                  <a:lnTo>
                    <a:pt x="11097946" y="0"/>
                  </a:lnTo>
                  <a:lnTo>
                    <a:pt x="8606333" y="0"/>
                  </a:lnTo>
                  <a:lnTo>
                    <a:pt x="8560460" y="6032"/>
                  </a:lnTo>
                  <a:lnTo>
                    <a:pt x="8516671" y="20904"/>
                  </a:lnTo>
                  <a:lnTo>
                    <a:pt x="8476577" y="44018"/>
                  </a:lnTo>
                  <a:lnTo>
                    <a:pt x="8441792" y="74510"/>
                  </a:lnTo>
                  <a:lnTo>
                    <a:pt x="8413674" y="111201"/>
                  </a:lnTo>
                  <a:lnTo>
                    <a:pt x="8393214" y="152679"/>
                  </a:lnTo>
                  <a:lnTo>
                    <a:pt x="8381225" y="197345"/>
                  </a:lnTo>
                  <a:lnTo>
                    <a:pt x="8378177" y="228053"/>
                  </a:lnTo>
                  <a:lnTo>
                    <a:pt x="8378177" y="5676874"/>
                  </a:lnTo>
                  <a:lnTo>
                    <a:pt x="11326089" y="5676874"/>
                  </a:lnTo>
                  <a:lnTo>
                    <a:pt x="11326089" y="228053"/>
                  </a:lnTo>
                  <a:close/>
                </a:path>
                <a:path w="15515590" h="5676900">
                  <a:moveTo>
                    <a:pt x="15515222" y="3358337"/>
                  </a:moveTo>
                  <a:lnTo>
                    <a:pt x="15509126" y="3312490"/>
                  </a:lnTo>
                  <a:lnTo>
                    <a:pt x="15494292" y="3268700"/>
                  </a:lnTo>
                  <a:lnTo>
                    <a:pt x="15471166" y="3228644"/>
                  </a:lnTo>
                  <a:lnTo>
                    <a:pt x="15440660" y="3193885"/>
                  </a:lnTo>
                  <a:lnTo>
                    <a:pt x="15403932" y="3165729"/>
                  </a:lnTo>
                  <a:lnTo>
                    <a:pt x="15362466" y="3145269"/>
                  </a:lnTo>
                  <a:lnTo>
                    <a:pt x="15317775" y="3133306"/>
                  </a:lnTo>
                  <a:lnTo>
                    <a:pt x="15287066" y="3130283"/>
                  </a:lnTo>
                  <a:lnTo>
                    <a:pt x="12795390" y="3130283"/>
                  </a:lnTo>
                  <a:lnTo>
                    <a:pt x="12749517" y="3136315"/>
                  </a:lnTo>
                  <a:lnTo>
                    <a:pt x="12705728" y="3151174"/>
                  </a:lnTo>
                  <a:lnTo>
                    <a:pt x="12665697" y="3174314"/>
                  </a:lnTo>
                  <a:lnTo>
                    <a:pt x="12630912" y="3204794"/>
                  </a:lnTo>
                  <a:lnTo>
                    <a:pt x="12602731" y="3241484"/>
                  </a:lnTo>
                  <a:lnTo>
                    <a:pt x="12582271" y="3282962"/>
                  </a:lnTo>
                  <a:lnTo>
                    <a:pt x="12570346" y="3327641"/>
                  </a:lnTo>
                  <a:lnTo>
                    <a:pt x="12567298" y="3358337"/>
                  </a:lnTo>
                  <a:lnTo>
                    <a:pt x="12567298" y="5676874"/>
                  </a:lnTo>
                  <a:lnTo>
                    <a:pt x="15515158" y="5676874"/>
                  </a:lnTo>
                  <a:lnTo>
                    <a:pt x="15515222" y="3358337"/>
                  </a:lnTo>
                  <a:close/>
                </a:path>
              </a:pathLst>
            </a:custGeom>
            <a:solidFill>
              <a:srgbClr val="C2CF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943949" y="2644440"/>
            <a:ext cx="38798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30" dirty="0">
                <a:latin typeface="Arial"/>
                <a:cs typeface="Arial"/>
              </a:rPr>
              <a:t>3</a:t>
            </a:r>
            <a:r>
              <a:rPr sz="2500" b="1" spc="35" dirty="0">
                <a:latin typeface="Arial"/>
                <a:cs typeface="Arial"/>
              </a:rPr>
              <a:t>0</a:t>
            </a:r>
            <a:endParaRPr sz="25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43949" y="4601424"/>
            <a:ext cx="38798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30" dirty="0">
                <a:latin typeface="Arial"/>
                <a:cs typeface="Arial"/>
              </a:rPr>
              <a:t>2</a:t>
            </a:r>
            <a:r>
              <a:rPr sz="2500" b="1" spc="35" dirty="0">
                <a:latin typeface="Arial"/>
                <a:cs typeface="Arial"/>
              </a:rPr>
              <a:t>0</a:t>
            </a:r>
            <a:endParaRPr sz="2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43949" y="6558422"/>
            <a:ext cx="38798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30" dirty="0">
                <a:latin typeface="Arial"/>
                <a:cs typeface="Arial"/>
              </a:rPr>
              <a:t>1</a:t>
            </a:r>
            <a:r>
              <a:rPr sz="2500" b="1" spc="35" dirty="0">
                <a:latin typeface="Arial"/>
                <a:cs typeface="Arial"/>
              </a:rPr>
              <a:t>0</a:t>
            </a:r>
            <a:endParaRPr sz="2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25137" y="8515422"/>
            <a:ext cx="2070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35" dirty="0">
                <a:latin typeface="Arial"/>
                <a:cs typeface="Arial"/>
              </a:rPr>
              <a:t>0</a:t>
            </a:r>
            <a:endParaRPr sz="2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-25296" y="2706217"/>
            <a:ext cx="810895" cy="444754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30" dirty="0">
                <a:latin typeface="Arial"/>
                <a:cs typeface="Arial"/>
              </a:rPr>
              <a:t>RESULTADOS</a:t>
            </a:r>
            <a:endParaRPr sz="5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15996" y="9619688"/>
            <a:ext cx="1324610" cy="1543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 b="1" spc="-55" dirty="0">
                <a:solidFill>
                  <a:srgbClr val="FFFFFF"/>
                </a:solidFill>
                <a:latin typeface="Verdana"/>
                <a:cs typeface="Verdana"/>
              </a:rPr>
              <a:t>Beneficios </a:t>
            </a:r>
            <a:r>
              <a:rPr sz="850" b="1" spc="-4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850" b="1" spc="-6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850" b="1" spc="-80" dirty="0">
                <a:solidFill>
                  <a:srgbClr val="FFFFFF"/>
                </a:solidFill>
                <a:latin typeface="Verdana"/>
                <a:cs typeface="Verdana"/>
              </a:rPr>
              <a:t>biotina</a:t>
            </a:r>
            <a:r>
              <a:rPr sz="850" b="1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50" b="1" spc="-185" dirty="0">
                <a:solidFill>
                  <a:srgbClr val="FFFFFF"/>
                </a:solidFill>
                <a:latin typeface="Verdana"/>
                <a:cs typeface="Verdana"/>
              </a:rPr>
              <a:t>|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518971" y="9542178"/>
            <a:ext cx="194754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40" dirty="0">
                <a:solidFill>
                  <a:srgbClr val="FFFFFF"/>
                </a:solidFill>
                <a:latin typeface="Verdana"/>
                <a:cs typeface="Verdana"/>
              </a:rPr>
              <a:t>Centro 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médico</a:t>
            </a:r>
            <a:r>
              <a:rPr sz="14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Verdana"/>
                <a:cs typeface="Verdana"/>
              </a:rPr>
              <a:t>Arizona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578590" marR="5080" indent="-1825625">
              <a:lnSpc>
                <a:spcPct val="116700"/>
              </a:lnSpc>
              <a:spcBef>
                <a:spcPts val="95"/>
              </a:spcBef>
            </a:pPr>
            <a:r>
              <a:rPr sz="4500" spc="-100" dirty="0"/>
              <a:t>Herramienta</a:t>
            </a:r>
            <a:r>
              <a:rPr sz="4500" spc="-400" dirty="0"/>
              <a:t> </a:t>
            </a:r>
            <a:r>
              <a:rPr sz="4500" spc="-60" dirty="0"/>
              <a:t>informática  </a:t>
            </a:r>
            <a:r>
              <a:rPr sz="4500" spc="80" dirty="0"/>
              <a:t>Sisconweb</a:t>
            </a:r>
            <a:endParaRPr sz="4500"/>
          </a:p>
        </p:txBody>
      </p:sp>
      <p:sp>
        <p:nvSpPr>
          <p:cNvPr id="21" name="object 21"/>
          <p:cNvSpPr txBox="1"/>
          <p:nvPr/>
        </p:nvSpPr>
        <p:spPr>
          <a:xfrm>
            <a:off x="3304769" y="7005662"/>
            <a:ext cx="1005205" cy="5308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300" b="1" spc="40" dirty="0">
                <a:latin typeface="Arial"/>
                <a:cs typeface="Arial"/>
              </a:rPr>
              <a:t>8.9</a:t>
            </a:r>
            <a:r>
              <a:rPr sz="3300" b="1" spc="50" dirty="0">
                <a:latin typeface="Arial"/>
                <a:cs typeface="Arial"/>
              </a:rPr>
              <a:t>%</a:t>
            </a:r>
            <a:endParaRPr sz="33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15765" y="6231409"/>
            <a:ext cx="1245235" cy="5308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300" b="1" spc="40" dirty="0">
                <a:latin typeface="Arial"/>
                <a:cs typeface="Arial"/>
              </a:rPr>
              <a:t>16.1</a:t>
            </a:r>
            <a:r>
              <a:rPr sz="3300" b="1" spc="50" dirty="0">
                <a:latin typeface="Arial"/>
                <a:cs typeface="Arial"/>
              </a:rPr>
              <a:t>%</a:t>
            </a:r>
            <a:endParaRPr sz="33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724473" y="2386696"/>
            <a:ext cx="1245235" cy="5308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300" b="1" spc="40" dirty="0">
                <a:latin typeface="Arial"/>
                <a:cs typeface="Arial"/>
              </a:rPr>
              <a:t>51.8</a:t>
            </a:r>
            <a:r>
              <a:rPr sz="3300" b="1" spc="50" dirty="0">
                <a:latin typeface="Arial"/>
                <a:cs typeface="Arial"/>
              </a:rPr>
              <a:t>%</a:t>
            </a:r>
            <a:endParaRPr sz="33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025902" y="5435911"/>
            <a:ext cx="1245235" cy="5308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300" b="1" spc="40" dirty="0">
                <a:latin typeface="Arial"/>
                <a:cs typeface="Arial"/>
              </a:rPr>
              <a:t>23.2</a:t>
            </a:r>
            <a:r>
              <a:rPr sz="3300" b="1" spc="50" dirty="0">
                <a:latin typeface="Arial"/>
                <a:cs typeface="Arial"/>
              </a:rPr>
              <a:t>%</a:t>
            </a:r>
            <a:endParaRPr sz="33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6998695" y="9503664"/>
            <a:ext cx="518159" cy="594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9503"/>
            <a:ext cx="18288000" cy="10257790"/>
            <a:chOff x="0" y="29503"/>
            <a:chExt cx="18288000" cy="10257790"/>
          </a:xfrm>
        </p:grpSpPr>
        <p:sp>
          <p:nvSpPr>
            <p:cNvPr id="3" name="object 3"/>
            <p:cNvSpPr/>
            <p:nvPr/>
          </p:nvSpPr>
          <p:spPr>
            <a:xfrm>
              <a:off x="0" y="29503"/>
              <a:ext cx="18287999" cy="102574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303924" y="5349163"/>
              <a:ext cx="10959465" cy="3215005"/>
            </a:xfrm>
            <a:custGeom>
              <a:avLst/>
              <a:gdLst/>
              <a:ahLst/>
              <a:cxnLst/>
              <a:rect l="l" t="t" r="r" b="b"/>
              <a:pathLst>
                <a:path w="10959465" h="3215004">
                  <a:moveTo>
                    <a:pt x="693915" y="3062186"/>
                  </a:moveTo>
                  <a:lnTo>
                    <a:pt x="540473" y="2909951"/>
                  </a:lnTo>
                  <a:lnTo>
                    <a:pt x="522058" y="2928213"/>
                  </a:lnTo>
                  <a:lnTo>
                    <a:pt x="644486" y="3049371"/>
                  </a:lnTo>
                  <a:lnTo>
                    <a:pt x="0" y="3049371"/>
                  </a:lnTo>
                  <a:lnTo>
                    <a:pt x="0" y="3075000"/>
                  </a:lnTo>
                  <a:lnTo>
                    <a:pt x="644486" y="3075000"/>
                  </a:lnTo>
                  <a:lnTo>
                    <a:pt x="522058" y="3196475"/>
                  </a:lnTo>
                  <a:lnTo>
                    <a:pt x="540473" y="3214751"/>
                  </a:lnTo>
                  <a:lnTo>
                    <a:pt x="693915" y="3062186"/>
                  </a:lnTo>
                  <a:close/>
                </a:path>
                <a:path w="10959465" h="3215004">
                  <a:moveTo>
                    <a:pt x="5509145" y="3062186"/>
                  </a:moveTo>
                  <a:lnTo>
                    <a:pt x="5355704" y="2909951"/>
                  </a:lnTo>
                  <a:lnTo>
                    <a:pt x="5337289" y="2928213"/>
                  </a:lnTo>
                  <a:lnTo>
                    <a:pt x="5459717" y="3049371"/>
                  </a:lnTo>
                  <a:lnTo>
                    <a:pt x="4815230" y="3049371"/>
                  </a:lnTo>
                  <a:lnTo>
                    <a:pt x="4815230" y="3075000"/>
                  </a:lnTo>
                  <a:lnTo>
                    <a:pt x="5459717" y="3075000"/>
                  </a:lnTo>
                  <a:lnTo>
                    <a:pt x="5337289" y="3196475"/>
                  </a:lnTo>
                  <a:lnTo>
                    <a:pt x="5355704" y="3214751"/>
                  </a:lnTo>
                  <a:lnTo>
                    <a:pt x="5509145" y="3062186"/>
                  </a:lnTo>
                  <a:close/>
                </a:path>
                <a:path w="10959465" h="3215004">
                  <a:moveTo>
                    <a:pt x="6120536" y="38"/>
                  </a:moveTo>
                  <a:lnTo>
                    <a:pt x="1834286" y="38"/>
                  </a:lnTo>
                  <a:lnTo>
                    <a:pt x="1834286" y="9563"/>
                  </a:lnTo>
                  <a:lnTo>
                    <a:pt x="6120536" y="9563"/>
                  </a:lnTo>
                  <a:lnTo>
                    <a:pt x="6120536" y="38"/>
                  </a:lnTo>
                  <a:close/>
                </a:path>
                <a:path w="10959465" h="3215004">
                  <a:moveTo>
                    <a:pt x="10959236" y="0"/>
                  </a:moveTo>
                  <a:lnTo>
                    <a:pt x="6653936" y="0"/>
                  </a:lnTo>
                  <a:lnTo>
                    <a:pt x="6653936" y="9525"/>
                  </a:lnTo>
                  <a:lnTo>
                    <a:pt x="10959236" y="9525"/>
                  </a:lnTo>
                  <a:lnTo>
                    <a:pt x="109592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4807410" y="6652810"/>
            <a:ext cx="2917190" cy="1009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3610" marR="5080" indent="-931544">
              <a:lnSpc>
                <a:spcPct val="115300"/>
              </a:lnSpc>
              <a:spcBef>
                <a:spcPts val="100"/>
              </a:spcBef>
            </a:pPr>
            <a:r>
              <a:rPr sz="2800" b="1" spc="150" dirty="0">
                <a:latin typeface="Arial"/>
                <a:cs typeface="Arial"/>
              </a:rPr>
              <a:t>Muy</a:t>
            </a:r>
            <a:r>
              <a:rPr sz="2800" b="1" spc="-125" dirty="0">
                <a:latin typeface="Arial"/>
                <a:cs typeface="Arial"/>
              </a:rPr>
              <a:t> </a:t>
            </a:r>
            <a:r>
              <a:rPr sz="2800" b="1" spc="145" dirty="0">
                <a:latin typeface="Arial"/>
                <a:cs typeface="Arial"/>
              </a:rPr>
              <a:t>importante  </a:t>
            </a:r>
            <a:r>
              <a:rPr sz="2800" b="1" spc="25" dirty="0">
                <a:latin typeface="Arial"/>
                <a:cs typeface="Arial"/>
              </a:rPr>
              <a:t>66.1%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667672" y="2140250"/>
            <a:ext cx="5107305" cy="1009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9950" marR="5080" indent="-2127885">
              <a:lnSpc>
                <a:spcPct val="115300"/>
              </a:lnSpc>
              <a:spcBef>
                <a:spcPts val="100"/>
              </a:spcBef>
            </a:pPr>
            <a:r>
              <a:rPr sz="2800" b="1" spc="135" dirty="0">
                <a:latin typeface="Arial"/>
                <a:cs typeface="Arial"/>
              </a:rPr>
              <a:t>Moderadamente</a:t>
            </a:r>
            <a:r>
              <a:rPr sz="2800" b="1" spc="-105" dirty="0">
                <a:latin typeface="Arial"/>
                <a:cs typeface="Arial"/>
              </a:rPr>
              <a:t> </a:t>
            </a:r>
            <a:r>
              <a:rPr sz="2800" b="1" spc="145" dirty="0">
                <a:latin typeface="Arial"/>
                <a:cs typeface="Arial"/>
              </a:rPr>
              <a:t>importante  </a:t>
            </a:r>
            <a:r>
              <a:rPr sz="2800" b="1" spc="25" dirty="0">
                <a:latin typeface="Arial"/>
                <a:cs typeface="Arial"/>
              </a:rPr>
              <a:t>8.9%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708233" y="3306012"/>
            <a:ext cx="7623175" cy="6503034"/>
            <a:chOff x="9708233" y="3306012"/>
            <a:chExt cx="7623175" cy="6503034"/>
          </a:xfrm>
        </p:grpSpPr>
        <p:sp>
          <p:nvSpPr>
            <p:cNvPr id="8" name="object 8"/>
            <p:cNvSpPr/>
            <p:nvPr/>
          </p:nvSpPr>
          <p:spPr>
            <a:xfrm>
              <a:off x="10011948" y="3306012"/>
              <a:ext cx="4451985" cy="4755515"/>
            </a:xfrm>
            <a:custGeom>
              <a:avLst/>
              <a:gdLst/>
              <a:ahLst/>
              <a:cxnLst/>
              <a:rect l="l" t="t" r="r" b="b"/>
              <a:pathLst>
                <a:path w="4451984" h="4755515">
                  <a:moveTo>
                    <a:pt x="2103520" y="4755192"/>
                  </a:moveTo>
                  <a:lnTo>
                    <a:pt x="2051487" y="4755284"/>
                  </a:lnTo>
                  <a:lnTo>
                    <a:pt x="1999469" y="4754214"/>
                  </a:lnTo>
                  <a:lnTo>
                    <a:pt x="1947489" y="4752003"/>
                  </a:lnTo>
                  <a:lnTo>
                    <a:pt x="1895568" y="4748674"/>
                  </a:lnTo>
                  <a:lnTo>
                    <a:pt x="1843732" y="4744204"/>
                  </a:lnTo>
                  <a:lnTo>
                    <a:pt x="1792006" y="4738605"/>
                  </a:lnTo>
                  <a:lnTo>
                    <a:pt x="1740416" y="4731864"/>
                  </a:lnTo>
                  <a:lnTo>
                    <a:pt x="1688985" y="4724009"/>
                  </a:lnTo>
                  <a:lnTo>
                    <a:pt x="1637738" y="4715030"/>
                  </a:lnTo>
                  <a:lnTo>
                    <a:pt x="1586701" y="4704919"/>
                  </a:lnTo>
                  <a:lnTo>
                    <a:pt x="1535897" y="4693702"/>
                  </a:lnTo>
                  <a:lnTo>
                    <a:pt x="1485350" y="4681380"/>
                  </a:lnTo>
                  <a:lnTo>
                    <a:pt x="1435085" y="4667952"/>
                  </a:lnTo>
                  <a:lnTo>
                    <a:pt x="1385127" y="4653421"/>
                  </a:lnTo>
                  <a:lnTo>
                    <a:pt x="1335498" y="4637803"/>
                  </a:lnTo>
                  <a:lnTo>
                    <a:pt x="1286222" y="4621099"/>
                  </a:lnTo>
                  <a:lnTo>
                    <a:pt x="1237323" y="4603326"/>
                  </a:lnTo>
                  <a:lnTo>
                    <a:pt x="1188826" y="4584495"/>
                  </a:lnTo>
                  <a:lnTo>
                    <a:pt x="1140751" y="4564594"/>
                  </a:lnTo>
                  <a:lnTo>
                    <a:pt x="1093125" y="4543652"/>
                  </a:lnTo>
                  <a:lnTo>
                    <a:pt x="1045967" y="4521676"/>
                  </a:lnTo>
                  <a:lnTo>
                    <a:pt x="999302" y="4498669"/>
                  </a:lnTo>
                  <a:lnTo>
                    <a:pt x="953151" y="4474646"/>
                  </a:lnTo>
                  <a:lnTo>
                    <a:pt x="907537" y="4449611"/>
                  </a:lnTo>
                  <a:lnTo>
                    <a:pt x="862483" y="4423597"/>
                  </a:lnTo>
                  <a:lnTo>
                    <a:pt x="818006" y="4396604"/>
                  </a:lnTo>
                  <a:lnTo>
                    <a:pt x="774133" y="4368648"/>
                  </a:lnTo>
                  <a:lnTo>
                    <a:pt x="730881" y="4339723"/>
                  </a:lnTo>
                  <a:lnTo>
                    <a:pt x="688272" y="4309872"/>
                  </a:lnTo>
                  <a:lnTo>
                    <a:pt x="646328" y="4279075"/>
                  </a:lnTo>
                  <a:lnTo>
                    <a:pt x="605065" y="4247386"/>
                  </a:lnTo>
                  <a:lnTo>
                    <a:pt x="564507" y="4214806"/>
                  </a:lnTo>
                  <a:lnTo>
                    <a:pt x="524672" y="4181334"/>
                  </a:lnTo>
                  <a:lnTo>
                    <a:pt x="485578" y="4147003"/>
                  </a:lnTo>
                  <a:lnTo>
                    <a:pt x="447245" y="4111834"/>
                  </a:lnTo>
                  <a:lnTo>
                    <a:pt x="409690" y="4075812"/>
                  </a:lnTo>
                  <a:lnTo>
                    <a:pt x="372933" y="4039005"/>
                  </a:lnTo>
                  <a:lnTo>
                    <a:pt x="336990" y="4001381"/>
                  </a:lnTo>
                  <a:lnTo>
                    <a:pt x="301878" y="3962990"/>
                  </a:lnTo>
                  <a:lnTo>
                    <a:pt x="267616" y="3923827"/>
                  </a:lnTo>
                  <a:lnTo>
                    <a:pt x="234219" y="3883932"/>
                  </a:lnTo>
                  <a:lnTo>
                    <a:pt x="201701" y="3843321"/>
                  </a:lnTo>
                  <a:lnTo>
                    <a:pt x="170080" y="3801997"/>
                  </a:lnTo>
                  <a:lnTo>
                    <a:pt x="139372" y="3760004"/>
                  </a:lnTo>
                  <a:lnTo>
                    <a:pt x="109590" y="3717351"/>
                  </a:lnTo>
                  <a:lnTo>
                    <a:pt x="80747" y="3674036"/>
                  </a:lnTo>
                  <a:lnTo>
                    <a:pt x="52860" y="3630114"/>
                  </a:lnTo>
                  <a:lnTo>
                    <a:pt x="25940" y="3585600"/>
                  </a:lnTo>
                  <a:lnTo>
                    <a:pt x="0" y="3540499"/>
                  </a:lnTo>
                  <a:lnTo>
                    <a:pt x="1036979" y="2959082"/>
                  </a:lnTo>
                  <a:lnTo>
                    <a:pt x="1049951" y="2981646"/>
                  </a:lnTo>
                  <a:lnTo>
                    <a:pt x="1063408" y="3003902"/>
                  </a:lnTo>
                  <a:lnTo>
                    <a:pt x="1091773" y="3047508"/>
                  </a:lnTo>
                  <a:lnTo>
                    <a:pt x="1122019" y="3089843"/>
                  </a:lnTo>
                  <a:lnTo>
                    <a:pt x="1154087" y="3130823"/>
                  </a:lnTo>
                  <a:lnTo>
                    <a:pt x="1187917" y="3170337"/>
                  </a:lnTo>
                  <a:lnTo>
                    <a:pt x="1223445" y="3208335"/>
                  </a:lnTo>
                  <a:lnTo>
                    <a:pt x="1260600" y="3244756"/>
                  </a:lnTo>
                  <a:lnTo>
                    <a:pt x="1299314" y="3279500"/>
                  </a:lnTo>
                  <a:lnTo>
                    <a:pt x="1339511" y="3312544"/>
                  </a:lnTo>
                  <a:lnTo>
                    <a:pt x="1381114" y="3343769"/>
                  </a:lnTo>
                  <a:lnTo>
                    <a:pt x="1424044" y="3373160"/>
                  </a:lnTo>
                  <a:lnTo>
                    <a:pt x="1468218" y="3400643"/>
                  </a:lnTo>
                  <a:lnTo>
                    <a:pt x="1513554" y="3426164"/>
                  </a:lnTo>
                  <a:lnTo>
                    <a:pt x="1559961" y="3449671"/>
                  </a:lnTo>
                  <a:lnTo>
                    <a:pt x="1607354" y="3471136"/>
                  </a:lnTo>
                  <a:lnTo>
                    <a:pt x="1655640" y="3490496"/>
                  </a:lnTo>
                  <a:lnTo>
                    <a:pt x="1704727" y="3507740"/>
                  </a:lnTo>
                  <a:lnTo>
                    <a:pt x="1754521" y="3522809"/>
                  </a:lnTo>
                  <a:lnTo>
                    <a:pt x="1804927" y="3535702"/>
                  </a:lnTo>
                  <a:lnTo>
                    <a:pt x="1855848" y="3546348"/>
                  </a:lnTo>
                  <a:lnTo>
                    <a:pt x="1907186" y="3554780"/>
                  </a:lnTo>
                  <a:lnTo>
                    <a:pt x="1958845" y="3560947"/>
                  </a:lnTo>
                  <a:lnTo>
                    <a:pt x="2010723" y="3564849"/>
                  </a:lnTo>
                  <a:lnTo>
                    <a:pt x="2062722" y="3566487"/>
                  </a:lnTo>
                  <a:lnTo>
                    <a:pt x="2088741" y="3566451"/>
                  </a:lnTo>
                  <a:lnTo>
                    <a:pt x="2140727" y="3564668"/>
                  </a:lnTo>
                  <a:lnTo>
                    <a:pt x="2192601" y="3560606"/>
                  </a:lnTo>
                  <a:lnTo>
                    <a:pt x="2244235" y="3554284"/>
                  </a:lnTo>
                  <a:lnTo>
                    <a:pt x="2295556" y="3545697"/>
                  </a:lnTo>
                  <a:lnTo>
                    <a:pt x="2346431" y="3534890"/>
                  </a:lnTo>
                  <a:lnTo>
                    <a:pt x="2396807" y="3521859"/>
                  </a:lnTo>
                  <a:lnTo>
                    <a:pt x="2446551" y="3506640"/>
                  </a:lnTo>
                  <a:lnTo>
                    <a:pt x="2495603" y="3489258"/>
                  </a:lnTo>
                  <a:lnTo>
                    <a:pt x="2543813" y="3469749"/>
                  </a:lnTo>
                  <a:lnTo>
                    <a:pt x="2591141" y="3448145"/>
                  </a:lnTo>
                  <a:lnTo>
                    <a:pt x="2637470" y="3424499"/>
                  </a:lnTo>
                  <a:lnTo>
                    <a:pt x="2682743" y="3398833"/>
                  </a:lnTo>
                  <a:lnTo>
                    <a:pt x="2726825" y="3371228"/>
                  </a:lnTo>
                  <a:lnTo>
                    <a:pt x="2769677" y="3341710"/>
                  </a:lnTo>
                  <a:lnTo>
                    <a:pt x="2811182" y="3310351"/>
                  </a:lnTo>
                  <a:lnTo>
                    <a:pt x="2851287" y="3277186"/>
                  </a:lnTo>
                  <a:lnTo>
                    <a:pt x="2889887" y="3242331"/>
                  </a:lnTo>
                  <a:lnTo>
                    <a:pt x="2926943" y="3205795"/>
                  </a:lnTo>
                  <a:lnTo>
                    <a:pt x="2962349" y="3167695"/>
                  </a:lnTo>
                  <a:lnTo>
                    <a:pt x="2996071" y="3128057"/>
                  </a:lnTo>
                  <a:lnTo>
                    <a:pt x="3028011" y="3087006"/>
                  </a:lnTo>
                  <a:lnTo>
                    <a:pt x="3058145" y="3044582"/>
                  </a:lnTo>
                  <a:lnTo>
                    <a:pt x="3086366" y="3000892"/>
                  </a:lnTo>
                  <a:lnTo>
                    <a:pt x="3112670" y="2955990"/>
                  </a:lnTo>
                  <a:lnTo>
                    <a:pt x="3136967" y="2910001"/>
                  </a:lnTo>
                  <a:lnTo>
                    <a:pt x="3159245" y="2862977"/>
                  </a:lnTo>
                  <a:lnTo>
                    <a:pt x="3179432" y="2815043"/>
                  </a:lnTo>
                  <a:lnTo>
                    <a:pt x="3197509" y="2766244"/>
                  </a:lnTo>
                  <a:lnTo>
                    <a:pt x="3213432" y="2716731"/>
                  </a:lnTo>
                  <a:lnTo>
                    <a:pt x="3227176" y="2666540"/>
                  </a:lnTo>
                  <a:lnTo>
                    <a:pt x="3238706" y="2615824"/>
                  </a:lnTo>
                  <a:lnTo>
                    <a:pt x="3248010" y="2564631"/>
                  </a:lnTo>
                  <a:lnTo>
                    <a:pt x="3255062" y="2513094"/>
                  </a:lnTo>
                  <a:lnTo>
                    <a:pt x="3259858" y="2461277"/>
                  </a:lnTo>
                  <a:lnTo>
                    <a:pt x="3262381" y="2409323"/>
                  </a:lnTo>
                  <a:lnTo>
                    <a:pt x="3262777" y="2383301"/>
                  </a:lnTo>
                  <a:lnTo>
                    <a:pt x="3262617" y="2357284"/>
                  </a:lnTo>
                  <a:lnTo>
                    <a:pt x="3260594" y="2305314"/>
                  </a:lnTo>
                  <a:lnTo>
                    <a:pt x="3256296" y="2253455"/>
                  </a:lnTo>
                  <a:lnTo>
                    <a:pt x="3249724" y="2201858"/>
                  </a:lnTo>
                  <a:lnTo>
                    <a:pt x="3240902" y="2150574"/>
                  </a:lnTo>
                  <a:lnTo>
                    <a:pt x="3229855" y="2099749"/>
                  </a:lnTo>
                  <a:lnTo>
                    <a:pt x="3216589" y="2049431"/>
                  </a:lnTo>
                  <a:lnTo>
                    <a:pt x="3201129" y="1999767"/>
                  </a:lnTo>
                  <a:lnTo>
                    <a:pt x="3183515" y="1950803"/>
                  </a:lnTo>
                  <a:lnTo>
                    <a:pt x="3163783" y="1902679"/>
                  </a:lnTo>
                  <a:lnTo>
                    <a:pt x="3141951" y="1855443"/>
                  </a:lnTo>
                  <a:lnTo>
                    <a:pt x="3118090" y="1809228"/>
                  </a:lnTo>
                  <a:lnTo>
                    <a:pt x="3092211" y="1764081"/>
                  </a:lnTo>
                  <a:lnTo>
                    <a:pt x="3064392" y="1720130"/>
                  </a:lnTo>
                  <a:lnTo>
                    <a:pt x="3034664" y="1677418"/>
                  </a:lnTo>
                  <a:lnTo>
                    <a:pt x="3003117" y="1636066"/>
                  </a:lnTo>
                  <a:lnTo>
                    <a:pt x="2969773" y="1596115"/>
                  </a:lnTo>
                  <a:lnTo>
                    <a:pt x="2934740" y="1557680"/>
                  </a:lnTo>
                  <a:lnTo>
                    <a:pt x="2898026" y="1520797"/>
                  </a:lnTo>
                  <a:lnTo>
                    <a:pt x="2859757" y="1485573"/>
                  </a:lnTo>
                  <a:lnTo>
                    <a:pt x="2819969" y="1452040"/>
                  </a:lnTo>
                  <a:lnTo>
                    <a:pt x="2778759" y="1420295"/>
                  </a:lnTo>
                  <a:lnTo>
                    <a:pt x="2736189" y="1390369"/>
                  </a:lnTo>
                  <a:lnTo>
                    <a:pt x="2692366" y="1362348"/>
                  </a:lnTo>
                  <a:lnTo>
                    <a:pt x="2647343" y="1336259"/>
                  </a:lnTo>
                  <a:lnTo>
                    <a:pt x="2601244" y="1312175"/>
                  </a:lnTo>
                  <a:lnTo>
                    <a:pt x="2554106" y="1290121"/>
                  </a:lnTo>
                  <a:lnTo>
                    <a:pt x="2506081" y="1270161"/>
                  </a:lnTo>
                  <a:lnTo>
                    <a:pt x="2457196" y="1252312"/>
                  </a:lnTo>
                  <a:lnTo>
                    <a:pt x="2407612" y="1236624"/>
                  </a:lnTo>
                  <a:lnTo>
                    <a:pt x="2357354" y="1223117"/>
                  </a:lnTo>
                  <a:lnTo>
                    <a:pt x="2306583" y="1211826"/>
                  </a:lnTo>
                  <a:lnTo>
                    <a:pt x="2255340" y="1202763"/>
                  </a:lnTo>
                  <a:lnTo>
                    <a:pt x="2203778" y="1195953"/>
                  </a:lnTo>
                  <a:lnTo>
                    <a:pt x="2151943" y="1191404"/>
                  </a:lnTo>
                  <a:lnTo>
                    <a:pt x="2099979" y="1189129"/>
                  </a:lnTo>
                  <a:lnTo>
                    <a:pt x="2073956" y="1188844"/>
                  </a:lnTo>
                  <a:lnTo>
                    <a:pt x="2073956" y="0"/>
                  </a:lnTo>
                  <a:lnTo>
                    <a:pt x="2125977" y="569"/>
                  </a:lnTo>
                  <a:lnTo>
                    <a:pt x="2177980" y="2276"/>
                  </a:lnTo>
                  <a:lnTo>
                    <a:pt x="2229933" y="5121"/>
                  </a:lnTo>
                  <a:lnTo>
                    <a:pt x="2281814" y="9102"/>
                  </a:lnTo>
                  <a:lnTo>
                    <a:pt x="2333582" y="14217"/>
                  </a:lnTo>
                  <a:lnTo>
                    <a:pt x="2385243" y="20463"/>
                  </a:lnTo>
                  <a:lnTo>
                    <a:pt x="2436741" y="27839"/>
                  </a:lnTo>
                  <a:lnTo>
                    <a:pt x="2488078" y="36339"/>
                  </a:lnTo>
                  <a:lnTo>
                    <a:pt x="2539199" y="45960"/>
                  </a:lnTo>
                  <a:lnTo>
                    <a:pt x="2590105" y="56698"/>
                  </a:lnTo>
                  <a:lnTo>
                    <a:pt x="2640765" y="68548"/>
                  </a:lnTo>
                  <a:lnTo>
                    <a:pt x="2691157" y="81503"/>
                  </a:lnTo>
                  <a:lnTo>
                    <a:pt x="2741249" y="95557"/>
                  </a:lnTo>
                  <a:lnTo>
                    <a:pt x="2791020" y="110704"/>
                  </a:lnTo>
                  <a:lnTo>
                    <a:pt x="2840452" y="126937"/>
                  </a:lnTo>
                  <a:lnTo>
                    <a:pt x="2889528" y="144247"/>
                  </a:lnTo>
                  <a:lnTo>
                    <a:pt x="2938190" y="162626"/>
                  </a:lnTo>
                  <a:lnTo>
                    <a:pt x="2986442" y="182067"/>
                  </a:lnTo>
                  <a:lnTo>
                    <a:pt x="3034275" y="202558"/>
                  </a:lnTo>
                  <a:lnTo>
                    <a:pt x="3081645" y="224091"/>
                  </a:lnTo>
                  <a:lnTo>
                    <a:pt x="3128521" y="246655"/>
                  </a:lnTo>
                  <a:lnTo>
                    <a:pt x="3174898" y="270241"/>
                  </a:lnTo>
                  <a:lnTo>
                    <a:pt x="3220743" y="294834"/>
                  </a:lnTo>
                  <a:lnTo>
                    <a:pt x="3266035" y="320424"/>
                  </a:lnTo>
                  <a:lnTo>
                    <a:pt x="3310777" y="347000"/>
                  </a:lnTo>
                  <a:lnTo>
                    <a:pt x="3354913" y="374550"/>
                  </a:lnTo>
                  <a:lnTo>
                    <a:pt x="3398428" y="403057"/>
                  </a:lnTo>
                  <a:lnTo>
                    <a:pt x="3441318" y="432508"/>
                  </a:lnTo>
                  <a:lnTo>
                    <a:pt x="3483552" y="462894"/>
                  </a:lnTo>
                  <a:lnTo>
                    <a:pt x="3525108" y="494195"/>
                  </a:lnTo>
                  <a:lnTo>
                    <a:pt x="3565977" y="526398"/>
                  </a:lnTo>
                  <a:lnTo>
                    <a:pt x="3606116" y="559487"/>
                  </a:lnTo>
                  <a:lnTo>
                    <a:pt x="3645541" y="593447"/>
                  </a:lnTo>
                  <a:lnTo>
                    <a:pt x="3684199" y="628261"/>
                  </a:lnTo>
                  <a:lnTo>
                    <a:pt x="3722100" y="663913"/>
                  </a:lnTo>
                  <a:lnTo>
                    <a:pt x="3759215" y="700386"/>
                  </a:lnTo>
                  <a:lnTo>
                    <a:pt x="3795505" y="737661"/>
                  </a:lnTo>
                  <a:lnTo>
                    <a:pt x="3830974" y="775723"/>
                  </a:lnTo>
                  <a:lnTo>
                    <a:pt x="3865605" y="814550"/>
                  </a:lnTo>
                  <a:lnTo>
                    <a:pt x="3899380" y="854125"/>
                  </a:lnTo>
                  <a:lnTo>
                    <a:pt x="3932281" y="894432"/>
                  </a:lnTo>
                  <a:lnTo>
                    <a:pt x="3964291" y="935449"/>
                  </a:lnTo>
                  <a:lnTo>
                    <a:pt x="3995391" y="977154"/>
                  </a:lnTo>
                  <a:lnTo>
                    <a:pt x="4025564" y="1019532"/>
                  </a:lnTo>
                  <a:lnTo>
                    <a:pt x="4054827" y="1062560"/>
                  </a:lnTo>
                  <a:lnTo>
                    <a:pt x="4083128" y="1106217"/>
                  </a:lnTo>
                  <a:lnTo>
                    <a:pt x="4110465" y="1150483"/>
                  </a:lnTo>
                  <a:lnTo>
                    <a:pt x="4136840" y="1195336"/>
                  </a:lnTo>
                  <a:lnTo>
                    <a:pt x="4162210" y="1240756"/>
                  </a:lnTo>
                  <a:lnTo>
                    <a:pt x="4186581" y="1286720"/>
                  </a:lnTo>
                  <a:lnTo>
                    <a:pt x="4209951" y="1333207"/>
                  </a:lnTo>
                  <a:lnTo>
                    <a:pt x="4232304" y="1380194"/>
                  </a:lnTo>
                  <a:lnTo>
                    <a:pt x="4253602" y="1427657"/>
                  </a:lnTo>
                  <a:lnTo>
                    <a:pt x="4273866" y="1475577"/>
                  </a:lnTo>
                  <a:lnTo>
                    <a:pt x="4293078" y="1523928"/>
                  </a:lnTo>
                  <a:lnTo>
                    <a:pt x="4311220" y="1572687"/>
                  </a:lnTo>
                  <a:lnTo>
                    <a:pt x="4328300" y="1621833"/>
                  </a:lnTo>
                  <a:lnTo>
                    <a:pt x="4344293" y="1671340"/>
                  </a:lnTo>
                  <a:lnTo>
                    <a:pt x="4359219" y="1721185"/>
                  </a:lnTo>
                  <a:lnTo>
                    <a:pt x="4373040" y="1771345"/>
                  </a:lnTo>
                  <a:lnTo>
                    <a:pt x="4385754" y="1821795"/>
                  </a:lnTo>
                  <a:lnTo>
                    <a:pt x="4397363" y="1872511"/>
                  </a:lnTo>
                  <a:lnTo>
                    <a:pt x="4407864" y="1923470"/>
                  </a:lnTo>
                  <a:lnTo>
                    <a:pt x="4417241" y="1974645"/>
                  </a:lnTo>
                  <a:lnTo>
                    <a:pt x="4425494" y="2026014"/>
                  </a:lnTo>
                  <a:lnTo>
                    <a:pt x="4432625" y="2077551"/>
                  </a:lnTo>
                  <a:lnTo>
                    <a:pt x="4438628" y="2129232"/>
                  </a:lnTo>
                  <a:lnTo>
                    <a:pt x="4443491" y="2181033"/>
                  </a:lnTo>
                  <a:lnTo>
                    <a:pt x="4447235" y="2232926"/>
                  </a:lnTo>
                  <a:lnTo>
                    <a:pt x="4449839" y="2284891"/>
                  </a:lnTo>
                  <a:lnTo>
                    <a:pt x="4451301" y="2336899"/>
                  </a:lnTo>
                  <a:lnTo>
                    <a:pt x="4451622" y="2388936"/>
                  </a:lnTo>
                  <a:lnTo>
                    <a:pt x="4450802" y="2440954"/>
                  </a:lnTo>
                  <a:lnTo>
                    <a:pt x="4448840" y="2492936"/>
                  </a:lnTo>
                  <a:lnTo>
                    <a:pt x="4445761" y="2544865"/>
                  </a:lnTo>
                  <a:lnTo>
                    <a:pt x="4441541" y="2596722"/>
                  </a:lnTo>
                  <a:lnTo>
                    <a:pt x="4436170" y="2648476"/>
                  </a:lnTo>
                  <a:lnTo>
                    <a:pt x="4429676" y="2700104"/>
                  </a:lnTo>
                  <a:lnTo>
                    <a:pt x="4422068" y="2751575"/>
                  </a:lnTo>
                  <a:lnTo>
                    <a:pt x="4413318" y="2802868"/>
                  </a:lnTo>
                  <a:lnTo>
                    <a:pt x="4403456" y="2853941"/>
                  </a:lnTo>
                  <a:lnTo>
                    <a:pt x="4392489" y="2904800"/>
                  </a:lnTo>
                  <a:lnTo>
                    <a:pt x="4380393" y="2955409"/>
                  </a:lnTo>
                  <a:lnTo>
                    <a:pt x="4367191" y="3005732"/>
                  </a:lnTo>
                  <a:lnTo>
                    <a:pt x="4352907" y="3055753"/>
                  </a:lnTo>
                  <a:lnTo>
                    <a:pt x="4337517" y="3105453"/>
                  </a:lnTo>
                  <a:lnTo>
                    <a:pt x="4321060" y="3154811"/>
                  </a:lnTo>
                  <a:lnTo>
                    <a:pt x="4303516" y="3203794"/>
                  </a:lnTo>
                  <a:lnTo>
                    <a:pt x="4284911" y="3252382"/>
                  </a:lnTo>
                  <a:lnTo>
                    <a:pt x="4265235" y="3300542"/>
                  </a:lnTo>
                  <a:lnTo>
                    <a:pt x="4244529" y="3348277"/>
                  </a:lnTo>
                  <a:lnTo>
                    <a:pt x="4222770" y="3395531"/>
                  </a:lnTo>
                  <a:lnTo>
                    <a:pt x="4199980" y="3442309"/>
                  </a:lnTo>
                  <a:lnTo>
                    <a:pt x="4176191" y="3488570"/>
                  </a:lnTo>
                  <a:lnTo>
                    <a:pt x="4151371" y="3534308"/>
                  </a:lnTo>
                  <a:lnTo>
                    <a:pt x="4125570" y="3579493"/>
                  </a:lnTo>
                  <a:lnTo>
                    <a:pt x="4098779" y="3624092"/>
                  </a:lnTo>
                  <a:lnTo>
                    <a:pt x="4071026" y="3668086"/>
                  </a:lnTo>
                  <a:lnTo>
                    <a:pt x="4042312" y="3711478"/>
                  </a:lnTo>
                  <a:lnTo>
                    <a:pt x="4012653" y="3754229"/>
                  </a:lnTo>
                  <a:lnTo>
                    <a:pt x="3982067" y="3796320"/>
                  </a:lnTo>
                  <a:lnTo>
                    <a:pt x="3950572" y="3837734"/>
                  </a:lnTo>
                  <a:lnTo>
                    <a:pt x="3918173" y="3878440"/>
                  </a:lnTo>
                  <a:lnTo>
                    <a:pt x="3884900" y="3918433"/>
                  </a:lnTo>
                  <a:lnTo>
                    <a:pt x="3850756" y="3957682"/>
                  </a:lnTo>
                  <a:lnTo>
                    <a:pt x="3815757" y="3996183"/>
                  </a:lnTo>
                  <a:lnTo>
                    <a:pt x="3779931" y="4033914"/>
                  </a:lnTo>
                  <a:lnTo>
                    <a:pt x="3743285" y="4070842"/>
                  </a:lnTo>
                  <a:lnTo>
                    <a:pt x="3705836" y="4106965"/>
                  </a:lnTo>
                  <a:lnTo>
                    <a:pt x="3667603" y="4142268"/>
                  </a:lnTo>
                  <a:lnTo>
                    <a:pt x="3628615" y="4176700"/>
                  </a:lnTo>
                  <a:lnTo>
                    <a:pt x="3588878" y="4210294"/>
                  </a:lnTo>
                  <a:lnTo>
                    <a:pt x="3548412" y="4242996"/>
                  </a:lnTo>
                  <a:lnTo>
                    <a:pt x="3507251" y="4274824"/>
                  </a:lnTo>
                  <a:lnTo>
                    <a:pt x="3465398" y="4305723"/>
                  </a:lnTo>
                  <a:lnTo>
                    <a:pt x="3422867" y="4335693"/>
                  </a:lnTo>
                  <a:lnTo>
                    <a:pt x="3379712" y="4364746"/>
                  </a:lnTo>
                  <a:lnTo>
                    <a:pt x="3335915" y="4392853"/>
                  </a:lnTo>
                  <a:lnTo>
                    <a:pt x="3291530" y="4419976"/>
                  </a:lnTo>
                  <a:lnTo>
                    <a:pt x="3246538" y="4446137"/>
                  </a:lnTo>
                  <a:lnTo>
                    <a:pt x="3201008" y="4471293"/>
                  </a:lnTo>
                  <a:lnTo>
                    <a:pt x="3154925" y="4495450"/>
                  </a:lnTo>
                  <a:lnTo>
                    <a:pt x="3108335" y="4518594"/>
                  </a:lnTo>
                  <a:lnTo>
                    <a:pt x="3061244" y="4540722"/>
                  </a:lnTo>
                  <a:lnTo>
                    <a:pt x="3013685" y="4561803"/>
                  </a:lnTo>
                  <a:lnTo>
                    <a:pt x="2965661" y="4581832"/>
                  </a:lnTo>
                  <a:lnTo>
                    <a:pt x="2917228" y="4600818"/>
                  </a:lnTo>
                  <a:lnTo>
                    <a:pt x="2868366" y="4618734"/>
                  </a:lnTo>
                  <a:lnTo>
                    <a:pt x="2819148" y="4635588"/>
                  </a:lnTo>
                  <a:lnTo>
                    <a:pt x="2769573" y="4651355"/>
                  </a:lnTo>
                  <a:lnTo>
                    <a:pt x="2719659" y="4666032"/>
                  </a:lnTo>
                  <a:lnTo>
                    <a:pt x="2669425" y="4679602"/>
                  </a:lnTo>
                  <a:lnTo>
                    <a:pt x="2618926" y="4692088"/>
                  </a:lnTo>
                  <a:lnTo>
                    <a:pt x="2568159" y="4703451"/>
                  </a:lnTo>
                  <a:lnTo>
                    <a:pt x="2517137" y="4713704"/>
                  </a:lnTo>
                  <a:lnTo>
                    <a:pt x="2465918" y="4722853"/>
                  </a:lnTo>
                  <a:lnTo>
                    <a:pt x="2414510" y="4730859"/>
                  </a:lnTo>
                  <a:lnTo>
                    <a:pt x="2362941" y="4737761"/>
                  </a:lnTo>
                  <a:lnTo>
                    <a:pt x="2311241" y="4743515"/>
                  </a:lnTo>
                  <a:lnTo>
                    <a:pt x="2259416" y="4748127"/>
                  </a:lnTo>
                  <a:lnTo>
                    <a:pt x="2207502" y="4751623"/>
                  </a:lnTo>
                  <a:lnTo>
                    <a:pt x="2155535" y="4753977"/>
                  </a:lnTo>
                  <a:lnTo>
                    <a:pt x="2103520" y="4755192"/>
                  </a:lnTo>
                  <a:close/>
                </a:path>
              </a:pathLst>
            </a:custGeom>
            <a:solidFill>
              <a:srgbClr val="40B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708233" y="3609746"/>
              <a:ext cx="1796414" cy="3339465"/>
            </a:xfrm>
            <a:custGeom>
              <a:avLst/>
              <a:gdLst/>
              <a:ahLst/>
              <a:cxnLst/>
              <a:rect l="l" t="t" r="r" b="b"/>
              <a:pathLst>
                <a:path w="1796415" h="3339465">
                  <a:moveTo>
                    <a:pt x="364425" y="3338959"/>
                  </a:moveTo>
                  <a:lnTo>
                    <a:pt x="333037" y="3287577"/>
                  </a:lnTo>
                  <a:lnTo>
                    <a:pt x="302961" y="3235410"/>
                  </a:lnTo>
                  <a:lnTo>
                    <a:pt x="274216" y="3182507"/>
                  </a:lnTo>
                  <a:lnTo>
                    <a:pt x="246819" y="3128890"/>
                  </a:lnTo>
                  <a:lnTo>
                    <a:pt x="220789" y="3074586"/>
                  </a:lnTo>
                  <a:lnTo>
                    <a:pt x="196143" y="3019659"/>
                  </a:lnTo>
                  <a:lnTo>
                    <a:pt x="172895" y="2964107"/>
                  </a:lnTo>
                  <a:lnTo>
                    <a:pt x="151061" y="2908002"/>
                  </a:lnTo>
                  <a:lnTo>
                    <a:pt x="130656" y="2851342"/>
                  </a:lnTo>
                  <a:lnTo>
                    <a:pt x="111691" y="2794182"/>
                  </a:lnTo>
                  <a:lnTo>
                    <a:pt x="94180" y="2736583"/>
                  </a:lnTo>
                  <a:lnTo>
                    <a:pt x="78133" y="2678555"/>
                  </a:lnTo>
                  <a:lnTo>
                    <a:pt x="63560" y="2620118"/>
                  </a:lnTo>
                  <a:lnTo>
                    <a:pt x="50472" y="2561359"/>
                  </a:lnTo>
                  <a:lnTo>
                    <a:pt x="38877" y="2502264"/>
                  </a:lnTo>
                  <a:lnTo>
                    <a:pt x="28781" y="2442902"/>
                  </a:lnTo>
                  <a:lnTo>
                    <a:pt x="20192" y="2383309"/>
                  </a:lnTo>
                  <a:lnTo>
                    <a:pt x="13114" y="2323519"/>
                  </a:lnTo>
                  <a:lnTo>
                    <a:pt x="7553" y="2263547"/>
                  </a:lnTo>
                  <a:lnTo>
                    <a:pt x="3512" y="2203469"/>
                  </a:lnTo>
                  <a:lnTo>
                    <a:pt x="994" y="2143316"/>
                  </a:lnTo>
                  <a:lnTo>
                    <a:pt x="0" y="2083110"/>
                  </a:lnTo>
                  <a:lnTo>
                    <a:pt x="530" y="2022899"/>
                  </a:lnTo>
                  <a:lnTo>
                    <a:pt x="2585" y="1962721"/>
                  </a:lnTo>
                  <a:lnTo>
                    <a:pt x="6163" y="1902614"/>
                  </a:lnTo>
                  <a:lnTo>
                    <a:pt x="11263" y="1842616"/>
                  </a:lnTo>
                  <a:lnTo>
                    <a:pt x="17879" y="1782768"/>
                  </a:lnTo>
                  <a:lnTo>
                    <a:pt x="26010" y="1723107"/>
                  </a:lnTo>
                  <a:lnTo>
                    <a:pt x="35648" y="1663670"/>
                  </a:lnTo>
                  <a:lnTo>
                    <a:pt x="46788" y="1604496"/>
                  </a:lnTo>
                  <a:lnTo>
                    <a:pt x="59424" y="1545623"/>
                  </a:lnTo>
                  <a:lnTo>
                    <a:pt x="73546" y="1487090"/>
                  </a:lnTo>
                  <a:lnTo>
                    <a:pt x="89145" y="1428932"/>
                  </a:lnTo>
                  <a:lnTo>
                    <a:pt x="106212" y="1371187"/>
                  </a:lnTo>
                  <a:lnTo>
                    <a:pt x="124736" y="1313895"/>
                  </a:lnTo>
                  <a:lnTo>
                    <a:pt x="144705" y="1257089"/>
                  </a:lnTo>
                  <a:lnTo>
                    <a:pt x="166106" y="1200807"/>
                  </a:lnTo>
                  <a:lnTo>
                    <a:pt x="188926" y="1145085"/>
                  </a:lnTo>
                  <a:lnTo>
                    <a:pt x="213148" y="1089959"/>
                  </a:lnTo>
                  <a:lnTo>
                    <a:pt x="238759" y="1035464"/>
                  </a:lnTo>
                  <a:lnTo>
                    <a:pt x="265742" y="981635"/>
                  </a:lnTo>
                  <a:lnTo>
                    <a:pt x="294078" y="928506"/>
                  </a:lnTo>
                  <a:lnTo>
                    <a:pt x="323753" y="876113"/>
                  </a:lnTo>
                  <a:lnTo>
                    <a:pt x="354743" y="824487"/>
                  </a:lnTo>
                  <a:lnTo>
                    <a:pt x="387031" y="773663"/>
                  </a:lnTo>
                  <a:lnTo>
                    <a:pt x="420595" y="723673"/>
                  </a:lnTo>
                  <a:lnTo>
                    <a:pt x="455415" y="674548"/>
                  </a:lnTo>
                  <a:lnTo>
                    <a:pt x="491470" y="626321"/>
                  </a:lnTo>
                  <a:lnTo>
                    <a:pt x="528731" y="579022"/>
                  </a:lnTo>
                  <a:lnTo>
                    <a:pt x="567178" y="532683"/>
                  </a:lnTo>
                  <a:lnTo>
                    <a:pt x="606787" y="487331"/>
                  </a:lnTo>
                  <a:lnTo>
                    <a:pt x="647532" y="442996"/>
                  </a:lnTo>
                  <a:lnTo>
                    <a:pt x="689387" y="399709"/>
                  </a:lnTo>
                  <a:lnTo>
                    <a:pt x="732325" y="357495"/>
                  </a:lnTo>
                  <a:lnTo>
                    <a:pt x="776316" y="316381"/>
                  </a:lnTo>
                  <a:lnTo>
                    <a:pt x="821336" y="276394"/>
                  </a:lnTo>
                  <a:lnTo>
                    <a:pt x="867353" y="237562"/>
                  </a:lnTo>
                  <a:lnTo>
                    <a:pt x="914339" y="199906"/>
                  </a:lnTo>
                  <a:lnTo>
                    <a:pt x="962262" y="163452"/>
                  </a:lnTo>
                  <a:lnTo>
                    <a:pt x="1011095" y="128224"/>
                  </a:lnTo>
                  <a:lnTo>
                    <a:pt x="1060803" y="94242"/>
                  </a:lnTo>
                  <a:lnTo>
                    <a:pt x="1111357" y="61532"/>
                  </a:lnTo>
                  <a:lnTo>
                    <a:pt x="1162721" y="30110"/>
                  </a:lnTo>
                  <a:lnTo>
                    <a:pt x="1214865" y="0"/>
                  </a:lnTo>
                  <a:lnTo>
                    <a:pt x="1796270" y="1036979"/>
                  </a:lnTo>
                  <a:lnTo>
                    <a:pt x="1757307" y="1059807"/>
                  </a:lnTo>
                  <a:lnTo>
                    <a:pt x="1719238" y="1084100"/>
                  </a:lnTo>
                  <a:lnTo>
                    <a:pt x="1682119" y="1109820"/>
                  </a:lnTo>
                  <a:lnTo>
                    <a:pt x="1646004" y="1136930"/>
                  </a:lnTo>
                  <a:lnTo>
                    <a:pt x="1610947" y="1165394"/>
                  </a:lnTo>
                  <a:lnTo>
                    <a:pt x="1576994" y="1195169"/>
                  </a:lnTo>
                  <a:lnTo>
                    <a:pt x="1544196" y="1226212"/>
                  </a:lnTo>
                  <a:lnTo>
                    <a:pt x="1512602" y="1258477"/>
                  </a:lnTo>
                  <a:lnTo>
                    <a:pt x="1482257" y="1291918"/>
                  </a:lnTo>
                  <a:lnTo>
                    <a:pt x="1453201" y="1326490"/>
                  </a:lnTo>
                  <a:lnTo>
                    <a:pt x="1425480" y="1362140"/>
                  </a:lnTo>
                  <a:lnTo>
                    <a:pt x="1399134" y="1398816"/>
                  </a:lnTo>
                  <a:lnTo>
                    <a:pt x="1374200" y="1436464"/>
                  </a:lnTo>
                  <a:lnTo>
                    <a:pt x="1350712" y="1475035"/>
                  </a:lnTo>
                  <a:lnTo>
                    <a:pt x="1328707" y="1514471"/>
                  </a:lnTo>
                  <a:lnTo>
                    <a:pt x="1308216" y="1554712"/>
                  </a:lnTo>
                  <a:lnTo>
                    <a:pt x="1289268" y="1595700"/>
                  </a:lnTo>
                  <a:lnTo>
                    <a:pt x="1271889" y="1637382"/>
                  </a:lnTo>
                  <a:lnTo>
                    <a:pt x="1256107" y="1679694"/>
                  </a:lnTo>
                  <a:lnTo>
                    <a:pt x="1241942" y="1722572"/>
                  </a:lnTo>
                  <a:lnTo>
                    <a:pt x="1229418" y="1765958"/>
                  </a:lnTo>
                  <a:lnTo>
                    <a:pt x="1218547" y="1809790"/>
                  </a:lnTo>
                  <a:lnTo>
                    <a:pt x="1209352" y="1854003"/>
                  </a:lnTo>
                  <a:lnTo>
                    <a:pt x="1201840" y="1898533"/>
                  </a:lnTo>
                  <a:lnTo>
                    <a:pt x="1196027" y="1943313"/>
                  </a:lnTo>
                  <a:lnTo>
                    <a:pt x="1191917" y="1988284"/>
                  </a:lnTo>
                  <a:lnTo>
                    <a:pt x="1189519" y="2033382"/>
                  </a:lnTo>
                  <a:lnTo>
                    <a:pt x="1188836" y="2078521"/>
                  </a:lnTo>
                  <a:lnTo>
                    <a:pt x="1189866" y="2123687"/>
                  </a:lnTo>
                  <a:lnTo>
                    <a:pt x="1192612" y="2168758"/>
                  </a:lnTo>
                  <a:lnTo>
                    <a:pt x="1197069" y="2213690"/>
                  </a:lnTo>
                  <a:lnTo>
                    <a:pt x="1203226" y="2258417"/>
                  </a:lnTo>
                  <a:lnTo>
                    <a:pt x="1211080" y="2302898"/>
                  </a:lnTo>
                  <a:lnTo>
                    <a:pt x="1220616" y="2347040"/>
                  </a:lnTo>
                  <a:lnTo>
                    <a:pt x="1231822" y="2390784"/>
                  </a:lnTo>
                  <a:lnTo>
                    <a:pt x="1244681" y="2434081"/>
                  </a:lnTo>
                  <a:lnTo>
                    <a:pt x="1259175" y="2476843"/>
                  </a:lnTo>
                  <a:lnTo>
                    <a:pt x="1275283" y="2519027"/>
                  </a:lnTo>
                  <a:lnTo>
                    <a:pt x="1292982" y="2560584"/>
                  </a:lnTo>
                  <a:lnTo>
                    <a:pt x="1312246" y="2601423"/>
                  </a:lnTo>
                  <a:lnTo>
                    <a:pt x="1333045" y="2641500"/>
                  </a:lnTo>
                  <a:lnTo>
                    <a:pt x="1355354" y="2680772"/>
                  </a:lnTo>
                  <a:lnTo>
                    <a:pt x="1371048" y="2706469"/>
                  </a:lnTo>
                  <a:lnTo>
                    <a:pt x="364425" y="3338959"/>
                  </a:lnTo>
                  <a:close/>
                </a:path>
              </a:pathLst>
            </a:custGeom>
            <a:solidFill>
              <a:srgbClr val="468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820898" y="3306012"/>
              <a:ext cx="1264920" cy="1371600"/>
            </a:xfrm>
            <a:custGeom>
              <a:avLst/>
              <a:gdLst/>
              <a:ahLst/>
              <a:cxnLst/>
              <a:rect l="l" t="t" r="r" b="b"/>
              <a:pathLst>
                <a:path w="1264920" h="1371600">
                  <a:moveTo>
                    <a:pt x="632503" y="1371066"/>
                  </a:moveTo>
                  <a:lnTo>
                    <a:pt x="0" y="364442"/>
                  </a:lnTo>
                  <a:lnTo>
                    <a:pt x="40636" y="339476"/>
                  </a:lnTo>
                  <a:lnTo>
                    <a:pt x="81722" y="315352"/>
                  </a:lnTo>
                  <a:lnTo>
                    <a:pt x="123257" y="292071"/>
                  </a:lnTo>
                  <a:lnTo>
                    <a:pt x="165241" y="269633"/>
                  </a:lnTo>
                  <a:lnTo>
                    <a:pt x="207674" y="248037"/>
                  </a:lnTo>
                  <a:lnTo>
                    <a:pt x="250556" y="227284"/>
                  </a:lnTo>
                  <a:lnTo>
                    <a:pt x="293887" y="207373"/>
                  </a:lnTo>
                  <a:lnTo>
                    <a:pt x="337605" y="188332"/>
                  </a:lnTo>
                  <a:lnTo>
                    <a:pt x="381650" y="170188"/>
                  </a:lnTo>
                  <a:lnTo>
                    <a:pt x="426022" y="152941"/>
                  </a:lnTo>
                  <a:lnTo>
                    <a:pt x="470720" y="136591"/>
                  </a:lnTo>
                  <a:lnTo>
                    <a:pt x="515746" y="121139"/>
                  </a:lnTo>
                  <a:lnTo>
                    <a:pt x="561099" y="106584"/>
                  </a:lnTo>
                  <a:lnTo>
                    <a:pt x="606779" y="92925"/>
                  </a:lnTo>
                  <a:lnTo>
                    <a:pt x="652721" y="80183"/>
                  </a:lnTo>
                  <a:lnTo>
                    <a:pt x="698862" y="68374"/>
                  </a:lnTo>
                  <a:lnTo>
                    <a:pt x="745201" y="57500"/>
                  </a:lnTo>
                  <a:lnTo>
                    <a:pt x="791738" y="47560"/>
                  </a:lnTo>
                  <a:lnTo>
                    <a:pt x="838473" y="38554"/>
                  </a:lnTo>
                  <a:lnTo>
                    <a:pt x="885407" y="30483"/>
                  </a:lnTo>
                  <a:lnTo>
                    <a:pt x="932539" y="23346"/>
                  </a:lnTo>
                  <a:lnTo>
                    <a:pt x="979803" y="17152"/>
                  </a:lnTo>
                  <a:lnTo>
                    <a:pt x="1027133" y="11911"/>
                  </a:lnTo>
                  <a:lnTo>
                    <a:pt x="1074528" y="7623"/>
                  </a:lnTo>
                  <a:lnTo>
                    <a:pt x="1121990" y="4288"/>
                  </a:lnTo>
                  <a:lnTo>
                    <a:pt x="1169517" y="1905"/>
                  </a:lnTo>
                  <a:lnTo>
                    <a:pt x="1217110" y="476"/>
                  </a:lnTo>
                  <a:lnTo>
                    <a:pt x="1264769" y="0"/>
                  </a:lnTo>
                  <a:lnTo>
                    <a:pt x="1264888" y="1188844"/>
                  </a:lnTo>
                  <a:lnTo>
                    <a:pt x="1223195" y="1189578"/>
                  </a:lnTo>
                  <a:lnTo>
                    <a:pt x="1181604" y="1191770"/>
                  </a:lnTo>
                  <a:lnTo>
                    <a:pt x="1140116" y="1195421"/>
                  </a:lnTo>
                  <a:lnTo>
                    <a:pt x="1098730" y="1200531"/>
                  </a:lnTo>
                  <a:lnTo>
                    <a:pt x="1057548" y="1207084"/>
                  </a:lnTo>
                  <a:lnTo>
                    <a:pt x="1016671" y="1215068"/>
                  </a:lnTo>
                  <a:lnTo>
                    <a:pt x="976100" y="1224481"/>
                  </a:lnTo>
                  <a:lnTo>
                    <a:pt x="935834" y="1235324"/>
                  </a:lnTo>
                  <a:lnTo>
                    <a:pt x="895973" y="1247569"/>
                  </a:lnTo>
                  <a:lnTo>
                    <a:pt x="856614" y="1261188"/>
                  </a:lnTo>
                  <a:lnTo>
                    <a:pt x="817757" y="1276179"/>
                  </a:lnTo>
                  <a:lnTo>
                    <a:pt x="779402" y="1292543"/>
                  </a:lnTo>
                  <a:lnTo>
                    <a:pt x="741643" y="1310239"/>
                  </a:lnTo>
                  <a:lnTo>
                    <a:pt x="704574" y="1329226"/>
                  </a:lnTo>
                  <a:lnTo>
                    <a:pt x="668194" y="1349501"/>
                  </a:lnTo>
                  <a:lnTo>
                    <a:pt x="632503" y="1371066"/>
                  </a:lnTo>
                  <a:close/>
                </a:path>
              </a:pathLst>
            </a:custGeom>
            <a:solidFill>
              <a:srgbClr val="4E5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085905" y="3306012"/>
              <a:ext cx="635" cy="1189355"/>
            </a:xfrm>
            <a:custGeom>
              <a:avLst/>
              <a:gdLst/>
              <a:ahLst/>
              <a:cxnLst/>
              <a:rect l="l" t="t" r="r" b="b"/>
              <a:pathLst>
                <a:path w="634" h="1189354">
                  <a:moveTo>
                    <a:pt x="0" y="1188844"/>
                  </a:moveTo>
                  <a:lnTo>
                    <a:pt x="0" y="0"/>
                  </a:lnTo>
                  <a:lnTo>
                    <a:pt x="237" y="0"/>
                  </a:lnTo>
                  <a:lnTo>
                    <a:pt x="0" y="1188844"/>
                  </a:lnTo>
                  <a:close/>
                </a:path>
              </a:pathLst>
            </a:custGeom>
            <a:solidFill>
              <a:srgbClr val="4A2E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794480" y="9214103"/>
              <a:ext cx="536448" cy="5943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40854" y="2551866"/>
            <a:ext cx="810895" cy="444754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30" dirty="0">
                <a:latin typeface="Arial"/>
                <a:cs typeface="Arial"/>
              </a:rPr>
              <a:t>RESULTADOS</a:t>
            </a:r>
            <a:endParaRPr sz="5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5996" y="9619688"/>
            <a:ext cx="1324610" cy="1543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 b="1" spc="-55" dirty="0">
                <a:solidFill>
                  <a:srgbClr val="FFFFFF"/>
                </a:solidFill>
                <a:latin typeface="Verdana"/>
                <a:cs typeface="Verdana"/>
              </a:rPr>
              <a:t>Beneficios </a:t>
            </a:r>
            <a:r>
              <a:rPr sz="850" b="1" spc="-4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850" b="1" spc="-6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850" b="1" spc="-80" dirty="0">
                <a:solidFill>
                  <a:srgbClr val="FFFFFF"/>
                </a:solidFill>
                <a:latin typeface="Verdana"/>
                <a:cs typeface="Verdana"/>
              </a:rPr>
              <a:t>biotina</a:t>
            </a:r>
            <a:r>
              <a:rPr sz="850" b="1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50" b="1" spc="-185" dirty="0">
                <a:solidFill>
                  <a:srgbClr val="FFFFFF"/>
                </a:solidFill>
                <a:latin typeface="Verdana"/>
                <a:cs typeface="Verdana"/>
              </a:rPr>
              <a:t>|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18971" y="9542178"/>
            <a:ext cx="194754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40" dirty="0">
                <a:solidFill>
                  <a:srgbClr val="FFFFFF"/>
                </a:solidFill>
                <a:latin typeface="Verdana"/>
                <a:cs typeface="Verdana"/>
              </a:rPr>
              <a:t>Centro 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médico</a:t>
            </a:r>
            <a:r>
              <a:rPr sz="14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Verdana"/>
                <a:cs typeface="Verdana"/>
              </a:rPr>
              <a:t>Arizona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63688" y="3383192"/>
            <a:ext cx="6590030" cy="2073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30810" marR="2957195" indent="-118745">
              <a:lnSpc>
                <a:spcPct val="117400"/>
              </a:lnSpc>
              <a:spcBef>
                <a:spcPts val="90"/>
              </a:spcBef>
            </a:pPr>
            <a:r>
              <a:rPr sz="3300" spc="-60" dirty="0">
                <a:latin typeface="Verdana"/>
                <a:cs typeface="Verdana"/>
              </a:rPr>
              <a:t>Importancia </a:t>
            </a:r>
            <a:r>
              <a:rPr sz="3300" spc="110" dirty="0">
                <a:latin typeface="Verdana"/>
                <a:cs typeface="Verdana"/>
              </a:rPr>
              <a:t>de</a:t>
            </a:r>
            <a:r>
              <a:rPr sz="3300" spc="-500" dirty="0">
                <a:latin typeface="Verdana"/>
                <a:cs typeface="Verdana"/>
              </a:rPr>
              <a:t> </a:t>
            </a:r>
            <a:r>
              <a:rPr sz="3300" spc="10" dirty="0">
                <a:latin typeface="Verdana"/>
                <a:cs typeface="Verdana"/>
              </a:rPr>
              <a:t>la  </a:t>
            </a:r>
            <a:r>
              <a:rPr sz="3300" spc="-80" dirty="0">
                <a:latin typeface="Verdana"/>
                <a:cs typeface="Verdana"/>
              </a:rPr>
              <a:t>matriz </a:t>
            </a:r>
            <a:r>
              <a:rPr sz="3300" spc="110" dirty="0">
                <a:latin typeface="Verdana"/>
                <a:cs typeface="Verdana"/>
              </a:rPr>
              <a:t>de</a:t>
            </a:r>
            <a:r>
              <a:rPr sz="3300" spc="-450" dirty="0">
                <a:latin typeface="Verdana"/>
                <a:cs typeface="Verdana"/>
              </a:rPr>
              <a:t> </a:t>
            </a:r>
            <a:r>
              <a:rPr sz="3300" spc="50" dirty="0">
                <a:latin typeface="Verdana"/>
                <a:cs typeface="Verdana"/>
              </a:rPr>
              <a:t>riesgo</a:t>
            </a:r>
            <a:endParaRPr sz="3300">
              <a:latin typeface="Verdana"/>
              <a:cs typeface="Verdana"/>
            </a:endParaRPr>
          </a:p>
          <a:p>
            <a:pPr marL="4525645" algn="ctr">
              <a:lnSpc>
                <a:spcPts val="2960"/>
              </a:lnSpc>
            </a:pPr>
            <a:r>
              <a:rPr sz="2800" b="1" spc="150" dirty="0">
                <a:latin typeface="Arial"/>
                <a:cs typeface="Arial"/>
              </a:rPr>
              <a:t>Importante</a:t>
            </a:r>
            <a:endParaRPr sz="2800">
              <a:latin typeface="Arial"/>
              <a:cs typeface="Arial"/>
            </a:endParaRPr>
          </a:p>
          <a:p>
            <a:pPr marL="4525645" algn="ctr">
              <a:lnSpc>
                <a:spcPct val="100000"/>
              </a:lnSpc>
              <a:spcBef>
                <a:spcPts val="515"/>
              </a:spcBef>
            </a:pPr>
            <a:r>
              <a:rPr sz="2800" b="1" spc="30" dirty="0">
                <a:latin typeface="Arial"/>
                <a:cs typeface="Arial"/>
              </a:rPr>
              <a:t>25%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9503"/>
            <a:ext cx="18288000" cy="10257790"/>
            <a:chOff x="0" y="29503"/>
            <a:chExt cx="18288000" cy="10257790"/>
          </a:xfrm>
        </p:grpSpPr>
        <p:sp>
          <p:nvSpPr>
            <p:cNvPr id="3" name="object 3"/>
            <p:cNvSpPr/>
            <p:nvPr/>
          </p:nvSpPr>
          <p:spPr>
            <a:xfrm>
              <a:off x="0" y="29503"/>
              <a:ext cx="18287999" cy="102574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303924" y="5349163"/>
              <a:ext cx="10959465" cy="3215005"/>
            </a:xfrm>
            <a:custGeom>
              <a:avLst/>
              <a:gdLst/>
              <a:ahLst/>
              <a:cxnLst/>
              <a:rect l="l" t="t" r="r" b="b"/>
              <a:pathLst>
                <a:path w="10959465" h="3215004">
                  <a:moveTo>
                    <a:pt x="693915" y="3062186"/>
                  </a:moveTo>
                  <a:lnTo>
                    <a:pt x="540473" y="2909951"/>
                  </a:lnTo>
                  <a:lnTo>
                    <a:pt x="522058" y="2928213"/>
                  </a:lnTo>
                  <a:lnTo>
                    <a:pt x="644486" y="3049371"/>
                  </a:lnTo>
                  <a:lnTo>
                    <a:pt x="0" y="3049371"/>
                  </a:lnTo>
                  <a:lnTo>
                    <a:pt x="0" y="3075000"/>
                  </a:lnTo>
                  <a:lnTo>
                    <a:pt x="644486" y="3075000"/>
                  </a:lnTo>
                  <a:lnTo>
                    <a:pt x="522058" y="3196475"/>
                  </a:lnTo>
                  <a:lnTo>
                    <a:pt x="540473" y="3214751"/>
                  </a:lnTo>
                  <a:lnTo>
                    <a:pt x="693915" y="3062186"/>
                  </a:lnTo>
                  <a:close/>
                </a:path>
                <a:path w="10959465" h="3215004">
                  <a:moveTo>
                    <a:pt x="5509145" y="3062186"/>
                  </a:moveTo>
                  <a:lnTo>
                    <a:pt x="5355704" y="2909951"/>
                  </a:lnTo>
                  <a:lnTo>
                    <a:pt x="5337289" y="2928213"/>
                  </a:lnTo>
                  <a:lnTo>
                    <a:pt x="5459717" y="3049371"/>
                  </a:lnTo>
                  <a:lnTo>
                    <a:pt x="4815230" y="3049371"/>
                  </a:lnTo>
                  <a:lnTo>
                    <a:pt x="4815230" y="3075000"/>
                  </a:lnTo>
                  <a:lnTo>
                    <a:pt x="5459717" y="3075000"/>
                  </a:lnTo>
                  <a:lnTo>
                    <a:pt x="5337289" y="3196475"/>
                  </a:lnTo>
                  <a:lnTo>
                    <a:pt x="5355704" y="3214751"/>
                  </a:lnTo>
                  <a:lnTo>
                    <a:pt x="5509145" y="3062186"/>
                  </a:lnTo>
                  <a:close/>
                </a:path>
                <a:path w="10959465" h="3215004">
                  <a:moveTo>
                    <a:pt x="6120536" y="38"/>
                  </a:moveTo>
                  <a:lnTo>
                    <a:pt x="1834286" y="38"/>
                  </a:lnTo>
                  <a:lnTo>
                    <a:pt x="1834286" y="9563"/>
                  </a:lnTo>
                  <a:lnTo>
                    <a:pt x="6120536" y="9563"/>
                  </a:lnTo>
                  <a:lnTo>
                    <a:pt x="6120536" y="38"/>
                  </a:lnTo>
                  <a:close/>
                </a:path>
                <a:path w="10959465" h="3215004">
                  <a:moveTo>
                    <a:pt x="10959236" y="0"/>
                  </a:moveTo>
                  <a:lnTo>
                    <a:pt x="6653936" y="0"/>
                  </a:lnTo>
                  <a:lnTo>
                    <a:pt x="6653936" y="9525"/>
                  </a:lnTo>
                  <a:lnTo>
                    <a:pt x="10959236" y="9525"/>
                  </a:lnTo>
                  <a:lnTo>
                    <a:pt x="109592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412004" y="1009771"/>
            <a:ext cx="5373370" cy="4292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50" b="1" spc="20" dirty="0">
                <a:latin typeface="Arial"/>
                <a:cs typeface="Arial"/>
              </a:rPr>
              <a:t>Responsabilidad</a:t>
            </a:r>
            <a:r>
              <a:rPr sz="2650" b="1" spc="-35" dirty="0">
                <a:latin typeface="Arial"/>
                <a:cs typeface="Arial"/>
              </a:rPr>
              <a:t> </a:t>
            </a:r>
            <a:r>
              <a:rPr sz="2650" b="1" spc="90" dirty="0">
                <a:latin typeface="Arial"/>
                <a:cs typeface="Arial"/>
              </a:rPr>
              <a:t>Administrativa</a:t>
            </a:r>
            <a:endParaRPr sz="26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10978" y="4301285"/>
            <a:ext cx="3574415" cy="4292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50" b="1" spc="20" dirty="0">
                <a:latin typeface="Arial"/>
                <a:cs typeface="Arial"/>
              </a:rPr>
              <a:t>Responsabilidad</a:t>
            </a:r>
            <a:r>
              <a:rPr sz="2650" b="1" spc="-75" dirty="0">
                <a:latin typeface="Arial"/>
                <a:cs typeface="Arial"/>
              </a:rPr>
              <a:t> </a:t>
            </a:r>
            <a:r>
              <a:rPr sz="2650" b="1" dirty="0">
                <a:latin typeface="Arial"/>
                <a:cs typeface="Arial"/>
              </a:rPr>
              <a:t>Civil</a:t>
            </a:r>
            <a:endParaRPr sz="26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81033" y="7592821"/>
            <a:ext cx="5804535" cy="4292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50" b="1" spc="20" dirty="0">
                <a:latin typeface="Arial"/>
                <a:cs typeface="Arial"/>
              </a:rPr>
              <a:t>Indicios </a:t>
            </a:r>
            <a:r>
              <a:rPr sz="2650" b="1" spc="5" dirty="0">
                <a:latin typeface="Arial"/>
                <a:cs typeface="Arial"/>
              </a:rPr>
              <a:t>con </a:t>
            </a:r>
            <a:r>
              <a:rPr sz="2650" b="1" spc="45" dirty="0">
                <a:latin typeface="Arial"/>
                <a:cs typeface="Arial"/>
              </a:rPr>
              <a:t>responsabilidad</a:t>
            </a:r>
            <a:r>
              <a:rPr sz="2650" b="1" spc="-204" dirty="0">
                <a:latin typeface="Arial"/>
                <a:cs typeface="Arial"/>
              </a:rPr>
              <a:t> </a:t>
            </a:r>
            <a:r>
              <a:rPr sz="2650" b="1" spc="85" dirty="0">
                <a:latin typeface="Arial"/>
                <a:cs typeface="Arial"/>
              </a:rPr>
              <a:t>penal</a:t>
            </a:r>
            <a:endParaRPr sz="26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150405" y="1009771"/>
            <a:ext cx="904240" cy="4292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50" b="1" spc="30" dirty="0">
                <a:latin typeface="Arial"/>
                <a:cs typeface="Arial"/>
              </a:rPr>
              <a:t>100</a:t>
            </a:r>
            <a:r>
              <a:rPr sz="2650" b="1" spc="25" dirty="0">
                <a:latin typeface="Arial"/>
                <a:cs typeface="Arial"/>
              </a:rPr>
              <a:t>%</a:t>
            </a:r>
            <a:endParaRPr sz="26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150405" y="4301285"/>
            <a:ext cx="520700" cy="4292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50" b="1" spc="30" dirty="0">
                <a:latin typeface="Arial"/>
                <a:cs typeface="Arial"/>
              </a:rPr>
              <a:t>8</a:t>
            </a:r>
            <a:r>
              <a:rPr sz="2650" b="1" spc="25" dirty="0">
                <a:latin typeface="Arial"/>
                <a:cs typeface="Arial"/>
              </a:rPr>
              <a:t>%</a:t>
            </a:r>
            <a:endParaRPr sz="26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150405" y="7592821"/>
            <a:ext cx="520700" cy="4292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50" b="1" spc="30" dirty="0">
                <a:latin typeface="Arial"/>
                <a:cs typeface="Arial"/>
              </a:rPr>
              <a:t>4</a:t>
            </a:r>
            <a:r>
              <a:rPr sz="2650" b="1" spc="25" dirty="0">
                <a:latin typeface="Arial"/>
                <a:cs typeface="Arial"/>
              </a:rPr>
              <a:t>%</a:t>
            </a:r>
            <a:endParaRPr sz="265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2940375" y="1224936"/>
            <a:ext cx="4054475" cy="6592570"/>
            <a:chOff x="12940375" y="1224936"/>
            <a:chExt cx="4054475" cy="6592570"/>
          </a:xfrm>
        </p:grpSpPr>
        <p:sp>
          <p:nvSpPr>
            <p:cNvPr id="12" name="object 12"/>
            <p:cNvSpPr/>
            <p:nvPr/>
          </p:nvSpPr>
          <p:spPr>
            <a:xfrm>
              <a:off x="12940373" y="1224939"/>
              <a:ext cx="4054475" cy="6592570"/>
            </a:xfrm>
            <a:custGeom>
              <a:avLst/>
              <a:gdLst/>
              <a:ahLst/>
              <a:cxnLst/>
              <a:rect l="l" t="t" r="r" b="b"/>
              <a:pathLst>
                <a:path w="4054475" h="6592570">
                  <a:moveTo>
                    <a:pt x="4054094" y="6585267"/>
                  </a:moveTo>
                  <a:lnTo>
                    <a:pt x="0" y="6585267"/>
                  </a:lnTo>
                  <a:lnTo>
                    <a:pt x="0" y="6592138"/>
                  </a:lnTo>
                  <a:lnTo>
                    <a:pt x="4054094" y="6592138"/>
                  </a:lnTo>
                  <a:lnTo>
                    <a:pt x="4054094" y="6585267"/>
                  </a:lnTo>
                  <a:close/>
                </a:path>
                <a:path w="4054475" h="6592570">
                  <a:moveTo>
                    <a:pt x="4054094" y="3292640"/>
                  </a:moveTo>
                  <a:lnTo>
                    <a:pt x="0" y="3292640"/>
                  </a:lnTo>
                  <a:lnTo>
                    <a:pt x="0" y="3299498"/>
                  </a:lnTo>
                  <a:lnTo>
                    <a:pt x="4054094" y="3299498"/>
                  </a:lnTo>
                  <a:lnTo>
                    <a:pt x="4054094" y="3292640"/>
                  </a:lnTo>
                  <a:close/>
                </a:path>
                <a:path w="4054475" h="6592570">
                  <a:moveTo>
                    <a:pt x="4054094" y="0"/>
                  </a:moveTo>
                  <a:lnTo>
                    <a:pt x="0" y="0"/>
                  </a:lnTo>
                  <a:lnTo>
                    <a:pt x="0" y="6870"/>
                  </a:lnTo>
                  <a:lnTo>
                    <a:pt x="4054094" y="6870"/>
                  </a:lnTo>
                  <a:lnTo>
                    <a:pt x="4054094" y="0"/>
                  </a:lnTo>
                  <a:close/>
                </a:path>
              </a:pathLst>
            </a:custGeom>
            <a:solidFill>
              <a:srgbClr val="000000">
                <a:alpha val="2470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940375" y="1228368"/>
              <a:ext cx="4054475" cy="3293110"/>
            </a:xfrm>
            <a:custGeom>
              <a:avLst/>
              <a:gdLst/>
              <a:ahLst/>
              <a:cxnLst/>
              <a:rect l="l" t="t" r="r" b="b"/>
              <a:pathLst>
                <a:path w="4054475" h="3293110">
                  <a:moveTo>
                    <a:pt x="2189206" y="3292632"/>
                  </a:moveTo>
                  <a:lnTo>
                    <a:pt x="1864879" y="3292632"/>
                  </a:lnTo>
                  <a:lnTo>
                    <a:pt x="0" y="0"/>
                  </a:lnTo>
                  <a:lnTo>
                    <a:pt x="4054092" y="0"/>
                  </a:lnTo>
                  <a:lnTo>
                    <a:pt x="2189206" y="3292632"/>
                  </a:lnTo>
                  <a:close/>
                </a:path>
              </a:pathLst>
            </a:custGeom>
            <a:solidFill>
              <a:srgbClr val="FFB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805255" y="4521000"/>
              <a:ext cx="324485" cy="3293110"/>
            </a:xfrm>
            <a:custGeom>
              <a:avLst/>
              <a:gdLst/>
              <a:ahLst/>
              <a:cxnLst/>
              <a:rect l="l" t="t" r="r" b="b"/>
              <a:pathLst>
                <a:path w="324484" h="3293109">
                  <a:moveTo>
                    <a:pt x="243248" y="3292632"/>
                  </a:moveTo>
                  <a:lnTo>
                    <a:pt x="81085" y="3292632"/>
                  </a:lnTo>
                  <a:lnTo>
                    <a:pt x="0" y="0"/>
                  </a:lnTo>
                  <a:lnTo>
                    <a:pt x="324326" y="0"/>
                  </a:lnTo>
                  <a:lnTo>
                    <a:pt x="243248" y="3292632"/>
                  </a:lnTo>
                  <a:close/>
                </a:path>
              </a:pathLst>
            </a:custGeom>
            <a:solidFill>
              <a:srgbClr val="B6A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94683" y="2401082"/>
            <a:ext cx="810895" cy="444754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30" dirty="0">
                <a:latin typeface="Arial"/>
                <a:cs typeface="Arial"/>
              </a:rPr>
              <a:t>RESULTADOS</a:t>
            </a:r>
            <a:endParaRPr sz="5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15996" y="9619688"/>
            <a:ext cx="1324610" cy="1543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 b="1" spc="-55" dirty="0">
                <a:solidFill>
                  <a:srgbClr val="FFFFFF"/>
                </a:solidFill>
                <a:latin typeface="Verdana"/>
                <a:cs typeface="Verdana"/>
              </a:rPr>
              <a:t>Beneficios </a:t>
            </a:r>
            <a:r>
              <a:rPr sz="850" b="1" spc="-4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850" b="1" spc="-6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850" b="1" spc="-80" dirty="0">
                <a:solidFill>
                  <a:srgbClr val="FFFFFF"/>
                </a:solidFill>
                <a:latin typeface="Verdana"/>
                <a:cs typeface="Verdana"/>
              </a:rPr>
              <a:t>biotina</a:t>
            </a:r>
            <a:r>
              <a:rPr sz="850" b="1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50" b="1" spc="-185" dirty="0">
                <a:solidFill>
                  <a:srgbClr val="FFFFFF"/>
                </a:solidFill>
                <a:latin typeface="Verdana"/>
                <a:cs typeface="Verdana"/>
              </a:rPr>
              <a:t>|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18971" y="9542178"/>
            <a:ext cx="194754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40" dirty="0">
                <a:solidFill>
                  <a:srgbClr val="FFFFFF"/>
                </a:solidFill>
                <a:latin typeface="Verdana"/>
                <a:cs typeface="Verdana"/>
              </a:rPr>
              <a:t>Centro 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médico</a:t>
            </a:r>
            <a:r>
              <a:rPr sz="14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Verdana"/>
                <a:cs typeface="Verdana"/>
              </a:rPr>
              <a:t>Arizona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86452" y="3383192"/>
            <a:ext cx="4340860" cy="2386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35" algn="ctr">
              <a:lnSpc>
                <a:spcPct val="117400"/>
              </a:lnSpc>
              <a:spcBef>
                <a:spcPts val="90"/>
              </a:spcBef>
            </a:pPr>
            <a:r>
              <a:rPr sz="3300" spc="50" dirty="0">
                <a:latin typeface="Verdana"/>
                <a:cs typeface="Verdana"/>
              </a:rPr>
              <a:t>Responsabilidades  </a:t>
            </a:r>
            <a:r>
              <a:rPr sz="3300" spc="-10" dirty="0">
                <a:latin typeface="Verdana"/>
                <a:cs typeface="Verdana"/>
              </a:rPr>
              <a:t>determinadas </a:t>
            </a:r>
            <a:r>
              <a:rPr sz="3300" spc="114" dirty="0">
                <a:latin typeface="Verdana"/>
                <a:cs typeface="Verdana"/>
              </a:rPr>
              <a:t>con  </a:t>
            </a:r>
            <a:r>
              <a:rPr sz="3300" spc="-70" dirty="0">
                <a:latin typeface="Verdana"/>
                <a:cs typeface="Verdana"/>
              </a:rPr>
              <a:t>mayor </a:t>
            </a:r>
            <a:r>
              <a:rPr sz="3300" spc="45" dirty="0">
                <a:latin typeface="Verdana"/>
                <a:cs typeface="Verdana"/>
              </a:rPr>
              <a:t>frecuencia</a:t>
            </a:r>
            <a:r>
              <a:rPr sz="3300" spc="-459" dirty="0">
                <a:latin typeface="Verdana"/>
                <a:cs typeface="Verdana"/>
              </a:rPr>
              <a:t> </a:t>
            </a:r>
            <a:r>
              <a:rPr sz="3300" spc="15" dirty="0">
                <a:latin typeface="Verdana"/>
                <a:cs typeface="Verdana"/>
              </a:rPr>
              <a:t>en  </a:t>
            </a:r>
            <a:r>
              <a:rPr sz="3300" spc="125" dirty="0">
                <a:latin typeface="Verdana"/>
                <a:cs typeface="Verdana"/>
              </a:rPr>
              <a:t>los</a:t>
            </a:r>
            <a:r>
              <a:rPr sz="3300" spc="-270" dirty="0">
                <a:latin typeface="Verdana"/>
                <a:cs typeface="Verdana"/>
              </a:rPr>
              <a:t> </a:t>
            </a:r>
            <a:r>
              <a:rPr sz="3300" spc="130" dirty="0">
                <a:latin typeface="Verdana"/>
                <a:cs typeface="Verdana"/>
              </a:rPr>
              <a:t>dos</a:t>
            </a:r>
            <a:r>
              <a:rPr sz="3300" spc="-265" dirty="0">
                <a:latin typeface="Verdana"/>
                <a:cs typeface="Verdana"/>
              </a:rPr>
              <a:t> </a:t>
            </a:r>
            <a:r>
              <a:rPr sz="3300" spc="-15" dirty="0">
                <a:latin typeface="Verdana"/>
                <a:cs typeface="Verdana"/>
              </a:rPr>
              <a:t>últimos</a:t>
            </a:r>
            <a:r>
              <a:rPr sz="3300" spc="-265" dirty="0">
                <a:latin typeface="Verdana"/>
                <a:cs typeface="Verdana"/>
              </a:rPr>
              <a:t> </a:t>
            </a:r>
            <a:r>
              <a:rPr sz="3300" spc="40" dirty="0">
                <a:latin typeface="Verdana"/>
                <a:cs typeface="Verdana"/>
              </a:rPr>
              <a:t>años</a:t>
            </a:r>
            <a:endParaRPr sz="33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496995" y="1583331"/>
            <a:ext cx="9080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25" dirty="0">
                <a:solidFill>
                  <a:srgbClr val="004AAC"/>
                </a:solidFill>
                <a:latin typeface="Arial"/>
                <a:cs typeface="Arial"/>
              </a:rPr>
              <a:t>89.29</a:t>
            </a:r>
            <a:r>
              <a:rPr sz="2000" b="1" spc="20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642053" y="4599617"/>
            <a:ext cx="7626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25" dirty="0">
                <a:solidFill>
                  <a:srgbClr val="004AAC"/>
                </a:solidFill>
                <a:latin typeface="Arial"/>
                <a:cs typeface="Arial"/>
              </a:rPr>
              <a:t>7.14</a:t>
            </a:r>
            <a:r>
              <a:rPr sz="2000" b="1" spc="20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642053" y="7932117"/>
            <a:ext cx="7626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25" dirty="0">
                <a:solidFill>
                  <a:srgbClr val="004AAC"/>
                </a:solidFill>
                <a:latin typeface="Arial"/>
                <a:cs typeface="Arial"/>
              </a:rPr>
              <a:t>3.57</a:t>
            </a:r>
            <a:r>
              <a:rPr sz="2000" b="1" spc="20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6794480" y="9214103"/>
            <a:ext cx="536448" cy="594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7999" cy="10286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5717590" cy="925637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56133" y="0"/>
              <a:ext cx="7610475" cy="9260840"/>
            </a:xfrm>
            <a:custGeom>
              <a:avLst/>
              <a:gdLst/>
              <a:ahLst/>
              <a:cxnLst/>
              <a:rect l="l" t="t" r="r" b="b"/>
              <a:pathLst>
                <a:path w="7610475" h="9260840">
                  <a:moveTo>
                    <a:pt x="0" y="0"/>
                  </a:moveTo>
                  <a:lnTo>
                    <a:pt x="7610474" y="0"/>
                  </a:lnTo>
                  <a:lnTo>
                    <a:pt x="7610474" y="9260241"/>
                  </a:lnTo>
                  <a:lnTo>
                    <a:pt x="0" y="9260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917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1579" y="1624303"/>
              <a:ext cx="6477000" cy="7269480"/>
            </a:xfrm>
            <a:custGeom>
              <a:avLst/>
              <a:gdLst/>
              <a:ahLst/>
              <a:cxnLst/>
              <a:rect l="l" t="t" r="r" b="b"/>
              <a:pathLst>
                <a:path w="6477000" h="7269480">
                  <a:moveTo>
                    <a:pt x="6000750" y="860501"/>
                  </a:moveTo>
                  <a:lnTo>
                    <a:pt x="0" y="860501"/>
                  </a:lnTo>
                  <a:lnTo>
                    <a:pt x="0" y="870026"/>
                  </a:lnTo>
                  <a:lnTo>
                    <a:pt x="6000750" y="870026"/>
                  </a:lnTo>
                  <a:lnTo>
                    <a:pt x="6000750" y="860501"/>
                  </a:lnTo>
                  <a:close/>
                </a:path>
                <a:path w="6477000" h="7269480">
                  <a:moveTo>
                    <a:pt x="6000750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6000750" y="9525"/>
                  </a:lnTo>
                  <a:lnTo>
                    <a:pt x="6000750" y="0"/>
                  </a:lnTo>
                  <a:close/>
                </a:path>
                <a:path w="6477000" h="7269480">
                  <a:moveTo>
                    <a:pt x="6476695" y="7044791"/>
                  </a:moveTo>
                  <a:lnTo>
                    <a:pt x="6253899" y="6821195"/>
                  </a:lnTo>
                  <a:lnTo>
                    <a:pt x="6227153" y="6848018"/>
                  </a:lnTo>
                  <a:lnTo>
                    <a:pt x="6404927" y="7025970"/>
                  </a:lnTo>
                  <a:lnTo>
                    <a:pt x="5469153" y="7025970"/>
                  </a:lnTo>
                  <a:lnTo>
                    <a:pt x="5469153" y="7063626"/>
                  </a:lnTo>
                  <a:lnTo>
                    <a:pt x="6404927" y="7063626"/>
                  </a:lnTo>
                  <a:lnTo>
                    <a:pt x="6227153" y="7242035"/>
                  </a:lnTo>
                  <a:lnTo>
                    <a:pt x="6253899" y="7268870"/>
                  </a:lnTo>
                  <a:lnTo>
                    <a:pt x="6476695" y="70447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176411" y="4391998"/>
            <a:ext cx="269684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0" b="1" spc="125" dirty="0">
                <a:latin typeface="Arial"/>
                <a:cs typeface="Arial"/>
              </a:rPr>
              <a:t>Í</a:t>
            </a:r>
            <a:r>
              <a:rPr sz="6000" b="1" spc="310" dirty="0">
                <a:latin typeface="Arial"/>
                <a:cs typeface="Arial"/>
              </a:rPr>
              <a:t>N</a:t>
            </a:r>
            <a:r>
              <a:rPr sz="6000" b="1" spc="20" dirty="0">
                <a:latin typeface="Arial"/>
                <a:cs typeface="Arial"/>
              </a:rPr>
              <a:t>D</a:t>
            </a:r>
            <a:r>
              <a:rPr sz="6000" b="1" spc="125" dirty="0">
                <a:latin typeface="Arial"/>
                <a:cs typeface="Arial"/>
              </a:rPr>
              <a:t>I</a:t>
            </a:r>
            <a:r>
              <a:rPr sz="6000" b="1" spc="340" dirty="0">
                <a:latin typeface="Arial"/>
                <a:cs typeface="Arial"/>
              </a:rPr>
              <a:t>C</a:t>
            </a:r>
            <a:r>
              <a:rPr sz="6000" b="1" spc="-254" dirty="0">
                <a:latin typeface="Arial"/>
                <a:cs typeface="Arial"/>
              </a:rPr>
              <a:t>E</a:t>
            </a:r>
            <a:endParaRPr sz="6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48828" y="1898173"/>
            <a:ext cx="60261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07355" algn="l"/>
              </a:tabLst>
            </a:pPr>
            <a:r>
              <a:rPr sz="3000" spc="5" dirty="0">
                <a:solidFill>
                  <a:srgbClr val="FFFFFF"/>
                </a:solidFill>
              </a:rPr>
              <a:t>P</a:t>
            </a:r>
            <a:r>
              <a:rPr sz="3000" spc="-80" dirty="0">
                <a:solidFill>
                  <a:srgbClr val="FFFFFF"/>
                </a:solidFill>
              </a:rPr>
              <a:t>l</a:t>
            </a:r>
            <a:r>
              <a:rPr sz="3000" spc="-165" dirty="0">
                <a:solidFill>
                  <a:srgbClr val="FFFFFF"/>
                </a:solidFill>
              </a:rPr>
              <a:t>a</a:t>
            </a:r>
            <a:r>
              <a:rPr sz="3000" spc="-270" dirty="0">
                <a:solidFill>
                  <a:srgbClr val="FFFFFF"/>
                </a:solidFill>
              </a:rPr>
              <a:t>n</a:t>
            </a:r>
            <a:r>
              <a:rPr sz="3000" spc="-190" dirty="0">
                <a:solidFill>
                  <a:srgbClr val="FFFFFF"/>
                </a:solidFill>
              </a:rPr>
              <a:t>t</a:t>
            </a:r>
            <a:r>
              <a:rPr sz="3000" spc="15" dirty="0">
                <a:solidFill>
                  <a:srgbClr val="FFFFFF"/>
                </a:solidFill>
              </a:rPr>
              <a:t>e</a:t>
            </a:r>
            <a:r>
              <a:rPr sz="3000" spc="-165" dirty="0">
                <a:solidFill>
                  <a:srgbClr val="FFFFFF"/>
                </a:solidFill>
              </a:rPr>
              <a:t>a</a:t>
            </a:r>
            <a:r>
              <a:rPr sz="3000" spc="-300" dirty="0">
                <a:solidFill>
                  <a:srgbClr val="FFFFFF"/>
                </a:solidFill>
              </a:rPr>
              <a:t>m</a:t>
            </a:r>
            <a:r>
              <a:rPr sz="3000" spc="-245" dirty="0">
                <a:solidFill>
                  <a:srgbClr val="FFFFFF"/>
                </a:solidFill>
              </a:rPr>
              <a:t>i</a:t>
            </a:r>
            <a:r>
              <a:rPr sz="3000" spc="15" dirty="0">
                <a:solidFill>
                  <a:srgbClr val="FFFFFF"/>
                </a:solidFill>
              </a:rPr>
              <a:t>e</a:t>
            </a:r>
            <a:r>
              <a:rPr sz="3000" spc="-270" dirty="0">
                <a:solidFill>
                  <a:srgbClr val="FFFFFF"/>
                </a:solidFill>
              </a:rPr>
              <a:t>n</a:t>
            </a:r>
            <a:r>
              <a:rPr sz="3000" spc="-190" dirty="0">
                <a:solidFill>
                  <a:srgbClr val="FFFFFF"/>
                </a:solidFill>
              </a:rPr>
              <a:t>t</a:t>
            </a:r>
            <a:r>
              <a:rPr sz="3000" spc="50" dirty="0">
                <a:solidFill>
                  <a:srgbClr val="FFFFFF"/>
                </a:solidFill>
              </a:rPr>
              <a:t>o</a:t>
            </a:r>
            <a:r>
              <a:rPr sz="3000" spc="-305" dirty="0">
                <a:solidFill>
                  <a:srgbClr val="FFFFFF"/>
                </a:solidFill>
              </a:rPr>
              <a:t> </a:t>
            </a:r>
            <a:r>
              <a:rPr sz="3000" spc="-45" dirty="0">
                <a:solidFill>
                  <a:srgbClr val="FFFFFF"/>
                </a:solidFill>
              </a:rPr>
              <a:t>d</a:t>
            </a:r>
            <a:r>
              <a:rPr sz="3000" spc="15" dirty="0">
                <a:solidFill>
                  <a:srgbClr val="FFFFFF"/>
                </a:solidFill>
              </a:rPr>
              <a:t>e</a:t>
            </a:r>
            <a:r>
              <a:rPr sz="3000" spc="-35" dirty="0">
                <a:solidFill>
                  <a:srgbClr val="FFFFFF"/>
                </a:solidFill>
              </a:rPr>
              <a:t>l</a:t>
            </a:r>
            <a:r>
              <a:rPr sz="3000" spc="-305" dirty="0">
                <a:solidFill>
                  <a:srgbClr val="FFFFFF"/>
                </a:solidFill>
              </a:rPr>
              <a:t> </a:t>
            </a:r>
            <a:r>
              <a:rPr sz="3000" spc="-45" dirty="0">
                <a:solidFill>
                  <a:srgbClr val="FFFFFF"/>
                </a:solidFill>
              </a:rPr>
              <a:t>p</a:t>
            </a:r>
            <a:r>
              <a:rPr sz="3000" spc="-295" dirty="0">
                <a:solidFill>
                  <a:srgbClr val="FFFFFF"/>
                </a:solidFill>
              </a:rPr>
              <a:t>r</a:t>
            </a:r>
            <a:r>
              <a:rPr sz="3000" spc="5" dirty="0">
                <a:solidFill>
                  <a:srgbClr val="FFFFFF"/>
                </a:solidFill>
              </a:rPr>
              <a:t>o</a:t>
            </a:r>
            <a:r>
              <a:rPr sz="3000" spc="-50" dirty="0">
                <a:solidFill>
                  <a:srgbClr val="FFFFFF"/>
                </a:solidFill>
              </a:rPr>
              <a:t>b</a:t>
            </a:r>
            <a:r>
              <a:rPr sz="3000" spc="-80" dirty="0">
                <a:solidFill>
                  <a:srgbClr val="FFFFFF"/>
                </a:solidFill>
              </a:rPr>
              <a:t>l</a:t>
            </a:r>
            <a:r>
              <a:rPr sz="3000" spc="15" dirty="0">
                <a:solidFill>
                  <a:srgbClr val="FFFFFF"/>
                </a:solidFill>
              </a:rPr>
              <a:t>e</a:t>
            </a:r>
            <a:r>
              <a:rPr sz="3000" spc="-300" dirty="0">
                <a:solidFill>
                  <a:srgbClr val="FFFFFF"/>
                </a:solidFill>
              </a:rPr>
              <a:t>m</a:t>
            </a:r>
            <a:r>
              <a:rPr sz="3000" spc="-120" dirty="0">
                <a:solidFill>
                  <a:srgbClr val="FFFFFF"/>
                </a:solidFill>
              </a:rPr>
              <a:t>a</a:t>
            </a:r>
            <a:r>
              <a:rPr sz="3000" dirty="0">
                <a:solidFill>
                  <a:srgbClr val="FFFFFF"/>
                </a:solidFill>
              </a:rPr>
              <a:t>	</a:t>
            </a:r>
            <a:r>
              <a:rPr sz="3000" b="1" spc="31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3000" b="1" spc="32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3000">
              <a:latin typeface="Arial"/>
              <a:cs typeface="Arial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7961589" y="2771470"/>
          <a:ext cx="6000114" cy="40205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881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119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85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sz="3000" spc="-13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Objetivos</a:t>
                      </a:r>
                      <a:endParaRPr sz="3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15151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30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3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151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05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20"/>
                        </a:spcBef>
                      </a:pPr>
                      <a:r>
                        <a:rPr sz="3000" spc="-6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Metodología</a:t>
                      </a:r>
                      <a:endParaRPr sz="3000">
                        <a:latin typeface="Verdana"/>
                        <a:cs typeface="Verdana"/>
                      </a:endParaRPr>
                    </a:p>
                  </a:txBody>
                  <a:tcPr marL="0" marR="0" marT="28194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5151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220"/>
                        </a:spcBef>
                      </a:pPr>
                      <a:r>
                        <a:rPr sz="30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05-1</a:t>
                      </a:r>
                      <a:r>
                        <a:rPr sz="3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281940" marB="0">
                    <a:lnT w="952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51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605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15"/>
                        </a:spcBef>
                      </a:pPr>
                      <a:r>
                        <a:rPr sz="3000" spc="-9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Resultados</a:t>
                      </a:r>
                      <a:endParaRPr sz="3000">
                        <a:latin typeface="Verdana"/>
                        <a:cs typeface="Verdana"/>
                      </a:endParaRPr>
                    </a:p>
                  </a:txBody>
                  <a:tcPr marL="0" marR="0" marT="28130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5151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215"/>
                        </a:spcBef>
                      </a:pPr>
                      <a:r>
                        <a:rPr sz="30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12-2</a:t>
                      </a:r>
                      <a:r>
                        <a:rPr sz="3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28130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51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60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15"/>
                        </a:spcBef>
                      </a:pPr>
                      <a:r>
                        <a:rPr sz="3000" spc="-7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Conclusiones</a:t>
                      </a:r>
                      <a:endParaRPr sz="3000">
                        <a:latin typeface="Verdana"/>
                        <a:cs typeface="Verdana"/>
                      </a:endParaRPr>
                    </a:p>
                  </a:txBody>
                  <a:tcPr marL="0" marR="0" marT="28130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5151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215"/>
                        </a:spcBef>
                      </a:pPr>
                      <a:r>
                        <a:rPr sz="30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22-2</a:t>
                      </a:r>
                      <a:r>
                        <a:rPr sz="3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28130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51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605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15"/>
                        </a:spcBef>
                      </a:pPr>
                      <a:r>
                        <a:rPr sz="3000" spc="-7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Recomendaciones</a:t>
                      </a:r>
                      <a:endParaRPr sz="3000">
                        <a:latin typeface="Verdana"/>
                        <a:cs typeface="Verdana"/>
                      </a:endParaRPr>
                    </a:p>
                  </a:txBody>
                  <a:tcPr marL="0" marR="0" marT="28130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5151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215"/>
                        </a:spcBef>
                      </a:pPr>
                      <a:r>
                        <a:rPr sz="30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24-2</a:t>
                      </a:r>
                      <a:r>
                        <a:rPr sz="3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28130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51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10" name="object 10"/>
          <p:cNvGrpSpPr/>
          <p:nvPr/>
        </p:nvGrpSpPr>
        <p:grpSpPr>
          <a:xfrm>
            <a:off x="16754856" y="8055864"/>
            <a:ext cx="1054735" cy="1752600"/>
            <a:chOff x="16754856" y="8055864"/>
            <a:chExt cx="1054735" cy="1752600"/>
          </a:xfrm>
        </p:grpSpPr>
        <p:sp>
          <p:nvSpPr>
            <p:cNvPr id="11" name="object 11"/>
            <p:cNvSpPr/>
            <p:nvPr/>
          </p:nvSpPr>
          <p:spPr>
            <a:xfrm>
              <a:off x="17187672" y="8055864"/>
              <a:ext cx="621792" cy="5943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754856" y="9214104"/>
              <a:ext cx="621792" cy="59436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"/>
            <a:ext cx="18288000" cy="10287000"/>
            <a:chOff x="0" y="11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11"/>
              <a:ext cx="18287999" cy="102869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303924" y="5349201"/>
              <a:ext cx="10959465" cy="3215005"/>
            </a:xfrm>
            <a:custGeom>
              <a:avLst/>
              <a:gdLst/>
              <a:ahLst/>
              <a:cxnLst/>
              <a:rect l="l" t="t" r="r" b="b"/>
              <a:pathLst>
                <a:path w="10959465" h="3215004">
                  <a:moveTo>
                    <a:pt x="693915" y="3062147"/>
                  </a:moveTo>
                  <a:lnTo>
                    <a:pt x="540473" y="2909913"/>
                  </a:lnTo>
                  <a:lnTo>
                    <a:pt x="522058" y="2928175"/>
                  </a:lnTo>
                  <a:lnTo>
                    <a:pt x="644486" y="3049333"/>
                  </a:lnTo>
                  <a:lnTo>
                    <a:pt x="0" y="3049333"/>
                  </a:lnTo>
                  <a:lnTo>
                    <a:pt x="0" y="3074962"/>
                  </a:lnTo>
                  <a:lnTo>
                    <a:pt x="644486" y="3074962"/>
                  </a:lnTo>
                  <a:lnTo>
                    <a:pt x="522058" y="3196437"/>
                  </a:lnTo>
                  <a:lnTo>
                    <a:pt x="540473" y="3214713"/>
                  </a:lnTo>
                  <a:lnTo>
                    <a:pt x="693915" y="3062147"/>
                  </a:lnTo>
                  <a:close/>
                </a:path>
                <a:path w="10959465" h="3215004">
                  <a:moveTo>
                    <a:pt x="10959236" y="0"/>
                  </a:moveTo>
                  <a:lnTo>
                    <a:pt x="6653936" y="0"/>
                  </a:lnTo>
                  <a:lnTo>
                    <a:pt x="6653936" y="9525"/>
                  </a:lnTo>
                  <a:lnTo>
                    <a:pt x="10959236" y="9525"/>
                  </a:lnTo>
                  <a:lnTo>
                    <a:pt x="109592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2767" y="3513764"/>
              <a:ext cx="17545049" cy="446720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86491" y="1854814"/>
              <a:ext cx="16687799" cy="5429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3231" y="298703"/>
              <a:ext cx="630936" cy="59131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1133" rIns="0" bIns="0" rtlCol="0">
            <a:spAutoFit/>
          </a:bodyPr>
          <a:lstStyle/>
          <a:p>
            <a:pPr marL="13101955" marR="5080" indent="-1629410">
              <a:lnSpc>
                <a:spcPct val="117400"/>
              </a:lnSpc>
              <a:spcBef>
                <a:spcPts val="90"/>
              </a:spcBef>
            </a:pPr>
            <a:r>
              <a:rPr spc="35" dirty="0"/>
              <a:t>Delitos </a:t>
            </a:r>
            <a:r>
              <a:rPr spc="15" dirty="0"/>
              <a:t>en </a:t>
            </a:r>
            <a:r>
              <a:rPr spc="60" dirty="0"/>
              <a:t>las</a:t>
            </a:r>
            <a:r>
              <a:rPr spc="-825" dirty="0"/>
              <a:t> </a:t>
            </a:r>
            <a:r>
              <a:rPr spc="15" dirty="0"/>
              <a:t>Entidades  </a:t>
            </a:r>
            <a:r>
              <a:rPr spc="70" dirty="0"/>
              <a:t>Públicas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236592" y="7123642"/>
            <a:ext cx="548005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750" b="1" spc="20" dirty="0">
                <a:solidFill>
                  <a:srgbClr val="004AAC"/>
                </a:solidFill>
                <a:latin typeface="Arial"/>
                <a:cs typeface="Arial"/>
              </a:rPr>
              <a:t>3.6</a:t>
            </a:r>
            <a:r>
              <a:rPr sz="1750" b="1" spc="3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1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 rot="21540000">
            <a:off x="5552212" y="3799142"/>
            <a:ext cx="690400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70"/>
              </a:lnSpc>
            </a:pPr>
            <a:r>
              <a:rPr sz="1750" b="1" spc="20" dirty="0">
                <a:solidFill>
                  <a:srgbClr val="004AAC"/>
                </a:solidFill>
                <a:latin typeface="Arial"/>
                <a:cs typeface="Arial"/>
              </a:rPr>
              <a:t>41</a:t>
            </a:r>
            <a:r>
              <a:rPr sz="1750" b="1" spc="5" dirty="0">
                <a:solidFill>
                  <a:srgbClr val="004AAC"/>
                </a:solidFill>
                <a:latin typeface="Arial"/>
                <a:cs typeface="Arial"/>
              </a:rPr>
              <a:t>.</a:t>
            </a:r>
            <a:r>
              <a:rPr sz="1750" b="1" spc="20" dirty="0">
                <a:solidFill>
                  <a:srgbClr val="004AAC"/>
                </a:solidFill>
                <a:latin typeface="Arial"/>
                <a:cs typeface="Arial"/>
              </a:rPr>
              <a:t>1</a:t>
            </a:r>
            <a:r>
              <a:rPr sz="1750" b="1" spc="3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99502" y="3761485"/>
            <a:ext cx="675640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750" b="1" spc="25" dirty="0">
                <a:solidFill>
                  <a:srgbClr val="004AAC"/>
                </a:solidFill>
                <a:latin typeface="Arial"/>
                <a:cs typeface="Arial"/>
              </a:rPr>
              <a:t>46.4</a:t>
            </a:r>
            <a:r>
              <a:rPr sz="1750" b="1" spc="3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28043" y="5918707"/>
            <a:ext cx="675640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750" b="1" spc="25" dirty="0">
                <a:solidFill>
                  <a:srgbClr val="004AAC"/>
                </a:solidFill>
                <a:latin typeface="Arial"/>
                <a:cs typeface="Arial"/>
              </a:rPr>
              <a:t>16.1</a:t>
            </a:r>
            <a:r>
              <a:rPr sz="1750" b="1" spc="3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04220" y="6989043"/>
            <a:ext cx="548005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750" b="1" spc="20" dirty="0">
                <a:solidFill>
                  <a:srgbClr val="004AAC"/>
                </a:solidFill>
                <a:latin typeface="Arial"/>
                <a:cs typeface="Arial"/>
              </a:rPr>
              <a:t>5.4</a:t>
            </a:r>
            <a:r>
              <a:rPr sz="1750" b="1" spc="3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15862" y="4529916"/>
            <a:ext cx="675640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750" b="1" spc="25" dirty="0">
                <a:solidFill>
                  <a:srgbClr val="004AAC"/>
                </a:solidFill>
                <a:latin typeface="Arial"/>
                <a:cs typeface="Arial"/>
              </a:rPr>
              <a:t>33.9</a:t>
            </a:r>
            <a:r>
              <a:rPr sz="1750" b="1" spc="3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16742" y="6988829"/>
            <a:ext cx="548005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750" b="1" spc="20" dirty="0">
                <a:solidFill>
                  <a:srgbClr val="004AAC"/>
                </a:solidFill>
                <a:latin typeface="Arial"/>
                <a:cs typeface="Arial"/>
              </a:rPr>
              <a:t>7.1</a:t>
            </a:r>
            <a:r>
              <a:rPr sz="1750" b="1" spc="3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1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992225" y="4156567"/>
            <a:ext cx="675640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750" b="1" spc="25" dirty="0">
                <a:solidFill>
                  <a:srgbClr val="004AAC"/>
                </a:solidFill>
                <a:latin typeface="Arial"/>
                <a:cs typeface="Arial"/>
              </a:rPr>
              <a:t>35.7</a:t>
            </a:r>
            <a:r>
              <a:rPr sz="1750" b="1" spc="3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491062" y="3492316"/>
            <a:ext cx="675640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750" b="1" spc="25" dirty="0">
                <a:solidFill>
                  <a:srgbClr val="004AAC"/>
                </a:solidFill>
                <a:latin typeface="Arial"/>
                <a:cs typeface="Arial"/>
              </a:rPr>
              <a:t>44.6</a:t>
            </a:r>
            <a:r>
              <a:rPr sz="1750" b="1" spc="3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945884" y="6296781"/>
            <a:ext cx="675640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750" b="1" spc="25" dirty="0">
                <a:solidFill>
                  <a:srgbClr val="004AAC"/>
                </a:solidFill>
                <a:latin typeface="Arial"/>
                <a:cs typeface="Arial"/>
              </a:rPr>
              <a:t>12.5</a:t>
            </a:r>
            <a:r>
              <a:rPr sz="1750" b="1" spc="3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052151" y="7377846"/>
            <a:ext cx="548005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750" b="1" spc="20" dirty="0">
                <a:solidFill>
                  <a:srgbClr val="004AAC"/>
                </a:solidFill>
                <a:latin typeface="Arial"/>
                <a:cs typeface="Arial"/>
              </a:rPr>
              <a:t>1.8</a:t>
            </a:r>
            <a:r>
              <a:rPr sz="1750" b="1" spc="3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17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125521" y="5058592"/>
            <a:ext cx="4854575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4352290" algn="l"/>
              </a:tabLst>
            </a:pPr>
            <a:r>
              <a:rPr sz="1750" u="sng" dirty="0">
                <a:solidFill>
                  <a:srgbClr val="004AAC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750" spc="-195" dirty="0">
                <a:solidFill>
                  <a:srgbClr val="004AAC"/>
                </a:solidFill>
                <a:latin typeface="Times New Roman"/>
                <a:cs typeface="Times New Roman"/>
              </a:rPr>
              <a:t> </a:t>
            </a:r>
            <a:r>
              <a:rPr sz="1750" b="1" spc="30" dirty="0">
                <a:solidFill>
                  <a:srgbClr val="004AAC"/>
                </a:solidFill>
                <a:latin typeface="Arial"/>
                <a:cs typeface="Arial"/>
              </a:rPr>
              <a:t>25</a:t>
            </a:r>
            <a:r>
              <a:rPr sz="1750" b="1" spc="3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1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894926" y="3965823"/>
            <a:ext cx="675640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750" b="1" spc="25" dirty="0">
                <a:solidFill>
                  <a:srgbClr val="004AAC"/>
                </a:solidFill>
                <a:latin typeface="Arial"/>
                <a:cs typeface="Arial"/>
              </a:rPr>
              <a:t>42.9</a:t>
            </a:r>
            <a:r>
              <a:rPr sz="1750" b="1" spc="3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1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 rot="21540000">
            <a:off x="13361816" y="5240874"/>
            <a:ext cx="689199" cy="224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64"/>
              </a:lnSpc>
            </a:pPr>
            <a:r>
              <a:rPr sz="1750" b="1" spc="15" dirty="0">
                <a:solidFill>
                  <a:srgbClr val="004AAC"/>
                </a:solidFill>
                <a:latin typeface="Arial"/>
                <a:cs typeface="Arial"/>
              </a:rPr>
              <a:t>23.2</a:t>
            </a:r>
            <a:r>
              <a:rPr sz="1750" b="1" spc="3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17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818229" y="6822622"/>
            <a:ext cx="548005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750" b="1" spc="20" dirty="0">
                <a:solidFill>
                  <a:srgbClr val="004AAC"/>
                </a:solidFill>
                <a:latin typeface="Arial"/>
                <a:cs typeface="Arial"/>
              </a:rPr>
              <a:t>7.1</a:t>
            </a:r>
            <a:r>
              <a:rPr sz="1750" b="1" spc="3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17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375015" y="6957191"/>
            <a:ext cx="548005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750" b="1" spc="20" dirty="0">
                <a:solidFill>
                  <a:srgbClr val="004AAC"/>
                </a:solidFill>
                <a:latin typeface="Arial"/>
                <a:cs typeface="Arial"/>
              </a:rPr>
              <a:t>5.4</a:t>
            </a:r>
            <a:r>
              <a:rPr sz="1750" b="1" spc="3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17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6175118" y="4928656"/>
            <a:ext cx="675640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750" b="1" spc="25" dirty="0">
                <a:solidFill>
                  <a:srgbClr val="004AAC"/>
                </a:solidFill>
                <a:latin typeface="Arial"/>
                <a:cs typeface="Arial"/>
              </a:rPr>
              <a:t>30.4</a:t>
            </a:r>
            <a:r>
              <a:rPr sz="1750" b="1" spc="3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17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706990" y="5297830"/>
            <a:ext cx="483870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750" b="1" spc="30" dirty="0">
                <a:solidFill>
                  <a:srgbClr val="004AAC"/>
                </a:solidFill>
                <a:latin typeface="Arial"/>
                <a:cs typeface="Arial"/>
              </a:rPr>
              <a:t>25</a:t>
            </a:r>
            <a:r>
              <a:rPr sz="1750" b="1" spc="3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17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562089" y="4291136"/>
            <a:ext cx="675640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750" b="1" spc="25" dirty="0">
                <a:solidFill>
                  <a:srgbClr val="004AAC"/>
                </a:solidFill>
                <a:latin typeface="Arial"/>
                <a:cs typeface="Arial"/>
              </a:rPr>
              <a:t>33.9</a:t>
            </a:r>
            <a:r>
              <a:rPr sz="1750" b="1" spc="3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17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7041620" y="6999681"/>
            <a:ext cx="548005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750" b="1" spc="20" dirty="0">
                <a:solidFill>
                  <a:srgbClr val="004AAC"/>
                </a:solidFill>
                <a:latin typeface="Arial"/>
                <a:cs typeface="Arial"/>
              </a:rPr>
              <a:t>5.4</a:t>
            </a:r>
            <a:r>
              <a:rPr sz="1750" b="1" spc="3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17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820776" y="6965634"/>
            <a:ext cx="548005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750" b="1" spc="20" dirty="0">
                <a:solidFill>
                  <a:srgbClr val="004AAC"/>
                </a:solidFill>
                <a:latin typeface="Arial"/>
                <a:cs typeface="Arial"/>
              </a:rPr>
              <a:t>5.4</a:t>
            </a:r>
            <a:r>
              <a:rPr sz="1750" b="1" spc="3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17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234073" y="4852913"/>
            <a:ext cx="675640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750" b="1" spc="25" dirty="0">
                <a:solidFill>
                  <a:srgbClr val="004AAC"/>
                </a:solidFill>
                <a:latin typeface="Arial"/>
                <a:cs typeface="Arial"/>
              </a:rPr>
              <a:t>30.4</a:t>
            </a:r>
            <a:r>
              <a:rPr sz="1750" b="1" spc="3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17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111686" y="6111524"/>
            <a:ext cx="675640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750" b="1" spc="25" dirty="0">
                <a:solidFill>
                  <a:srgbClr val="004AAC"/>
                </a:solidFill>
                <a:latin typeface="Arial"/>
                <a:cs typeface="Arial"/>
              </a:rPr>
              <a:t>14.3</a:t>
            </a:r>
            <a:r>
              <a:rPr sz="1750" b="1" spc="3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17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594174" y="7123017"/>
            <a:ext cx="549275" cy="2952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750" b="1" spc="30" dirty="0">
                <a:solidFill>
                  <a:srgbClr val="004AAC"/>
                </a:solidFill>
                <a:latin typeface="Arial"/>
                <a:cs typeface="Arial"/>
              </a:rPr>
              <a:t>3.6</a:t>
            </a:r>
            <a:r>
              <a:rPr sz="1750" b="1" spc="35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17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963040" y="8030659"/>
            <a:ext cx="177292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275" dirty="0">
                <a:latin typeface="Arial"/>
                <a:cs typeface="Arial"/>
              </a:rPr>
              <a:t>C</a:t>
            </a:r>
            <a:r>
              <a:rPr sz="3200" b="1" spc="25" dirty="0">
                <a:latin typeface="Arial"/>
                <a:cs typeface="Arial"/>
              </a:rPr>
              <a:t>o</a:t>
            </a:r>
            <a:r>
              <a:rPr sz="3200" b="1" spc="145" dirty="0">
                <a:latin typeface="Arial"/>
                <a:cs typeface="Arial"/>
              </a:rPr>
              <a:t>h</a:t>
            </a:r>
            <a:r>
              <a:rPr sz="3200" b="1" spc="110" dirty="0">
                <a:latin typeface="Arial"/>
                <a:cs typeface="Arial"/>
              </a:rPr>
              <a:t>e</a:t>
            </a:r>
            <a:r>
              <a:rPr sz="3200" b="1" spc="-135" dirty="0">
                <a:latin typeface="Arial"/>
                <a:cs typeface="Arial"/>
              </a:rPr>
              <a:t>c</a:t>
            </a:r>
            <a:r>
              <a:rPr sz="3200" b="1" spc="145" dirty="0">
                <a:latin typeface="Arial"/>
                <a:cs typeface="Arial"/>
              </a:rPr>
              <a:t>h</a:t>
            </a:r>
            <a:r>
              <a:rPr sz="3200" b="1" spc="25" dirty="0">
                <a:latin typeface="Arial"/>
                <a:cs typeface="Arial"/>
              </a:rPr>
              <a:t>o</a:t>
            </a:r>
            <a:endParaRPr sz="3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758934" y="8036542"/>
            <a:ext cx="3389629" cy="1149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21410" marR="5080" indent="-1109345">
              <a:lnSpc>
                <a:spcPct val="115199"/>
              </a:lnSpc>
              <a:spcBef>
                <a:spcPts val="100"/>
              </a:spcBef>
            </a:pPr>
            <a:r>
              <a:rPr sz="3200" b="1" spc="-345" dirty="0">
                <a:latin typeface="Arial"/>
                <a:cs typeface="Arial"/>
              </a:rPr>
              <a:t>E</a:t>
            </a:r>
            <a:r>
              <a:rPr sz="3200" b="1" spc="145" dirty="0">
                <a:latin typeface="Arial"/>
                <a:cs typeface="Arial"/>
              </a:rPr>
              <a:t>n</a:t>
            </a:r>
            <a:r>
              <a:rPr sz="3200" b="1" spc="204" dirty="0">
                <a:latin typeface="Arial"/>
                <a:cs typeface="Arial"/>
              </a:rPr>
              <a:t>r</a:t>
            </a:r>
            <a:r>
              <a:rPr sz="3200" b="1" spc="85" dirty="0">
                <a:latin typeface="Arial"/>
                <a:cs typeface="Arial"/>
              </a:rPr>
              <a:t>i</a:t>
            </a:r>
            <a:r>
              <a:rPr sz="3200" b="1" spc="70" dirty="0">
                <a:latin typeface="Arial"/>
                <a:cs typeface="Arial"/>
              </a:rPr>
              <a:t>q</a:t>
            </a:r>
            <a:r>
              <a:rPr sz="3200" b="1" spc="145" dirty="0">
                <a:latin typeface="Arial"/>
                <a:cs typeface="Arial"/>
              </a:rPr>
              <a:t>u</a:t>
            </a:r>
            <a:r>
              <a:rPr sz="3200" b="1" spc="110" dirty="0">
                <a:latin typeface="Arial"/>
                <a:cs typeface="Arial"/>
              </a:rPr>
              <a:t>e</a:t>
            </a:r>
            <a:r>
              <a:rPr sz="3200" b="1" spc="-135" dirty="0">
                <a:latin typeface="Arial"/>
                <a:cs typeface="Arial"/>
              </a:rPr>
              <a:t>c</a:t>
            </a:r>
            <a:r>
              <a:rPr sz="3200" b="1" spc="85" dirty="0">
                <a:latin typeface="Arial"/>
                <a:cs typeface="Arial"/>
              </a:rPr>
              <a:t>i</a:t>
            </a:r>
            <a:r>
              <a:rPr sz="3200" b="1" spc="295" dirty="0">
                <a:latin typeface="Arial"/>
                <a:cs typeface="Arial"/>
              </a:rPr>
              <a:t>m</a:t>
            </a:r>
            <a:r>
              <a:rPr sz="3200" b="1" spc="85" dirty="0">
                <a:latin typeface="Arial"/>
                <a:cs typeface="Arial"/>
              </a:rPr>
              <a:t>i</a:t>
            </a:r>
            <a:r>
              <a:rPr sz="3200" b="1" spc="110" dirty="0">
                <a:latin typeface="Arial"/>
                <a:cs typeface="Arial"/>
              </a:rPr>
              <a:t>e</a:t>
            </a:r>
            <a:r>
              <a:rPr sz="3200" b="1" spc="145" dirty="0">
                <a:latin typeface="Arial"/>
                <a:cs typeface="Arial"/>
              </a:rPr>
              <a:t>n</a:t>
            </a:r>
            <a:r>
              <a:rPr sz="3200" b="1" spc="320" dirty="0">
                <a:latin typeface="Arial"/>
                <a:cs typeface="Arial"/>
              </a:rPr>
              <a:t>t</a:t>
            </a:r>
            <a:r>
              <a:rPr sz="3200" b="1" spc="15" dirty="0">
                <a:latin typeface="Arial"/>
                <a:cs typeface="Arial"/>
              </a:rPr>
              <a:t>o  </a:t>
            </a:r>
            <a:r>
              <a:rPr sz="3200" b="1" spc="90" dirty="0">
                <a:latin typeface="Arial"/>
                <a:cs typeface="Arial"/>
              </a:rPr>
              <a:t>Ilícito</a:t>
            </a:r>
            <a:endParaRPr sz="32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890003" y="8151573"/>
            <a:ext cx="187769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25" dirty="0">
                <a:latin typeface="Arial"/>
                <a:cs typeface="Arial"/>
              </a:rPr>
              <a:t>P</a:t>
            </a:r>
            <a:r>
              <a:rPr sz="3200" b="1" spc="110" dirty="0">
                <a:latin typeface="Arial"/>
                <a:cs typeface="Arial"/>
              </a:rPr>
              <a:t>e</a:t>
            </a:r>
            <a:r>
              <a:rPr sz="3200" b="1" spc="-135" dirty="0">
                <a:latin typeface="Arial"/>
                <a:cs typeface="Arial"/>
              </a:rPr>
              <a:t>c</a:t>
            </a:r>
            <a:r>
              <a:rPr sz="3200" b="1" spc="145" dirty="0">
                <a:latin typeface="Arial"/>
                <a:cs typeface="Arial"/>
              </a:rPr>
              <a:t>u</a:t>
            </a:r>
            <a:r>
              <a:rPr sz="3200" b="1" spc="85" dirty="0">
                <a:latin typeface="Arial"/>
                <a:cs typeface="Arial"/>
              </a:rPr>
              <a:t>l</a:t>
            </a:r>
            <a:r>
              <a:rPr sz="3200" b="1" spc="150" dirty="0">
                <a:latin typeface="Arial"/>
                <a:cs typeface="Arial"/>
              </a:rPr>
              <a:t>a</a:t>
            </a:r>
            <a:r>
              <a:rPr sz="3200" b="1" spc="70" dirty="0">
                <a:latin typeface="Arial"/>
                <a:cs typeface="Arial"/>
              </a:rPr>
              <a:t>d</a:t>
            </a:r>
            <a:r>
              <a:rPr sz="3200" b="1" spc="25" dirty="0">
                <a:latin typeface="Arial"/>
                <a:cs typeface="Arial"/>
              </a:rPr>
              <a:t>o</a:t>
            </a:r>
            <a:endParaRPr sz="32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257619" y="8151573"/>
            <a:ext cx="21272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latin typeface="Arial"/>
                <a:cs typeface="Arial"/>
              </a:rPr>
              <a:t>Concusión</a:t>
            </a:r>
            <a:endParaRPr sz="32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5498184" y="8151573"/>
            <a:ext cx="22606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290" dirty="0">
                <a:latin typeface="Arial"/>
                <a:cs typeface="Arial"/>
              </a:rPr>
              <a:t>N</a:t>
            </a:r>
            <a:r>
              <a:rPr sz="3200" b="1" spc="110" dirty="0">
                <a:latin typeface="Arial"/>
                <a:cs typeface="Arial"/>
              </a:rPr>
              <a:t>e</a:t>
            </a:r>
            <a:r>
              <a:rPr sz="3200" b="1" spc="70" dirty="0">
                <a:latin typeface="Arial"/>
                <a:cs typeface="Arial"/>
              </a:rPr>
              <a:t>p</a:t>
            </a:r>
            <a:r>
              <a:rPr sz="3200" b="1" spc="25" dirty="0">
                <a:latin typeface="Arial"/>
                <a:cs typeface="Arial"/>
              </a:rPr>
              <a:t>o</a:t>
            </a:r>
            <a:r>
              <a:rPr sz="3200" b="1" spc="320" dirty="0">
                <a:latin typeface="Arial"/>
                <a:cs typeface="Arial"/>
              </a:rPr>
              <a:t>t</a:t>
            </a:r>
            <a:r>
              <a:rPr sz="3200" b="1" spc="85" dirty="0">
                <a:latin typeface="Arial"/>
                <a:cs typeface="Arial"/>
              </a:rPr>
              <a:t>i</a:t>
            </a:r>
            <a:r>
              <a:rPr sz="3200" b="1" spc="-190" dirty="0">
                <a:latin typeface="Arial"/>
                <a:cs typeface="Arial"/>
              </a:rPr>
              <a:t>s</a:t>
            </a:r>
            <a:r>
              <a:rPr sz="3200" b="1" spc="295" dirty="0">
                <a:latin typeface="Arial"/>
                <a:cs typeface="Arial"/>
              </a:rPr>
              <a:t>m</a:t>
            </a:r>
            <a:r>
              <a:rPr sz="3200" b="1" spc="25" dirty="0">
                <a:latin typeface="Arial"/>
                <a:cs typeface="Arial"/>
              </a:rPr>
              <a:t>o</a:t>
            </a:r>
            <a:endParaRPr sz="32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6754856" y="9214103"/>
            <a:ext cx="621792" cy="5943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9478"/>
            <a:ext cx="18288000" cy="10257790"/>
            <a:chOff x="0" y="29478"/>
            <a:chExt cx="18288000" cy="10257790"/>
          </a:xfrm>
        </p:grpSpPr>
        <p:sp>
          <p:nvSpPr>
            <p:cNvPr id="3" name="object 3"/>
            <p:cNvSpPr/>
            <p:nvPr/>
          </p:nvSpPr>
          <p:spPr>
            <a:xfrm>
              <a:off x="0" y="50962"/>
              <a:ext cx="18287999" cy="1023603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303924" y="5349163"/>
              <a:ext cx="10959465" cy="3215005"/>
            </a:xfrm>
            <a:custGeom>
              <a:avLst/>
              <a:gdLst/>
              <a:ahLst/>
              <a:cxnLst/>
              <a:rect l="l" t="t" r="r" b="b"/>
              <a:pathLst>
                <a:path w="10959465" h="3215004">
                  <a:moveTo>
                    <a:pt x="693915" y="3062160"/>
                  </a:moveTo>
                  <a:lnTo>
                    <a:pt x="540473" y="2909913"/>
                  </a:lnTo>
                  <a:lnTo>
                    <a:pt x="522058" y="2928188"/>
                  </a:lnTo>
                  <a:lnTo>
                    <a:pt x="644486" y="3049333"/>
                  </a:lnTo>
                  <a:lnTo>
                    <a:pt x="0" y="3049333"/>
                  </a:lnTo>
                  <a:lnTo>
                    <a:pt x="0" y="3074974"/>
                  </a:lnTo>
                  <a:lnTo>
                    <a:pt x="644486" y="3074974"/>
                  </a:lnTo>
                  <a:lnTo>
                    <a:pt x="522058" y="3196450"/>
                  </a:lnTo>
                  <a:lnTo>
                    <a:pt x="540473" y="3214713"/>
                  </a:lnTo>
                  <a:lnTo>
                    <a:pt x="693915" y="3062160"/>
                  </a:lnTo>
                  <a:close/>
                </a:path>
                <a:path w="10959465" h="3215004">
                  <a:moveTo>
                    <a:pt x="5509145" y="3062160"/>
                  </a:moveTo>
                  <a:lnTo>
                    <a:pt x="5355704" y="2909913"/>
                  </a:lnTo>
                  <a:lnTo>
                    <a:pt x="5337289" y="2928188"/>
                  </a:lnTo>
                  <a:lnTo>
                    <a:pt x="5459717" y="3049333"/>
                  </a:lnTo>
                  <a:lnTo>
                    <a:pt x="4815230" y="3049333"/>
                  </a:lnTo>
                  <a:lnTo>
                    <a:pt x="4815230" y="3074974"/>
                  </a:lnTo>
                  <a:lnTo>
                    <a:pt x="5459717" y="3074974"/>
                  </a:lnTo>
                  <a:lnTo>
                    <a:pt x="5337289" y="3196450"/>
                  </a:lnTo>
                  <a:lnTo>
                    <a:pt x="5355704" y="3214713"/>
                  </a:lnTo>
                  <a:lnTo>
                    <a:pt x="5509145" y="3062160"/>
                  </a:lnTo>
                  <a:close/>
                </a:path>
                <a:path w="10959465" h="3215004">
                  <a:moveTo>
                    <a:pt x="6120536" y="0"/>
                  </a:moveTo>
                  <a:lnTo>
                    <a:pt x="1834286" y="0"/>
                  </a:lnTo>
                  <a:lnTo>
                    <a:pt x="1834286" y="9525"/>
                  </a:lnTo>
                  <a:lnTo>
                    <a:pt x="6120536" y="9525"/>
                  </a:lnTo>
                  <a:lnTo>
                    <a:pt x="6120536" y="0"/>
                  </a:lnTo>
                  <a:close/>
                </a:path>
                <a:path w="10959465" h="3215004">
                  <a:moveTo>
                    <a:pt x="10959236" y="0"/>
                  </a:moveTo>
                  <a:lnTo>
                    <a:pt x="6653936" y="0"/>
                  </a:lnTo>
                  <a:lnTo>
                    <a:pt x="6653936" y="9525"/>
                  </a:lnTo>
                  <a:lnTo>
                    <a:pt x="10959236" y="9525"/>
                  </a:lnTo>
                  <a:lnTo>
                    <a:pt x="109592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199118" y="29488"/>
              <a:ext cx="8696325" cy="9558020"/>
            </a:xfrm>
            <a:custGeom>
              <a:avLst/>
              <a:gdLst/>
              <a:ahLst/>
              <a:cxnLst/>
              <a:rect l="l" t="t" r="r" b="b"/>
              <a:pathLst>
                <a:path w="8696325" h="9558020">
                  <a:moveTo>
                    <a:pt x="6781" y="0"/>
                  </a:moveTo>
                  <a:lnTo>
                    <a:pt x="0" y="0"/>
                  </a:lnTo>
                  <a:lnTo>
                    <a:pt x="0" y="9557563"/>
                  </a:lnTo>
                  <a:lnTo>
                    <a:pt x="6781" y="9557563"/>
                  </a:lnTo>
                  <a:lnTo>
                    <a:pt x="6781" y="0"/>
                  </a:lnTo>
                  <a:close/>
                </a:path>
                <a:path w="8696325" h="9558020">
                  <a:moveTo>
                    <a:pt x="1744637" y="0"/>
                  </a:moveTo>
                  <a:lnTo>
                    <a:pt x="1737855" y="0"/>
                  </a:lnTo>
                  <a:lnTo>
                    <a:pt x="1737855" y="9557563"/>
                  </a:lnTo>
                  <a:lnTo>
                    <a:pt x="1744637" y="9557563"/>
                  </a:lnTo>
                  <a:lnTo>
                    <a:pt x="1744637" y="0"/>
                  </a:lnTo>
                  <a:close/>
                </a:path>
                <a:path w="8696325" h="9558020">
                  <a:moveTo>
                    <a:pt x="3482505" y="0"/>
                  </a:moveTo>
                  <a:lnTo>
                    <a:pt x="3475723" y="0"/>
                  </a:lnTo>
                  <a:lnTo>
                    <a:pt x="3475723" y="9557563"/>
                  </a:lnTo>
                  <a:lnTo>
                    <a:pt x="3482505" y="9557563"/>
                  </a:lnTo>
                  <a:lnTo>
                    <a:pt x="3482505" y="0"/>
                  </a:lnTo>
                  <a:close/>
                </a:path>
                <a:path w="8696325" h="9558020">
                  <a:moveTo>
                    <a:pt x="5220360" y="0"/>
                  </a:moveTo>
                  <a:lnTo>
                    <a:pt x="5213578" y="0"/>
                  </a:lnTo>
                  <a:lnTo>
                    <a:pt x="5213578" y="9557563"/>
                  </a:lnTo>
                  <a:lnTo>
                    <a:pt x="5220360" y="9557563"/>
                  </a:lnTo>
                  <a:lnTo>
                    <a:pt x="5220360" y="0"/>
                  </a:lnTo>
                  <a:close/>
                </a:path>
                <a:path w="8696325" h="9558020">
                  <a:moveTo>
                    <a:pt x="6958203" y="0"/>
                  </a:moveTo>
                  <a:lnTo>
                    <a:pt x="6951421" y="0"/>
                  </a:lnTo>
                  <a:lnTo>
                    <a:pt x="6951421" y="9557563"/>
                  </a:lnTo>
                  <a:lnTo>
                    <a:pt x="6958203" y="9557563"/>
                  </a:lnTo>
                  <a:lnTo>
                    <a:pt x="6958203" y="0"/>
                  </a:lnTo>
                  <a:close/>
                </a:path>
                <a:path w="8696325" h="9558020">
                  <a:moveTo>
                    <a:pt x="8696096" y="0"/>
                  </a:moveTo>
                  <a:lnTo>
                    <a:pt x="8689315" y="0"/>
                  </a:lnTo>
                  <a:lnTo>
                    <a:pt x="8689315" y="9557563"/>
                  </a:lnTo>
                  <a:lnTo>
                    <a:pt x="8696096" y="9557563"/>
                  </a:lnTo>
                  <a:lnTo>
                    <a:pt x="8696096" y="0"/>
                  </a:lnTo>
                  <a:close/>
                </a:path>
              </a:pathLst>
            </a:custGeom>
            <a:solidFill>
              <a:srgbClr val="000000">
                <a:alpha val="2470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100210" y="9715611"/>
            <a:ext cx="205104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45" dirty="0">
                <a:latin typeface="Arial"/>
                <a:cs typeface="Arial"/>
              </a:rPr>
              <a:t>0</a:t>
            </a:r>
            <a:endParaRPr sz="24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837570" y="9715611"/>
            <a:ext cx="205104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45" dirty="0">
                <a:latin typeface="Arial"/>
                <a:cs typeface="Arial"/>
              </a:rPr>
              <a:t>5</a:t>
            </a:r>
            <a:endParaRPr sz="24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485394" y="9715611"/>
            <a:ext cx="38417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40" dirty="0">
                <a:latin typeface="Arial"/>
                <a:cs typeface="Arial"/>
              </a:rPr>
              <a:t>1</a:t>
            </a:r>
            <a:r>
              <a:rPr sz="2450" b="1" spc="45" dirty="0">
                <a:latin typeface="Arial"/>
                <a:cs typeface="Arial"/>
              </a:rPr>
              <a:t>0</a:t>
            </a:r>
            <a:endParaRPr sz="24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222755" y="9715611"/>
            <a:ext cx="38417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40" dirty="0">
                <a:latin typeface="Arial"/>
                <a:cs typeface="Arial"/>
              </a:rPr>
              <a:t>1</a:t>
            </a:r>
            <a:r>
              <a:rPr sz="2450" b="1" spc="45" dirty="0">
                <a:latin typeface="Arial"/>
                <a:cs typeface="Arial"/>
              </a:rPr>
              <a:t>5</a:t>
            </a:r>
            <a:endParaRPr sz="24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960114" y="9715611"/>
            <a:ext cx="38417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40" dirty="0">
                <a:latin typeface="Arial"/>
                <a:cs typeface="Arial"/>
              </a:rPr>
              <a:t>2</a:t>
            </a:r>
            <a:r>
              <a:rPr sz="2450" b="1" spc="45" dirty="0">
                <a:latin typeface="Arial"/>
                <a:cs typeface="Arial"/>
              </a:rPr>
              <a:t>0</a:t>
            </a:r>
            <a:endParaRPr sz="24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697474" y="9715611"/>
            <a:ext cx="38417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40" dirty="0">
                <a:latin typeface="Arial"/>
                <a:cs typeface="Arial"/>
              </a:rPr>
              <a:t>2</a:t>
            </a:r>
            <a:r>
              <a:rPr sz="2450" b="1" spc="45" dirty="0">
                <a:latin typeface="Arial"/>
                <a:cs typeface="Arial"/>
              </a:rPr>
              <a:t>5</a:t>
            </a:r>
            <a:endParaRPr sz="24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52670" y="194386"/>
            <a:ext cx="212471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85" dirty="0">
                <a:latin typeface="Arial"/>
                <a:cs typeface="Arial"/>
              </a:rPr>
              <a:t>Falta </a:t>
            </a:r>
            <a:r>
              <a:rPr sz="2450" b="1" spc="80" dirty="0">
                <a:latin typeface="Arial"/>
                <a:cs typeface="Arial"/>
              </a:rPr>
              <a:t>de</a:t>
            </a:r>
            <a:r>
              <a:rPr sz="2450" b="1" spc="-229" dirty="0">
                <a:latin typeface="Arial"/>
                <a:cs typeface="Arial"/>
              </a:rPr>
              <a:t> </a:t>
            </a:r>
            <a:r>
              <a:rPr sz="2450" b="1" spc="85" dirty="0">
                <a:latin typeface="Arial"/>
                <a:cs typeface="Arial"/>
              </a:rPr>
              <a:t>ética</a:t>
            </a:r>
            <a:endParaRPr sz="24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39101" y="1451867"/>
            <a:ext cx="313817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35" dirty="0">
                <a:latin typeface="Arial"/>
                <a:cs typeface="Arial"/>
              </a:rPr>
              <a:t>Presión </a:t>
            </a:r>
            <a:r>
              <a:rPr sz="2450" b="1" spc="30" dirty="0">
                <a:latin typeface="Arial"/>
                <a:cs typeface="Arial"/>
              </a:rPr>
              <a:t>o</a:t>
            </a:r>
            <a:r>
              <a:rPr sz="2450" b="1" spc="-160" dirty="0">
                <a:latin typeface="Arial"/>
                <a:cs typeface="Arial"/>
              </a:rPr>
              <a:t> </a:t>
            </a:r>
            <a:r>
              <a:rPr sz="2450" b="1" spc="80" dirty="0">
                <a:latin typeface="Arial"/>
                <a:cs typeface="Arial"/>
              </a:rPr>
              <a:t>amenazas</a:t>
            </a:r>
            <a:endParaRPr sz="24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59833" y="2709347"/>
            <a:ext cx="541718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65" dirty="0">
                <a:latin typeface="Arial"/>
                <a:cs typeface="Arial"/>
              </a:rPr>
              <a:t>Control </a:t>
            </a:r>
            <a:r>
              <a:rPr sz="2450" b="1" spc="120" dirty="0">
                <a:latin typeface="Arial"/>
                <a:cs typeface="Arial"/>
              </a:rPr>
              <a:t>interno (matriz </a:t>
            </a:r>
            <a:r>
              <a:rPr sz="2450" b="1" spc="80" dirty="0">
                <a:latin typeface="Arial"/>
                <a:cs typeface="Arial"/>
              </a:rPr>
              <a:t>de</a:t>
            </a:r>
            <a:r>
              <a:rPr sz="2450" b="1" spc="-484" dirty="0">
                <a:latin typeface="Arial"/>
                <a:cs typeface="Arial"/>
              </a:rPr>
              <a:t> </a:t>
            </a:r>
            <a:r>
              <a:rPr sz="2450" b="1" spc="-5" dirty="0">
                <a:latin typeface="Arial"/>
                <a:cs typeface="Arial"/>
              </a:rPr>
              <a:t>riesgos)</a:t>
            </a:r>
            <a:endParaRPr sz="24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02754" y="3966839"/>
            <a:ext cx="137414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10" dirty="0">
                <a:latin typeface="Arial"/>
                <a:cs typeface="Arial"/>
              </a:rPr>
              <a:t>Colusión</a:t>
            </a:r>
            <a:endParaRPr sz="24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26502" y="5224322"/>
            <a:ext cx="215074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-10" dirty="0">
                <a:latin typeface="Arial"/>
                <a:cs typeface="Arial"/>
              </a:rPr>
              <a:t>Sueldos</a:t>
            </a:r>
            <a:r>
              <a:rPr sz="2450" b="1" spc="-95" dirty="0">
                <a:latin typeface="Arial"/>
                <a:cs typeface="Arial"/>
              </a:rPr>
              <a:t> </a:t>
            </a:r>
            <a:r>
              <a:rPr sz="2450" b="1" spc="30" dirty="0">
                <a:latin typeface="Arial"/>
                <a:cs typeface="Arial"/>
              </a:rPr>
              <a:t>bajos</a:t>
            </a:r>
            <a:endParaRPr sz="24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807626" y="6481805"/>
            <a:ext cx="116967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-200" dirty="0">
                <a:latin typeface="Arial"/>
                <a:cs typeface="Arial"/>
              </a:rPr>
              <a:t>C</a:t>
            </a:r>
            <a:r>
              <a:rPr sz="2450" b="1" spc="25" dirty="0">
                <a:latin typeface="Arial"/>
                <a:cs typeface="Arial"/>
              </a:rPr>
              <a:t>o</a:t>
            </a:r>
            <a:r>
              <a:rPr sz="2450" b="1" spc="65" dirty="0">
                <a:latin typeface="Arial"/>
                <a:cs typeface="Arial"/>
              </a:rPr>
              <a:t>i</a:t>
            </a:r>
            <a:r>
              <a:rPr sz="2450" b="1" spc="240" dirty="0">
                <a:latin typeface="Arial"/>
                <a:cs typeface="Arial"/>
              </a:rPr>
              <a:t>m</a:t>
            </a:r>
            <a:r>
              <a:rPr sz="2450" b="1" spc="125" dirty="0">
                <a:latin typeface="Arial"/>
                <a:cs typeface="Arial"/>
              </a:rPr>
              <a:t>a</a:t>
            </a:r>
            <a:r>
              <a:rPr sz="2450" b="1" spc="-135" dirty="0">
                <a:latin typeface="Arial"/>
                <a:cs typeface="Arial"/>
              </a:rPr>
              <a:t>s</a:t>
            </a:r>
            <a:endParaRPr sz="24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93645" y="7739288"/>
            <a:ext cx="578358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55" dirty="0">
                <a:latin typeface="Arial"/>
                <a:cs typeface="Arial"/>
              </a:rPr>
              <a:t>Desconocimiento </a:t>
            </a:r>
            <a:r>
              <a:rPr sz="2450" b="1" spc="80" dirty="0">
                <a:latin typeface="Arial"/>
                <a:cs typeface="Arial"/>
              </a:rPr>
              <a:t>de </a:t>
            </a:r>
            <a:r>
              <a:rPr sz="2450" b="1" spc="-15" dirty="0">
                <a:latin typeface="Arial"/>
                <a:cs typeface="Arial"/>
              </a:rPr>
              <a:t>los</a:t>
            </a:r>
            <a:r>
              <a:rPr sz="2450" b="1" spc="-254" dirty="0">
                <a:latin typeface="Arial"/>
                <a:cs typeface="Arial"/>
              </a:rPr>
              <a:t> </a:t>
            </a:r>
            <a:r>
              <a:rPr sz="2450" b="1" spc="60" dirty="0">
                <a:latin typeface="Arial"/>
                <a:cs typeface="Arial"/>
              </a:rPr>
              <a:t>funcionarios</a:t>
            </a:r>
            <a:endParaRPr sz="24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757412" y="8996740"/>
            <a:ext cx="621982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-20" dirty="0">
                <a:latin typeface="Arial"/>
                <a:cs typeface="Arial"/>
              </a:rPr>
              <a:t>Cargos </a:t>
            </a:r>
            <a:r>
              <a:rPr sz="2450" b="1" spc="85" dirty="0">
                <a:latin typeface="Arial"/>
                <a:cs typeface="Arial"/>
              </a:rPr>
              <a:t>por</a:t>
            </a:r>
            <a:r>
              <a:rPr sz="2450" b="1" spc="-125" dirty="0">
                <a:latin typeface="Arial"/>
                <a:cs typeface="Arial"/>
              </a:rPr>
              <a:t> </a:t>
            </a:r>
            <a:r>
              <a:rPr sz="2450" b="1" spc="85" dirty="0">
                <a:latin typeface="Arial"/>
                <a:cs typeface="Arial"/>
              </a:rPr>
              <a:t>(recomendación/palanqueo)</a:t>
            </a:r>
            <a:endParaRPr sz="245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202522" y="29488"/>
            <a:ext cx="7302500" cy="9558020"/>
          </a:xfrm>
          <a:custGeom>
            <a:avLst/>
            <a:gdLst/>
            <a:ahLst/>
            <a:cxnLst/>
            <a:rect l="l" t="t" r="r" b="b"/>
            <a:pathLst>
              <a:path w="7302500" h="9558020">
                <a:moveTo>
                  <a:pt x="350951" y="8861133"/>
                </a:moveTo>
                <a:lnTo>
                  <a:pt x="336118" y="8825306"/>
                </a:lnTo>
                <a:lnTo>
                  <a:pt x="298615" y="8805291"/>
                </a:lnTo>
                <a:lnTo>
                  <a:pt x="294703" y="8804885"/>
                </a:lnTo>
                <a:lnTo>
                  <a:pt x="0" y="8804885"/>
                </a:lnTo>
                <a:lnTo>
                  <a:pt x="0" y="9557563"/>
                </a:lnTo>
                <a:lnTo>
                  <a:pt x="294703" y="9557563"/>
                </a:lnTo>
                <a:lnTo>
                  <a:pt x="330530" y="9542704"/>
                </a:lnTo>
                <a:lnTo>
                  <a:pt x="350570" y="9505175"/>
                </a:lnTo>
                <a:lnTo>
                  <a:pt x="350951" y="9501314"/>
                </a:lnTo>
                <a:lnTo>
                  <a:pt x="350951" y="8861133"/>
                </a:lnTo>
                <a:close/>
              </a:path>
              <a:path w="7302500" h="9558020">
                <a:moveTo>
                  <a:pt x="350951" y="7603299"/>
                </a:moveTo>
                <a:lnTo>
                  <a:pt x="336118" y="7567473"/>
                </a:lnTo>
                <a:lnTo>
                  <a:pt x="298615" y="7547457"/>
                </a:lnTo>
                <a:lnTo>
                  <a:pt x="294703" y="7547051"/>
                </a:lnTo>
                <a:lnTo>
                  <a:pt x="0" y="7547051"/>
                </a:lnTo>
                <a:lnTo>
                  <a:pt x="0" y="8299729"/>
                </a:lnTo>
                <a:lnTo>
                  <a:pt x="294703" y="8299729"/>
                </a:lnTo>
                <a:lnTo>
                  <a:pt x="330530" y="8284870"/>
                </a:lnTo>
                <a:lnTo>
                  <a:pt x="350570" y="8247354"/>
                </a:lnTo>
                <a:lnTo>
                  <a:pt x="350951" y="8243417"/>
                </a:lnTo>
                <a:lnTo>
                  <a:pt x="350951" y="7603299"/>
                </a:lnTo>
                <a:close/>
              </a:path>
              <a:path w="7302500" h="9558020">
                <a:moveTo>
                  <a:pt x="350951" y="3829774"/>
                </a:moveTo>
                <a:lnTo>
                  <a:pt x="336118" y="3793947"/>
                </a:lnTo>
                <a:lnTo>
                  <a:pt x="298615" y="3773906"/>
                </a:lnTo>
                <a:lnTo>
                  <a:pt x="294703" y="3773513"/>
                </a:lnTo>
                <a:lnTo>
                  <a:pt x="0" y="3773513"/>
                </a:lnTo>
                <a:lnTo>
                  <a:pt x="0" y="4526178"/>
                </a:lnTo>
                <a:lnTo>
                  <a:pt x="294703" y="4526178"/>
                </a:lnTo>
                <a:lnTo>
                  <a:pt x="330530" y="4511332"/>
                </a:lnTo>
                <a:lnTo>
                  <a:pt x="350570" y="4473829"/>
                </a:lnTo>
                <a:lnTo>
                  <a:pt x="350951" y="4469917"/>
                </a:lnTo>
                <a:lnTo>
                  <a:pt x="350951" y="3829774"/>
                </a:lnTo>
                <a:close/>
              </a:path>
              <a:path w="7302500" h="9558020">
                <a:moveTo>
                  <a:pt x="698525" y="5087620"/>
                </a:moveTo>
                <a:lnTo>
                  <a:pt x="683691" y="5051793"/>
                </a:lnTo>
                <a:lnTo>
                  <a:pt x="646188" y="5031740"/>
                </a:lnTo>
                <a:lnTo>
                  <a:pt x="642264" y="5031359"/>
                </a:lnTo>
                <a:lnTo>
                  <a:pt x="0" y="5031359"/>
                </a:lnTo>
                <a:lnTo>
                  <a:pt x="0" y="5784012"/>
                </a:lnTo>
                <a:lnTo>
                  <a:pt x="642264" y="5784012"/>
                </a:lnTo>
                <a:lnTo>
                  <a:pt x="678091" y="5769178"/>
                </a:lnTo>
                <a:lnTo>
                  <a:pt x="698144" y="5731675"/>
                </a:lnTo>
                <a:lnTo>
                  <a:pt x="698525" y="5727751"/>
                </a:lnTo>
                <a:lnTo>
                  <a:pt x="698525" y="5087620"/>
                </a:lnTo>
                <a:close/>
              </a:path>
              <a:path w="7302500" h="9558020">
                <a:moveTo>
                  <a:pt x="1046099" y="6345453"/>
                </a:moveTo>
                <a:lnTo>
                  <a:pt x="1031265" y="6309626"/>
                </a:lnTo>
                <a:lnTo>
                  <a:pt x="993762" y="6289586"/>
                </a:lnTo>
                <a:lnTo>
                  <a:pt x="989838" y="6289205"/>
                </a:lnTo>
                <a:lnTo>
                  <a:pt x="0" y="6289205"/>
                </a:lnTo>
                <a:lnTo>
                  <a:pt x="0" y="7041832"/>
                </a:lnTo>
                <a:lnTo>
                  <a:pt x="989838" y="7041832"/>
                </a:lnTo>
                <a:lnTo>
                  <a:pt x="1025664" y="7027037"/>
                </a:lnTo>
                <a:lnTo>
                  <a:pt x="1045718" y="6989521"/>
                </a:lnTo>
                <a:lnTo>
                  <a:pt x="1046099" y="6985584"/>
                </a:lnTo>
                <a:lnTo>
                  <a:pt x="1046099" y="6345453"/>
                </a:lnTo>
                <a:close/>
              </a:path>
              <a:path w="7302500" h="9558020">
                <a:moveTo>
                  <a:pt x="3479101" y="1314094"/>
                </a:moveTo>
                <a:lnTo>
                  <a:pt x="3464268" y="1278267"/>
                </a:lnTo>
                <a:lnTo>
                  <a:pt x="3426752" y="1258214"/>
                </a:lnTo>
                <a:lnTo>
                  <a:pt x="3422840" y="1257833"/>
                </a:lnTo>
                <a:lnTo>
                  <a:pt x="0" y="1257833"/>
                </a:lnTo>
                <a:lnTo>
                  <a:pt x="0" y="2010486"/>
                </a:lnTo>
                <a:lnTo>
                  <a:pt x="3422840" y="2010486"/>
                </a:lnTo>
                <a:lnTo>
                  <a:pt x="3458667" y="1995652"/>
                </a:lnTo>
                <a:lnTo>
                  <a:pt x="3478720" y="1958149"/>
                </a:lnTo>
                <a:lnTo>
                  <a:pt x="3479101" y="1954237"/>
                </a:lnTo>
                <a:lnTo>
                  <a:pt x="3479101" y="1314094"/>
                </a:lnTo>
                <a:close/>
              </a:path>
              <a:path w="7302500" h="9558020">
                <a:moveTo>
                  <a:pt x="5564530" y="2571940"/>
                </a:moveTo>
                <a:lnTo>
                  <a:pt x="5549684" y="2536113"/>
                </a:lnTo>
                <a:lnTo>
                  <a:pt x="5512193" y="2516060"/>
                </a:lnTo>
                <a:lnTo>
                  <a:pt x="5508269" y="2515679"/>
                </a:lnTo>
                <a:lnTo>
                  <a:pt x="0" y="2515679"/>
                </a:lnTo>
                <a:lnTo>
                  <a:pt x="0" y="3268332"/>
                </a:lnTo>
                <a:lnTo>
                  <a:pt x="5508269" y="3268332"/>
                </a:lnTo>
                <a:lnTo>
                  <a:pt x="5544096" y="3253498"/>
                </a:lnTo>
                <a:lnTo>
                  <a:pt x="5564136" y="3215983"/>
                </a:lnTo>
                <a:lnTo>
                  <a:pt x="5564530" y="3212071"/>
                </a:lnTo>
                <a:lnTo>
                  <a:pt x="5564530" y="2571940"/>
                </a:lnTo>
                <a:close/>
              </a:path>
              <a:path w="7302500" h="9558020">
                <a:moveTo>
                  <a:pt x="7302411" y="56248"/>
                </a:moveTo>
                <a:lnTo>
                  <a:pt x="7287552" y="20421"/>
                </a:lnTo>
                <a:lnTo>
                  <a:pt x="7250036" y="381"/>
                </a:lnTo>
                <a:lnTo>
                  <a:pt x="7246163" y="0"/>
                </a:lnTo>
                <a:lnTo>
                  <a:pt x="0" y="0"/>
                </a:lnTo>
                <a:lnTo>
                  <a:pt x="0" y="752652"/>
                </a:lnTo>
                <a:lnTo>
                  <a:pt x="7246163" y="752652"/>
                </a:lnTo>
                <a:lnTo>
                  <a:pt x="7281989" y="737819"/>
                </a:lnTo>
                <a:lnTo>
                  <a:pt x="7302005" y="700316"/>
                </a:lnTo>
                <a:lnTo>
                  <a:pt x="7302411" y="696391"/>
                </a:lnTo>
                <a:lnTo>
                  <a:pt x="7302411" y="56248"/>
                </a:lnTo>
                <a:close/>
              </a:path>
            </a:pathLst>
          </a:custGeom>
          <a:solidFill>
            <a:srgbClr val="FF66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23996" y="1929458"/>
            <a:ext cx="1209675" cy="6283325"/>
          </a:xfrm>
          <a:prstGeom prst="rect">
            <a:avLst/>
          </a:prstGeom>
        </p:spPr>
        <p:txBody>
          <a:bodyPr vert="vert270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3500" spc="65" dirty="0">
                <a:latin typeface="Verdana"/>
                <a:cs typeface="Verdana"/>
              </a:rPr>
              <a:t>Causas</a:t>
            </a:r>
            <a:r>
              <a:rPr sz="3500" spc="-275" dirty="0">
                <a:latin typeface="Verdana"/>
                <a:cs typeface="Verdana"/>
              </a:rPr>
              <a:t> </a:t>
            </a:r>
            <a:r>
              <a:rPr sz="3500" spc="35" dirty="0">
                <a:latin typeface="Verdana"/>
                <a:cs typeface="Verdana"/>
              </a:rPr>
              <a:t>que</a:t>
            </a:r>
            <a:r>
              <a:rPr sz="3500" spc="-275" dirty="0">
                <a:latin typeface="Verdana"/>
                <a:cs typeface="Verdana"/>
              </a:rPr>
              <a:t> </a:t>
            </a:r>
            <a:r>
              <a:rPr sz="3500" spc="-30" dirty="0">
                <a:latin typeface="Verdana"/>
                <a:cs typeface="Verdana"/>
              </a:rPr>
              <a:t>dan</a:t>
            </a:r>
            <a:r>
              <a:rPr sz="3500" spc="-270" dirty="0">
                <a:latin typeface="Verdana"/>
                <a:cs typeface="Verdana"/>
              </a:rPr>
              <a:t> </a:t>
            </a:r>
            <a:r>
              <a:rPr sz="3500" dirty="0">
                <a:latin typeface="Verdana"/>
                <a:cs typeface="Verdana"/>
              </a:rPr>
              <a:t>origen</a:t>
            </a:r>
            <a:r>
              <a:rPr sz="3500" spc="-275" dirty="0">
                <a:latin typeface="Verdana"/>
                <a:cs typeface="Verdana"/>
              </a:rPr>
              <a:t> </a:t>
            </a:r>
            <a:r>
              <a:rPr sz="3500" spc="-40" dirty="0">
                <a:latin typeface="Verdana"/>
                <a:cs typeface="Verdana"/>
              </a:rPr>
              <a:t>a</a:t>
            </a:r>
            <a:r>
              <a:rPr sz="3500" spc="-275" dirty="0">
                <a:latin typeface="Verdana"/>
                <a:cs typeface="Verdana"/>
              </a:rPr>
              <a:t> </a:t>
            </a:r>
            <a:r>
              <a:rPr sz="3500" spc="130" dirty="0">
                <a:latin typeface="Verdana"/>
                <a:cs typeface="Verdana"/>
              </a:rPr>
              <a:t>los</a:t>
            </a:r>
            <a:endParaRPr sz="35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750"/>
              </a:spcBef>
            </a:pPr>
            <a:r>
              <a:rPr sz="3500" spc="20" dirty="0">
                <a:latin typeface="Verdana"/>
                <a:cs typeface="Verdana"/>
              </a:rPr>
              <a:t>fraudes</a:t>
            </a:r>
            <a:endParaRPr sz="3500">
              <a:latin typeface="Verdana"/>
              <a:cs typeface="Verdana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6630169" y="201235"/>
            <a:ext cx="1258570" cy="535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50" b="1" spc="40" dirty="0">
                <a:solidFill>
                  <a:srgbClr val="004AAC"/>
                </a:solidFill>
                <a:latin typeface="Arial"/>
                <a:cs typeface="Arial"/>
              </a:rPr>
              <a:t>37</a:t>
            </a:r>
            <a:r>
              <a:rPr sz="3350" b="1" spc="30" dirty="0">
                <a:solidFill>
                  <a:srgbClr val="004AAC"/>
                </a:solidFill>
                <a:latin typeface="Arial"/>
                <a:cs typeface="Arial"/>
              </a:rPr>
              <a:t>,</a:t>
            </a:r>
            <a:r>
              <a:rPr sz="3350" b="1" spc="40" dirty="0">
                <a:solidFill>
                  <a:srgbClr val="004AAC"/>
                </a:solidFill>
                <a:latin typeface="Arial"/>
                <a:cs typeface="Arial"/>
              </a:rPr>
              <a:t>5</a:t>
            </a:r>
            <a:r>
              <a:rPr sz="3350" b="1" spc="30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33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644817" y="1333903"/>
            <a:ext cx="1258570" cy="535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50" b="1" spc="40" dirty="0">
                <a:solidFill>
                  <a:srgbClr val="004AAC"/>
                </a:solidFill>
                <a:latin typeface="Arial"/>
                <a:cs typeface="Arial"/>
              </a:rPr>
              <a:t>17</a:t>
            </a:r>
            <a:r>
              <a:rPr sz="3350" b="1" spc="30" dirty="0">
                <a:solidFill>
                  <a:srgbClr val="004AAC"/>
                </a:solidFill>
                <a:latin typeface="Arial"/>
                <a:cs typeface="Arial"/>
              </a:rPr>
              <a:t>,</a:t>
            </a:r>
            <a:r>
              <a:rPr sz="3350" b="1" spc="40" dirty="0">
                <a:solidFill>
                  <a:srgbClr val="004AAC"/>
                </a:solidFill>
                <a:latin typeface="Arial"/>
                <a:cs typeface="Arial"/>
              </a:rPr>
              <a:t>9</a:t>
            </a:r>
            <a:r>
              <a:rPr sz="3350" b="1" spc="30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33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811519" y="2634894"/>
            <a:ext cx="1258570" cy="535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50" b="1" spc="40" dirty="0">
                <a:solidFill>
                  <a:srgbClr val="004AAC"/>
                </a:solidFill>
                <a:latin typeface="Arial"/>
                <a:cs typeface="Arial"/>
              </a:rPr>
              <a:t>28</a:t>
            </a:r>
            <a:r>
              <a:rPr sz="3350" b="1" spc="30" dirty="0">
                <a:solidFill>
                  <a:srgbClr val="004AAC"/>
                </a:solidFill>
                <a:latin typeface="Arial"/>
                <a:cs typeface="Arial"/>
              </a:rPr>
              <a:t>,</a:t>
            </a:r>
            <a:r>
              <a:rPr sz="3350" b="1" spc="40" dirty="0">
                <a:solidFill>
                  <a:srgbClr val="004AAC"/>
                </a:solidFill>
                <a:latin typeface="Arial"/>
                <a:cs typeface="Arial"/>
              </a:rPr>
              <a:t>6</a:t>
            </a:r>
            <a:r>
              <a:rPr sz="3350" b="1" spc="30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33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619799" y="3962398"/>
            <a:ext cx="1016000" cy="535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50" b="1" spc="40" dirty="0">
                <a:solidFill>
                  <a:srgbClr val="004AAC"/>
                </a:solidFill>
                <a:latin typeface="Arial"/>
                <a:cs typeface="Arial"/>
              </a:rPr>
              <a:t>1</a:t>
            </a:r>
            <a:r>
              <a:rPr sz="3350" b="1" spc="30" dirty="0">
                <a:solidFill>
                  <a:srgbClr val="004AAC"/>
                </a:solidFill>
                <a:latin typeface="Arial"/>
                <a:cs typeface="Arial"/>
              </a:rPr>
              <a:t>,</a:t>
            </a:r>
            <a:r>
              <a:rPr sz="3350" b="1" spc="40" dirty="0">
                <a:solidFill>
                  <a:srgbClr val="004AAC"/>
                </a:solidFill>
                <a:latin typeface="Arial"/>
                <a:cs typeface="Arial"/>
              </a:rPr>
              <a:t>8</a:t>
            </a:r>
            <a:r>
              <a:rPr sz="3350" b="1" spc="30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33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464521" y="6411009"/>
            <a:ext cx="1016000" cy="535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50" b="1" spc="40" dirty="0">
                <a:solidFill>
                  <a:srgbClr val="004AAC"/>
                </a:solidFill>
                <a:latin typeface="Arial"/>
                <a:cs typeface="Arial"/>
              </a:rPr>
              <a:t>5</a:t>
            </a:r>
            <a:r>
              <a:rPr sz="3350" b="1" spc="30" dirty="0">
                <a:solidFill>
                  <a:srgbClr val="004AAC"/>
                </a:solidFill>
                <a:latin typeface="Arial"/>
                <a:cs typeface="Arial"/>
              </a:rPr>
              <a:t>,</a:t>
            </a:r>
            <a:r>
              <a:rPr sz="3350" b="1" spc="40" dirty="0">
                <a:solidFill>
                  <a:srgbClr val="004AAC"/>
                </a:solidFill>
                <a:latin typeface="Arial"/>
                <a:cs typeface="Arial"/>
              </a:rPr>
              <a:t>4</a:t>
            </a:r>
            <a:r>
              <a:rPr sz="3350" b="1" spc="30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33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969161" y="5120790"/>
            <a:ext cx="1016000" cy="535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50" b="1" spc="40" dirty="0">
                <a:solidFill>
                  <a:srgbClr val="004AAC"/>
                </a:solidFill>
                <a:latin typeface="Arial"/>
                <a:cs typeface="Arial"/>
              </a:rPr>
              <a:t>3</a:t>
            </a:r>
            <a:r>
              <a:rPr sz="3350" b="1" spc="30" dirty="0">
                <a:solidFill>
                  <a:srgbClr val="004AAC"/>
                </a:solidFill>
                <a:latin typeface="Arial"/>
                <a:cs typeface="Arial"/>
              </a:rPr>
              <a:t>,</a:t>
            </a:r>
            <a:r>
              <a:rPr sz="3350" b="1" spc="40" dirty="0">
                <a:solidFill>
                  <a:srgbClr val="004AAC"/>
                </a:solidFill>
                <a:latin typeface="Arial"/>
                <a:cs typeface="Arial"/>
              </a:rPr>
              <a:t>6</a:t>
            </a:r>
            <a:r>
              <a:rPr sz="3350" b="1" spc="30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33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775735" y="8982789"/>
            <a:ext cx="1016000" cy="535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50" b="1" spc="40" dirty="0">
                <a:solidFill>
                  <a:srgbClr val="004AAC"/>
                </a:solidFill>
                <a:latin typeface="Arial"/>
                <a:cs typeface="Arial"/>
              </a:rPr>
              <a:t>1</a:t>
            </a:r>
            <a:r>
              <a:rPr sz="3350" b="1" spc="30" dirty="0">
                <a:solidFill>
                  <a:srgbClr val="004AAC"/>
                </a:solidFill>
                <a:latin typeface="Arial"/>
                <a:cs typeface="Arial"/>
              </a:rPr>
              <a:t>,</a:t>
            </a:r>
            <a:r>
              <a:rPr sz="3350" b="1" spc="40" dirty="0">
                <a:solidFill>
                  <a:srgbClr val="004AAC"/>
                </a:solidFill>
                <a:latin typeface="Arial"/>
                <a:cs typeface="Arial"/>
              </a:rPr>
              <a:t>8</a:t>
            </a:r>
            <a:r>
              <a:rPr sz="3350" b="1" spc="30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33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775735" y="7730793"/>
            <a:ext cx="1016000" cy="535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50" b="1" spc="40" dirty="0">
                <a:solidFill>
                  <a:srgbClr val="004AAC"/>
                </a:solidFill>
                <a:latin typeface="Arial"/>
                <a:cs typeface="Arial"/>
              </a:rPr>
              <a:t>1</a:t>
            </a:r>
            <a:r>
              <a:rPr sz="3350" b="1" spc="30" dirty="0">
                <a:solidFill>
                  <a:srgbClr val="004AAC"/>
                </a:solidFill>
                <a:latin typeface="Arial"/>
                <a:cs typeface="Arial"/>
              </a:rPr>
              <a:t>,</a:t>
            </a:r>
            <a:r>
              <a:rPr sz="3350" b="1" spc="40" dirty="0">
                <a:solidFill>
                  <a:srgbClr val="004AAC"/>
                </a:solidFill>
                <a:latin typeface="Arial"/>
                <a:cs typeface="Arial"/>
              </a:rPr>
              <a:t>8</a:t>
            </a:r>
            <a:r>
              <a:rPr sz="3350" b="1" spc="30" dirty="0">
                <a:solidFill>
                  <a:srgbClr val="004AAC"/>
                </a:solidFill>
                <a:latin typeface="Arial"/>
                <a:cs typeface="Arial"/>
              </a:rPr>
              <a:t>%</a:t>
            </a:r>
            <a:endParaRPr sz="335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06551" y="9470135"/>
            <a:ext cx="536448" cy="5913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058400"/>
            <a:chOff x="0" y="0"/>
            <a:chExt cx="182880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7999" cy="100583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019444" y="1822488"/>
              <a:ext cx="3896360" cy="7435850"/>
            </a:xfrm>
            <a:custGeom>
              <a:avLst/>
              <a:gdLst/>
              <a:ahLst/>
              <a:cxnLst/>
              <a:rect l="l" t="t" r="r" b="b"/>
              <a:pathLst>
                <a:path w="3896359" h="7435850">
                  <a:moveTo>
                    <a:pt x="3738758" y="7435809"/>
                  </a:moveTo>
                  <a:lnTo>
                    <a:pt x="162082" y="7435809"/>
                  </a:lnTo>
                  <a:lnTo>
                    <a:pt x="119110" y="7429882"/>
                  </a:lnTo>
                  <a:lnTo>
                    <a:pt x="80416" y="7413170"/>
                  </a:lnTo>
                  <a:lnTo>
                    <a:pt x="47589" y="7387287"/>
                  </a:lnTo>
                  <a:lnTo>
                    <a:pt x="22197" y="7353845"/>
                  </a:lnTo>
                  <a:lnTo>
                    <a:pt x="5810" y="7314456"/>
                  </a:lnTo>
                  <a:lnTo>
                    <a:pt x="0" y="7270731"/>
                  </a:lnTo>
                  <a:lnTo>
                    <a:pt x="0" y="165075"/>
                  </a:lnTo>
                  <a:lnTo>
                    <a:pt x="5810" y="121348"/>
                  </a:lnTo>
                  <a:lnTo>
                    <a:pt x="22197" y="81959"/>
                  </a:lnTo>
                  <a:lnTo>
                    <a:pt x="47589" y="48518"/>
                  </a:lnTo>
                  <a:lnTo>
                    <a:pt x="80416" y="22637"/>
                  </a:lnTo>
                  <a:lnTo>
                    <a:pt x="119110" y="5927"/>
                  </a:lnTo>
                  <a:lnTo>
                    <a:pt x="162100" y="0"/>
                  </a:lnTo>
                  <a:lnTo>
                    <a:pt x="3738739" y="0"/>
                  </a:lnTo>
                  <a:lnTo>
                    <a:pt x="3781724" y="5927"/>
                  </a:lnTo>
                  <a:lnTo>
                    <a:pt x="3820414" y="22637"/>
                  </a:lnTo>
                  <a:lnTo>
                    <a:pt x="3853241" y="48518"/>
                  </a:lnTo>
                  <a:lnTo>
                    <a:pt x="3878633" y="81959"/>
                  </a:lnTo>
                  <a:lnTo>
                    <a:pt x="3895020" y="121348"/>
                  </a:lnTo>
                  <a:lnTo>
                    <a:pt x="3896363" y="131452"/>
                  </a:lnTo>
                  <a:lnTo>
                    <a:pt x="3896363" y="7304352"/>
                  </a:lnTo>
                  <a:lnTo>
                    <a:pt x="3878633" y="7353845"/>
                  </a:lnTo>
                  <a:lnTo>
                    <a:pt x="3853241" y="7387287"/>
                  </a:lnTo>
                  <a:lnTo>
                    <a:pt x="3820414" y="7413170"/>
                  </a:lnTo>
                  <a:lnTo>
                    <a:pt x="3781724" y="7429882"/>
                  </a:lnTo>
                  <a:lnTo>
                    <a:pt x="3738758" y="7435809"/>
                  </a:lnTo>
                  <a:close/>
                </a:path>
              </a:pathLst>
            </a:custGeom>
            <a:solidFill>
              <a:srgbClr val="FFBD58">
                <a:alpha val="5764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019385" y="3751615"/>
              <a:ext cx="3905250" cy="9525"/>
            </a:xfrm>
            <a:custGeom>
              <a:avLst/>
              <a:gdLst/>
              <a:ahLst/>
              <a:cxnLst/>
              <a:rect l="l" t="t" r="r" b="b"/>
              <a:pathLst>
                <a:path w="3905250" h="9525">
                  <a:moveTo>
                    <a:pt x="3905250" y="0"/>
                  </a:moveTo>
                  <a:lnTo>
                    <a:pt x="3905250" y="9525"/>
                  </a:lnTo>
                  <a:lnTo>
                    <a:pt x="0" y="9525"/>
                  </a:lnTo>
                  <a:lnTo>
                    <a:pt x="0" y="0"/>
                  </a:lnTo>
                  <a:lnTo>
                    <a:pt x="3905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367723" y="1822487"/>
              <a:ext cx="3896360" cy="7435850"/>
            </a:xfrm>
            <a:custGeom>
              <a:avLst/>
              <a:gdLst/>
              <a:ahLst/>
              <a:cxnLst/>
              <a:rect l="l" t="t" r="r" b="b"/>
              <a:pathLst>
                <a:path w="3896359" h="7435850">
                  <a:moveTo>
                    <a:pt x="3738759" y="7435809"/>
                  </a:moveTo>
                  <a:lnTo>
                    <a:pt x="162068" y="7435809"/>
                  </a:lnTo>
                  <a:lnTo>
                    <a:pt x="119107" y="7429883"/>
                  </a:lnTo>
                  <a:lnTo>
                    <a:pt x="80416" y="7413171"/>
                  </a:lnTo>
                  <a:lnTo>
                    <a:pt x="47589" y="7387288"/>
                  </a:lnTo>
                  <a:lnTo>
                    <a:pt x="22197" y="7353845"/>
                  </a:lnTo>
                  <a:lnTo>
                    <a:pt x="5810" y="7314456"/>
                  </a:lnTo>
                  <a:lnTo>
                    <a:pt x="0" y="7270738"/>
                  </a:lnTo>
                  <a:lnTo>
                    <a:pt x="0" y="165070"/>
                  </a:lnTo>
                  <a:lnTo>
                    <a:pt x="5810" y="121349"/>
                  </a:lnTo>
                  <a:lnTo>
                    <a:pt x="22197" y="81960"/>
                  </a:lnTo>
                  <a:lnTo>
                    <a:pt x="47589" y="48519"/>
                  </a:lnTo>
                  <a:lnTo>
                    <a:pt x="80416" y="22638"/>
                  </a:lnTo>
                  <a:lnTo>
                    <a:pt x="119107" y="5928"/>
                  </a:lnTo>
                  <a:lnTo>
                    <a:pt x="162091" y="0"/>
                  </a:lnTo>
                  <a:lnTo>
                    <a:pt x="3738736" y="0"/>
                  </a:lnTo>
                  <a:lnTo>
                    <a:pt x="3781721" y="5928"/>
                  </a:lnTo>
                  <a:lnTo>
                    <a:pt x="3820411" y="22638"/>
                  </a:lnTo>
                  <a:lnTo>
                    <a:pt x="3853238" y="48519"/>
                  </a:lnTo>
                  <a:lnTo>
                    <a:pt x="3878631" y="81960"/>
                  </a:lnTo>
                  <a:lnTo>
                    <a:pt x="3895018" y="121349"/>
                  </a:lnTo>
                  <a:lnTo>
                    <a:pt x="3896363" y="131476"/>
                  </a:lnTo>
                  <a:lnTo>
                    <a:pt x="3896363" y="7304330"/>
                  </a:lnTo>
                  <a:lnTo>
                    <a:pt x="3878631" y="7353845"/>
                  </a:lnTo>
                  <a:lnTo>
                    <a:pt x="3853238" y="7387288"/>
                  </a:lnTo>
                  <a:lnTo>
                    <a:pt x="3820411" y="7413171"/>
                  </a:lnTo>
                  <a:lnTo>
                    <a:pt x="3781721" y="7429883"/>
                  </a:lnTo>
                  <a:lnTo>
                    <a:pt x="3738759" y="7435809"/>
                  </a:lnTo>
                  <a:close/>
                </a:path>
              </a:pathLst>
            </a:custGeom>
            <a:solidFill>
              <a:srgbClr val="527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367685" y="3751617"/>
              <a:ext cx="3905250" cy="9525"/>
            </a:xfrm>
            <a:custGeom>
              <a:avLst/>
              <a:gdLst/>
              <a:ahLst/>
              <a:cxnLst/>
              <a:rect l="l" t="t" r="r" b="b"/>
              <a:pathLst>
                <a:path w="3905250" h="9525">
                  <a:moveTo>
                    <a:pt x="3905250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3905250" y="9525"/>
                  </a:lnTo>
                  <a:lnTo>
                    <a:pt x="3905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716000" y="1822487"/>
              <a:ext cx="3896360" cy="7435850"/>
            </a:xfrm>
            <a:custGeom>
              <a:avLst/>
              <a:gdLst/>
              <a:ahLst/>
              <a:cxnLst/>
              <a:rect l="l" t="t" r="r" b="b"/>
              <a:pathLst>
                <a:path w="3896359" h="7435850">
                  <a:moveTo>
                    <a:pt x="3738760" y="7435809"/>
                  </a:moveTo>
                  <a:lnTo>
                    <a:pt x="162099" y="7435809"/>
                  </a:lnTo>
                  <a:lnTo>
                    <a:pt x="119125" y="7429883"/>
                  </a:lnTo>
                  <a:lnTo>
                    <a:pt x="80425" y="7413171"/>
                  </a:lnTo>
                  <a:lnTo>
                    <a:pt x="47593" y="7387288"/>
                  </a:lnTo>
                  <a:lnTo>
                    <a:pt x="22198" y="7353845"/>
                  </a:lnTo>
                  <a:lnTo>
                    <a:pt x="5810" y="7314456"/>
                  </a:lnTo>
                  <a:lnTo>
                    <a:pt x="0" y="7270737"/>
                  </a:lnTo>
                  <a:lnTo>
                    <a:pt x="0" y="165071"/>
                  </a:lnTo>
                  <a:lnTo>
                    <a:pt x="5810" y="121349"/>
                  </a:lnTo>
                  <a:lnTo>
                    <a:pt x="22198" y="81960"/>
                  </a:lnTo>
                  <a:lnTo>
                    <a:pt x="47593" y="48519"/>
                  </a:lnTo>
                  <a:lnTo>
                    <a:pt x="80425" y="22638"/>
                  </a:lnTo>
                  <a:lnTo>
                    <a:pt x="119125" y="5928"/>
                  </a:lnTo>
                  <a:lnTo>
                    <a:pt x="162122" y="0"/>
                  </a:lnTo>
                  <a:lnTo>
                    <a:pt x="3738737" y="0"/>
                  </a:lnTo>
                  <a:lnTo>
                    <a:pt x="3781731" y="5928"/>
                  </a:lnTo>
                  <a:lnTo>
                    <a:pt x="3820425" y="22638"/>
                  </a:lnTo>
                  <a:lnTo>
                    <a:pt x="3853250" y="48519"/>
                  </a:lnTo>
                  <a:lnTo>
                    <a:pt x="3878637" y="81960"/>
                  </a:lnTo>
                  <a:lnTo>
                    <a:pt x="3895020" y="121349"/>
                  </a:lnTo>
                  <a:lnTo>
                    <a:pt x="3896363" y="131462"/>
                  </a:lnTo>
                  <a:lnTo>
                    <a:pt x="3896363" y="7304343"/>
                  </a:lnTo>
                  <a:lnTo>
                    <a:pt x="3878637" y="7353845"/>
                  </a:lnTo>
                  <a:lnTo>
                    <a:pt x="3853250" y="7387288"/>
                  </a:lnTo>
                  <a:lnTo>
                    <a:pt x="3820425" y="7413171"/>
                  </a:lnTo>
                  <a:lnTo>
                    <a:pt x="3781731" y="7429883"/>
                  </a:lnTo>
                  <a:lnTo>
                    <a:pt x="3738760" y="7435809"/>
                  </a:lnTo>
                  <a:close/>
                </a:path>
              </a:pathLst>
            </a:custGeom>
            <a:solidFill>
              <a:srgbClr val="DA99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715962" y="3751617"/>
              <a:ext cx="3905250" cy="9525"/>
            </a:xfrm>
            <a:custGeom>
              <a:avLst/>
              <a:gdLst/>
              <a:ahLst/>
              <a:cxnLst/>
              <a:rect l="l" t="t" r="r" b="b"/>
              <a:pathLst>
                <a:path w="3905250" h="9525">
                  <a:moveTo>
                    <a:pt x="3905250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3905250" y="9525"/>
                  </a:lnTo>
                  <a:lnTo>
                    <a:pt x="3905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71160" y="1822488"/>
              <a:ext cx="3896360" cy="7435850"/>
            </a:xfrm>
            <a:custGeom>
              <a:avLst/>
              <a:gdLst/>
              <a:ahLst/>
              <a:cxnLst/>
              <a:rect l="l" t="t" r="r" b="b"/>
              <a:pathLst>
                <a:path w="3896360" h="7435850">
                  <a:moveTo>
                    <a:pt x="3738734" y="7435809"/>
                  </a:moveTo>
                  <a:lnTo>
                    <a:pt x="162082" y="7435809"/>
                  </a:lnTo>
                  <a:lnTo>
                    <a:pt x="119110" y="7429882"/>
                  </a:lnTo>
                  <a:lnTo>
                    <a:pt x="80416" y="7413170"/>
                  </a:lnTo>
                  <a:lnTo>
                    <a:pt x="47589" y="7387287"/>
                  </a:lnTo>
                  <a:lnTo>
                    <a:pt x="22197" y="7353845"/>
                  </a:lnTo>
                  <a:lnTo>
                    <a:pt x="5810" y="7314456"/>
                  </a:lnTo>
                  <a:lnTo>
                    <a:pt x="0" y="7270732"/>
                  </a:lnTo>
                  <a:lnTo>
                    <a:pt x="0" y="165075"/>
                  </a:lnTo>
                  <a:lnTo>
                    <a:pt x="5810" y="121348"/>
                  </a:lnTo>
                  <a:lnTo>
                    <a:pt x="22197" y="81959"/>
                  </a:lnTo>
                  <a:lnTo>
                    <a:pt x="47589" y="48518"/>
                  </a:lnTo>
                  <a:lnTo>
                    <a:pt x="80416" y="22637"/>
                  </a:lnTo>
                  <a:lnTo>
                    <a:pt x="119110" y="5927"/>
                  </a:lnTo>
                  <a:lnTo>
                    <a:pt x="162100" y="0"/>
                  </a:lnTo>
                  <a:lnTo>
                    <a:pt x="3738716" y="0"/>
                  </a:lnTo>
                  <a:lnTo>
                    <a:pt x="3781713" y="5927"/>
                  </a:lnTo>
                  <a:lnTo>
                    <a:pt x="3820412" y="22637"/>
                  </a:lnTo>
                  <a:lnTo>
                    <a:pt x="3853244" y="48518"/>
                  </a:lnTo>
                  <a:lnTo>
                    <a:pt x="3878639" y="81959"/>
                  </a:lnTo>
                  <a:lnTo>
                    <a:pt x="3895027" y="121348"/>
                  </a:lnTo>
                  <a:lnTo>
                    <a:pt x="3896363" y="131403"/>
                  </a:lnTo>
                  <a:lnTo>
                    <a:pt x="3896363" y="7304401"/>
                  </a:lnTo>
                  <a:lnTo>
                    <a:pt x="3878639" y="7353845"/>
                  </a:lnTo>
                  <a:lnTo>
                    <a:pt x="3853244" y="7387287"/>
                  </a:lnTo>
                  <a:lnTo>
                    <a:pt x="3820412" y="7413170"/>
                  </a:lnTo>
                  <a:lnTo>
                    <a:pt x="3781713" y="7429882"/>
                  </a:lnTo>
                  <a:lnTo>
                    <a:pt x="3738734" y="7435809"/>
                  </a:lnTo>
                  <a:close/>
                </a:path>
              </a:pathLst>
            </a:custGeom>
            <a:solidFill>
              <a:srgbClr val="C8E265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55853" y="3751617"/>
              <a:ext cx="16975455" cy="5168265"/>
            </a:xfrm>
            <a:custGeom>
              <a:avLst/>
              <a:gdLst/>
              <a:ahLst/>
              <a:cxnLst/>
              <a:rect l="l" t="t" r="r" b="b"/>
              <a:pathLst>
                <a:path w="16975455" h="5168265">
                  <a:moveTo>
                    <a:pt x="3597275" y="5024996"/>
                  </a:moveTo>
                  <a:lnTo>
                    <a:pt x="3456457" y="4882273"/>
                  </a:lnTo>
                  <a:lnTo>
                    <a:pt x="3439566" y="4899406"/>
                  </a:lnTo>
                  <a:lnTo>
                    <a:pt x="3551910" y="5012982"/>
                  </a:lnTo>
                  <a:lnTo>
                    <a:pt x="2960497" y="5012982"/>
                  </a:lnTo>
                  <a:lnTo>
                    <a:pt x="2960497" y="5037023"/>
                  </a:lnTo>
                  <a:lnTo>
                    <a:pt x="3551910" y="5037023"/>
                  </a:lnTo>
                  <a:lnTo>
                    <a:pt x="3439566" y="5150904"/>
                  </a:lnTo>
                  <a:lnTo>
                    <a:pt x="3456457" y="5168023"/>
                  </a:lnTo>
                  <a:lnTo>
                    <a:pt x="3597275" y="5024996"/>
                  </a:lnTo>
                  <a:close/>
                </a:path>
                <a:path w="16975455" h="5168265">
                  <a:moveTo>
                    <a:pt x="3914775" y="4173169"/>
                  </a:moveTo>
                  <a:lnTo>
                    <a:pt x="0" y="4173169"/>
                  </a:lnTo>
                  <a:lnTo>
                    <a:pt x="0" y="4182694"/>
                  </a:lnTo>
                  <a:lnTo>
                    <a:pt x="3914775" y="4182694"/>
                  </a:lnTo>
                  <a:lnTo>
                    <a:pt x="3914775" y="4173169"/>
                  </a:lnTo>
                  <a:close/>
                </a:path>
                <a:path w="16975455" h="5168265">
                  <a:moveTo>
                    <a:pt x="3920502" y="0"/>
                  </a:moveTo>
                  <a:lnTo>
                    <a:pt x="15252" y="0"/>
                  </a:lnTo>
                  <a:lnTo>
                    <a:pt x="15252" y="9525"/>
                  </a:lnTo>
                  <a:lnTo>
                    <a:pt x="3920502" y="9525"/>
                  </a:lnTo>
                  <a:lnTo>
                    <a:pt x="3920502" y="0"/>
                  </a:lnTo>
                  <a:close/>
                </a:path>
                <a:path w="16975455" h="5168265">
                  <a:moveTo>
                    <a:pt x="8041868" y="5024996"/>
                  </a:moveTo>
                  <a:lnTo>
                    <a:pt x="7901051" y="4882273"/>
                  </a:lnTo>
                  <a:lnTo>
                    <a:pt x="7884160" y="4899406"/>
                  </a:lnTo>
                  <a:lnTo>
                    <a:pt x="7996504" y="5012982"/>
                  </a:lnTo>
                  <a:lnTo>
                    <a:pt x="7405090" y="5012982"/>
                  </a:lnTo>
                  <a:lnTo>
                    <a:pt x="7405090" y="5037023"/>
                  </a:lnTo>
                  <a:lnTo>
                    <a:pt x="7996504" y="5037023"/>
                  </a:lnTo>
                  <a:lnTo>
                    <a:pt x="7884160" y="5150904"/>
                  </a:lnTo>
                  <a:lnTo>
                    <a:pt x="7901051" y="5168023"/>
                  </a:lnTo>
                  <a:lnTo>
                    <a:pt x="8041868" y="5024996"/>
                  </a:lnTo>
                  <a:close/>
                </a:path>
                <a:path w="16975455" h="5168265">
                  <a:moveTo>
                    <a:pt x="8278368" y="4173169"/>
                  </a:moveTo>
                  <a:lnTo>
                    <a:pt x="4363593" y="4173169"/>
                  </a:lnTo>
                  <a:lnTo>
                    <a:pt x="4363593" y="4182694"/>
                  </a:lnTo>
                  <a:lnTo>
                    <a:pt x="8278368" y="4182694"/>
                  </a:lnTo>
                  <a:lnTo>
                    <a:pt x="8278368" y="4173169"/>
                  </a:lnTo>
                  <a:close/>
                </a:path>
                <a:path w="16975455" h="5168265">
                  <a:moveTo>
                    <a:pt x="12301512" y="5024996"/>
                  </a:moveTo>
                  <a:lnTo>
                    <a:pt x="12160695" y="4882273"/>
                  </a:lnTo>
                  <a:lnTo>
                    <a:pt x="12143791" y="4899406"/>
                  </a:lnTo>
                  <a:lnTo>
                    <a:pt x="12256148" y="5012982"/>
                  </a:lnTo>
                  <a:lnTo>
                    <a:pt x="11664734" y="5012982"/>
                  </a:lnTo>
                  <a:lnTo>
                    <a:pt x="11664734" y="5037023"/>
                  </a:lnTo>
                  <a:lnTo>
                    <a:pt x="12256148" y="5037023"/>
                  </a:lnTo>
                  <a:lnTo>
                    <a:pt x="12143791" y="5150904"/>
                  </a:lnTo>
                  <a:lnTo>
                    <a:pt x="12160695" y="5168023"/>
                  </a:lnTo>
                  <a:lnTo>
                    <a:pt x="12301512" y="5024996"/>
                  </a:lnTo>
                  <a:close/>
                </a:path>
                <a:path w="16975455" h="5168265">
                  <a:moveTo>
                    <a:pt x="12618987" y="4173169"/>
                  </a:moveTo>
                  <a:lnTo>
                    <a:pt x="8704212" y="4173169"/>
                  </a:lnTo>
                  <a:lnTo>
                    <a:pt x="8704212" y="4182694"/>
                  </a:lnTo>
                  <a:lnTo>
                    <a:pt x="12618987" y="4182694"/>
                  </a:lnTo>
                  <a:lnTo>
                    <a:pt x="12618987" y="4173169"/>
                  </a:lnTo>
                  <a:close/>
                </a:path>
                <a:path w="16975455" h="5168265">
                  <a:moveTo>
                    <a:pt x="16807117" y="5024996"/>
                  </a:moveTo>
                  <a:lnTo>
                    <a:pt x="16666312" y="4882273"/>
                  </a:lnTo>
                  <a:lnTo>
                    <a:pt x="16649408" y="4899406"/>
                  </a:lnTo>
                  <a:lnTo>
                    <a:pt x="16761765" y="5012982"/>
                  </a:lnTo>
                  <a:lnTo>
                    <a:pt x="16170351" y="5012982"/>
                  </a:lnTo>
                  <a:lnTo>
                    <a:pt x="16170351" y="5037023"/>
                  </a:lnTo>
                  <a:lnTo>
                    <a:pt x="16761765" y="5037023"/>
                  </a:lnTo>
                  <a:lnTo>
                    <a:pt x="16649408" y="5150904"/>
                  </a:lnTo>
                  <a:lnTo>
                    <a:pt x="16666312" y="5168023"/>
                  </a:lnTo>
                  <a:lnTo>
                    <a:pt x="16807117" y="5024996"/>
                  </a:lnTo>
                  <a:close/>
                </a:path>
                <a:path w="16975455" h="5168265">
                  <a:moveTo>
                    <a:pt x="16974922" y="4173169"/>
                  </a:moveTo>
                  <a:lnTo>
                    <a:pt x="13060147" y="4173169"/>
                  </a:lnTo>
                  <a:lnTo>
                    <a:pt x="13060147" y="4182694"/>
                  </a:lnTo>
                  <a:lnTo>
                    <a:pt x="16974922" y="4182694"/>
                  </a:lnTo>
                  <a:lnTo>
                    <a:pt x="16974922" y="41731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20883" y="3672636"/>
              <a:ext cx="3600450" cy="4857750"/>
            </a:xfrm>
            <a:custGeom>
              <a:avLst/>
              <a:gdLst/>
              <a:ahLst/>
              <a:cxnLst/>
              <a:rect l="l" t="t" r="r" b="b"/>
              <a:pathLst>
                <a:path w="3600450" h="4857750">
                  <a:moveTo>
                    <a:pt x="3600450" y="4857750"/>
                  </a:moveTo>
                  <a:lnTo>
                    <a:pt x="0" y="4857750"/>
                  </a:lnTo>
                  <a:lnTo>
                    <a:pt x="0" y="0"/>
                  </a:lnTo>
                  <a:lnTo>
                    <a:pt x="3600450" y="0"/>
                  </a:lnTo>
                  <a:lnTo>
                    <a:pt x="3600450" y="4857750"/>
                  </a:lnTo>
                  <a:close/>
                </a:path>
              </a:pathLst>
            </a:custGeom>
            <a:solidFill>
              <a:srgbClr val="000000">
                <a:alpha val="458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20883" y="3672636"/>
            <a:ext cx="3600450" cy="4857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600" dirty="0">
              <a:latin typeface="Times New Roman"/>
              <a:cs typeface="Times New Roman"/>
            </a:endParaRPr>
          </a:p>
          <a:p>
            <a:pPr marL="542290">
              <a:lnSpc>
                <a:spcPct val="100000"/>
              </a:lnSpc>
              <a:spcBef>
                <a:spcPts val="1650"/>
              </a:spcBef>
            </a:pPr>
            <a:r>
              <a:rPr sz="2100" spc="-105" dirty="0">
                <a:solidFill>
                  <a:srgbClr val="FFFFFF"/>
                </a:solidFill>
                <a:latin typeface="Verdana"/>
                <a:cs typeface="Verdana"/>
              </a:rPr>
              <a:t>Manual </a:t>
            </a:r>
            <a:r>
              <a:rPr sz="210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100" spc="-3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procesos</a:t>
            </a:r>
            <a:endParaRPr sz="21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050" dirty="0">
              <a:latin typeface="Verdana"/>
              <a:cs typeface="Verdana"/>
            </a:endParaRPr>
          </a:p>
          <a:p>
            <a:pPr marL="551815" marR="543560" indent="567690">
              <a:lnSpc>
                <a:spcPct val="297600"/>
              </a:lnSpc>
              <a:spcBef>
                <a:spcPts val="5"/>
              </a:spcBef>
            </a:pP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Sisconweb  </a:t>
            </a:r>
            <a:r>
              <a:rPr sz="2100" spc="-85" dirty="0">
                <a:solidFill>
                  <a:srgbClr val="FFFFFF"/>
                </a:solidFill>
                <a:latin typeface="Verdana"/>
                <a:cs typeface="Verdana"/>
              </a:rPr>
              <a:t>Plan </a:t>
            </a:r>
            <a:r>
              <a:rPr sz="2100" spc="-95" dirty="0">
                <a:solidFill>
                  <a:srgbClr val="FFFFFF"/>
                </a:solidFill>
                <a:latin typeface="Verdana"/>
                <a:cs typeface="Verdana"/>
              </a:rPr>
              <a:t>operativo</a:t>
            </a:r>
            <a:r>
              <a:rPr sz="2100" spc="-3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14" dirty="0">
                <a:solidFill>
                  <a:srgbClr val="FFFFFF"/>
                </a:solidFill>
                <a:latin typeface="Verdana"/>
                <a:cs typeface="Verdana"/>
              </a:rPr>
              <a:t>Anual</a:t>
            </a:r>
            <a:endParaRPr sz="2100" dirty="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96357" y="3398721"/>
            <a:ext cx="3667125" cy="5810250"/>
          </a:xfrm>
          <a:custGeom>
            <a:avLst/>
            <a:gdLst/>
            <a:ahLst/>
            <a:cxnLst/>
            <a:rect l="l" t="t" r="r" b="b"/>
            <a:pathLst>
              <a:path w="3667125" h="5810250">
                <a:moveTo>
                  <a:pt x="3667125" y="5810250"/>
                </a:moveTo>
                <a:lnTo>
                  <a:pt x="0" y="5810250"/>
                </a:lnTo>
                <a:lnTo>
                  <a:pt x="0" y="0"/>
                </a:lnTo>
                <a:lnTo>
                  <a:pt x="3667125" y="0"/>
                </a:lnTo>
                <a:lnTo>
                  <a:pt x="3667125" y="5810250"/>
                </a:lnTo>
                <a:close/>
              </a:path>
            </a:pathLst>
          </a:custGeom>
          <a:solidFill>
            <a:srgbClr val="000000">
              <a:alpha val="458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196357" y="3398721"/>
            <a:ext cx="3667125" cy="581025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2950" dirty="0">
              <a:latin typeface="Times New Roman"/>
              <a:cs typeface="Times New Roman"/>
            </a:endParaRPr>
          </a:p>
          <a:p>
            <a:pPr marL="455295" marR="544830" indent="-635" algn="ctr">
              <a:lnSpc>
                <a:spcPct val="148800"/>
              </a:lnSpc>
            </a:pP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No 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cumple </a:t>
            </a:r>
            <a:r>
              <a:rPr sz="2100" spc="-15" dirty="0">
                <a:solidFill>
                  <a:srgbClr val="FFFFFF"/>
                </a:solidFill>
                <a:latin typeface="Verdana"/>
                <a:cs typeface="Verdana"/>
              </a:rPr>
              <a:t>con </a:t>
            </a:r>
            <a:r>
              <a:rPr sz="2100" spc="-5" dirty="0">
                <a:solidFill>
                  <a:srgbClr val="FFFFFF"/>
                </a:solidFill>
                <a:latin typeface="Verdana"/>
                <a:cs typeface="Verdana"/>
              </a:rPr>
              <a:t>los  </a:t>
            </a:r>
            <a:r>
              <a:rPr sz="2100" spc="-105" dirty="0">
                <a:solidFill>
                  <a:srgbClr val="FFFFFF"/>
                </a:solidFill>
                <a:latin typeface="Verdana"/>
                <a:cs typeface="Verdana"/>
              </a:rPr>
              <a:t>requerimientos </a:t>
            </a:r>
            <a:r>
              <a:rPr sz="210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100" spc="-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las  </a:t>
            </a:r>
            <a:r>
              <a:rPr sz="2100" spc="-90" dirty="0">
                <a:solidFill>
                  <a:srgbClr val="FFFFFF"/>
                </a:solidFill>
                <a:latin typeface="Verdana"/>
                <a:cs typeface="Verdana"/>
              </a:rPr>
              <a:t>unidades </a:t>
            </a:r>
            <a:r>
              <a:rPr sz="210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100" spc="-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auditoría  </a:t>
            </a:r>
            <a:r>
              <a:rPr sz="2100" spc="-140" dirty="0">
                <a:solidFill>
                  <a:srgbClr val="FFFFFF"/>
                </a:solidFill>
                <a:latin typeface="Verdana"/>
                <a:cs typeface="Verdana"/>
              </a:rPr>
              <a:t>interna</a:t>
            </a:r>
            <a:endParaRPr sz="21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550" dirty="0">
              <a:latin typeface="Verdana"/>
              <a:cs typeface="Verdana"/>
            </a:endParaRPr>
          </a:p>
          <a:p>
            <a:pPr marL="318770" marR="408305" algn="ctr">
              <a:lnSpc>
                <a:spcPct val="148800"/>
              </a:lnSpc>
              <a:spcBef>
                <a:spcPts val="5"/>
              </a:spcBef>
            </a:pPr>
            <a:r>
              <a:rPr sz="2100" spc="-65" dirty="0">
                <a:solidFill>
                  <a:srgbClr val="FFFFFF"/>
                </a:solidFill>
                <a:latin typeface="Verdana"/>
                <a:cs typeface="Verdana"/>
              </a:rPr>
              <a:t>Cambios</a:t>
            </a:r>
            <a:r>
              <a:rPr sz="21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7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1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7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1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80" dirty="0">
                <a:solidFill>
                  <a:srgbClr val="FFFFFF"/>
                </a:solidFill>
                <a:latin typeface="Verdana"/>
                <a:cs typeface="Verdana"/>
              </a:rPr>
              <a:t>orden</a:t>
            </a:r>
            <a:r>
              <a:rPr sz="21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FFFFFF"/>
                </a:solidFill>
                <a:latin typeface="Verdana"/>
                <a:cs typeface="Verdana"/>
              </a:rPr>
              <a:t>de  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trabajo</a:t>
            </a:r>
            <a:endParaRPr sz="21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600" dirty="0">
              <a:latin typeface="Verdana"/>
              <a:cs typeface="Verdana"/>
            </a:endParaRPr>
          </a:p>
          <a:p>
            <a:pPr marL="669290">
              <a:lnSpc>
                <a:spcPct val="100000"/>
              </a:lnSpc>
              <a:spcBef>
                <a:spcPts val="1820"/>
              </a:spcBef>
            </a:pPr>
            <a:r>
              <a:rPr sz="2100" spc="-105" dirty="0">
                <a:solidFill>
                  <a:srgbClr val="FFFFFF"/>
                </a:solidFill>
                <a:latin typeface="Verdana"/>
                <a:cs typeface="Verdana"/>
              </a:rPr>
              <a:t>Cargar </a:t>
            </a:r>
            <a:r>
              <a:rPr sz="2100" spc="-5" dirty="0">
                <a:solidFill>
                  <a:srgbClr val="FFFFFF"/>
                </a:solidFill>
                <a:latin typeface="Verdana"/>
                <a:cs typeface="Verdana"/>
              </a:rPr>
              <a:t>los</a:t>
            </a:r>
            <a:r>
              <a:rPr sz="2100" spc="-3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anexos</a:t>
            </a:r>
            <a:endParaRPr sz="2100" dirty="0">
              <a:latin typeface="Verdana"/>
              <a:cs typeface="Verdan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9562184" y="3636846"/>
            <a:ext cx="3600450" cy="6286500"/>
            <a:chOff x="9562184" y="3636846"/>
            <a:chExt cx="3600450" cy="6286500"/>
          </a:xfrm>
        </p:grpSpPr>
        <p:sp>
          <p:nvSpPr>
            <p:cNvPr id="17" name="object 17"/>
            <p:cNvSpPr/>
            <p:nvPr/>
          </p:nvSpPr>
          <p:spPr>
            <a:xfrm>
              <a:off x="9562184" y="3636846"/>
              <a:ext cx="3600450" cy="6286500"/>
            </a:xfrm>
            <a:custGeom>
              <a:avLst/>
              <a:gdLst/>
              <a:ahLst/>
              <a:cxnLst/>
              <a:rect l="l" t="t" r="r" b="b"/>
              <a:pathLst>
                <a:path w="3600450" h="6286500">
                  <a:moveTo>
                    <a:pt x="3600450" y="6286500"/>
                  </a:moveTo>
                  <a:lnTo>
                    <a:pt x="0" y="6286500"/>
                  </a:lnTo>
                  <a:lnTo>
                    <a:pt x="0" y="0"/>
                  </a:lnTo>
                  <a:lnTo>
                    <a:pt x="3600450" y="0"/>
                  </a:lnTo>
                  <a:lnTo>
                    <a:pt x="3600450" y="6286500"/>
                  </a:lnTo>
                  <a:close/>
                </a:path>
              </a:pathLst>
            </a:custGeom>
            <a:solidFill>
              <a:srgbClr val="000000">
                <a:alpha val="458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096240" y="6274033"/>
              <a:ext cx="85725" cy="857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096240" y="7226533"/>
              <a:ext cx="85725" cy="857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096240" y="7702783"/>
              <a:ext cx="85725" cy="857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096240" y="8655283"/>
              <a:ext cx="85725" cy="857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562184" y="3636846"/>
            <a:ext cx="3600450" cy="628650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2950">
              <a:latin typeface="Times New Roman"/>
              <a:cs typeface="Times New Roman"/>
            </a:endParaRPr>
          </a:p>
          <a:p>
            <a:pPr marL="956310" marR="752475" indent="-209550">
              <a:lnSpc>
                <a:spcPct val="148800"/>
              </a:lnSpc>
            </a:pPr>
            <a:r>
              <a:rPr sz="2100" spc="-145" dirty="0">
                <a:solidFill>
                  <a:srgbClr val="FFFFFF"/>
                </a:solidFill>
                <a:latin typeface="Verdana"/>
                <a:cs typeface="Verdana"/>
              </a:rPr>
              <a:t>Sin </a:t>
            </a:r>
            <a:r>
              <a:rPr sz="2100" spc="-90" dirty="0">
                <a:solidFill>
                  <a:srgbClr val="FFFFFF"/>
                </a:solidFill>
                <a:latin typeface="Verdana"/>
                <a:cs typeface="Verdana"/>
              </a:rPr>
              <a:t>Experiencia</a:t>
            </a:r>
            <a:r>
              <a:rPr sz="2100" spc="-3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35" dirty="0">
                <a:solidFill>
                  <a:srgbClr val="FFFFFF"/>
                </a:solidFill>
                <a:latin typeface="Verdana"/>
                <a:cs typeface="Verdana"/>
              </a:rPr>
              <a:t>o 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conocimiento</a:t>
            </a:r>
            <a:endParaRPr sz="2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550">
              <a:latin typeface="Verdana"/>
              <a:cs typeface="Verdana"/>
            </a:endParaRPr>
          </a:p>
          <a:p>
            <a:pPr marL="767715" marR="443865">
              <a:lnSpc>
                <a:spcPct val="148800"/>
              </a:lnSpc>
              <a:spcBef>
                <a:spcPts val="5"/>
              </a:spcBef>
            </a:pPr>
            <a:r>
              <a:rPr sz="2100" spc="-80" dirty="0">
                <a:solidFill>
                  <a:srgbClr val="FFFFFF"/>
                </a:solidFill>
                <a:latin typeface="Verdana"/>
                <a:cs typeface="Verdana"/>
              </a:rPr>
              <a:t>Rotación</a:t>
            </a:r>
            <a:r>
              <a:rPr sz="2100" spc="-2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constante  </a:t>
            </a:r>
            <a:r>
              <a:rPr sz="2100" spc="-20" dirty="0">
                <a:solidFill>
                  <a:srgbClr val="FFFFFF"/>
                </a:solidFill>
                <a:latin typeface="Verdana"/>
                <a:cs typeface="Verdana"/>
              </a:rPr>
              <a:t>del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personal  Nepotismo  Compromisos  </a:t>
            </a:r>
            <a:r>
              <a:rPr sz="2100" spc="-55" dirty="0">
                <a:solidFill>
                  <a:srgbClr val="FFFFFF"/>
                </a:solidFill>
                <a:latin typeface="Verdana"/>
                <a:cs typeface="Verdana"/>
              </a:rPr>
              <a:t>personales</a:t>
            </a:r>
            <a:endParaRPr sz="2100">
              <a:latin typeface="Verdana"/>
              <a:cs typeface="Verdana"/>
            </a:endParaRPr>
          </a:p>
          <a:p>
            <a:pPr marL="767715">
              <a:lnSpc>
                <a:spcPct val="100000"/>
              </a:lnSpc>
              <a:spcBef>
                <a:spcPts val="1230"/>
              </a:spcBef>
            </a:pP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Cuotas</a:t>
            </a:r>
            <a:r>
              <a:rPr sz="21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políticas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3824540" y="3434511"/>
            <a:ext cx="3686175" cy="4381500"/>
          </a:xfrm>
          <a:custGeom>
            <a:avLst/>
            <a:gdLst/>
            <a:ahLst/>
            <a:cxnLst/>
            <a:rect l="l" t="t" r="r" b="b"/>
            <a:pathLst>
              <a:path w="3686175" h="4381500">
                <a:moveTo>
                  <a:pt x="3686175" y="4381500"/>
                </a:moveTo>
                <a:lnTo>
                  <a:pt x="0" y="4381500"/>
                </a:lnTo>
                <a:lnTo>
                  <a:pt x="0" y="0"/>
                </a:lnTo>
                <a:lnTo>
                  <a:pt x="3686175" y="0"/>
                </a:lnTo>
                <a:lnTo>
                  <a:pt x="3686175" y="4381500"/>
                </a:lnTo>
                <a:close/>
              </a:path>
            </a:pathLst>
          </a:custGeom>
          <a:solidFill>
            <a:srgbClr val="000000">
              <a:alpha val="458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3824540" y="3434511"/>
            <a:ext cx="3686175" cy="438150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2950">
              <a:latin typeface="Times New Roman"/>
              <a:cs typeface="Times New Roman"/>
            </a:endParaRPr>
          </a:p>
          <a:p>
            <a:pPr marL="459105" marR="454025" algn="ctr">
              <a:lnSpc>
                <a:spcPct val="148800"/>
              </a:lnSpc>
            </a:pPr>
            <a:r>
              <a:rPr sz="2100" spc="-80" dirty="0">
                <a:solidFill>
                  <a:srgbClr val="FFFFFF"/>
                </a:solidFill>
                <a:latin typeface="Verdana"/>
                <a:cs typeface="Verdana"/>
              </a:rPr>
              <a:t>Falta</a:t>
            </a:r>
            <a:r>
              <a:rPr sz="21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1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95" dirty="0">
                <a:solidFill>
                  <a:srgbClr val="FFFFFF"/>
                </a:solidFill>
                <a:latin typeface="Verdana"/>
                <a:cs typeface="Verdana"/>
              </a:rPr>
              <a:t>interés</a:t>
            </a:r>
            <a:r>
              <a:rPr sz="21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1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Verdana"/>
                <a:cs typeface="Verdana"/>
              </a:rPr>
              <a:t>los  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directores </a:t>
            </a:r>
            <a:r>
              <a:rPr sz="210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100" spc="-4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auditoría  </a:t>
            </a:r>
            <a:r>
              <a:rPr sz="2100" spc="-140" dirty="0">
                <a:solidFill>
                  <a:srgbClr val="FFFFFF"/>
                </a:solidFill>
                <a:latin typeface="Verdana"/>
                <a:cs typeface="Verdana"/>
              </a:rPr>
              <a:t>interna</a:t>
            </a:r>
            <a:endParaRPr sz="2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2100" spc="-80" dirty="0">
                <a:solidFill>
                  <a:srgbClr val="FFFFFF"/>
                </a:solidFill>
                <a:latin typeface="Verdana"/>
                <a:cs typeface="Verdana"/>
              </a:rPr>
              <a:t>Alejadas </a:t>
            </a:r>
            <a:r>
              <a:rPr sz="210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100" spc="-7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100" spc="-5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90" dirty="0">
                <a:solidFill>
                  <a:srgbClr val="FFFFFF"/>
                </a:solidFill>
                <a:latin typeface="Verdana"/>
                <a:cs typeface="Verdana"/>
              </a:rPr>
              <a:t>realidad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711069" y="2617106"/>
            <a:ext cx="244538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60" dirty="0">
                <a:latin typeface="Verdana"/>
                <a:cs typeface="Verdana"/>
              </a:rPr>
              <a:t>Sisconweb</a:t>
            </a:r>
            <a:endParaRPr sz="35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093563" y="2257305"/>
            <a:ext cx="2464435" cy="1263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6725" marR="5080" indent="-454659">
              <a:lnSpc>
                <a:spcPct val="116100"/>
              </a:lnSpc>
              <a:spcBef>
                <a:spcPts val="95"/>
              </a:spcBef>
            </a:pPr>
            <a:r>
              <a:rPr sz="3500" spc="5" dirty="0">
                <a:latin typeface="Verdana"/>
                <a:cs typeface="Verdana"/>
              </a:rPr>
              <a:t>Equipos</a:t>
            </a:r>
            <a:r>
              <a:rPr sz="3500" spc="-340" dirty="0">
                <a:latin typeface="Verdana"/>
                <a:cs typeface="Verdana"/>
              </a:rPr>
              <a:t> </a:t>
            </a:r>
            <a:r>
              <a:rPr sz="3500" spc="90" dirty="0">
                <a:latin typeface="Verdana"/>
                <a:cs typeface="Verdana"/>
              </a:rPr>
              <a:t>de  </a:t>
            </a:r>
            <a:r>
              <a:rPr sz="3500" spc="-85" dirty="0">
                <a:latin typeface="Verdana"/>
                <a:cs typeface="Verdana"/>
              </a:rPr>
              <a:t>trabajo</a:t>
            </a:r>
            <a:endParaRPr sz="35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012633" y="2617106"/>
            <a:ext cx="3430904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40" dirty="0">
                <a:latin typeface="Verdana"/>
                <a:cs typeface="Verdana"/>
              </a:rPr>
              <a:t>Capacitaciones</a:t>
            </a:r>
            <a:endParaRPr sz="350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54633" y="1914093"/>
            <a:ext cx="2934335" cy="1339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6395" marR="5080" indent="-354330">
              <a:lnSpc>
                <a:spcPct val="116599"/>
              </a:lnSpc>
              <a:spcBef>
                <a:spcPts val="95"/>
              </a:spcBef>
            </a:pPr>
            <a:r>
              <a:rPr sz="3700" spc="-110" dirty="0">
                <a:latin typeface="Verdana"/>
                <a:cs typeface="Verdana"/>
              </a:rPr>
              <a:t>Diagrama</a:t>
            </a:r>
            <a:r>
              <a:rPr sz="3700" spc="-370" dirty="0">
                <a:latin typeface="Verdana"/>
                <a:cs typeface="Verdana"/>
              </a:rPr>
              <a:t> </a:t>
            </a:r>
            <a:r>
              <a:rPr sz="3700" spc="95" dirty="0">
                <a:latin typeface="Verdana"/>
                <a:cs typeface="Verdana"/>
              </a:rPr>
              <a:t>de  </a:t>
            </a:r>
            <a:r>
              <a:rPr sz="3700" spc="114" dirty="0">
                <a:latin typeface="Verdana"/>
                <a:cs typeface="Verdana"/>
              </a:rPr>
              <a:t>procesos</a:t>
            </a:r>
            <a:endParaRPr sz="3700">
              <a:latin typeface="Verdana"/>
              <a:cs typeface="Verdana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2760764" y="419392"/>
            <a:ext cx="537019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-225" dirty="0">
                <a:latin typeface="Verdana"/>
                <a:cs typeface="Verdana"/>
              </a:rPr>
              <a:t>CONCLUSIONES</a:t>
            </a:r>
            <a:endParaRPr sz="5000">
              <a:latin typeface="Verdana"/>
              <a:cs typeface="Verdana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344481" y="4961808"/>
            <a:ext cx="15023465" cy="4846955"/>
            <a:chOff x="2344481" y="4961808"/>
            <a:chExt cx="15023465" cy="4846955"/>
          </a:xfrm>
        </p:grpSpPr>
        <p:sp>
          <p:nvSpPr>
            <p:cNvPr id="31" name="object 31"/>
            <p:cNvSpPr/>
            <p:nvPr/>
          </p:nvSpPr>
          <p:spPr>
            <a:xfrm>
              <a:off x="15675489" y="5560433"/>
              <a:ext cx="0" cy="660400"/>
            </a:xfrm>
            <a:custGeom>
              <a:avLst/>
              <a:gdLst/>
              <a:ahLst/>
              <a:cxnLst/>
              <a:rect l="l" t="t" r="r" b="b"/>
              <a:pathLst>
                <a:path h="660400">
                  <a:moveTo>
                    <a:pt x="0" y="0"/>
                  </a:moveTo>
                  <a:lnTo>
                    <a:pt x="0" y="660257"/>
                  </a:lnTo>
                </a:path>
              </a:pathLst>
            </a:custGeom>
            <a:ln w="104775">
              <a:solidFill>
                <a:srgbClr val="40B6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5518327" y="6038194"/>
              <a:ext cx="314325" cy="208915"/>
            </a:xfrm>
            <a:custGeom>
              <a:avLst/>
              <a:gdLst/>
              <a:ahLst/>
              <a:cxnLst/>
              <a:rect l="l" t="t" r="r" b="b"/>
              <a:pathLst>
                <a:path w="314325" h="208914">
                  <a:moveTo>
                    <a:pt x="314325" y="0"/>
                  </a:moveTo>
                  <a:lnTo>
                    <a:pt x="157162" y="208568"/>
                  </a:lnTo>
                  <a:lnTo>
                    <a:pt x="0" y="0"/>
                  </a:lnTo>
                </a:path>
              </a:pathLst>
            </a:custGeom>
            <a:ln w="104624">
              <a:solidFill>
                <a:srgbClr val="40B6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1310470" y="5195660"/>
              <a:ext cx="0" cy="660400"/>
            </a:xfrm>
            <a:custGeom>
              <a:avLst/>
              <a:gdLst/>
              <a:ahLst/>
              <a:cxnLst/>
              <a:rect l="l" t="t" r="r" b="b"/>
              <a:pathLst>
                <a:path h="660400">
                  <a:moveTo>
                    <a:pt x="0" y="0"/>
                  </a:moveTo>
                  <a:lnTo>
                    <a:pt x="0" y="660257"/>
                  </a:lnTo>
                </a:path>
              </a:pathLst>
            </a:custGeom>
            <a:ln w="104775">
              <a:solidFill>
                <a:srgbClr val="40B6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153308" y="5673418"/>
              <a:ext cx="314325" cy="208915"/>
            </a:xfrm>
            <a:custGeom>
              <a:avLst/>
              <a:gdLst/>
              <a:ahLst/>
              <a:cxnLst/>
              <a:rect l="l" t="t" r="r" b="b"/>
              <a:pathLst>
                <a:path w="314325" h="208914">
                  <a:moveTo>
                    <a:pt x="314325" y="0"/>
                  </a:moveTo>
                  <a:lnTo>
                    <a:pt x="157162" y="208568"/>
                  </a:lnTo>
                  <a:lnTo>
                    <a:pt x="0" y="0"/>
                  </a:lnTo>
                </a:path>
              </a:pathLst>
            </a:custGeom>
            <a:ln w="104624">
              <a:solidFill>
                <a:srgbClr val="40B6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977492" y="6152433"/>
              <a:ext cx="0" cy="660400"/>
            </a:xfrm>
            <a:custGeom>
              <a:avLst/>
              <a:gdLst/>
              <a:ahLst/>
              <a:cxnLst/>
              <a:rect l="l" t="t" r="r" b="b"/>
              <a:pathLst>
                <a:path h="660400">
                  <a:moveTo>
                    <a:pt x="0" y="0"/>
                  </a:moveTo>
                  <a:lnTo>
                    <a:pt x="0" y="660257"/>
                  </a:lnTo>
                </a:path>
              </a:pathLst>
            </a:custGeom>
            <a:ln w="104775">
              <a:solidFill>
                <a:srgbClr val="40B6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820330" y="6630192"/>
              <a:ext cx="314325" cy="208915"/>
            </a:xfrm>
            <a:custGeom>
              <a:avLst/>
              <a:gdLst/>
              <a:ahLst/>
              <a:cxnLst/>
              <a:rect l="l" t="t" r="r" b="b"/>
              <a:pathLst>
                <a:path w="314325" h="208915">
                  <a:moveTo>
                    <a:pt x="314325" y="0"/>
                  </a:moveTo>
                  <a:lnTo>
                    <a:pt x="157162" y="208568"/>
                  </a:lnTo>
                  <a:lnTo>
                    <a:pt x="0" y="0"/>
                  </a:lnTo>
                </a:path>
              </a:pathLst>
            </a:custGeom>
            <a:ln w="104624">
              <a:solidFill>
                <a:srgbClr val="40B6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553861" y="4961808"/>
              <a:ext cx="0" cy="660400"/>
            </a:xfrm>
            <a:custGeom>
              <a:avLst/>
              <a:gdLst/>
              <a:ahLst/>
              <a:cxnLst/>
              <a:rect l="l" t="t" r="r" b="b"/>
              <a:pathLst>
                <a:path h="660400">
                  <a:moveTo>
                    <a:pt x="0" y="0"/>
                  </a:moveTo>
                  <a:lnTo>
                    <a:pt x="0" y="660257"/>
                  </a:lnTo>
                </a:path>
              </a:pathLst>
            </a:custGeom>
            <a:ln w="104775">
              <a:solidFill>
                <a:srgbClr val="40B6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396699" y="5439567"/>
              <a:ext cx="314325" cy="208915"/>
            </a:xfrm>
            <a:custGeom>
              <a:avLst/>
              <a:gdLst/>
              <a:ahLst/>
              <a:cxnLst/>
              <a:rect l="l" t="t" r="r" b="b"/>
              <a:pathLst>
                <a:path w="314325" h="208914">
                  <a:moveTo>
                    <a:pt x="314325" y="0"/>
                  </a:moveTo>
                  <a:lnTo>
                    <a:pt x="157162" y="208568"/>
                  </a:lnTo>
                  <a:lnTo>
                    <a:pt x="0" y="0"/>
                  </a:lnTo>
                </a:path>
              </a:pathLst>
            </a:custGeom>
            <a:ln w="104624">
              <a:solidFill>
                <a:srgbClr val="40B6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6754856" y="9214103"/>
              <a:ext cx="612648" cy="5943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8288000" cy="10058400"/>
            <a:chOff x="0" y="1"/>
            <a:chExt cx="182880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1"/>
              <a:ext cx="18287999" cy="100583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77732" y="1308137"/>
              <a:ext cx="4583430" cy="8747125"/>
            </a:xfrm>
            <a:custGeom>
              <a:avLst/>
              <a:gdLst/>
              <a:ahLst/>
              <a:cxnLst/>
              <a:rect l="l" t="t" r="r" b="b"/>
              <a:pathLst>
                <a:path w="4583430" h="8747125">
                  <a:moveTo>
                    <a:pt x="4397904" y="8746784"/>
                  </a:moveTo>
                  <a:lnTo>
                    <a:pt x="190659" y="8746784"/>
                  </a:lnTo>
                  <a:lnTo>
                    <a:pt x="147068" y="8741631"/>
                  </a:lnTo>
                  <a:lnTo>
                    <a:pt x="106976" y="8726961"/>
                  </a:lnTo>
                  <a:lnTo>
                    <a:pt x="71565" y="8703968"/>
                  </a:lnTo>
                  <a:lnTo>
                    <a:pt x="41999" y="8673846"/>
                  </a:lnTo>
                  <a:lnTo>
                    <a:pt x="19441" y="8637787"/>
                  </a:lnTo>
                  <a:lnTo>
                    <a:pt x="5054" y="8596983"/>
                  </a:lnTo>
                  <a:lnTo>
                    <a:pt x="0" y="8552629"/>
                  </a:lnTo>
                  <a:lnTo>
                    <a:pt x="0" y="194178"/>
                  </a:lnTo>
                  <a:lnTo>
                    <a:pt x="5054" y="149822"/>
                  </a:lnTo>
                  <a:lnTo>
                    <a:pt x="19441" y="109015"/>
                  </a:lnTo>
                  <a:lnTo>
                    <a:pt x="41999" y="72952"/>
                  </a:lnTo>
                  <a:lnTo>
                    <a:pt x="71565" y="42825"/>
                  </a:lnTo>
                  <a:lnTo>
                    <a:pt x="106976" y="19829"/>
                  </a:lnTo>
                  <a:lnTo>
                    <a:pt x="147068" y="5155"/>
                  </a:lnTo>
                  <a:lnTo>
                    <a:pt x="190677" y="0"/>
                  </a:lnTo>
                  <a:lnTo>
                    <a:pt x="4397887" y="0"/>
                  </a:lnTo>
                  <a:lnTo>
                    <a:pt x="4441499" y="5155"/>
                  </a:lnTo>
                  <a:lnTo>
                    <a:pt x="4481593" y="19829"/>
                  </a:lnTo>
                  <a:lnTo>
                    <a:pt x="4517004" y="42825"/>
                  </a:lnTo>
                  <a:lnTo>
                    <a:pt x="4546569" y="72952"/>
                  </a:lnTo>
                  <a:lnTo>
                    <a:pt x="4569126" y="109015"/>
                  </a:lnTo>
                  <a:lnTo>
                    <a:pt x="4583322" y="149282"/>
                  </a:lnTo>
                  <a:lnTo>
                    <a:pt x="4583322" y="8597523"/>
                  </a:lnTo>
                  <a:lnTo>
                    <a:pt x="4569126" y="8637787"/>
                  </a:lnTo>
                  <a:lnTo>
                    <a:pt x="4546569" y="8673846"/>
                  </a:lnTo>
                  <a:lnTo>
                    <a:pt x="4517004" y="8703968"/>
                  </a:lnTo>
                  <a:lnTo>
                    <a:pt x="4481593" y="8726961"/>
                  </a:lnTo>
                  <a:lnTo>
                    <a:pt x="4441499" y="8741631"/>
                  </a:lnTo>
                  <a:lnTo>
                    <a:pt x="4397904" y="8746784"/>
                  </a:lnTo>
                  <a:close/>
                </a:path>
              </a:pathLst>
            </a:custGeom>
            <a:solidFill>
              <a:srgbClr val="E7C3AF">
                <a:alpha val="6666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019385" y="3751615"/>
              <a:ext cx="3905250" cy="9525"/>
            </a:xfrm>
            <a:custGeom>
              <a:avLst/>
              <a:gdLst/>
              <a:ahLst/>
              <a:cxnLst/>
              <a:rect l="l" t="t" r="r" b="b"/>
              <a:pathLst>
                <a:path w="3905250" h="9525">
                  <a:moveTo>
                    <a:pt x="3905250" y="0"/>
                  </a:moveTo>
                  <a:lnTo>
                    <a:pt x="3905250" y="9525"/>
                  </a:lnTo>
                  <a:lnTo>
                    <a:pt x="0" y="9525"/>
                  </a:lnTo>
                  <a:lnTo>
                    <a:pt x="0" y="0"/>
                  </a:lnTo>
                  <a:lnTo>
                    <a:pt x="3905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076761" y="1267858"/>
              <a:ext cx="4605020" cy="8787130"/>
            </a:xfrm>
            <a:custGeom>
              <a:avLst/>
              <a:gdLst/>
              <a:ahLst/>
              <a:cxnLst/>
              <a:rect l="l" t="t" r="r" b="b"/>
              <a:pathLst>
                <a:path w="4605019" h="8787130">
                  <a:moveTo>
                    <a:pt x="4418136" y="8787066"/>
                  </a:moveTo>
                  <a:lnTo>
                    <a:pt x="191566" y="8787066"/>
                  </a:lnTo>
                  <a:lnTo>
                    <a:pt x="147758" y="8781886"/>
                  </a:lnTo>
                  <a:lnTo>
                    <a:pt x="107481" y="8767145"/>
                  </a:lnTo>
                  <a:lnTo>
                    <a:pt x="71906" y="8744042"/>
                  </a:lnTo>
                  <a:lnTo>
                    <a:pt x="42200" y="8713776"/>
                  </a:lnTo>
                  <a:lnTo>
                    <a:pt x="19535" y="8677547"/>
                  </a:lnTo>
                  <a:lnTo>
                    <a:pt x="5078" y="8636553"/>
                  </a:lnTo>
                  <a:lnTo>
                    <a:pt x="0" y="8591998"/>
                  </a:lnTo>
                  <a:lnTo>
                    <a:pt x="0" y="195070"/>
                  </a:lnTo>
                  <a:lnTo>
                    <a:pt x="5078" y="150513"/>
                  </a:lnTo>
                  <a:lnTo>
                    <a:pt x="19535" y="109518"/>
                  </a:lnTo>
                  <a:lnTo>
                    <a:pt x="42200" y="73288"/>
                  </a:lnTo>
                  <a:lnTo>
                    <a:pt x="71906" y="43022"/>
                  </a:lnTo>
                  <a:lnTo>
                    <a:pt x="107481" y="19920"/>
                  </a:lnTo>
                  <a:lnTo>
                    <a:pt x="147758" y="5179"/>
                  </a:lnTo>
                  <a:lnTo>
                    <a:pt x="191561" y="0"/>
                  </a:lnTo>
                  <a:lnTo>
                    <a:pt x="4418141" y="0"/>
                  </a:lnTo>
                  <a:lnTo>
                    <a:pt x="4461954" y="5179"/>
                  </a:lnTo>
                  <a:lnTo>
                    <a:pt x="4502234" y="19920"/>
                  </a:lnTo>
                  <a:lnTo>
                    <a:pt x="4537809" y="43022"/>
                  </a:lnTo>
                  <a:lnTo>
                    <a:pt x="4567511" y="73288"/>
                  </a:lnTo>
                  <a:lnTo>
                    <a:pt x="4590173" y="109518"/>
                  </a:lnTo>
                  <a:lnTo>
                    <a:pt x="4604429" y="149955"/>
                  </a:lnTo>
                  <a:lnTo>
                    <a:pt x="4604429" y="8637111"/>
                  </a:lnTo>
                  <a:lnTo>
                    <a:pt x="4590173" y="8677547"/>
                  </a:lnTo>
                  <a:lnTo>
                    <a:pt x="4567511" y="8713776"/>
                  </a:lnTo>
                  <a:lnTo>
                    <a:pt x="4537809" y="8744042"/>
                  </a:lnTo>
                  <a:lnTo>
                    <a:pt x="4502234" y="8767145"/>
                  </a:lnTo>
                  <a:lnTo>
                    <a:pt x="4461954" y="8781886"/>
                  </a:lnTo>
                  <a:lnTo>
                    <a:pt x="4418136" y="8787066"/>
                  </a:lnTo>
                  <a:close/>
                </a:path>
              </a:pathLst>
            </a:custGeom>
            <a:solidFill>
              <a:srgbClr val="57B4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19446" y="3751617"/>
              <a:ext cx="12611735" cy="6002020"/>
            </a:xfrm>
            <a:custGeom>
              <a:avLst/>
              <a:gdLst/>
              <a:ahLst/>
              <a:cxnLst/>
              <a:rect l="l" t="t" r="r" b="b"/>
              <a:pathLst>
                <a:path w="12611735" h="6002020">
                  <a:moveTo>
                    <a:pt x="2267140" y="5754078"/>
                  </a:moveTo>
                  <a:lnTo>
                    <a:pt x="2019096" y="5506694"/>
                  </a:lnTo>
                  <a:lnTo>
                    <a:pt x="1989340" y="5536374"/>
                  </a:lnTo>
                  <a:lnTo>
                    <a:pt x="2187244" y="5733250"/>
                  </a:lnTo>
                  <a:lnTo>
                    <a:pt x="1145489" y="5733250"/>
                  </a:lnTo>
                  <a:lnTo>
                    <a:pt x="1145489" y="5774906"/>
                  </a:lnTo>
                  <a:lnTo>
                    <a:pt x="2187244" y="5774906"/>
                  </a:lnTo>
                  <a:lnTo>
                    <a:pt x="1989340" y="5972302"/>
                  </a:lnTo>
                  <a:lnTo>
                    <a:pt x="2019096" y="6001994"/>
                  </a:lnTo>
                  <a:lnTo>
                    <a:pt x="2267140" y="5754078"/>
                  </a:lnTo>
                  <a:close/>
                </a:path>
                <a:path w="12611735" h="6002020">
                  <a:moveTo>
                    <a:pt x="3914775" y="4173207"/>
                  </a:moveTo>
                  <a:lnTo>
                    <a:pt x="0" y="4173207"/>
                  </a:lnTo>
                  <a:lnTo>
                    <a:pt x="0" y="4182732"/>
                  </a:lnTo>
                  <a:lnTo>
                    <a:pt x="3914775" y="4182732"/>
                  </a:lnTo>
                  <a:lnTo>
                    <a:pt x="3914775" y="4173207"/>
                  </a:lnTo>
                  <a:close/>
                </a:path>
                <a:path w="12611735" h="6002020">
                  <a:moveTo>
                    <a:pt x="8253489" y="0"/>
                  </a:moveTo>
                  <a:lnTo>
                    <a:pt x="4348238" y="0"/>
                  </a:lnTo>
                  <a:lnTo>
                    <a:pt x="4348238" y="9525"/>
                  </a:lnTo>
                  <a:lnTo>
                    <a:pt x="8253489" y="9525"/>
                  </a:lnTo>
                  <a:lnTo>
                    <a:pt x="8253489" y="0"/>
                  </a:lnTo>
                  <a:close/>
                </a:path>
                <a:path w="12611735" h="6002020">
                  <a:moveTo>
                    <a:pt x="12601766" y="0"/>
                  </a:moveTo>
                  <a:lnTo>
                    <a:pt x="8696515" y="0"/>
                  </a:lnTo>
                  <a:lnTo>
                    <a:pt x="8696515" y="9525"/>
                  </a:lnTo>
                  <a:lnTo>
                    <a:pt x="12601766" y="9525"/>
                  </a:lnTo>
                  <a:lnTo>
                    <a:pt x="12601766" y="0"/>
                  </a:lnTo>
                  <a:close/>
                </a:path>
                <a:path w="12611735" h="6002020">
                  <a:moveTo>
                    <a:pt x="12611329" y="4173207"/>
                  </a:moveTo>
                  <a:lnTo>
                    <a:pt x="8696554" y="4173207"/>
                  </a:lnTo>
                  <a:lnTo>
                    <a:pt x="8696554" y="4182732"/>
                  </a:lnTo>
                  <a:lnTo>
                    <a:pt x="12611329" y="4182732"/>
                  </a:lnTo>
                  <a:lnTo>
                    <a:pt x="12611329" y="41732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78439" y="4011039"/>
              <a:ext cx="4191000" cy="5743575"/>
            </a:xfrm>
            <a:custGeom>
              <a:avLst/>
              <a:gdLst/>
              <a:ahLst/>
              <a:cxnLst/>
              <a:rect l="l" t="t" r="r" b="b"/>
              <a:pathLst>
                <a:path w="4191000" h="5743575">
                  <a:moveTo>
                    <a:pt x="4191000" y="5743575"/>
                  </a:moveTo>
                  <a:lnTo>
                    <a:pt x="0" y="5743575"/>
                  </a:lnTo>
                  <a:lnTo>
                    <a:pt x="0" y="0"/>
                  </a:lnTo>
                  <a:lnTo>
                    <a:pt x="4191000" y="0"/>
                  </a:lnTo>
                  <a:lnTo>
                    <a:pt x="4191000" y="5743575"/>
                  </a:lnTo>
                  <a:close/>
                </a:path>
              </a:pathLst>
            </a:custGeom>
            <a:solidFill>
              <a:srgbClr val="000000">
                <a:alpha val="458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37995" y="4754514"/>
              <a:ext cx="95250" cy="952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096361" y="4419221"/>
            <a:ext cx="2526665" cy="1073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49500"/>
              </a:lnSpc>
              <a:spcBef>
                <a:spcPts val="95"/>
              </a:spcBef>
            </a:pPr>
            <a:r>
              <a:rPr sz="2300" spc="-50" dirty="0">
                <a:solidFill>
                  <a:srgbClr val="FFFFFF"/>
                </a:solidFill>
                <a:latin typeface="Verdana"/>
                <a:cs typeface="Verdana"/>
              </a:rPr>
              <a:t>No </a:t>
            </a:r>
            <a:r>
              <a:rPr sz="2300" spc="-105" dirty="0">
                <a:solidFill>
                  <a:srgbClr val="FFFFFF"/>
                </a:solidFill>
                <a:latin typeface="Verdana"/>
                <a:cs typeface="Verdana"/>
              </a:rPr>
              <a:t>cuentan </a:t>
            </a:r>
            <a:r>
              <a:rPr sz="2300" spc="-15" dirty="0">
                <a:solidFill>
                  <a:srgbClr val="FFFFFF"/>
                </a:solidFill>
                <a:latin typeface="Verdana"/>
                <a:cs typeface="Verdana"/>
              </a:rPr>
              <a:t>con</a:t>
            </a:r>
            <a:r>
              <a:rPr sz="2300" spc="-6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90" dirty="0">
                <a:solidFill>
                  <a:srgbClr val="FFFFFF"/>
                </a:solidFill>
                <a:latin typeface="Verdana"/>
                <a:cs typeface="Verdana"/>
              </a:rPr>
              <a:t>un  </a:t>
            </a:r>
            <a:r>
              <a:rPr sz="2300" spc="-135" dirty="0">
                <a:solidFill>
                  <a:srgbClr val="FFFFFF"/>
                </a:solidFill>
                <a:latin typeface="Verdana"/>
                <a:cs typeface="Verdana"/>
              </a:rPr>
              <a:t>diagrama 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300" spc="-3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30" dirty="0">
                <a:solidFill>
                  <a:srgbClr val="FFFFFF"/>
                </a:solidFill>
                <a:latin typeface="Verdana"/>
                <a:cs typeface="Verdana"/>
              </a:rPr>
              <a:t>flujo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5856" y="7562471"/>
            <a:ext cx="6380480" cy="1073150"/>
          </a:xfrm>
          <a:prstGeom prst="rect">
            <a:avLst/>
          </a:prstGeom>
        </p:spPr>
        <p:txBody>
          <a:bodyPr vert="horz" wrap="square" lIns="0" tIns="186055" rIns="0" bIns="0" rtlCol="0">
            <a:spAutoFit/>
          </a:bodyPr>
          <a:lstStyle/>
          <a:p>
            <a:pPr marR="25400" algn="r">
              <a:lnSpc>
                <a:spcPct val="100000"/>
              </a:lnSpc>
              <a:spcBef>
                <a:spcPts val="1465"/>
              </a:spcBef>
              <a:tabLst>
                <a:tab pos="2978785" algn="l"/>
              </a:tabLst>
            </a:pPr>
            <a:r>
              <a:rPr sz="2300" strike="sngStrike" dirty="0">
                <a:solidFill>
                  <a:srgbClr val="FFFFFF"/>
                </a:solidFill>
                <a:latin typeface="Times New Roman"/>
                <a:cs typeface="Times New Roman"/>
              </a:rPr>
              <a:t> 	</a:t>
            </a:r>
            <a:r>
              <a:rPr sz="2300" strike="sngStrike" spc="-114" dirty="0">
                <a:solidFill>
                  <a:srgbClr val="FFFFFF"/>
                </a:solidFill>
                <a:latin typeface="Verdana"/>
                <a:cs typeface="Verdana"/>
              </a:rPr>
              <a:t>Seguim</a:t>
            </a:r>
            <a:r>
              <a:rPr sz="2300" strike="noStrike" spc="-114" dirty="0">
                <a:solidFill>
                  <a:srgbClr val="FFFFFF"/>
                </a:solidFill>
                <a:latin typeface="Verdana"/>
                <a:cs typeface="Verdana"/>
              </a:rPr>
              <a:t>iento y </a:t>
            </a:r>
            <a:r>
              <a:rPr sz="2300" strike="noStrike" spc="-70" dirty="0">
                <a:solidFill>
                  <a:srgbClr val="FFFFFF"/>
                </a:solidFill>
                <a:latin typeface="Verdana"/>
                <a:cs typeface="Verdana"/>
              </a:rPr>
              <a:t>control</a:t>
            </a:r>
            <a:r>
              <a:rPr sz="2300" strike="noStrike" spc="-5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trike="noStrike" spc="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endParaRPr sz="230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1365"/>
              </a:spcBef>
            </a:pPr>
            <a:r>
              <a:rPr sz="2300" spc="-5" dirty="0">
                <a:solidFill>
                  <a:srgbClr val="FFFFFF"/>
                </a:solidFill>
                <a:latin typeface="Verdana"/>
                <a:cs typeface="Verdana"/>
              </a:rPr>
              <a:t>los</a:t>
            </a:r>
            <a:r>
              <a:rPr sz="23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00" dirty="0">
                <a:solidFill>
                  <a:srgbClr val="FFFFFF"/>
                </a:solidFill>
                <a:latin typeface="Verdana"/>
                <a:cs typeface="Verdana"/>
              </a:rPr>
              <a:t>objetivos</a:t>
            </a:r>
            <a:r>
              <a:rPr sz="23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3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80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3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30" dirty="0">
                <a:solidFill>
                  <a:srgbClr val="FFFFFF"/>
                </a:solidFill>
                <a:latin typeface="Verdana"/>
                <a:cs typeface="Verdana"/>
              </a:rPr>
              <a:t>unidad</a:t>
            </a:r>
            <a:endParaRPr sz="230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245917" y="4011039"/>
            <a:ext cx="4191000" cy="5219700"/>
            <a:chOff x="9245917" y="4011039"/>
            <a:chExt cx="4191000" cy="5219700"/>
          </a:xfrm>
        </p:grpSpPr>
        <p:sp>
          <p:nvSpPr>
            <p:cNvPr id="13" name="object 13"/>
            <p:cNvSpPr/>
            <p:nvPr/>
          </p:nvSpPr>
          <p:spPr>
            <a:xfrm>
              <a:off x="9245917" y="4011039"/>
              <a:ext cx="4191000" cy="5219700"/>
            </a:xfrm>
            <a:custGeom>
              <a:avLst/>
              <a:gdLst/>
              <a:ahLst/>
              <a:cxnLst/>
              <a:rect l="l" t="t" r="r" b="b"/>
              <a:pathLst>
                <a:path w="4191000" h="5219700">
                  <a:moveTo>
                    <a:pt x="4191000" y="5219700"/>
                  </a:moveTo>
                  <a:lnTo>
                    <a:pt x="0" y="5219700"/>
                  </a:lnTo>
                  <a:lnTo>
                    <a:pt x="0" y="0"/>
                  </a:lnTo>
                  <a:lnTo>
                    <a:pt x="4191000" y="0"/>
                  </a:lnTo>
                  <a:lnTo>
                    <a:pt x="4191000" y="5219700"/>
                  </a:lnTo>
                  <a:close/>
                </a:path>
              </a:pathLst>
            </a:custGeom>
            <a:solidFill>
              <a:srgbClr val="000000">
                <a:alpha val="458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852797" y="4754513"/>
              <a:ext cx="95250" cy="952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52797" y="5278388"/>
              <a:ext cx="95250" cy="952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852797" y="5802263"/>
              <a:ext cx="95250" cy="952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52797" y="6326138"/>
              <a:ext cx="95250" cy="952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9245917" y="4011039"/>
            <a:ext cx="4191000" cy="521970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2850">
              <a:latin typeface="Times New Roman"/>
              <a:cs typeface="Times New Roman"/>
            </a:endParaRPr>
          </a:p>
          <a:p>
            <a:pPr marL="864869" marR="408305">
              <a:lnSpc>
                <a:spcPct val="149500"/>
              </a:lnSpc>
            </a:pPr>
            <a:r>
              <a:rPr sz="2300" spc="-30" dirty="0">
                <a:solidFill>
                  <a:srgbClr val="FFFFFF"/>
                </a:solidFill>
                <a:latin typeface="Verdana"/>
                <a:cs typeface="Verdana"/>
              </a:rPr>
              <a:t>Cohecho  </a:t>
            </a:r>
            <a:r>
              <a:rPr sz="2300" spc="-114" dirty="0">
                <a:solidFill>
                  <a:srgbClr val="FFFFFF"/>
                </a:solidFill>
                <a:latin typeface="Verdana"/>
                <a:cs typeface="Verdana"/>
              </a:rPr>
              <a:t>Enriquecimiento</a:t>
            </a:r>
            <a:r>
              <a:rPr sz="2300" spc="-2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90" dirty="0">
                <a:solidFill>
                  <a:srgbClr val="FFFFFF"/>
                </a:solidFill>
                <a:latin typeface="Verdana"/>
                <a:cs typeface="Verdana"/>
              </a:rPr>
              <a:t>ilícito  </a:t>
            </a:r>
            <a:r>
              <a:rPr sz="2300" spc="-35" dirty="0">
                <a:solidFill>
                  <a:srgbClr val="FFFFFF"/>
                </a:solidFill>
                <a:latin typeface="Verdana"/>
                <a:cs typeface="Verdana"/>
              </a:rPr>
              <a:t>Peculado</a:t>
            </a:r>
            <a:endParaRPr sz="2300">
              <a:latin typeface="Verdana"/>
              <a:cs typeface="Verdana"/>
            </a:endParaRPr>
          </a:p>
          <a:p>
            <a:pPr marL="864869">
              <a:lnSpc>
                <a:spcPct val="100000"/>
              </a:lnSpc>
              <a:spcBef>
                <a:spcPts val="1365"/>
              </a:spcBef>
            </a:pPr>
            <a:r>
              <a:rPr sz="2300" spc="-75" dirty="0">
                <a:solidFill>
                  <a:srgbClr val="FFFFFF"/>
                </a:solidFill>
                <a:latin typeface="Verdana"/>
                <a:cs typeface="Verdana"/>
              </a:rPr>
              <a:t>Nepotismo</a:t>
            </a:r>
            <a:endParaRPr sz="23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8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950">
              <a:latin typeface="Verdana"/>
              <a:cs typeface="Verdana"/>
            </a:endParaRPr>
          </a:p>
          <a:p>
            <a:pPr marL="558800" marR="154305" indent="-445134">
              <a:lnSpc>
                <a:spcPct val="149500"/>
              </a:lnSpc>
              <a:tabLst>
                <a:tab pos="431165" algn="l"/>
                <a:tab pos="4028440" algn="l"/>
              </a:tabLst>
            </a:pPr>
            <a:r>
              <a:rPr sz="2300" strike="sngStrike" dirty="0">
                <a:solidFill>
                  <a:srgbClr val="FFFFFF"/>
                </a:solidFill>
                <a:latin typeface="Times New Roman"/>
                <a:cs typeface="Times New Roman"/>
              </a:rPr>
              <a:t> 	</a:t>
            </a:r>
            <a:r>
              <a:rPr sz="2300" strike="sngStrike" spc="-80" dirty="0">
                <a:solidFill>
                  <a:srgbClr val="FFFFFF"/>
                </a:solidFill>
                <a:latin typeface="Verdana"/>
                <a:cs typeface="Verdana"/>
              </a:rPr>
              <a:t>Control </a:t>
            </a:r>
            <a:r>
              <a:rPr sz="2300" strike="sngStrike" spc="-135" dirty="0">
                <a:solidFill>
                  <a:srgbClr val="FFFFFF"/>
                </a:solidFill>
                <a:latin typeface="Verdana"/>
                <a:cs typeface="Verdana"/>
              </a:rPr>
              <a:t>interno </a:t>
            </a:r>
            <a:r>
              <a:rPr sz="2300" strike="sngStrike" spc="-114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300" strike="sngStrike" spc="-5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trike="sngStrike" spc="-100" dirty="0">
                <a:solidFill>
                  <a:srgbClr val="FFFFFF"/>
                </a:solidFill>
                <a:latin typeface="Verdana"/>
                <a:cs typeface="Verdana"/>
              </a:rPr>
              <a:t>falta</a:t>
            </a:r>
            <a:r>
              <a:rPr sz="2300" strike="sngStrike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trike="sngStrike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300" strike="sngStrike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2300" strike="noStrike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trike="noStrike" spc="-60" dirty="0">
                <a:solidFill>
                  <a:srgbClr val="FFFFFF"/>
                </a:solidFill>
                <a:latin typeface="Verdana"/>
                <a:cs typeface="Verdana"/>
              </a:rPr>
              <a:t>ética</a:t>
            </a:r>
            <a:r>
              <a:rPr sz="2300" strike="noStrike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trike="noStrike" spc="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300" strike="noStrike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trike="noStrike" spc="-5" dirty="0">
                <a:solidFill>
                  <a:srgbClr val="FFFFFF"/>
                </a:solidFill>
                <a:latin typeface="Verdana"/>
                <a:cs typeface="Verdana"/>
              </a:rPr>
              <a:t>los</a:t>
            </a:r>
            <a:r>
              <a:rPr sz="2300" strike="noStrike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trike="noStrike" spc="-80" dirty="0">
                <a:solidFill>
                  <a:srgbClr val="FFFFFF"/>
                </a:solidFill>
                <a:latin typeface="Verdana"/>
                <a:cs typeface="Verdana"/>
              </a:rPr>
              <a:t>servidores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8411" y="1428323"/>
            <a:ext cx="6879590" cy="2349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59685" marR="5080" algn="ctr">
              <a:lnSpc>
                <a:spcPct val="115500"/>
              </a:lnSpc>
              <a:spcBef>
                <a:spcPts val="100"/>
              </a:spcBef>
            </a:pPr>
            <a:r>
              <a:rPr sz="3300" spc="20" dirty="0">
                <a:latin typeface="Verdana"/>
                <a:cs typeface="Verdana"/>
              </a:rPr>
              <a:t>Dirección </a:t>
            </a:r>
            <a:r>
              <a:rPr sz="3300" spc="10" dirty="0">
                <a:latin typeface="Verdana"/>
                <a:cs typeface="Verdana"/>
              </a:rPr>
              <a:t>Nacional  </a:t>
            </a:r>
            <a:r>
              <a:rPr sz="3300" spc="90" dirty="0">
                <a:latin typeface="Verdana"/>
                <a:cs typeface="Verdana"/>
              </a:rPr>
              <a:t>de</a:t>
            </a:r>
            <a:r>
              <a:rPr sz="3300" spc="-360" dirty="0">
                <a:latin typeface="Verdana"/>
                <a:cs typeface="Verdana"/>
              </a:rPr>
              <a:t> </a:t>
            </a:r>
            <a:r>
              <a:rPr sz="3300" spc="-10" dirty="0">
                <a:latin typeface="Verdana"/>
                <a:cs typeface="Verdana"/>
              </a:rPr>
              <a:t>Predeterminación </a:t>
            </a:r>
            <a:r>
              <a:rPr sz="3300" spc="-80" dirty="0">
                <a:latin typeface="Verdana"/>
                <a:cs typeface="Verdana"/>
              </a:rPr>
              <a:t> </a:t>
            </a:r>
            <a:r>
              <a:rPr sz="3300" spc="90" dirty="0">
                <a:latin typeface="Verdana"/>
                <a:cs typeface="Verdana"/>
              </a:rPr>
              <a:t>de</a:t>
            </a:r>
            <a:endParaRPr sz="3300">
              <a:latin typeface="Verdana"/>
              <a:cs typeface="Verdana"/>
            </a:endParaRPr>
          </a:p>
          <a:p>
            <a:pPr marR="180975" algn="ctr">
              <a:lnSpc>
                <a:spcPct val="100000"/>
              </a:lnSpc>
              <a:spcBef>
                <a:spcPts val="615"/>
              </a:spcBef>
              <a:tabLst>
                <a:tab pos="2736215" algn="l"/>
              </a:tabLst>
            </a:pPr>
            <a:r>
              <a:rPr sz="3300" u="sng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3300" u="sng" spc="30" dirty="0"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Respo</a:t>
            </a:r>
            <a:r>
              <a:rPr sz="3300" spc="30" dirty="0">
                <a:latin typeface="Verdana"/>
                <a:cs typeface="Verdana"/>
              </a:rPr>
              <a:t>nsabilidades</a:t>
            </a:r>
            <a:endParaRPr sz="33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910951" y="1718838"/>
            <a:ext cx="2830195" cy="1768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500"/>
              </a:lnSpc>
              <a:spcBef>
                <a:spcPts val="100"/>
              </a:spcBef>
            </a:pPr>
            <a:r>
              <a:rPr sz="3300" spc="15" dirty="0">
                <a:latin typeface="Verdana"/>
                <a:cs typeface="Verdana"/>
              </a:rPr>
              <a:t>Delitos </a:t>
            </a:r>
            <a:r>
              <a:rPr sz="3300" spc="-10" dirty="0">
                <a:latin typeface="Verdana"/>
                <a:cs typeface="Verdana"/>
              </a:rPr>
              <a:t>en</a:t>
            </a:r>
            <a:r>
              <a:rPr sz="3300" spc="-590" dirty="0">
                <a:latin typeface="Verdana"/>
                <a:cs typeface="Verdana"/>
              </a:rPr>
              <a:t> </a:t>
            </a:r>
            <a:r>
              <a:rPr sz="3300" spc="45" dirty="0">
                <a:latin typeface="Verdana"/>
                <a:cs typeface="Verdana"/>
              </a:rPr>
              <a:t>las  </a:t>
            </a:r>
            <a:r>
              <a:rPr sz="3300" spc="15" dirty="0">
                <a:latin typeface="Verdana"/>
                <a:cs typeface="Verdana"/>
              </a:rPr>
              <a:t>entidades  </a:t>
            </a:r>
            <a:r>
              <a:rPr sz="3300" spc="35" dirty="0">
                <a:latin typeface="Verdana"/>
                <a:cs typeface="Verdana"/>
              </a:rPr>
              <a:t>públicas</a:t>
            </a:r>
            <a:endParaRPr sz="3300">
              <a:latin typeface="Verdana"/>
              <a:cs typeface="Verdana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121181" y="244540"/>
            <a:ext cx="537019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-225" dirty="0">
                <a:latin typeface="Verdana"/>
                <a:cs typeface="Verdana"/>
              </a:rPr>
              <a:t>CONCLUSIONES</a:t>
            </a:r>
            <a:endParaRPr sz="5000">
              <a:latin typeface="Verdana"/>
              <a:cs typeface="Verdan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110233" y="6823212"/>
            <a:ext cx="12257405" cy="2985770"/>
            <a:chOff x="5110233" y="6823212"/>
            <a:chExt cx="12257405" cy="2985770"/>
          </a:xfrm>
        </p:grpSpPr>
        <p:sp>
          <p:nvSpPr>
            <p:cNvPr id="23" name="object 23"/>
            <p:cNvSpPr/>
            <p:nvPr/>
          </p:nvSpPr>
          <p:spPr>
            <a:xfrm>
              <a:off x="5319613" y="6823212"/>
              <a:ext cx="0" cy="660400"/>
            </a:xfrm>
            <a:custGeom>
              <a:avLst/>
              <a:gdLst/>
              <a:ahLst/>
              <a:cxnLst/>
              <a:rect l="l" t="t" r="r" b="b"/>
              <a:pathLst>
                <a:path h="660400">
                  <a:moveTo>
                    <a:pt x="0" y="0"/>
                  </a:moveTo>
                  <a:lnTo>
                    <a:pt x="0" y="660257"/>
                  </a:lnTo>
                </a:path>
              </a:pathLst>
            </a:custGeom>
            <a:ln w="1047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162451" y="7300980"/>
              <a:ext cx="314325" cy="208915"/>
            </a:xfrm>
            <a:custGeom>
              <a:avLst/>
              <a:gdLst/>
              <a:ahLst/>
              <a:cxnLst/>
              <a:rect l="l" t="t" r="r" b="b"/>
              <a:pathLst>
                <a:path w="314325" h="208915">
                  <a:moveTo>
                    <a:pt x="314325" y="0"/>
                  </a:moveTo>
                  <a:lnTo>
                    <a:pt x="157162" y="208568"/>
                  </a:lnTo>
                  <a:lnTo>
                    <a:pt x="0" y="0"/>
                  </a:lnTo>
                </a:path>
              </a:pathLst>
            </a:custGeom>
            <a:ln w="104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2399721" y="9258299"/>
              <a:ext cx="1122045" cy="495300"/>
            </a:xfrm>
            <a:custGeom>
              <a:avLst/>
              <a:gdLst/>
              <a:ahLst/>
              <a:cxnLst/>
              <a:rect l="l" t="t" r="r" b="b"/>
              <a:pathLst>
                <a:path w="1122044" h="495300">
                  <a:moveTo>
                    <a:pt x="873607" y="495300"/>
                  </a:moveTo>
                  <a:lnTo>
                    <a:pt x="843843" y="465613"/>
                  </a:lnTo>
                  <a:lnTo>
                    <a:pt x="1041749" y="268222"/>
                  </a:lnTo>
                  <a:lnTo>
                    <a:pt x="0" y="268222"/>
                  </a:lnTo>
                  <a:lnTo>
                    <a:pt x="0" y="226557"/>
                  </a:lnTo>
                  <a:lnTo>
                    <a:pt x="1041749" y="226557"/>
                  </a:lnTo>
                  <a:lnTo>
                    <a:pt x="843843" y="29686"/>
                  </a:lnTo>
                  <a:lnTo>
                    <a:pt x="873607" y="0"/>
                  </a:lnTo>
                  <a:lnTo>
                    <a:pt x="1121643" y="247389"/>
                  </a:lnTo>
                  <a:lnTo>
                    <a:pt x="873607" y="4953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381597" y="6823212"/>
              <a:ext cx="0" cy="660400"/>
            </a:xfrm>
            <a:custGeom>
              <a:avLst/>
              <a:gdLst/>
              <a:ahLst/>
              <a:cxnLst/>
              <a:rect l="l" t="t" r="r" b="b"/>
              <a:pathLst>
                <a:path h="660400">
                  <a:moveTo>
                    <a:pt x="0" y="0"/>
                  </a:moveTo>
                  <a:lnTo>
                    <a:pt x="0" y="660257"/>
                  </a:lnTo>
                </a:path>
              </a:pathLst>
            </a:custGeom>
            <a:ln w="1047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224435" y="7300980"/>
              <a:ext cx="314325" cy="208915"/>
            </a:xfrm>
            <a:custGeom>
              <a:avLst/>
              <a:gdLst/>
              <a:ahLst/>
              <a:cxnLst/>
              <a:rect l="l" t="t" r="r" b="b"/>
              <a:pathLst>
                <a:path w="314325" h="208915">
                  <a:moveTo>
                    <a:pt x="314325" y="0"/>
                  </a:moveTo>
                  <a:lnTo>
                    <a:pt x="157162" y="208568"/>
                  </a:lnTo>
                  <a:lnTo>
                    <a:pt x="0" y="0"/>
                  </a:lnTo>
                </a:path>
              </a:pathLst>
            </a:custGeom>
            <a:ln w="104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754855" y="9214103"/>
              <a:ext cx="612648" cy="5943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7999" cy="10286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904877"/>
              <a:ext cx="9884237" cy="61158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205191" y="8445489"/>
              <a:ext cx="636905" cy="285750"/>
            </a:xfrm>
            <a:custGeom>
              <a:avLst/>
              <a:gdLst/>
              <a:ahLst/>
              <a:cxnLst/>
              <a:rect l="l" t="t" r="r" b="b"/>
              <a:pathLst>
                <a:path w="636905" h="285750">
                  <a:moveTo>
                    <a:pt x="495957" y="285749"/>
                  </a:moveTo>
                  <a:lnTo>
                    <a:pt x="479060" y="268622"/>
                  </a:lnTo>
                  <a:lnTo>
                    <a:pt x="591414" y="154743"/>
                  </a:lnTo>
                  <a:lnTo>
                    <a:pt x="0" y="154743"/>
                  </a:lnTo>
                  <a:lnTo>
                    <a:pt x="0" y="130705"/>
                  </a:lnTo>
                  <a:lnTo>
                    <a:pt x="591414" y="130705"/>
                  </a:lnTo>
                  <a:lnTo>
                    <a:pt x="479060" y="17126"/>
                  </a:lnTo>
                  <a:lnTo>
                    <a:pt x="495957" y="0"/>
                  </a:lnTo>
                  <a:lnTo>
                    <a:pt x="636770" y="142724"/>
                  </a:lnTo>
                  <a:lnTo>
                    <a:pt x="495957" y="285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31266" y="4590400"/>
            <a:ext cx="591820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600" b="1" spc="-100" dirty="0">
                <a:latin typeface="Arial"/>
                <a:cs typeface="Arial"/>
              </a:rPr>
              <a:t>RECOMENDACIONES</a:t>
            </a:r>
            <a:endParaRPr sz="4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754856" y="9214103"/>
            <a:ext cx="612648" cy="5943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"/>
            <a:ext cx="18288000" cy="10287000"/>
            <a:chOff x="0" y="2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2"/>
              <a:ext cx="18287999" cy="102869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375135"/>
              <a:ext cx="2534524" cy="315210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44379" y="2703537"/>
              <a:ext cx="6000750" cy="3755390"/>
            </a:xfrm>
            <a:custGeom>
              <a:avLst/>
              <a:gdLst/>
              <a:ahLst/>
              <a:cxnLst/>
              <a:rect l="l" t="t" r="r" b="b"/>
              <a:pathLst>
                <a:path w="6000750" h="3755390">
                  <a:moveTo>
                    <a:pt x="6000750" y="3745623"/>
                  </a:moveTo>
                  <a:lnTo>
                    <a:pt x="0" y="3745623"/>
                  </a:lnTo>
                  <a:lnTo>
                    <a:pt x="0" y="3755148"/>
                  </a:lnTo>
                  <a:lnTo>
                    <a:pt x="6000750" y="3755148"/>
                  </a:lnTo>
                  <a:lnTo>
                    <a:pt x="6000750" y="3745623"/>
                  </a:lnTo>
                  <a:close/>
                </a:path>
                <a:path w="6000750" h="3755390">
                  <a:moveTo>
                    <a:pt x="6000750" y="2507259"/>
                  </a:moveTo>
                  <a:lnTo>
                    <a:pt x="0" y="2507259"/>
                  </a:lnTo>
                  <a:lnTo>
                    <a:pt x="0" y="2516784"/>
                  </a:lnTo>
                  <a:lnTo>
                    <a:pt x="6000750" y="2516784"/>
                  </a:lnTo>
                  <a:lnTo>
                    <a:pt x="6000750" y="2507259"/>
                  </a:lnTo>
                  <a:close/>
                </a:path>
                <a:path w="6000750" h="3755390">
                  <a:moveTo>
                    <a:pt x="6000750" y="1238402"/>
                  </a:moveTo>
                  <a:lnTo>
                    <a:pt x="0" y="1238402"/>
                  </a:lnTo>
                  <a:lnTo>
                    <a:pt x="0" y="1247927"/>
                  </a:lnTo>
                  <a:lnTo>
                    <a:pt x="6000750" y="1247927"/>
                  </a:lnTo>
                  <a:lnTo>
                    <a:pt x="6000750" y="1238402"/>
                  </a:lnTo>
                  <a:close/>
                </a:path>
                <a:path w="6000750" h="3755390">
                  <a:moveTo>
                    <a:pt x="6000750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6000750" y="9525"/>
                  </a:lnTo>
                  <a:lnTo>
                    <a:pt x="60007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38045" y="2"/>
              <a:ext cx="16549938" cy="100964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0958" y="2663816"/>
            <a:ext cx="2442845" cy="2492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599"/>
              </a:lnSpc>
              <a:spcBef>
                <a:spcPts val="100"/>
              </a:spcBef>
            </a:pPr>
            <a:r>
              <a:rPr sz="2000" spc="-20" dirty="0">
                <a:latin typeface="Verdana"/>
                <a:cs typeface="Verdana"/>
              </a:rPr>
              <a:t>Elaborar </a:t>
            </a:r>
            <a:r>
              <a:rPr sz="2000" spc="-85" dirty="0">
                <a:latin typeface="Verdana"/>
                <a:cs typeface="Verdana"/>
              </a:rPr>
              <a:t>un  </a:t>
            </a:r>
            <a:r>
              <a:rPr sz="2000" spc="-45" dirty="0">
                <a:latin typeface="Verdana"/>
                <a:cs typeface="Verdana"/>
              </a:rPr>
              <a:t>diagrama </a:t>
            </a:r>
            <a:r>
              <a:rPr sz="2000" spc="55" dirty="0">
                <a:latin typeface="Verdana"/>
                <a:cs typeface="Verdana"/>
              </a:rPr>
              <a:t>de  </a:t>
            </a:r>
            <a:r>
              <a:rPr sz="2000" spc="65" dirty="0">
                <a:latin typeface="Verdana"/>
                <a:cs typeface="Verdana"/>
              </a:rPr>
              <a:t>procesos </a:t>
            </a:r>
            <a:r>
              <a:rPr sz="2000" spc="-5" dirty="0">
                <a:latin typeface="Verdana"/>
                <a:cs typeface="Verdana"/>
              </a:rPr>
              <a:t>en </a:t>
            </a:r>
            <a:r>
              <a:rPr sz="2000" spc="40" dirty="0">
                <a:latin typeface="Verdana"/>
                <a:cs typeface="Verdana"/>
              </a:rPr>
              <a:t>base  </a:t>
            </a:r>
            <a:r>
              <a:rPr sz="2000" spc="-35" dirty="0">
                <a:latin typeface="Verdana"/>
                <a:cs typeface="Verdana"/>
              </a:rPr>
              <a:t>a </a:t>
            </a:r>
            <a:r>
              <a:rPr sz="2000" spc="-5" dirty="0">
                <a:latin typeface="Verdana"/>
                <a:cs typeface="Verdana"/>
              </a:rPr>
              <a:t>la</a:t>
            </a:r>
            <a:r>
              <a:rPr sz="2000" spc="-335" dirty="0">
                <a:latin typeface="Verdana"/>
                <a:cs typeface="Verdana"/>
              </a:rPr>
              <a:t> </a:t>
            </a:r>
            <a:r>
              <a:rPr sz="2000" spc="5" dirty="0">
                <a:latin typeface="Verdana"/>
                <a:cs typeface="Verdana"/>
              </a:rPr>
              <a:t>representación  </a:t>
            </a:r>
            <a:r>
              <a:rPr sz="2000" dirty="0">
                <a:latin typeface="Verdana"/>
                <a:cs typeface="Verdana"/>
              </a:rPr>
              <a:t>gráfica Value  </a:t>
            </a:r>
            <a:r>
              <a:rPr sz="2000" spc="-40" dirty="0">
                <a:latin typeface="Verdana"/>
                <a:cs typeface="Verdana"/>
              </a:rPr>
              <a:t>Stream </a:t>
            </a:r>
            <a:r>
              <a:rPr sz="2000" spc="5" dirty="0">
                <a:latin typeface="Verdana"/>
                <a:cs typeface="Verdana"/>
              </a:rPr>
              <a:t>Mapping  </a:t>
            </a:r>
            <a:r>
              <a:rPr sz="2000" spc="-95" dirty="0">
                <a:latin typeface="Verdana"/>
                <a:cs typeface="Verdana"/>
              </a:rPr>
              <a:t>(VSM)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754856" y="9214103"/>
            <a:ext cx="612648" cy="5943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0255300" y="0"/>
              <a:ext cx="8032699" cy="100405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3"/>
              <a:ext cx="10251440" cy="9258300"/>
            </a:xfrm>
            <a:custGeom>
              <a:avLst/>
              <a:gdLst/>
              <a:ahLst/>
              <a:cxnLst/>
              <a:rect l="l" t="t" r="r" b="b"/>
              <a:pathLst>
                <a:path w="10251440" h="9258300">
                  <a:moveTo>
                    <a:pt x="0" y="9258276"/>
                  </a:moveTo>
                  <a:lnTo>
                    <a:pt x="10250974" y="9258276"/>
                  </a:lnTo>
                  <a:lnTo>
                    <a:pt x="10250974" y="0"/>
                  </a:lnTo>
                  <a:lnTo>
                    <a:pt x="0" y="0"/>
                  </a:lnTo>
                  <a:lnTo>
                    <a:pt x="0" y="9258276"/>
                  </a:lnTo>
                  <a:close/>
                </a:path>
              </a:pathLst>
            </a:custGeom>
            <a:solidFill>
              <a:srgbClr val="E3DB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9258300"/>
              <a:ext cx="10258425" cy="1028700"/>
            </a:xfrm>
            <a:custGeom>
              <a:avLst/>
              <a:gdLst/>
              <a:ahLst/>
              <a:cxnLst/>
              <a:rect l="l" t="t" r="r" b="b"/>
              <a:pathLst>
                <a:path w="10258425" h="1028700">
                  <a:moveTo>
                    <a:pt x="10258424" y="1028681"/>
                  </a:moveTo>
                  <a:lnTo>
                    <a:pt x="0" y="1028681"/>
                  </a:lnTo>
                  <a:lnTo>
                    <a:pt x="0" y="0"/>
                  </a:lnTo>
                  <a:lnTo>
                    <a:pt x="10258424" y="0"/>
                  </a:lnTo>
                  <a:lnTo>
                    <a:pt x="10258424" y="1028681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884175" y="1338422"/>
              <a:ext cx="3857640" cy="13715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884175" y="3389954"/>
              <a:ext cx="3857609" cy="13715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875885" y="5417087"/>
              <a:ext cx="3857640" cy="13715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16000" y="1670773"/>
            <a:ext cx="8949055" cy="76835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320"/>
              </a:spcBef>
              <a:tabLst>
                <a:tab pos="1360805" algn="l"/>
                <a:tab pos="3032125" algn="l"/>
                <a:tab pos="3891279" algn="l"/>
                <a:tab pos="5262245" algn="l"/>
                <a:tab pos="7957184" algn="l"/>
                <a:tab pos="8512175" algn="l"/>
              </a:tabLst>
            </a:pPr>
            <a:r>
              <a:rPr sz="2500" spc="-15" dirty="0">
                <a:latin typeface="Noto Sans"/>
                <a:cs typeface="Noto Sans"/>
              </a:rPr>
              <a:t>Re</a:t>
            </a:r>
            <a:r>
              <a:rPr sz="2500" spc="-20" dirty="0">
                <a:latin typeface="Noto Sans"/>
                <a:cs typeface="Noto Sans"/>
              </a:rPr>
              <a:t>a</a:t>
            </a:r>
            <a:r>
              <a:rPr sz="2500" spc="-15" dirty="0">
                <a:latin typeface="Noto Sans"/>
                <a:cs typeface="Noto Sans"/>
              </a:rPr>
              <a:t>liz</a:t>
            </a:r>
            <a:r>
              <a:rPr sz="2500" spc="-20" dirty="0">
                <a:latin typeface="Noto Sans"/>
                <a:cs typeface="Noto Sans"/>
              </a:rPr>
              <a:t>a</a:t>
            </a:r>
            <a:r>
              <a:rPr sz="2500" spc="-15" dirty="0">
                <a:latin typeface="Noto Sans"/>
                <a:cs typeface="Noto Sans"/>
              </a:rPr>
              <a:t>r</a:t>
            </a:r>
            <a:r>
              <a:rPr sz="2500" dirty="0">
                <a:latin typeface="Noto Sans"/>
                <a:cs typeface="Noto Sans"/>
              </a:rPr>
              <a:t>	</a:t>
            </a:r>
            <a:r>
              <a:rPr sz="2500" spc="-15" dirty="0">
                <a:latin typeface="Noto Sans"/>
                <a:cs typeface="Noto Sans"/>
              </a:rPr>
              <a:t>e</a:t>
            </a:r>
            <a:r>
              <a:rPr sz="2500" spc="-20" dirty="0">
                <a:latin typeface="Noto Sans"/>
                <a:cs typeface="Noto Sans"/>
              </a:rPr>
              <a:t>n</a:t>
            </a:r>
            <a:r>
              <a:rPr sz="2500" spc="-15" dirty="0">
                <a:latin typeface="Noto Sans"/>
                <a:cs typeface="Noto Sans"/>
              </a:rPr>
              <a:t>c</a:t>
            </a:r>
            <a:r>
              <a:rPr sz="2500" spc="-20" dirty="0">
                <a:latin typeface="Noto Sans"/>
                <a:cs typeface="Noto Sans"/>
              </a:rPr>
              <a:t>u</a:t>
            </a:r>
            <a:r>
              <a:rPr sz="2500" spc="-15" dirty="0">
                <a:latin typeface="Noto Sans"/>
                <a:cs typeface="Noto Sans"/>
              </a:rPr>
              <a:t>e</a:t>
            </a:r>
            <a:r>
              <a:rPr sz="2500" spc="-10" dirty="0">
                <a:latin typeface="Noto Sans"/>
                <a:cs typeface="Noto Sans"/>
              </a:rPr>
              <a:t>s</a:t>
            </a:r>
            <a:r>
              <a:rPr sz="2500" spc="-25" dirty="0">
                <a:latin typeface="Noto Sans"/>
                <a:cs typeface="Noto Sans"/>
              </a:rPr>
              <a:t>t</a:t>
            </a:r>
            <a:r>
              <a:rPr sz="2500" spc="-20" dirty="0">
                <a:latin typeface="Noto Sans"/>
                <a:cs typeface="Noto Sans"/>
              </a:rPr>
              <a:t>a</a:t>
            </a:r>
            <a:r>
              <a:rPr sz="2500" spc="-5" dirty="0">
                <a:latin typeface="Noto Sans"/>
                <a:cs typeface="Noto Sans"/>
              </a:rPr>
              <a:t>s</a:t>
            </a:r>
            <a:r>
              <a:rPr sz="2500" dirty="0">
                <a:latin typeface="Noto Sans"/>
                <a:cs typeface="Noto Sans"/>
              </a:rPr>
              <a:t>	</a:t>
            </a:r>
            <a:r>
              <a:rPr sz="2500" spc="-15" dirty="0">
                <a:latin typeface="Noto Sans"/>
                <a:cs typeface="Noto Sans"/>
              </a:rPr>
              <a:t>p</a:t>
            </a:r>
            <a:r>
              <a:rPr sz="2500" spc="-20" dirty="0">
                <a:latin typeface="Noto Sans"/>
                <a:cs typeface="Noto Sans"/>
              </a:rPr>
              <a:t>ar</a:t>
            </a:r>
            <a:r>
              <a:rPr sz="2500" spc="-15" dirty="0">
                <a:latin typeface="Noto Sans"/>
                <a:cs typeface="Noto Sans"/>
              </a:rPr>
              <a:t>a</a:t>
            </a:r>
            <a:r>
              <a:rPr sz="2500" dirty="0">
                <a:latin typeface="Noto Sans"/>
                <a:cs typeface="Noto Sans"/>
              </a:rPr>
              <a:t>	</a:t>
            </a:r>
            <a:r>
              <a:rPr sz="2500" spc="-15" dirty="0">
                <a:latin typeface="Noto Sans"/>
                <a:cs typeface="Noto Sans"/>
              </a:rPr>
              <a:t>c</a:t>
            </a:r>
            <a:r>
              <a:rPr sz="2500" spc="-10" dirty="0">
                <a:latin typeface="Noto Sans"/>
                <a:cs typeface="Noto Sans"/>
              </a:rPr>
              <a:t>o</a:t>
            </a:r>
            <a:r>
              <a:rPr sz="2500" spc="-20" dirty="0">
                <a:latin typeface="Noto Sans"/>
                <a:cs typeface="Noto Sans"/>
              </a:rPr>
              <a:t>n</a:t>
            </a:r>
            <a:r>
              <a:rPr sz="2500" spc="-10" dirty="0">
                <a:latin typeface="Noto Sans"/>
                <a:cs typeface="Noto Sans"/>
              </a:rPr>
              <a:t>o</a:t>
            </a:r>
            <a:r>
              <a:rPr sz="2500" spc="-15" dirty="0">
                <a:latin typeface="Noto Sans"/>
                <a:cs typeface="Noto Sans"/>
              </a:rPr>
              <a:t>cer</a:t>
            </a:r>
            <a:r>
              <a:rPr sz="2500" dirty="0">
                <a:latin typeface="Noto Sans"/>
                <a:cs typeface="Noto Sans"/>
              </a:rPr>
              <a:t>	</a:t>
            </a:r>
            <a:r>
              <a:rPr sz="2500" spc="-15" dirty="0">
                <a:latin typeface="Noto Sans"/>
                <a:cs typeface="Noto Sans"/>
              </a:rPr>
              <a:t>i</a:t>
            </a:r>
            <a:r>
              <a:rPr sz="2500" spc="-20" dirty="0">
                <a:latin typeface="Noto Sans"/>
                <a:cs typeface="Noto Sans"/>
              </a:rPr>
              <a:t>n</a:t>
            </a:r>
            <a:r>
              <a:rPr sz="2500" spc="-15" dirty="0">
                <a:latin typeface="Noto Sans"/>
                <a:cs typeface="Noto Sans"/>
              </a:rPr>
              <a:t>c</a:t>
            </a:r>
            <a:r>
              <a:rPr sz="2500" spc="-10" dirty="0">
                <a:latin typeface="Noto Sans"/>
                <a:cs typeface="Noto Sans"/>
              </a:rPr>
              <a:t>o</a:t>
            </a:r>
            <a:r>
              <a:rPr sz="2500" spc="-20" dirty="0">
                <a:latin typeface="Noto Sans"/>
                <a:cs typeface="Noto Sans"/>
              </a:rPr>
              <a:t>n</a:t>
            </a:r>
            <a:r>
              <a:rPr sz="2500" spc="-15" dirty="0">
                <a:latin typeface="Noto Sans"/>
                <a:cs typeface="Noto Sans"/>
              </a:rPr>
              <a:t>f</a:t>
            </a:r>
            <a:r>
              <a:rPr sz="2500" spc="-10" dirty="0">
                <a:latin typeface="Noto Sans"/>
                <a:cs typeface="Noto Sans"/>
              </a:rPr>
              <a:t>o</a:t>
            </a:r>
            <a:r>
              <a:rPr sz="2500" spc="-20" dirty="0">
                <a:latin typeface="Noto Sans"/>
                <a:cs typeface="Noto Sans"/>
              </a:rPr>
              <a:t>rm</a:t>
            </a:r>
            <a:r>
              <a:rPr sz="2500" spc="-15" dirty="0">
                <a:latin typeface="Noto Sans"/>
                <a:cs typeface="Noto Sans"/>
              </a:rPr>
              <a:t>id</a:t>
            </a:r>
            <a:r>
              <a:rPr sz="2500" spc="-20" dirty="0">
                <a:latin typeface="Noto Sans"/>
                <a:cs typeface="Noto Sans"/>
              </a:rPr>
              <a:t>a</a:t>
            </a:r>
            <a:r>
              <a:rPr sz="2500" spc="-15" dirty="0">
                <a:latin typeface="Noto Sans"/>
                <a:cs typeface="Noto Sans"/>
              </a:rPr>
              <a:t>de</a:t>
            </a:r>
            <a:r>
              <a:rPr sz="2500" spc="-5" dirty="0">
                <a:latin typeface="Noto Sans"/>
                <a:cs typeface="Noto Sans"/>
              </a:rPr>
              <a:t>s</a:t>
            </a:r>
            <a:r>
              <a:rPr sz="2500" dirty="0">
                <a:latin typeface="Noto Sans"/>
                <a:cs typeface="Noto Sans"/>
              </a:rPr>
              <a:t>	</a:t>
            </a:r>
            <a:r>
              <a:rPr sz="2500" spc="-15" dirty="0">
                <a:latin typeface="Noto Sans"/>
                <a:cs typeface="Noto Sans"/>
              </a:rPr>
              <a:t>d</a:t>
            </a:r>
            <a:r>
              <a:rPr sz="2500" spc="-10" dirty="0">
                <a:latin typeface="Noto Sans"/>
                <a:cs typeface="Noto Sans"/>
              </a:rPr>
              <a:t>e</a:t>
            </a:r>
            <a:r>
              <a:rPr sz="2500" dirty="0">
                <a:latin typeface="Noto Sans"/>
                <a:cs typeface="Noto Sans"/>
              </a:rPr>
              <a:t>	</a:t>
            </a:r>
            <a:r>
              <a:rPr sz="2500" spc="-15" dirty="0">
                <a:latin typeface="Noto Sans"/>
                <a:cs typeface="Noto Sans"/>
              </a:rPr>
              <a:t>l</a:t>
            </a:r>
            <a:r>
              <a:rPr sz="2500" spc="-10" dirty="0">
                <a:latin typeface="Noto Sans"/>
                <a:cs typeface="Noto Sans"/>
              </a:rPr>
              <a:t>o</a:t>
            </a:r>
            <a:r>
              <a:rPr sz="2500" spc="-5" dirty="0">
                <a:latin typeface="Noto Sans"/>
                <a:cs typeface="Noto Sans"/>
              </a:rPr>
              <a:t>s  </a:t>
            </a:r>
            <a:r>
              <a:rPr sz="2500" spc="-15" dirty="0">
                <a:latin typeface="Noto Sans"/>
                <a:cs typeface="Noto Sans"/>
              </a:rPr>
              <a:t>auditores </a:t>
            </a:r>
            <a:r>
              <a:rPr sz="2500" spc="-20" dirty="0">
                <a:latin typeface="Noto Sans"/>
                <a:cs typeface="Noto Sans"/>
              </a:rPr>
              <a:t>internos, </a:t>
            </a:r>
            <a:r>
              <a:rPr sz="2500" spc="-15" dirty="0">
                <a:latin typeface="Noto Sans"/>
                <a:cs typeface="Noto Sans"/>
              </a:rPr>
              <a:t>con el fin </a:t>
            </a:r>
            <a:r>
              <a:rPr sz="2500" spc="-10" dirty="0">
                <a:latin typeface="Noto Sans"/>
                <a:cs typeface="Noto Sans"/>
              </a:rPr>
              <a:t>de </a:t>
            </a:r>
            <a:r>
              <a:rPr sz="2500" spc="-15" dirty="0">
                <a:latin typeface="Noto Sans"/>
                <a:cs typeface="Noto Sans"/>
              </a:rPr>
              <a:t>proponer</a:t>
            </a:r>
            <a:r>
              <a:rPr sz="2500" spc="50" dirty="0">
                <a:latin typeface="Noto Sans"/>
                <a:cs typeface="Noto Sans"/>
              </a:rPr>
              <a:t> </a:t>
            </a:r>
            <a:r>
              <a:rPr sz="2500" spc="-15" dirty="0">
                <a:latin typeface="Noto Sans"/>
                <a:cs typeface="Noto Sans"/>
              </a:rPr>
              <a:t>mejoras.</a:t>
            </a:r>
            <a:endParaRPr sz="2500">
              <a:latin typeface="Noto Sans"/>
              <a:cs typeface="Noto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1432" y="3535213"/>
            <a:ext cx="8947785" cy="113030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algn="just">
              <a:lnSpc>
                <a:spcPts val="2850"/>
              </a:lnSpc>
              <a:spcBef>
                <a:spcPts val="320"/>
              </a:spcBef>
            </a:pPr>
            <a:r>
              <a:rPr sz="2500" spc="-15" dirty="0">
                <a:latin typeface="Noto Sans"/>
                <a:cs typeface="Noto Sans"/>
              </a:rPr>
              <a:t>Cumplir con </a:t>
            </a:r>
            <a:r>
              <a:rPr sz="2500" spc="-10" dirty="0">
                <a:latin typeface="Noto Sans"/>
                <a:cs typeface="Noto Sans"/>
              </a:rPr>
              <a:t>los </a:t>
            </a:r>
            <a:r>
              <a:rPr sz="2500" spc="-15" dirty="0">
                <a:latin typeface="Noto Sans"/>
                <a:cs typeface="Noto Sans"/>
              </a:rPr>
              <a:t>establecido en la </a:t>
            </a:r>
            <a:r>
              <a:rPr sz="2500" spc="-10" dirty="0">
                <a:latin typeface="Noto Sans"/>
                <a:cs typeface="Noto Sans"/>
              </a:rPr>
              <a:t>LOSEP </a:t>
            </a:r>
            <a:r>
              <a:rPr sz="2500" dirty="0">
                <a:latin typeface="Noto Sans"/>
                <a:cs typeface="Noto Sans"/>
              </a:rPr>
              <a:t>- </a:t>
            </a:r>
            <a:r>
              <a:rPr sz="2500" spc="-25" dirty="0">
                <a:latin typeface="Noto Sans"/>
                <a:cs typeface="Noto Sans"/>
              </a:rPr>
              <a:t>DNTH, </a:t>
            </a:r>
            <a:r>
              <a:rPr sz="2500" spc="-15" dirty="0">
                <a:latin typeface="Noto Sans"/>
                <a:cs typeface="Noto Sans"/>
              </a:rPr>
              <a:t>aplicar </a:t>
            </a:r>
            <a:r>
              <a:rPr sz="2500" spc="-10" dirty="0">
                <a:latin typeface="Noto Sans"/>
                <a:cs typeface="Noto Sans"/>
              </a:rPr>
              <a:t>los  </a:t>
            </a:r>
            <a:r>
              <a:rPr sz="2500" spc="-15" dirty="0">
                <a:latin typeface="Noto Sans"/>
                <a:cs typeface="Noto Sans"/>
              </a:rPr>
              <a:t>procedimientos</a:t>
            </a:r>
            <a:r>
              <a:rPr sz="2500" spc="615" dirty="0">
                <a:latin typeface="Noto Sans"/>
                <a:cs typeface="Noto Sans"/>
              </a:rPr>
              <a:t> </a:t>
            </a:r>
            <a:r>
              <a:rPr sz="2500" spc="-15" dirty="0">
                <a:latin typeface="Noto Sans"/>
                <a:cs typeface="Noto Sans"/>
              </a:rPr>
              <a:t>establecidos  en  la  norma  </a:t>
            </a:r>
            <a:r>
              <a:rPr sz="2500" spc="-20" dirty="0">
                <a:latin typeface="Noto Sans"/>
                <a:cs typeface="Noto Sans"/>
              </a:rPr>
              <a:t>técnica </a:t>
            </a:r>
            <a:r>
              <a:rPr sz="2500" spc="-10" dirty="0">
                <a:latin typeface="Noto Sans"/>
                <a:cs typeface="Noto Sans"/>
              </a:rPr>
              <a:t>de  </a:t>
            </a:r>
            <a:r>
              <a:rPr sz="2500" spc="-15" dirty="0">
                <a:latin typeface="Noto Sans"/>
                <a:cs typeface="Noto Sans"/>
              </a:rPr>
              <a:t>subsistema </a:t>
            </a:r>
            <a:r>
              <a:rPr sz="2500" spc="-10" dirty="0">
                <a:latin typeface="Noto Sans"/>
                <a:cs typeface="Noto Sans"/>
              </a:rPr>
              <a:t>de </a:t>
            </a:r>
            <a:r>
              <a:rPr sz="2500" spc="-15" dirty="0">
                <a:latin typeface="Noto Sans"/>
                <a:cs typeface="Noto Sans"/>
              </a:rPr>
              <a:t>selección </a:t>
            </a:r>
            <a:r>
              <a:rPr sz="2500" spc="-10" dirty="0">
                <a:latin typeface="Noto Sans"/>
                <a:cs typeface="Noto Sans"/>
              </a:rPr>
              <a:t>de</a:t>
            </a:r>
            <a:r>
              <a:rPr sz="2500" spc="15" dirty="0">
                <a:latin typeface="Noto Sans"/>
                <a:cs typeface="Noto Sans"/>
              </a:rPr>
              <a:t> </a:t>
            </a:r>
            <a:r>
              <a:rPr sz="2500" spc="-15" dirty="0">
                <a:latin typeface="Noto Sans"/>
                <a:cs typeface="Noto Sans"/>
              </a:rPr>
              <a:t>personal.</a:t>
            </a:r>
            <a:endParaRPr sz="2500">
              <a:latin typeface="Noto Sans"/>
              <a:cs typeface="Noto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1432" y="5714746"/>
            <a:ext cx="8954770" cy="76835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320"/>
              </a:spcBef>
            </a:pPr>
            <a:r>
              <a:rPr sz="2500" spc="-10" dirty="0">
                <a:latin typeface="Noto Sans"/>
                <a:cs typeface="Noto Sans"/>
              </a:rPr>
              <a:t>Los </a:t>
            </a:r>
            <a:r>
              <a:rPr sz="2500" spc="-15" dirty="0">
                <a:latin typeface="Noto Sans"/>
                <a:cs typeface="Noto Sans"/>
              </a:rPr>
              <a:t>directores </a:t>
            </a:r>
            <a:r>
              <a:rPr sz="2500" spc="-10" dirty="0">
                <a:latin typeface="Noto Sans"/>
                <a:cs typeface="Noto Sans"/>
              </a:rPr>
              <a:t>de </a:t>
            </a:r>
            <a:r>
              <a:rPr sz="2500" spc="-15" dirty="0">
                <a:latin typeface="Noto Sans"/>
                <a:cs typeface="Noto Sans"/>
              </a:rPr>
              <a:t>Auditoría </a:t>
            </a:r>
            <a:r>
              <a:rPr sz="2500" spc="-40" dirty="0">
                <a:latin typeface="Noto Sans"/>
                <a:cs typeface="Noto Sans"/>
              </a:rPr>
              <a:t>Interna </a:t>
            </a:r>
            <a:r>
              <a:rPr sz="2500" spc="-15" dirty="0">
                <a:latin typeface="Noto Sans"/>
                <a:cs typeface="Noto Sans"/>
              </a:rPr>
              <a:t>realizarán evaluaciones </a:t>
            </a:r>
            <a:r>
              <a:rPr sz="2500" spc="615" dirty="0">
                <a:latin typeface="Noto Sans"/>
                <a:cs typeface="Noto Sans"/>
              </a:rPr>
              <a:t> </a:t>
            </a:r>
            <a:r>
              <a:rPr sz="2500" spc="-10" dirty="0">
                <a:latin typeface="Noto Sans"/>
                <a:cs typeface="Noto Sans"/>
              </a:rPr>
              <a:t>de </a:t>
            </a:r>
            <a:r>
              <a:rPr sz="2500" spc="-20" dirty="0">
                <a:latin typeface="Noto Sans"/>
                <a:cs typeface="Noto Sans"/>
              </a:rPr>
              <a:t>conocimiento, </a:t>
            </a:r>
            <a:r>
              <a:rPr sz="2500" spc="-15" dirty="0">
                <a:latin typeface="Noto Sans"/>
                <a:cs typeface="Noto Sans"/>
              </a:rPr>
              <a:t>mediante </a:t>
            </a:r>
            <a:r>
              <a:rPr sz="2500" spc="-10" dirty="0">
                <a:latin typeface="Noto Sans"/>
                <a:cs typeface="Noto Sans"/>
              </a:rPr>
              <a:t>los </a:t>
            </a:r>
            <a:r>
              <a:rPr sz="2500" spc="-20" dirty="0">
                <a:latin typeface="Noto Sans"/>
                <a:cs typeface="Noto Sans"/>
              </a:rPr>
              <a:t>test </a:t>
            </a:r>
            <a:r>
              <a:rPr sz="2500" spc="-10" dirty="0">
                <a:latin typeface="Noto Sans"/>
                <a:cs typeface="Noto Sans"/>
              </a:rPr>
              <a:t>de</a:t>
            </a:r>
            <a:r>
              <a:rPr sz="2500" spc="35" dirty="0">
                <a:latin typeface="Noto Sans"/>
                <a:cs typeface="Noto Sans"/>
              </a:rPr>
              <a:t> </a:t>
            </a:r>
            <a:r>
              <a:rPr sz="2500" spc="-10" dirty="0">
                <a:latin typeface="Noto Sans"/>
                <a:cs typeface="Noto Sans"/>
              </a:rPr>
              <a:t>GoConqr.</a:t>
            </a:r>
            <a:endParaRPr sz="2500">
              <a:latin typeface="Noto Sans"/>
              <a:cs typeface="Noto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010992" y="1799621"/>
            <a:ext cx="1640839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70" dirty="0">
                <a:solidFill>
                  <a:srgbClr val="FFFFFF"/>
                </a:solidFill>
                <a:latin typeface="Arial"/>
                <a:cs typeface="Arial"/>
              </a:rPr>
              <a:t>Sisconweb</a:t>
            </a:r>
            <a:endParaRPr sz="23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363143" y="3879740"/>
            <a:ext cx="293687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35" dirty="0">
                <a:solidFill>
                  <a:srgbClr val="FFFFFF"/>
                </a:solidFill>
                <a:latin typeface="Arial"/>
                <a:cs typeface="Arial"/>
              </a:rPr>
              <a:t>Equipos </a:t>
            </a:r>
            <a:r>
              <a:rPr sz="2300" b="1" spc="16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3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114" dirty="0">
                <a:solidFill>
                  <a:srgbClr val="FFFFFF"/>
                </a:solidFill>
                <a:latin typeface="Arial"/>
                <a:cs typeface="Arial"/>
              </a:rPr>
              <a:t>Trabajo</a:t>
            </a:r>
            <a:endParaRPr sz="2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85033" y="5686171"/>
            <a:ext cx="262128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145" dirty="0">
                <a:solidFill>
                  <a:srgbClr val="FFFFFF"/>
                </a:solidFill>
                <a:latin typeface="Arial"/>
                <a:cs typeface="Arial"/>
              </a:rPr>
              <a:t>Capacitaciones</a:t>
            </a:r>
            <a:endParaRPr sz="25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04096" y="1295578"/>
            <a:ext cx="16454119" cy="8577580"/>
            <a:chOff x="804096" y="1295578"/>
            <a:chExt cx="16454119" cy="8577580"/>
          </a:xfrm>
        </p:grpSpPr>
        <p:sp>
          <p:nvSpPr>
            <p:cNvPr id="16" name="object 16"/>
            <p:cNvSpPr/>
            <p:nvPr/>
          </p:nvSpPr>
          <p:spPr>
            <a:xfrm>
              <a:off x="813658" y="2660771"/>
              <a:ext cx="12916535" cy="24130"/>
            </a:xfrm>
            <a:custGeom>
              <a:avLst/>
              <a:gdLst/>
              <a:ahLst/>
              <a:cxnLst/>
              <a:rect l="l" t="t" r="r" b="b"/>
              <a:pathLst>
                <a:path w="12916535" h="24130">
                  <a:moveTo>
                    <a:pt x="0" y="0"/>
                  </a:moveTo>
                  <a:lnTo>
                    <a:pt x="12915941" y="23779"/>
                  </a:lnTo>
                </a:path>
              </a:pathLst>
            </a:custGeom>
            <a:ln w="19050">
              <a:solidFill>
                <a:srgbClr val="6BE4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3621" y="3399512"/>
              <a:ext cx="12916535" cy="24130"/>
            </a:xfrm>
            <a:custGeom>
              <a:avLst/>
              <a:gdLst/>
              <a:ahLst/>
              <a:cxnLst/>
              <a:rect l="l" t="t" r="r" b="b"/>
              <a:pathLst>
                <a:path w="12916535" h="24129">
                  <a:moveTo>
                    <a:pt x="0" y="0"/>
                  </a:moveTo>
                  <a:lnTo>
                    <a:pt x="12915941" y="23779"/>
                  </a:lnTo>
                </a:path>
              </a:pathLst>
            </a:custGeom>
            <a:ln w="19050">
              <a:solidFill>
                <a:srgbClr val="FFBD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3621" y="4769466"/>
              <a:ext cx="12916535" cy="24130"/>
            </a:xfrm>
            <a:custGeom>
              <a:avLst/>
              <a:gdLst/>
              <a:ahLst/>
              <a:cxnLst/>
              <a:rect l="l" t="t" r="r" b="b"/>
              <a:pathLst>
                <a:path w="12916535" h="24129">
                  <a:moveTo>
                    <a:pt x="0" y="0"/>
                  </a:moveTo>
                  <a:lnTo>
                    <a:pt x="12915941" y="23779"/>
                  </a:lnTo>
                </a:path>
              </a:pathLst>
            </a:custGeom>
            <a:ln w="19050">
              <a:solidFill>
                <a:srgbClr val="FFBD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3676" y="5426646"/>
              <a:ext cx="12916535" cy="24130"/>
            </a:xfrm>
            <a:custGeom>
              <a:avLst/>
              <a:gdLst/>
              <a:ahLst/>
              <a:cxnLst/>
              <a:rect l="l" t="t" r="r" b="b"/>
              <a:pathLst>
                <a:path w="12916535" h="24129">
                  <a:moveTo>
                    <a:pt x="0" y="0"/>
                  </a:moveTo>
                  <a:lnTo>
                    <a:pt x="12915941" y="23779"/>
                  </a:lnTo>
                </a:path>
              </a:pathLst>
            </a:custGeom>
            <a:ln w="19050">
              <a:solidFill>
                <a:srgbClr val="2D58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3676" y="6753745"/>
              <a:ext cx="12916535" cy="24130"/>
            </a:xfrm>
            <a:custGeom>
              <a:avLst/>
              <a:gdLst/>
              <a:ahLst/>
              <a:cxnLst/>
              <a:rect l="l" t="t" r="r" b="b"/>
              <a:pathLst>
                <a:path w="12916535" h="24129">
                  <a:moveTo>
                    <a:pt x="0" y="0"/>
                  </a:moveTo>
                  <a:lnTo>
                    <a:pt x="12915941" y="23779"/>
                  </a:lnTo>
                </a:path>
              </a:pathLst>
            </a:custGeom>
            <a:ln w="19050">
              <a:solidFill>
                <a:srgbClr val="2D58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13676" y="1305103"/>
              <a:ext cx="12916535" cy="24130"/>
            </a:xfrm>
            <a:custGeom>
              <a:avLst/>
              <a:gdLst/>
              <a:ahLst/>
              <a:cxnLst/>
              <a:rect l="l" t="t" r="r" b="b"/>
              <a:pathLst>
                <a:path w="12916535" h="24130">
                  <a:moveTo>
                    <a:pt x="0" y="0"/>
                  </a:moveTo>
                  <a:lnTo>
                    <a:pt x="12915941" y="23779"/>
                  </a:lnTo>
                </a:path>
              </a:pathLst>
            </a:custGeom>
            <a:ln w="19050">
              <a:solidFill>
                <a:srgbClr val="6BE4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878170" y="9766728"/>
              <a:ext cx="929640" cy="10795"/>
            </a:xfrm>
            <a:custGeom>
              <a:avLst/>
              <a:gdLst/>
              <a:ahLst/>
              <a:cxnLst/>
              <a:rect l="l" t="t" r="r" b="b"/>
              <a:pathLst>
                <a:path w="929640" h="10795">
                  <a:moveTo>
                    <a:pt x="0" y="0"/>
                  </a:moveTo>
                  <a:lnTo>
                    <a:pt x="929271" y="10435"/>
                  </a:lnTo>
                </a:path>
              </a:pathLst>
            </a:custGeom>
            <a:ln w="476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806619" y="9682254"/>
              <a:ext cx="143236" cy="19037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347216" y="1508872"/>
              <a:ext cx="180975" cy="1809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6712001" y="1508872"/>
              <a:ext cx="180975" cy="1809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076785" y="1508872"/>
              <a:ext cx="180975" cy="1809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904414" y="7229916"/>
              <a:ext cx="3857609" cy="13715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91432" y="7527575"/>
            <a:ext cx="8958580" cy="76835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320"/>
              </a:spcBef>
            </a:pPr>
            <a:r>
              <a:rPr sz="2500" spc="-15" dirty="0">
                <a:latin typeface="Noto Sans"/>
                <a:cs typeface="Noto Sans"/>
              </a:rPr>
              <a:t>Aplicar las Normas </a:t>
            </a:r>
            <a:r>
              <a:rPr sz="2500" spc="-10" dirty="0">
                <a:latin typeface="Noto Sans"/>
                <a:cs typeface="Noto Sans"/>
              </a:rPr>
              <a:t>de </a:t>
            </a:r>
            <a:r>
              <a:rPr sz="2500" spc="-15" dirty="0">
                <a:latin typeface="Noto Sans"/>
                <a:cs typeface="Noto Sans"/>
              </a:rPr>
              <a:t>Control </a:t>
            </a:r>
            <a:r>
              <a:rPr sz="2500" spc="-35" dirty="0">
                <a:latin typeface="Noto Sans"/>
                <a:cs typeface="Noto Sans"/>
              </a:rPr>
              <a:t>Interno </a:t>
            </a:r>
            <a:r>
              <a:rPr sz="2500" spc="-10" dirty="0">
                <a:latin typeface="Noto Sans"/>
                <a:cs typeface="Noto Sans"/>
              </a:rPr>
              <a:t>de </a:t>
            </a:r>
            <a:r>
              <a:rPr sz="2500" spc="-15" dirty="0">
                <a:latin typeface="Noto Sans"/>
                <a:cs typeface="Noto Sans"/>
              </a:rPr>
              <a:t>la </a:t>
            </a:r>
            <a:r>
              <a:rPr sz="2500" spc="-5" dirty="0">
                <a:latin typeface="Noto Sans"/>
                <a:cs typeface="Noto Sans"/>
              </a:rPr>
              <a:t>CGE </a:t>
            </a:r>
            <a:r>
              <a:rPr sz="2500" spc="-15" dirty="0">
                <a:latin typeface="Noto Sans"/>
                <a:cs typeface="Noto Sans"/>
              </a:rPr>
              <a:t>y elaborar  una </a:t>
            </a:r>
            <a:r>
              <a:rPr sz="2500" spc="-20" dirty="0">
                <a:latin typeface="Noto Sans"/>
                <a:cs typeface="Noto Sans"/>
              </a:rPr>
              <a:t>matriz </a:t>
            </a:r>
            <a:r>
              <a:rPr sz="2500" spc="-10" dirty="0">
                <a:latin typeface="Noto Sans"/>
                <a:cs typeface="Noto Sans"/>
              </a:rPr>
              <a:t>de</a:t>
            </a:r>
            <a:r>
              <a:rPr sz="2500" spc="15" dirty="0">
                <a:latin typeface="Noto Sans"/>
                <a:cs typeface="Noto Sans"/>
              </a:rPr>
              <a:t> </a:t>
            </a:r>
            <a:r>
              <a:rPr sz="2500" spc="-35" dirty="0">
                <a:latin typeface="Noto Sans"/>
                <a:cs typeface="Noto Sans"/>
              </a:rPr>
              <a:t>riesgos.</a:t>
            </a:r>
            <a:endParaRPr sz="2500">
              <a:latin typeface="Noto Sans"/>
              <a:cs typeface="Noto San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122466" y="7602541"/>
            <a:ext cx="134683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90" dirty="0">
                <a:solidFill>
                  <a:srgbClr val="FFFFFF"/>
                </a:solidFill>
                <a:latin typeface="Arial"/>
                <a:cs typeface="Arial"/>
              </a:rPr>
              <a:t>Fraudes</a:t>
            </a:r>
            <a:endParaRPr sz="25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795818" y="7229919"/>
            <a:ext cx="16572230" cy="2578735"/>
            <a:chOff x="795818" y="7229919"/>
            <a:chExt cx="16572230" cy="2578735"/>
          </a:xfrm>
        </p:grpSpPr>
        <p:sp>
          <p:nvSpPr>
            <p:cNvPr id="31" name="object 31"/>
            <p:cNvSpPr/>
            <p:nvPr/>
          </p:nvSpPr>
          <p:spPr>
            <a:xfrm>
              <a:off x="813676" y="7239444"/>
              <a:ext cx="12916535" cy="24130"/>
            </a:xfrm>
            <a:custGeom>
              <a:avLst/>
              <a:gdLst/>
              <a:ahLst/>
              <a:cxnLst/>
              <a:rect l="l" t="t" r="r" b="b"/>
              <a:pathLst>
                <a:path w="12916535" h="24129">
                  <a:moveTo>
                    <a:pt x="0" y="0"/>
                  </a:moveTo>
                  <a:lnTo>
                    <a:pt x="12915941" y="23779"/>
                  </a:lnTo>
                </a:path>
              </a:pathLst>
            </a:custGeom>
            <a:ln w="19050">
              <a:solidFill>
                <a:srgbClr val="0080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05343" y="8609398"/>
              <a:ext cx="12916535" cy="24130"/>
            </a:xfrm>
            <a:custGeom>
              <a:avLst/>
              <a:gdLst/>
              <a:ahLst/>
              <a:cxnLst/>
              <a:rect l="l" t="t" r="r" b="b"/>
              <a:pathLst>
                <a:path w="12916535" h="24129">
                  <a:moveTo>
                    <a:pt x="0" y="0"/>
                  </a:moveTo>
                  <a:lnTo>
                    <a:pt x="12915941" y="23779"/>
                  </a:lnTo>
                </a:path>
              </a:pathLst>
            </a:custGeom>
            <a:ln w="19050">
              <a:solidFill>
                <a:srgbClr val="0080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754856" y="9214103"/>
              <a:ext cx="612648" cy="59436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1F1E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7894300" cy="10287000"/>
            <a:chOff x="0" y="0"/>
            <a:chExt cx="178943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140320"/>
              <a:ext cx="14508266" cy="100043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931026" y="0"/>
              <a:ext cx="8324850" cy="9258300"/>
            </a:xfrm>
            <a:custGeom>
              <a:avLst/>
              <a:gdLst/>
              <a:ahLst/>
              <a:cxnLst/>
              <a:rect l="l" t="t" r="r" b="b"/>
              <a:pathLst>
                <a:path w="8324850" h="9258300">
                  <a:moveTo>
                    <a:pt x="8324850" y="9258300"/>
                  </a:moveTo>
                  <a:lnTo>
                    <a:pt x="0" y="9258300"/>
                  </a:lnTo>
                  <a:lnTo>
                    <a:pt x="0" y="0"/>
                  </a:lnTo>
                  <a:lnTo>
                    <a:pt x="8324850" y="0"/>
                  </a:lnTo>
                  <a:lnTo>
                    <a:pt x="8324850" y="9258300"/>
                  </a:lnTo>
                  <a:close/>
                </a:path>
              </a:pathLst>
            </a:custGeom>
            <a:solidFill>
              <a:srgbClr val="289DD1">
                <a:alpha val="458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044379" y="2703537"/>
              <a:ext cx="6000750" cy="3755390"/>
            </a:xfrm>
            <a:custGeom>
              <a:avLst/>
              <a:gdLst/>
              <a:ahLst/>
              <a:cxnLst/>
              <a:rect l="l" t="t" r="r" b="b"/>
              <a:pathLst>
                <a:path w="6000750" h="3755390">
                  <a:moveTo>
                    <a:pt x="6000750" y="3745623"/>
                  </a:moveTo>
                  <a:lnTo>
                    <a:pt x="0" y="3745623"/>
                  </a:lnTo>
                  <a:lnTo>
                    <a:pt x="0" y="3755148"/>
                  </a:lnTo>
                  <a:lnTo>
                    <a:pt x="6000750" y="3755148"/>
                  </a:lnTo>
                  <a:lnTo>
                    <a:pt x="6000750" y="3745623"/>
                  </a:lnTo>
                  <a:close/>
                </a:path>
                <a:path w="6000750" h="3755390">
                  <a:moveTo>
                    <a:pt x="6000750" y="2507259"/>
                  </a:moveTo>
                  <a:lnTo>
                    <a:pt x="0" y="2507259"/>
                  </a:lnTo>
                  <a:lnTo>
                    <a:pt x="0" y="2516784"/>
                  </a:lnTo>
                  <a:lnTo>
                    <a:pt x="6000750" y="2516784"/>
                  </a:lnTo>
                  <a:lnTo>
                    <a:pt x="6000750" y="2507259"/>
                  </a:lnTo>
                  <a:close/>
                </a:path>
                <a:path w="6000750" h="3755390">
                  <a:moveTo>
                    <a:pt x="6000750" y="1238402"/>
                  </a:moveTo>
                  <a:lnTo>
                    <a:pt x="0" y="1238402"/>
                  </a:lnTo>
                  <a:lnTo>
                    <a:pt x="0" y="1247927"/>
                  </a:lnTo>
                  <a:lnTo>
                    <a:pt x="6000750" y="1247927"/>
                  </a:lnTo>
                  <a:lnTo>
                    <a:pt x="6000750" y="1238402"/>
                  </a:lnTo>
                  <a:close/>
                </a:path>
                <a:path w="6000750" h="3755390">
                  <a:moveTo>
                    <a:pt x="6000750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6000750" y="9525"/>
                  </a:lnTo>
                  <a:lnTo>
                    <a:pt x="6000750" y="0"/>
                  </a:lnTo>
                  <a:close/>
                </a:path>
              </a:pathLst>
            </a:custGeom>
            <a:solidFill>
              <a:srgbClr val="F1F1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559362" y="0"/>
              <a:ext cx="9334499" cy="10286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366975" y="2967664"/>
            <a:ext cx="3478529" cy="3606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5199"/>
              </a:lnSpc>
              <a:spcBef>
                <a:spcPts val="95"/>
              </a:spcBef>
            </a:pPr>
            <a:r>
              <a:rPr sz="2550" b="1" spc="90" dirty="0">
                <a:solidFill>
                  <a:srgbClr val="365B6D"/>
                </a:solidFill>
                <a:latin typeface="Arial"/>
                <a:cs typeface="Arial"/>
              </a:rPr>
              <a:t>Presentar </a:t>
            </a:r>
            <a:r>
              <a:rPr sz="2550" b="1" spc="125" dirty="0">
                <a:solidFill>
                  <a:srgbClr val="365B6D"/>
                </a:solidFill>
                <a:latin typeface="Arial"/>
                <a:cs typeface="Arial"/>
              </a:rPr>
              <a:t>una  </a:t>
            </a:r>
            <a:r>
              <a:rPr sz="2550" b="1" spc="85" dirty="0">
                <a:solidFill>
                  <a:srgbClr val="365B6D"/>
                </a:solidFill>
                <a:latin typeface="Arial"/>
                <a:cs typeface="Arial"/>
              </a:rPr>
              <a:t>propuesta </a:t>
            </a:r>
            <a:r>
              <a:rPr sz="2550" b="1" spc="120" dirty="0">
                <a:solidFill>
                  <a:srgbClr val="365B6D"/>
                </a:solidFill>
                <a:latin typeface="Arial"/>
                <a:cs typeface="Arial"/>
              </a:rPr>
              <a:t>para </a:t>
            </a:r>
            <a:r>
              <a:rPr sz="2550" b="1" spc="100" dirty="0">
                <a:solidFill>
                  <a:srgbClr val="365B6D"/>
                </a:solidFill>
                <a:latin typeface="Arial"/>
                <a:cs typeface="Arial"/>
              </a:rPr>
              <a:t>la  </a:t>
            </a:r>
            <a:r>
              <a:rPr sz="2550" b="1" spc="75" dirty="0">
                <a:solidFill>
                  <a:srgbClr val="365B6D"/>
                </a:solidFill>
                <a:latin typeface="Arial"/>
                <a:cs typeface="Arial"/>
              </a:rPr>
              <a:t>elaboración de </a:t>
            </a:r>
            <a:r>
              <a:rPr sz="2550" b="1" spc="125" dirty="0">
                <a:solidFill>
                  <a:srgbClr val="365B6D"/>
                </a:solidFill>
                <a:latin typeface="Arial"/>
                <a:cs typeface="Arial"/>
              </a:rPr>
              <a:t>un  </a:t>
            </a:r>
            <a:r>
              <a:rPr sz="2550" b="1" spc="105" dirty="0">
                <a:solidFill>
                  <a:srgbClr val="365B6D"/>
                </a:solidFill>
                <a:latin typeface="Arial"/>
                <a:cs typeface="Arial"/>
              </a:rPr>
              <a:t>diagrama </a:t>
            </a:r>
            <a:r>
              <a:rPr sz="2550" b="1" spc="75" dirty="0">
                <a:solidFill>
                  <a:srgbClr val="365B6D"/>
                </a:solidFill>
                <a:latin typeface="Arial"/>
                <a:cs typeface="Arial"/>
              </a:rPr>
              <a:t>de </a:t>
            </a:r>
            <a:r>
              <a:rPr sz="2550" b="1" spc="90" dirty="0">
                <a:solidFill>
                  <a:srgbClr val="365B6D"/>
                </a:solidFill>
                <a:latin typeface="Arial"/>
                <a:cs typeface="Arial"/>
              </a:rPr>
              <a:t>flujo</a:t>
            </a:r>
            <a:r>
              <a:rPr sz="2550" b="1" spc="-320" dirty="0">
                <a:solidFill>
                  <a:srgbClr val="365B6D"/>
                </a:solidFill>
                <a:latin typeface="Arial"/>
                <a:cs typeface="Arial"/>
              </a:rPr>
              <a:t> </a:t>
            </a:r>
            <a:r>
              <a:rPr sz="2550" b="1" spc="75" dirty="0">
                <a:solidFill>
                  <a:srgbClr val="365B6D"/>
                </a:solidFill>
                <a:latin typeface="Arial"/>
                <a:cs typeface="Arial"/>
              </a:rPr>
              <a:t>del  </a:t>
            </a:r>
            <a:r>
              <a:rPr sz="2550" b="1" spc="65" dirty="0">
                <a:solidFill>
                  <a:srgbClr val="365B6D"/>
                </a:solidFill>
                <a:latin typeface="Arial"/>
                <a:cs typeface="Arial"/>
              </a:rPr>
              <a:t>debido </a:t>
            </a:r>
            <a:r>
              <a:rPr sz="2550" b="1" spc="20" dirty="0">
                <a:solidFill>
                  <a:srgbClr val="365B6D"/>
                </a:solidFill>
                <a:latin typeface="Arial"/>
                <a:cs typeface="Arial"/>
              </a:rPr>
              <a:t>proceso </a:t>
            </a:r>
            <a:r>
              <a:rPr sz="2550" b="1" spc="75" dirty="0">
                <a:solidFill>
                  <a:srgbClr val="365B6D"/>
                </a:solidFill>
                <a:latin typeface="Arial"/>
                <a:cs typeface="Arial"/>
              </a:rPr>
              <a:t>de </a:t>
            </a:r>
            <a:r>
              <a:rPr sz="2550" b="1" spc="100" dirty="0">
                <a:solidFill>
                  <a:srgbClr val="365B6D"/>
                </a:solidFill>
                <a:latin typeface="Arial"/>
                <a:cs typeface="Arial"/>
              </a:rPr>
              <a:t>la  </a:t>
            </a:r>
            <a:r>
              <a:rPr sz="2550" b="1" spc="110" dirty="0">
                <a:solidFill>
                  <a:srgbClr val="365B6D"/>
                </a:solidFill>
                <a:latin typeface="Arial"/>
                <a:cs typeface="Arial"/>
              </a:rPr>
              <a:t>predeterminación </a:t>
            </a:r>
            <a:r>
              <a:rPr sz="2550" b="1" spc="35" dirty="0">
                <a:solidFill>
                  <a:srgbClr val="365B6D"/>
                </a:solidFill>
                <a:latin typeface="Arial"/>
                <a:cs typeface="Arial"/>
              </a:rPr>
              <a:t>y  </a:t>
            </a:r>
            <a:r>
              <a:rPr sz="2550" b="1" spc="105" dirty="0">
                <a:solidFill>
                  <a:srgbClr val="365B6D"/>
                </a:solidFill>
                <a:latin typeface="Arial"/>
                <a:cs typeface="Arial"/>
              </a:rPr>
              <a:t>determinación </a:t>
            </a:r>
            <a:r>
              <a:rPr sz="2550" b="1" spc="75" dirty="0">
                <a:solidFill>
                  <a:srgbClr val="365B6D"/>
                </a:solidFill>
                <a:latin typeface="Arial"/>
                <a:cs typeface="Arial"/>
              </a:rPr>
              <a:t>de  </a:t>
            </a:r>
            <a:r>
              <a:rPr sz="2550" b="1" spc="50" dirty="0">
                <a:solidFill>
                  <a:srgbClr val="365B6D"/>
                </a:solidFill>
                <a:latin typeface="Arial"/>
                <a:cs typeface="Arial"/>
              </a:rPr>
              <a:t>responsabilidades</a:t>
            </a:r>
            <a:endParaRPr sz="25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14400" y="9217152"/>
            <a:ext cx="591312" cy="5913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7999" cy="10286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28700" y="7435169"/>
              <a:ext cx="16230600" cy="0"/>
            </a:xfrm>
            <a:custGeom>
              <a:avLst/>
              <a:gdLst/>
              <a:ahLst/>
              <a:cxnLst/>
              <a:rect l="l" t="t" r="r" b="b"/>
              <a:pathLst>
                <a:path w="16230600">
                  <a:moveTo>
                    <a:pt x="0" y="0"/>
                  </a:moveTo>
                  <a:lnTo>
                    <a:pt x="1623060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52864" y="1213865"/>
              <a:ext cx="14582759" cy="702943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8288000" cy="10029825"/>
            <a:chOff x="0" y="1"/>
            <a:chExt cx="18288000" cy="10029825"/>
          </a:xfrm>
        </p:grpSpPr>
        <p:sp>
          <p:nvSpPr>
            <p:cNvPr id="3" name="object 3"/>
            <p:cNvSpPr/>
            <p:nvPr/>
          </p:nvSpPr>
          <p:spPr>
            <a:xfrm>
              <a:off x="0" y="1"/>
              <a:ext cx="18285328" cy="1002928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740560"/>
              <a:ext cx="6277776" cy="68058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61500" y="1740560"/>
              <a:ext cx="11526499" cy="679810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61494" y="4017065"/>
              <a:ext cx="11525250" cy="2143125"/>
            </a:xfrm>
            <a:custGeom>
              <a:avLst/>
              <a:gdLst/>
              <a:ahLst/>
              <a:cxnLst/>
              <a:rect l="l" t="t" r="r" b="b"/>
              <a:pathLst>
                <a:path w="11525250" h="2143125">
                  <a:moveTo>
                    <a:pt x="11525250" y="2143125"/>
                  </a:moveTo>
                  <a:lnTo>
                    <a:pt x="0" y="2143125"/>
                  </a:lnTo>
                  <a:lnTo>
                    <a:pt x="0" y="0"/>
                  </a:lnTo>
                  <a:lnTo>
                    <a:pt x="11525250" y="0"/>
                  </a:lnTo>
                  <a:lnTo>
                    <a:pt x="11525250" y="2143125"/>
                  </a:lnTo>
                  <a:close/>
                </a:path>
              </a:pathLst>
            </a:custGeom>
            <a:solidFill>
              <a:srgbClr val="000000">
                <a:alpha val="458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" y="4007497"/>
              <a:ext cx="18287365" cy="4047490"/>
            </a:xfrm>
            <a:custGeom>
              <a:avLst/>
              <a:gdLst/>
              <a:ahLst/>
              <a:cxnLst/>
              <a:rect l="l" t="t" r="r" b="b"/>
              <a:pathLst>
                <a:path w="18287365" h="4047490">
                  <a:moveTo>
                    <a:pt x="5734253" y="3904132"/>
                  </a:moveTo>
                  <a:lnTo>
                    <a:pt x="5593448" y="3761397"/>
                  </a:lnTo>
                  <a:lnTo>
                    <a:pt x="5576544" y="3778529"/>
                  </a:lnTo>
                  <a:lnTo>
                    <a:pt x="5688901" y="3892105"/>
                  </a:lnTo>
                  <a:lnTo>
                    <a:pt x="5097488" y="3892105"/>
                  </a:lnTo>
                  <a:lnTo>
                    <a:pt x="5097488" y="3916146"/>
                  </a:lnTo>
                  <a:lnTo>
                    <a:pt x="5688901" y="3916146"/>
                  </a:lnTo>
                  <a:lnTo>
                    <a:pt x="5576544" y="4030027"/>
                  </a:lnTo>
                  <a:lnTo>
                    <a:pt x="5593448" y="4047147"/>
                  </a:lnTo>
                  <a:lnTo>
                    <a:pt x="5734253" y="3904132"/>
                  </a:lnTo>
                  <a:close/>
                </a:path>
                <a:path w="18287365" h="4047490">
                  <a:moveTo>
                    <a:pt x="6276975" y="3335731"/>
                  </a:moveTo>
                  <a:lnTo>
                    <a:pt x="0" y="3335731"/>
                  </a:lnTo>
                  <a:lnTo>
                    <a:pt x="0" y="3345256"/>
                  </a:lnTo>
                  <a:lnTo>
                    <a:pt x="6276975" y="3345256"/>
                  </a:lnTo>
                  <a:lnTo>
                    <a:pt x="6276975" y="3335731"/>
                  </a:lnTo>
                  <a:close/>
                </a:path>
                <a:path w="18287365" h="4047490">
                  <a:moveTo>
                    <a:pt x="18286768" y="2146071"/>
                  </a:moveTo>
                  <a:lnTo>
                    <a:pt x="6761518" y="2146071"/>
                  </a:lnTo>
                  <a:lnTo>
                    <a:pt x="6761518" y="2155596"/>
                  </a:lnTo>
                  <a:lnTo>
                    <a:pt x="18286768" y="2155596"/>
                  </a:lnTo>
                  <a:lnTo>
                    <a:pt x="18286768" y="2146071"/>
                  </a:lnTo>
                  <a:close/>
                </a:path>
                <a:path w="18287365" h="4047490">
                  <a:moveTo>
                    <a:pt x="18286768" y="0"/>
                  </a:moveTo>
                  <a:lnTo>
                    <a:pt x="6761518" y="0"/>
                  </a:lnTo>
                  <a:lnTo>
                    <a:pt x="6761518" y="9525"/>
                  </a:lnTo>
                  <a:lnTo>
                    <a:pt x="18286768" y="9525"/>
                  </a:lnTo>
                  <a:lnTo>
                    <a:pt x="18286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294075" y="6882992"/>
            <a:ext cx="87795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30" dirty="0">
                <a:solidFill>
                  <a:srgbClr val="FFFFFF"/>
                </a:solidFill>
                <a:latin typeface="Verdana"/>
                <a:cs typeface="Verdana"/>
              </a:rPr>
              <a:t>Falencias</a:t>
            </a:r>
            <a:r>
              <a:rPr sz="30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30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75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30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Verdana"/>
                <a:cs typeface="Verdana"/>
              </a:rPr>
              <a:t>sistema</a:t>
            </a:r>
            <a:r>
              <a:rPr sz="30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30" dirty="0">
                <a:solidFill>
                  <a:srgbClr val="FFFFFF"/>
                </a:solidFill>
                <a:latin typeface="Verdana"/>
                <a:cs typeface="Verdana"/>
              </a:rPr>
              <a:t>informático</a:t>
            </a:r>
            <a:r>
              <a:rPr sz="30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65" dirty="0">
                <a:solidFill>
                  <a:srgbClr val="FFFFFF"/>
                </a:solidFill>
                <a:latin typeface="Verdana"/>
                <a:cs typeface="Verdana"/>
              </a:rPr>
              <a:t>sisconweb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5627" y="4171952"/>
            <a:ext cx="4714875" cy="1797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5425" marR="5080" indent="-213360">
              <a:lnSpc>
                <a:spcPct val="116300"/>
              </a:lnSpc>
              <a:spcBef>
                <a:spcPts val="95"/>
              </a:spcBef>
            </a:pPr>
            <a:r>
              <a:rPr sz="5000" b="1" spc="7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5000" b="1" spc="19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5000" b="1" spc="2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5000" b="1" spc="6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5000" b="1" spc="3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5000" b="1" spc="4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5000" b="1" spc="2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5000" b="1" spc="7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50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5000" b="1" spc="4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5000" b="1" spc="6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5000" b="1" spc="3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5000" b="1" spc="155" dirty="0">
                <a:solidFill>
                  <a:srgbClr val="FFFFFF"/>
                </a:solidFill>
                <a:latin typeface="Arial"/>
                <a:cs typeface="Arial"/>
              </a:rPr>
              <a:t>o  </a:t>
            </a:r>
            <a:r>
              <a:rPr sz="5000" b="1" spc="280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50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0" b="1" spc="204" dirty="0">
                <a:solidFill>
                  <a:srgbClr val="FFFFFF"/>
                </a:solidFill>
                <a:latin typeface="Arial"/>
                <a:cs typeface="Arial"/>
              </a:rPr>
              <a:t>problema</a:t>
            </a:r>
            <a:endParaRPr sz="50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68380" y="2592344"/>
            <a:ext cx="759523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0" dirty="0">
                <a:solidFill>
                  <a:srgbClr val="FFFFFF"/>
                </a:solidFill>
              </a:rPr>
              <a:t>Personal</a:t>
            </a:r>
            <a:r>
              <a:rPr sz="3000" spc="-805" dirty="0">
                <a:solidFill>
                  <a:srgbClr val="FFFFFF"/>
                </a:solidFill>
              </a:rPr>
              <a:t> </a:t>
            </a:r>
            <a:r>
              <a:rPr sz="3000" spc="-35" dirty="0">
                <a:solidFill>
                  <a:srgbClr val="FFFFFF"/>
                </a:solidFill>
              </a:rPr>
              <a:t>sin </a:t>
            </a:r>
            <a:r>
              <a:rPr sz="3000" dirty="0">
                <a:solidFill>
                  <a:srgbClr val="FFFFFF"/>
                </a:solidFill>
              </a:rPr>
              <a:t>experiencia </a:t>
            </a:r>
            <a:r>
              <a:rPr sz="3000" spc="-105" dirty="0">
                <a:solidFill>
                  <a:srgbClr val="FFFFFF"/>
                </a:solidFill>
              </a:rPr>
              <a:t>y </a:t>
            </a:r>
            <a:r>
              <a:rPr sz="3000" spc="15" dirty="0">
                <a:solidFill>
                  <a:srgbClr val="FFFFFF"/>
                </a:solidFill>
              </a:rPr>
              <a:t>conocimiento</a:t>
            </a:r>
            <a:endParaRPr sz="3000"/>
          </a:p>
        </p:txBody>
      </p:sp>
      <p:sp>
        <p:nvSpPr>
          <p:cNvPr id="11" name="object 11"/>
          <p:cNvSpPr txBox="1"/>
          <p:nvPr/>
        </p:nvSpPr>
        <p:spPr>
          <a:xfrm>
            <a:off x="6761494" y="4515389"/>
            <a:ext cx="11525250" cy="1073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0375" marR="1638935" indent="521334">
              <a:lnSpc>
                <a:spcPct val="114599"/>
              </a:lnSpc>
              <a:spcBef>
                <a:spcPts val="100"/>
              </a:spcBef>
            </a:pPr>
            <a:r>
              <a:rPr sz="3000" spc="5" dirty="0">
                <a:solidFill>
                  <a:srgbClr val="FFFFFF"/>
                </a:solidFill>
                <a:latin typeface="Verdana"/>
                <a:cs typeface="Verdana"/>
              </a:rPr>
              <a:t>Las entidades </a:t>
            </a:r>
            <a:r>
              <a:rPr sz="3000" spc="30" dirty="0">
                <a:solidFill>
                  <a:srgbClr val="FFFFFF"/>
                </a:solidFill>
                <a:latin typeface="Verdana"/>
                <a:cs typeface="Verdana"/>
              </a:rPr>
              <a:t>públicas </a:t>
            </a:r>
            <a:r>
              <a:rPr sz="3000" spc="-10" dirty="0">
                <a:solidFill>
                  <a:srgbClr val="FFFFFF"/>
                </a:solidFill>
                <a:latin typeface="Verdana"/>
                <a:cs typeface="Verdana"/>
              </a:rPr>
              <a:t>no </a:t>
            </a:r>
            <a:r>
              <a:rPr sz="3000" spc="-35" dirty="0">
                <a:solidFill>
                  <a:srgbClr val="FFFFFF"/>
                </a:solidFill>
                <a:latin typeface="Verdana"/>
                <a:cs typeface="Verdana"/>
              </a:rPr>
              <a:t>entregan </a:t>
            </a:r>
            <a:r>
              <a:rPr sz="3000" spc="-10" dirty="0">
                <a:solidFill>
                  <a:srgbClr val="FFFFFF"/>
                </a:solidFill>
                <a:latin typeface="Verdana"/>
                <a:cs typeface="Verdana"/>
              </a:rPr>
              <a:t>la  </a:t>
            </a:r>
            <a:r>
              <a:rPr sz="3000" spc="-40" dirty="0">
                <a:solidFill>
                  <a:srgbClr val="FFFFFF"/>
                </a:solidFill>
                <a:latin typeface="Verdana"/>
                <a:cs typeface="Verdana"/>
              </a:rPr>
              <a:t>información</a:t>
            </a:r>
            <a:r>
              <a:rPr sz="30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20" dirty="0">
                <a:solidFill>
                  <a:srgbClr val="FFFFFF"/>
                </a:solidFill>
                <a:latin typeface="Verdana"/>
                <a:cs typeface="Verdana"/>
              </a:rPr>
              <a:t>solicitada</a:t>
            </a:r>
            <a:r>
              <a:rPr sz="30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8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30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85" dirty="0">
                <a:solidFill>
                  <a:srgbClr val="FFFFFF"/>
                </a:solidFill>
                <a:latin typeface="Verdana"/>
                <a:cs typeface="Verdana"/>
              </a:rPr>
              <a:t>manera</a:t>
            </a:r>
            <a:r>
              <a:rPr sz="30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65" dirty="0">
                <a:solidFill>
                  <a:srgbClr val="FFFFFF"/>
                </a:solidFill>
                <a:latin typeface="Verdana"/>
                <a:cs typeface="Verdana"/>
              </a:rPr>
              <a:t>inmediata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745712" y="9214103"/>
            <a:ext cx="630936" cy="5943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7999" cy="10286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82970" y="827065"/>
              <a:ext cx="4304720" cy="821512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119445" y="827065"/>
              <a:ext cx="4304720" cy="821512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957870" y="827065"/>
              <a:ext cx="4304720" cy="821512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64194" y="1444066"/>
              <a:ext cx="4324349" cy="24860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119447" y="1444052"/>
              <a:ext cx="4305299" cy="241934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957870" y="1444066"/>
              <a:ext cx="4305299" cy="248601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82962" y="5349163"/>
              <a:ext cx="13980794" cy="3215005"/>
            </a:xfrm>
            <a:custGeom>
              <a:avLst/>
              <a:gdLst/>
              <a:ahLst/>
              <a:cxnLst/>
              <a:rect l="l" t="t" r="r" b="b"/>
              <a:pathLst>
                <a:path w="13980794" h="3215004">
                  <a:moveTo>
                    <a:pt x="3714877" y="3062160"/>
                  </a:moveTo>
                  <a:lnTo>
                    <a:pt x="3561435" y="2909913"/>
                  </a:lnTo>
                  <a:lnTo>
                    <a:pt x="3543020" y="2928188"/>
                  </a:lnTo>
                  <a:lnTo>
                    <a:pt x="3665448" y="3049333"/>
                  </a:lnTo>
                  <a:lnTo>
                    <a:pt x="3020961" y="3049333"/>
                  </a:lnTo>
                  <a:lnTo>
                    <a:pt x="3020961" y="3074974"/>
                  </a:lnTo>
                  <a:lnTo>
                    <a:pt x="3665448" y="3074974"/>
                  </a:lnTo>
                  <a:lnTo>
                    <a:pt x="3543020" y="3196450"/>
                  </a:lnTo>
                  <a:lnTo>
                    <a:pt x="3561435" y="3214713"/>
                  </a:lnTo>
                  <a:lnTo>
                    <a:pt x="3714877" y="3062160"/>
                  </a:lnTo>
                  <a:close/>
                </a:path>
                <a:path w="13980794" h="3215004">
                  <a:moveTo>
                    <a:pt x="4305300" y="431"/>
                  </a:moveTo>
                  <a:lnTo>
                    <a:pt x="0" y="431"/>
                  </a:lnTo>
                  <a:lnTo>
                    <a:pt x="0" y="9956"/>
                  </a:lnTo>
                  <a:lnTo>
                    <a:pt x="4305300" y="9956"/>
                  </a:lnTo>
                  <a:lnTo>
                    <a:pt x="4305300" y="431"/>
                  </a:lnTo>
                  <a:close/>
                </a:path>
                <a:path w="13980794" h="3215004">
                  <a:moveTo>
                    <a:pt x="8530107" y="3062160"/>
                  </a:moveTo>
                  <a:lnTo>
                    <a:pt x="8376666" y="2909913"/>
                  </a:lnTo>
                  <a:lnTo>
                    <a:pt x="8358251" y="2928188"/>
                  </a:lnTo>
                  <a:lnTo>
                    <a:pt x="8480679" y="3049333"/>
                  </a:lnTo>
                  <a:lnTo>
                    <a:pt x="7836192" y="3049333"/>
                  </a:lnTo>
                  <a:lnTo>
                    <a:pt x="7836192" y="3074974"/>
                  </a:lnTo>
                  <a:lnTo>
                    <a:pt x="8480679" y="3074974"/>
                  </a:lnTo>
                  <a:lnTo>
                    <a:pt x="8358251" y="3196450"/>
                  </a:lnTo>
                  <a:lnTo>
                    <a:pt x="8376666" y="3214713"/>
                  </a:lnTo>
                  <a:lnTo>
                    <a:pt x="8530107" y="3062160"/>
                  </a:lnTo>
                  <a:close/>
                </a:path>
                <a:path w="13980794" h="3215004">
                  <a:moveTo>
                    <a:pt x="9141498" y="0"/>
                  </a:moveTo>
                  <a:lnTo>
                    <a:pt x="4855248" y="0"/>
                  </a:lnTo>
                  <a:lnTo>
                    <a:pt x="4855248" y="9525"/>
                  </a:lnTo>
                  <a:lnTo>
                    <a:pt x="9141498" y="9525"/>
                  </a:lnTo>
                  <a:lnTo>
                    <a:pt x="9141498" y="0"/>
                  </a:lnTo>
                  <a:close/>
                </a:path>
                <a:path w="13980794" h="3215004">
                  <a:moveTo>
                    <a:pt x="13399173" y="3062160"/>
                  </a:moveTo>
                  <a:lnTo>
                    <a:pt x="13245719" y="2909913"/>
                  </a:lnTo>
                  <a:lnTo>
                    <a:pt x="13227304" y="2928188"/>
                  </a:lnTo>
                  <a:lnTo>
                    <a:pt x="13349745" y="3049333"/>
                  </a:lnTo>
                  <a:lnTo>
                    <a:pt x="12705258" y="3049333"/>
                  </a:lnTo>
                  <a:lnTo>
                    <a:pt x="12705258" y="3074974"/>
                  </a:lnTo>
                  <a:lnTo>
                    <a:pt x="13349745" y="3074974"/>
                  </a:lnTo>
                  <a:lnTo>
                    <a:pt x="13227304" y="3196450"/>
                  </a:lnTo>
                  <a:lnTo>
                    <a:pt x="13245719" y="3214713"/>
                  </a:lnTo>
                  <a:lnTo>
                    <a:pt x="13399173" y="3062160"/>
                  </a:lnTo>
                  <a:close/>
                </a:path>
                <a:path w="13980794" h="3215004">
                  <a:moveTo>
                    <a:pt x="13980198" y="0"/>
                  </a:moveTo>
                  <a:lnTo>
                    <a:pt x="9674898" y="0"/>
                  </a:lnTo>
                  <a:lnTo>
                    <a:pt x="9674898" y="9525"/>
                  </a:lnTo>
                  <a:lnTo>
                    <a:pt x="13980198" y="9525"/>
                  </a:lnTo>
                  <a:lnTo>
                    <a:pt x="139801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264191" y="3776075"/>
            <a:ext cx="4324350" cy="1428750"/>
          </a:xfrm>
          <a:prstGeom prst="rect">
            <a:avLst/>
          </a:prstGeom>
          <a:solidFill>
            <a:srgbClr val="000000">
              <a:alpha val="4587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450">
              <a:latin typeface="Times New Roman"/>
              <a:cs typeface="Times New Roman"/>
            </a:endParaRPr>
          </a:p>
          <a:p>
            <a:pPr marL="1202055">
              <a:lnSpc>
                <a:spcPct val="100000"/>
              </a:lnSpc>
            </a:pPr>
            <a:r>
              <a:rPr sz="2500" spc="5" dirty="0">
                <a:solidFill>
                  <a:srgbClr val="FFFFFF"/>
                </a:solidFill>
                <a:latin typeface="Verdana"/>
                <a:cs typeface="Verdana"/>
              </a:rPr>
              <a:t>Diagnóstico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38217" y="3654298"/>
            <a:ext cx="4289425" cy="1670685"/>
          </a:xfrm>
          <a:prstGeom prst="rect">
            <a:avLst/>
          </a:prstGeom>
          <a:solidFill>
            <a:srgbClr val="000000">
              <a:alpha val="45878"/>
            </a:srgbClr>
          </a:solidFill>
        </p:spPr>
        <p:txBody>
          <a:bodyPr vert="horz" wrap="square" lIns="0" tIns="351155" rIns="0" bIns="0" rtlCol="0">
            <a:spAutoFit/>
          </a:bodyPr>
          <a:lstStyle/>
          <a:p>
            <a:pPr marL="1168400" marR="802640" indent="-473709">
              <a:lnSpc>
                <a:spcPct val="114999"/>
              </a:lnSpc>
              <a:spcBef>
                <a:spcPts val="2765"/>
              </a:spcBef>
            </a:pPr>
            <a:r>
              <a:rPr sz="2500" spc="-50" dirty="0">
                <a:solidFill>
                  <a:srgbClr val="FFFFFF"/>
                </a:solidFill>
                <a:latin typeface="Verdana"/>
                <a:cs typeface="Verdana"/>
              </a:rPr>
              <a:t>Levantamiento</a:t>
            </a:r>
            <a:r>
              <a:rPr sz="2500" spc="-2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65" dirty="0">
                <a:solidFill>
                  <a:srgbClr val="FFFFFF"/>
                </a:solidFill>
                <a:latin typeface="Verdana"/>
                <a:cs typeface="Verdana"/>
              </a:rPr>
              <a:t>de  </a:t>
            </a:r>
            <a:r>
              <a:rPr sz="2500" spc="-30" dirty="0">
                <a:solidFill>
                  <a:srgbClr val="FFFFFF"/>
                </a:solidFill>
                <a:latin typeface="Verdana"/>
                <a:cs typeface="Verdana"/>
              </a:rPr>
              <a:t>información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57867" y="3654298"/>
            <a:ext cx="4324350" cy="1828800"/>
          </a:xfrm>
          <a:custGeom>
            <a:avLst/>
            <a:gdLst/>
            <a:ahLst/>
            <a:cxnLst/>
            <a:rect l="l" t="t" r="r" b="b"/>
            <a:pathLst>
              <a:path w="4324350" h="1828800">
                <a:moveTo>
                  <a:pt x="4324350" y="1828800"/>
                </a:moveTo>
                <a:lnTo>
                  <a:pt x="0" y="1828800"/>
                </a:lnTo>
                <a:lnTo>
                  <a:pt x="0" y="0"/>
                </a:lnTo>
                <a:lnTo>
                  <a:pt x="4324350" y="0"/>
                </a:lnTo>
                <a:lnTo>
                  <a:pt x="4324350" y="1828800"/>
                </a:lnTo>
                <a:close/>
              </a:path>
            </a:pathLst>
          </a:custGeom>
          <a:solidFill>
            <a:srgbClr val="000000">
              <a:alpha val="458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957867" y="4099326"/>
            <a:ext cx="4324350" cy="8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79220" marR="462915" indent="-906144">
              <a:lnSpc>
                <a:spcPct val="1139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Verdana"/>
                <a:cs typeface="Verdana"/>
              </a:rPr>
              <a:t>Diseño </a:t>
            </a:r>
            <a:r>
              <a:rPr sz="2400" spc="-8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2400" spc="20" dirty="0">
                <a:solidFill>
                  <a:srgbClr val="FFFFFF"/>
                </a:solidFill>
                <a:latin typeface="Verdana"/>
                <a:cs typeface="Verdana"/>
              </a:rPr>
              <a:t>aplicación</a:t>
            </a:r>
            <a:r>
              <a:rPr sz="2400" spc="-5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Verdana"/>
                <a:cs typeface="Verdana"/>
              </a:rPr>
              <a:t>de  </a:t>
            </a:r>
            <a:r>
              <a:rPr sz="2400" spc="30" dirty="0">
                <a:solidFill>
                  <a:srgbClr val="FFFFFF"/>
                </a:solidFill>
                <a:latin typeface="Verdana"/>
                <a:cs typeface="Verdana"/>
              </a:rPr>
              <a:t>encuestas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48861" y="5663502"/>
            <a:ext cx="2978150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50000"/>
              </a:lnSpc>
              <a:spcBef>
                <a:spcPts val="100"/>
              </a:spcBef>
            </a:pPr>
            <a:r>
              <a:rPr sz="2500" spc="-5" dirty="0">
                <a:solidFill>
                  <a:srgbClr val="FFFFFF"/>
                </a:solidFill>
                <a:latin typeface="Verdana"/>
                <a:cs typeface="Verdana"/>
              </a:rPr>
              <a:t>Procesos </a:t>
            </a:r>
            <a:r>
              <a:rPr sz="2500" spc="-125" dirty="0">
                <a:solidFill>
                  <a:srgbClr val="FFFFFF"/>
                </a:solidFill>
                <a:latin typeface="Verdana"/>
                <a:cs typeface="Verdana"/>
              </a:rPr>
              <a:t>y  </a:t>
            </a:r>
            <a:r>
              <a:rPr sz="2500" spc="-80" dirty="0">
                <a:solidFill>
                  <a:srgbClr val="FFFFFF"/>
                </a:solidFill>
                <a:latin typeface="Verdana"/>
                <a:cs typeface="Verdana"/>
              </a:rPr>
              <a:t>metodologías, </a:t>
            </a:r>
            <a:r>
              <a:rPr sz="2500" spc="-75" dirty="0">
                <a:solidFill>
                  <a:srgbClr val="FFFFFF"/>
                </a:solidFill>
                <a:latin typeface="Verdana"/>
                <a:cs typeface="Verdana"/>
              </a:rPr>
              <a:t>que  </a:t>
            </a:r>
            <a:r>
              <a:rPr sz="2500" spc="-95" dirty="0">
                <a:solidFill>
                  <a:srgbClr val="FFFFFF"/>
                </a:solidFill>
                <a:latin typeface="Verdana"/>
                <a:cs typeface="Verdana"/>
              </a:rPr>
              <a:t>aplican </a:t>
            </a:r>
            <a:r>
              <a:rPr sz="2500" spc="-55" dirty="0">
                <a:solidFill>
                  <a:srgbClr val="FFFFFF"/>
                </a:solidFill>
                <a:latin typeface="Verdana"/>
                <a:cs typeface="Verdana"/>
              </a:rPr>
              <a:t>las</a:t>
            </a:r>
            <a:r>
              <a:rPr sz="2500" spc="-4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05" dirty="0">
                <a:solidFill>
                  <a:srgbClr val="FFFFFF"/>
                </a:solidFill>
                <a:latin typeface="Verdana"/>
                <a:cs typeface="Verdana"/>
              </a:rPr>
              <a:t>unidades  </a:t>
            </a:r>
            <a:r>
              <a:rPr sz="2500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500" spc="-150" dirty="0">
                <a:solidFill>
                  <a:srgbClr val="FFFFFF"/>
                </a:solidFill>
                <a:latin typeface="Verdana"/>
                <a:cs typeface="Verdana"/>
              </a:rPr>
              <a:t>auditoría</a:t>
            </a:r>
            <a:r>
              <a:rPr sz="2500" spc="-5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75" dirty="0">
                <a:solidFill>
                  <a:srgbClr val="FFFFFF"/>
                </a:solidFill>
                <a:latin typeface="Verdana"/>
                <a:cs typeface="Verdana"/>
              </a:rPr>
              <a:t>interna.</a:t>
            </a:r>
            <a:endParaRPr sz="2500">
              <a:latin typeface="Verdana"/>
              <a:cs typeface="Verdan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9104863" y="5736533"/>
            <a:ext cx="8707755" cy="4072254"/>
            <a:chOff x="9104863" y="5736533"/>
            <a:chExt cx="8707755" cy="4072254"/>
          </a:xfrm>
        </p:grpSpPr>
        <p:sp>
          <p:nvSpPr>
            <p:cNvPr id="17" name="object 17"/>
            <p:cNvSpPr/>
            <p:nvPr/>
          </p:nvSpPr>
          <p:spPr>
            <a:xfrm>
              <a:off x="9104863" y="5736533"/>
              <a:ext cx="104775" cy="10477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104863" y="7451033"/>
              <a:ext cx="104775" cy="10477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181576" y="9217151"/>
              <a:ext cx="630936" cy="5913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9365115" y="5377752"/>
            <a:ext cx="200088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2500" spc="-80" dirty="0">
                <a:solidFill>
                  <a:srgbClr val="FFFFFF"/>
                </a:solidFill>
                <a:latin typeface="Verdana"/>
                <a:cs typeface="Verdana"/>
              </a:rPr>
              <a:t>Datos </a:t>
            </a:r>
            <a:r>
              <a:rPr sz="2500" spc="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500" spc="-5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90" dirty="0">
                <a:solidFill>
                  <a:srgbClr val="FFFFFF"/>
                </a:solidFill>
                <a:latin typeface="Verdana"/>
                <a:cs typeface="Verdana"/>
              </a:rPr>
              <a:t>tipo  </a:t>
            </a:r>
            <a:r>
              <a:rPr sz="2500" spc="-160" dirty="0">
                <a:solidFill>
                  <a:srgbClr val="FFFFFF"/>
                </a:solidFill>
                <a:latin typeface="Verdana"/>
                <a:cs typeface="Verdana"/>
              </a:rPr>
              <a:t>primario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365115" y="7092252"/>
            <a:ext cx="200088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2500" spc="-80" dirty="0">
                <a:solidFill>
                  <a:srgbClr val="FFFFFF"/>
                </a:solidFill>
                <a:latin typeface="Verdana"/>
                <a:cs typeface="Verdana"/>
              </a:rPr>
              <a:t>Datos </a:t>
            </a:r>
            <a:r>
              <a:rPr sz="2500" spc="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500" spc="-5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90" dirty="0">
                <a:solidFill>
                  <a:srgbClr val="FFFFFF"/>
                </a:solidFill>
                <a:latin typeface="Verdana"/>
                <a:cs typeface="Verdana"/>
              </a:rPr>
              <a:t>tipo  secundario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414551" y="5663502"/>
            <a:ext cx="3658235" cy="173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50000"/>
              </a:lnSpc>
              <a:spcBef>
                <a:spcPts val="100"/>
              </a:spcBef>
            </a:pPr>
            <a:r>
              <a:rPr sz="2500" spc="-95" dirty="0">
                <a:solidFill>
                  <a:srgbClr val="FFFFFF"/>
                </a:solidFill>
                <a:latin typeface="Verdana"/>
                <a:cs typeface="Verdana"/>
              </a:rPr>
              <a:t>Auditores </a:t>
            </a:r>
            <a:r>
              <a:rPr sz="2500" spc="-125" dirty="0">
                <a:solidFill>
                  <a:srgbClr val="FFFFFF"/>
                </a:solidFill>
                <a:latin typeface="Verdana"/>
                <a:cs typeface="Verdana"/>
              </a:rPr>
              <a:t>internos </a:t>
            </a:r>
            <a:r>
              <a:rPr sz="2500" spc="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500" spc="-5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55" dirty="0">
                <a:solidFill>
                  <a:srgbClr val="FFFFFF"/>
                </a:solidFill>
                <a:latin typeface="Verdana"/>
                <a:cs typeface="Verdana"/>
              </a:rPr>
              <a:t>las  </a:t>
            </a:r>
            <a:r>
              <a:rPr sz="2500" spc="-85" dirty="0">
                <a:solidFill>
                  <a:srgbClr val="FFFFFF"/>
                </a:solidFill>
                <a:latin typeface="Verdana"/>
                <a:cs typeface="Verdana"/>
              </a:rPr>
              <a:t>entidades </a:t>
            </a:r>
            <a:r>
              <a:rPr sz="2500" spc="-70" dirty="0">
                <a:solidFill>
                  <a:srgbClr val="FFFFFF"/>
                </a:solidFill>
                <a:latin typeface="Verdana"/>
                <a:cs typeface="Verdana"/>
              </a:rPr>
              <a:t>públicas </a:t>
            </a:r>
            <a:r>
              <a:rPr sz="2500" spc="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500" spc="-6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85" dirty="0">
                <a:solidFill>
                  <a:srgbClr val="FFFFFF"/>
                </a:solidFill>
                <a:latin typeface="Verdana"/>
                <a:cs typeface="Verdana"/>
              </a:rPr>
              <a:t>la  </a:t>
            </a:r>
            <a:r>
              <a:rPr sz="2500" spc="-80" dirty="0">
                <a:solidFill>
                  <a:srgbClr val="FFFFFF"/>
                </a:solidFill>
                <a:latin typeface="Verdana"/>
                <a:cs typeface="Verdana"/>
              </a:rPr>
              <a:t>ciudad </a:t>
            </a:r>
            <a:r>
              <a:rPr sz="2500" spc="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500" spc="-4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14" dirty="0">
                <a:solidFill>
                  <a:srgbClr val="FFFFFF"/>
                </a:solidFill>
                <a:latin typeface="Verdana"/>
                <a:cs typeface="Verdana"/>
              </a:rPr>
              <a:t>Quito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04142" y="225490"/>
            <a:ext cx="312991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235" dirty="0">
                <a:latin typeface="Arial"/>
                <a:cs typeface="Arial"/>
              </a:rPr>
              <a:t>O</a:t>
            </a:r>
            <a:r>
              <a:rPr sz="5000" b="1" spc="185" dirty="0">
                <a:latin typeface="Arial"/>
                <a:cs typeface="Arial"/>
              </a:rPr>
              <a:t>b</a:t>
            </a:r>
            <a:r>
              <a:rPr sz="5000" b="1" spc="-5" dirty="0">
                <a:latin typeface="Arial"/>
                <a:cs typeface="Arial"/>
              </a:rPr>
              <a:t>j</a:t>
            </a:r>
            <a:r>
              <a:rPr sz="5000" b="1" spc="450" dirty="0">
                <a:latin typeface="Arial"/>
                <a:cs typeface="Arial"/>
              </a:rPr>
              <a:t>e</a:t>
            </a:r>
            <a:r>
              <a:rPr sz="5000" b="1" spc="320" dirty="0">
                <a:latin typeface="Arial"/>
                <a:cs typeface="Arial"/>
              </a:rPr>
              <a:t>t</a:t>
            </a:r>
            <a:r>
              <a:rPr sz="5000" b="1" spc="-5" dirty="0">
                <a:latin typeface="Arial"/>
                <a:cs typeface="Arial"/>
              </a:rPr>
              <a:t>i</a:t>
            </a:r>
            <a:r>
              <a:rPr sz="5000" b="1" spc="30" dirty="0">
                <a:latin typeface="Arial"/>
                <a:cs typeface="Arial"/>
              </a:rPr>
              <a:t>v</a:t>
            </a:r>
            <a:r>
              <a:rPr sz="5000" b="1" spc="240" dirty="0">
                <a:latin typeface="Arial"/>
                <a:cs typeface="Arial"/>
              </a:rPr>
              <a:t>o</a:t>
            </a:r>
            <a:r>
              <a:rPr sz="5000" b="1" spc="155" dirty="0">
                <a:latin typeface="Arial"/>
                <a:cs typeface="Arial"/>
              </a:rPr>
              <a:t>s</a:t>
            </a:r>
            <a:endParaRPr sz="5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"/>
            <a:ext cx="18288000" cy="10287000"/>
            <a:chOff x="0" y="2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2"/>
              <a:ext cx="18287999" cy="102869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"/>
              <a:ext cx="18288000" cy="102869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1515" y="124012"/>
              <a:ext cx="4304720" cy="821510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884913" y="1575358"/>
              <a:ext cx="3479230" cy="663975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647694" y="1575349"/>
              <a:ext cx="3396172" cy="64812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17966" y="7047547"/>
              <a:ext cx="13980794" cy="9525"/>
            </a:xfrm>
            <a:custGeom>
              <a:avLst/>
              <a:gdLst/>
              <a:ahLst/>
              <a:cxnLst/>
              <a:rect l="l" t="t" r="r" b="b"/>
              <a:pathLst>
                <a:path w="13980794" h="9525">
                  <a:moveTo>
                    <a:pt x="4305300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4305300" y="9525"/>
                  </a:lnTo>
                  <a:lnTo>
                    <a:pt x="4305300" y="0"/>
                  </a:lnTo>
                  <a:close/>
                </a:path>
                <a:path w="13980794" h="9525">
                  <a:moveTo>
                    <a:pt x="9141777" y="0"/>
                  </a:moveTo>
                  <a:lnTo>
                    <a:pt x="4836477" y="0"/>
                  </a:lnTo>
                  <a:lnTo>
                    <a:pt x="4836477" y="9525"/>
                  </a:lnTo>
                  <a:lnTo>
                    <a:pt x="9141777" y="9525"/>
                  </a:lnTo>
                  <a:lnTo>
                    <a:pt x="9141777" y="0"/>
                  </a:lnTo>
                  <a:close/>
                </a:path>
                <a:path w="13980794" h="9525">
                  <a:moveTo>
                    <a:pt x="13980211" y="0"/>
                  </a:moveTo>
                  <a:lnTo>
                    <a:pt x="9674911" y="0"/>
                  </a:lnTo>
                  <a:lnTo>
                    <a:pt x="9674911" y="9525"/>
                  </a:lnTo>
                  <a:lnTo>
                    <a:pt x="13980211" y="9525"/>
                  </a:lnTo>
                  <a:lnTo>
                    <a:pt x="139802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21398" y="8967858"/>
            <a:ext cx="231457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65" dirty="0">
                <a:latin typeface="Verdana"/>
                <a:cs typeface="Verdana"/>
              </a:rPr>
              <a:t>Cualitativa</a:t>
            </a:r>
            <a:endParaRPr sz="35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683051" y="8923418"/>
            <a:ext cx="362902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50" dirty="0">
                <a:latin typeface="Verdana"/>
                <a:cs typeface="Verdana"/>
              </a:rPr>
              <a:t>No</a:t>
            </a:r>
            <a:r>
              <a:rPr sz="3500" spc="-340" dirty="0">
                <a:latin typeface="Verdana"/>
                <a:cs typeface="Verdana"/>
              </a:rPr>
              <a:t> </a:t>
            </a:r>
            <a:r>
              <a:rPr sz="3500" spc="-55" dirty="0">
                <a:latin typeface="Verdana"/>
                <a:cs typeface="Verdana"/>
              </a:rPr>
              <a:t>Experimental</a:t>
            </a:r>
            <a:endParaRPr sz="35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63637" y="8837617"/>
            <a:ext cx="2691765" cy="1263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6205" marR="5080" indent="-104139">
              <a:lnSpc>
                <a:spcPct val="116100"/>
              </a:lnSpc>
              <a:spcBef>
                <a:spcPts val="95"/>
              </a:spcBef>
            </a:pPr>
            <a:r>
              <a:rPr sz="3500" spc="-60" dirty="0">
                <a:latin typeface="Verdana"/>
                <a:cs typeface="Verdana"/>
              </a:rPr>
              <a:t>E</a:t>
            </a:r>
            <a:r>
              <a:rPr sz="3500" spc="-100" dirty="0">
                <a:latin typeface="Verdana"/>
                <a:cs typeface="Verdana"/>
              </a:rPr>
              <a:t>x</a:t>
            </a:r>
            <a:r>
              <a:rPr sz="3500" spc="50" dirty="0">
                <a:latin typeface="Verdana"/>
                <a:cs typeface="Verdana"/>
              </a:rPr>
              <a:t>p</a:t>
            </a:r>
            <a:r>
              <a:rPr sz="3500" spc="45" dirty="0">
                <a:latin typeface="Verdana"/>
                <a:cs typeface="Verdana"/>
              </a:rPr>
              <a:t>l</a:t>
            </a:r>
            <a:r>
              <a:rPr sz="3500" spc="125" dirty="0">
                <a:latin typeface="Verdana"/>
                <a:cs typeface="Verdana"/>
              </a:rPr>
              <a:t>o</a:t>
            </a:r>
            <a:r>
              <a:rPr sz="3500" spc="-180" dirty="0">
                <a:latin typeface="Verdana"/>
                <a:cs typeface="Verdana"/>
              </a:rPr>
              <a:t>r</a:t>
            </a:r>
            <a:r>
              <a:rPr sz="3500" spc="-65" dirty="0">
                <a:latin typeface="Verdana"/>
                <a:cs typeface="Verdana"/>
              </a:rPr>
              <a:t>a</a:t>
            </a:r>
            <a:r>
              <a:rPr sz="3500" spc="-85" dirty="0">
                <a:latin typeface="Verdana"/>
                <a:cs typeface="Verdana"/>
              </a:rPr>
              <a:t>t</a:t>
            </a:r>
            <a:r>
              <a:rPr sz="3500" spc="125" dirty="0">
                <a:latin typeface="Verdana"/>
                <a:cs typeface="Verdana"/>
              </a:rPr>
              <a:t>o</a:t>
            </a:r>
            <a:r>
              <a:rPr sz="3500" spc="-180" dirty="0">
                <a:latin typeface="Verdana"/>
                <a:cs typeface="Verdana"/>
              </a:rPr>
              <a:t>r</a:t>
            </a:r>
            <a:r>
              <a:rPr sz="3500" spc="-120" dirty="0">
                <a:latin typeface="Verdana"/>
                <a:cs typeface="Verdana"/>
              </a:rPr>
              <a:t>i</a:t>
            </a:r>
            <a:r>
              <a:rPr sz="3500" spc="95" dirty="0">
                <a:latin typeface="Verdana"/>
                <a:cs typeface="Verdana"/>
              </a:rPr>
              <a:t>o  </a:t>
            </a:r>
            <a:r>
              <a:rPr sz="3500" spc="-25" dirty="0">
                <a:latin typeface="Verdana"/>
                <a:cs typeface="Verdana"/>
              </a:rPr>
              <a:t>Descriptiva</a:t>
            </a:r>
            <a:endParaRPr sz="3500">
              <a:latin typeface="Verdana"/>
              <a:cs typeface="Verdan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611745" y="450312"/>
            <a:ext cx="36137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spc="-250" dirty="0">
                <a:latin typeface="Verdana"/>
                <a:cs typeface="Verdana"/>
              </a:rPr>
              <a:t>Metodología</a:t>
            </a:r>
            <a:endParaRPr sz="45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989552" y="9482327"/>
            <a:ext cx="630936" cy="5913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7999" cy="10286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06490"/>
              <a:ext cx="9942210" cy="96805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50428" y="9641737"/>
              <a:ext cx="1007744" cy="447675"/>
            </a:xfrm>
            <a:custGeom>
              <a:avLst/>
              <a:gdLst/>
              <a:ahLst/>
              <a:cxnLst/>
              <a:rect l="l" t="t" r="r" b="b"/>
              <a:pathLst>
                <a:path w="1007745" h="447675">
                  <a:moveTo>
                    <a:pt x="784675" y="447675"/>
                  </a:moveTo>
                  <a:lnTo>
                    <a:pt x="757941" y="420843"/>
                  </a:lnTo>
                  <a:lnTo>
                    <a:pt x="935701" y="242432"/>
                  </a:lnTo>
                  <a:lnTo>
                    <a:pt x="0" y="242432"/>
                  </a:lnTo>
                  <a:lnTo>
                    <a:pt x="0" y="204772"/>
                  </a:lnTo>
                  <a:lnTo>
                    <a:pt x="935701" y="204772"/>
                  </a:lnTo>
                  <a:lnTo>
                    <a:pt x="757941" y="26832"/>
                  </a:lnTo>
                  <a:lnTo>
                    <a:pt x="784675" y="0"/>
                  </a:lnTo>
                  <a:lnTo>
                    <a:pt x="1007461" y="223602"/>
                  </a:lnTo>
                  <a:lnTo>
                    <a:pt x="784675" y="4476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3823257"/>
              <a:ext cx="9944100" cy="2771775"/>
            </a:xfrm>
            <a:custGeom>
              <a:avLst/>
              <a:gdLst/>
              <a:ahLst/>
              <a:cxnLst/>
              <a:rect l="l" t="t" r="r" b="b"/>
              <a:pathLst>
                <a:path w="9944100" h="2771775">
                  <a:moveTo>
                    <a:pt x="9944100" y="2771775"/>
                  </a:moveTo>
                  <a:lnTo>
                    <a:pt x="0" y="2771775"/>
                  </a:lnTo>
                  <a:lnTo>
                    <a:pt x="0" y="0"/>
                  </a:lnTo>
                  <a:lnTo>
                    <a:pt x="9944100" y="0"/>
                  </a:lnTo>
                  <a:lnTo>
                    <a:pt x="9944100" y="2771775"/>
                  </a:lnTo>
                  <a:close/>
                </a:path>
              </a:pathLst>
            </a:custGeom>
            <a:solidFill>
              <a:srgbClr val="000000">
                <a:alpha val="458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749495" y="5267281"/>
            <a:ext cx="503809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100" dirty="0">
                <a:solidFill>
                  <a:srgbClr val="FFFFFF"/>
                </a:solidFill>
                <a:latin typeface="Verdana"/>
                <a:cs typeface="Verdana"/>
              </a:rPr>
              <a:t>Especialista </a:t>
            </a:r>
            <a:r>
              <a:rPr sz="3500" spc="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3500" spc="-6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90" dirty="0">
                <a:solidFill>
                  <a:srgbClr val="FFFFFF"/>
                </a:solidFill>
                <a:latin typeface="Verdana"/>
                <a:cs typeface="Verdana"/>
              </a:rPr>
              <a:t>Auditoría</a:t>
            </a:r>
            <a:endParaRPr sz="35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3" y="2549320"/>
            <a:ext cx="17376775" cy="7357745"/>
            <a:chOff x="23" y="2549320"/>
            <a:chExt cx="17376775" cy="7357745"/>
          </a:xfrm>
        </p:grpSpPr>
        <p:sp>
          <p:nvSpPr>
            <p:cNvPr id="9" name="object 9"/>
            <p:cNvSpPr/>
            <p:nvPr/>
          </p:nvSpPr>
          <p:spPr>
            <a:xfrm>
              <a:off x="11811638" y="9724291"/>
              <a:ext cx="182563" cy="1825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00574" y="5150249"/>
              <a:ext cx="182563" cy="1825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00574" y="7751168"/>
              <a:ext cx="182563" cy="1825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00574" y="2549320"/>
              <a:ext cx="182563" cy="1825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" y="2725203"/>
              <a:ext cx="9944100" cy="6533515"/>
            </a:xfrm>
            <a:custGeom>
              <a:avLst/>
              <a:gdLst/>
              <a:ahLst/>
              <a:cxnLst/>
              <a:rect l="l" t="t" r="r" b="b"/>
              <a:pathLst>
                <a:path w="9944100" h="6533515">
                  <a:moveTo>
                    <a:pt x="1102995" y="2608161"/>
                  </a:moveTo>
                  <a:lnTo>
                    <a:pt x="1093470" y="2608161"/>
                  </a:lnTo>
                  <a:lnTo>
                    <a:pt x="1093470" y="5027511"/>
                  </a:lnTo>
                  <a:lnTo>
                    <a:pt x="1102995" y="5027511"/>
                  </a:lnTo>
                  <a:lnTo>
                    <a:pt x="1102995" y="2608161"/>
                  </a:lnTo>
                  <a:close/>
                </a:path>
                <a:path w="9944100" h="6533515">
                  <a:moveTo>
                    <a:pt x="1103020" y="0"/>
                  </a:moveTo>
                  <a:lnTo>
                    <a:pt x="1093495" y="0"/>
                  </a:lnTo>
                  <a:lnTo>
                    <a:pt x="1093495" y="2428875"/>
                  </a:lnTo>
                  <a:lnTo>
                    <a:pt x="1103020" y="2428875"/>
                  </a:lnTo>
                  <a:lnTo>
                    <a:pt x="1103020" y="0"/>
                  </a:lnTo>
                  <a:close/>
                </a:path>
                <a:path w="9944100" h="6533515">
                  <a:moveTo>
                    <a:pt x="9944100" y="6523545"/>
                  </a:moveTo>
                  <a:lnTo>
                    <a:pt x="0" y="6523545"/>
                  </a:lnTo>
                  <a:lnTo>
                    <a:pt x="0" y="6533070"/>
                  </a:lnTo>
                  <a:lnTo>
                    <a:pt x="9944100" y="6533070"/>
                  </a:lnTo>
                  <a:lnTo>
                    <a:pt x="9944100" y="6523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745711" y="9214103"/>
              <a:ext cx="630936" cy="59436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749495" y="2666344"/>
            <a:ext cx="643128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130" dirty="0">
                <a:solidFill>
                  <a:srgbClr val="FFFFFF"/>
                </a:solidFill>
                <a:latin typeface="Verdana"/>
                <a:cs typeface="Verdana"/>
              </a:rPr>
              <a:t>Experto </a:t>
            </a:r>
            <a:r>
              <a:rPr sz="3500" spc="-160" dirty="0">
                <a:solidFill>
                  <a:srgbClr val="FFFFFF"/>
                </a:solidFill>
                <a:latin typeface="Verdana"/>
                <a:cs typeface="Verdana"/>
              </a:rPr>
              <a:t>supervisor </a:t>
            </a:r>
            <a:r>
              <a:rPr sz="3500" spc="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3500" spc="-8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90" dirty="0">
                <a:solidFill>
                  <a:srgbClr val="FFFFFF"/>
                </a:solidFill>
                <a:latin typeface="Verdana"/>
                <a:cs typeface="Verdana"/>
              </a:rPr>
              <a:t>Auditoría</a:t>
            </a:r>
            <a:endParaRPr sz="35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01328" y="7401917"/>
            <a:ext cx="623316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110" dirty="0">
                <a:solidFill>
                  <a:srgbClr val="FFFFFF"/>
                </a:solidFill>
                <a:latin typeface="Verdana"/>
                <a:cs typeface="Verdana"/>
              </a:rPr>
              <a:t>Directores </a:t>
            </a:r>
            <a:r>
              <a:rPr sz="3500" spc="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3500" spc="-8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90" dirty="0">
                <a:solidFill>
                  <a:srgbClr val="FFFFFF"/>
                </a:solidFill>
                <a:latin typeface="Verdana"/>
                <a:cs typeface="Verdana"/>
              </a:rPr>
              <a:t>Auditoría </a:t>
            </a:r>
            <a:r>
              <a:rPr sz="3500" spc="-295" dirty="0">
                <a:solidFill>
                  <a:srgbClr val="FFFFFF"/>
                </a:solidFill>
                <a:latin typeface="Verdana"/>
                <a:cs typeface="Verdana"/>
              </a:rPr>
              <a:t>Interna</a:t>
            </a:r>
            <a:endParaRPr sz="3500">
              <a:latin typeface="Verdana"/>
              <a:cs typeface="Verdan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752127" y="623949"/>
            <a:ext cx="445706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-409" dirty="0">
                <a:latin typeface="Verdana"/>
                <a:cs typeface="Verdana"/>
              </a:rPr>
              <a:t>ENTREVISTAS</a:t>
            </a:r>
            <a:endParaRPr sz="5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026889" cy="10286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080138" y="482513"/>
              <a:ext cx="11207861" cy="980448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6618427" y="9440509"/>
            <a:ext cx="636905" cy="285750"/>
          </a:xfrm>
          <a:custGeom>
            <a:avLst/>
            <a:gdLst/>
            <a:ahLst/>
            <a:cxnLst/>
            <a:rect l="l" t="t" r="r" b="b"/>
            <a:pathLst>
              <a:path w="636905" h="285750">
                <a:moveTo>
                  <a:pt x="495957" y="285749"/>
                </a:moveTo>
                <a:lnTo>
                  <a:pt x="479060" y="268622"/>
                </a:lnTo>
                <a:lnTo>
                  <a:pt x="591414" y="154743"/>
                </a:lnTo>
                <a:lnTo>
                  <a:pt x="0" y="154743"/>
                </a:lnTo>
                <a:lnTo>
                  <a:pt x="0" y="130705"/>
                </a:lnTo>
                <a:lnTo>
                  <a:pt x="591414" y="130705"/>
                </a:lnTo>
                <a:lnTo>
                  <a:pt x="479060" y="17126"/>
                </a:lnTo>
                <a:lnTo>
                  <a:pt x="495957" y="0"/>
                </a:lnTo>
                <a:lnTo>
                  <a:pt x="636770" y="142724"/>
                </a:lnTo>
                <a:lnTo>
                  <a:pt x="495957" y="2857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753261"/>
              </p:ext>
            </p:extLst>
          </p:nvPr>
        </p:nvGraphicFramePr>
        <p:xfrm>
          <a:off x="7614902" y="751289"/>
          <a:ext cx="10621007" cy="95357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45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641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230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690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230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170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6311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1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spc="-180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No.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E"/>
                      </a:solidFill>
                      <a:prstDash val="solid"/>
                    </a:lnL>
                    <a:lnR w="19050">
                      <a:solidFill>
                        <a:srgbClr val="FFFFFE"/>
                      </a:solidFill>
                      <a:prstDash val="solid"/>
                    </a:lnR>
                    <a:lnT w="19050">
                      <a:solidFill>
                        <a:srgbClr val="FFFFFE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84480" marR="276860" indent="-635" algn="ctr">
                        <a:lnSpc>
                          <a:spcPct val="115599"/>
                        </a:lnSpc>
                        <a:spcBef>
                          <a:spcPts val="700"/>
                        </a:spcBef>
                      </a:pPr>
                      <a:r>
                        <a:rPr sz="2000" b="1" spc="-110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Apellidos </a:t>
                      </a:r>
                      <a:r>
                        <a:rPr sz="2000" b="1" spc="-185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y  </a:t>
                      </a:r>
                      <a:r>
                        <a:rPr sz="2000" b="1" spc="-155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Nombres </a:t>
                      </a:r>
                      <a:r>
                        <a:rPr sz="2000" b="1" spc="-90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2000" b="1" spc="-210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000" b="1" spc="-80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los  </a:t>
                      </a:r>
                      <a:r>
                        <a:rPr sz="2000" b="1" spc="-135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servidores </a:t>
                      </a:r>
                      <a:r>
                        <a:rPr sz="2000" b="1" spc="-185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y  </a:t>
                      </a:r>
                      <a:r>
                        <a:rPr sz="2000" b="1" spc="-145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servidoras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88900" marB="0">
                    <a:lnL w="19050">
                      <a:solidFill>
                        <a:srgbClr val="FFFFFE"/>
                      </a:solidFill>
                      <a:prstDash val="solid"/>
                    </a:lnL>
                    <a:lnR w="19050">
                      <a:solidFill>
                        <a:srgbClr val="FFFFFE"/>
                      </a:solidFill>
                      <a:prstDash val="solid"/>
                    </a:lnR>
                    <a:lnT w="19050">
                      <a:solidFill>
                        <a:srgbClr val="FFFFFE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3000">
                        <a:latin typeface="Times New Roman"/>
                        <a:cs typeface="Times New Roman"/>
                      </a:endParaRPr>
                    </a:p>
                    <a:p>
                      <a:pPr marL="147955" marR="140335" indent="320675">
                        <a:lnSpc>
                          <a:spcPct val="115599"/>
                        </a:lnSpc>
                      </a:pPr>
                      <a:r>
                        <a:rPr sz="2000" b="1" spc="-130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Puesto  </a:t>
                      </a:r>
                      <a:r>
                        <a:rPr sz="2000" b="1" spc="-185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Institucional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3175" marB="0">
                    <a:lnL w="19050">
                      <a:solidFill>
                        <a:srgbClr val="FFFFFE"/>
                      </a:solidFill>
                      <a:prstDash val="solid"/>
                    </a:lnL>
                    <a:lnR w="19050">
                      <a:solidFill>
                        <a:srgbClr val="FFFFFE"/>
                      </a:solidFill>
                      <a:prstDash val="solid"/>
                    </a:lnR>
                    <a:lnT w="19050">
                      <a:solidFill>
                        <a:srgbClr val="FFFFFE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9539" marR="121920" algn="ctr">
                        <a:lnSpc>
                          <a:spcPct val="115599"/>
                        </a:lnSpc>
                        <a:spcBef>
                          <a:spcPts val="2125"/>
                        </a:spcBef>
                      </a:pPr>
                      <a:r>
                        <a:rPr sz="2000" b="1" spc="-170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Unidad </a:t>
                      </a:r>
                      <a:r>
                        <a:rPr sz="2000" b="1" spc="-165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a  </a:t>
                      </a:r>
                      <a:r>
                        <a:rPr sz="2000" b="1" spc="-135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la </a:t>
                      </a:r>
                      <a:r>
                        <a:rPr sz="2000" b="1" spc="-140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que  </a:t>
                      </a:r>
                      <a:r>
                        <a:rPr sz="2000" b="1" spc="-5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pertenec</a:t>
                      </a:r>
                      <a:r>
                        <a:rPr sz="2000" b="1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e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269875" marB="0">
                    <a:lnL w="19050">
                      <a:solidFill>
                        <a:srgbClr val="FFFFFE"/>
                      </a:solidFill>
                      <a:prstDash val="solid"/>
                    </a:lnL>
                    <a:lnR w="19050">
                      <a:solidFill>
                        <a:srgbClr val="FFFFFE"/>
                      </a:solidFill>
                      <a:prstDash val="solid"/>
                    </a:lnR>
                    <a:lnT w="19050">
                      <a:solidFill>
                        <a:srgbClr val="FFFFFE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3000">
                        <a:latin typeface="Times New Roman"/>
                        <a:cs typeface="Times New Roman"/>
                      </a:endParaRPr>
                    </a:p>
                    <a:p>
                      <a:pPr marL="151130" marR="143510" indent="161290">
                        <a:lnSpc>
                          <a:spcPct val="115599"/>
                        </a:lnSpc>
                      </a:pPr>
                      <a:r>
                        <a:rPr sz="2000" b="1" spc="-125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Dirección  </a:t>
                      </a:r>
                      <a:r>
                        <a:rPr sz="2000" b="1" spc="-5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instituciona</a:t>
                      </a:r>
                      <a:r>
                        <a:rPr sz="2000" b="1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l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3175" marB="0">
                    <a:lnL w="19050">
                      <a:solidFill>
                        <a:srgbClr val="FFFFFE"/>
                      </a:solidFill>
                      <a:prstDash val="solid"/>
                    </a:lnL>
                    <a:lnR w="19050">
                      <a:solidFill>
                        <a:srgbClr val="FFFFFE"/>
                      </a:solidFill>
                      <a:prstDash val="solid"/>
                    </a:lnR>
                    <a:lnT w="19050">
                      <a:solidFill>
                        <a:srgbClr val="FFFFFE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marR="219075" algn="ctr">
                        <a:lnSpc>
                          <a:spcPct val="115599"/>
                        </a:lnSpc>
                        <a:spcBef>
                          <a:spcPts val="2125"/>
                        </a:spcBef>
                      </a:pPr>
                      <a:r>
                        <a:rPr sz="2000" b="1" spc="-130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Ciudad</a:t>
                      </a:r>
                      <a:r>
                        <a:rPr sz="2000" b="1" spc="-229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000" b="1" spc="-150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en  </a:t>
                      </a:r>
                      <a:r>
                        <a:rPr sz="2000" b="1" spc="-135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la </a:t>
                      </a:r>
                      <a:r>
                        <a:rPr sz="2000" b="1" spc="-140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que  </a:t>
                      </a:r>
                      <a:r>
                        <a:rPr sz="2000" b="1" spc="-150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labora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269875" marB="0">
                    <a:lnL w="19050">
                      <a:solidFill>
                        <a:srgbClr val="FFFFFE"/>
                      </a:solidFill>
                      <a:prstDash val="solid"/>
                    </a:lnL>
                    <a:lnR w="19050">
                      <a:solidFill>
                        <a:srgbClr val="FFFFFE"/>
                      </a:solidFill>
                      <a:prstDash val="solid"/>
                    </a:lnR>
                    <a:lnT w="19050">
                      <a:solidFill>
                        <a:srgbClr val="FFFFFE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787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300" b="1" dirty="0">
                          <a:latin typeface="Verdana"/>
                          <a:cs typeface="Verdana"/>
                        </a:rPr>
                        <a:t>1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047750" marR="147320" indent="-892810">
                        <a:lnSpc>
                          <a:spcPct val="115399"/>
                        </a:lnSpc>
                      </a:pPr>
                      <a:r>
                        <a:rPr sz="1300" b="1" spc="-105" dirty="0">
                          <a:latin typeface="Verdana"/>
                          <a:cs typeface="Verdana"/>
                        </a:rPr>
                        <a:t>ABAD </a:t>
                      </a:r>
                      <a:r>
                        <a:rPr sz="1300" b="1" spc="-95" dirty="0">
                          <a:latin typeface="Verdana"/>
                          <a:cs typeface="Verdana"/>
                        </a:rPr>
                        <a:t>CUSICONDOR </a:t>
                      </a:r>
                      <a:r>
                        <a:rPr sz="1300" b="1" spc="-150" dirty="0">
                          <a:latin typeface="Verdana"/>
                          <a:cs typeface="Verdana"/>
                        </a:rPr>
                        <a:t>MARÍA  </a:t>
                      </a:r>
                      <a:r>
                        <a:rPr sz="1300" b="1" spc="-155" dirty="0">
                          <a:latin typeface="Verdana"/>
                          <a:cs typeface="Verdana"/>
                        </a:rPr>
                        <a:t>ELVIA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94970" marR="179070" indent="-208279">
                        <a:lnSpc>
                          <a:spcPct val="115399"/>
                        </a:lnSpc>
                      </a:pPr>
                      <a:r>
                        <a:rPr sz="1300" b="1" spc="-120" dirty="0">
                          <a:latin typeface="Verdana"/>
                          <a:cs typeface="Verdana"/>
                        </a:rPr>
                        <a:t>ESPECIALISTA </a:t>
                      </a:r>
                      <a:r>
                        <a:rPr sz="1300" b="1" spc="-110" dirty="0">
                          <a:latin typeface="Verdana"/>
                          <a:cs typeface="Verdana"/>
                        </a:rPr>
                        <a:t>DE  </a:t>
                      </a:r>
                      <a:r>
                        <a:rPr sz="1300" b="1" spc="-160" dirty="0">
                          <a:latin typeface="Verdana"/>
                          <a:cs typeface="Verdana"/>
                        </a:rPr>
                        <a:t>AUDITORÍA</a:t>
                      </a:r>
                      <a:r>
                        <a:rPr sz="1300" b="1" spc="-1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350" dirty="0">
                          <a:latin typeface="Verdana"/>
                          <a:cs typeface="Verdana"/>
                        </a:rPr>
                        <a:t>1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1925" marR="154940" algn="ctr">
                        <a:lnSpc>
                          <a:spcPct val="115399"/>
                        </a:lnSpc>
                        <a:spcBef>
                          <a:spcPts val="765"/>
                        </a:spcBef>
                      </a:pPr>
                      <a:r>
                        <a:rPr sz="1300" b="1" spc="-160" dirty="0">
                          <a:latin typeface="Verdana"/>
                          <a:cs typeface="Verdana"/>
                        </a:rPr>
                        <a:t>AUDITORÍA  </a:t>
                      </a:r>
                      <a:r>
                        <a:rPr sz="1300" b="1" spc="-150" dirty="0">
                          <a:latin typeface="Verdana"/>
                          <a:cs typeface="Verdana"/>
                        </a:rPr>
                        <a:t>INTERNA </a:t>
                      </a:r>
                      <a:r>
                        <a:rPr sz="1300" b="1" spc="-290" dirty="0">
                          <a:latin typeface="Verdana"/>
                          <a:cs typeface="Verdana"/>
                        </a:rPr>
                        <a:t>/  </a:t>
                      </a:r>
                      <a:r>
                        <a:rPr sz="1300" b="1" spc="-165" dirty="0">
                          <a:latin typeface="Verdana"/>
                          <a:cs typeface="Verdana"/>
                        </a:rPr>
                        <a:t>MINISTERIO </a:t>
                      </a:r>
                      <a:r>
                        <a:rPr sz="1300" b="1" spc="-110" dirty="0">
                          <a:latin typeface="Verdana"/>
                          <a:cs typeface="Verdana"/>
                        </a:rPr>
                        <a:t>DE  </a:t>
                      </a:r>
                      <a:r>
                        <a:rPr sz="1300" b="1" spc="-95" dirty="0">
                          <a:latin typeface="Verdana"/>
                          <a:cs typeface="Verdana"/>
                        </a:rPr>
                        <a:t>DEFENSA  </a:t>
                      </a:r>
                      <a:r>
                        <a:rPr sz="1300" b="1" spc="-120" dirty="0">
                          <a:latin typeface="Verdana"/>
                          <a:cs typeface="Verdana"/>
                        </a:rPr>
                        <a:t>NACIONAL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971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137795" marR="130175" indent="-635" algn="ctr">
                        <a:lnSpc>
                          <a:spcPct val="115399"/>
                        </a:lnSpc>
                      </a:pPr>
                      <a:r>
                        <a:rPr sz="1300" b="1" spc="-85" dirty="0">
                          <a:latin typeface="Verdana"/>
                          <a:cs typeface="Verdana"/>
                        </a:rPr>
                        <a:t>CALLE </a:t>
                      </a:r>
                      <a:r>
                        <a:rPr sz="1300" b="1" spc="-114" dirty="0">
                          <a:latin typeface="Verdana"/>
                          <a:cs typeface="Verdana"/>
                        </a:rPr>
                        <a:t>LA  </a:t>
                      </a:r>
                      <a:r>
                        <a:rPr sz="1300" b="1" spc="-120" dirty="0">
                          <a:latin typeface="Verdana"/>
                          <a:cs typeface="Verdana"/>
                        </a:rPr>
                        <a:t>EXPOSICIÓN</a:t>
                      </a:r>
                      <a:r>
                        <a:rPr sz="1300" b="1" spc="-1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160" dirty="0">
                          <a:latin typeface="Verdana"/>
                          <a:cs typeface="Verdana"/>
                        </a:rPr>
                        <a:t>S4-71  </a:t>
                      </a:r>
                      <a:r>
                        <a:rPr sz="1300" b="1" spc="-60" dirty="0">
                          <a:latin typeface="Verdana"/>
                          <a:cs typeface="Verdana"/>
                        </a:rPr>
                        <a:t>Y </a:t>
                      </a:r>
                      <a:r>
                        <a:rPr sz="1300" b="1" spc="-125" dirty="0">
                          <a:latin typeface="Verdana"/>
                          <a:cs typeface="Verdana"/>
                        </a:rPr>
                        <a:t>BENIGNO</a:t>
                      </a:r>
                      <a:r>
                        <a:rPr sz="1300" b="1" spc="-1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105" dirty="0">
                          <a:latin typeface="Verdana"/>
                          <a:cs typeface="Verdana"/>
                        </a:rPr>
                        <a:t>VELA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444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300" b="1" spc="-130" dirty="0">
                          <a:latin typeface="Verdana"/>
                          <a:cs typeface="Verdana"/>
                        </a:rPr>
                        <a:t>QUITO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57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b="1" dirty="0">
                          <a:latin typeface="Verdana"/>
                          <a:cs typeface="Verdana"/>
                        </a:rPr>
                        <a:t>2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868044" marR="435609" indent="-425450">
                        <a:lnSpc>
                          <a:spcPct val="115399"/>
                        </a:lnSpc>
                      </a:pPr>
                      <a:r>
                        <a:rPr sz="1300" b="1" spc="-105" dirty="0">
                          <a:latin typeface="Verdana"/>
                          <a:cs typeface="Verdana"/>
                        </a:rPr>
                        <a:t>ABAD </a:t>
                      </a:r>
                      <a:r>
                        <a:rPr sz="1300" b="1" spc="-155" dirty="0">
                          <a:latin typeface="Verdana"/>
                          <a:cs typeface="Verdana"/>
                        </a:rPr>
                        <a:t>DÁVILA </a:t>
                      </a:r>
                      <a:r>
                        <a:rPr sz="1300" b="1" spc="-165" dirty="0">
                          <a:latin typeface="Verdana"/>
                          <a:cs typeface="Verdana"/>
                        </a:rPr>
                        <a:t>DAVID  </a:t>
                      </a:r>
                      <a:r>
                        <a:rPr sz="1300" b="1" spc="-110" dirty="0">
                          <a:latin typeface="Verdana"/>
                          <a:cs typeface="Verdana"/>
                        </a:rPr>
                        <a:t>EDUARDO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153670" marR="150495" indent="4445" algn="ctr">
                        <a:lnSpc>
                          <a:spcPct val="115399"/>
                        </a:lnSpc>
                      </a:pPr>
                      <a:r>
                        <a:rPr sz="1300" b="1" spc="-120" dirty="0">
                          <a:latin typeface="Verdana"/>
                          <a:cs typeface="Verdana"/>
                        </a:rPr>
                        <a:t>ESPECIALISTA </a:t>
                      </a:r>
                      <a:r>
                        <a:rPr sz="1300" b="1" spc="-110" dirty="0">
                          <a:latin typeface="Verdana"/>
                          <a:cs typeface="Verdana"/>
                        </a:rPr>
                        <a:t>DE  </a:t>
                      </a:r>
                      <a:r>
                        <a:rPr sz="1300" b="1" spc="-105" dirty="0">
                          <a:latin typeface="Verdana"/>
                          <a:cs typeface="Verdana"/>
                        </a:rPr>
                        <a:t>GESTIÓN </a:t>
                      </a:r>
                      <a:r>
                        <a:rPr sz="1300" b="1" spc="-110" dirty="0">
                          <a:latin typeface="Verdana"/>
                          <a:cs typeface="Verdana"/>
                        </a:rPr>
                        <a:t>DE  </a:t>
                      </a:r>
                      <a:r>
                        <a:rPr sz="1300" b="1" dirty="0">
                          <a:latin typeface="Verdana"/>
                          <a:cs typeface="Verdana"/>
                        </a:rPr>
                        <a:t>I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NFRAESTRUCTU</a:t>
                      </a:r>
                      <a:r>
                        <a:rPr sz="1300" b="1" dirty="0">
                          <a:latin typeface="Verdana"/>
                          <a:cs typeface="Verdana"/>
                        </a:rPr>
                        <a:t>R  </a:t>
                      </a:r>
                      <a:r>
                        <a:rPr sz="1300" b="1" spc="-95" dirty="0">
                          <a:latin typeface="Verdana"/>
                          <a:cs typeface="Verdana"/>
                        </a:rPr>
                        <a:t>A</a:t>
                      </a:r>
                      <a:r>
                        <a:rPr sz="1300" b="1" spc="-10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350" dirty="0">
                          <a:latin typeface="Verdana"/>
                          <a:cs typeface="Verdana"/>
                        </a:rPr>
                        <a:t>1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0020" marR="153670" indent="1270" algn="ctr">
                        <a:lnSpc>
                          <a:spcPct val="115399"/>
                        </a:lnSpc>
                        <a:spcBef>
                          <a:spcPts val="710"/>
                        </a:spcBef>
                      </a:pPr>
                      <a:r>
                        <a:rPr sz="1300" b="1" spc="-135" dirty="0">
                          <a:latin typeface="Verdana"/>
                          <a:cs typeface="Verdana"/>
                        </a:rPr>
                        <a:t>DIRECCIÓN  </a:t>
                      </a:r>
                      <a:r>
                        <a:rPr sz="1300" b="1" spc="-120" dirty="0">
                          <a:latin typeface="Verdana"/>
                          <a:cs typeface="Verdana"/>
                        </a:rPr>
                        <a:t>NACIONAL </a:t>
                      </a:r>
                      <a:r>
                        <a:rPr sz="1300" b="1" spc="-110" dirty="0">
                          <a:latin typeface="Verdana"/>
                          <a:cs typeface="Verdana"/>
                        </a:rPr>
                        <a:t>DE  </a:t>
                      </a:r>
                      <a:r>
                        <a:rPr sz="1300" b="1" spc="-95" dirty="0">
                          <a:latin typeface="Verdana"/>
                          <a:cs typeface="Verdana"/>
                        </a:rPr>
                        <a:t>TECNOLOGÍA  </a:t>
                      </a:r>
                      <a:r>
                        <a:rPr sz="1300" b="1" spc="-110" dirty="0">
                          <a:latin typeface="Verdana"/>
                          <a:cs typeface="Verdana"/>
                        </a:rPr>
                        <a:t>DE </a:t>
                      </a:r>
                      <a:r>
                        <a:rPr sz="1300" b="1" spc="-114" dirty="0">
                          <a:latin typeface="Verdana"/>
                          <a:cs typeface="Verdana"/>
                        </a:rPr>
                        <a:t>LA  </a:t>
                      </a:r>
                      <a:r>
                        <a:rPr sz="1300" b="1" spc="-130" dirty="0">
                          <a:latin typeface="Verdana"/>
                          <a:cs typeface="Verdana"/>
                        </a:rPr>
                        <a:t>INFORMACIÓN  </a:t>
                      </a:r>
                      <a:r>
                        <a:rPr sz="1300" b="1" spc="-60" dirty="0">
                          <a:latin typeface="Verdana"/>
                          <a:cs typeface="Verdana"/>
                        </a:rPr>
                        <a:t>Y           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COMUN</a:t>
                      </a:r>
                      <a:r>
                        <a:rPr sz="1300" b="1" dirty="0">
                          <a:latin typeface="Verdana"/>
                          <a:cs typeface="Verdana"/>
                        </a:rPr>
                        <a:t>I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CAC</a:t>
                      </a:r>
                      <a:r>
                        <a:rPr sz="1300" b="1" dirty="0">
                          <a:latin typeface="Verdana"/>
                          <a:cs typeface="Verdana"/>
                        </a:rPr>
                        <a:t>IO  </a:t>
                      </a:r>
                      <a:r>
                        <a:rPr sz="1300" b="1" spc="-85" dirty="0">
                          <a:latin typeface="Verdana"/>
                          <a:cs typeface="Verdana"/>
                        </a:rPr>
                        <a:t>NES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901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207645" marR="200025" indent="56515">
                        <a:lnSpc>
                          <a:spcPct val="115399"/>
                        </a:lnSpc>
                      </a:pPr>
                      <a:r>
                        <a:rPr sz="1300" b="1" spc="-114" dirty="0">
                          <a:latin typeface="Verdana"/>
                          <a:cs typeface="Verdana"/>
                        </a:rPr>
                        <a:t>AV. </a:t>
                      </a:r>
                      <a:r>
                        <a:rPr sz="1300" b="1" spc="-80" dirty="0">
                          <a:latin typeface="Verdana"/>
                          <a:cs typeface="Verdana"/>
                        </a:rPr>
                        <a:t>AMAZONAS  </a:t>
                      </a:r>
                      <a:r>
                        <a:rPr sz="1300" b="1" spc="-175" dirty="0">
                          <a:latin typeface="Verdana"/>
                          <a:cs typeface="Verdana"/>
                        </a:rPr>
                        <a:t>N35-181 </a:t>
                      </a:r>
                      <a:r>
                        <a:rPr sz="1300" b="1" spc="-6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1300" b="1" spc="-9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120" dirty="0">
                          <a:latin typeface="Verdana"/>
                          <a:cs typeface="Verdana"/>
                        </a:rPr>
                        <a:t>JAPÓN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b="1" spc="-130" dirty="0">
                          <a:latin typeface="Verdana"/>
                          <a:cs typeface="Verdana"/>
                        </a:rPr>
                        <a:t>QUITO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00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b="1" dirty="0">
                          <a:latin typeface="Verdana"/>
                          <a:cs typeface="Verdana"/>
                        </a:rPr>
                        <a:t>3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775335" marR="397510" indent="-370205">
                        <a:lnSpc>
                          <a:spcPct val="115399"/>
                        </a:lnSpc>
                      </a:pPr>
                      <a:r>
                        <a:rPr sz="1300" b="1" spc="-105" dirty="0">
                          <a:latin typeface="Verdana"/>
                          <a:cs typeface="Verdana"/>
                        </a:rPr>
                        <a:t>ABAD </a:t>
                      </a:r>
                      <a:r>
                        <a:rPr sz="1300" b="1" spc="-95" dirty="0">
                          <a:latin typeface="Verdana"/>
                          <a:cs typeface="Verdana"/>
                        </a:rPr>
                        <a:t>SUAREZ </a:t>
                      </a:r>
                      <a:r>
                        <a:rPr sz="1300" b="1" spc="-130" dirty="0">
                          <a:latin typeface="Verdana"/>
                          <a:cs typeface="Verdana"/>
                        </a:rPr>
                        <a:t>JENNY  </a:t>
                      </a:r>
                      <a:r>
                        <a:rPr sz="1300" b="1" spc="-114" dirty="0">
                          <a:latin typeface="Verdana"/>
                          <a:cs typeface="Verdana"/>
                        </a:rPr>
                        <a:t>ALEXANDRA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372110" marR="364490" algn="ctr">
                        <a:lnSpc>
                          <a:spcPct val="115399"/>
                        </a:lnSpc>
                      </a:pPr>
                      <a:r>
                        <a:rPr sz="1300" b="1" spc="-5" dirty="0">
                          <a:latin typeface="Verdana"/>
                          <a:cs typeface="Verdana"/>
                        </a:rPr>
                        <a:t>SUPERV</a:t>
                      </a:r>
                      <a:r>
                        <a:rPr sz="1300" b="1" dirty="0">
                          <a:latin typeface="Verdana"/>
                          <a:cs typeface="Verdana"/>
                        </a:rPr>
                        <a:t>I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SO</a:t>
                      </a:r>
                      <a:r>
                        <a:rPr sz="1300" b="1" dirty="0">
                          <a:latin typeface="Verdana"/>
                          <a:cs typeface="Verdana"/>
                        </a:rPr>
                        <a:t>R  </a:t>
                      </a:r>
                      <a:r>
                        <a:rPr sz="1300" b="1" spc="-100" dirty="0">
                          <a:latin typeface="Verdana"/>
                          <a:cs typeface="Verdana"/>
                        </a:rPr>
                        <a:t>GENERAL </a:t>
                      </a:r>
                      <a:r>
                        <a:rPr sz="1300" b="1" spc="-110" dirty="0">
                          <a:latin typeface="Verdana"/>
                          <a:cs typeface="Verdana"/>
                        </a:rPr>
                        <a:t>DE  </a:t>
                      </a:r>
                      <a:r>
                        <a:rPr sz="1300" b="1" spc="-130" dirty="0">
                          <a:latin typeface="Verdana"/>
                          <a:cs typeface="Verdana"/>
                        </a:rPr>
                        <a:t>CALIDAD </a:t>
                      </a:r>
                      <a:r>
                        <a:rPr sz="1300" b="1" spc="-110" dirty="0">
                          <a:latin typeface="Verdana"/>
                          <a:cs typeface="Verdana"/>
                        </a:rPr>
                        <a:t>DE  </a:t>
                      </a:r>
                      <a:r>
                        <a:rPr sz="1300" b="1" spc="-75" dirty="0">
                          <a:latin typeface="Verdana"/>
                          <a:cs typeface="Verdana"/>
                        </a:rPr>
                        <a:t>APOYO </a:t>
                      </a:r>
                      <a:r>
                        <a:rPr sz="1300" b="1" spc="-110" dirty="0">
                          <a:latin typeface="Verdana"/>
                          <a:cs typeface="Verdana"/>
                        </a:rPr>
                        <a:t>DE  </a:t>
                      </a:r>
                      <a:r>
                        <a:rPr sz="1300" b="1" spc="-160" dirty="0">
                          <a:latin typeface="Verdana"/>
                          <a:cs typeface="Verdana"/>
                        </a:rPr>
                        <a:t>AUDITORÍA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69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3675" marR="186055" algn="ctr">
                        <a:lnSpc>
                          <a:spcPct val="115399"/>
                        </a:lnSpc>
                        <a:spcBef>
                          <a:spcPts val="710"/>
                        </a:spcBef>
                      </a:pPr>
                      <a:r>
                        <a:rPr sz="1300" b="1" spc="-125" dirty="0">
                          <a:latin typeface="Verdana"/>
                          <a:cs typeface="Verdana"/>
                        </a:rPr>
                        <a:t>DNA </a:t>
                      </a:r>
                      <a:r>
                        <a:rPr sz="1300" b="1" spc="-85" dirty="0">
                          <a:latin typeface="Verdana"/>
                          <a:cs typeface="Verdana"/>
                        </a:rPr>
                        <a:t>2 </a:t>
                      </a:r>
                      <a:r>
                        <a:rPr sz="1300" b="1" spc="-160" dirty="0">
                          <a:latin typeface="Verdana"/>
                          <a:cs typeface="Verdana"/>
                        </a:rPr>
                        <a:t>-  </a:t>
                      </a:r>
                      <a:r>
                        <a:rPr sz="1300" b="1" spc="-135" dirty="0">
                          <a:latin typeface="Verdana"/>
                          <a:cs typeface="Verdana"/>
                        </a:rPr>
                        <a:t>DIRECCIÓN  </a:t>
                      </a:r>
                      <a:r>
                        <a:rPr sz="1300" b="1" spc="-120" dirty="0">
                          <a:latin typeface="Verdana"/>
                          <a:cs typeface="Verdana"/>
                        </a:rPr>
                        <a:t>NACIONAL </a:t>
                      </a:r>
                      <a:r>
                        <a:rPr sz="1300" b="1" spc="-110" dirty="0">
                          <a:latin typeface="Verdana"/>
                          <a:cs typeface="Verdana"/>
                        </a:rPr>
                        <a:t>DE  </a:t>
                      </a:r>
                      <a:r>
                        <a:rPr sz="1300" b="1" spc="-160" dirty="0">
                          <a:latin typeface="Verdana"/>
                          <a:cs typeface="Verdana"/>
                        </a:rPr>
                        <a:t>AUDITORÍA </a:t>
                      </a:r>
                      <a:r>
                        <a:rPr sz="1300" b="1" spc="-110" dirty="0">
                          <a:latin typeface="Verdana"/>
                          <a:cs typeface="Verdana"/>
                        </a:rPr>
                        <a:t>DE  </a:t>
                      </a:r>
                      <a:r>
                        <a:rPr sz="1300" b="1" spc="-60" dirty="0">
                          <a:latin typeface="Verdana"/>
                          <a:cs typeface="Verdana"/>
                        </a:rPr>
                        <a:t>SECTORES  </a:t>
                      </a:r>
                      <a:r>
                        <a:rPr sz="1300" b="1" spc="-95" dirty="0">
                          <a:latin typeface="Verdana"/>
                          <a:cs typeface="Verdana"/>
                        </a:rPr>
                        <a:t>SOCIALES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901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172085" marR="164465" indent="-635" algn="ctr">
                        <a:lnSpc>
                          <a:spcPct val="115399"/>
                        </a:lnSpc>
                      </a:pPr>
                      <a:r>
                        <a:rPr sz="1300" b="1" spc="-155" dirty="0">
                          <a:latin typeface="Verdana"/>
                          <a:cs typeface="Verdana"/>
                        </a:rPr>
                        <a:t>IÑAQUITO </a:t>
                      </a:r>
                      <a:r>
                        <a:rPr sz="1300" b="1" spc="-105" dirty="0">
                          <a:latin typeface="Verdana"/>
                          <a:cs typeface="Verdana"/>
                        </a:rPr>
                        <a:t>ENTRE  </a:t>
                      </a:r>
                      <a:r>
                        <a:rPr sz="1300" b="1" spc="-114" dirty="0">
                          <a:latin typeface="Verdana"/>
                          <a:cs typeface="Verdana"/>
                        </a:rPr>
                        <a:t>AV. </a:t>
                      </a:r>
                      <a:r>
                        <a:rPr sz="1300" b="1" spc="-110" dirty="0">
                          <a:latin typeface="Verdana"/>
                          <a:cs typeface="Verdana"/>
                        </a:rPr>
                        <a:t>NACIONES  </a:t>
                      </a:r>
                      <a:r>
                        <a:rPr sz="1300" b="1" spc="-145" dirty="0">
                          <a:latin typeface="Verdana"/>
                          <a:cs typeface="Verdana"/>
                        </a:rPr>
                        <a:t>UNIDAS </a:t>
                      </a:r>
                      <a:r>
                        <a:rPr sz="1300" b="1" spc="-6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1300" b="1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75" dirty="0">
                          <a:latin typeface="Verdana"/>
                          <a:cs typeface="Verdana"/>
                        </a:rPr>
                        <a:t>COREA,  </a:t>
                      </a:r>
                      <a:r>
                        <a:rPr sz="1300" b="1" spc="-175" dirty="0">
                          <a:latin typeface="Verdana"/>
                          <a:cs typeface="Verdana"/>
                        </a:rPr>
                        <a:t>EDIFICIO  </a:t>
                      </a:r>
                      <a:r>
                        <a:rPr sz="1300" b="1" spc="-135" dirty="0">
                          <a:latin typeface="Verdana"/>
                          <a:cs typeface="Verdana"/>
                        </a:rPr>
                        <a:t>PLATINUM</a:t>
                      </a:r>
                      <a:r>
                        <a:rPr sz="1300" b="1" spc="-1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5" dirty="0">
                          <a:latin typeface="Verdana"/>
                          <a:cs typeface="Verdana"/>
                        </a:rPr>
                        <a:t>G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69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b="1" spc="-130" dirty="0">
                          <a:latin typeface="Verdana"/>
                          <a:cs typeface="Verdana"/>
                        </a:rPr>
                        <a:t>QUITO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139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b="1" dirty="0">
                          <a:latin typeface="Verdana"/>
                          <a:cs typeface="Verdana"/>
                        </a:rPr>
                        <a:t>4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866775" marR="138430" indent="-720725">
                        <a:lnSpc>
                          <a:spcPct val="115399"/>
                        </a:lnSpc>
                        <a:spcBef>
                          <a:spcPts val="970"/>
                        </a:spcBef>
                      </a:pPr>
                      <a:r>
                        <a:rPr sz="1300" b="1" spc="-85" dirty="0">
                          <a:latin typeface="Verdana"/>
                          <a:cs typeface="Verdana"/>
                        </a:rPr>
                        <a:t>ABARCA </a:t>
                      </a:r>
                      <a:r>
                        <a:rPr sz="1300" b="1" spc="-145" dirty="0">
                          <a:latin typeface="Verdana"/>
                          <a:cs typeface="Verdana"/>
                        </a:rPr>
                        <a:t>JARAMILLO </a:t>
                      </a:r>
                      <a:r>
                        <a:rPr sz="1300" b="1" spc="-125" dirty="0">
                          <a:latin typeface="Verdana"/>
                          <a:cs typeface="Verdana"/>
                        </a:rPr>
                        <a:t>KAREN  </a:t>
                      </a:r>
                      <a:r>
                        <a:rPr sz="1300" b="1" spc="-130" dirty="0">
                          <a:latin typeface="Verdana"/>
                          <a:cs typeface="Verdana"/>
                        </a:rPr>
                        <a:t>GABRIELA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372110" marR="132715" indent="-232410">
                        <a:lnSpc>
                          <a:spcPct val="115399"/>
                        </a:lnSpc>
                        <a:spcBef>
                          <a:spcPts val="970"/>
                        </a:spcBef>
                      </a:pPr>
                      <a:r>
                        <a:rPr sz="1300" b="1" spc="-140" dirty="0">
                          <a:latin typeface="Verdana"/>
                          <a:cs typeface="Verdana"/>
                        </a:rPr>
                        <a:t>AUDITOR INTERNO  </a:t>
                      </a:r>
                      <a:r>
                        <a:rPr sz="1300" b="1" spc="-114" dirty="0">
                          <a:latin typeface="Verdana"/>
                          <a:cs typeface="Verdana"/>
                        </a:rPr>
                        <a:t>SUPERVISOR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142875" marR="135890" algn="ctr">
                        <a:lnSpc>
                          <a:spcPct val="115399"/>
                        </a:lnSpc>
                      </a:pPr>
                      <a:r>
                        <a:rPr sz="1300" b="1" spc="-135" dirty="0">
                          <a:latin typeface="Verdana"/>
                          <a:cs typeface="Verdana"/>
                        </a:rPr>
                        <a:t>DIRECCIÓN  </a:t>
                      </a:r>
                      <a:r>
                        <a:rPr sz="1300" b="1" spc="-145" dirty="0">
                          <a:latin typeface="Verdana"/>
                          <a:cs typeface="Verdana"/>
                        </a:rPr>
                        <a:t>PROVINCIAL </a:t>
                      </a:r>
                      <a:r>
                        <a:rPr sz="1300" b="1" spc="-110" dirty="0">
                          <a:latin typeface="Verdana"/>
                          <a:cs typeface="Verdana"/>
                        </a:rPr>
                        <a:t>DE  </a:t>
                      </a:r>
                      <a:r>
                        <a:rPr sz="1300" b="1" spc="-125" dirty="0">
                          <a:latin typeface="Verdana"/>
                          <a:cs typeface="Verdana"/>
                        </a:rPr>
                        <a:t>LOJA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144780" marR="137160" indent="145415">
                        <a:lnSpc>
                          <a:spcPct val="115399"/>
                        </a:lnSpc>
                      </a:pPr>
                      <a:r>
                        <a:rPr sz="1300" b="1" spc="-100" dirty="0">
                          <a:latin typeface="Verdana"/>
                          <a:cs typeface="Verdana"/>
                        </a:rPr>
                        <a:t>JOSÉ </a:t>
                      </a:r>
                      <a:r>
                        <a:rPr sz="1300" b="1" spc="-130" dirty="0">
                          <a:latin typeface="Verdana"/>
                          <a:cs typeface="Verdana"/>
                        </a:rPr>
                        <a:t>ANTONIO  </a:t>
                      </a:r>
                      <a:r>
                        <a:rPr sz="1300" b="1" spc="-114" dirty="0">
                          <a:latin typeface="Verdana"/>
                          <a:cs typeface="Verdana"/>
                        </a:rPr>
                        <a:t>EGUIGUREN</a:t>
                      </a:r>
                      <a:r>
                        <a:rPr sz="1300" b="1" spc="-1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229" dirty="0">
                          <a:latin typeface="Verdana"/>
                          <a:cs typeface="Verdana"/>
                        </a:rPr>
                        <a:t>154-11  </a:t>
                      </a:r>
                      <a:r>
                        <a:rPr sz="1300" b="1" spc="-60" dirty="0">
                          <a:latin typeface="Verdana"/>
                          <a:cs typeface="Verdana"/>
                        </a:rPr>
                        <a:t>Y </a:t>
                      </a:r>
                      <a:r>
                        <a:rPr sz="1300" b="1" spc="-70" dirty="0">
                          <a:latin typeface="Verdana"/>
                          <a:cs typeface="Verdana"/>
                        </a:rPr>
                        <a:t>SUCRE</a:t>
                      </a:r>
                      <a:r>
                        <a:rPr sz="1300" b="1" spc="-19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125" dirty="0">
                          <a:latin typeface="Verdana"/>
                          <a:cs typeface="Verdana"/>
                        </a:rPr>
                        <a:t>ESQUINA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b="1" spc="-125" dirty="0">
                          <a:latin typeface="Verdana"/>
                          <a:cs typeface="Verdana"/>
                        </a:rPr>
                        <a:t>LOJA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013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b="1" dirty="0">
                          <a:latin typeface="Verdana"/>
                          <a:cs typeface="Verdana"/>
                        </a:rPr>
                        <a:t>5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1007110" marR="238760" indent="-760730">
                        <a:lnSpc>
                          <a:spcPct val="115399"/>
                        </a:lnSpc>
                      </a:pPr>
                      <a:r>
                        <a:rPr sz="1300" b="1" spc="-125" dirty="0">
                          <a:latin typeface="Verdana"/>
                          <a:cs typeface="Verdana"/>
                        </a:rPr>
                        <a:t>ABEIGA </a:t>
                      </a:r>
                      <a:r>
                        <a:rPr sz="1300" b="1" spc="-120" dirty="0">
                          <a:latin typeface="Verdana"/>
                          <a:cs typeface="Verdana"/>
                        </a:rPr>
                        <a:t>ANDRADE </a:t>
                      </a:r>
                      <a:r>
                        <a:rPr sz="1300" b="1" spc="-150" dirty="0">
                          <a:latin typeface="Verdana"/>
                          <a:cs typeface="Verdana"/>
                        </a:rPr>
                        <a:t>MARÍA  </a:t>
                      </a:r>
                      <a:r>
                        <a:rPr sz="1300" b="1" spc="-180" dirty="0">
                          <a:latin typeface="Verdana"/>
                          <a:cs typeface="Verdana"/>
                        </a:rPr>
                        <a:t>EMILIA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314960" marR="307340" algn="ctr">
                        <a:lnSpc>
                          <a:spcPct val="115399"/>
                        </a:lnSpc>
                      </a:pPr>
                      <a:r>
                        <a:rPr sz="1300" b="1" spc="-110" dirty="0">
                          <a:latin typeface="Verdana"/>
                          <a:cs typeface="Verdana"/>
                        </a:rPr>
                        <a:t>ASISTENTE</a:t>
                      </a:r>
                      <a:r>
                        <a:rPr sz="1300" b="1" spc="-1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110" dirty="0">
                          <a:latin typeface="Verdana"/>
                          <a:cs typeface="Verdana"/>
                        </a:rPr>
                        <a:t>DE  </a:t>
                      </a:r>
                      <a:r>
                        <a:rPr sz="1300" b="1" spc="-75" dirty="0">
                          <a:latin typeface="Verdana"/>
                          <a:cs typeface="Verdana"/>
                        </a:rPr>
                        <a:t>APOYO </a:t>
                      </a:r>
                      <a:r>
                        <a:rPr sz="1300" b="1" spc="-110" dirty="0">
                          <a:latin typeface="Verdana"/>
                          <a:cs typeface="Verdana"/>
                        </a:rPr>
                        <a:t>DE  </a:t>
                      </a:r>
                      <a:r>
                        <a:rPr sz="1300" b="1" spc="-160" dirty="0">
                          <a:latin typeface="Verdana"/>
                          <a:cs typeface="Verdana"/>
                        </a:rPr>
                        <a:t>AUDITORÍA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3675" marR="186055" algn="ctr">
                        <a:lnSpc>
                          <a:spcPct val="115399"/>
                        </a:lnSpc>
                        <a:spcBef>
                          <a:spcPts val="710"/>
                        </a:spcBef>
                      </a:pPr>
                      <a:r>
                        <a:rPr sz="1300" b="1" spc="-125" dirty="0">
                          <a:latin typeface="Verdana"/>
                          <a:cs typeface="Verdana"/>
                        </a:rPr>
                        <a:t>DNA </a:t>
                      </a:r>
                      <a:r>
                        <a:rPr sz="1300" b="1" spc="-85" dirty="0">
                          <a:latin typeface="Verdana"/>
                          <a:cs typeface="Verdana"/>
                        </a:rPr>
                        <a:t>2 </a:t>
                      </a:r>
                      <a:r>
                        <a:rPr sz="1300" b="1" spc="-160" dirty="0">
                          <a:latin typeface="Verdana"/>
                          <a:cs typeface="Verdana"/>
                        </a:rPr>
                        <a:t>-  </a:t>
                      </a:r>
                      <a:r>
                        <a:rPr sz="1300" b="1" spc="-135" dirty="0">
                          <a:latin typeface="Verdana"/>
                          <a:cs typeface="Verdana"/>
                        </a:rPr>
                        <a:t>DIRECCIÓN  </a:t>
                      </a:r>
                      <a:r>
                        <a:rPr sz="1300" b="1" spc="-120" dirty="0">
                          <a:latin typeface="Verdana"/>
                          <a:cs typeface="Verdana"/>
                        </a:rPr>
                        <a:t>NACIONAL </a:t>
                      </a:r>
                      <a:r>
                        <a:rPr sz="1300" b="1" spc="-110" dirty="0">
                          <a:latin typeface="Verdana"/>
                          <a:cs typeface="Verdana"/>
                        </a:rPr>
                        <a:t>DE  </a:t>
                      </a:r>
                      <a:r>
                        <a:rPr sz="1300" b="1" spc="-160" dirty="0">
                          <a:latin typeface="Verdana"/>
                          <a:cs typeface="Verdana"/>
                        </a:rPr>
                        <a:t>AUDITORÍA </a:t>
                      </a:r>
                      <a:r>
                        <a:rPr sz="1300" b="1" spc="-110" dirty="0">
                          <a:latin typeface="Verdana"/>
                          <a:cs typeface="Verdana"/>
                        </a:rPr>
                        <a:t>DE  </a:t>
                      </a:r>
                      <a:r>
                        <a:rPr sz="1300" b="1" spc="-60" dirty="0">
                          <a:latin typeface="Verdana"/>
                          <a:cs typeface="Verdana"/>
                        </a:rPr>
                        <a:t>SECTORES  </a:t>
                      </a:r>
                      <a:r>
                        <a:rPr sz="1300" b="1" spc="-95" dirty="0">
                          <a:latin typeface="Verdana"/>
                          <a:cs typeface="Verdana"/>
                        </a:rPr>
                        <a:t>SOCIALES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901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172085" marR="164465" indent="-635" algn="ctr">
                        <a:lnSpc>
                          <a:spcPct val="115399"/>
                        </a:lnSpc>
                      </a:pPr>
                      <a:r>
                        <a:rPr sz="1300" b="1" spc="-155" dirty="0">
                          <a:latin typeface="Verdana"/>
                          <a:cs typeface="Verdana"/>
                        </a:rPr>
                        <a:t>IÑAQUITO </a:t>
                      </a:r>
                      <a:r>
                        <a:rPr sz="1300" b="1" spc="-105" dirty="0">
                          <a:latin typeface="Verdana"/>
                          <a:cs typeface="Verdana"/>
                        </a:rPr>
                        <a:t>ENTRE  </a:t>
                      </a:r>
                      <a:r>
                        <a:rPr sz="1300" b="1" spc="-114" dirty="0">
                          <a:latin typeface="Verdana"/>
                          <a:cs typeface="Verdana"/>
                        </a:rPr>
                        <a:t>AV. </a:t>
                      </a:r>
                      <a:r>
                        <a:rPr sz="1300" b="1" spc="-110" dirty="0">
                          <a:latin typeface="Verdana"/>
                          <a:cs typeface="Verdana"/>
                        </a:rPr>
                        <a:t>NACIONES  </a:t>
                      </a:r>
                      <a:r>
                        <a:rPr sz="1300" b="1" spc="-145" dirty="0">
                          <a:latin typeface="Verdana"/>
                          <a:cs typeface="Verdana"/>
                        </a:rPr>
                        <a:t>UNIDAS </a:t>
                      </a:r>
                      <a:r>
                        <a:rPr sz="1300" b="1" spc="-6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1300" b="1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75" dirty="0">
                          <a:latin typeface="Verdana"/>
                          <a:cs typeface="Verdana"/>
                        </a:rPr>
                        <a:t>COREA,  </a:t>
                      </a:r>
                      <a:r>
                        <a:rPr sz="1300" b="1" spc="-175" dirty="0">
                          <a:latin typeface="Verdana"/>
                          <a:cs typeface="Verdana"/>
                        </a:rPr>
                        <a:t>EDIFICIO  </a:t>
                      </a:r>
                      <a:r>
                        <a:rPr sz="1300" b="1" spc="-135" dirty="0">
                          <a:latin typeface="Verdana"/>
                          <a:cs typeface="Verdana"/>
                        </a:rPr>
                        <a:t>PLATINUM</a:t>
                      </a:r>
                      <a:r>
                        <a:rPr sz="1300" b="1" spc="-1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5" dirty="0">
                          <a:latin typeface="Verdana"/>
                          <a:cs typeface="Verdana"/>
                        </a:rPr>
                        <a:t>G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69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b="1" spc="-130" dirty="0">
                          <a:latin typeface="Verdana"/>
                          <a:cs typeface="Verdana"/>
                        </a:rPr>
                        <a:t>QUITO</a:t>
                      </a:r>
                      <a:endParaRPr sz="13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01542" y="4662649"/>
            <a:ext cx="326771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175" dirty="0">
                <a:latin typeface="Arial"/>
                <a:cs typeface="Arial"/>
              </a:rPr>
              <a:t>Población</a:t>
            </a:r>
            <a:endParaRPr sz="5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6072" y="9433559"/>
            <a:ext cx="603504" cy="5943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7814925" cy="10287000"/>
            <a:chOff x="0" y="0"/>
            <a:chExt cx="17814925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026889" cy="10286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233860" y="334344"/>
              <a:ext cx="11580601" cy="99526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753727"/>
              </p:ext>
            </p:extLst>
          </p:nvPr>
        </p:nvGraphicFramePr>
        <p:xfrm>
          <a:off x="6464015" y="761332"/>
          <a:ext cx="11335382" cy="90617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77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187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967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3865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922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2858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3300" dirty="0">
                        <a:latin typeface="Times New Roman"/>
                        <a:cs typeface="Times New Roman"/>
                      </a:endParaRPr>
                    </a:p>
                    <a:p>
                      <a:pPr marL="295910">
                        <a:lnSpc>
                          <a:spcPct val="100000"/>
                        </a:lnSpc>
                      </a:pPr>
                      <a:r>
                        <a:rPr sz="2000" b="1" spc="-180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No.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69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201930" marR="194310" algn="ctr">
                        <a:lnSpc>
                          <a:spcPct val="115599"/>
                        </a:lnSpc>
                        <a:spcBef>
                          <a:spcPts val="700"/>
                        </a:spcBef>
                      </a:pPr>
                      <a:r>
                        <a:rPr sz="2000" b="1" spc="-110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Apellidos </a:t>
                      </a:r>
                      <a:r>
                        <a:rPr sz="2000" b="1" spc="-185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2000" b="1" spc="-254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000" b="1" spc="-155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Nombres  </a:t>
                      </a:r>
                      <a:r>
                        <a:rPr sz="2000" b="1" spc="-90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de </a:t>
                      </a:r>
                      <a:r>
                        <a:rPr sz="2000" b="1" spc="-80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los </a:t>
                      </a:r>
                      <a:r>
                        <a:rPr sz="2000" b="1" spc="-135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servidores </a:t>
                      </a:r>
                      <a:r>
                        <a:rPr sz="2000" b="1" spc="-185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y  </a:t>
                      </a:r>
                      <a:r>
                        <a:rPr sz="2000" b="1" spc="-145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servidoras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889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84785" marR="177165" indent="320675">
                        <a:lnSpc>
                          <a:spcPct val="115599"/>
                        </a:lnSpc>
                        <a:spcBef>
                          <a:spcPts val="2125"/>
                        </a:spcBef>
                      </a:pPr>
                      <a:r>
                        <a:rPr sz="2000" b="1" spc="-130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Puesto  </a:t>
                      </a:r>
                      <a:r>
                        <a:rPr sz="2000" b="1" spc="-185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Institucional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26987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299085" marR="291465" algn="ctr">
                        <a:lnSpc>
                          <a:spcPct val="115599"/>
                        </a:lnSpc>
                        <a:spcBef>
                          <a:spcPts val="700"/>
                        </a:spcBef>
                      </a:pPr>
                      <a:r>
                        <a:rPr sz="2000" b="1" spc="-170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Unidad </a:t>
                      </a:r>
                      <a:r>
                        <a:rPr sz="2000" b="1" spc="-165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2000" b="1" spc="-204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000" b="1" spc="-135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la  </a:t>
                      </a:r>
                      <a:r>
                        <a:rPr sz="2000" b="1" spc="-140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que  </a:t>
                      </a:r>
                      <a:r>
                        <a:rPr sz="2000" b="1" spc="-110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pertenece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889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E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208915" marR="201295" indent="161290">
                        <a:lnSpc>
                          <a:spcPct val="115599"/>
                        </a:lnSpc>
                        <a:spcBef>
                          <a:spcPts val="2125"/>
                        </a:spcBef>
                      </a:pPr>
                      <a:r>
                        <a:rPr sz="2000" b="1" spc="-125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Dirección  </a:t>
                      </a:r>
                      <a:r>
                        <a:rPr sz="2000" b="1" spc="-5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instituciona</a:t>
                      </a:r>
                      <a:r>
                        <a:rPr sz="2000" b="1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l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269875" marB="0">
                    <a:lnL w="19050">
                      <a:solidFill>
                        <a:srgbClr val="FFFFFE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E"/>
                      </a:solidFill>
                      <a:prstDash val="solid"/>
                    </a:lnT>
                    <a:lnB w="19050">
                      <a:solidFill>
                        <a:srgbClr val="FFFFFE"/>
                      </a:solidFill>
                      <a:prstDash val="soli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14935" marR="106680" algn="ctr">
                        <a:lnSpc>
                          <a:spcPct val="115599"/>
                        </a:lnSpc>
                        <a:spcBef>
                          <a:spcPts val="700"/>
                        </a:spcBef>
                      </a:pPr>
                      <a:r>
                        <a:rPr sz="2000" b="1" spc="-130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Ciudad</a:t>
                      </a:r>
                      <a:r>
                        <a:rPr sz="2000" b="1" spc="-229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000" b="1" spc="-150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en  </a:t>
                      </a:r>
                      <a:r>
                        <a:rPr sz="2000" b="1" spc="-135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la </a:t>
                      </a:r>
                      <a:r>
                        <a:rPr sz="2000" b="1" spc="-140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que  </a:t>
                      </a:r>
                      <a:r>
                        <a:rPr sz="2000" b="1" spc="-150" dirty="0">
                          <a:solidFill>
                            <a:srgbClr val="FFFFFE"/>
                          </a:solidFill>
                          <a:latin typeface="Verdana"/>
                          <a:cs typeface="Verdana"/>
                        </a:rPr>
                        <a:t>labora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889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311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7750477" y="2502187"/>
            <a:ext cx="2721610" cy="669925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300" b="1" spc="-95" dirty="0">
                <a:latin typeface="Verdana"/>
                <a:cs typeface="Verdana"/>
              </a:rPr>
              <a:t>ZUMARRAGA </a:t>
            </a:r>
            <a:r>
              <a:rPr sz="1300" b="1" spc="-130" dirty="0">
                <a:latin typeface="Verdana"/>
                <a:cs typeface="Verdana"/>
              </a:rPr>
              <a:t>MARTINEZ</a:t>
            </a:r>
            <a:r>
              <a:rPr sz="1300" b="1" spc="-100" dirty="0">
                <a:latin typeface="Verdana"/>
                <a:cs typeface="Verdana"/>
              </a:rPr>
              <a:t> </a:t>
            </a:r>
            <a:r>
              <a:rPr sz="1300" b="1" spc="-120" dirty="0">
                <a:latin typeface="Verdana"/>
                <a:cs typeface="Verdana"/>
              </a:rPr>
              <a:t>ANDREA</a:t>
            </a:r>
            <a:endParaRPr sz="130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300" b="1" spc="-114" dirty="0">
                <a:latin typeface="Verdana"/>
                <a:cs typeface="Verdana"/>
              </a:rPr>
              <a:t>FERNANDA</a:t>
            </a:r>
            <a:endParaRPr sz="13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 dirty="0">
              <a:latin typeface="Verdana"/>
              <a:cs typeface="Verdana"/>
            </a:endParaRPr>
          </a:p>
          <a:p>
            <a:pPr marL="1021715" marR="248920" indent="-765810">
              <a:lnSpc>
                <a:spcPct val="115399"/>
              </a:lnSpc>
              <a:spcBef>
                <a:spcPts val="1220"/>
              </a:spcBef>
            </a:pPr>
            <a:r>
              <a:rPr sz="1300" b="1" spc="-135" dirty="0">
                <a:latin typeface="Verdana"/>
                <a:cs typeface="Verdana"/>
              </a:rPr>
              <a:t>ZUÑIGA </a:t>
            </a:r>
            <a:r>
              <a:rPr sz="1300" b="1" spc="-90" dirty="0">
                <a:latin typeface="Verdana"/>
                <a:cs typeface="Verdana"/>
              </a:rPr>
              <a:t>MENDOZA </a:t>
            </a:r>
            <a:r>
              <a:rPr sz="1300" b="1" spc="-190" dirty="0">
                <a:latin typeface="Verdana"/>
                <a:cs typeface="Verdana"/>
              </a:rPr>
              <a:t>LILIANA  </a:t>
            </a:r>
            <a:r>
              <a:rPr sz="1300" b="1" spc="-110" dirty="0">
                <a:latin typeface="Verdana"/>
                <a:cs typeface="Verdana"/>
              </a:rPr>
              <a:t>LORENA</a:t>
            </a:r>
            <a:endParaRPr sz="13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 dirty="0">
              <a:latin typeface="Verdana"/>
              <a:cs typeface="Verdana"/>
            </a:endParaRPr>
          </a:p>
          <a:p>
            <a:pPr marL="980440" marR="281305" indent="-690880">
              <a:lnSpc>
                <a:spcPct val="115399"/>
              </a:lnSpc>
              <a:spcBef>
                <a:spcPts val="1235"/>
              </a:spcBef>
            </a:pPr>
            <a:r>
              <a:rPr sz="1300" b="1" spc="-145" dirty="0">
                <a:latin typeface="Verdana"/>
                <a:cs typeface="Verdana"/>
              </a:rPr>
              <a:t>ZURITA </a:t>
            </a:r>
            <a:r>
              <a:rPr sz="1300" b="1" spc="-70" dirty="0">
                <a:latin typeface="Verdana"/>
                <a:cs typeface="Verdana"/>
              </a:rPr>
              <a:t>GALLEGOS </a:t>
            </a:r>
            <a:r>
              <a:rPr sz="1300" b="1" spc="-125" dirty="0">
                <a:latin typeface="Verdana"/>
                <a:cs typeface="Verdana"/>
              </a:rPr>
              <a:t>DIEGO  </a:t>
            </a:r>
            <a:r>
              <a:rPr sz="1300" b="1" spc="-114" dirty="0">
                <a:latin typeface="Verdana"/>
                <a:cs typeface="Verdana"/>
              </a:rPr>
              <a:t>EULOGIO</a:t>
            </a:r>
            <a:endParaRPr sz="13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0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300" b="1" spc="-145" dirty="0">
                <a:latin typeface="Verdana"/>
                <a:cs typeface="Verdana"/>
              </a:rPr>
              <a:t>ZURITA </a:t>
            </a:r>
            <a:r>
              <a:rPr sz="1300" b="1" spc="-95" dirty="0">
                <a:latin typeface="Verdana"/>
                <a:cs typeface="Verdana"/>
              </a:rPr>
              <a:t>POVEDA </a:t>
            </a:r>
            <a:r>
              <a:rPr sz="1300" b="1" spc="-150" dirty="0">
                <a:latin typeface="Verdana"/>
                <a:cs typeface="Verdana"/>
              </a:rPr>
              <a:t>MAIRA</a:t>
            </a:r>
            <a:r>
              <a:rPr sz="1300" b="1" spc="-75" dirty="0">
                <a:latin typeface="Verdana"/>
                <a:cs typeface="Verdana"/>
              </a:rPr>
              <a:t> </a:t>
            </a:r>
            <a:r>
              <a:rPr sz="1300" b="1" spc="-135" dirty="0">
                <a:latin typeface="Verdana"/>
                <a:cs typeface="Verdana"/>
              </a:rPr>
              <a:t>ISABEL</a:t>
            </a:r>
            <a:endParaRPr sz="13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50" dirty="0">
              <a:latin typeface="Verdana"/>
              <a:cs typeface="Verdana"/>
            </a:endParaRPr>
          </a:p>
          <a:p>
            <a:pPr marL="910590" marR="291465" indent="-611505">
              <a:lnSpc>
                <a:spcPct val="115399"/>
              </a:lnSpc>
            </a:pPr>
            <a:r>
              <a:rPr sz="1300" b="1" spc="-145" dirty="0">
                <a:latin typeface="Verdana"/>
                <a:cs typeface="Verdana"/>
              </a:rPr>
              <a:t>ZURITA </a:t>
            </a:r>
            <a:r>
              <a:rPr sz="1300" b="1" spc="-95" dirty="0">
                <a:latin typeface="Verdana"/>
                <a:cs typeface="Verdana"/>
              </a:rPr>
              <a:t>PROAÑO </a:t>
            </a:r>
            <a:r>
              <a:rPr sz="1300" b="1" spc="-110" dirty="0">
                <a:latin typeface="Verdana"/>
                <a:cs typeface="Verdana"/>
              </a:rPr>
              <a:t>SANDRA  </a:t>
            </a:r>
            <a:r>
              <a:rPr sz="1300" b="1" spc="-130" dirty="0">
                <a:latin typeface="Verdana"/>
                <a:cs typeface="Verdana"/>
              </a:rPr>
              <a:t>ELIZABETH</a:t>
            </a:r>
            <a:endParaRPr sz="13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724296" y="2520313"/>
            <a:ext cx="1449070" cy="669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300" b="1" spc="-120" dirty="0">
                <a:latin typeface="Verdana"/>
                <a:cs typeface="Verdana"/>
              </a:rPr>
              <a:t>ESPECIALISTA</a:t>
            </a:r>
            <a:r>
              <a:rPr sz="1300" b="1" spc="-165" dirty="0">
                <a:latin typeface="Verdana"/>
                <a:cs typeface="Verdana"/>
              </a:rPr>
              <a:t> </a:t>
            </a:r>
            <a:r>
              <a:rPr sz="1300" b="1" spc="-110" dirty="0">
                <a:latin typeface="Verdana"/>
                <a:cs typeface="Verdana"/>
              </a:rPr>
              <a:t>DE</a:t>
            </a:r>
            <a:endParaRPr sz="13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300" b="1" spc="-160" dirty="0">
                <a:latin typeface="Verdana"/>
                <a:cs typeface="Verdana"/>
              </a:rPr>
              <a:t>AUDITORÍA</a:t>
            </a:r>
            <a:r>
              <a:rPr sz="1300" b="1" spc="-110" dirty="0">
                <a:latin typeface="Verdana"/>
                <a:cs typeface="Verdana"/>
              </a:rPr>
              <a:t> </a:t>
            </a:r>
            <a:r>
              <a:rPr sz="1300" b="1" spc="-65" dirty="0">
                <a:latin typeface="Verdana"/>
                <a:cs typeface="Verdana"/>
              </a:rPr>
              <a:t>3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50">
              <a:latin typeface="Verdana"/>
              <a:cs typeface="Verdana"/>
            </a:endParaRPr>
          </a:p>
          <a:p>
            <a:pPr algn="ctr">
              <a:lnSpc>
                <a:spcPct val="115399"/>
              </a:lnSpc>
            </a:pPr>
            <a:r>
              <a:rPr sz="1300" b="1" spc="-120" dirty="0">
                <a:latin typeface="Verdana"/>
                <a:cs typeface="Verdana"/>
              </a:rPr>
              <a:t>ESPECIALISTA</a:t>
            </a:r>
            <a:r>
              <a:rPr sz="1300" b="1" spc="-165" dirty="0">
                <a:latin typeface="Verdana"/>
                <a:cs typeface="Verdana"/>
              </a:rPr>
              <a:t> </a:t>
            </a:r>
            <a:r>
              <a:rPr sz="1300" b="1" spc="-110" dirty="0">
                <a:latin typeface="Verdana"/>
                <a:cs typeface="Verdana"/>
              </a:rPr>
              <a:t>DE  </a:t>
            </a:r>
            <a:r>
              <a:rPr sz="1300" b="1" spc="-60" dirty="0">
                <a:latin typeface="Verdana"/>
                <a:cs typeface="Verdana"/>
              </a:rPr>
              <a:t>COMPRAS  </a:t>
            </a:r>
            <a:r>
              <a:rPr sz="1300" b="1" spc="-114" dirty="0">
                <a:latin typeface="Verdana"/>
                <a:cs typeface="Verdana"/>
              </a:rPr>
              <a:t>PUBLICAS</a:t>
            </a:r>
            <a:r>
              <a:rPr sz="1300" b="1" spc="-105" dirty="0">
                <a:latin typeface="Verdana"/>
                <a:cs typeface="Verdana"/>
              </a:rPr>
              <a:t> </a:t>
            </a:r>
            <a:r>
              <a:rPr sz="1300" b="1" spc="-85" dirty="0">
                <a:latin typeface="Verdana"/>
                <a:cs typeface="Verdana"/>
              </a:rPr>
              <a:t>2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950">
              <a:latin typeface="Verdana"/>
              <a:cs typeface="Verdana"/>
            </a:endParaRPr>
          </a:p>
          <a:p>
            <a:pPr marL="83185" marR="75565" algn="ctr">
              <a:lnSpc>
                <a:spcPct val="115399"/>
              </a:lnSpc>
            </a:pPr>
            <a:r>
              <a:rPr sz="1300" b="1" spc="-120" dirty="0">
                <a:latin typeface="Verdana"/>
                <a:cs typeface="Verdana"/>
              </a:rPr>
              <a:t>ESPECIALISTA  </a:t>
            </a:r>
            <a:r>
              <a:rPr sz="1300" b="1" spc="-145" dirty="0">
                <a:latin typeface="Verdana"/>
                <a:cs typeface="Verdana"/>
              </a:rPr>
              <a:t>PROVINCIAL </a:t>
            </a:r>
            <a:r>
              <a:rPr sz="1300" b="1" spc="-110" dirty="0">
                <a:latin typeface="Verdana"/>
                <a:cs typeface="Verdana"/>
              </a:rPr>
              <a:t>DE  </a:t>
            </a:r>
            <a:r>
              <a:rPr sz="1300" b="1" spc="-75" dirty="0">
                <a:latin typeface="Verdana"/>
                <a:cs typeface="Verdana"/>
              </a:rPr>
              <a:t>APOYO </a:t>
            </a:r>
            <a:r>
              <a:rPr sz="1300" b="1" spc="-110" dirty="0">
                <a:latin typeface="Verdana"/>
                <a:cs typeface="Verdana"/>
              </a:rPr>
              <a:t>DE  </a:t>
            </a:r>
            <a:r>
              <a:rPr sz="1300" b="1" spc="-160" dirty="0">
                <a:latin typeface="Verdana"/>
                <a:cs typeface="Verdana"/>
              </a:rPr>
              <a:t>AUDITORÍA</a:t>
            </a:r>
            <a:r>
              <a:rPr sz="1300" b="1" spc="-114" dirty="0">
                <a:latin typeface="Verdana"/>
                <a:cs typeface="Verdana"/>
              </a:rPr>
              <a:t> </a:t>
            </a:r>
            <a:r>
              <a:rPr sz="1300" b="1" spc="-350" dirty="0">
                <a:latin typeface="Verdana"/>
                <a:cs typeface="Verdana"/>
              </a:rPr>
              <a:t>1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50">
              <a:latin typeface="Verdana"/>
              <a:cs typeface="Verdana"/>
            </a:endParaRPr>
          </a:p>
          <a:p>
            <a:pPr algn="ctr">
              <a:lnSpc>
                <a:spcPct val="115399"/>
              </a:lnSpc>
            </a:pPr>
            <a:r>
              <a:rPr sz="1300" b="1" spc="-120" dirty="0">
                <a:latin typeface="Verdana"/>
                <a:cs typeface="Verdana"/>
              </a:rPr>
              <a:t>ESPECIALISTA</a:t>
            </a:r>
            <a:r>
              <a:rPr sz="1300" b="1" spc="-165" dirty="0">
                <a:latin typeface="Verdana"/>
                <a:cs typeface="Verdana"/>
              </a:rPr>
              <a:t> </a:t>
            </a:r>
            <a:r>
              <a:rPr sz="1300" b="1" spc="-110" dirty="0">
                <a:latin typeface="Verdana"/>
                <a:cs typeface="Verdana"/>
              </a:rPr>
              <a:t>DE  </a:t>
            </a:r>
            <a:r>
              <a:rPr sz="1300" b="1" spc="-75" dirty="0">
                <a:latin typeface="Verdana"/>
                <a:cs typeface="Verdana"/>
              </a:rPr>
              <a:t>APOYO </a:t>
            </a:r>
            <a:r>
              <a:rPr sz="1300" b="1" spc="-110" dirty="0">
                <a:latin typeface="Verdana"/>
                <a:cs typeface="Verdana"/>
              </a:rPr>
              <a:t>DE  </a:t>
            </a:r>
            <a:r>
              <a:rPr sz="1300" b="1" spc="-160" dirty="0">
                <a:latin typeface="Verdana"/>
                <a:cs typeface="Verdana"/>
              </a:rPr>
              <a:t>AUDITORÍA</a:t>
            </a:r>
            <a:r>
              <a:rPr sz="1300" b="1" spc="-110" dirty="0">
                <a:latin typeface="Verdana"/>
                <a:cs typeface="Verdana"/>
              </a:rPr>
              <a:t> </a:t>
            </a:r>
            <a:r>
              <a:rPr sz="1300" b="1" spc="-85" dirty="0">
                <a:latin typeface="Verdana"/>
                <a:cs typeface="Verdana"/>
              </a:rPr>
              <a:t>2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50">
              <a:latin typeface="Verdana"/>
              <a:cs typeface="Verdana"/>
            </a:endParaRPr>
          </a:p>
          <a:p>
            <a:pPr marL="143510" marR="135890" algn="ctr">
              <a:lnSpc>
                <a:spcPct val="115399"/>
              </a:lnSpc>
            </a:pPr>
            <a:r>
              <a:rPr sz="1300" b="1" spc="-150" dirty="0">
                <a:latin typeface="Verdana"/>
                <a:cs typeface="Verdana"/>
              </a:rPr>
              <a:t>OFICINISTA </a:t>
            </a:r>
            <a:r>
              <a:rPr sz="1300" b="1" spc="-160" dirty="0">
                <a:latin typeface="Verdana"/>
                <a:cs typeface="Verdana"/>
              </a:rPr>
              <a:t>-  </a:t>
            </a:r>
            <a:r>
              <a:rPr sz="1300" b="1" spc="-140" dirty="0">
                <a:latin typeface="Verdana"/>
                <a:cs typeface="Verdana"/>
              </a:rPr>
              <a:t>N</a:t>
            </a:r>
            <a:r>
              <a:rPr sz="1300" b="1" spc="-50" dirty="0">
                <a:latin typeface="Verdana"/>
                <a:cs typeface="Verdana"/>
              </a:rPr>
              <a:t>O</a:t>
            </a:r>
            <a:r>
              <a:rPr sz="1300" b="1" spc="-70" dirty="0">
                <a:latin typeface="Verdana"/>
                <a:cs typeface="Verdana"/>
              </a:rPr>
              <a:t>T</a:t>
            </a:r>
            <a:r>
              <a:rPr sz="1300" b="1" spc="-360" dirty="0">
                <a:latin typeface="Verdana"/>
                <a:cs typeface="Verdana"/>
              </a:rPr>
              <a:t>I</a:t>
            </a:r>
            <a:r>
              <a:rPr sz="1300" b="1" spc="-70" dirty="0">
                <a:latin typeface="Verdana"/>
                <a:cs typeface="Verdana"/>
              </a:rPr>
              <a:t>F</a:t>
            </a:r>
            <a:r>
              <a:rPr sz="1300" b="1" spc="-360" dirty="0">
                <a:latin typeface="Verdana"/>
                <a:cs typeface="Verdana"/>
              </a:rPr>
              <a:t>I</a:t>
            </a:r>
            <a:r>
              <a:rPr sz="1300" b="1" spc="40" dirty="0">
                <a:latin typeface="Verdana"/>
                <a:cs typeface="Verdana"/>
              </a:rPr>
              <a:t>C</a:t>
            </a:r>
            <a:r>
              <a:rPr sz="1300" b="1" spc="-100" dirty="0">
                <a:latin typeface="Verdana"/>
                <a:cs typeface="Verdana"/>
              </a:rPr>
              <a:t>A</a:t>
            </a:r>
            <a:r>
              <a:rPr sz="1300" b="1" spc="-140" dirty="0">
                <a:latin typeface="Verdana"/>
                <a:cs typeface="Verdana"/>
              </a:rPr>
              <a:t>D</a:t>
            </a:r>
            <a:r>
              <a:rPr sz="1300" b="1" spc="-50" dirty="0">
                <a:latin typeface="Verdana"/>
                <a:cs typeface="Verdana"/>
              </a:rPr>
              <a:t>O</a:t>
            </a:r>
            <a:r>
              <a:rPr sz="1300" b="1" spc="-135" dirty="0">
                <a:latin typeface="Verdana"/>
                <a:cs typeface="Verdana"/>
              </a:rPr>
              <a:t>R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516384" y="2177413"/>
            <a:ext cx="1743075" cy="7156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300" b="1" spc="-125" dirty="0">
                <a:latin typeface="Verdana"/>
                <a:cs typeface="Verdana"/>
              </a:rPr>
              <a:t>DNA </a:t>
            </a:r>
            <a:r>
              <a:rPr sz="1300" b="1" spc="-70" dirty="0">
                <a:latin typeface="Verdana"/>
                <a:cs typeface="Verdana"/>
              </a:rPr>
              <a:t>6 </a:t>
            </a:r>
            <a:r>
              <a:rPr sz="1300" b="1" spc="-160" dirty="0">
                <a:latin typeface="Verdana"/>
                <a:cs typeface="Verdana"/>
              </a:rPr>
              <a:t>-</a:t>
            </a:r>
            <a:r>
              <a:rPr sz="1300" b="1" spc="-120" dirty="0">
                <a:latin typeface="Verdana"/>
                <a:cs typeface="Verdana"/>
              </a:rPr>
              <a:t> </a:t>
            </a:r>
            <a:r>
              <a:rPr sz="1300" b="1" spc="-135" dirty="0">
                <a:latin typeface="Verdana"/>
                <a:cs typeface="Verdana"/>
              </a:rPr>
              <a:t>DIRECCIÓN</a:t>
            </a:r>
            <a:endParaRPr sz="1300">
              <a:latin typeface="Verdana"/>
              <a:cs typeface="Verdana"/>
            </a:endParaRPr>
          </a:p>
          <a:p>
            <a:pPr marL="280670" marR="273050" algn="ctr">
              <a:lnSpc>
                <a:spcPct val="115399"/>
              </a:lnSpc>
            </a:pPr>
            <a:r>
              <a:rPr sz="1300" b="1" spc="-120" dirty="0">
                <a:latin typeface="Verdana"/>
                <a:cs typeface="Verdana"/>
              </a:rPr>
              <a:t>NACIONAL </a:t>
            </a:r>
            <a:r>
              <a:rPr sz="1300" b="1" spc="-110" dirty="0">
                <a:latin typeface="Verdana"/>
                <a:cs typeface="Verdana"/>
              </a:rPr>
              <a:t>DE  </a:t>
            </a:r>
            <a:r>
              <a:rPr sz="1300" b="1" spc="-160" dirty="0">
                <a:latin typeface="Verdana"/>
                <a:cs typeface="Verdana"/>
              </a:rPr>
              <a:t>AUDITORÍA </a:t>
            </a:r>
            <a:r>
              <a:rPr sz="1300" b="1" spc="-110" dirty="0">
                <a:latin typeface="Verdana"/>
                <a:cs typeface="Verdana"/>
              </a:rPr>
              <a:t>DE  </a:t>
            </a:r>
            <a:r>
              <a:rPr sz="1300" b="1" spc="-70" dirty="0">
                <a:latin typeface="Verdana"/>
                <a:cs typeface="Verdana"/>
              </a:rPr>
              <a:t>RECURSOS  </a:t>
            </a:r>
            <a:r>
              <a:rPr sz="1300" b="1" spc="-105" dirty="0">
                <a:latin typeface="Verdana"/>
                <a:cs typeface="Verdana"/>
              </a:rPr>
              <a:t>NATURALES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100">
              <a:latin typeface="Verdana"/>
              <a:cs typeface="Verdana"/>
            </a:endParaRPr>
          </a:p>
          <a:p>
            <a:pPr marL="77470" marR="69850" indent="-635" algn="ctr">
              <a:lnSpc>
                <a:spcPct val="115399"/>
              </a:lnSpc>
            </a:pPr>
            <a:r>
              <a:rPr sz="1300" b="1" spc="-135" dirty="0">
                <a:latin typeface="Verdana"/>
                <a:cs typeface="Verdana"/>
              </a:rPr>
              <a:t>DIRECCIÓN  </a:t>
            </a:r>
            <a:r>
              <a:rPr sz="1300" b="1" spc="-120" dirty="0">
                <a:latin typeface="Verdana"/>
                <a:cs typeface="Verdana"/>
              </a:rPr>
              <a:t>NACIONAL  </a:t>
            </a:r>
            <a:r>
              <a:rPr sz="1300" b="1" spc="-150" dirty="0">
                <a:latin typeface="Verdana"/>
                <a:cs typeface="Verdana"/>
              </a:rPr>
              <a:t>ADMINISTRATIVA </a:t>
            </a:r>
            <a:r>
              <a:rPr sz="1300" b="1" spc="-60" dirty="0">
                <a:latin typeface="Verdana"/>
                <a:cs typeface="Verdana"/>
              </a:rPr>
              <a:t>Y  </a:t>
            </a:r>
            <a:r>
              <a:rPr sz="1300" b="1" spc="-125" dirty="0">
                <a:latin typeface="Verdana"/>
                <a:cs typeface="Verdana"/>
              </a:rPr>
              <a:t>SERVICIOS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950">
              <a:latin typeface="Verdana"/>
              <a:cs typeface="Verdana"/>
            </a:endParaRPr>
          </a:p>
          <a:p>
            <a:pPr marL="230504" marR="222250" indent="-635" algn="ctr">
              <a:lnSpc>
                <a:spcPct val="115399"/>
              </a:lnSpc>
            </a:pPr>
            <a:r>
              <a:rPr sz="1300" b="1" spc="-135" dirty="0">
                <a:latin typeface="Verdana"/>
                <a:cs typeface="Verdana"/>
              </a:rPr>
              <a:t>DIRECCIÓN  </a:t>
            </a:r>
            <a:r>
              <a:rPr sz="1300" b="1" spc="-145" dirty="0">
                <a:latin typeface="Verdana"/>
                <a:cs typeface="Verdana"/>
              </a:rPr>
              <a:t>PROVINCIAL </a:t>
            </a:r>
            <a:r>
              <a:rPr sz="1300" b="1" spc="-110" dirty="0">
                <a:latin typeface="Verdana"/>
                <a:cs typeface="Verdana"/>
              </a:rPr>
              <a:t>DE  </a:t>
            </a:r>
            <a:r>
              <a:rPr sz="1300" b="1" spc="-130" dirty="0">
                <a:latin typeface="Verdana"/>
                <a:cs typeface="Verdana"/>
              </a:rPr>
              <a:t>IMBABURA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00">
              <a:latin typeface="Verdana"/>
              <a:cs typeface="Verdana"/>
            </a:endParaRPr>
          </a:p>
          <a:p>
            <a:pPr algn="ctr">
              <a:lnSpc>
                <a:spcPct val="115399"/>
              </a:lnSpc>
            </a:pPr>
            <a:r>
              <a:rPr sz="1300" b="1" spc="-125" dirty="0">
                <a:latin typeface="Verdana"/>
                <a:cs typeface="Verdana"/>
              </a:rPr>
              <a:t>DNA </a:t>
            </a:r>
            <a:r>
              <a:rPr sz="1300" b="1" spc="-75" dirty="0">
                <a:latin typeface="Verdana"/>
                <a:cs typeface="Verdana"/>
              </a:rPr>
              <a:t>5 </a:t>
            </a:r>
            <a:r>
              <a:rPr sz="1300" b="1" spc="-160" dirty="0">
                <a:latin typeface="Verdana"/>
                <a:cs typeface="Verdana"/>
              </a:rPr>
              <a:t>- </a:t>
            </a:r>
            <a:r>
              <a:rPr sz="1300" b="1" spc="-135" dirty="0">
                <a:latin typeface="Verdana"/>
                <a:cs typeface="Verdana"/>
              </a:rPr>
              <a:t>DIRECCIÓN  </a:t>
            </a:r>
            <a:r>
              <a:rPr sz="1300" b="1" spc="-120" dirty="0">
                <a:latin typeface="Verdana"/>
                <a:cs typeface="Verdana"/>
              </a:rPr>
              <a:t>NACIONAL </a:t>
            </a:r>
            <a:r>
              <a:rPr sz="1300" b="1" spc="-110" dirty="0">
                <a:latin typeface="Verdana"/>
                <a:cs typeface="Verdana"/>
              </a:rPr>
              <a:t>DE  </a:t>
            </a:r>
            <a:r>
              <a:rPr sz="1300" b="1" spc="-160" dirty="0">
                <a:latin typeface="Verdana"/>
                <a:cs typeface="Verdana"/>
              </a:rPr>
              <a:t>AUDITORÍA </a:t>
            </a:r>
            <a:r>
              <a:rPr sz="1300" b="1" spc="-110" dirty="0">
                <a:latin typeface="Verdana"/>
                <a:cs typeface="Verdana"/>
              </a:rPr>
              <a:t>DE  </a:t>
            </a:r>
            <a:r>
              <a:rPr sz="1300" b="1" spc="-105" dirty="0">
                <a:latin typeface="Verdana"/>
                <a:cs typeface="Verdana"/>
              </a:rPr>
              <a:t>GOBIERNOS  </a:t>
            </a:r>
            <a:r>
              <a:rPr sz="1300" b="1" spc="-75" dirty="0">
                <a:latin typeface="Verdana"/>
                <a:cs typeface="Verdana"/>
              </a:rPr>
              <a:t>AUTÓNOMOS  </a:t>
            </a:r>
            <a:r>
              <a:rPr sz="1300" b="1" spc="-140" dirty="0">
                <a:latin typeface="Verdana"/>
                <a:cs typeface="Verdana"/>
              </a:rPr>
              <a:t>D</a:t>
            </a:r>
            <a:r>
              <a:rPr sz="1300" b="1" spc="-90" dirty="0">
                <a:latin typeface="Verdana"/>
                <a:cs typeface="Verdana"/>
              </a:rPr>
              <a:t>E</a:t>
            </a:r>
            <a:r>
              <a:rPr sz="1300" b="1" spc="-35" dirty="0">
                <a:latin typeface="Verdana"/>
                <a:cs typeface="Verdana"/>
              </a:rPr>
              <a:t>S</a:t>
            </a:r>
            <a:r>
              <a:rPr sz="1300" b="1" spc="40" dirty="0">
                <a:latin typeface="Verdana"/>
                <a:cs typeface="Verdana"/>
              </a:rPr>
              <a:t>C</a:t>
            </a:r>
            <a:r>
              <a:rPr sz="1300" b="1" spc="-90" dirty="0">
                <a:latin typeface="Verdana"/>
                <a:cs typeface="Verdana"/>
              </a:rPr>
              <a:t>E</a:t>
            </a:r>
            <a:r>
              <a:rPr sz="1300" b="1" spc="-140" dirty="0">
                <a:latin typeface="Verdana"/>
                <a:cs typeface="Verdana"/>
              </a:rPr>
              <a:t>N</a:t>
            </a:r>
            <a:r>
              <a:rPr sz="1300" b="1" spc="-70" dirty="0">
                <a:latin typeface="Verdana"/>
                <a:cs typeface="Verdana"/>
              </a:rPr>
              <a:t>T</a:t>
            </a:r>
            <a:r>
              <a:rPr sz="1300" b="1" spc="-140" dirty="0">
                <a:latin typeface="Verdana"/>
                <a:cs typeface="Verdana"/>
              </a:rPr>
              <a:t>R</a:t>
            </a:r>
            <a:r>
              <a:rPr sz="1300" b="1" spc="-100" dirty="0">
                <a:latin typeface="Verdana"/>
                <a:cs typeface="Verdana"/>
              </a:rPr>
              <a:t>A</a:t>
            </a:r>
            <a:r>
              <a:rPr sz="1300" b="1" spc="-135" dirty="0">
                <a:latin typeface="Verdana"/>
                <a:cs typeface="Verdana"/>
              </a:rPr>
              <a:t>L</a:t>
            </a:r>
            <a:r>
              <a:rPr sz="1300" b="1" spc="-360" dirty="0">
                <a:latin typeface="Verdana"/>
                <a:cs typeface="Verdana"/>
              </a:rPr>
              <a:t>I</a:t>
            </a:r>
            <a:r>
              <a:rPr sz="1300" b="1" spc="-90" dirty="0">
                <a:latin typeface="Verdana"/>
                <a:cs typeface="Verdana"/>
              </a:rPr>
              <a:t>Z</a:t>
            </a:r>
            <a:r>
              <a:rPr sz="1300" b="1" spc="-100" dirty="0">
                <a:latin typeface="Verdana"/>
                <a:cs typeface="Verdana"/>
              </a:rPr>
              <a:t>A</a:t>
            </a:r>
            <a:r>
              <a:rPr sz="1300" b="1" spc="-140" dirty="0">
                <a:latin typeface="Verdana"/>
                <a:cs typeface="Verdana"/>
              </a:rPr>
              <a:t>D</a:t>
            </a:r>
            <a:r>
              <a:rPr sz="1300" b="1" spc="-50" dirty="0">
                <a:latin typeface="Verdana"/>
                <a:cs typeface="Verdana"/>
              </a:rPr>
              <a:t>O</a:t>
            </a:r>
            <a:r>
              <a:rPr sz="1300" b="1" spc="-30" dirty="0">
                <a:latin typeface="Verdana"/>
                <a:cs typeface="Verdana"/>
              </a:rPr>
              <a:t>S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00">
              <a:latin typeface="Verdana"/>
              <a:cs typeface="Verdana"/>
            </a:endParaRPr>
          </a:p>
          <a:p>
            <a:pPr marL="230504" marR="222250" indent="-635" algn="ctr">
              <a:lnSpc>
                <a:spcPct val="115399"/>
              </a:lnSpc>
            </a:pPr>
            <a:r>
              <a:rPr sz="1300" b="1" spc="-135" dirty="0">
                <a:latin typeface="Verdana"/>
                <a:cs typeface="Verdana"/>
              </a:rPr>
              <a:t>DIRECCIÓN  </a:t>
            </a:r>
            <a:r>
              <a:rPr sz="1300" b="1" spc="-145" dirty="0">
                <a:latin typeface="Verdana"/>
                <a:cs typeface="Verdana"/>
              </a:rPr>
              <a:t>PROVINCIAL </a:t>
            </a:r>
            <a:r>
              <a:rPr sz="1300" b="1" spc="-110" dirty="0">
                <a:latin typeface="Verdana"/>
                <a:cs typeface="Verdana"/>
              </a:rPr>
              <a:t>DE  </a:t>
            </a:r>
            <a:r>
              <a:rPr sz="1300" b="1" spc="-105" dirty="0">
                <a:latin typeface="Verdana"/>
                <a:cs typeface="Verdana"/>
              </a:rPr>
              <a:t>TUNGURAHUA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483959" y="2291713"/>
            <a:ext cx="1728470" cy="6927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300" b="1" spc="-155" dirty="0">
                <a:latin typeface="Verdana"/>
                <a:cs typeface="Verdana"/>
              </a:rPr>
              <a:t>IÑAQUITO </a:t>
            </a:r>
            <a:r>
              <a:rPr sz="1300" b="1" spc="-105" dirty="0">
                <a:latin typeface="Verdana"/>
                <a:cs typeface="Verdana"/>
              </a:rPr>
              <a:t>ENTRE </a:t>
            </a:r>
            <a:r>
              <a:rPr sz="1300" b="1" spc="-114" dirty="0">
                <a:latin typeface="Verdana"/>
                <a:cs typeface="Verdana"/>
              </a:rPr>
              <a:t>AV.</a:t>
            </a:r>
            <a:endParaRPr sz="1300">
              <a:latin typeface="Verdana"/>
              <a:cs typeface="Verdana"/>
            </a:endParaRPr>
          </a:p>
          <a:p>
            <a:pPr marL="1270" algn="ctr">
              <a:lnSpc>
                <a:spcPct val="115399"/>
              </a:lnSpc>
            </a:pPr>
            <a:r>
              <a:rPr sz="1300" b="1" spc="-110" dirty="0">
                <a:latin typeface="Verdana"/>
                <a:cs typeface="Verdana"/>
              </a:rPr>
              <a:t>NACIONES </a:t>
            </a:r>
            <a:r>
              <a:rPr sz="1300" b="1" spc="-145" dirty="0">
                <a:latin typeface="Verdana"/>
                <a:cs typeface="Verdana"/>
              </a:rPr>
              <a:t>UNIDAS </a:t>
            </a:r>
            <a:r>
              <a:rPr sz="1300" b="1" spc="-60" dirty="0">
                <a:latin typeface="Verdana"/>
                <a:cs typeface="Verdana"/>
              </a:rPr>
              <a:t>Y  </a:t>
            </a:r>
            <a:r>
              <a:rPr sz="1300" b="1" spc="-75" dirty="0">
                <a:latin typeface="Verdana"/>
                <a:cs typeface="Verdana"/>
              </a:rPr>
              <a:t>COREA, </a:t>
            </a:r>
            <a:r>
              <a:rPr sz="1300" b="1" spc="-175" dirty="0">
                <a:latin typeface="Verdana"/>
                <a:cs typeface="Verdana"/>
              </a:rPr>
              <a:t>EDIFICIO  </a:t>
            </a:r>
            <a:r>
              <a:rPr sz="1300" b="1" spc="-135" dirty="0">
                <a:latin typeface="Verdana"/>
                <a:cs typeface="Verdana"/>
              </a:rPr>
              <a:t>PLATINUM</a:t>
            </a:r>
            <a:r>
              <a:rPr sz="1300" b="1" spc="-105" dirty="0">
                <a:latin typeface="Verdana"/>
                <a:cs typeface="Verdana"/>
              </a:rPr>
              <a:t> </a:t>
            </a:r>
            <a:r>
              <a:rPr sz="1300" b="1" spc="5" dirty="0">
                <a:latin typeface="Verdana"/>
                <a:cs typeface="Verdana"/>
              </a:rPr>
              <a:t>G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50">
              <a:latin typeface="Verdana"/>
              <a:cs typeface="Verdana"/>
            </a:endParaRPr>
          </a:p>
          <a:p>
            <a:pPr marL="27305" marR="64135" indent="44450" algn="ctr">
              <a:lnSpc>
                <a:spcPct val="115399"/>
              </a:lnSpc>
              <a:spcBef>
                <a:spcPts val="5"/>
              </a:spcBef>
            </a:pPr>
            <a:r>
              <a:rPr sz="1300" b="1" spc="-90" dirty="0">
                <a:latin typeface="Verdana"/>
                <a:cs typeface="Verdana"/>
              </a:rPr>
              <a:t>PLATAFORMA  </a:t>
            </a:r>
            <a:r>
              <a:rPr sz="1300" b="1" spc="-145" dirty="0">
                <a:latin typeface="Verdana"/>
                <a:cs typeface="Verdana"/>
              </a:rPr>
              <a:t>FINANCIERA</a:t>
            </a:r>
            <a:r>
              <a:rPr sz="1300" b="1" spc="-150" dirty="0">
                <a:latin typeface="Verdana"/>
                <a:cs typeface="Verdana"/>
              </a:rPr>
              <a:t> </a:t>
            </a:r>
            <a:r>
              <a:rPr sz="1300" b="1" spc="-100" dirty="0">
                <a:latin typeface="Verdana"/>
                <a:cs typeface="Verdana"/>
              </a:rPr>
              <a:t>NORTE</a:t>
            </a:r>
            <a:endParaRPr sz="1300">
              <a:latin typeface="Verdana"/>
              <a:cs typeface="Verdana"/>
            </a:endParaRPr>
          </a:p>
          <a:p>
            <a:pPr marL="44450" algn="ctr">
              <a:lnSpc>
                <a:spcPct val="100000"/>
              </a:lnSpc>
              <a:spcBef>
                <a:spcPts val="240"/>
              </a:spcBef>
            </a:pPr>
            <a:r>
              <a:rPr sz="1300" b="1" spc="-160" dirty="0">
                <a:latin typeface="Verdana"/>
                <a:cs typeface="Verdana"/>
              </a:rPr>
              <a:t>-</a:t>
            </a:r>
            <a:r>
              <a:rPr sz="1300" b="1" spc="-105" dirty="0">
                <a:latin typeface="Verdana"/>
                <a:cs typeface="Verdana"/>
              </a:rPr>
              <a:t> </a:t>
            </a:r>
            <a:r>
              <a:rPr sz="1300" b="1" spc="-130" dirty="0">
                <a:latin typeface="Verdana"/>
                <a:cs typeface="Verdana"/>
              </a:rPr>
              <a:t>QUITO</a:t>
            </a:r>
            <a:endParaRPr sz="1300">
              <a:latin typeface="Verdana"/>
              <a:cs typeface="Verdana"/>
            </a:endParaRPr>
          </a:p>
          <a:p>
            <a:pPr marL="86995" marR="79375" algn="ctr">
              <a:lnSpc>
                <a:spcPct val="115399"/>
              </a:lnSpc>
            </a:pPr>
            <a:r>
              <a:rPr sz="1300" b="1" spc="-160" dirty="0">
                <a:latin typeface="Verdana"/>
                <a:cs typeface="Verdana"/>
              </a:rPr>
              <a:t>- </a:t>
            </a:r>
            <a:r>
              <a:rPr sz="1300" b="1" spc="-114" dirty="0">
                <a:latin typeface="Verdana"/>
                <a:cs typeface="Verdana"/>
              </a:rPr>
              <a:t>AV. </a:t>
            </a:r>
            <a:r>
              <a:rPr sz="1300" b="1" spc="-180" dirty="0">
                <a:latin typeface="Verdana"/>
                <a:cs typeface="Verdana"/>
              </a:rPr>
              <a:t>RIO  </a:t>
            </a:r>
            <a:r>
              <a:rPr sz="1300" b="1" spc="-85" dirty="0">
                <a:latin typeface="Verdana"/>
                <a:cs typeface="Verdana"/>
              </a:rPr>
              <a:t>AMAZONAS,  </a:t>
            </a:r>
            <a:r>
              <a:rPr sz="1300" b="1" spc="-80" dirty="0">
                <a:latin typeface="Verdana"/>
                <a:cs typeface="Verdana"/>
              </a:rPr>
              <a:t>ALFONSO</a:t>
            </a:r>
            <a:r>
              <a:rPr sz="1300" b="1" spc="-180" dirty="0">
                <a:latin typeface="Verdana"/>
                <a:cs typeface="Verdana"/>
              </a:rPr>
              <a:t> </a:t>
            </a:r>
            <a:r>
              <a:rPr sz="1300" b="1" spc="-145" dirty="0">
                <a:latin typeface="Verdana"/>
                <a:cs typeface="Verdana"/>
              </a:rPr>
              <a:t>PEREIRA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250">
              <a:latin typeface="Verdana"/>
              <a:cs typeface="Verdana"/>
            </a:endParaRPr>
          </a:p>
          <a:p>
            <a:pPr marL="208915" marR="201295" algn="ctr">
              <a:lnSpc>
                <a:spcPct val="115399"/>
              </a:lnSpc>
            </a:pPr>
            <a:r>
              <a:rPr sz="1300" b="1" spc="-145" dirty="0">
                <a:latin typeface="Verdana"/>
                <a:cs typeface="Verdana"/>
              </a:rPr>
              <a:t>GRIJALVA </a:t>
            </a:r>
            <a:r>
              <a:rPr sz="1300" b="1" spc="-105" dirty="0">
                <a:latin typeface="Verdana"/>
                <a:cs typeface="Verdana"/>
              </a:rPr>
              <a:t>447 </a:t>
            </a:r>
            <a:r>
              <a:rPr sz="1300" b="1" spc="-60" dirty="0">
                <a:latin typeface="Verdana"/>
                <a:cs typeface="Verdana"/>
              </a:rPr>
              <a:t>Y  </a:t>
            </a:r>
            <a:r>
              <a:rPr sz="1300" b="1" spc="-70" dirty="0">
                <a:latin typeface="Verdana"/>
                <a:cs typeface="Verdana"/>
              </a:rPr>
              <a:t>SUCRE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00">
              <a:latin typeface="Verdana"/>
              <a:cs typeface="Verdana"/>
            </a:endParaRPr>
          </a:p>
          <a:p>
            <a:pPr algn="ctr">
              <a:lnSpc>
                <a:spcPct val="115399"/>
              </a:lnSpc>
            </a:pPr>
            <a:r>
              <a:rPr sz="1300" b="1" spc="-155" dirty="0">
                <a:latin typeface="Verdana"/>
                <a:cs typeface="Verdana"/>
              </a:rPr>
              <a:t>IÑAQUITO </a:t>
            </a:r>
            <a:r>
              <a:rPr sz="1300" b="1" spc="-105" dirty="0">
                <a:latin typeface="Verdana"/>
                <a:cs typeface="Verdana"/>
              </a:rPr>
              <a:t>ENTRE </a:t>
            </a:r>
            <a:r>
              <a:rPr sz="1300" b="1" spc="-114" dirty="0">
                <a:latin typeface="Verdana"/>
                <a:cs typeface="Verdana"/>
              </a:rPr>
              <a:t>AV.  </a:t>
            </a:r>
            <a:r>
              <a:rPr sz="1300" b="1" spc="-110" dirty="0">
                <a:latin typeface="Verdana"/>
                <a:cs typeface="Verdana"/>
              </a:rPr>
              <a:t>NACIONES </a:t>
            </a:r>
            <a:r>
              <a:rPr sz="1300" b="1" spc="-145" dirty="0">
                <a:latin typeface="Verdana"/>
                <a:cs typeface="Verdana"/>
              </a:rPr>
              <a:t>UNIDAS </a:t>
            </a:r>
            <a:r>
              <a:rPr sz="1300" b="1" spc="-60" dirty="0">
                <a:latin typeface="Verdana"/>
                <a:cs typeface="Verdana"/>
              </a:rPr>
              <a:t>Y  </a:t>
            </a:r>
            <a:r>
              <a:rPr sz="1300" b="1" spc="-75" dirty="0">
                <a:latin typeface="Verdana"/>
                <a:cs typeface="Verdana"/>
              </a:rPr>
              <a:t>COREA, </a:t>
            </a:r>
            <a:r>
              <a:rPr sz="1300" b="1" spc="-175" dirty="0">
                <a:latin typeface="Verdana"/>
                <a:cs typeface="Verdana"/>
              </a:rPr>
              <a:t>EDIFICIO  </a:t>
            </a:r>
            <a:r>
              <a:rPr sz="1300" b="1" spc="-135" dirty="0">
                <a:latin typeface="Verdana"/>
                <a:cs typeface="Verdana"/>
              </a:rPr>
              <a:t>PLATINUM</a:t>
            </a:r>
            <a:r>
              <a:rPr sz="1300" b="1" spc="-105" dirty="0">
                <a:latin typeface="Verdana"/>
                <a:cs typeface="Verdana"/>
              </a:rPr>
              <a:t> </a:t>
            </a:r>
            <a:r>
              <a:rPr sz="1300" b="1" spc="5" dirty="0">
                <a:latin typeface="Verdana"/>
                <a:cs typeface="Verdana"/>
              </a:rPr>
              <a:t>G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 marL="281305" marR="273685" algn="ctr">
              <a:lnSpc>
                <a:spcPct val="115399"/>
              </a:lnSpc>
              <a:spcBef>
                <a:spcPts val="1145"/>
              </a:spcBef>
            </a:pPr>
            <a:r>
              <a:rPr sz="1300" b="1" spc="-100" dirty="0">
                <a:latin typeface="Verdana"/>
                <a:cs typeface="Verdana"/>
              </a:rPr>
              <a:t>MERA, </a:t>
            </a:r>
            <a:r>
              <a:rPr sz="1300" b="1" spc="-75" dirty="0">
                <a:latin typeface="Verdana"/>
                <a:cs typeface="Verdana"/>
              </a:rPr>
              <a:t>0532</a:t>
            </a:r>
            <a:r>
              <a:rPr sz="1300" b="1" spc="-165" dirty="0">
                <a:latin typeface="Verdana"/>
                <a:cs typeface="Verdana"/>
              </a:rPr>
              <a:t> </a:t>
            </a:r>
            <a:r>
              <a:rPr sz="1300" b="1" spc="-60" dirty="0">
                <a:latin typeface="Verdana"/>
                <a:cs typeface="Verdana"/>
              </a:rPr>
              <a:t>Y  </a:t>
            </a:r>
            <a:r>
              <a:rPr sz="1300" b="1" spc="-140" dirty="0">
                <a:latin typeface="Verdana"/>
                <a:cs typeface="Verdana"/>
              </a:rPr>
              <a:t>BOLÍVAR.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695098" y="2634613"/>
            <a:ext cx="738505" cy="647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060">
              <a:lnSpc>
                <a:spcPct val="100000"/>
              </a:lnSpc>
            </a:pPr>
            <a:r>
              <a:rPr sz="1300" b="1" spc="-130" dirty="0">
                <a:latin typeface="Verdana"/>
                <a:cs typeface="Verdana"/>
              </a:rPr>
              <a:t>QUITO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 marL="99060">
              <a:lnSpc>
                <a:spcPct val="100000"/>
              </a:lnSpc>
              <a:spcBef>
                <a:spcPts val="1315"/>
              </a:spcBef>
            </a:pPr>
            <a:r>
              <a:rPr sz="1300" b="1" spc="-130" dirty="0">
                <a:latin typeface="Verdana"/>
                <a:cs typeface="Verdana"/>
              </a:rPr>
              <a:t>QUITO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 marL="60960">
              <a:lnSpc>
                <a:spcPct val="100000"/>
              </a:lnSpc>
              <a:spcBef>
                <a:spcPts val="1330"/>
              </a:spcBef>
            </a:pPr>
            <a:r>
              <a:rPr sz="1300" b="1" spc="-155" dirty="0">
                <a:latin typeface="Verdana"/>
                <a:cs typeface="Verdana"/>
              </a:rPr>
              <a:t>IBARRA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950">
              <a:latin typeface="Verdana"/>
              <a:cs typeface="Verdana"/>
            </a:endParaRPr>
          </a:p>
          <a:p>
            <a:pPr marL="99060">
              <a:lnSpc>
                <a:spcPct val="100000"/>
              </a:lnSpc>
              <a:spcBef>
                <a:spcPts val="5"/>
              </a:spcBef>
            </a:pPr>
            <a:r>
              <a:rPr sz="1300" b="1" spc="-130" dirty="0">
                <a:latin typeface="Verdana"/>
                <a:cs typeface="Verdana"/>
              </a:rPr>
              <a:t>QUITO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90"/>
              </a:spcBef>
            </a:pPr>
            <a:r>
              <a:rPr sz="1300" b="1" spc="-100" dirty="0">
                <a:latin typeface="Verdana"/>
                <a:cs typeface="Verdana"/>
              </a:rPr>
              <a:t>A</a:t>
            </a:r>
            <a:r>
              <a:rPr sz="1300" b="1" spc="-45" dirty="0">
                <a:latin typeface="Verdana"/>
                <a:cs typeface="Verdana"/>
              </a:rPr>
              <a:t>M</a:t>
            </a:r>
            <a:r>
              <a:rPr sz="1300" b="1" spc="-95" dirty="0">
                <a:latin typeface="Verdana"/>
                <a:cs typeface="Verdana"/>
              </a:rPr>
              <a:t>B</a:t>
            </a:r>
            <a:r>
              <a:rPr sz="1300" b="1" spc="-100" dirty="0">
                <a:latin typeface="Verdana"/>
                <a:cs typeface="Verdana"/>
              </a:rPr>
              <a:t>A</a:t>
            </a:r>
            <a:r>
              <a:rPr sz="1300" b="1" spc="-70" dirty="0">
                <a:latin typeface="Verdana"/>
                <a:cs typeface="Verdana"/>
              </a:rPr>
              <a:t>T</a:t>
            </a:r>
            <a:r>
              <a:rPr sz="1300" b="1" spc="-45" dirty="0">
                <a:latin typeface="Verdana"/>
                <a:cs typeface="Verdana"/>
              </a:rPr>
              <a:t>O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001542" y="4662649"/>
            <a:ext cx="326771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175" dirty="0">
                <a:latin typeface="Arial"/>
                <a:cs typeface="Arial"/>
              </a:rPr>
              <a:t>Población</a:t>
            </a:r>
            <a:endParaRPr sz="5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43000" y="9217152"/>
            <a:ext cx="630936" cy="5913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765049"/>
              </p:ext>
            </p:extLst>
          </p:nvPr>
        </p:nvGraphicFramePr>
        <p:xfrm>
          <a:off x="6464015" y="5112326"/>
          <a:ext cx="11346003" cy="1478973"/>
        </p:xfrm>
        <a:graphic>
          <a:graphicData uri="http://schemas.openxmlformats.org/drawingml/2006/table">
            <a:tbl>
              <a:tblPr/>
              <a:tblGrid>
                <a:gridCol w="11346003">
                  <a:extLst>
                    <a:ext uri="{9D8B030D-6E8A-4147-A177-3AD203B41FA5}">
                      <a16:colId xmlns:a16="http://schemas.microsoft.com/office/drawing/2014/main" xmlns="" val="2170574240"/>
                    </a:ext>
                  </a:extLst>
                </a:gridCol>
              </a:tblGrid>
              <a:tr h="1478973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54970605"/>
                  </a:ext>
                </a:extLst>
              </a:tr>
            </a:tbl>
          </a:graphicData>
        </a:graphic>
      </p:graphicFrame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657004"/>
              </p:ext>
            </p:extLst>
          </p:nvPr>
        </p:nvGraphicFramePr>
        <p:xfrm>
          <a:off x="6459572" y="3512126"/>
          <a:ext cx="11329664" cy="1600199"/>
        </p:xfrm>
        <a:graphic>
          <a:graphicData uri="http://schemas.openxmlformats.org/drawingml/2006/table">
            <a:tbl>
              <a:tblPr/>
              <a:tblGrid>
                <a:gridCol w="11329664">
                  <a:extLst>
                    <a:ext uri="{9D8B030D-6E8A-4147-A177-3AD203B41FA5}">
                      <a16:colId xmlns:a16="http://schemas.microsoft.com/office/drawing/2014/main" xmlns="" val="1390925533"/>
                    </a:ext>
                  </a:extLst>
                </a:gridCol>
              </a:tblGrid>
              <a:tr h="1600199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33233054"/>
                  </a:ext>
                </a:extLst>
              </a:tr>
            </a:tbl>
          </a:graphicData>
        </a:graphic>
      </p:graphicFrame>
      <p:graphicFrame>
        <p:nvGraphicFramePr>
          <p:cNvPr id="21" name="Tab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595339"/>
              </p:ext>
            </p:extLst>
          </p:nvPr>
        </p:nvGraphicFramePr>
        <p:xfrm>
          <a:off x="6483927" y="8291945"/>
          <a:ext cx="11284528" cy="1531094"/>
        </p:xfrm>
        <a:graphic>
          <a:graphicData uri="http://schemas.openxmlformats.org/drawingml/2006/table">
            <a:tbl>
              <a:tblPr/>
              <a:tblGrid>
                <a:gridCol w="11284528">
                  <a:extLst>
                    <a:ext uri="{9D8B030D-6E8A-4147-A177-3AD203B41FA5}">
                      <a16:colId xmlns:a16="http://schemas.microsoft.com/office/drawing/2014/main" xmlns="" val="4149461808"/>
                    </a:ext>
                  </a:extLst>
                </a:gridCol>
              </a:tblGrid>
              <a:tr h="1531094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18070330"/>
                  </a:ext>
                </a:extLst>
              </a:tr>
            </a:tbl>
          </a:graphicData>
        </a:graphic>
      </p:graphicFrame>
      <p:graphicFrame>
        <p:nvGraphicFramePr>
          <p:cNvPr id="22" name="Tab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961681"/>
              </p:ext>
            </p:extLst>
          </p:nvPr>
        </p:nvGraphicFramePr>
        <p:xfrm>
          <a:off x="10515599" y="2019300"/>
          <a:ext cx="1854307" cy="7767989"/>
        </p:xfrm>
        <a:graphic>
          <a:graphicData uri="http://schemas.openxmlformats.org/drawingml/2006/table">
            <a:tbl>
              <a:tblPr/>
              <a:tblGrid>
                <a:gridCol w="1854307">
                  <a:extLst>
                    <a:ext uri="{9D8B030D-6E8A-4147-A177-3AD203B41FA5}">
                      <a16:colId xmlns:a16="http://schemas.microsoft.com/office/drawing/2014/main" xmlns="" val="4110352864"/>
                    </a:ext>
                  </a:extLst>
                </a:gridCol>
              </a:tblGrid>
              <a:tr h="7767989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63471553"/>
                  </a:ext>
                </a:extLst>
              </a:tr>
            </a:tbl>
          </a:graphicData>
        </a:graphic>
      </p:graphicFrame>
      <p:graphicFrame>
        <p:nvGraphicFramePr>
          <p:cNvPr id="23" name="Tab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982176"/>
              </p:ext>
            </p:extLst>
          </p:nvPr>
        </p:nvGraphicFramePr>
        <p:xfrm>
          <a:off x="14381017" y="2078182"/>
          <a:ext cx="1958447" cy="7751618"/>
        </p:xfrm>
        <a:graphic>
          <a:graphicData uri="http://schemas.openxmlformats.org/drawingml/2006/table">
            <a:tbl>
              <a:tblPr/>
              <a:tblGrid>
                <a:gridCol w="1958447">
                  <a:extLst>
                    <a:ext uri="{9D8B030D-6E8A-4147-A177-3AD203B41FA5}">
                      <a16:colId xmlns:a16="http://schemas.microsoft.com/office/drawing/2014/main" xmlns="" val="1368570269"/>
                    </a:ext>
                  </a:extLst>
                </a:gridCol>
              </a:tblGrid>
              <a:tr h="7751618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6017678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9314"/>
            <a:ext cx="8547100" cy="8768715"/>
            <a:chOff x="0" y="759314"/>
            <a:chExt cx="8547100" cy="8768715"/>
          </a:xfrm>
        </p:grpSpPr>
        <p:sp>
          <p:nvSpPr>
            <p:cNvPr id="3" name="object 3"/>
            <p:cNvSpPr/>
            <p:nvPr/>
          </p:nvSpPr>
          <p:spPr>
            <a:xfrm>
              <a:off x="0" y="759314"/>
              <a:ext cx="8546867" cy="87683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59315"/>
              <a:ext cx="8546867" cy="87683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614618"/>
              <a:ext cx="8170545" cy="5057775"/>
            </a:xfrm>
            <a:custGeom>
              <a:avLst/>
              <a:gdLst/>
              <a:ahLst/>
              <a:cxnLst/>
              <a:rect l="l" t="t" r="r" b="b"/>
              <a:pathLst>
                <a:path w="8170545" h="5057775">
                  <a:moveTo>
                    <a:pt x="8170030" y="0"/>
                  </a:moveTo>
                  <a:lnTo>
                    <a:pt x="8170030" y="5057775"/>
                  </a:lnTo>
                  <a:lnTo>
                    <a:pt x="0" y="5057775"/>
                  </a:lnTo>
                  <a:lnTo>
                    <a:pt x="0" y="0"/>
                  </a:lnTo>
                  <a:lnTo>
                    <a:pt x="8170030" y="0"/>
                  </a:lnTo>
                  <a:close/>
                </a:path>
              </a:pathLst>
            </a:custGeom>
            <a:solidFill>
              <a:srgbClr val="000000">
                <a:alpha val="458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2252" y="3529007"/>
            <a:ext cx="7762875" cy="3121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6100"/>
              </a:lnSpc>
              <a:spcBef>
                <a:spcPts val="95"/>
              </a:spcBef>
            </a:pPr>
            <a:r>
              <a:rPr sz="3500" b="1" spc="-320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3500" b="1" spc="-204" dirty="0">
                <a:solidFill>
                  <a:srgbClr val="FFFFFF"/>
                </a:solidFill>
                <a:latin typeface="Verdana"/>
                <a:cs typeface="Verdana"/>
              </a:rPr>
              <a:t>población </a:t>
            </a:r>
            <a:r>
              <a:rPr sz="3500" b="1" spc="-165" dirty="0">
                <a:solidFill>
                  <a:srgbClr val="FFFFFF"/>
                </a:solidFill>
                <a:latin typeface="Verdana"/>
                <a:cs typeface="Verdana"/>
              </a:rPr>
              <a:t>del </a:t>
            </a:r>
            <a:r>
              <a:rPr sz="3500" b="1" spc="-215" dirty="0">
                <a:solidFill>
                  <a:srgbClr val="FFFFFF"/>
                </a:solidFill>
                <a:latin typeface="Verdana"/>
                <a:cs typeface="Verdana"/>
              </a:rPr>
              <a:t>presente </a:t>
            </a:r>
            <a:r>
              <a:rPr sz="3500" b="1" spc="-225" dirty="0">
                <a:solidFill>
                  <a:srgbClr val="FFFFFF"/>
                </a:solidFill>
                <a:latin typeface="Verdana"/>
                <a:cs typeface="Verdana"/>
              </a:rPr>
              <a:t>estudio  </a:t>
            </a:r>
            <a:r>
              <a:rPr sz="3500" b="1" spc="-190" dirty="0">
                <a:solidFill>
                  <a:srgbClr val="FFFFFF"/>
                </a:solidFill>
                <a:latin typeface="Verdana"/>
                <a:cs typeface="Verdana"/>
              </a:rPr>
              <a:t>está </a:t>
            </a:r>
            <a:r>
              <a:rPr sz="3500" b="1" spc="-260" dirty="0">
                <a:solidFill>
                  <a:srgbClr val="FFFFFF"/>
                </a:solidFill>
                <a:latin typeface="Verdana"/>
                <a:cs typeface="Verdana"/>
              </a:rPr>
              <a:t>conformada </a:t>
            </a:r>
            <a:r>
              <a:rPr sz="3500" b="1" spc="-254" dirty="0">
                <a:solidFill>
                  <a:srgbClr val="FFFFFF"/>
                </a:solidFill>
                <a:latin typeface="Verdana"/>
                <a:cs typeface="Verdana"/>
              </a:rPr>
              <a:t>por </a:t>
            </a:r>
            <a:r>
              <a:rPr sz="3500" b="1" spc="-185" dirty="0">
                <a:solidFill>
                  <a:srgbClr val="FFFFFF"/>
                </a:solidFill>
                <a:latin typeface="Verdana"/>
                <a:cs typeface="Verdana"/>
              </a:rPr>
              <a:t>66  </a:t>
            </a:r>
            <a:r>
              <a:rPr sz="3500" b="1" spc="-260" dirty="0">
                <a:solidFill>
                  <a:srgbClr val="FFFFFF"/>
                </a:solidFill>
                <a:latin typeface="Verdana"/>
                <a:cs typeface="Verdana"/>
              </a:rPr>
              <a:t>funcionarios </a:t>
            </a:r>
            <a:r>
              <a:rPr sz="3500" b="1" spc="-15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3500" b="1" spc="-305" dirty="0">
                <a:solidFill>
                  <a:srgbClr val="FFFFFF"/>
                </a:solidFill>
                <a:latin typeface="Verdana"/>
                <a:cs typeface="Verdana"/>
              </a:rPr>
              <a:t>auditoría </a:t>
            </a:r>
            <a:r>
              <a:rPr sz="3500" b="1" spc="-325" dirty="0">
                <a:solidFill>
                  <a:srgbClr val="FFFFFF"/>
                </a:solidFill>
                <a:latin typeface="Verdana"/>
                <a:cs typeface="Verdana"/>
              </a:rPr>
              <a:t>interna </a:t>
            </a:r>
            <a:r>
              <a:rPr sz="3500" b="1" spc="-260" dirty="0">
                <a:solidFill>
                  <a:srgbClr val="FFFFFF"/>
                </a:solidFill>
                <a:latin typeface="Verdana"/>
                <a:cs typeface="Verdana"/>
              </a:rPr>
              <a:t>en  </a:t>
            </a:r>
            <a:r>
              <a:rPr sz="3500" b="1" spc="-185" dirty="0">
                <a:solidFill>
                  <a:srgbClr val="FFFFFF"/>
                </a:solidFill>
                <a:latin typeface="Verdana"/>
                <a:cs typeface="Verdana"/>
              </a:rPr>
              <a:t>las </a:t>
            </a:r>
            <a:r>
              <a:rPr sz="3500" b="1" spc="-229" dirty="0">
                <a:solidFill>
                  <a:srgbClr val="FFFFFF"/>
                </a:solidFill>
                <a:latin typeface="Verdana"/>
                <a:cs typeface="Verdana"/>
              </a:rPr>
              <a:t>diferentes entidades </a:t>
            </a:r>
            <a:r>
              <a:rPr sz="3500" b="1" spc="-210" dirty="0">
                <a:solidFill>
                  <a:srgbClr val="FFFFFF"/>
                </a:solidFill>
                <a:latin typeface="Verdana"/>
                <a:cs typeface="Verdana"/>
              </a:rPr>
              <a:t>públicas  </a:t>
            </a:r>
            <a:r>
              <a:rPr sz="3500" b="1" spc="-15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3500" b="1" spc="-23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3500" b="1" spc="-229" dirty="0">
                <a:solidFill>
                  <a:srgbClr val="FFFFFF"/>
                </a:solidFill>
                <a:latin typeface="Verdana"/>
                <a:cs typeface="Verdana"/>
              </a:rPr>
              <a:t>ciudad </a:t>
            </a:r>
            <a:r>
              <a:rPr sz="3500" b="1" spc="-15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3500" b="1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b="1" spc="-260" dirty="0">
                <a:solidFill>
                  <a:srgbClr val="FFFFFF"/>
                </a:solidFill>
                <a:latin typeface="Verdana"/>
                <a:cs typeface="Verdana"/>
              </a:rPr>
              <a:t>Quito</a:t>
            </a:r>
            <a:endParaRPr sz="35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3463" y="8735567"/>
            <a:ext cx="630936" cy="594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552680" y="505542"/>
            <a:ext cx="185293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65" dirty="0">
                <a:latin typeface="Noto Sans"/>
                <a:cs typeface="Noto Sans"/>
              </a:rPr>
              <a:t>Funcionarios</a:t>
            </a:r>
            <a:endParaRPr sz="2500">
              <a:latin typeface="Noto Sans"/>
              <a:cs typeface="Noto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473392" y="691392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43419" y="46195"/>
                </a:moveTo>
                <a:lnTo>
                  <a:pt x="2784" y="46195"/>
                </a:lnTo>
                <a:lnTo>
                  <a:pt x="1879" y="45819"/>
                </a:lnTo>
                <a:lnTo>
                  <a:pt x="373" y="44316"/>
                </a:lnTo>
                <a:lnTo>
                  <a:pt x="0" y="43408"/>
                </a:lnTo>
                <a:lnTo>
                  <a:pt x="0" y="2786"/>
                </a:lnTo>
                <a:lnTo>
                  <a:pt x="373" y="1879"/>
                </a:lnTo>
                <a:lnTo>
                  <a:pt x="1879" y="375"/>
                </a:lnTo>
                <a:lnTo>
                  <a:pt x="2784" y="0"/>
                </a:lnTo>
                <a:lnTo>
                  <a:pt x="43419" y="0"/>
                </a:lnTo>
                <a:lnTo>
                  <a:pt x="44324" y="375"/>
                </a:lnTo>
                <a:lnTo>
                  <a:pt x="45830" y="1879"/>
                </a:lnTo>
                <a:lnTo>
                  <a:pt x="46207" y="2786"/>
                </a:lnTo>
                <a:lnTo>
                  <a:pt x="46207" y="43408"/>
                </a:lnTo>
                <a:lnTo>
                  <a:pt x="45830" y="44316"/>
                </a:lnTo>
                <a:lnTo>
                  <a:pt x="44324" y="45819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 rot="18900000">
            <a:off x="8623719" y="7853829"/>
            <a:ext cx="1360894" cy="298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sz="2000" spc="-105" dirty="0">
                <a:latin typeface="Noto Sans"/>
                <a:cs typeface="Noto Sans"/>
              </a:rPr>
              <a:t>A</a:t>
            </a:r>
            <a:r>
              <a:rPr sz="2000" spc="-75" dirty="0">
                <a:latin typeface="Noto Sans"/>
                <a:cs typeface="Noto Sans"/>
              </a:rPr>
              <a:t>R</a:t>
            </a:r>
            <a:r>
              <a:rPr sz="2000" spc="-35" dirty="0">
                <a:latin typeface="Noto Sans"/>
                <a:cs typeface="Noto Sans"/>
              </a:rPr>
              <a:t>C</a:t>
            </a:r>
            <a:r>
              <a:rPr sz="2000" spc="-50" dirty="0">
                <a:latin typeface="Noto Sans"/>
                <a:cs typeface="Noto Sans"/>
              </a:rPr>
              <a:t>O</a:t>
            </a:r>
            <a:r>
              <a:rPr sz="2000" spc="-90" dirty="0">
                <a:latin typeface="Noto Sans"/>
                <a:cs typeface="Noto Sans"/>
              </a:rPr>
              <a:t>T</a:t>
            </a:r>
            <a:r>
              <a:rPr sz="2000" spc="-20" dirty="0">
                <a:latin typeface="Noto Sans"/>
                <a:cs typeface="Noto Sans"/>
              </a:rPr>
              <a:t>E</a:t>
            </a:r>
            <a:r>
              <a:rPr sz="2000" spc="-30" dirty="0">
                <a:latin typeface="Noto Sans"/>
                <a:cs typeface="Noto Sans"/>
              </a:rPr>
              <a:t>L</a:t>
            </a:r>
            <a:endParaRPr sz="2500" dirty="0">
              <a:latin typeface="Noto Sans"/>
              <a:cs typeface="Noto Sans"/>
            </a:endParaRPr>
          </a:p>
        </p:txBody>
      </p:sp>
      <p:sp>
        <p:nvSpPr>
          <p:cNvPr id="11" name="object 11"/>
          <p:cNvSpPr txBox="1"/>
          <p:nvPr/>
        </p:nvSpPr>
        <p:spPr>
          <a:xfrm rot="18900000">
            <a:off x="10090189" y="7583754"/>
            <a:ext cx="666577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sz="2000" spc="-105" dirty="0">
                <a:latin typeface="Noto Sans"/>
                <a:cs typeface="Noto Sans"/>
              </a:rPr>
              <a:t>AN</a:t>
            </a:r>
            <a:r>
              <a:rPr sz="2000" spc="-85" dirty="0">
                <a:latin typeface="Noto Sans"/>
                <a:cs typeface="Noto Sans"/>
              </a:rPr>
              <a:t>T</a:t>
            </a:r>
            <a:endParaRPr sz="2000">
              <a:latin typeface="Noto Sans"/>
              <a:cs typeface="Noto Sans"/>
            </a:endParaRPr>
          </a:p>
        </p:txBody>
      </p:sp>
      <p:sp>
        <p:nvSpPr>
          <p:cNvPr id="12" name="object 12"/>
          <p:cNvSpPr txBox="1"/>
          <p:nvPr/>
        </p:nvSpPr>
        <p:spPr>
          <a:xfrm rot="18900000">
            <a:off x="10972281" y="7582465"/>
            <a:ext cx="640493" cy="298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sz="2000" spc="-35" dirty="0">
                <a:latin typeface="Noto Sans"/>
                <a:cs typeface="Noto Sans"/>
              </a:rPr>
              <a:t>C</a:t>
            </a:r>
            <a:r>
              <a:rPr sz="2000" spc="-55" dirty="0">
                <a:latin typeface="Noto Sans"/>
                <a:cs typeface="Noto Sans"/>
              </a:rPr>
              <a:t>P</a:t>
            </a:r>
            <a:r>
              <a:rPr sz="2000" spc="-10" dirty="0">
                <a:latin typeface="Noto Sans"/>
                <a:cs typeface="Noto Sans"/>
              </a:rPr>
              <a:t>S</a:t>
            </a:r>
            <a:endParaRPr sz="2500" dirty="0">
              <a:latin typeface="Noto Sans"/>
              <a:cs typeface="Noto Sans"/>
            </a:endParaRPr>
          </a:p>
        </p:txBody>
      </p:sp>
      <p:sp>
        <p:nvSpPr>
          <p:cNvPr id="13" name="object 13"/>
          <p:cNvSpPr txBox="1"/>
          <p:nvPr/>
        </p:nvSpPr>
        <p:spPr>
          <a:xfrm rot="18900000">
            <a:off x="9361654" y="8397080"/>
            <a:ext cx="3839659" cy="298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sz="2000" spc="-50" dirty="0">
                <a:latin typeface="Noto Sans"/>
                <a:cs typeface="Noto Sans"/>
              </a:rPr>
              <a:t>CONSEJO </a:t>
            </a:r>
            <a:r>
              <a:rPr sz="2000" spc="-40" dirty="0">
                <a:latin typeface="Noto Sans"/>
                <a:cs typeface="Noto Sans"/>
              </a:rPr>
              <a:t>DE</a:t>
            </a:r>
            <a:r>
              <a:rPr sz="2000" dirty="0">
                <a:latin typeface="Noto Sans"/>
                <a:cs typeface="Noto Sans"/>
              </a:rPr>
              <a:t> </a:t>
            </a:r>
            <a:r>
              <a:rPr sz="2000" spc="-70" dirty="0">
                <a:latin typeface="Noto Sans"/>
                <a:cs typeface="Noto Sans"/>
              </a:rPr>
              <a:t>REGULACIÓN</a:t>
            </a:r>
            <a:endParaRPr sz="2000" dirty="0">
              <a:latin typeface="Noto Sans"/>
              <a:cs typeface="Noto Sans"/>
            </a:endParaRPr>
          </a:p>
        </p:txBody>
      </p:sp>
      <p:sp>
        <p:nvSpPr>
          <p:cNvPr id="14" name="object 14"/>
          <p:cNvSpPr txBox="1"/>
          <p:nvPr/>
        </p:nvSpPr>
        <p:spPr>
          <a:xfrm rot="18900000">
            <a:off x="10514596" y="8339461"/>
            <a:ext cx="3490460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sz="2000" spc="-45" dirty="0">
                <a:latin typeface="Noto Sans"/>
                <a:cs typeface="Noto Sans"/>
              </a:rPr>
              <a:t>CUERPO </a:t>
            </a:r>
            <a:r>
              <a:rPr sz="2000" spc="-40" dirty="0">
                <a:latin typeface="Noto Sans"/>
                <a:cs typeface="Noto Sans"/>
              </a:rPr>
              <a:t>DE</a:t>
            </a:r>
            <a:r>
              <a:rPr sz="2000" spc="-35" dirty="0">
                <a:latin typeface="Noto Sans"/>
                <a:cs typeface="Noto Sans"/>
              </a:rPr>
              <a:t> </a:t>
            </a:r>
            <a:r>
              <a:rPr sz="2000" spc="-55" dirty="0">
                <a:latin typeface="Noto Sans"/>
                <a:cs typeface="Noto Sans"/>
              </a:rPr>
              <a:t>BOMBEROS</a:t>
            </a:r>
            <a:endParaRPr sz="2000" dirty="0">
              <a:latin typeface="Noto Sans"/>
              <a:cs typeface="Noto Sans"/>
            </a:endParaRPr>
          </a:p>
        </p:txBody>
      </p:sp>
      <p:sp>
        <p:nvSpPr>
          <p:cNvPr id="15" name="object 15"/>
          <p:cNvSpPr txBox="1"/>
          <p:nvPr/>
        </p:nvSpPr>
        <p:spPr>
          <a:xfrm rot="18900000">
            <a:off x="12149643" y="8174284"/>
            <a:ext cx="2252607" cy="298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sz="2000" spc="-70" dirty="0">
                <a:latin typeface="Noto Sans"/>
                <a:cs typeface="Noto Sans"/>
              </a:rPr>
              <a:t>REGISTRO</a:t>
            </a:r>
            <a:r>
              <a:rPr sz="2000" spc="-80" dirty="0">
                <a:latin typeface="Noto Sans"/>
                <a:cs typeface="Noto Sans"/>
              </a:rPr>
              <a:t> </a:t>
            </a:r>
            <a:r>
              <a:rPr sz="2000" spc="-114" dirty="0">
                <a:latin typeface="Noto Sans"/>
                <a:cs typeface="Noto Sans"/>
              </a:rPr>
              <a:t>CIVIL</a:t>
            </a:r>
            <a:endParaRPr sz="2000" dirty="0">
              <a:latin typeface="Noto Sans"/>
              <a:cs typeface="Noto Sans"/>
            </a:endParaRPr>
          </a:p>
        </p:txBody>
      </p:sp>
      <p:sp>
        <p:nvSpPr>
          <p:cNvPr id="16" name="object 16"/>
          <p:cNvSpPr txBox="1"/>
          <p:nvPr/>
        </p:nvSpPr>
        <p:spPr>
          <a:xfrm rot="18900000">
            <a:off x="12210335" y="8506102"/>
            <a:ext cx="3184517" cy="298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sz="2000" spc="-65" dirty="0">
                <a:latin typeface="Noto Sans"/>
                <a:cs typeface="Noto Sans"/>
              </a:rPr>
              <a:t>REGISTROS</a:t>
            </a:r>
            <a:r>
              <a:rPr sz="2000" spc="-50" dirty="0">
                <a:latin typeface="Noto Sans"/>
                <a:cs typeface="Noto Sans"/>
              </a:rPr>
              <a:t> </a:t>
            </a:r>
            <a:r>
              <a:rPr sz="2000" spc="-65" dirty="0">
                <a:latin typeface="Noto Sans"/>
                <a:cs typeface="Noto Sans"/>
              </a:rPr>
              <a:t>PÚBLICOS</a:t>
            </a:r>
            <a:endParaRPr sz="2000" dirty="0">
              <a:latin typeface="Noto Sans"/>
              <a:cs typeface="Noto Sans"/>
            </a:endParaRPr>
          </a:p>
        </p:txBody>
      </p:sp>
      <p:sp>
        <p:nvSpPr>
          <p:cNvPr id="17" name="object 17"/>
          <p:cNvSpPr txBox="1"/>
          <p:nvPr/>
        </p:nvSpPr>
        <p:spPr>
          <a:xfrm rot="18900000">
            <a:off x="14749331" y="7804586"/>
            <a:ext cx="1226096" cy="298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sz="2000" spc="-20" dirty="0">
                <a:latin typeface="Noto Sans"/>
                <a:cs typeface="Noto Sans"/>
              </a:rPr>
              <a:t>E</a:t>
            </a:r>
            <a:r>
              <a:rPr sz="2000" spc="-55" dirty="0">
                <a:latin typeface="Noto Sans"/>
                <a:cs typeface="Noto Sans"/>
              </a:rPr>
              <a:t>P</a:t>
            </a:r>
            <a:r>
              <a:rPr sz="2000" spc="-120" dirty="0">
                <a:latin typeface="Noto Sans"/>
                <a:cs typeface="Noto Sans"/>
              </a:rPr>
              <a:t>M</a:t>
            </a:r>
            <a:r>
              <a:rPr sz="2000" spc="-105" dirty="0">
                <a:latin typeface="Noto Sans"/>
                <a:cs typeface="Noto Sans"/>
              </a:rPr>
              <a:t>A</a:t>
            </a:r>
            <a:r>
              <a:rPr sz="2000" spc="-55" dirty="0">
                <a:latin typeface="Noto Sans"/>
                <a:cs typeface="Noto Sans"/>
              </a:rPr>
              <a:t>P</a:t>
            </a:r>
            <a:r>
              <a:rPr sz="2000" spc="-10" dirty="0">
                <a:latin typeface="Noto Sans"/>
                <a:cs typeface="Noto Sans"/>
              </a:rPr>
              <a:t>S</a:t>
            </a:r>
            <a:endParaRPr sz="2000" dirty="0">
              <a:latin typeface="Noto Sans"/>
              <a:cs typeface="Noto Sans"/>
            </a:endParaRPr>
          </a:p>
        </p:txBody>
      </p:sp>
      <p:sp>
        <p:nvSpPr>
          <p:cNvPr id="18" name="object 18"/>
          <p:cNvSpPr txBox="1"/>
          <p:nvPr/>
        </p:nvSpPr>
        <p:spPr>
          <a:xfrm rot="18900000">
            <a:off x="15568978" y="7820964"/>
            <a:ext cx="1270927" cy="298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sz="2000" spc="-20" dirty="0">
                <a:latin typeface="Noto Sans"/>
                <a:cs typeface="Noto Sans"/>
              </a:rPr>
              <a:t>E</a:t>
            </a:r>
            <a:r>
              <a:rPr sz="2000" spc="-120" dirty="0">
                <a:latin typeface="Noto Sans"/>
                <a:cs typeface="Noto Sans"/>
              </a:rPr>
              <a:t>M</a:t>
            </a:r>
            <a:r>
              <a:rPr sz="2000" spc="-105" dirty="0">
                <a:latin typeface="Noto Sans"/>
                <a:cs typeface="Noto Sans"/>
              </a:rPr>
              <a:t>A</a:t>
            </a:r>
            <a:r>
              <a:rPr sz="2000" spc="-15" dirty="0">
                <a:latin typeface="Noto Sans"/>
                <a:cs typeface="Noto Sans"/>
              </a:rPr>
              <a:t>S</a:t>
            </a:r>
            <a:r>
              <a:rPr sz="2000" spc="-20" dirty="0">
                <a:latin typeface="Noto Sans"/>
                <a:cs typeface="Noto Sans"/>
              </a:rPr>
              <a:t>E</a:t>
            </a:r>
            <a:r>
              <a:rPr sz="2000" spc="-45" dirty="0">
                <a:latin typeface="Noto Sans"/>
                <a:cs typeface="Noto Sans"/>
              </a:rPr>
              <a:t>O</a:t>
            </a:r>
            <a:endParaRPr sz="2000" dirty="0">
              <a:latin typeface="Noto Sans"/>
              <a:cs typeface="Noto Sans"/>
            </a:endParaRPr>
          </a:p>
        </p:txBody>
      </p:sp>
      <p:sp>
        <p:nvSpPr>
          <p:cNvPr id="19" name="object 19"/>
          <p:cNvSpPr txBox="1"/>
          <p:nvPr/>
        </p:nvSpPr>
        <p:spPr>
          <a:xfrm rot="18900000">
            <a:off x="16337894" y="7858668"/>
            <a:ext cx="1374483" cy="298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sz="2000" spc="-20" dirty="0">
                <a:latin typeface="Noto Sans"/>
                <a:cs typeface="Noto Sans"/>
              </a:rPr>
              <a:t>E</a:t>
            </a:r>
            <a:r>
              <a:rPr sz="2000" spc="-55" dirty="0">
                <a:latin typeface="Noto Sans"/>
                <a:cs typeface="Noto Sans"/>
              </a:rPr>
              <a:t>P</a:t>
            </a:r>
            <a:r>
              <a:rPr sz="2000" spc="-120" dirty="0">
                <a:latin typeface="Noto Sans"/>
                <a:cs typeface="Noto Sans"/>
              </a:rPr>
              <a:t>MM</a:t>
            </a:r>
            <a:r>
              <a:rPr sz="2000" spc="-50" dirty="0">
                <a:latin typeface="Noto Sans"/>
                <a:cs typeface="Noto Sans"/>
              </a:rPr>
              <a:t>OP</a:t>
            </a:r>
            <a:endParaRPr sz="2000" dirty="0">
              <a:latin typeface="Noto Sans"/>
              <a:cs typeface="Noto San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9307943" y="994562"/>
            <a:ext cx="8389620" cy="6195060"/>
            <a:chOff x="9307943" y="994562"/>
            <a:chExt cx="8389620" cy="6195060"/>
          </a:xfrm>
        </p:grpSpPr>
        <p:sp>
          <p:nvSpPr>
            <p:cNvPr id="21" name="object 21"/>
            <p:cNvSpPr/>
            <p:nvPr/>
          </p:nvSpPr>
          <p:spPr>
            <a:xfrm>
              <a:off x="9307932" y="994574"/>
              <a:ext cx="8389620" cy="4131310"/>
            </a:xfrm>
            <a:custGeom>
              <a:avLst/>
              <a:gdLst/>
              <a:ahLst/>
              <a:cxnLst/>
              <a:rect l="l" t="t" r="r" b="b"/>
              <a:pathLst>
                <a:path w="8389619" h="4131310">
                  <a:moveTo>
                    <a:pt x="8389417" y="4127322"/>
                  </a:moveTo>
                  <a:lnTo>
                    <a:pt x="0" y="4127322"/>
                  </a:lnTo>
                  <a:lnTo>
                    <a:pt x="0" y="4131170"/>
                  </a:lnTo>
                  <a:lnTo>
                    <a:pt x="8389417" y="4131170"/>
                  </a:lnTo>
                  <a:lnTo>
                    <a:pt x="8389417" y="4127322"/>
                  </a:lnTo>
                  <a:close/>
                </a:path>
                <a:path w="8389619" h="4131310">
                  <a:moveTo>
                    <a:pt x="8389417" y="2063661"/>
                  </a:moveTo>
                  <a:lnTo>
                    <a:pt x="0" y="2063661"/>
                  </a:lnTo>
                  <a:lnTo>
                    <a:pt x="0" y="2067521"/>
                  </a:lnTo>
                  <a:lnTo>
                    <a:pt x="8389417" y="2067521"/>
                  </a:lnTo>
                  <a:lnTo>
                    <a:pt x="8389417" y="2063661"/>
                  </a:lnTo>
                  <a:close/>
                </a:path>
                <a:path w="8389619" h="4131310">
                  <a:moveTo>
                    <a:pt x="8389417" y="0"/>
                  </a:moveTo>
                  <a:lnTo>
                    <a:pt x="0" y="0"/>
                  </a:lnTo>
                  <a:lnTo>
                    <a:pt x="0" y="3848"/>
                  </a:lnTo>
                  <a:lnTo>
                    <a:pt x="8389417" y="3848"/>
                  </a:lnTo>
                  <a:lnTo>
                    <a:pt x="8389417" y="0"/>
                  </a:lnTo>
                  <a:close/>
                </a:path>
              </a:pathLst>
            </a:custGeom>
            <a:solidFill>
              <a:srgbClr val="000000">
                <a:alpha val="2470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307943" y="7185561"/>
              <a:ext cx="8389620" cy="4445"/>
            </a:xfrm>
            <a:custGeom>
              <a:avLst/>
              <a:gdLst/>
              <a:ahLst/>
              <a:cxnLst/>
              <a:rect l="l" t="t" r="r" b="b"/>
              <a:pathLst>
                <a:path w="8389619" h="4445">
                  <a:moveTo>
                    <a:pt x="8389405" y="3849"/>
                  </a:moveTo>
                  <a:lnTo>
                    <a:pt x="0" y="3849"/>
                  </a:lnTo>
                  <a:lnTo>
                    <a:pt x="0" y="0"/>
                  </a:lnTo>
                  <a:lnTo>
                    <a:pt x="8389405" y="0"/>
                  </a:lnTo>
                  <a:lnTo>
                    <a:pt x="8389405" y="3849"/>
                  </a:lnTo>
                  <a:close/>
                </a:path>
              </a:pathLst>
            </a:custGeom>
            <a:solidFill>
              <a:srgbClr val="00000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307945" y="994574"/>
              <a:ext cx="8389620" cy="6193155"/>
            </a:xfrm>
            <a:custGeom>
              <a:avLst/>
              <a:gdLst/>
              <a:ahLst/>
              <a:cxnLst/>
              <a:rect l="l" t="t" r="r" b="b"/>
              <a:pathLst>
                <a:path w="8389619" h="6193155">
                  <a:moveTo>
                    <a:pt x="662762" y="95948"/>
                  </a:moveTo>
                  <a:lnTo>
                    <a:pt x="652360" y="57162"/>
                  </a:lnTo>
                  <a:lnTo>
                    <a:pt x="627900" y="25311"/>
                  </a:lnTo>
                  <a:lnTo>
                    <a:pt x="593115" y="5232"/>
                  </a:lnTo>
                  <a:lnTo>
                    <a:pt x="566775" y="0"/>
                  </a:lnTo>
                  <a:lnTo>
                    <a:pt x="95986" y="0"/>
                  </a:lnTo>
                  <a:lnTo>
                    <a:pt x="57188" y="10388"/>
                  </a:lnTo>
                  <a:lnTo>
                    <a:pt x="25323" y="34848"/>
                  </a:lnTo>
                  <a:lnTo>
                    <a:pt x="5245" y="69621"/>
                  </a:lnTo>
                  <a:lnTo>
                    <a:pt x="0" y="95948"/>
                  </a:lnTo>
                  <a:lnTo>
                    <a:pt x="0" y="6192926"/>
                  </a:lnTo>
                  <a:lnTo>
                    <a:pt x="662762" y="6192926"/>
                  </a:lnTo>
                  <a:lnTo>
                    <a:pt x="662762" y="95948"/>
                  </a:lnTo>
                  <a:close/>
                </a:path>
                <a:path w="8389619" h="6193155">
                  <a:moveTo>
                    <a:pt x="1521282" y="2159622"/>
                  </a:moveTo>
                  <a:lnTo>
                    <a:pt x="1510880" y="2120836"/>
                  </a:lnTo>
                  <a:lnTo>
                    <a:pt x="1486420" y="2088972"/>
                  </a:lnTo>
                  <a:lnTo>
                    <a:pt x="1451635" y="2068906"/>
                  </a:lnTo>
                  <a:lnTo>
                    <a:pt x="1425295" y="2063661"/>
                  </a:lnTo>
                  <a:lnTo>
                    <a:pt x="954493" y="2063661"/>
                  </a:lnTo>
                  <a:lnTo>
                    <a:pt x="915695" y="2074062"/>
                  </a:lnTo>
                  <a:lnTo>
                    <a:pt x="883831" y="2098509"/>
                  </a:lnTo>
                  <a:lnTo>
                    <a:pt x="863752" y="2133295"/>
                  </a:lnTo>
                  <a:lnTo>
                    <a:pt x="858520" y="2159622"/>
                  </a:lnTo>
                  <a:lnTo>
                    <a:pt x="858520" y="6192926"/>
                  </a:lnTo>
                  <a:lnTo>
                    <a:pt x="1521282" y="6192926"/>
                  </a:lnTo>
                  <a:lnTo>
                    <a:pt x="1521282" y="2159622"/>
                  </a:lnTo>
                  <a:close/>
                </a:path>
                <a:path w="8389619" h="6193155">
                  <a:moveTo>
                    <a:pt x="2379789" y="4223296"/>
                  </a:moveTo>
                  <a:lnTo>
                    <a:pt x="2369388" y="4184497"/>
                  </a:lnTo>
                  <a:lnTo>
                    <a:pt x="2344940" y="4152658"/>
                  </a:lnTo>
                  <a:lnTo>
                    <a:pt x="2310142" y="4132567"/>
                  </a:lnTo>
                  <a:lnTo>
                    <a:pt x="2283815" y="4127335"/>
                  </a:lnTo>
                  <a:lnTo>
                    <a:pt x="1813013" y="4127335"/>
                  </a:lnTo>
                  <a:lnTo>
                    <a:pt x="1774215" y="4137723"/>
                  </a:lnTo>
                  <a:lnTo>
                    <a:pt x="1742351" y="4162171"/>
                  </a:lnTo>
                  <a:lnTo>
                    <a:pt x="1722272" y="4196969"/>
                  </a:lnTo>
                  <a:lnTo>
                    <a:pt x="1717027" y="4223296"/>
                  </a:lnTo>
                  <a:lnTo>
                    <a:pt x="1717027" y="6192926"/>
                  </a:lnTo>
                  <a:lnTo>
                    <a:pt x="2379789" y="6192926"/>
                  </a:lnTo>
                  <a:lnTo>
                    <a:pt x="2379789" y="4223296"/>
                  </a:lnTo>
                  <a:close/>
                </a:path>
                <a:path w="8389619" h="6193155">
                  <a:moveTo>
                    <a:pt x="3238309" y="4223296"/>
                  </a:moveTo>
                  <a:lnTo>
                    <a:pt x="3227908" y="4184497"/>
                  </a:lnTo>
                  <a:lnTo>
                    <a:pt x="3203448" y="4152658"/>
                  </a:lnTo>
                  <a:lnTo>
                    <a:pt x="3168662" y="4132567"/>
                  </a:lnTo>
                  <a:lnTo>
                    <a:pt x="3142323" y="4127335"/>
                  </a:lnTo>
                  <a:lnTo>
                    <a:pt x="2671534" y="4127335"/>
                  </a:lnTo>
                  <a:lnTo>
                    <a:pt x="2632735" y="4137723"/>
                  </a:lnTo>
                  <a:lnTo>
                    <a:pt x="2600871" y="4162171"/>
                  </a:lnTo>
                  <a:lnTo>
                    <a:pt x="2580779" y="4196969"/>
                  </a:lnTo>
                  <a:lnTo>
                    <a:pt x="2575547" y="4223296"/>
                  </a:lnTo>
                  <a:lnTo>
                    <a:pt x="2575547" y="6192926"/>
                  </a:lnTo>
                  <a:lnTo>
                    <a:pt x="3238309" y="6192926"/>
                  </a:lnTo>
                  <a:lnTo>
                    <a:pt x="3238309" y="4223296"/>
                  </a:lnTo>
                  <a:close/>
                </a:path>
                <a:path w="8389619" h="6193155">
                  <a:moveTo>
                    <a:pt x="4096842" y="4223296"/>
                  </a:moveTo>
                  <a:lnTo>
                    <a:pt x="4086402" y="4184497"/>
                  </a:lnTo>
                  <a:lnTo>
                    <a:pt x="4061955" y="4152658"/>
                  </a:lnTo>
                  <a:lnTo>
                    <a:pt x="4027182" y="4132567"/>
                  </a:lnTo>
                  <a:lnTo>
                    <a:pt x="4000843" y="4127335"/>
                  </a:lnTo>
                  <a:lnTo>
                    <a:pt x="3530041" y="4127335"/>
                  </a:lnTo>
                  <a:lnTo>
                    <a:pt x="3491242" y="4137723"/>
                  </a:lnTo>
                  <a:lnTo>
                    <a:pt x="3459378" y="4162171"/>
                  </a:lnTo>
                  <a:lnTo>
                    <a:pt x="3439299" y="4196969"/>
                  </a:lnTo>
                  <a:lnTo>
                    <a:pt x="3434067" y="4223296"/>
                  </a:lnTo>
                  <a:lnTo>
                    <a:pt x="3434067" y="6192926"/>
                  </a:lnTo>
                  <a:lnTo>
                    <a:pt x="4096842" y="6192926"/>
                  </a:lnTo>
                  <a:lnTo>
                    <a:pt x="4096842" y="4223296"/>
                  </a:lnTo>
                  <a:close/>
                </a:path>
                <a:path w="8389619" h="6193155">
                  <a:moveTo>
                    <a:pt x="4955337" y="95948"/>
                  </a:moveTo>
                  <a:lnTo>
                    <a:pt x="4944935" y="57162"/>
                  </a:lnTo>
                  <a:lnTo>
                    <a:pt x="4920488" y="25311"/>
                  </a:lnTo>
                  <a:lnTo>
                    <a:pt x="4885677" y="5232"/>
                  </a:lnTo>
                  <a:lnTo>
                    <a:pt x="4859337" y="0"/>
                  </a:lnTo>
                  <a:lnTo>
                    <a:pt x="4388561" y="0"/>
                  </a:lnTo>
                  <a:lnTo>
                    <a:pt x="4349750" y="10388"/>
                  </a:lnTo>
                  <a:lnTo>
                    <a:pt x="4317911" y="34848"/>
                  </a:lnTo>
                  <a:lnTo>
                    <a:pt x="4297807" y="69621"/>
                  </a:lnTo>
                  <a:lnTo>
                    <a:pt x="4292562" y="95948"/>
                  </a:lnTo>
                  <a:lnTo>
                    <a:pt x="4292562" y="6192926"/>
                  </a:lnTo>
                  <a:lnTo>
                    <a:pt x="4955337" y="6192926"/>
                  </a:lnTo>
                  <a:lnTo>
                    <a:pt x="4955337" y="95948"/>
                  </a:lnTo>
                  <a:close/>
                </a:path>
                <a:path w="8389619" h="6193155">
                  <a:moveTo>
                    <a:pt x="5813869" y="4223296"/>
                  </a:moveTo>
                  <a:lnTo>
                    <a:pt x="5803443" y="4184497"/>
                  </a:lnTo>
                  <a:lnTo>
                    <a:pt x="5778982" y="4152658"/>
                  </a:lnTo>
                  <a:lnTo>
                    <a:pt x="5744222" y="4132567"/>
                  </a:lnTo>
                  <a:lnTo>
                    <a:pt x="5717883" y="4127335"/>
                  </a:lnTo>
                  <a:lnTo>
                    <a:pt x="5247056" y="4127335"/>
                  </a:lnTo>
                  <a:lnTo>
                    <a:pt x="5208282" y="4137723"/>
                  </a:lnTo>
                  <a:lnTo>
                    <a:pt x="5176405" y="4162171"/>
                  </a:lnTo>
                  <a:lnTo>
                    <a:pt x="5156339" y="4196969"/>
                  </a:lnTo>
                  <a:lnTo>
                    <a:pt x="5151107" y="4223296"/>
                  </a:lnTo>
                  <a:lnTo>
                    <a:pt x="5151107" y="6192926"/>
                  </a:lnTo>
                  <a:lnTo>
                    <a:pt x="5813869" y="6192926"/>
                  </a:lnTo>
                  <a:lnTo>
                    <a:pt x="5813869" y="4223296"/>
                  </a:lnTo>
                  <a:close/>
                </a:path>
                <a:path w="8389619" h="6193155">
                  <a:moveTo>
                    <a:pt x="6672377" y="4223296"/>
                  </a:moveTo>
                  <a:lnTo>
                    <a:pt x="6661975" y="4184497"/>
                  </a:lnTo>
                  <a:lnTo>
                    <a:pt x="6637528" y="4152658"/>
                  </a:lnTo>
                  <a:lnTo>
                    <a:pt x="6602717" y="4132567"/>
                  </a:lnTo>
                  <a:lnTo>
                    <a:pt x="6576377" y="4127335"/>
                  </a:lnTo>
                  <a:lnTo>
                    <a:pt x="6105601" y="4127335"/>
                  </a:lnTo>
                  <a:lnTo>
                    <a:pt x="6066790" y="4137723"/>
                  </a:lnTo>
                  <a:lnTo>
                    <a:pt x="6034938" y="4162171"/>
                  </a:lnTo>
                  <a:lnTo>
                    <a:pt x="6014834" y="4196969"/>
                  </a:lnTo>
                  <a:lnTo>
                    <a:pt x="6009602" y="4223296"/>
                  </a:lnTo>
                  <a:lnTo>
                    <a:pt x="6009602" y="6192926"/>
                  </a:lnTo>
                  <a:lnTo>
                    <a:pt x="6672377" y="6192926"/>
                  </a:lnTo>
                  <a:lnTo>
                    <a:pt x="6672377" y="4223296"/>
                  </a:lnTo>
                  <a:close/>
                </a:path>
                <a:path w="8389619" h="6193155">
                  <a:moveTo>
                    <a:pt x="7530871" y="4223296"/>
                  </a:moveTo>
                  <a:lnTo>
                    <a:pt x="7520470" y="4184497"/>
                  </a:lnTo>
                  <a:lnTo>
                    <a:pt x="7496022" y="4152658"/>
                  </a:lnTo>
                  <a:lnTo>
                    <a:pt x="7461250" y="4132567"/>
                  </a:lnTo>
                  <a:lnTo>
                    <a:pt x="7434910" y="4127335"/>
                  </a:lnTo>
                  <a:lnTo>
                    <a:pt x="6964096" y="4127335"/>
                  </a:lnTo>
                  <a:lnTo>
                    <a:pt x="6925323" y="4137723"/>
                  </a:lnTo>
                  <a:lnTo>
                    <a:pt x="6893433" y="4162171"/>
                  </a:lnTo>
                  <a:lnTo>
                    <a:pt x="6873380" y="4196969"/>
                  </a:lnTo>
                  <a:lnTo>
                    <a:pt x="6868134" y="4223296"/>
                  </a:lnTo>
                  <a:lnTo>
                    <a:pt x="6868134" y="6192926"/>
                  </a:lnTo>
                  <a:lnTo>
                    <a:pt x="7530871" y="6192926"/>
                  </a:lnTo>
                  <a:lnTo>
                    <a:pt x="7530871" y="4223296"/>
                  </a:lnTo>
                  <a:close/>
                </a:path>
                <a:path w="8389619" h="6193155">
                  <a:moveTo>
                    <a:pt x="8389404" y="2159622"/>
                  </a:moveTo>
                  <a:lnTo>
                    <a:pt x="8379015" y="2120836"/>
                  </a:lnTo>
                  <a:lnTo>
                    <a:pt x="8354555" y="2088972"/>
                  </a:lnTo>
                  <a:lnTo>
                    <a:pt x="8319744" y="2068906"/>
                  </a:lnTo>
                  <a:lnTo>
                    <a:pt x="8293405" y="2063661"/>
                  </a:lnTo>
                  <a:lnTo>
                    <a:pt x="7822628" y="2063661"/>
                  </a:lnTo>
                  <a:lnTo>
                    <a:pt x="7783817" y="2074062"/>
                  </a:lnTo>
                  <a:lnTo>
                    <a:pt x="7751978" y="2098509"/>
                  </a:lnTo>
                  <a:lnTo>
                    <a:pt x="7731874" y="2133295"/>
                  </a:lnTo>
                  <a:lnTo>
                    <a:pt x="7726642" y="2159622"/>
                  </a:lnTo>
                  <a:lnTo>
                    <a:pt x="7726642" y="6192926"/>
                  </a:lnTo>
                  <a:lnTo>
                    <a:pt x="8389404" y="6192926"/>
                  </a:lnTo>
                  <a:lnTo>
                    <a:pt x="8389404" y="2159622"/>
                  </a:lnTo>
                  <a:close/>
                </a:path>
              </a:pathLst>
            </a:custGeom>
            <a:solidFill>
              <a:srgbClr val="004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8872858" y="787570"/>
            <a:ext cx="2070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5" dirty="0">
                <a:latin typeface="Noto Sans"/>
                <a:cs typeface="Noto Sans"/>
              </a:rPr>
              <a:t>3</a:t>
            </a:r>
            <a:endParaRPr sz="2500">
              <a:latin typeface="Noto Sans"/>
              <a:cs typeface="Noto San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872858" y="2851517"/>
            <a:ext cx="2070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5" dirty="0">
                <a:latin typeface="Noto Sans"/>
                <a:cs typeface="Noto Sans"/>
              </a:rPr>
              <a:t>2</a:t>
            </a:r>
            <a:endParaRPr sz="2500">
              <a:latin typeface="Noto Sans"/>
              <a:cs typeface="Noto San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872858" y="4915462"/>
            <a:ext cx="2070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5" dirty="0">
                <a:latin typeface="Noto Sans"/>
                <a:cs typeface="Noto Sans"/>
              </a:rPr>
              <a:t>1</a:t>
            </a:r>
            <a:endParaRPr sz="2500">
              <a:latin typeface="Noto Sans"/>
              <a:cs typeface="Noto San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872858" y="6979415"/>
            <a:ext cx="2070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5" dirty="0">
                <a:latin typeface="Noto Sans"/>
                <a:cs typeface="Noto Sans"/>
              </a:rPr>
              <a:t>0</a:t>
            </a:r>
            <a:endParaRPr sz="2500">
              <a:latin typeface="Noto Sans"/>
              <a:cs typeface="No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</TotalTime>
  <Words>1043</Words>
  <Application>Microsoft Office PowerPoint</Application>
  <PresentationFormat>Personalizado</PresentationFormat>
  <Paragraphs>449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4" baseType="lpstr">
      <vt:lpstr>Arial</vt:lpstr>
      <vt:lpstr>Calibri</vt:lpstr>
      <vt:lpstr>Noto Sans</vt:lpstr>
      <vt:lpstr>Times New Roman</vt:lpstr>
      <vt:lpstr>Verdana</vt:lpstr>
      <vt:lpstr>Office Theme</vt:lpstr>
      <vt:lpstr>Presentación de PowerPoint</vt:lpstr>
      <vt:lpstr>Planteamiento del problema 03</vt:lpstr>
      <vt:lpstr>Personal sin experiencia y conocimiento</vt:lpstr>
      <vt:lpstr>Objetivos</vt:lpstr>
      <vt:lpstr>Metodología</vt:lpstr>
      <vt:lpstr>ENTREVISTAS</vt:lpstr>
      <vt:lpstr>Población</vt:lpstr>
      <vt:lpstr>Población</vt:lpstr>
      <vt:lpstr>Presentación de PowerPoint</vt:lpstr>
      <vt:lpstr>MUESTRA</vt:lpstr>
      <vt:lpstr>Procesamiento de la  información</vt:lpstr>
      <vt:lpstr>NO  25%</vt:lpstr>
      <vt:lpstr>NO  32.1%</vt:lpstr>
      <vt:lpstr>Plan Anual de  Control</vt:lpstr>
      <vt:lpstr>Sumamente satisfecho  8.9%</vt:lpstr>
      <vt:lpstr>Flujograma del debido  proceso para la  predeterminación y  determinación de  responsabilidades</vt:lpstr>
      <vt:lpstr>Herramienta informática  Sisconweb</vt:lpstr>
      <vt:lpstr>Moderadamente importante  8.9%</vt:lpstr>
      <vt:lpstr>Responsabilidad Administrativa</vt:lpstr>
      <vt:lpstr>Delitos en las Entidades  Públicas</vt:lpstr>
      <vt:lpstr>37,5%</vt:lpstr>
      <vt:lpstr>CONCLUSIONES</vt:lpstr>
      <vt:lpstr>CONCLUSIONES</vt:lpstr>
      <vt:lpstr>RECOMENDACIONES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DEFENSA_AUDITORÍA INTERNA CGE</dc:title>
  <dc:creator>LISBETH TATIANA TOAPANTA GANCINO</dc:creator>
  <cp:keywords>DAE5_POc9Zs,BAECNaE2klY</cp:keywords>
  <cp:lastModifiedBy>Calderon Garcia Angel David</cp:lastModifiedBy>
  <cp:revision>8</cp:revision>
  <dcterms:created xsi:type="dcterms:W3CDTF">2022-03-17T01:51:56Z</dcterms:created>
  <dcterms:modified xsi:type="dcterms:W3CDTF">2022-03-24T14:05:32Z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2022-03-11T00:00:00Z</vt:filetime>
  </property>
  <property fmtid="{D5CDD505-2E9C-101B-9397-08002B2CF9AE}" pid="3" name="Creator">
    <vt:lpwstr>Canva</vt:lpwstr>
  </property>
  <property fmtid="{D5CDD505-2E9C-101B-9397-08002B2CF9AE}" pid="4" name="LastSaved">
    <vt:filetime>2022-03-17T00:00:00Z</vt:filetime>
  </property>
</Properties>
</file>