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3eb7c4280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13eb7c4280_2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113eb7c4280_2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37" name="Google Shape;137;g113eb7c4280_2_8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 sz="1200" u="none" cap="none" strike="noStrike">
                <a:solidFill>
                  <a:srgbClr val="000000"/>
                </a:solidFill>
                <a:latin typeface="Calibri"/>
                <a:ea typeface="Calibri"/>
                <a:cs typeface="Calibri"/>
                <a:sym typeface="Calibri"/>
              </a:rPr>
              <a:t>CÓDIGO: SGC.DI.269       VERSIÓN: 1.0        DICIEMBRE 13 2011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3eb7c4280_2_19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13eb7c4280_2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13eb7c4280_2_20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13eb7c4280_2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3eb7c4280_2_24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13eb7c4280_2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3eb7c4280_2_2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3eb7c4280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3eb7c4280_2_26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13eb7c4280_2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3eb7c4280_0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13eb7c428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3eb7c4280_2_2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113eb7c4280_2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13eb7c4280_2_2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13eb7c4280_2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3eb7c4280_2_3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113eb7c4280_2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13eb7c4280_2_3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113eb7c4280_2_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3eb7c4280_2_9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13eb7c4280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13eb7c4280_2_34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113eb7c4280_2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3eb7c4280_2_3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13eb7c4280_2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13eb7c4280_2_3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113eb7c4280_2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13eb7c4280_2_38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113eb7c4280_2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13eb7c4280_2_3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113eb7c4280_2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13eb7c4280_2_41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113eb7c4280_2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13eb7c4280_2_4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113eb7c4280_2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13eb7c4280_2_4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113eb7c4280_2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13eb7c4280_2_4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113eb7c4280_2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3eb7c4280_2_10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13eb7c428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3eb7c4280_2_1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13eb7c4280_2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3eb7c4280_2_1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113eb7c4280_2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3eb7c4280_2_1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13eb7c4280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3eb7c4280_2_1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13eb7c4280_2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3eb7c4280_2_16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13eb7c4280_2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3eb7c4280_2_1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13eb7c4280_2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p:nvPr/>
        </p:nvSpPr>
        <p:spPr>
          <a:xfrm>
            <a:off x="6945421" y="4581295"/>
            <a:ext cx="2018965" cy="464234"/>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6"/>
          <p:cNvSpPr/>
          <p:nvPr/>
        </p:nvSpPr>
        <p:spPr>
          <a:xfrm>
            <a:off x="6945421" y="4581295"/>
            <a:ext cx="2018965" cy="464234"/>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apositiva de título">
  <p:cSld name="3_Diapositiva de título">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7"/>
          <p:cNvSpPr/>
          <p:nvPr/>
        </p:nvSpPr>
        <p:spPr>
          <a:xfrm>
            <a:off x="6945421" y="4581295"/>
            <a:ext cx="2018965" cy="464234"/>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apositiva de título">
  <p:cSld name="4_Diapositiva de título">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p:nvPr/>
        </p:nvSpPr>
        <p:spPr>
          <a:xfrm>
            <a:off x="6945421" y="4581295"/>
            <a:ext cx="2018965" cy="464234"/>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8" name="Shape 68"/>
        <p:cNvGrpSpPr/>
        <p:nvPr/>
      </p:nvGrpSpPr>
      <p:grpSpPr>
        <a:xfrm>
          <a:off x="0" y="0"/>
          <a:ext cx="0" cy="0"/>
          <a:chOff x="0" y="0"/>
          <a:chExt cx="0" cy="0"/>
        </a:xfrm>
      </p:grpSpPr>
      <p:sp>
        <p:nvSpPr>
          <p:cNvPr id="69" name="Google Shape;69;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4" name="Shape 74"/>
        <p:cNvGrpSpPr/>
        <p:nvPr/>
      </p:nvGrpSpPr>
      <p:grpSpPr>
        <a:xfrm>
          <a:off x="0" y="0"/>
          <a:ext cx="0" cy="0"/>
          <a:chOff x="0" y="0"/>
          <a:chExt cx="0" cy="0"/>
        </a:xfrm>
      </p:grpSpPr>
      <p:sp>
        <p:nvSpPr>
          <p:cNvPr id="75" name="Google Shape;75;p20"/>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2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7" name="Google Shape;77;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0" name="Shape 80"/>
        <p:cNvGrpSpPr/>
        <p:nvPr/>
      </p:nvGrpSpPr>
      <p:grpSpPr>
        <a:xfrm>
          <a:off x="0" y="0"/>
          <a:ext cx="0" cy="0"/>
          <a:chOff x="0" y="0"/>
          <a:chExt cx="0" cy="0"/>
        </a:xfrm>
      </p:grpSpPr>
      <p:sp>
        <p:nvSpPr>
          <p:cNvPr id="81" name="Google Shape;81;p2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2" name="Google Shape;82;p21"/>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2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7" name="Shape 87"/>
        <p:cNvGrpSpPr/>
        <p:nvPr/>
      </p:nvGrpSpPr>
      <p:grpSpPr>
        <a:xfrm>
          <a:off x="0" y="0"/>
          <a:ext cx="0" cy="0"/>
          <a:chOff x="0" y="0"/>
          <a:chExt cx="0" cy="0"/>
        </a:xfrm>
      </p:grpSpPr>
      <p:sp>
        <p:nvSpPr>
          <p:cNvPr id="88" name="Google Shape;88;p22"/>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22"/>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22"/>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22"/>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2" name="Google Shape;92;p22"/>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6" name="Shape 96"/>
        <p:cNvGrpSpPr/>
        <p:nvPr/>
      </p:nvGrpSpPr>
      <p:grpSpPr>
        <a:xfrm>
          <a:off x="0" y="0"/>
          <a:ext cx="0" cy="0"/>
          <a:chOff x="0" y="0"/>
          <a:chExt cx="0" cy="0"/>
        </a:xfrm>
      </p:grpSpPr>
      <p:sp>
        <p:nvSpPr>
          <p:cNvPr id="97" name="Google Shape;97;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 name="Google Shape;98;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1" name="Shape 101"/>
        <p:cNvGrpSpPr/>
        <p:nvPr/>
      </p:nvGrpSpPr>
      <p:grpSpPr>
        <a:xfrm>
          <a:off x="0" y="0"/>
          <a:ext cx="0" cy="0"/>
          <a:chOff x="0" y="0"/>
          <a:chExt cx="0" cy="0"/>
        </a:xfrm>
      </p:grpSpPr>
      <p:sp>
        <p:nvSpPr>
          <p:cNvPr id="102" name="Google Shape;102;p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2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4" name="Google Shape;104;p24"/>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5" name="Google Shape;105;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8" name="Shape 108"/>
        <p:cNvGrpSpPr/>
        <p:nvPr/>
      </p:nvGrpSpPr>
      <p:grpSpPr>
        <a:xfrm>
          <a:off x="0" y="0"/>
          <a:ext cx="0" cy="0"/>
          <a:chOff x="0" y="0"/>
          <a:chExt cx="0" cy="0"/>
        </a:xfrm>
      </p:grpSpPr>
      <p:sp>
        <p:nvSpPr>
          <p:cNvPr id="109" name="Google Shape;109;p2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25"/>
          <p:cNvSpPr/>
          <p:nvPr>
            <p:ph idx="2" type="pic"/>
          </p:nvPr>
        </p:nvSpPr>
        <p:spPr>
          <a:xfrm>
            <a:off x="3887391" y="740569"/>
            <a:ext cx="4629150" cy="3655219"/>
          </a:xfrm>
          <a:prstGeom prst="rect">
            <a:avLst/>
          </a:prstGeom>
          <a:noFill/>
          <a:ln>
            <a:noFill/>
          </a:ln>
        </p:spPr>
      </p:sp>
      <p:sp>
        <p:nvSpPr>
          <p:cNvPr id="111" name="Google Shape;111;p25"/>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2" name="Google Shape;112;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5" name="Shape 115"/>
        <p:cNvGrpSpPr/>
        <p:nvPr/>
      </p:nvGrpSpPr>
      <p:grpSpPr>
        <a:xfrm>
          <a:off x="0" y="0"/>
          <a:ext cx="0" cy="0"/>
          <a:chOff x="0" y="0"/>
          <a:chExt cx="0" cy="0"/>
        </a:xfrm>
      </p:grpSpPr>
      <p:sp>
        <p:nvSpPr>
          <p:cNvPr id="116" name="Google Shape;116;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6"/>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1" name="Shape 121"/>
        <p:cNvGrpSpPr/>
        <p:nvPr/>
      </p:nvGrpSpPr>
      <p:grpSpPr>
        <a:xfrm>
          <a:off x="0" y="0"/>
          <a:ext cx="0" cy="0"/>
          <a:chOff x="0" y="0"/>
          <a:chExt cx="0" cy="0"/>
        </a:xfrm>
      </p:grpSpPr>
      <p:sp>
        <p:nvSpPr>
          <p:cNvPr id="122" name="Google Shape;122;p27"/>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7"/>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type="title">
  <p:cSld name="TITLE">
    <p:spTree>
      <p:nvGrpSpPr>
        <p:cNvPr id="127" name="Shape 127"/>
        <p:cNvGrpSpPr/>
        <p:nvPr/>
      </p:nvGrpSpPr>
      <p:grpSpPr>
        <a:xfrm>
          <a:off x="0" y="0"/>
          <a:ext cx="0" cy="0"/>
          <a:chOff x="0" y="0"/>
          <a:chExt cx="0" cy="0"/>
        </a:xfrm>
      </p:grpSpPr>
      <p:sp>
        <p:nvSpPr>
          <p:cNvPr id="128" name="Google Shape;128;p28"/>
          <p:cNvSpPr txBox="1"/>
          <p:nvPr>
            <p:ph type="ctrTitle"/>
          </p:nvPr>
        </p:nvSpPr>
        <p:spPr>
          <a:xfrm>
            <a:off x="685800" y="1597820"/>
            <a:ext cx="7772400" cy="1102519"/>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9" name="Google Shape;129;p28"/>
          <p:cNvSpPr txBox="1"/>
          <p:nvPr>
            <p:ph idx="1" type="subTitle"/>
          </p:nvPr>
        </p:nvSpPr>
        <p:spPr>
          <a:xfrm>
            <a:off x="1371600" y="2914650"/>
            <a:ext cx="6400800" cy="131445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888888"/>
              </a:buClr>
              <a:buSzPts val="2100"/>
              <a:buNone/>
              <a:defRPr>
                <a:solidFill>
                  <a:srgbClr val="888888"/>
                </a:solidFill>
              </a:defRPr>
            </a:lvl1pPr>
            <a:lvl2pPr lvl="1" algn="ctr">
              <a:lnSpc>
                <a:spcPct val="90000"/>
              </a:lnSpc>
              <a:spcBef>
                <a:spcPts val="400"/>
              </a:spcBef>
              <a:spcAft>
                <a:spcPts val="0"/>
              </a:spcAft>
              <a:buClr>
                <a:srgbClr val="888888"/>
              </a:buClr>
              <a:buSzPts val="1800"/>
              <a:buNone/>
              <a:defRPr>
                <a:solidFill>
                  <a:srgbClr val="888888"/>
                </a:solidFill>
              </a:defRPr>
            </a:lvl2pPr>
            <a:lvl3pPr lvl="2" algn="ctr">
              <a:lnSpc>
                <a:spcPct val="90000"/>
              </a:lnSpc>
              <a:spcBef>
                <a:spcPts val="400"/>
              </a:spcBef>
              <a:spcAft>
                <a:spcPts val="0"/>
              </a:spcAft>
              <a:buClr>
                <a:srgbClr val="888888"/>
              </a:buClr>
              <a:buSzPts val="1500"/>
              <a:buNone/>
              <a:defRPr>
                <a:solidFill>
                  <a:srgbClr val="888888"/>
                </a:solidFill>
              </a:defRPr>
            </a:lvl3pPr>
            <a:lvl4pPr lvl="3" algn="ctr">
              <a:lnSpc>
                <a:spcPct val="90000"/>
              </a:lnSpc>
              <a:spcBef>
                <a:spcPts val="400"/>
              </a:spcBef>
              <a:spcAft>
                <a:spcPts val="0"/>
              </a:spcAft>
              <a:buClr>
                <a:srgbClr val="888888"/>
              </a:buClr>
              <a:buSzPts val="1400"/>
              <a:buNone/>
              <a:defRPr>
                <a:solidFill>
                  <a:srgbClr val="888888"/>
                </a:solidFill>
              </a:defRPr>
            </a:lvl4pPr>
            <a:lvl5pPr lvl="4" algn="ctr">
              <a:lnSpc>
                <a:spcPct val="90000"/>
              </a:lnSpc>
              <a:spcBef>
                <a:spcPts val="400"/>
              </a:spcBef>
              <a:spcAft>
                <a:spcPts val="0"/>
              </a:spcAft>
              <a:buClr>
                <a:srgbClr val="888888"/>
              </a:buClr>
              <a:buSzPts val="1400"/>
              <a:buNone/>
              <a:defRPr>
                <a:solidFill>
                  <a:srgbClr val="888888"/>
                </a:solidFill>
              </a:defRPr>
            </a:lvl5pPr>
            <a:lvl6pPr lvl="5" algn="ctr">
              <a:lnSpc>
                <a:spcPct val="90000"/>
              </a:lnSpc>
              <a:spcBef>
                <a:spcPts val="400"/>
              </a:spcBef>
              <a:spcAft>
                <a:spcPts val="0"/>
              </a:spcAft>
              <a:buClr>
                <a:srgbClr val="888888"/>
              </a:buClr>
              <a:buSzPts val="1400"/>
              <a:buNone/>
              <a:defRPr>
                <a:solidFill>
                  <a:srgbClr val="888888"/>
                </a:solidFill>
              </a:defRPr>
            </a:lvl6pPr>
            <a:lvl7pPr lvl="6" algn="ctr">
              <a:lnSpc>
                <a:spcPct val="90000"/>
              </a:lnSpc>
              <a:spcBef>
                <a:spcPts val="400"/>
              </a:spcBef>
              <a:spcAft>
                <a:spcPts val="0"/>
              </a:spcAft>
              <a:buClr>
                <a:srgbClr val="888888"/>
              </a:buClr>
              <a:buSzPts val="1400"/>
              <a:buNone/>
              <a:defRPr>
                <a:solidFill>
                  <a:srgbClr val="888888"/>
                </a:solidFill>
              </a:defRPr>
            </a:lvl7pPr>
            <a:lvl8pPr lvl="7" algn="ctr">
              <a:lnSpc>
                <a:spcPct val="90000"/>
              </a:lnSpc>
              <a:spcBef>
                <a:spcPts val="400"/>
              </a:spcBef>
              <a:spcAft>
                <a:spcPts val="0"/>
              </a:spcAft>
              <a:buClr>
                <a:srgbClr val="888888"/>
              </a:buClr>
              <a:buSzPts val="1400"/>
              <a:buNone/>
              <a:defRPr>
                <a:solidFill>
                  <a:srgbClr val="888888"/>
                </a:solidFill>
              </a:defRPr>
            </a:lvl8pPr>
            <a:lvl9pPr lvl="8" algn="ctr">
              <a:lnSpc>
                <a:spcPct val="90000"/>
              </a:lnSpc>
              <a:spcBef>
                <a:spcPts val="400"/>
              </a:spcBef>
              <a:spcAft>
                <a:spcPts val="0"/>
              </a:spcAft>
              <a:buClr>
                <a:srgbClr val="888888"/>
              </a:buClr>
              <a:buSzPts val="1400"/>
              <a:buNone/>
              <a:defRPr>
                <a:solidFill>
                  <a:srgbClr val="888888"/>
                </a:solidFill>
              </a:defRPr>
            </a:lvl9pPr>
          </a:lstStyle>
          <a:p/>
        </p:txBody>
      </p:sp>
      <p:sp>
        <p:nvSpPr>
          <p:cNvPr id="130" name="Google Shape;130;p28"/>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8"/>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8"/>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spcAft>
                <a:spcPts val="0"/>
              </a:spcAft>
              <a:buNone/>
              <a:defRPr>
                <a:solidFill>
                  <a:srgbClr val="000000"/>
                </a:solidFill>
              </a:defRPr>
            </a:lvl1pPr>
            <a:lvl2pPr indent="0" lvl="1" marL="0" algn="r">
              <a:spcBef>
                <a:spcPts val="0"/>
              </a:spcBef>
              <a:spcAft>
                <a:spcPts val="0"/>
              </a:spcAft>
              <a:buNone/>
              <a:defRPr>
                <a:solidFill>
                  <a:srgbClr val="000000"/>
                </a:solidFill>
              </a:defRPr>
            </a:lvl2pPr>
            <a:lvl3pPr indent="0" lvl="2" marL="0" algn="r">
              <a:spcBef>
                <a:spcPts val="0"/>
              </a:spcBef>
              <a:spcAft>
                <a:spcPts val="0"/>
              </a:spcAft>
              <a:buNone/>
              <a:defRPr>
                <a:solidFill>
                  <a:srgbClr val="000000"/>
                </a:solidFill>
              </a:defRPr>
            </a:lvl3pPr>
            <a:lvl4pPr indent="0" lvl="3" marL="0" algn="r">
              <a:spcBef>
                <a:spcPts val="0"/>
              </a:spcBef>
              <a:spcAft>
                <a:spcPts val="0"/>
              </a:spcAft>
              <a:buNone/>
              <a:defRPr>
                <a:solidFill>
                  <a:srgbClr val="000000"/>
                </a:solidFill>
              </a:defRPr>
            </a:lvl4pPr>
            <a:lvl5pPr indent="0" lvl="4" marL="0" algn="r">
              <a:spcBef>
                <a:spcPts val="0"/>
              </a:spcBef>
              <a:spcAft>
                <a:spcPts val="0"/>
              </a:spcAft>
              <a:buNone/>
              <a:defRPr>
                <a:solidFill>
                  <a:srgbClr val="000000"/>
                </a:solidFill>
              </a:defRPr>
            </a:lvl5pPr>
            <a:lvl6pPr indent="0" lvl="5" marL="0" algn="r">
              <a:spcBef>
                <a:spcPts val="0"/>
              </a:spcBef>
              <a:spcAft>
                <a:spcPts val="0"/>
              </a:spcAft>
              <a:buNone/>
              <a:defRPr>
                <a:solidFill>
                  <a:srgbClr val="000000"/>
                </a:solidFill>
              </a:defRPr>
            </a:lvl6pPr>
            <a:lvl7pPr indent="0" lvl="6" marL="0" algn="r">
              <a:spcBef>
                <a:spcPts val="0"/>
              </a:spcBef>
              <a:spcAft>
                <a:spcPts val="0"/>
              </a:spcAft>
              <a:buNone/>
              <a:defRPr>
                <a:solidFill>
                  <a:srgbClr val="000000"/>
                </a:solidFill>
              </a:defRPr>
            </a:lvl7pPr>
            <a:lvl8pPr indent="0" lvl="7" marL="0" algn="r">
              <a:spcBef>
                <a:spcPts val="0"/>
              </a:spcBef>
              <a:spcAft>
                <a:spcPts val="0"/>
              </a:spcAft>
              <a:buNone/>
              <a:defRPr>
                <a:solidFill>
                  <a:srgbClr val="000000"/>
                </a:solidFill>
              </a:defRPr>
            </a:lvl8pPr>
            <a:lvl9pPr indent="0" lvl="8" marL="0" algn="r">
              <a:spcBef>
                <a:spcPts val="0"/>
              </a:spcBef>
              <a:spcAft>
                <a:spcPts val="0"/>
              </a:spcAft>
              <a:buNone/>
              <a:defRPr>
                <a:solidFill>
                  <a:srgbClr val="000000"/>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8.jp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17.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39.png"/><Relationship Id="rId6"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nvSpPr>
        <p:spPr>
          <a:xfrm>
            <a:off x="1602621" y="765827"/>
            <a:ext cx="6425272" cy="401648"/>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2400"/>
              <a:buFont typeface="Calibri"/>
              <a:buNone/>
            </a:pPr>
            <a:r>
              <a:rPr b="1" i="0" lang="es" sz="2400" u="none" cap="none" strike="noStrike">
                <a:solidFill>
                  <a:srgbClr val="000000"/>
                </a:solidFill>
                <a:latin typeface="Calibri"/>
                <a:ea typeface="Calibri"/>
                <a:cs typeface="Calibri"/>
                <a:sym typeface="Calibri"/>
              </a:rPr>
              <a:t>UNIVERSIDAD DE LAS FUERZAS ARMADAS ESPE</a:t>
            </a:r>
            <a:endParaRPr b="1" i="0" sz="2400" u="none" cap="none" strike="noStrike">
              <a:solidFill>
                <a:srgbClr val="000000"/>
              </a:solidFill>
              <a:latin typeface="Calibri"/>
              <a:ea typeface="Calibri"/>
              <a:cs typeface="Calibri"/>
              <a:sym typeface="Calibri"/>
            </a:endParaRPr>
          </a:p>
        </p:txBody>
      </p:sp>
      <p:sp>
        <p:nvSpPr>
          <p:cNvPr id="140" name="Google Shape;140;p29"/>
          <p:cNvSpPr txBox="1"/>
          <p:nvPr/>
        </p:nvSpPr>
        <p:spPr>
          <a:xfrm>
            <a:off x="1196276" y="1376928"/>
            <a:ext cx="7484164" cy="318549"/>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800"/>
              <a:buFont typeface="Calibri"/>
              <a:buNone/>
            </a:pPr>
            <a:r>
              <a:rPr b="0" i="0" lang="es" sz="1800" u="none" cap="none" strike="noStrike">
                <a:solidFill>
                  <a:srgbClr val="000000"/>
                </a:solidFill>
                <a:latin typeface="Calibri"/>
                <a:ea typeface="Calibri"/>
                <a:cs typeface="Calibri"/>
                <a:sym typeface="Calibri"/>
              </a:rPr>
              <a:t>Departamento de Ciencias Humanas y Sociales</a:t>
            </a:r>
            <a:endParaRPr b="0" i="0" sz="1800" u="none" cap="none" strike="noStrike">
              <a:solidFill>
                <a:srgbClr val="000000"/>
              </a:solidFill>
              <a:latin typeface="Calibri"/>
              <a:ea typeface="Calibri"/>
              <a:cs typeface="Calibri"/>
              <a:sym typeface="Calibri"/>
            </a:endParaRPr>
          </a:p>
        </p:txBody>
      </p:sp>
      <p:sp>
        <p:nvSpPr>
          <p:cNvPr id="141" name="Google Shape;141;p29"/>
          <p:cNvSpPr txBox="1"/>
          <p:nvPr/>
        </p:nvSpPr>
        <p:spPr>
          <a:xfrm>
            <a:off x="1908800" y="2368175"/>
            <a:ext cx="59070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Times New Roman"/>
              <a:buNone/>
            </a:pPr>
            <a:r>
              <a:rPr i="1" lang="es" sz="1200">
                <a:latin typeface="Calibri"/>
                <a:ea typeface="Calibri"/>
                <a:cs typeface="Calibri"/>
                <a:sym typeface="Calibri"/>
              </a:rPr>
              <a:t>PREVIO A LA OBTENCIÓN DEL TÍTULO DE LICENCIADO EN PEDAGOGÍA DE LA ACTIVIDAD FÍSICA Y DEPORTE</a:t>
            </a:r>
            <a:endParaRPr i="1" sz="1200" u="none" cap="none" strike="noStrike">
              <a:solidFill>
                <a:srgbClr val="000000"/>
              </a:solidFill>
              <a:latin typeface="Calibri"/>
              <a:ea typeface="Calibri"/>
              <a:cs typeface="Calibri"/>
              <a:sym typeface="Calibri"/>
            </a:endParaRPr>
          </a:p>
        </p:txBody>
      </p:sp>
      <p:sp>
        <p:nvSpPr>
          <p:cNvPr id="142" name="Google Shape;142;p29"/>
          <p:cNvSpPr txBox="1"/>
          <p:nvPr/>
        </p:nvSpPr>
        <p:spPr>
          <a:xfrm>
            <a:off x="442719" y="3013908"/>
            <a:ext cx="5131200" cy="900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s" sz="1800" u="none" cap="none" strike="noStrike">
                <a:solidFill>
                  <a:srgbClr val="000000"/>
                </a:solidFill>
                <a:latin typeface="Times New Roman"/>
                <a:ea typeface="Times New Roman"/>
                <a:cs typeface="Times New Roman"/>
                <a:sym typeface="Times New Roman"/>
              </a:rPr>
              <a:t>Autores:</a:t>
            </a:r>
            <a:endParaRPr sz="1100"/>
          </a:p>
          <a:p>
            <a:pPr indent="0" lvl="0" marL="0" marR="0" rtl="0" algn="ctr">
              <a:lnSpc>
                <a:spcPct val="100000"/>
              </a:lnSpc>
              <a:spcBef>
                <a:spcPts val="0"/>
              </a:spcBef>
              <a:spcAft>
                <a:spcPts val="0"/>
              </a:spcAft>
              <a:buClr>
                <a:srgbClr val="000000"/>
              </a:buClr>
              <a:buSzPts val="1800"/>
              <a:buFont typeface="Times New Roman"/>
              <a:buNone/>
            </a:pPr>
            <a:r>
              <a:rPr b="0" i="1" lang="es" sz="1800" u="none" cap="none" strike="noStrike">
                <a:solidFill>
                  <a:srgbClr val="000000"/>
                </a:solidFill>
                <a:latin typeface="Times New Roman"/>
                <a:ea typeface="Times New Roman"/>
                <a:cs typeface="Times New Roman"/>
                <a:sym typeface="Times New Roman"/>
              </a:rPr>
              <a:t>Altamirano Pinto Kevin Isaac</a:t>
            </a:r>
            <a:endParaRPr sz="1100"/>
          </a:p>
          <a:p>
            <a:pPr indent="0" lvl="0" marL="0" marR="0" rtl="0" algn="ctr">
              <a:lnSpc>
                <a:spcPct val="100000"/>
              </a:lnSpc>
              <a:spcBef>
                <a:spcPts val="0"/>
              </a:spcBef>
              <a:spcAft>
                <a:spcPts val="0"/>
              </a:spcAft>
              <a:buClr>
                <a:srgbClr val="000000"/>
              </a:buClr>
              <a:buSzPts val="1800"/>
              <a:buFont typeface="Times New Roman"/>
              <a:buNone/>
            </a:pPr>
            <a:r>
              <a:rPr b="0" i="1" lang="es" sz="1800" u="none" cap="none" strike="noStrike">
                <a:solidFill>
                  <a:srgbClr val="000000"/>
                </a:solidFill>
                <a:latin typeface="Times New Roman"/>
                <a:ea typeface="Times New Roman"/>
                <a:cs typeface="Times New Roman"/>
                <a:sym typeface="Times New Roman"/>
              </a:rPr>
              <a:t>Loya Topón Stalin Fabián</a:t>
            </a:r>
            <a:endParaRPr b="0" i="1" sz="1800" u="none" cap="none" strike="noStrike">
              <a:solidFill>
                <a:srgbClr val="000000"/>
              </a:solidFill>
              <a:latin typeface="Times New Roman"/>
              <a:ea typeface="Times New Roman"/>
              <a:cs typeface="Times New Roman"/>
              <a:sym typeface="Times New Roman"/>
            </a:endParaRPr>
          </a:p>
        </p:txBody>
      </p:sp>
      <p:sp>
        <p:nvSpPr>
          <p:cNvPr id="143" name="Google Shape;143;p29"/>
          <p:cNvSpPr txBox="1"/>
          <p:nvPr/>
        </p:nvSpPr>
        <p:spPr>
          <a:xfrm>
            <a:off x="4012802" y="3518339"/>
            <a:ext cx="51312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s" sz="1800" u="none" cap="none" strike="noStrike">
                <a:solidFill>
                  <a:srgbClr val="000000"/>
                </a:solidFill>
                <a:latin typeface="Times New Roman"/>
                <a:ea typeface="Times New Roman"/>
                <a:cs typeface="Times New Roman"/>
                <a:sym typeface="Times New Roman"/>
              </a:rPr>
              <a:t>Tutor:</a:t>
            </a:r>
            <a:endParaRPr sz="1100"/>
          </a:p>
          <a:p>
            <a:pPr indent="0" lvl="0" marL="0" marR="0" rtl="0" algn="ctr">
              <a:lnSpc>
                <a:spcPct val="100000"/>
              </a:lnSpc>
              <a:spcBef>
                <a:spcPts val="0"/>
              </a:spcBef>
              <a:spcAft>
                <a:spcPts val="0"/>
              </a:spcAft>
              <a:buClr>
                <a:srgbClr val="000000"/>
              </a:buClr>
              <a:buSzPts val="1800"/>
              <a:buFont typeface="Times New Roman"/>
              <a:buNone/>
            </a:pPr>
            <a:r>
              <a:rPr b="0" i="1" lang="es" sz="1800" u="none" cap="none" strike="noStrike">
                <a:solidFill>
                  <a:srgbClr val="000000"/>
                </a:solidFill>
                <a:latin typeface="Times New Roman"/>
                <a:ea typeface="Times New Roman"/>
                <a:cs typeface="Times New Roman"/>
                <a:sym typeface="Times New Roman"/>
              </a:rPr>
              <a:t>MSc. Orlando Carrasco </a:t>
            </a:r>
            <a:endParaRPr b="0" i="1" sz="1800" u="none" cap="none" strike="noStrike">
              <a:solidFill>
                <a:srgbClr val="000000"/>
              </a:solidFill>
              <a:latin typeface="Times New Roman"/>
              <a:ea typeface="Times New Roman"/>
              <a:cs typeface="Times New Roman"/>
              <a:sym typeface="Times New Roman"/>
            </a:endParaRPr>
          </a:p>
        </p:txBody>
      </p:sp>
      <p:sp>
        <p:nvSpPr>
          <p:cNvPr id="144" name="Google Shape;144;p29"/>
          <p:cNvSpPr txBox="1"/>
          <p:nvPr/>
        </p:nvSpPr>
        <p:spPr>
          <a:xfrm>
            <a:off x="2372755" y="1897072"/>
            <a:ext cx="51312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Times New Roman"/>
              <a:buNone/>
            </a:pPr>
            <a:r>
              <a:rPr i="1" lang="es" sz="1800">
                <a:latin typeface="Calibri"/>
                <a:ea typeface="Calibri"/>
                <a:cs typeface="Calibri"/>
                <a:sym typeface="Calibri"/>
              </a:rPr>
              <a:t>DEFENSA DEL PROYECTO DE TITULACIÓN</a:t>
            </a:r>
            <a:endParaRPr i="1"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p:nvPr/>
        </p:nvSpPr>
        <p:spPr>
          <a:xfrm>
            <a:off x="5048632" y="739338"/>
            <a:ext cx="2182800" cy="593100"/>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600">
                <a:solidFill>
                  <a:schemeClr val="dk1"/>
                </a:solidFill>
                <a:latin typeface="Calibri"/>
                <a:ea typeface="Calibri"/>
                <a:cs typeface="Calibri"/>
                <a:sym typeface="Calibri"/>
              </a:rPr>
              <a:t>(Williams &amp; Davids, 1999) </a:t>
            </a:r>
            <a:endParaRPr b="1" sz="2600">
              <a:solidFill>
                <a:schemeClr val="dk1"/>
              </a:solidFill>
              <a:latin typeface="Calibri"/>
              <a:ea typeface="Calibri"/>
              <a:cs typeface="Calibri"/>
              <a:sym typeface="Calibri"/>
            </a:endParaRPr>
          </a:p>
        </p:txBody>
      </p:sp>
      <p:pic>
        <p:nvPicPr>
          <p:cNvPr descr="FUTBOL FORMATIVO: Teoría del entrenamiento de la Técnica" id="258" name="Google Shape;258;p38"/>
          <p:cNvPicPr preferRelativeResize="0"/>
          <p:nvPr/>
        </p:nvPicPr>
        <p:blipFill rotWithShape="1">
          <a:blip r:embed="rId3">
            <a:alphaModFix/>
          </a:blip>
          <a:srcRect b="0" l="0" r="0" t="0"/>
          <a:stretch/>
        </p:blipFill>
        <p:spPr>
          <a:xfrm>
            <a:off x="887425" y="3473551"/>
            <a:ext cx="1537175" cy="1023775"/>
          </a:xfrm>
          <a:prstGeom prst="rect">
            <a:avLst/>
          </a:prstGeom>
          <a:noFill/>
          <a:ln>
            <a:noFill/>
          </a:ln>
        </p:spPr>
      </p:pic>
      <p:pic>
        <p:nvPicPr>
          <p:cNvPr descr="Importancia de la previa planificación del entrenamiento" id="259" name="Google Shape;259;p38"/>
          <p:cNvPicPr preferRelativeResize="0"/>
          <p:nvPr/>
        </p:nvPicPr>
        <p:blipFill rotWithShape="1">
          <a:blip r:embed="rId4">
            <a:alphaModFix/>
          </a:blip>
          <a:srcRect b="0" l="0" r="0" t="0"/>
          <a:stretch/>
        </p:blipFill>
        <p:spPr>
          <a:xfrm>
            <a:off x="775888" y="2016279"/>
            <a:ext cx="1760250" cy="880125"/>
          </a:xfrm>
          <a:prstGeom prst="rect">
            <a:avLst/>
          </a:prstGeom>
          <a:noFill/>
          <a:ln>
            <a:noFill/>
          </a:ln>
        </p:spPr>
      </p:pic>
      <p:sp>
        <p:nvSpPr>
          <p:cNvPr id="260" name="Google Shape;260;p38"/>
          <p:cNvSpPr/>
          <p:nvPr/>
        </p:nvSpPr>
        <p:spPr>
          <a:xfrm>
            <a:off x="373500" y="-87177"/>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MARCO TEÓRICO </a:t>
            </a:r>
            <a:endParaRPr b="1" sz="2400">
              <a:solidFill>
                <a:schemeClr val="dk1"/>
              </a:solidFill>
              <a:latin typeface="Calibri"/>
              <a:ea typeface="Calibri"/>
              <a:cs typeface="Calibri"/>
              <a:sym typeface="Calibri"/>
            </a:endParaRPr>
          </a:p>
        </p:txBody>
      </p:sp>
      <p:sp>
        <p:nvSpPr>
          <p:cNvPr id="261" name="Google Shape;261;p38"/>
          <p:cNvSpPr/>
          <p:nvPr/>
        </p:nvSpPr>
        <p:spPr>
          <a:xfrm>
            <a:off x="617395" y="744271"/>
            <a:ext cx="2077200" cy="583200"/>
          </a:xfrm>
          <a:prstGeom prst="rect">
            <a:avLst/>
          </a:prstGeom>
          <a:solidFill>
            <a:srgbClr val="00B0F0"/>
          </a:solid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b="1" lang="es" sz="1600">
                <a:solidFill>
                  <a:schemeClr val="dk1"/>
                </a:solidFill>
                <a:latin typeface="Calibri"/>
                <a:ea typeface="Calibri"/>
                <a:cs typeface="Calibri"/>
                <a:sym typeface="Calibri"/>
              </a:rPr>
              <a:t>FÚTBOL Y MÉTODO SITUACIONAL</a:t>
            </a:r>
            <a:endParaRPr b="1" sz="1600">
              <a:solidFill>
                <a:schemeClr val="dk1"/>
              </a:solidFill>
              <a:latin typeface="Calibri"/>
              <a:ea typeface="Calibri"/>
              <a:cs typeface="Calibri"/>
              <a:sym typeface="Calibri"/>
            </a:endParaRPr>
          </a:p>
        </p:txBody>
      </p:sp>
      <p:grpSp>
        <p:nvGrpSpPr>
          <p:cNvPr id="262" name="Google Shape;262;p38"/>
          <p:cNvGrpSpPr/>
          <p:nvPr/>
        </p:nvGrpSpPr>
        <p:grpSpPr>
          <a:xfrm>
            <a:off x="3362250" y="1565804"/>
            <a:ext cx="5717250" cy="2999316"/>
            <a:chOff x="35" y="423089"/>
            <a:chExt cx="7245279" cy="1723943"/>
          </a:xfrm>
        </p:grpSpPr>
        <p:sp>
          <p:nvSpPr>
            <p:cNvPr id="263" name="Google Shape;263;p38"/>
            <p:cNvSpPr/>
            <p:nvPr/>
          </p:nvSpPr>
          <p:spPr>
            <a:xfrm>
              <a:off x="35" y="423089"/>
              <a:ext cx="3385644" cy="1109063"/>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600"/>
            </a:p>
          </p:txBody>
        </p:sp>
        <p:sp>
          <p:nvSpPr>
            <p:cNvPr id="264" name="Google Shape;264;p38"/>
            <p:cNvSpPr txBox="1"/>
            <p:nvPr/>
          </p:nvSpPr>
          <p:spPr>
            <a:xfrm>
              <a:off x="35" y="423089"/>
              <a:ext cx="3385644" cy="1109063"/>
            </a:xfrm>
            <a:prstGeom prst="rect">
              <a:avLst/>
            </a:prstGeom>
            <a:noFill/>
            <a:ln>
              <a:noFill/>
            </a:ln>
          </p:spPr>
          <p:txBody>
            <a:bodyPr anchorCtr="0" anchor="ctr" bIns="42650" lIns="74675" spcFirstLastPara="1" rIns="74675" wrap="square" tIns="42650">
              <a:noAutofit/>
            </a:bodyPr>
            <a:lstStyle/>
            <a:p>
              <a:pPr indent="0" lvl="0" marL="0" marR="0" rtl="0" algn="ctr">
                <a:lnSpc>
                  <a:spcPct val="90000"/>
                </a:lnSpc>
                <a:spcBef>
                  <a:spcPts val="0"/>
                </a:spcBef>
                <a:spcAft>
                  <a:spcPts val="0"/>
                </a:spcAft>
                <a:buNone/>
              </a:pPr>
              <a:r>
                <a:rPr lang="es" sz="1600">
                  <a:solidFill>
                    <a:schemeClr val="dk1"/>
                  </a:solidFill>
                  <a:latin typeface="Calibri"/>
                  <a:ea typeface="Calibri"/>
                  <a:cs typeface="Calibri"/>
                  <a:sym typeface="Calibri"/>
                </a:rPr>
                <a:t>En el deporte se hace uso de varias delineaciones experimentales que son de toma de decisiones estáticas</a:t>
              </a:r>
              <a:endParaRPr sz="1600">
                <a:solidFill>
                  <a:schemeClr val="dk1"/>
                </a:solidFill>
                <a:latin typeface="Calibri"/>
                <a:ea typeface="Calibri"/>
                <a:cs typeface="Calibri"/>
                <a:sym typeface="Calibri"/>
              </a:endParaRPr>
            </a:p>
          </p:txBody>
        </p:sp>
        <p:sp>
          <p:nvSpPr>
            <p:cNvPr id="265" name="Google Shape;265;p38"/>
            <p:cNvSpPr/>
            <p:nvPr/>
          </p:nvSpPr>
          <p:spPr>
            <a:xfrm>
              <a:off x="35" y="1532153"/>
              <a:ext cx="3385644" cy="614879"/>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600"/>
            </a:p>
          </p:txBody>
        </p:sp>
        <p:sp>
          <p:nvSpPr>
            <p:cNvPr id="266" name="Google Shape;266;p38"/>
            <p:cNvSpPr/>
            <p:nvPr/>
          </p:nvSpPr>
          <p:spPr>
            <a:xfrm>
              <a:off x="3859670" y="423089"/>
              <a:ext cx="3385644" cy="1109063"/>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600"/>
            </a:p>
          </p:txBody>
        </p:sp>
        <p:sp>
          <p:nvSpPr>
            <p:cNvPr id="267" name="Google Shape;267;p38"/>
            <p:cNvSpPr txBox="1"/>
            <p:nvPr/>
          </p:nvSpPr>
          <p:spPr>
            <a:xfrm>
              <a:off x="3859670" y="423089"/>
              <a:ext cx="3385644" cy="1109063"/>
            </a:xfrm>
            <a:prstGeom prst="rect">
              <a:avLst/>
            </a:prstGeom>
            <a:noFill/>
            <a:ln>
              <a:noFill/>
            </a:ln>
          </p:spPr>
          <p:txBody>
            <a:bodyPr anchorCtr="0" anchor="ctr" bIns="42650" lIns="74675" spcFirstLastPara="1" rIns="74675" wrap="square" tIns="42650">
              <a:noAutofit/>
            </a:bodyPr>
            <a:lstStyle/>
            <a:p>
              <a:pPr indent="0" lvl="0" marL="0" marR="0" rtl="0" algn="ctr">
                <a:lnSpc>
                  <a:spcPct val="90000"/>
                </a:lnSpc>
                <a:spcBef>
                  <a:spcPts val="0"/>
                </a:spcBef>
                <a:spcAft>
                  <a:spcPts val="0"/>
                </a:spcAft>
                <a:buNone/>
              </a:pPr>
              <a:r>
                <a:rPr lang="es" sz="1600">
                  <a:solidFill>
                    <a:schemeClr val="dk1"/>
                  </a:solidFill>
                  <a:latin typeface="Calibri"/>
                  <a:ea typeface="Calibri"/>
                  <a:cs typeface="Calibri"/>
                  <a:sym typeface="Calibri"/>
                </a:rPr>
                <a:t>Por el contrario, en los entrenamientos o competencias implican procesos dinámicos e interactivos con decisiones seguidas de acciones, seguidas de nuevas decisiones y seguidas por nuevas acciones.</a:t>
              </a:r>
              <a:endParaRPr sz="1600">
                <a:solidFill>
                  <a:schemeClr val="dk1"/>
                </a:solidFill>
                <a:latin typeface="Calibri"/>
                <a:ea typeface="Calibri"/>
                <a:cs typeface="Calibri"/>
                <a:sym typeface="Calibri"/>
              </a:endParaRPr>
            </a:p>
          </p:txBody>
        </p:sp>
        <p:sp>
          <p:nvSpPr>
            <p:cNvPr id="268" name="Google Shape;268;p38"/>
            <p:cNvSpPr/>
            <p:nvPr/>
          </p:nvSpPr>
          <p:spPr>
            <a:xfrm>
              <a:off x="3859670" y="1532153"/>
              <a:ext cx="3385644" cy="614879"/>
            </a:xfrm>
            <a:prstGeom prst="rect">
              <a:avLst/>
            </a:prstGeom>
            <a:solidFill>
              <a:srgbClr val="D3E1CC">
                <a:alpha val="89803"/>
              </a:srgbClr>
            </a:solidFill>
            <a:ln cap="flat" cmpd="sng" w="12700">
              <a:solidFill>
                <a:srgbClr val="D3E1CC">
                  <a:alpha val="89803"/>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600"/>
            </a:p>
          </p:txBody>
        </p:sp>
      </p:grpSp>
      <p:sp>
        <p:nvSpPr>
          <p:cNvPr id="269" name="Google Shape;269;p38"/>
          <p:cNvSpPr/>
          <p:nvPr/>
        </p:nvSpPr>
        <p:spPr>
          <a:xfrm>
            <a:off x="3086100" y="797894"/>
            <a:ext cx="1057275" cy="475975"/>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METODOLOGÍA DE LA INVESTIGACIÓN</a:t>
            </a:r>
            <a:endParaRPr b="1" sz="2400">
              <a:solidFill>
                <a:schemeClr val="dk1"/>
              </a:solidFill>
              <a:latin typeface="Calibri"/>
              <a:ea typeface="Calibri"/>
              <a:cs typeface="Calibri"/>
              <a:sym typeface="Calibri"/>
            </a:endParaRPr>
          </a:p>
        </p:txBody>
      </p:sp>
      <p:grpSp>
        <p:nvGrpSpPr>
          <p:cNvPr id="275" name="Google Shape;275;p39"/>
          <p:cNvGrpSpPr/>
          <p:nvPr/>
        </p:nvGrpSpPr>
        <p:grpSpPr>
          <a:xfrm>
            <a:off x="553839" y="1669879"/>
            <a:ext cx="5999248" cy="1600822"/>
            <a:chOff x="21447" y="1642118"/>
            <a:chExt cx="7998998" cy="2134430"/>
          </a:xfrm>
        </p:grpSpPr>
        <p:sp>
          <p:nvSpPr>
            <p:cNvPr id="276" name="Google Shape;276;p39"/>
            <p:cNvSpPr/>
            <p:nvPr/>
          </p:nvSpPr>
          <p:spPr>
            <a:xfrm>
              <a:off x="143610" y="2408324"/>
              <a:ext cx="2150066" cy="708544"/>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7" name="Google Shape;277;p39"/>
            <p:cNvSpPr txBox="1"/>
            <p:nvPr/>
          </p:nvSpPr>
          <p:spPr>
            <a:xfrm>
              <a:off x="143610" y="2408324"/>
              <a:ext cx="2150066" cy="708544"/>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None/>
              </a:pPr>
              <a:r>
                <a:rPr lang="es" sz="1300">
                  <a:solidFill>
                    <a:schemeClr val="dk1"/>
                  </a:solidFill>
                  <a:latin typeface="Calibri"/>
                  <a:ea typeface="Calibri"/>
                  <a:cs typeface="Calibri"/>
                  <a:sym typeface="Calibri"/>
                </a:rPr>
                <a:t>Cuasi-experimental de orden</a:t>
              </a:r>
              <a:r>
                <a:rPr lang="es" sz="1100"/>
                <a:t> </a:t>
              </a:r>
              <a:r>
                <a:rPr lang="es" sz="1300">
                  <a:solidFill>
                    <a:schemeClr val="dk1"/>
                  </a:solidFill>
                  <a:latin typeface="Calibri"/>
                  <a:ea typeface="Calibri"/>
                  <a:cs typeface="Calibri"/>
                  <a:sym typeface="Calibri"/>
                </a:rPr>
                <a:t>l</a:t>
              </a:r>
              <a:r>
                <a:rPr lang="es" sz="1300">
                  <a:solidFill>
                    <a:schemeClr val="dk1"/>
                  </a:solidFill>
                  <a:latin typeface="Calibri"/>
                  <a:ea typeface="Calibri"/>
                  <a:cs typeface="Calibri"/>
                  <a:sym typeface="Calibri"/>
                </a:rPr>
                <a:t>ongitudinal</a:t>
              </a:r>
              <a:endParaRPr sz="1300">
                <a:solidFill>
                  <a:schemeClr val="dk1"/>
                </a:solidFill>
                <a:latin typeface="Calibri"/>
                <a:ea typeface="Calibri"/>
                <a:cs typeface="Calibri"/>
                <a:sym typeface="Calibri"/>
              </a:endParaRPr>
            </a:p>
          </p:txBody>
        </p:sp>
        <p:sp>
          <p:nvSpPr>
            <p:cNvPr id="278" name="Google Shape;278;p39"/>
            <p:cNvSpPr/>
            <p:nvPr/>
          </p:nvSpPr>
          <p:spPr>
            <a:xfrm>
              <a:off x="141167" y="2192828"/>
              <a:ext cx="171028" cy="171028"/>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9" name="Google Shape;279;p39"/>
            <p:cNvSpPr/>
            <p:nvPr/>
          </p:nvSpPr>
          <p:spPr>
            <a:xfrm>
              <a:off x="260886" y="1953389"/>
              <a:ext cx="171028" cy="171028"/>
            </a:xfrm>
            <a:prstGeom prst="ellipse">
              <a:avLst/>
            </a:prstGeom>
            <a:solidFill>
              <a:srgbClr val="FDE40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0" name="Google Shape;280;p39"/>
            <p:cNvSpPr/>
            <p:nvPr/>
          </p:nvSpPr>
          <p:spPr>
            <a:xfrm>
              <a:off x="548213" y="2001277"/>
              <a:ext cx="268758" cy="268758"/>
            </a:xfrm>
            <a:prstGeom prst="ellipse">
              <a:avLst/>
            </a:prstGeom>
            <a:solidFill>
              <a:srgbClr val="EBFA0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1" name="Google Shape;281;p39"/>
            <p:cNvSpPr/>
            <p:nvPr/>
          </p:nvSpPr>
          <p:spPr>
            <a:xfrm>
              <a:off x="787653" y="1737894"/>
              <a:ext cx="171028" cy="171028"/>
            </a:xfrm>
            <a:prstGeom prst="ellipse">
              <a:avLst/>
            </a:prstGeom>
            <a:solidFill>
              <a:srgbClr val="C6F70E"/>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2" name="Google Shape;282;p39"/>
            <p:cNvSpPr/>
            <p:nvPr/>
          </p:nvSpPr>
          <p:spPr>
            <a:xfrm>
              <a:off x="1098924" y="1642118"/>
              <a:ext cx="171028" cy="171028"/>
            </a:xfrm>
            <a:prstGeom prst="ellipse">
              <a:avLst/>
            </a:prstGeom>
            <a:solidFill>
              <a:srgbClr val="A3F41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3" name="Google Shape;283;p39"/>
            <p:cNvSpPr/>
            <p:nvPr/>
          </p:nvSpPr>
          <p:spPr>
            <a:xfrm>
              <a:off x="1482027" y="1809725"/>
              <a:ext cx="171028" cy="171028"/>
            </a:xfrm>
            <a:prstGeom prst="ellipse">
              <a:avLst/>
            </a:prstGeom>
            <a:solidFill>
              <a:srgbClr val="83F11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4" name="Google Shape;284;p39"/>
            <p:cNvSpPr/>
            <p:nvPr/>
          </p:nvSpPr>
          <p:spPr>
            <a:xfrm>
              <a:off x="1721466" y="1929445"/>
              <a:ext cx="268758" cy="268758"/>
            </a:xfrm>
            <a:prstGeom prst="ellipse">
              <a:avLst/>
            </a:prstGeom>
            <a:solidFill>
              <a:srgbClr val="65EE1F"/>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5" name="Google Shape;285;p39"/>
            <p:cNvSpPr/>
            <p:nvPr/>
          </p:nvSpPr>
          <p:spPr>
            <a:xfrm>
              <a:off x="2056681" y="2192828"/>
              <a:ext cx="171028" cy="171028"/>
            </a:xfrm>
            <a:prstGeom prst="ellipse">
              <a:avLst/>
            </a:prstGeom>
            <a:solidFill>
              <a:srgbClr val="4AEC2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6" name="Google Shape;286;p39"/>
            <p:cNvSpPr/>
            <p:nvPr/>
          </p:nvSpPr>
          <p:spPr>
            <a:xfrm>
              <a:off x="2200344" y="2456211"/>
              <a:ext cx="171028" cy="171028"/>
            </a:xfrm>
            <a:prstGeom prst="ellipse">
              <a:avLst/>
            </a:prstGeom>
            <a:solidFill>
              <a:srgbClr val="30E92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39"/>
            <p:cNvSpPr/>
            <p:nvPr/>
          </p:nvSpPr>
          <p:spPr>
            <a:xfrm>
              <a:off x="955260" y="1953389"/>
              <a:ext cx="439786" cy="439786"/>
            </a:xfrm>
            <a:prstGeom prst="ellipse">
              <a:avLst/>
            </a:prstGeom>
            <a:solidFill>
              <a:srgbClr val="2EE84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8" name="Google Shape;288;p39"/>
            <p:cNvSpPr/>
            <p:nvPr/>
          </p:nvSpPr>
          <p:spPr>
            <a:xfrm>
              <a:off x="21447" y="2863258"/>
              <a:ext cx="171028" cy="171028"/>
            </a:xfrm>
            <a:prstGeom prst="ellipse">
              <a:avLst/>
            </a:prstGeom>
            <a:solidFill>
              <a:srgbClr val="33E562"/>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9" name="Google Shape;289;p39"/>
            <p:cNvSpPr/>
            <p:nvPr/>
          </p:nvSpPr>
          <p:spPr>
            <a:xfrm>
              <a:off x="165111" y="3078754"/>
              <a:ext cx="268758" cy="268758"/>
            </a:xfrm>
            <a:prstGeom prst="ellipse">
              <a:avLst/>
            </a:prstGeom>
            <a:solidFill>
              <a:srgbClr val="38E37F"/>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0" name="Google Shape;290;p39"/>
            <p:cNvSpPr/>
            <p:nvPr/>
          </p:nvSpPr>
          <p:spPr>
            <a:xfrm>
              <a:off x="524270" y="3270305"/>
              <a:ext cx="390921" cy="390921"/>
            </a:xfrm>
            <a:prstGeom prst="ellipse">
              <a:avLst/>
            </a:prstGeom>
            <a:solidFill>
              <a:srgbClr val="3DE19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39"/>
            <p:cNvSpPr/>
            <p:nvPr/>
          </p:nvSpPr>
          <p:spPr>
            <a:xfrm>
              <a:off x="1027092" y="3581576"/>
              <a:ext cx="171028" cy="171028"/>
            </a:xfrm>
            <a:prstGeom prst="ellipse">
              <a:avLst/>
            </a:prstGeom>
            <a:solidFill>
              <a:srgbClr val="42DEB2"/>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2" name="Google Shape;292;p39"/>
            <p:cNvSpPr/>
            <p:nvPr/>
          </p:nvSpPr>
          <p:spPr>
            <a:xfrm>
              <a:off x="1122868" y="3270305"/>
              <a:ext cx="268758" cy="268758"/>
            </a:xfrm>
            <a:prstGeom prst="ellipse">
              <a:avLst/>
            </a:prstGeom>
            <a:solidFill>
              <a:srgbClr val="47DCC8"/>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3" name="Google Shape;293;p39"/>
            <p:cNvSpPr/>
            <p:nvPr/>
          </p:nvSpPr>
          <p:spPr>
            <a:xfrm>
              <a:off x="1362307" y="3605520"/>
              <a:ext cx="171028" cy="171028"/>
            </a:xfrm>
            <a:prstGeom prst="ellipse">
              <a:avLst/>
            </a:prstGeom>
            <a:solidFill>
              <a:srgbClr val="4CD7DA"/>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4" name="Google Shape;294;p39"/>
            <p:cNvSpPr/>
            <p:nvPr/>
          </p:nvSpPr>
          <p:spPr>
            <a:xfrm>
              <a:off x="1577802" y="3222417"/>
              <a:ext cx="390921" cy="390921"/>
            </a:xfrm>
            <a:prstGeom prst="ellipse">
              <a:avLst/>
            </a:prstGeom>
            <a:solidFill>
              <a:srgbClr val="51C1D8"/>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5" name="Google Shape;295;p39"/>
            <p:cNvSpPr/>
            <p:nvPr/>
          </p:nvSpPr>
          <p:spPr>
            <a:xfrm>
              <a:off x="2104569" y="3126641"/>
              <a:ext cx="268758" cy="268758"/>
            </a:xfrm>
            <a:prstGeom prst="ellipse">
              <a:avLst/>
            </a:prstGeom>
            <a:solidFill>
              <a:srgbClr val="55ACD6"/>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6" name="Google Shape;296;p39"/>
            <p:cNvSpPr/>
            <p:nvPr/>
          </p:nvSpPr>
          <p:spPr>
            <a:xfrm>
              <a:off x="2373327" y="2000879"/>
              <a:ext cx="789305" cy="1506869"/>
            </a:xfrm>
            <a:prstGeom prst="chevron">
              <a:avLst>
                <a:gd fmla="val 62310" name="adj"/>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7" name="Google Shape;297;p39"/>
            <p:cNvSpPr/>
            <p:nvPr/>
          </p:nvSpPr>
          <p:spPr>
            <a:xfrm>
              <a:off x="3162632" y="2001611"/>
              <a:ext cx="2152650" cy="1506855"/>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8" name="Google Shape;298;p39"/>
            <p:cNvSpPr txBox="1"/>
            <p:nvPr/>
          </p:nvSpPr>
          <p:spPr>
            <a:xfrm>
              <a:off x="3162632" y="2001611"/>
              <a:ext cx="2152650" cy="1506855"/>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None/>
              </a:pPr>
              <a:r>
                <a:rPr lang="es" sz="1300">
                  <a:solidFill>
                    <a:schemeClr val="dk1"/>
                  </a:solidFill>
                  <a:latin typeface="Calibri"/>
                  <a:ea typeface="Calibri"/>
                  <a:cs typeface="Calibri"/>
                  <a:sym typeface="Calibri"/>
                </a:rPr>
                <a:t>Mesociclos (2)</a:t>
              </a:r>
              <a:endParaRPr sz="1100"/>
            </a:p>
            <a:p>
              <a:pPr indent="0" lvl="0" marL="0" marR="0" rtl="0" algn="ctr">
                <a:lnSpc>
                  <a:spcPct val="90000"/>
                </a:lnSpc>
                <a:spcBef>
                  <a:spcPts val="400"/>
                </a:spcBef>
                <a:spcAft>
                  <a:spcPts val="0"/>
                </a:spcAft>
                <a:buNone/>
              </a:pPr>
              <a:r>
                <a:rPr lang="es" sz="1300">
                  <a:solidFill>
                    <a:schemeClr val="dk1"/>
                  </a:solidFill>
                  <a:latin typeface="Calibri"/>
                  <a:ea typeface="Calibri"/>
                  <a:cs typeface="Calibri"/>
                  <a:sym typeface="Calibri"/>
                </a:rPr>
                <a:t>Guía de ejercicios situacionales. </a:t>
              </a:r>
              <a:endParaRPr sz="1300">
                <a:solidFill>
                  <a:schemeClr val="dk1"/>
                </a:solidFill>
                <a:latin typeface="Calibri"/>
                <a:ea typeface="Calibri"/>
                <a:cs typeface="Calibri"/>
                <a:sym typeface="Calibri"/>
              </a:endParaRPr>
            </a:p>
          </p:txBody>
        </p:sp>
        <p:sp>
          <p:nvSpPr>
            <p:cNvPr id="299" name="Google Shape;299;p39"/>
            <p:cNvSpPr/>
            <p:nvPr/>
          </p:nvSpPr>
          <p:spPr>
            <a:xfrm>
              <a:off x="5315282" y="2000879"/>
              <a:ext cx="789305" cy="1506869"/>
            </a:xfrm>
            <a:prstGeom prst="chevron">
              <a:avLst>
                <a:gd fmla="val 62310" name="adj"/>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0" name="Google Shape;300;p39"/>
            <p:cNvSpPr/>
            <p:nvPr/>
          </p:nvSpPr>
          <p:spPr>
            <a:xfrm>
              <a:off x="6190693" y="1876348"/>
              <a:ext cx="1829752" cy="1829752"/>
            </a:xfrm>
            <a:prstGeom prst="ellipse">
              <a:avLst/>
            </a:prstGeom>
            <a:solidFill>
              <a:srgbClr val="5999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1" name="Google Shape;301;p39"/>
            <p:cNvSpPr txBox="1"/>
            <p:nvPr/>
          </p:nvSpPr>
          <p:spPr>
            <a:xfrm>
              <a:off x="6458654" y="2144309"/>
              <a:ext cx="1293830" cy="129383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s" sz="1300">
                  <a:solidFill>
                    <a:schemeClr val="dk1"/>
                  </a:solidFill>
                  <a:latin typeface="Calibri"/>
                  <a:ea typeface="Calibri"/>
                  <a:cs typeface="Calibri"/>
                  <a:sym typeface="Calibri"/>
                </a:rPr>
                <a:t>Microsoft Excel</a:t>
              </a:r>
              <a:endParaRPr sz="1100"/>
            </a:p>
            <a:p>
              <a:pPr indent="0" lvl="0" marL="0" marR="0" rtl="0" algn="ctr">
                <a:lnSpc>
                  <a:spcPct val="90000"/>
                </a:lnSpc>
                <a:spcBef>
                  <a:spcPts val="400"/>
                </a:spcBef>
                <a:spcAft>
                  <a:spcPts val="0"/>
                </a:spcAft>
                <a:buNone/>
              </a:pPr>
              <a:r>
                <a:rPr lang="es" sz="1300">
                  <a:solidFill>
                    <a:schemeClr val="dk1"/>
                  </a:solidFill>
                  <a:latin typeface="Calibri"/>
                  <a:ea typeface="Calibri"/>
                  <a:cs typeface="Calibri"/>
                  <a:sym typeface="Calibri"/>
                </a:rPr>
                <a:t>Software estadístico SPSS</a:t>
              </a:r>
              <a:endParaRPr sz="1300">
                <a:solidFill>
                  <a:schemeClr val="dk1"/>
                </a:solidFill>
                <a:latin typeface="Calibri"/>
                <a:ea typeface="Calibri"/>
                <a:cs typeface="Calibri"/>
                <a:sym typeface="Calibri"/>
              </a:endParaRPr>
            </a:p>
          </p:txBody>
        </p:sp>
      </p:grpSp>
      <p:sp>
        <p:nvSpPr>
          <p:cNvPr id="302" name="Google Shape;302;p39"/>
          <p:cNvSpPr/>
          <p:nvPr/>
        </p:nvSpPr>
        <p:spPr>
          <a:xfrm>
            <a:off x="5005250" y="1066470"/>
            <a:ext cx="1737360" cy="424915"/>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400">
                <a:solidFill>
                  <a:schemeClr val="dk1"/>
                </a:solidFill>
                <a:latin typeface="Calibri"/>
                <a:ea typeface="Calibri"/>
                <a:cs typeface="Calibri"/>
                <a:sym typeface="Calibri"/>
              </a:rPr>
              <a:t>Técnica de Análisis de Datos</a:t>
            </a:r>
            <a:endParaRPr sz="1400">
              <a:solidFill>
                <a:schemeClr val="dk1"/>
              </a:solidFill>
              <a:latin typeface="Calibri"/>
              <a:ea typeface="Calibri"/>
              <a:cs typeface="Calibri"/>
              <a:sym typeface="Calibri"/>
            </a:endParaRPr>
          </a:p>
        </p:txBody>
      </p:sp>
      <p:sp>
        <p:nvSpPr>
          <p:cNvPr id="303" name="Google Shape;303;p39"/>
          <p:cNvSpPr/>
          <p:nvPr/>
        </p:nvSpPr>
        <p:spPr>
          <a:xfrm>
            <a:off x="630558" y="1031443"/>
            <a:ext cx="1737360" cy="45393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400">
                <a:solidFill>
                  <a:schemeClr val="dk1"/>
                </a:solidFill>
                <a:latin typeface="Calibri"/>
                <a:ea typeface="Calibri"/>
                <a:cs typeface="Calibri"/>
                <a:sym typeface="Calibri"/>
              </a:rPr>
              <a:t>Tipo de investigación</a:t>
            </a:r>
            <a:endParaRPr sz="1400">
              <a:solidFill>
                <a:schemeClr val="dk1"/>
              </a:solidFill>
              <a:latin typeface="Calibri"/>
              <a:ea typeface="Calibri"/>
              <a:cs typeface="Calibri"/>
              <a:sym typeface="Calibri"/>
            </a:endParaRPr>
          </a:p>
        </p:txBody>
      </p:sp>
      <p:cxnSp>
        <p:nvCxnSpPr>
          <p:cNvPr id="304" name="Google Shape;304;p39"/>
          <p:cNvCxnSpPr/>
          <p:nvPr/>
        </p:nvCxnSpPr>
        <p:spPr>
          <a:xfrm>
            <a:off x="5873930" y="3239588"/>
            <a:ext cx="0" cy="359229"/>
          </a:xfrm>
          <a:prstGeom prst="straightConnector1">
            <a:avLst/>
          </a:prstGeom>
          <a:noFill/>
          <a:ln cap="flat" cmpd="sng" w="19050">
            <a:solidFill>
              <a:schemeClr val="accent1"/>
            </a:solidFill>
            <a:prstDash val="solid"/>
            <a:miter lim="800000"/>
            <a:headEnd len="sm" w="sm" type="none"/>
            <a:tailEnd len="med" w="med" type="triangle"/>
          </a:ln>
        </p:spPr>
      </p:cxnSp>
      <p:sp>
        <p:nvSpPr>
          <p:cNvPr id="305" name="Google Shape;305;p39"/>
          <p:cNvSpPr txBox="1"/>
          <p:nvPr/>
        </p:nvSpPr>
        <p:spPr>
          <a:xfrm>
            <a:off x="5030288" y="3665117"/>
            <a:ext cx="1603466" cy="692497"/>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s" sz="1400">
                <a:solidFill>
                  <a:schemeClr val="dk1"/>
                </a:solidFill>
                <a:latin typeface="Calibri"/>
                <a:ea typeface="Calibri"/>
                <a:cs typeface="Calibri"/>
                <a:sym typeface="Calibri"/>
              </a:rPr>
              <a:t>Prueba T Student –muestras relacionadas</a:t>
            </a:r>
            <a:endParaRPr sz="1400">
              <a:solidFill>
                <a:schemeClr val="dk1"/>
              </a:solidFill>
              <a:latin typeface="Calibri"/>
              <a:ea typeface="Calibri"/>
              <a:cs typeface="Calibri"/>
              <a:sym typeface="Calibri"/>
            </a:endParaRPr>
          </a:p>
        </p:txBody>
      </p:sp>
      <p:pic>
        <p:nvPicPr>
          <p:cNvPr descr="IBM SPSS Statistics Base FREE TRIAL - online sign up | Clases de  estadistica, Docencia, Estadistica" id="306" name="Google Shape;306;p39"/>
          <p:cNvPicPr preferRelativeResize="0"/>
          <p:nvPr/>
        </p:nvPicPr>
        <p:blipFill rotWithShape="1">
          <a:blip r:embed="rId4">
            <a:alphaModFix/>
          </a:blip>
          <a:srcRect b="0" l="0" r="0" t="0"/>
          <a:stretch/>
        </p:blipFill>
        <p:spPr>
          <a:xfrm>
            <a:off x="6962910" y="3598817"/>
            <a:ext cx="822915" cy="837174"/>
          </a:xfrm>
          <a:prstGeom prst="rect">
            <a:avLst/>
          </a:prstGeom>
          <a:noFill/>
          <a:ln>
            <a:noFill/>
          </a:ln>
        </p:spPr>
      </p:pic>
      <p:sp>
        <p:nvSpPr>
          <p:cNvPr id="307" name="Google Shape;307;p39"/>
          <p:cNvSpPr/>
          <p:nvPr/>
        </p:nvSpPr>
        <p:spPr>
          <a:xfrm>
            <a:off x="2817904" y="1055777"/>
            <a:ext cx="1737360" cy="42491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400">
                <a:solidFill>
                  <a:schemeClr val="dk1"/>
                </a:solidFill>
                <a:latin typeface="Calibri"/>
                <a:ea typeface="Calibri"/>
                <a:cs typeface="Calibri"/>
                <a:sym typeface="Calibri"/>
              </a:rPr>
              <a:t>Instrumentos de Investigación</a:t>
            </a:r>
            <a:endParaRPr sz="1400">
              <a:solidFill>
                <a:schemeClr val="dk1"/>
              </a:solidFill>
              <a:latin typeface="Calibri"/>
              <a:ea typeface="Calibri"/>
              <a:cs typeface="Calibri"/>
              <a:sym typeface="Calibri"/>
            </a:endParaRPr>
          </a:p>
        </p:txBody>
      </p:sp>
      <p:pic>
        <p:nvPicPr>
          <p:cNvPr descr="4 vs. 4 amplitud - Técnicos Tácticos, Trabajos Prácticos - Rubens  Valenzuela, Preparación Física en el Fútbol" id="308" name="Google Shape;308;p39"/>
          <p:cNvPicPr preferRelativeResize="0"/>
          <p:nvPr/>
        </p:nvPicPr>
        <p:blipFill rotWithShape="1">
          <a:blip r:embed="rId5">
            <a:alphaModFix/>
          </a:blip>
          <a:srcRect b="0" l="0" r="0" t="0"/>
          <a:stretch/>
        </p:blipFill>
        <p:spPr>
          <a:xfrm>
            <a:off x="3082196" y="3167743"/>
            <a:ext cx="1397274" cy="7061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POBLACIÓN Y MUESTRA</a:t>
            </a:r>
            <a:endParaRPr b="1" sz="2400">
              <a:solidFill>
                <a:schemeClr val="dk1"/>
              </a:solidFill>
              <a:latin typeface="Calibri"/>
              <a:ea typeface="Calibri"/>
              <a:cs typeface="Calibri"/>
              <a:sym typeface="Calibri"/>
            </a:endParaRPr>
          </a:p>
        </p:txBody>
      </p:sp>
      <p:sp>
        <p:nvSpPr>
          <p:cNvPr id="314" name="Google Shape;314;p40"/>
          <p:cNvSpPr txBox="1"/>
          <p:nvPr/>
        </p:nvSpPr>
        <p:spPr>
          <a:xfrm>
            <a:off x="683588" y="542793"/>
            <a:ext cx="3531394" cy="692497"/>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s" sz="1400">
                <a:solidFill>
                  <a:schemeClr val="dk1"/>
                </a:solidFill>
                <a:latin typeface="Calibri"/>
                <a:ea typeface="Calibri"/>
                <a:cs typeface="Calibri"/>
                <a:sym typeface="Calibri"/>
              </a:rPr>
              <a:t>22 deportistas del Club Formativo Especializado Academia Antonio Valencia de ascenso a Segunda Categoría Profesional.</a:t>
            </a:r>
            <a:endParaRPr sz="1400">
              <a:solidFill>
                <a:schemeClr val="dk1"/>
              </a:solidFill>
              <a:latin typeface="Calibri"/>
              <a:ea typeface="Calibri"/>
              <a:cs typeface="Calibri"/>
              <a:sym typeface="Calibri"/>
            </a:endParaRPr>
          </a:p>
        </p:txBody>
      </p:sp>
      <p:pic>
        <p:nvPicPr>
          <p:cNvPr id="315" name="Google Shape;315;p40"/>
          <p:cNvPicPr preferRelativeResize="0"/>
          <p:nvPr/>
        </p:nvPicPr>
        <p:blipFill rotWithShape="1">
          <a:blip r:embed="rId3">
            <a:alphaModFix/>
          </a:blip>
          <a:srcRect b="8372" l="0" r="0" t="0"/>
          <a:stretch/>
        </p:blipFill>
        <p:spPr>
          <a:xfrm>
            <a:off x="683587" y="1925714"/>
            <a:ext cx="3531394" cy="2428875"/>
          </a:xfrm>
          <a:prstGeom prst="rect">
            <a:avLst/>
          </a:prstGeom>
          <a:noFill/>
          <a:ln>
            <a:noFill/>
          </a:ln>
        </p:spPr>
      </p:pic>
      <p:pic>
        <p:nvPicPr>
          <p:cNvPr id="316" name="Google Shape;316;p40"/>
          <p:cNvPicPr preferRelativeResize="0"/>
          <p:nvPr/>
        </p:nvPicPr>
        <p:blipFill rotWithShape="1">
          <a:blip r:embed="rId4">
            <a:alphaModFix/>
          </a:blip>
          <a:srcRect b="0" l="0" r="0" t="0"/>
          <a:stretch/>
        </p:blipFill>
        <p:spPr>
          <a:xfrm>
            <a:off x="5042926" y="1183039"/>
            <a:ext cx="3115392" cy="3404775"/>
          </a:xfrm>
          <a:prstGeom prst="rect">
            <a:avLst/>
          </a:prstGeom>
          <a:noFill/>
          <a:ln>
            <a:noFill/>
          </a:ln>
        </p:spPr>
      </p:pic>
      <p:sp>
        <p:nvSpPr>
          <p:cNvPr id="317" name="Google Shape;317;p40"/>
          <p:cNvSpPr/>
          <p:nvPr/>
        </p:nvSpPr>
        <p:spPr>
          <a:xfrm>
            <a:off x="5009606" y="511990"/>
            <a:ext cx="3182033" cy="671049"/>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1" lang="es" sz="900">
                <a:solidFill>
                  <a:schemeClr val="dk1"/>
                </a:solidFill>
                <a:latin typeface="Calibri"/>
                <a:ea typeface="Calibri"/>
                <a:cs typeface="Calibri"/>
                <a:sym typeface="Calibri"/>
              </a:rPr>
              <a:t>Tabla 1.</a:t>
            </a:r>
            <a:r>
              <a:rPr i="1" lang="es" sz="900">
                <a:solidFill>
                  <a:schemeClr val="dk1"/>
                </a:solidFill>
                <a:latin typeface="Calibri"/>
                <a:ea typeface="Calibri"/>
                <a:cs typeface="Calibri"/>
                <a:sym typeface="Calibri"/>
              </a:rPr>
              <a:t> </a:t>
            </a:r>
            <a:br>
              <a:rPr i="1" lang="es" sz="900">
                <a:solidFill>
                  <a:schemeClr val="dk1"/>
                </a:solidFill>
                <a:latin typeface="Calibri"/>
                <a:ea typeface="Calibri"/>
                <a:cs typeface="Calibri"/>
                <a:sym typeface="Calibri"/>
              </a:rPr>
            </a:br>
            <a:r>
              <a:rPr i="1" lang="es" sz="900">
                <a:solidFill>
                  <a:schemeClr val="dk1"/>
                </a:solidFill>
                <a:latin typeface="Calibri"/>
                <a:ea typeface="Calibri"/>
                <a:cs typeface="Calibri"/>
                <a:sym typeface="Calibri"/>
              </a:rPr>
              <a:t>Nómina de jugadores del Club Formativo Especializado Academia Antonio Valencia</a:t>
            </a:r>
            <a:endParaRPr i="1" sz="900">
              <a:solidFill>
                <a:schemeClr val="dk1"/>
              </a:solidFill>
              <a:latin typeface="Calibri"/>
              <a:ea typeface="Calibri"/>
              <a:cs typeface="Calibri"/>
              <a:sym typeface="Calibri"/>
            </a:endParaRPr>
          </a:p>
        </p:txBody>
      </p:sp>
      <p:sp>
        <p:nvSpPr>
          <p:cNvPr id="318" name="Google Shape;318;p40"/>
          <p:cNvSpPr/>
          <p:nvPr/>
        </p:nvSpPr>
        <p:spPr>
          <a:xfrm>
            <a:off x="2258237" y="1280056"/>
            <a:ext cx="382091" cy="600891"/>
          </a:xfrm>
          <a:prstGeom prst="up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INSTRUMENTOS DE RECOLECCIÓN</a:t>
            </a:r>
            <a:endParaRPr b="1" sz="2400">
              <a:solidFill>
                <a:schemeClr val="dk1"/>
              </a:solidFill>
              <a:latin typeface="Calibri"/>
              <a:ea typeface="Calibri"/>
              <a:cs typeface="Calibri"/>
              <a:sym typeface="Calibri"/>
            </a:endParaRPr>
          </a:p>
        </p:txBody>
      </p:sp>
      <p:sp>
        <p:nvSpPr>
          <p:cNvPr id="324" name="Google Shape;324;p41"/>
          <p:cNvSpPr txBox="1"/>
          <p:nvPr/>
        </p:nvSpPr>
        <p:spPr>
          <a:xfrm>
            <a:off x="702402" y="1545991"/>
            <a:ext cx="1570534" cy="276999"/>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TEST TÉCNICOS</a:t>
            </a:r>
            <a:endParaRPr sz="1400">
              <a:solidFill>
                <a:schemeClr val="dk1"/>
              </a:solidFill>
              <a:latin typeface="Calibri"/>
              <a:ea typeface="Calibri"/>
              <a:cs typeface="Calibri"/>
              <a:sym typeface="Calibri"/>
            </a:endParaRPr>
          </a:p>
        </p:txBody>
      </p:sp>
      <p:sp>
        <p:nvSpPr>
          <p:cNvPr id="325" name="Google Shape;325;p41"/>
          <p:cNvSpPr txBox="1"/>
          <p:nvPr/>
        </p:nvSpPr>
        <p:spPr>
          <a:xfrm>
            <a:off x="702402" y="3187514"/>
            <a:ext cx="1570534" cy="276999"/>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TEST FÍSICOS</a:t>
            </a:r>
            <a:endParaRPr sz="1400">
              <a:solidFill>
                <a:schemeClr val="dk1"/>
              </a:solidFill>
              <a:latin typeface="Calibri"/>
              <a:ea typeface="Calibri"/>
              <a:cs typeface="Calibri"/>
              <a:sym typeface="Calibri"/>
            </a:endParaRPr>
          </a:p>
        </p:txBody>
      </p:sp>
      <p:sp>
        <p:nvSpPr>
          <p:cNvPr id="326" name="Google Shape;326;p41"/>
          <p:cNvSpPr txBox="1"/>
          <p:nvPr/>
        </p:nvSpPr>
        <p:spPr>
          <a:xfrm>
            <a:off x="3459247" y="1234367"/>
            <a:ext cx="1905008" cy="900247"/>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Autopase y tiro</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Pase</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Conducción </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Recepción </a:t>
            </a:r>
            <a:endParaRPr sz="1400">
              <a:solidFill>
                <a:schemeClr val="dk1"/>
              </a:solidFill>
              <a:latin typeface="Calibri"/>
              <a:ea typeface="Calibri"/>
              <a:cs typeface="Calibri"/>
              <a:sym typeface="Calibri"/>
            </a:endParaRPr>
          </a:p>
        </p:txBody>
      </p:sp>
      <p:cxnSp>
        <p:nvCxnSpPr>
          <p:cNvPr id="327" name="Google Shape;327;p41"/>
          <p:cNvCxnSpPr>
            <a:stCxn id="324" idx="3"/>
            <a:endCxn id="326" idx="1"/>
          </p:cNvCxnSpPr>
          <p:nvPr/>
        </p:nvCxnSpPr>
        <p:spPr>
          <a:xfrm>
            <a:off x="2272936" y="1684490"/>
            <a:ext cx="1186200" cy="0"/>
          </a:xfrm>
          <a:prstGeom prst="straightConnector1">
            <a:avLst/>
          </a:prstGeom>
          <a:noFill/>
          <a:ln cap="flat" cmpd="sng" w="19050">
            <a:solidFill>
              <a:schemeClr val="dk1"/>
            </a:solidFill>
            <a:prstDash val="solid"/>
            <a:miter lim="800000"/>
            <a:headEnd len="sm" w="sm" type="none"/>
            <a:tailEnd len="med" w="med" type="triangle"/>
          </a:ln>
        </p:spPr>
      </p:cxnSp>
      <p:sp>
        <p:nvSpPr>
          <p:cNvPr id="328" name="Google Shape;328;p41"/>
          <p:cNvSpPr txBox="1"/>
          <p:nvPr/>
        </p:nvSpPr>
        <p:spPr>
          <a:xfrm>
            <a:off x="3454667" y="2875890"/>
            <a:ext cx="1909588" cy="900247"/>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Fuerza Abdominal</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Agilidad</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Potencia Anaerobia</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Resistencia Aeróbica</a:t>
            </a:r>
            <a:endParaRPr sz="1400">
              <a:solidFill>
                <a:schemeClr val="dk1"/>
              </a:solidFill>
              <a:latin typeface="Calibri"/>
              <a:ea typeface="Calibri"/>
              <a:cs typeface="Calibri"/>
              <a:sym typeface="Calibri"/>
            </a:endParaRPr>
          </a:p>
        </p:txBody>
      </p:sp>
      <p:cxnSp>
        <p:nvCxnSpPr>
          <p:cNvPr id="329" name="Google Shape;329;p41"/>
          <p:cNvCxnSpPr>
            <a:stCxn id="325" idx="3"/>
            <a:endCxn id="328" idx="1"/>
          </p:cNvCxnSpPr>
          <p:nvPr/>
        </p:nvCxnSpPr>
        <p:spPr>
          <a:xfrm>
            <a:off x="2272936" y="3326014"/>
            <a:ext cx="1181700" cy="0"/>
          </a:xfrm>
          <a:prstGeom prst="straightConnector1">
            <a:avLst/>
          </a:prstGeom>
          <a:noFill/>
          <a:ln cap="flat" cmpd="sng" w="19050">
            <a:solidFill>
              <a:schemeClr val="dk1"/>
            </a:solidFill>
            <a:prstDash val="solid"/>
            <a:miter lim="800000"/>
            <a:headEnd len="sm" w="sm" type="none"/>
            <a:tailEnd len="med" w="med" type="triangle"/>
          </a:ln>
        </p:spPr>
      </p:cxnSp>
      <p:sp>
        <p:nvSpPr>
          <p:cNvPr id="330" name="Google Shape;330;p41"/>
          <p:cNvSpPr/>
          <p:nvPr/>
        </p:nvSpPr>
        <p:spPr>
          <a:xfrm>
            <a:off x="1265600" y="2072441"/>
            <a:ext cx="444137" cy="865622"/>
          </a:xfrm>
          <a:prstGeom prst="up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331" name="Google Shape;331;p41"/>
          <p:cNvPicPr preferRelativeResize="0"/>
          <p:nvPr/>
        </p:nvPicPr>
        <p:blipFill rotWithShape="1">
          <a:blip r:embed="rId3">
            <a:alphaModFix/>
          </a:blip>
          <a:srcRect b="0" l="0" r="0" t="16319"/>
          <a:stretch/>
        </p:blipFill>
        <p:spPr>
          <a:xfrm>
            <a:off x="5982788" y="2461150"/>
            <a:ext cx="1971675" cy="1821401"/>
          </a:xfrm>
          <a:prstGeom prst="rect">
            <a:avLst/>
          </a:prstGeom>
          <a:noFill/>
          <a:ln>
            <a:noFill/>
          </a:ln>
        </p:spPr>
      </p:pic>
      <p:pic>
        <p:nvPicPr>
          <p:cNvPr id="332" name="Google Shape;332;p41"/>
          <p:cNvPicPr preferRelativeResize="0"/>
          <p:nvPr/>
        </p:nvPicPr>
        <p:blipFill rotWithShape="1">
          <a:blip r:embed="rId4">
            <a:alphaModFix/>
          </a:blip>
          <a:srcRect b="0" l="0" r="0" t="0"/>
          <a:stretch/>
        </p:blipFill>
        <p:spPr>
          <a:xfrm>
            <a:off x="5982788" y="1028081"/>
            <a:ext cx="1971676" cy="13128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cxnSp>
        <p:nvCxnSpPr>
          <p:cNvPr id="337" name="Google Shape;337;p42"/>
          <p:cNvCxnSpPr>
            <a:stCxn id="338" idx="2"/>
            <a:endCxn id="339" idx="0"/>
          </p:cNvCxnSpPr>
          <p:nvPr/>
        </p:nvCxnSpPr>
        <p:spPr>
          <a:xfrm>
            <a:off x="1466014" y="1066520"/>
            <a:ext cx="0" cy="1738200"/>
          </a:xfrm>
          <a:prstGeom prst="straightConnector1">
            <a:avLst/>
          </a:prstGeom>
          <a:noFill/>
          <a:ln cap="flat" cmpd="sng" w="19050">
            <a:solidFill>
              <a:schemeClr val="dk1"/>
            </a:solidFill>
            <a:prstDash val="solid"/>
            <a:miter lim="800000"/>
            <a:headEnd len="sm" w="sm" type="none"/>
            <a:tailEnd len="sm" w="sm" type="none"/>
          </a:ln>
        </p:spPr>
      </p:cxnSp>
      <p:sp>
        <p:nvSpPr>
          <p:cNvPr id="340" name="Google Shape;340;p42"/>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PROPUESTA ALTERNATIVA</a:t>
            </a:r>
            <a:endParaRPr b="1" sz="2400">
              <a:solidFill>
                <a:schemeClr val="dk1"/>
              </a:solidFill>
              <a:latin typeface="Calibri"/>
              <a:ea typeface="Calibri"/>
              <a:cs typeface="Calibri"/>
              <a:sym typeface="Calibri"/>
            </a:endParaRPr>
          </a:p>
        </p:txBody>
      </p:sp>
      <p:sp>
        <p:nvSpPr>
          <p:cNvPr id="338" name="Google Shape;338;p42"/>
          <p:cNvSpPr txBox="1"/>
          <p:nvPr/>
        </p:nvSpPr>
        <p:spPr>
          <a:xfrm>
            <a:off x="680747" y="789521"/>
            <a:ext cx="1570534" cy="276999"/>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OBJETIVO</a:t>
            </a:r>
            <a:endParaRPr sz="1400">
              <a:solidFill>
                <a:schemeClr val="dk1"/>
              </a:solidFill>
              <a:latin typeface="Calibri"/>
              <a:ea typeface="Calibri"/>
              <a:cs typeface="Calibri"/>
              <a:sym typeface="Calibri"/>
            </a:endParaRPr>
          </a:p>
        </p:txBody>
      </p:sp>
      <p:sp>
        <p:nvSpPr>
          <p:cNvPr id="341" name="Google Shape;341;p42"/>
          <p:cNvSpPr txBox="1"/>
          <p:nvPr/>
        </p:nvSpPr>
        <p:spPr>
          <a:xfrm>
            <a:off x="2967329" y="581772"/>
            <a:ext cx="4763822" cy="692497"/>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a:solidFill>
                  <a:schemeClr val="dk1"/>
                </a:solidFill>
                <a:latin typeface="Calibri"/>
                <a:ea typeface="Calibri"/>
                <a:cs typeface="Calibri"/>
                <a:sym typeface="Calibri"/>
              </a:rPr>
              <a:t>Aplicar un plan de entrenamiento con el método situacional para el desarrollo del rendimiento técnico-físico para los jugadores del club formativo especializado Antonio Valencia.</a:t>
            </a:r>
            <a:endParaRPr sz="1100"/>
          </a:p>
        </p:txBody>
      </p:sp>
      <p:sp>
        <p:nvSpPr>
          <p:cNvPr id="342" name="Google Shape;342;p42"/>
          <p:cNvSpPr txBox="1"/>
          <p:nvPr/>
        </p:nvSpPr>
        <p:spPr>
          <a:xfrm>
            <a:off x="680747" y="1570027"/>
            <a:ext cx="1570534" cy="276999"/>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DURACIÓN</a:t>
            </a:r>
            <a:endParaRPr sz="1400">
              <a:solidFill>
                <a:schemeClr val="dk1"/>
              </a:solidFill>
              <a:latin typeface="Calibri"/>
              <a:ea typeface="Calibri"/>
              <a:cs typeface="Calibri"/>
              <a:sym typeface="Calibri"/>
            </a:endParaRPr>
          </a:p>
        </p:txBody>
      </p:sp>
      <p:sp>
        <p:nvSpPr>
          <p:cNvPr id="343" name="Google Shape;343;p42"/>
          <p:cNvSpPr txBox="1"/>
          <p:nvPr/>
        </p:nvSpPr>
        <p:spPr>
          <a:xfrm>
            <a:off x="2967329" y="1362278"/>
            <a:ext cx="4763822" cy="900247"/>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2 meses</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8 semanas</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Lunes-Domingo</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4 Sesiones</a:t>
            </a:r>
            <a:endParaRPr sz="1400">
              <a:solidFill>
                <a:schemeClr val="dk1"/>
              </a:solidFill>
              <a:latin typeface="Calibri"/>
              <a:ea typeface="Calibri"/>
              <a:cs typeface="Calibri"/>
              <a:sym typeface="Calibri"/>
            </a:endParaRPr>
          </a:p>
        </p:txBody>
      </p:sp>
      <p:cxnSp>
        <p:nvCxnSpPr>
          <p:cNvPr id="344" name="Google Shape;344;p42"/>
          <p:cNvCxnSpPr>
            <a:stCxn id="338" idx="3"/>
            <a:endCxn id="341" idx="1"/>
          </p:cNvCxnSpPr>
          <p:nvPr/>
        </p:nvCxnSpPr>
        <p:spPr>
          <a:xfrm>
            <a:off x="2251281" y="928021"/>
            <a:ext cx="716100" cy="0"/>
          </a:xfrm>
          <a:prstGeom prst="straightConnector1">
            <a:avLst/>
          </a:prstGeom>
          <a:noFill/>
          <a:ln cap="flat" cmpd="sng" w="19050">
            <a:solidFill>
              <a:schemeClr val="dk1"/>
            </a:solidFill>
            <a:prstDash val="solid"/>
            <a:miter lim="800000"/>
            <a:headEnd len="sm" w="sm" type="none"/>
            <a:tailEnd len="med" w="med" type="triangle"/>
          </a:ln>
        </p:spPr>
      </p:cxnSp>
      <p:cxnSp>
        <p:nvCxnSpPr>
          <p:cNvPr id="345" name="Google Shape;345;p42"/>
          <p:cNvCxnSpPr/>
          <p:nvPr/>
        </p:nvCxnSpPr>
        <p:spPr>
          <a:xfrm flipH="1" rot="10800000">
            <a:off x="2251281" y="1708526"/>
            <a:ext cx="716048" cy="3987"/>
          </a:xfrm>
          <a:prstGeom prst="straightConnector1">
            <a:avLst/>
          </a:prstGeom>
          <a:noFill/>
          <a:ln cap="flat" cmpd="sng" w="19050">
            <a:solidFill>
              <a:schemeClr val="dk1"/>
            </a:solidFill>
            <a:prstDash val="solid"/>
            <a:miter lim="800000"/>
            <a:headEnd len="sm" w="sm" type="none"/>
            <a:tailEnd len="med" w="med" type="triangle"/>
          </a:ln>
        </p:spPr>
      </p:cxnSp>
      <p:pic>
        <p:nvPicPr>
          <p:cNvPr id="346" name="Google Shape;346;p42"/>
          <p:cNvPicPr preferRelativeResize="0"/>
          <p:nvPr/>
        </p:nvPicPr>
        <p:blipFill rotWithShape="1">
          <a:blip r:embed="rId3">
            <a:alphaModFix/>
          </a:blip>
          <a:srcRect b="21450" l="0" r="0" t="23166"/>
          <a:stretch/>
        </p:blipFill>
        <p:spPr>
          <a:xfrm>
            <a:off x="3378518" y="3477854"/>
            <a:ext cx="1970722" cy="1146399"/>
          </a:xfrm>
          <a:prstGeom prst="rect">
            <a:avLst/>
          </a:prstGeom>
          <a:noFill/>
          <a:ln>
            <a:noFill/>
          </a:ln>
        </p:spPr>
      </p:pic>
      <p:sp>
        <p:nvSpPr>
          <p:cNvPr id="339" name="Google Shape;339;p42"/>
          <p:cNvSpPr txBox="1"/>
          <p:nvPr/>
        </p:nvSpPr>
        <p:spPr>
          <a:xfrm>
            <a:off x="680746" y="2804642"/>
            <a:ext cx="1570534" cy="27699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JUSTIFICACIÓN</a:t>
            </a:r>
            <a:endParaRPr sz="1400">
              <a:solidFill>
                <a:schemeClr val="dk1"/>
              </a:solidFill>
              <a:latin typeface="Calibri"/>
              <a:ea typeface="Calibri"/>
              <a:cs typeface="Calibri"/>
              <a:sym typeface="Calibri"/>
            </a:endParaRPr>
          </a:p>
        </p:txBody>
      </p:sp>
      <p:sp>
        <p:nvSpPr>
          <p:cNvPr id="347" name="Google Shape;347;p42"/>
          <p:cNvSpPr txBox="1"/>
          <p:nvPr/>
        </p:nvSpPr>
        <p:spPr>
          <a:xfrm>
            <a:off x="2967329" y="2493019"/>
            <a:ext cx="4763822" cy="90024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a:solidFill>
                  <a:schemeClr val="dk1"/>
                </a:solidFill>
                <a:latin typeface="Calibri"/>
                <a:ea typeface="Calibri"/>
                <a:cs typeface="Calibri"/>
                <a:sym typeface="Calibri"/>
              </a:rPr>
              <a:t>Método situacional:</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Mejor rendimiento técnico-físico</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Estimulación resolución de problemas</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Mejor estado cognitivo para la competencia</a:t>
            </a:r>
            <a:endParaRPr sz="1100"/>
          </a:p>
        </p:txBody>
      </p:sp>
      <p:cxnSp>
        <p:nvCxnSpPr>
          <p:cNvPr id="348" name="Google Shape;348;p42"/>
          <p:cNvCxnSpPr>
            <a:stCxn id="339" idx="3"/>
            <a:endCxn id="347" idx="1"/>
          </p:cNvCxnSpPr>
          <p:nvPr/>
        </p:nvCxnSpPr>
        <p:spPr>
          <a:xfrm>
            <a:off x="2251280" y="2943142"/>
            <a:ext cx="7161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3"/>
          <p:cNvSpPr/>
          <p:nvPr/>
        </p:nvSpPr>
        <p:spPr>
          <a:xfrm>
            <a:off x="630558" y="-50360"/>
            <a:ext cx="5352300" cy="593100"/>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PROPUESTA ALTERNATIVA</a:t>
            </a:r>
            <a:endParaRPr b="1" sz="2400">
              <a:solidFill>
                <a:schemeClr val="dk1"/>
              </a:solidFill>
              <a:latin typeface="Calibri"/>
              <a:ea typeface="Calibri"/>
              <a:cs typeface="Calibri"/>
              <a:sym typeface="Calibri"/>
            </a:endParaRPr>
          </a:p>
        </p:txBody>
      </p:sp>
      <p:pic>
        <p:nvPicPr>
          <p:cNvPr id="354" name="Google Shape;354;p43"/>
          <p:cNvPicPr preferRelativeResize="0"/>
          <p:nvPr/>
        </p:nvPicPr>
        <p:blipFill rotWithShape="1">
          <a:blip r:embed="rId3">
            <a:alphaModFix/>
          </a:blip>
          <a:srcRect b="0" l="0" r="0" t="0"/>
          <a:stretch/>
        </p:blipFill>
        <p:spPr>
          <a:xfrm>
            <a:off x="6196024" y="1219126"/>
            <a:ext cx="2119950" cy="1972075"/>
          </a:xfrm>
          <a:prstGeom prst="rect">
            <a:avLst/>
          </a:prstGeom>
          <a:noFill/>
          <a:ln>
            <a:noFill/>
          </a:ln>
        </p:spPr>
      </p:pic>
      <p:sp>
        <p:nvSpPr>
          <p:cNvPr id="355" name="Google Shape;355;p43"/>
          <p:cNvSpPr/>
          <p:nvPr/>
        </p:nvSpPr>
        <p:spPr>
          <a:xfrm>
            <a:off x="5879450" y="3364325"/>
            <a:ext cx="2753100" cy="866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s" sz="1600">
                <a:solidFill>
                  <a:schemeClr val="dk1"/>
                </a:solidFill>
                <a:latin typeface="Calibri"/>
                <a:ea typeface="Calibri"/>
                <a:cs typeface="Calibri"/>
                <a:sym typeface="Calibri"/>
              </a:rPr>
              <a:t>Ejercicio de superioridad numérica 6 vs 3. Pase entre líneas</a:t>
            </a:r>
            <a:endParaRPr sz="1600"/>
          </a:p>
        </p:txBody>
      </p:sp>
      <p:sp>
        <p:nvSpPr>
          <p:cNvPr id="356" name="Google Shape;356;p43"/>
          <p:cNvSpPr txBox="1"/>
          <p:nvPr/>
        </p:nvSpPr>
        <p:spPr>
          <a:xfrm>
            <a:off x="5610500" y="672638"/>
            <a:ext cx="3291000" cy="2847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a:solidFill>
                  <a:schemeClr val="dk1"/>
                </a:solidFill>
                <a:latin typeface="Calibri"/>
                <a:ea typeface="Calibri"/>
                <a:cs typeface="Calibri"/>
                <a:sym typeface="Calibri"/>
              </a:rPr>
              <a:t>EJEMPLOS DE </a:t>
            </a:r>
            <a:r>
              <a:rPr b="1" lang="es" sz="1400">
                <a:solidFill>
                  <a:schemeClr val="dk1"/>
                </a:solidFill>
                <a:latin typeface="Calibri"/>
                <a:ea typeface="Calibri"/>
                <a:cs typeface="Calibri"/>
                <a:sym typeface="Calibri"/>
              </a:rPr>
              <a:t>EJERCICIOS SITUACIONALES</a:t>
            </a:r>
            <a:endParaRPr b="1" sz="1400">
              <a:solidFill>
                <a:schemeClr val="dk1"/>
              </a:solidFill>
              <a:latin typeface="Calibri"/>
              <a:ea typeface="Calibri"/>
              <a:cs typeface="Calibri"/>
              <a:sym typeface="Calibri"/>
            </a:endParaRPr>
          </a:p>
        </p:txBody>
      </p:sp>
      <p:pic>
        <p:nvPicPr>
          <p:cNvPr id="357" name="Google Shape;357;p43"/>
          <p:cNvPicPr preferRelativeResize="0"/>
          <p:nvPr/>
        </p:nvPicPr>
        <p:blipFill>
          <a:blip r:embed="rId4">
            <a:alphaModFix/>
          </a:blip>
          <a:stretch>
            <a:fillRect/>
          </a:stretch>
        </p:blipFill>
        <p:spPr>
          <a:xfrm>
            <a:off x="529100" y="672648"/>
            <a:ext cx="3658163" cy="3616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4"/>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PROPUESTA ALTERNATIVA</a:t>
            </a:r>
            <a:endParaRPr b="1" sz="2400">
              <a:solidFill>
                <a:schemeClr val="dk1"/>
              </a:solidFill>
              <a:latin typeface="Calibri"/>
              <a:ea typeface="Calibri"/>
              <a:cs typeface="Calibri"/>
              <a:sym typeface="Calibri"/>
            </a:endParaRPr>
          </a:p>
        </p:txBody>
      </p:sp>
      <p:pic>
        <p:nvPicPr>
          <p:cNvPr id="363" name="Google Shape;363;p44"/>
          <p:cNvPicPr preferRelativeResize="0"/>
          <p:nvPr/>
        </p:nvPicPr>
        <p:blipFill rotWithShape="1">
          <a:blip r:embed="rId3">
            <a:alphaModFix/>
          </a:blip>
          <a:srcRect b="0" l="0" r="0" t="0"/>
          <a:stretch/>
        </p:blipFill>
        <p:spPr>
          <a:xfrm>
            <a:off x="630553" y="1482847"/>
            <a:ext cx="2121975" cy="1672225"/>
          </a:xfrm>
          <a:prstGeom prst="rect">
            <a:avLst/>
          </a:prstGeom>
          <a:noFill/>
          <a:ln>
            <a:noFill/>
          </a:ln>
        </p:spPr>
      </p:pic>
      <p:pic>
        <p:nvPicPr>
          <p:cNvPr id="364" name="Google Shape;364;p44"/>
          <p:cNvPicPr preferRelativeResize="0"/>
          <p:nvPr/>
        </p:nvPicPr>
        <p:blipFill rotWithShape="1">
          <a:blip r:embed="rId4">
            <a:alphaModFix/>
          </a:blip>
          <a:srcRect b="0" l="0" r="0" t="0"/>
          <a:stretch/>
        </p:blipFill>
        <p:spPr>
          <a:xfrm>
            <a:off x="3766400" y="1456967"/>
            <a:ext cx="2183700" cy="1723995"/>
          </a:xfrm>
          <a:prstGeom prst="rect">
            <a:avLst/>
          </a:prstGeom>
          <a:noFill/>
          <a:ln>
            <a:noFill/>
          </a:ln>
        </p:spPr>
      </p:pic>
      <p:sp>
        <p:nvSpPr>
          <p:cNvPr id="365" name="Google Shape;365;p44"/>
          <p:cNvSpPr/>
          <p:nvPr/>
        </p:nvSpPr>
        <p:spPr>
          <a:xfrm>
            <a:off x="3766388" y="3394638"/>
            <a:ext cx="2183700" cy="593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s" sz="1600">
                <a:solidFill>
                  <a:schemeClr val="dk1"/>
                </a:solidFill>
                <a:latin typeface="Calibri"/>
                <a:ea typeface="Calibri"/>
                <a:cs typeface="Calibri"/>
                <a:sym typeface="Calibri"/>
              </a:rPr>
              <a:t>Ejercicio de Inferioridad numérica 4 vs 5</a:t>
            </a:r>
            <a:endParaRPr sz="1600"/>
          </a:p>
        </p:txBody>
      </p:sp>
      <p:sp>
        <p:nvSpPr>
          <p:cNvPr id="366" name="Google Shape;366;p44"/>
          <p:cNvSpPr/>
          <p:nvPr/>
        </p:nvSpPr>
        <p:spPr>
          <a:xfrm>
            <a:off x="995381" y="3466704"/>
            <a:ext cx="1486200" cy="34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s" sz="1600">
                <a:solidFill>
                  <a:schemeClr val="dk1"/>
                </a:solidFill>
                <a:latin typeface="Calibri"/>
                <a:ea typeface="Calibri"/>
                <a:cs typeface="Calibri"/>
                <a:sym typeface="Calibri"/>
              </a:rPr>
              <a:t>Juego 7 vs 7</a:t>
            </a:r>
            <a:endParaRPr sz="1600"/>
          </a:p>
        </p:txBody>
      </p:sp>
      <p:pic>
        <p:nvPicPr>
          <p:cNvPr id="367" name="Google Shape;367;p44"/>
          <p:cNvPicPr preferRelativeResize="0"/>
          <p:nvPr/>
        </p:nvPicPr>
        <p:blipFill rotWithShape="1">
          <a:blip r:embed="rId5">
            <a:alphaModFix/>
          </a:blip>
          <a:srcRect b="0" l="0" r="0" t="0"/>
          <a:stretch/>
        </p:blipFill>
        <p:spPr>
          <a:xfrm>
            <a:off x="6766075" y="1362675"/>
            <a:ext cx="1995316" cy="1792400"/>
          </a:xfrm>
          <a:prstGeom prst="rect">
            <a:avLst/>
          </a:prstGeom>
          <a:noFill/>
          <a:ln>
            <a:noFill/>
          </a:ln>
        </p:spPr>
      </p:pic>
      <p:sp>
        <p:nvSpPr>
          <p:cNvPr id="368" name="Google Shape;368;p44"/>
          <p:cNvSpPr/>
          <p:nvPr/>
        </p:nvSpPr>
        <p:spPr>
          <a:xfrm>
            <a:off x="6884200" y="3466700"/>
            <a:ext cx="1617300" cy="34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s" sz="1600">
                <a:solidFill>
                  <a:schemeClr val="dk1"/>
                </a:solidFill>
                <a:latin typeface="Calibri"/>
                <a:ea typeface="Calibri"/>
                <a:cs typeface="Calibri"/>
                <a:sym typeface="Calibri"/>
              </a:rPr>
              <a:t>Ejercicio 3 vs 3</a:t>
            </a:r>
            <a:endParaRPr sz="1600">
              <a:solidFill>
                <a:schemeClr val="dk1"/>
              </a:solidFill>
              <a:latin typeface="Calibri"/>
              <a:ea typeface="Calibri"/>
              <a:cs typeface="Calibri"/>
              <a:sym typeface="Calibri"/>
            </a:endParaRPr>
          </a:p>
        </p:txBody>
      </p:sp>
      <p:sp>
        <p:nvSpPr>
          <p:cNvPr id="369" name="Google Shape;369;p44"/>
          <p:cNvSpPr txBox="1"/>
          <p:nvPr/>
        </p:nvSpPr>
        <p:spPr>
          <a:xfrm>
            <a:off x="2197827" y="724250"/>
            <a:ext cx="4836600" cy="2847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a:solidFill>
                  <a:schemeClr val="dk1"/>
                </a:solidFill>
                <a:latin typeface="Calibri"/>
                <a:ea typeface="Calibri"/>
                <a:cs typeface="Calibri"/>
                <a:sym typeface="Calibri"/>
              </a:rPr>
              <a:t>EJEMPLOS DE </a:t>
            </a:r>
            <a:r>
              <a:rPr b="1" lang="es" sz="1400">
                <a:solidFill>
                  <a:schemeClr val="dk1"/>
                </a:solidFill>
                <a:latin typeface="Calibri"/>
                <a:ea typeface="Calibri"/>
                <a:cs typeface="Calibri"/>
                <a:sym typeface="Calibri"/>
              </a:rPr>
              <a:t>EJERCICIOS SITUACIONALES</a:t>
            </a:r>
            <a:endParaRPr b="1"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5"/>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sp>
        <p:nvSpPr>
          <p:cNvPr id="375" name="Google Shape;375;p45"/>
          <p:cNvSpPr/>
          <p:nvPr/>
        </p:nvSpPr>
        <p:spPr>
          <a:xfrm>
            <a:off x="81917" y="427942"/>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10.</a:t>
            </a:r>
            <a:r>
              <a:rPr i="1" lang="es" sz="1100">
                <a:solidFill>
                  <a:schemeClr val="dk1"/>
                </a:solidFill>
                <a:latin typeface="Calibri"/>
                <a:ea typeface="Calibri"/>
                <a:cs typeface="Calibri"/>
                <a:sym typeface="Calibri"/>
              </a:rPr>
              <a:t> </a:t>
            </a:r>
            <a:br>
              <a:rPr i="1" lang="es" sz="1100">
                <a:solidFill>
                  <a:schemeClr val="dk1"/>
                </a:solidFill>
                <a:latin typeface="Calibri"/>
                <a:ea typeface="Calibri"/>
                <a:cs typeface="Calibri"/>
                <a:sym typeface="Calibri"/>
              </a:rPr>
            </a:br>
            <a:r>
              <a:rPr i="1" lang="es" sz="1100">
                <a:solidFill>
                  <a:schemeClr val="dk1"/>
                </a:solidFill>
                <a:latin typeface="Calibri"/>
                <a:ea typeface="Calibri"/>
                <a:cs typeface="Calibri"/>
                <a:sym typeface="Calibri"/>
              </a:rPr>
              <a:t>Análisis estadísticos descriptivos de la conducción de balón</a:t>
            </a:r>
            <a:endParaRPr i="1" sz="1100">
              <a:solidFill>
                <a:schemeClr val="dk1"/>
              </a:solidFill>
              <a:latin typeface="Calibri"/>
              <a:ea typeface="Calibri"/>
              <a:cs typeface="Calibri"/>
              <a:sym typeface="Calibri"/>
            </a:endParaRPr>
          </a:p>
        </p:txBody>
      </p:sp>
      <p:sp>
        <p:nvSpPr>
          <p:cNvPr id="376" name="Google Shape;376;p45"/>
          <p:cNvSpPr/>
          <p:nvPr/>
        </p:nvSpPr>
        <p:spPr>
          <a:xfrm>
            <a:off x="2460550" y="4221900"/>
            <a:ext cx="1765200" cy="3924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100">
                <a:solidFill>
                  <a:schemeClr val="dk1"/>
                </a:solidFill>
                <a:latin typeface="Calibri"/>
                <a:ea typeface="Calibri"/>
                <a:cs typeface="Calibri"/>
                <a:sym typeface="Calibri"/>
              </a:rPr>
              <a:t>Disminución favorable: 50 centésimas de segundo</a:t>
            </a:r>
            <a:endParaRPr sz="1100">
              <a:solidFill>
                <a:schemeClr val="dk1"/>
              </a:solidFill>
              <a:latin typeface="Calibri"/>
              <a:ea typeface="Calibri"/>
              <a:cs typeface="Calibri"/>
              <a:sym typeface="Calibri"/>
            </a:endParaRPr>
          </a:p>
        </p:txBody>
      </p:sp>
      <p:pic>
        <p:nvPicPr>
          <p:cNvPr id="377" name="Google Shape;377;p45"/>
          <p:cNvPicPr preferRelativeResize="0"/>
          <p:nvPr/>
        </p:nvPicPr>
        <p:blipFill rotWithShape="1">
          <a:blip r:embed="rId3">
            <a:alphaModFix/>
          </a:blip>
          <a:srcRect b="0" l="0" r="0" t="0"/>
          <a:stretch/>
        </p:blipFill>
        <p:spPr>
          <a:xfrm>
            <a:off x="81917" y="877400"/>
            <a:ext cx="4013288" cy="3273563"/>
          </a:xfrm>
          <a:prstGeom prst="rect">
            <a:avLst/>
          </a:prstGeom>
          <a:noFill/>
          <a:ln>
            <a:noFill/>
          </a:ln>
        </p:spPr>
      </p:pic>
      <p:sp>
        <p:nvSpPr>
          <p:cNvPr id="378" name="Google Shape;378;p45"/>
          <p:cNvSpPr/>
          <p:nvPr/>
        </p:nvSpPr>
        <p:spPr>
          <a:xfrm>
            <a:off x="4833531" y="436843"/>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14.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 la recepción de balón</a:t>
            </a:r>
            <a:endParaRPr sz="1100"/>
          </a:p>
        </p:txBody>
      </p:sp>
      <p:pic>
        <p:nvPicPr>
          <p:cNvPr id="379" name="Google Shape;379;p45"/>
          <p:cNvPicPr preferRelativeResize="0"/>
          <p:nvPr/>
        </p:nvPicPr>
        <p:blipFill rotWithShape="1">
          <a:blip r:embed="rId4">
            <a:alphaModFix/>
          </a:blip>
          <a:srcRect b="0" l="0" r="0" t="0"/>
          <a:stretch/>
        </p:blipFill>
        <p:spPr>
          <a:xfrm>
            <a:off x="4889049" y="877400"/>
            <a:ext cx="3425459" cy="3273562"/>
          </a:xfrm>
          <a:prstGeom prst="rect">
            <a:avLst/>
          </a:prstGeom>
          <a:noFill/>
          <a:ln>
            <a:noFill/>
          </a:ln>
        </p:spPr>
      </p:pic>
      <p:sp>
        <p:nvSpPr>
          <p:cNvPr id="380" name="Google Shape;380;p45"/>
          <p:cNvSpPr/>
          <p:nvPr/>
        </p:nvSpPr>
        <p:spPr>
          <a:xfrm>
            <a:off x="7056375" y="4199125"/>
            <a:ext cx="1891500" cy="3195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100">
                <a:solidFill>
                  <a:schemeClr val="dk1"/>
                </a:solidFill>
                <a:latin typeface="Calibri"/>
                <a:ea typeface="Calibri"/>
                <a:cs typeface="Calibri"/>
                <a:sym typeface="Calibri"/>
              </a:rPr>
              <a:t>Mejora de 2,37 </a:t>
            </a:r>
            <a:r>
              <a:rPr lang="es" sz="1100">
                <a:solidFill>
                  <a:schemeClr val="dk1"/>
                </a:solidFill>
                <a:latin typeface="Calibri"/>
                <a:ea typeface="Calibri"/>
                <a:cs typeface="Calibri"/>
                <a:sym typeface="Calibri"/>
              </a:rPr>
              <a:t>repeticiones</a:t>
            </a:r>
            <a:endParaRPr sz="1100">
              <a:solidFill>
                <a:schemeClr val="dk1"/>
              </a:solidFill>
              <a:latin typeface="Calibri"/>
              <a:ea typeface="Calibri"/>
              <a:cs typeface="Calibri"/>
              <a:sym typeface="Calibri"/>
            </a:endParaRPr>
          </a:p>
        </p:txBody>
      </p:sp>
      <p:sp>
        <p:nvSpPr>
          <p:cNvPr id="381" name="Google Shape;381;p45"/>
          <p:cNvSpPr/>
          <p:nvPr/>
        </p:nvSpPr>
        <p:spPr>
          <a:xfrm>
            <a:off x="175783" y="4285958"/>
            <a:ext cx="1601100" cy="2643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382" name="Google Shape;382;p45"/>
          <p:cNvCxnSpPr>
            <a:stCxn id="381" idx="3"/>
            <a:endCxn id="376" idx="1"/>
          </p:cNvCxnSpPr>
          <p:nvPr/>
        </p:nvCxnSpPr>
        <p:spPr>
          <a:xfrm>
            <a:off x="1776883" y="4418108"/>
            <a:ext cx="683700" cy="0"/>
          </a:xfrm>
          <a:prstGeom prst="straightConnector1">
            <a:avLst/>
          </a:prstGeom>
          <a:noFill/>
          <a:ln cap="flat" cmpd="sng" w="19050">
            <a:solidFill>
              <a:schemeClr val="dk1"/>
            </a:solidFill>
            <a:prstDash val="solid"/>
            <a:miter lim="800000"/>
            <a:headEnd len="sm" w="sm" type="none"/>
            <a:tailEnd len="med" w="med" type="triangle"/>
          </a:ln>
        </p:spPr>
      </p:cxnSp>
      <p:sp>
        <p:nvSpPr>
          <p:cNvPr id="383" name="Google Shape;383;p45"/>
          <p:cNvSpPr/>
          <p:nvPr/>
        </p:nvSpPr>
        <p:spPr>
          <a:xfrm>
            <a:off x="4909427" y="4243619"/>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384" name="Google Shape;384;p45"/>
          <p:cNvCxnSpPr>
            <a:stCxn id="383" idx="3"/>
          </p:cNvCxnSpPr>
          <p:nvPr/>
        </p:nvCxnSpPr>
        <p:spPr>
          <a:xfrm>
            <a:off x="6510410" y="4375805"/>
            <a:ext cx="546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6"/>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sp>
        <p:nvSpPr>
          <p:cNvPr id="390" name="Google Shape;390;p46"/>
          <p:cNvSpPr/>
          <p:nvPr/>
        </p:nvSpPr>
        <p:spPr>
          <a:xfrm>
            <a:off x="81917" y="427942"/>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18.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del pase</a:t>
            </a:r>
            <a:endParaRPr sz="1100"/>
          </a:p>
        </p:txBody>
      </p:sp>
      <p:sp>
        <p:nvSpPr>
          <p:cNvPr id="391" name="Google Shape;391;p46"/>
          <p:cNvSpPr/>
          <p:nvPr/>
        </p:nvSpPr>
        <p:spPr>
          <a:xfrm>
            <a:off x="2279725" y="4230450"/>
            <a:ext cx="1488300" cy="3924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Incremento de 1,21 puntos</a:t>
            </a:r>
            <a:endParaRPr sz="1200">
              <a:solidFill>
                <a:schemeClr val="dk1"/>
              </a:solidFill>
              <a:latin typeface="Calibri"/>
              <a:ea typeface="Calibri"/>
              <a:cs typeface="Calibri"/>
              <a:sym typeface="Calibri"/>
            </a:endParaRPr>
          </a:p>
        </p:txBody>
      </p:sp>
      <p:sp>
        <p:nvSpPr>
          <p:cNvPr id="392" name="Google Shape;392;p46"/>
          <p:cNvSpPr/>
          <p:nvPr/>
        </p:nvSpPr>
        <p:spPr>
          <a:xfrm>
            <a:off x="4833531" y="436843"/>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22.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del tiro a portería</a:t>
            </a:r>
            <a:endParaRPr sz="1100"/>
          </a:p>
        </p:txBody>
      </p:sp>
      <p:sp>
        <p:nvSpPr>
          <p:cNvPr id="393" name="Google Shape;393;p46"/>
          <p:cNvSpPr/>
          <p:nvPr/>
        </p:nvSpPr>
        <p:spPr>
          <a:xfrm>
            <a:off x="7041123" y="4276650"/>
            <a:ext cx="1744500" cy="2643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Mejora de 3,54 puntos</a:t>
            </a:r>
            <a:endParaRPr sz="1200">
              <a:solidFill>
                <a:schemeClr val="dk1"/>
              </a:solidFill>
              <a:latin typeface="Calibri"/>
              <a:ea typeface="Calibri"/>
              <a:cs typeface="Calibri"/>
              <a:sym typeface="Calibri"/>
            </a:endParaRPr>
          </a:p>
        </p:txBody>
      </p:sp>
      <p:pic>
        <p:nvPicPr>
          <p:cNvPr id="394" name="Google Shape;394;p46"/>
          <p:cNvPicPr preferRelativeResize="0"/>
          <p:nvPr/>
        </p:nvPicPr>
        <p:blipFill rotWithShape="1">
          <a:blip r:embed="rId3">
            <a:alphaModFix/>
          </a:blip>
          <a:srcRect b="0" l="0" r="0" t="0"/>
          <a:stretch/>
        </p:blipFill>
        <p:spPr>
          <a:xfrm>
            <a:off x="132772" y="829258"/>
            <a:ext cx="3449463" cy="3321705"/>
          </a:xfrm>
          <a:prstGeom prst="rect">
            <a:avLst/>
          </a:prstGeom>
          <a:noFill/>
          <a:ln>
            <a:noFill/>
          </a:ln>
        </p:spPr>
      </p:pic>
      <p:pic>
        <p:nvPicPr>
          <p:cNvPr id="395" name="Google Shape;395;p46"/>
          <p:cNvPicPr preferRelativeResize="0"/>
          <p:nvPr/>
        </p:nvPicPr>
        <p:blipFill rotWithShape="1">
          <a:blip r:embed="rId4">
            <a:alphaModFix/>
          </a:blip>
          <a:srcRect b="0" l="0" r="0" t="0"/>
          <a:stretch/>
        </p:blipFill>
        <p:spPr>
          <a:xfrm>
            <a:off x="4894183" y="829258"/>
            <a:ext cx="3430535" cy="3321705"/>
          </a:xfrm>
          <a:prstGeom prst="rect">
            <a:avLst/>
          </a:prstGeom>
          <a:noFill/>
          <a:ln>
            <a:noFill/>
          </a:ln>
        </p:spPr>
      </p:pic>
      <p:sp>
        <p:nvSpPr>
          <p:cNvPr id="396" name="Google Shape;396;p46"/>
          <p:cNvSpPr/>
          <p:nvPr/>
        </p:nvSpPr>
        <p:spPr>
          <a:xfrm>
            <a:off x="132772" y="4276646"/>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397" name="Google Shape;397;p46"/>
          <p:cNvCxnSpPr>
            <a:stCxn id="396" idx="3"/>
          </p:cNvCxnSpPr>
          <p:nvPr/>
        </p:nvCxnSpPr>
        <p:spPr>
          <a:xfrm>
            <a:off x="1733756" y="4408832"/>
            <a:ext cx="546000" cy="0"/>
          </a:xfrm>
          <a:prstGeom prst="straightConnector1">
            <a:avLst/>
          </a:prstGeom>
          <a:noFill/>
          <a:ln cap="flat" cmpd="sng" w="19050">
            <a:solidFill>
              <a:schemeClr val="dk1"/>
            </a:solidFill>
            <a:prstDash val="solid"/>
            <a:miter lim="800000"/>
            <a:headEnd len="sm" w="sm" type="none"/>
            <a:tailEnd len="med" w="med" type="triangle"/>
          </a:ln>
        </p:spPr>
      </p:cxnSp>
      <p:sp>
        <p:nvSpPr>
          <p:cNvPr id="398" name="Google Shape;398;p46"/>
          <p:cNvSpPr/>
          <p:nvPr/>
        </p:nvSpPr>
        <p:spPr>
          <a:xfrm>
            <a:off x="4894183" y="4276646"/>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399" name="Google Shape;399;p46"/>
          <p:cNvCxnSpPr>
            <a:stCxn id="398" idx="3"/>
          </p:cNvCxnSpPr>
          <p:nvPr/>
        </p:nvCxnSpPr>
        <p:spPr>
          <a:xfrm>
            <a:off x="6495167" y="4408832"/>
            <a:ext cx="546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7"/>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sp>
        <p:nvSpPr>
          <p:cNvPr id="405" name="Google Shape;405;p47"/>
          <p:cNvSpPr/>
          <p:nvPr/>
        </p:nvSpPr>
        <p:spPr>
          <a:xfrm>
            <a:off x="81917" y="427942"/>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26.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 la fuerza abdominal</a:t>
            </a:r>
            <a:endParaRPr sz="1100"/>
          </a:p>
        </p:txBody>
      </p:sp>
      <p:sp>
        <p:nvSpPr>
          <p:cNvPr id="406" name="Google Shape;406;p47"/>
          <p:cNvSpPr/>
          <p:nvPr/>
        </p:nvSpPr>
        <p:spPr>
          <a:xfrm>
            <a:off x="2289225" y="4269325"/>
            <a:ext cx="1488300" cy="3465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Incremento  de 5,77 repeticiones</a:t>
            </a:r>
            <a:endParaRPr sz="1200">
              <a:solidFill>
                <a:schemeClr val="dk1"/>
              </a:solidFill>
              <a:latin typeface="Calibri"/>
              <a:ea typeface="Calibri"/>
              <a:cs typeface="Calibri"/>
              <a:sym typeface="Calibri"/>
            </a:endParaRPr>
          </a:p>
        </p:txBody>
      </p:sp>
      <p:sp>
        <p:nvSpPr>
          <p:cNvPr id="407" name="Google Shape;407;p47"/>
          <p:cNvSpPr/>
          <p:nvPr/>
        </p:nvSpPr>
        <p:spPr>
          <a:xfrm>
            <a:off x="4833531" y="436843"/>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30.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 la agilidad</a:t>
            </a:r>
            <a:endParaRPr sz="1100"/>
          </a:p>
        </p:txBody>
      </p:sp>
      <p:sp>
        <p:nvSpPr>
          <p:cNvPr id="408" name="Google Shape;408;p47"/>
          <p:cNvSpPr/>
          <p:nvPr/>
        </p:nvSpPr>
        <p:spPr>
          <a:xfrm>
            <a:off x="7068475" y="4188700"/>
            <a:ext cx="2075400" cy="3465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Disminución favorable de 59 centésimas de segundo</a:t>
            </a:r>
            <a:endParaRPr sz="1200">
              <a:solidFill>
                <a:schemeClr val="dk1"/>
              </a:solidFill>
              <a:latin typeface="Calibri"/>
              <a:ea typeface="Calibri"/>
              <a:cs typeface="Calibri"/>
              <a:sym typeface="Calibri"/>
            </a:endParaRPr>
          </a:p>
        </p:txBody>
      </p:sp>
      <p:pic>
        <p:nvPicPr>
          <p:cNvPr id="409" name="Google Shape;409;p47"/>
          <p:cNvPicPr preferRelativeResize="0"/>
          <p:nvPr/>
        </p:nvPicPr>
        <p:blipFill rotWithShape="1">
          <a:blip r:embed="rId3">
            <a:alphaModFix/>
          </a:blip>
          <a:srcRect b="0" l="0" r="0" t="0"/>
          <a:stretch/>
        </p:blipFill>
        <p:spPr>
          <a:xfrm>
            <a:off x="142263" y="829258"/>
            <a:ext cx="3465988" cy="3337794"/>
          </a:xfrm>
          <a:prstGeom prst="rect">
            <a:avLst/>
          </a:prstGeom>
          <a:noFill/>
          <a:ln>
            <a:noFill/>
          </a:ln>
        </p:spPr>
      </p:pic>
      <p:pic>
        <p:nvPicPr>
          <p:cNvPr id="410" name="Google Shape;410;p47"/>
          <p:cNvPicPr preferRelativeResize="0"/>
          <p:nvPr/>
        </p:nvPicPr>
        <p:blipFill rotWithShape="1">
          <a:blip r:embed="rId4">
            <a:alphaModFix/>
          </a:blip>
          <a:srcRect b="0" l="0" r="0" t="0"/>
          <a:stretch/>
        </p:blipFill>
        <p:spPr>
          <a:xfrm>
            <a:off x="4921533" y="820358"/>
            <a:ext cx="3456344" cy="3346695"/>
          </a:xfrm>
          <a:prstGeom prst="rect">
            <a:avLst/>
          </a:prstGeom>
          <a:noFill/>
          <a:ln>
            <a:noFill/>
          </a:ln>
        </p:spPr>
      </p:pic>
      <p:sp>
        <p:nvSpPr>
          <p:cNvPr id="411" name="Google Shape;411;p47"/>
          <p:cNvSpPr/>
          <p:nvPr/>
        </p:nvSpPr>
        <p:spPr>
          <a:xfrm>
            <a:off x="142263" y="4269328"/>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412" name="Google Shape;412;p47"/>
          <p:cNvCxnSpPr>
            <a:stCxn id="411" idx="3"/>
          </p:cNvCxnSpPr>
          <p:nvPr/>
        </p:nvCxnSpPr>
        <p:spPr>
          <a:xfrm>
            <a:off x="1743247" y="4401514"/>
            <a:ext cx="546000" cy="0"/>
          </a:xfrm>
          <a:prstGeom prst="straightConnector1">
            <a:avLst/>
          </a:prstGeom>
          <a:noFill/>
          <a:ln cap="flat" cmpd="sng" w="19050">
            <a:solidFill>
              <a:schemeClr val="dk1"/>
            </a:solidFill>
            <a:prstDash val="solid"/>
            <a:miter lim="800000"/>
            <a:headEnd len="sm" w="sm" type="none"/>
            <a:tailEnd len="med" w="med" type="triangle"/>
          </a:ln>
        </p:spPr>
      </p:cxnSp>
      <p:sp>
        <p:nvSpPr>
          <p:cNvPr id="413" name="Google Shape;413;p47"/>
          <p:cNvSpPr/>
          <p:nvPr/>
        </p:nvSpPr>
        <p:spPr>
          <a:xfrm>
            <a:off x="4921533" y="4269328"/>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medias</a:t>
            </a:r>
            <a:endParaRPr sz="1200">
              <a:solidFill>
                <a:schemeClr val="dk1"/>
              </a:solidFill>
              <a:latin typeface="Calibri"/>
              <a:ea typeface="Calibri"/>
              <a:cs typeface="Calibri"/>
              <a:sym typeface="Calibri"/>
            </a:endParaRPr>
          </a:p>
        </p:txBody>
      </p:sp>
      <p:cxnSp>
        <p:nvCxnSpPr>
          <p:cNvPr id="414" name="Google Shape;414;p47"/>
          <p:cNvCxnSpPr>
            <a:stCxn id="413" idx="3"/>
          </p:cNvCxnSpPr>
          <p:nvPr/>
        </p:nvCxnSpPr>
        <p:spPr>
          <a:xfrm>
            <a:off x="6522517" y="4401514"/>
            <a:ext cx="546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0"/>
          <p:cNvSpPr/>
          <p:nvPr/>
        </p:nvSpPr>
        <p:spPr>
          <a:xfrm>
            <a:off x="435094" y="556682"/>
            <a:ext cx="3627455" cy="3888177"/>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s" sz="2400" u="none" cap="none" strike="noStrike">
                <a:solidFill>
                  <a:schemeClr val="dk1"/>
                </a:solidFill>
                <a:latin typeface="Calibri"/>
                <a:ea typeface="Calibri"/>
                <a:cs typeface="Calibri"/>
                <a:sym typeface="Calibri"/>
              </a:rPr>
              <a:t>Aplicación del método situacional en el rendimiento técnico-físico de los jugadores de fútbol del Club Formativo Especializado Academia Antonio Valencia de ascenso a Segunda Categoría Profesional. </a:t>
            </a:r>
            <a:endParaRPr b="1" sz="2400">
              <a:solidFill>
                <a:schemeClr val="dk1"/>
              </a:solidFill>
              <a:latin typeface="Calibri"/>
              <a:ea typeface="Calibri"/>
              <a:cs typeface="Calibri"/>
              <a:sym typeface="Calibri"/>
            </a:endParaRPr>
          </a:p>
        </p:txBody>
      </p:sp>
      <p:sp>
        <p:nvSpPr>
          <p:cNvPr id="150" name="Google Shape;150;p30"/>
          <p:cNvSpPr/>
          <p:nvPr/>
        </p:nvSpPr>
        <p:spPr>
          <a:xfrm>
            <a:off x="574750" y="-69953"/>
            <a:ext cx="1422139"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TEMA:</a:t>
            </a:r>
            <a:endParaRPr b="1" sz="2400">
              <a:solidFill>
                <a:schemeClr val="dk1"/>
              </a:solidFill>
              <a:latin typeface="Calibri"/>
              <a:ea typeface="Calibri"/>
              <a:cs typeface="Calibri"/>
              <a:sym typeface="Calibri"/>
            </a:endParaRPr>
          </a:p>
        </p:txBody>
      </p:sp>
      <p:pic>
        <p:nvPicPr>
          <p:cNvPr descr="Imagen" id="151" name="Google Shape;151;p30"/>
          <p:cNvPicPr preferRelativeResize="0"/>
          <p:nvPr/>
        </p:nvPicPr>
        <p:blipFill rotWithShape="1">
          <a:blip r:embed="rId3">
            <a:alphaModFix/>
          </a:blip>
          <a:srcRect b="0" l="0" r="0" t="0"/>
          <a:stretch/>
        </p:blipFill>
        <p:spPr>
          <a:xfrm>
            <a:off x="5080567" y="909925"/>
            <a:ext cx="3181691" cy="318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8"/>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sp>
        <p:nvSpPr>
          <p:cNvPr id="420" name="Google Shape;420;p48"/>
          <p:cNvSpPr/>
          <p:nvPr/>
        </p:nvSpPr>
        <p:spPr>
          <a:xfrm>
            <a:off x="81917" y="427942"/>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34.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 la resistencia aeróbica</a:t>
            </a:r>
            <a:endParaRPr sz="1100"/>
          </a:p>
        </p:txBody>
      </p:sp>
      <p:sp>
        <p:nvSpPr>
          <p:cNvPr id="421" name="Google Shape;421;p48"/>
          <p:cNvSpPr/>
          <p:nvPr/>
        </p:nvSpPr>
        <p:spPr>
          <a:xfrm>
            <a:off x="2319600" y="4257375"/>
            <a:ext cx="1488300" cy="3483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Mejora del VO2 Máx: 1,06</a:t>
            </a:r>
            <a:r>
              <a:rPr lang="es" sz="1200">
                <a:solidFill>
                  <a:schemeClr val="dk1"/>
                </a:solidFill>
                <a:latin typeface="Calibri"/>
                <a:ea typeface="Calibri"/>
                <a:cs typeface="Calibri"/>
                <a:sym typeface="Calibri"/>
              </a:rPr>
              <a:t> ml/kg/min</a:t>
            </a:r>
            <a:endParaRPr sz="1200">
              <a:solidFill>
                <a:schemeClr val="dk1"/>
              </a:solidFill>
              <a:latin typeface="Calibri"/>
              <a:ea typeface="Calibri"/>
              <a:cs typeface="Calibri"/>
              <a:sym typeface="Calibri"/>
            </a:endParaRPr>
          </a:p>
        </p:txBody>
      </p:sp>
      <p:sp>
        <p:nvSpPr>
          <p:cNvPr id="422" name="Google Shape;422;p48"/>
          <p:cNvSpPr/>
          <p:nvPr/>
        </p:nvSpPr>
        <p:spPr>
          <a:xfrm>
            <a:off x="4833531" y="436843"/>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38.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Análisis estadísticos descriptivos de la potencia anaeróbica</a:t>
            </a:r>
            <a:endParaRPr sz="1100"/>
          </a:p>
        </p:txBody>
      </p:sp>
      <p:sp>
        <p:nvSpPr>
          <p:cNvPr id="423" name="Google Shape;423;p48"/>
          <p:cNvSpPr/>
          <p:nvPr/>
        </p:nvSpPr>
        <p:spPr>
          <a:xfrm>
            <a:off x="7056375" y="4257375"/>
            <a:ext cx="1932000" cy="2643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Mejora de 2,77 centímetros.</a:t>
            </a:r>
            <a:endParaRPr sz="1200">
              <a:solidFill>
                <a:schemeClr val="dk1"/>
              </a:solidFill>
              <a:latin typeface="Calibri"/>
              <a:ea typeface="Calibri"/>
              <a:cs typeface="Calibri"/>
              <a:sym typeface="Calibri"/>
            </a:endParaRPr>
          </a:p>
        </p:txBody>
      </p:sp>
      <p:pic>
        <p:nvPicPr>
          <p:cNvPr id="424" name="Google Shape;424;p48"/>
          <p:cNvPicPr preferRelativeResize="0"/>
          <p:nvPr/>
        </p:nvPicPr>
        <p:blipFill rotWithShape="1">
          <a:blip r:embed="rId3">
            <a:alphaModFix/>
          </a:blip>
          <a:srcRect b="0" l="0" r="0" t="0"/>
          <a:stretch/>
        </p:blipFill>
        <p:spPr>
          <a:xfrm>
            <a:off x="172657" y="820357"/>
            <a:ext cx="3498005" cy="3373248"/>
          </a:xfrm>
          <a:prstGeom prst="rect">
            <a:avLst/>
          </a:prstGeom>
          <a:noFill/>
          <a:ln>
            <a:noFill/>
          </a:ln>
        </p:spPr>
      </p:pic>
      <p:pic>
        <p:nvPicPr>
          <p:cNvPr id="425" name="Google Shape;425;p48"/>
          <p:cNvPicPr preferRelativeResize="0"/>
          <p:nvPr/>
        </p:nvPicPr>
        <p:blipFill rotWithShape="1">
          <a:blip r:embed="rId4">
            <a:alphaModFix/>
          </a:blip>
          <a:srcRect b="0" l="0" r="0" t="0"/>
          <a:stretch/>
        </p:blipFill>
        <p:spPr>
          <a:xfrm>
            <a:off x="4904898" y="820357"/>
            <a:ext cx="3481456" cy="3375957"/>
          </a:xfrm>
          <a:prstGeom prst="rect">
            <a:avLst/>
          </a:prstGeom>
          <a:noFill/>
          <a:ln>
            <a:noFill/>
          </a:ln>
        </p:spPr>
      </p:pic>
      <p:sp>
        <p:nvSpPr>
          <p:cNvPr id="426" name="Google Shape;426;p48"/>
          <p:cNvSpPr/>
          <p:nvPr/>
        </p:nvSpPr>
        <p:spPr>
          <a:xfrm>
            <a:off x="172657" y="4257378"/>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las medias</a:t>
            </a:r>
            <a:endParaRPr sz="1200">
              <a:solidFill>
                <a:schemeClr val="dk1"/>
              </a:solidFill>
              <a:latin typeface="Calibri"/>
              <a:ea typeface="Calibri"/>
              <a:cs typeface="Calibri"/>
              <a:sym typeface="Calibri"/>
            </a:endParaRPr>
          </a:p>
        </p:txBody>
      </p:sp>
      <p:cxnSp>
        <p:nvCxnSpPr>
          <p:cNvPr id="427" name="Google Shape;427;p48"/>
          <p:cNvCxnSpPr>
            <a:stCxn id="426" idx="3"/>
          </p:cNvCxnSpPr>
          <p:nvPr/>
        </p:nvCxnSpPr>
        <p:spPr>
          <a:xfrm>
            <a:off x="1773640" y="4389564"/>
            <a:ext cx="546000" cy="0"/>
          </a:xfrm>
          <a:prstGeom prst="straightConnector1">
            <a:avLst/>
          </a:prstGeom>
          <a:noFill/>
          <a:ln cap="flat" cmpd="sng" w="19050">
            <a:solidFill>
              <a:schemeClr val="dk1"/>
            </a:solidFill>
            <a:prstDash val="solid"/>
            <a:miter lim="800000"/>
            <a:headEnd len="sm" w="sm" type="none"/>
            <a:tailEnd len="med" w="med" type="triangle"/>
          </a:ln>
        </p:spPr>
      </p:cxnSp>
      <p:sp>
        <p:nvSpPr>
          <p:cNvPr id="428" name="Google Shape;428;p48"/>
          <p:cNvSpPr/>
          <p:nvPr/>
        </p:nvSpPr>
        <p:spPr>
          <a:xfrm>
            <a:off x="4909427" y="4243619"/>
            <a:ext cx="1600984" cy="26437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s" sz="1200">
                <a:solidFill>
                  <a:schemeClr val="dk1"/>
                </a:solidFill>
                <a:latin typeface="Calibri"/>
                <a:ea typeface="Calibri"/>
                <a:cs typeface="Calibri"/>
                <a:sym typeface="Calibri"/>
              </a:rPr>
              <a:t>Análisis de las medias</a:t>
            </a:r>
            <a:endParaRPr sz="1200">
              <a:solidFill>
                <a:schemeClr val="dk1"/>
              </a:solidFill>
              <a:latin typeface="Calibri"/>
              <a:ea typeface="Calibri"/>
              <a:cs typeface="Calibri"/>
              <a:sym typeface="Calibri"/>
            </a:endParaRPr>
          </a:p>
        </p:txBody>
      </p:sp>
      <p:cxnSp>
        <p:nvCxnSpPr>
          <p:cNvPr id="429" name="Google Shape;429;p48"/>
          <p:cNvCxnSpPr>
            <a:stCxn id="428" idx="3"/>
          </p:cNvCxnSpPr>
          <p:nvPr/>
        </p:nvCxnSpPr>
        <p:spPr>
          <a:xfrm>
            <a:off x="6510410" y="4375805"/>
            <a:ext cx="546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9"/>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pic>
        <p:nvPicPr>
          <p:cNvPr id="435" name="Google Shape;435;p49"/>
          <p:cNvPicPr preferRelativeResize="0"/>
          <p:nvPr/>
        </p:nvPicPr>
        <p:blipFill rotWithShape="1">
          <a:blip r:embed="rId3">
            <a:alphaModFix/>
          </a:blip>
          <a:srcRect b="0" l="0" r="0" t="0"/>
          <a:stretch/>
        </p:blipFill>
        <p:spPr>
          <a:xfrm>
            <a:off x="120933" y="970316"/>
            <a:ext cx="3153164" cy="1269964"/>
          </a:xfrm>
          <a:prstGeom prst="rect">
            <a:avLst/>
          </a:prstGeom>
          <a:noFill/>
          <a:ln>
            <a:noFill/>
          </a:ln>
        </p:spPr>
      </p:pic>
      <p:sp>
        <p:nvSpPr>
          <p:cNvPr id="436" name="Google Shape;436;p49"/>
          <p:cNvSpPr/>
          <p:nvPr/>
        </p:nvSpPr>
        <p:spPr>
          <a:xfrm>
            <a:off x="80421" y="529998"/>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13.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conducción de balón</a:t>
            </a:r>
            <a:endParaRPr sz="1100"/>
          </a:p>
        </p:txBody>
      </p:sp>
      <p:sp>
        <p:nvSpPr>
          <p:cNvPr id="437" name="Google Shape;437;p49"/>
          <p:cNvSpPr/>
          <p:nvPr/>
        </p:nvSpPr>
        <p:spPr>
          <a:xfrm>
            <a:off x="3835993" y="577901"/>
            <a:ext cx="2746364"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17.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recepción de balón</a:t>
            </a:r>
            <a:endParaRPr sz="1100"/>
          </a:p>
        </p:txBody>
      </p:sp>
      <p:pic>
        <p:nvPicPr>
          <p:cNvPr id="438" name="Google Shape;438;p49"/>
          <p:cNvPicPr preferRelativeResize="0"/>
          <p:nvPr/>
        </p:nvPicPr>
        <p:blipFill rotWithShape="1">
          <a:blip r:embed="rId4">
            <a:alphaModFix/>
          </a:blip>
          <a:srcRect b="0" l="0" r="0" t="0"/>
          <a:stretch/>
        </p:blipFill>
        <p:spPr>
          <a:xfrm>
            <a:off x="3876505" y="970316"/>
            <a:ext cx="3147845" cy="1270411"/>
          </a:xfrm>
          <a:prstGeom prst="rect">
            <a:avLst/>
          </a:prstGeom>
          <a:noFill/>
          <a:ln>
            <a:noFill/>
          </a:ln>
        </p:spPr>
      </p:pic>
      <p:sp>
        <p:nvSpPr>
          <p:cNvPr id="439" name="Google Shape;439;p49"/>
          <p:cNvSpPr/>
          <p:nvPr/>
        </p:nvSpPr>
        <p:spPr>
          <a:xfrm>
            <a:off x="80421" y="2453504"/>
            <a:ext cx="4013288"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21.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del pase</a:t>
            </a:r>
            <a:endParaRPr sz="1100"/>
          </a:p>
        </p:txBody>
      </p:sp>
      <p:sp>
        <p:nvSpPr>
          <p:cNvPr id="440" name="Google Shape;440;p49"/>
          <p:cNvSpPr/>
          <p:nvPr/>
        </p:nvSpPr>
        <p:spPr>
          <a:xfrm>
            <a:off x="3835993" y="2501407"/>
            <a:ext cx="2746364"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25.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del tiro a portería</a:t>
            </a:r>
            <a:endParaRPr sz="1100"/>
          </a:p>
        </p:txBody>
      </p:sp>
      <p:pic>
        <p:nvPicPr>
          <p:cNvPr id="441" name="Google Shape;441;p49"/>
          <p:cNvPicPr preferRelativeResize="0"/>
          <p:nvPr/>
        </p:nvPicPr>
        <p:blipFill rotWithShape="1">
          <a:blip r:embed="rId5">
            <a:alphaModFix/>
          </a:blip>
          <a:srcRect b="0" l="0" r="0" t="0"/>
          <a:stretch/>
        </p:blipFill>
        <p:spPr>
          <a:xfrm>
            <a:off x="153509" y="2893822"/>
            <a:ext cx="3153164" cy="1272558"/>
          </a:xfrm>
          <a:prstGeom prst="rect">
            <a:avLst/>
          </a:prstGeom>
          <a:noFill/>
          <a:ln>
            <a:noFill/>
          </a:ln>
        </p:spPr>
      </p:pic>
      <p:pic>
        <p:nvPicPr>
          <p:cNvPr id="442" name="Google Shape;442;p49"/>
          <p:cNvPicPr preferRelativeResize="0"/>
          <p:nvPr/>
        </p:nvPicPr>
        <p:blipFill rotWithShape="1">
          <a:blip r:embed="rId6">
            <a:alphaModFix/>
          </a:blip>
          <a:srcRect b="0" l="0" r="0" t="0"/>
          <a:stretch/>
        </p:blipFill>
        <p:spPr>
          <a:xfrm>
            <a:off x="3890133" y="2922684"/>
            <a:ext cx="3120587" cy="1156732"/>
          </a:xfrm>
          <a:prstGeom prst="rect">
            <a:avLst/>
          </a:prstGeom>
          <a:noFill/>
          <a:ln>
            <a:noFill/>
          </a:ln>
        </p:spPr>
      </p:pic>
      <p:sp>
        <p:nvSpPr>
          <p:cNvPr id="443" name="Google Shape;443;p49"/>
          <p:cNvSpPr txBox="1"/>
          <p:nvPr/>
        </p:nvSpPr>
        <p:spPr>
          <a:xfrm>
            <a:off x="7344866" y="1605298"/>
            <a:ext cx="1570534" cy="276999"/>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TEST TÉCNICOS</a:t>
            </a:r>
            <a:endParaRPr sz="1400">
              <a:solidFill>
                <a:schemeClr val="dk1"/>
              </a:solidFill>
              <a:latin typeface="Calibri"/>
              <a:ea typeface="Calibri"/>
              <a:cs typeface="Calibri"/>
              <a:sym typeface="Calibri"/>
            </a:endParaRPr>
          </a:p>
        </p:txBody>
      </p:sp>
      <p:sp>
        <p:nvSpPr>
          <p:cNvPr id="444" name="Google Shape;444;p49"/>
          <p:cNvSpPr/>
          <p:nvPr/>
        </p:nvSpPr>
        <p:spPr>
          <a:xfrm>
            <a:off x="7344866" y="2893822"/>
            <a:ext cx="1570534" cy="623248"/>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Valor p (Sig. asintótica (bilateral)) es menor a 0,05.</a:t>
            </a:r>
            <a:endParaRPr sz="1200">
              <a:solidFill>
                <a:schemeClr val="dk1"/>
              </a:solidFill>
              <a:latin typeface="Calibri"/>
              <a:ea typeface="Calibri"/>
              <a:cs typeface="Calibri"/>
              <a:sym typeface="Calibri"/>
            </a:endParaRPr>
          </a:p>
        </p:txBody>
      </p:sp>
      <p:sp>
        <p:nvSpPr>
          <p:cNvPr id="445" name="Google Shape;445;p49"/>
          <p:cNvSpPr/>
          <p:nvPr/>
        </p:nvSpPr>
        <p:spPr>
          <a:xfrm>
            <a:off x="8000999" y="1996173"/>
            <a:ext cx="398417" cy="783772"/>
          </a:xfrm>
          <a:prstGeom prst="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0"/>
          <p:cNvSpPr/>
          <p:nvPr/>
        </p:nvSpPr>
        <p:spPr>
          <a:xfrm>
            <a:off x="630558" y="-50360"/>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ANÁLISIS DE RESULTADOS</a:t>
            </a:r>
            <a:endParaRPr b="1" sz="2400">
              <a:solidFill>
                <a:schemeClr val="dk1"/>
              </a:solidFill>
              <a:latin typeface="Calibri"/>
              <a:ea typeface="Calibri"/>
              <a:cs typeface="Calibri"/>
              <a:sym typeface="Calibri"/>
            </a:endParaRPr>
          </a:p>
        </p:txBody>
      </p:sp>
      <p:sp>
        <p:nvSpPr>
          <p:cNvPr id="451" name="Google Shape;451;p50"/>
          <p:cNvSpPr/>
          <p:nvPr/>
        </p:nvSpPr>
        <p:spPr>
          <a:xfrm>
            <a:off x="80421" y="529998"/>
            <a:ext cx="3446551"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29.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fuerza abdominal</a:t>
            </a:r>
            <a:endParaRPr sz="1100"/>
          </a:p>
        </p:txBody>
      </p:sp>
      <p:sp>
        <p:nvSpPr>
          <p:cNvPr id="452" name="Google Shape;452;p50"/>
          <p:cNvSpPr/>
          <p:nvPr/>
        </p:nvSpPr>
        <p:spPr>
          <a:xfrm>
            <a:off x="3835993" y="577901"/>
            <a:ext cx="2746364"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33.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agilidad</a:t>
            </a:r>
            <a:endParaRPr sz="1100"/>
          </a:p>
        </p:txBody>
      </p:sp>
      <p:sp>
        <p:nvSpPr>
          <p:cNvPr id="453" name="Google Shape;453;p50"/>
          <p:cNvSpPr/>
          <p:nvPr/>
        </p:nvSpPr>
        <p:spPr>
          <a:xfrm>
            <a:off x="80421" y="2453504"/>
            <a:ext cx="3226252"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37.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resistencia aeróbica</a:t>
            </a:r>
            <a:endParaRPr sz="1100"/>
          </a:p>
        </p:txBody>
      </p:sp>
      <p:sp>
        <p:nvSpPr>
          <p:cNvPr id="454" name="Google Shape;454;p50"/>
          <p:cNvSpPr/>
          <p:nvPr/>
        </p:nvSpPr>
        <p:spPr>
          <a:xfrm>
            <a:off x="3835993" y="2501407"/>
            <a:ext cx="2746364" cy="3924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s" sz="1100">
                <a:solidFill>
                  <a:schemeClr val="dk1"/>
                </a:solidFill>
                <a:latin typeface="Calibri"/>
                <a:ea typeface="Calibri"/>
                <a:cs typeface="Calibri"/>
                <a:sym typeface="Calibri"/>
              </a:rPr>
              <a:t>Tabla 41. </a:t>
            </a:r>
            <a:endParaRPr sz="1100"/>
          </a:p>
          <a:p>
            <a:pPr indent="0" lvl="0" marL="0" marR="0" rtl="0" algn="l">
              <a:spcBef>
                <a:spcPts val="0"/>
              </a:spcBef>
              <a:spcAft>
                <a:spcPts val="0"/>
              </a:spcAft>
              <a:buNone/>
            </a:pPr>
            <a:r>
              <a:rPr i="1" lang="es" sz="1100">
                <a:solidFill>
                  <a:schemeClr val="dk1"/>
                </a:solidFill>
                <a:latin typeface="Calibri"/>
                <a:ea typeface="Calibri"/>
                <a:cs typeface="Calibri"/>
                <a:sym typeface="Calibri"/>
              </a:rPr>
              <a:t>Prueba T Student de la potencia anaeróbica</a:t>
            </a:r>
            <a:endParaRPr sz="1100"/>
          </a:p>
        </p:txBody>
      </p:sp>
      <p:sp>
        <p:nvSpPr>
          <p:cNvPr id="455" name="Google Shape;455;p50"/>
          <p:cNvSpPr txBox="1"/>
          <p:nvPr/>
        </p:nvSpPr>
        <p:spPr>
          <a:xfrm>
            <a:off x="7344866" y="1605298"/>
            <a:ext cx="1570534" cy="276999"/>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TEST FÍSICOS</a:t>
            </a:r>
            <a:endParaRPr sz="1400">
              <a:solidFill>
                <a:schemeClr val="dk1"/>
              </a:solidFill>
              <a:latin typeface="Calibri"/>
              <a:ea typeface="Calibri"/>
              <a:cs typeface="Calibri"/>
              <a:sym typeface="Calibri"/>
            </a:endParaRPr>
          </a:p>
        </p:txBody>
      </p:sp>
      <p:sp>
        <p:nvSpPr>
          <p:cNvPr id="456" name="Google Shape;456;p50"/>
          <p:cNvSpPr/>
          <p:nvPr/>
        </p:nvSpPr>
        <p:spPr>
          <a:xfrm>
            <a:off x="7344866" y="2893822"/>
            <a:ext cx="1570534" cy="623248"/>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Valor p (Sig. asintótica (bilateral)) es menor a 0,05.</a:t>
            </a:r>
            <a:endParaRPr sz="1200">
              <a:solidFill>
                <a:schemeClr val="dk1"/>
              </a:solidFill>
              <a:latin typeface="Calibri"/>
              <a:ea typeface="Calibri"/>
              <a:cs typeface="Calibri"/>
              <a:sym typeface="Calibri"/>
            </a:endParaRPr>
          </a:p>
        </p:txBody>
      </p:sp>
      <p:sp>
        <p:nvSpPr>
          <p:cNvPr id="457" name="Google Shape;457;p50"/>
          <p:cNvSpPr/>
          <p:nvPr/>
        </p:nvSpPr>
        <p:spPr>
          <a:xfrm>
            <a:off x="8000999" y="1996173"/>
            <a:ext cx="398417" cy="783772"/>
          </a:xfrm>
          <a:prstGeom prst="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458" name="Google Shape;458;p50"/>
          <p:cNvPicPr preferRelativeResize="0"/>
          <p:nvPr/>
        </p:nvPicPr>
        <p:blipFill rotWithShape="1">
          <a:blip r:embed="rId3">
            <a:alphaModFix/>
          </a:blip>
          <a:srcRect b="0" l="0" r="0" t="0"/>
          <a:stretch/>
        </p:blipFill>
        <p:spPr>
          <a:xfrm>
            <a:off x="121379" y="953186"/>
            <a:ext cx="3210037" cy="1287542"/>
          </a:xfrm>
          <a:prstGeom prst="rect">
            <a:avLst/>
          </a:prstGeom>
          <a:noFill/>
          <a:ln>
            <a:noFill/>
          </a:ln>
        </p:spPr>
      </p:pic>
      <p:pic>
        <p:nvPicPr>
          <p:cNvPr id="459" name="Google Shape;459;p50"/>
          <p:cNvPicPr preferRelativeResize="0"/>
          <p:nvPr/>
        </p:nvPicPr>
        <p:blipFill rotWithShape="1">
          <a:blip r:embed="rId4">
            <a:alphaModFix/>
          </a:blip>
          <a:srcRect b="0" l="0" r="0" t="0"/>
          <a:stretch/>
        </p:blipFill>
        <p:spPr>
          <a:xfrm>
            <a:off x="121379" y="2922685"/>
            <a:ext cx="3202274" cy="1283556"/>
          </a:xfrm>
          <a:prstGeom prst="rect">
            <a:avLst/>
          </a:prstGeom>
          <a:noFill/>
          <a:ln>
            <a:noFill/>
          </a:ln>
        </p:spPr>
      </p:pic>
      <p:pic>
        <p:nvPicPr>
          <p:cNvPr id="460" name="Google Shape;460;p50"/>
          <p:cNvPicPr preferRelativeResize="0"/>
          <p:nvPr/>
        </p:nvPicPr>
        <p:blipFill rotWithShape="1">
          <a:blip r:embed="rId5">
            <a:alphaModFix/>
          </a:blip>
          <a:srcRect b="0" l="0" r="0" t="0"/>
          <a:stretch/>
        </p:blipFill>
        <p:spPr>
          <a:xfrm>
            <a:off x="3884379" y="2922685"/>
            <a:ext cx="3261004" cy="1311588"/>
          </a:xfrm>
          <a:prstGeom prst="rect">
            <a:avLst/>
          </a:prstGeom>
          <a:noFill/>
          <a:ln>
            <a:noFill/>
          </a:ln>
        </p:spPr>
      </p:pic>
      <p:pic>
        <p:nvPicPr>
          <p:cNvPr id="461" name="Google Shape;461;p50"/>
          <p:cNvPicPr preferRelativeResize="0"/>
          <p:nvPr/>
        </p:nvPicPr>
        <p:blipFill rotWithShape="1">
          <a:blip r:embed="rId6">
            <a:alphaModFix/>
          </a:blip>
          <a:srcRect b="0" l="0" r="0" t="0"/>
          <a:stretch/>
        </p:blipFill>
        <p:spPr>
          <a:xfrm>
            <a:off x="3884379" y="953186"/>
            <a:ext cx="3261004" cy="13016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1"/>
          <p:cNvSpPr/>
          <p:nvPr/>
        </p:nvSpPr>
        <p:spPr>
          <a:xfrm>
            <a:off x="578307" y="-83016"/>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CONCLUSIONES</a:t>
            </a:r>
            <a:endParaRPr b="1" sz="2400">
              <a:solidFill>
                <a:schemeClr val="dk1"/>
              </a:solidFill>
              <a:latin typeface="Calibri"/>
              <a:ea typeface="Calibri"/>
              <a:cs typeface="Calibri"/>
              <a:sym typeface="Calibri"/>
            </a:endParaRPr>
          </a:p>
        </p:txBody>
      </p:sp>
      <p:sp>
        <p:nvSpPr>
          <p:cNvPr id="467" name="Google Shape;467;p51"/>
          <p:cNvSpPr/>
          <p:nvPr/>
        </p:nvSpPr>
        <p:spPr>
          <a:xfrm rot="5400000">
            <a:off x="598486" y="818467"/>
            <a:ext cx="405000" cy="270000"/>
          </a:xfrm>
          <a:prstGeom prst="triangle">
            <a:avLst>
              <a:gd fmla="val 50000" name="adj"/>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8" name="Google Shape;468;p51"/>
          <p:cNvSpPr/>
          <p:nvPr/>
        </p:nvSpPr>
        <p:spPr>
          <a:xfrm>
            <a:off x="988015" y="552518"/>
            <a:ext cx="7855538" cy="55399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Se comprueba la hipótesis del investigador en el Club Formativo Especializado Academia Antonio Valencia de ascenso a Segunda Categoría Profesional una vez aplicada la propuesta del método situacional donde incide sobre el mejoramiento del rendimiento técnico-físico con un grado de significancia menor al 0,05 %. Aplicando la prueba T Student para muestras relacionadas.</a:t>
            </a:r>
            <a:endParaRPr sz="1200"/>
          </a:p>
        </p:txBody>
      </p:sp>
      <p:sp>
        <p:nvSpPr>
          <p:cNvPr id="469" name="Google Shape;469;p51"/>
          <p:cNvSpPr/>
          <p:nvPr/>
        </p:nvSpPr>
        <p:spPr>
          <a:xfrm rot="5400000">
            <a:off x="598481" y="1700535"/>
            <a:ext cx="405000" cy="270000"/>
          </a:xfrm>
          <a:prstGeom prst="triangle">
            <a:avLst>
              <a:gd fmla="val 50000" name="adj"/>
            </a:avLst>
          </a:prstGeom>
          <a:solidFill>
            <a:srgbClr val="00B0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0" name="Google Shape;470;p51"/>
          <p:cNvSpPr/>
          <p:nvPr/>
        </p:nvSpPr>
        <p:spPr>
          <a:xfrm rot="5400000">
            <a:off x="598481" y="2422084"/>
            <a:ext cx="405000" cy="270000"/>
          </a:xfrm>
          <a:prstGeom prst="triangle">
            <a:avLst>
              <a:gd fmla="val 50000" name="adj"/>
            </a:avLst>
          </a:prstGeom>
          <a:solidFill>
            <a:srgbClr val="00B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1" name="Google Shape;471;p51"/>
          <p:cNvSpPr/>
          <p:nvPr/>
        </p:nvSpPr>
        <p:spPr>
          <a:xfrm rot="5400000">
            <a:off x="598481" y="3143633"/>
            <a:ext cx="405000" cy="270000"/>
          </a:xfrm>
          <a:prstGeom prst="triangle">
            <a:avLst>
              <a:gd fmla="val 50000" name="adj"/>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2" name="Google Shape;472;p51"/>
          <p:cNvSpPr/>
          <p:nvPr/>
        </p:nvSpPr>
        <p:spPr>
          <a:xfrm>
            <a:off x="988025" y="1502365"/>
            <a:ext cx="7855500" cy="666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L</a:t>
            </a:r>
            <a:r>
              <a:rPr lang="es" sz="1200">
                <a:solidFill>
                  <a:schemeClr val="dk1"/>
                </a:solidFill>
                <a:latin typeface="Calibri"/>
                <a:ea typeface="Calibri"/>
                <a:cs typeface="Calibri"/>
                <a:sym typeface="Calibri"/>
              </a:rPr>
              <a:t>a aplicación de la propuesta con ejercicios situacionales </a:t>
            </a:r>
            <a:r>
              <a:rPr lang="es" sz="1200">
                <a:solidFill>
                  <a:schemeClr val="dk1"/>
                </a:solidFill>
                <a:latin typeface="Calibri"/>
                <a:ea typeface="Calibri"/>
                <a:cs typeface="Calibri"/>
                <a:sym typeface="Calibri"/>
              </a:rPr>
              <a:t>permitió</a:t>
            </a:r>
            <a:r>
              <a:rPr lang="es" sz="1200">
                <a:solidFill>
                  <a:schemeClr val="dk1"/>
                </a:solidFill>
                <a:latin typeface="Calibri"/>
                <a:ea typeface="Calibri"/>
                <a:cs typeface="Calibri"/>
                <a:sym typeface="Calibri"/>
              </a:rPr>
              <a:t> alcanzar un mayor nivel de efectividad en los elementos  técnicos del pase y tiro a portería que son  fundamentos técnicos de principio táctico-ofensivo más utilizados en la práctica del fútbol.</a:t>
            </a:r>
            <a:endParaRPr sz="1200"/>
          </a:p>
        </p:txBody>
      </p:sp>
      <p:sp>
        <p:nvSpPr>
          <p:cNvPr id="473" name="Google Shape;473;p51"/>
          <p:cNvSpPr/>
          <p:nvPr/>
        </p:nvSpPr>
        <p:spPr>
          <a:xfrm>
            <a:off x="988025" y="2324913"/>
            <a:ext cx="7855500" cy="45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Realizar un trabajo de cuatro sesiones por cada microciclo durante dos meses permite que los ejercicios situacionales tengan una </a:t>
            </a:r>
            <a:r>
              <a:rPr lang="es" sz="1200">
                <a:solidFill>
                  <a:schemeClr val="dk1"/>
                </a:solidFill>
                <a:latin typeface="Calibri"/>
                <a:ea typeface="Calibri"/>
                <a:cs typeface="Calibri"/>
                <a:sym typeface="Calibri"/>
              </a:rPr>
              <a:t>transferencia</a:t>
            </a:r>
            <a:r>
              <a:rPr lang="es" sz="1200">
                <a:solidFill>
                  <a:schemeClr val="dk1"/>
                </a:solidFill>
                <a:latin typeface="Calibri"/>
                <a:ea typeface="Calibri"/>
                <a:cs typeface="Calibri"/>
                <a:sym typeface="Calibri"/>
              </a:rPr>
              <a:t> positiva hacia el mejoramiento del rendimiento técnico-físico de los jugadores de fútbol.</a:t>
            </a:r>
            <a:endParaRPr sz="1200"/>
          </a:p>
        </p:txBody>
      </p:sp>
      <p:sp>
        <p:nvSpPr>
          <p:cNvPr id="474" name="Google Shape;474;p51"/>
          <p:cNvSpPr/>
          <p:nvPr/>
        </p:nvSpPr>
        <p:spPr>
          <a:xfrm rot="5400000">
            <a:off x="598486" y="3865170"/>
            <a:ext cx="405000" cy="270000"/>
          </a:xfrm>
          <a:prstGeom prst="triangle">
            <a:avLst>
              <a:gd fmla="val 50000" name="adj"/>
            </a:avLst>
          </a:prstGeom>
          <a:solidFill>
            <a:srgbClr val="92D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92D050"/>
              </a:solidFill>
              <a:latin typeface="Calibri"/>
              <a:ea typeface="Calibri"/>
              <a:cs typeface="Calibri"/>
              <a:sym typeface="Calibri"/>
            </a:endParaRPr>
          </a:p>
        </p:txBody>
      </p:sp>
      <p:sp>
        <p:nvSpPr>
          <p:cNvPr id="475" name="Google Shape;475;p51"/>
          <p:cNvSpPr/>
          <p:nvPr/>
        </p:nvSpPr>
        <p:spPr>
          <a:xfrm>
            <a:off x="988025" y="3051223"/>
            <a:ext cx="7855500" cy="45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Los ejercicios situacionales se basaron en principios técnicos-tácticos tanto defensivos como ofensivos con transiciones a intervalos intensivos cortos de una duración de entre 15 y 60 segundos por cada ejercicio planteado.</a:t>
            </a:r>
            <a:endParaRPr sz="1200"/>
          </a:p>
        </p:txBody>
      </p:sp>
      <p:sp>
        <p:nvSpPr>
          <p:cNvPr id="476" name="Google Shape;476;p51"/>
          <p:cNvSpPr/>
          <p:nvPr/>
        </p:nvSpPr>
        <p:spPr>
          <a:xfrm>
            <a:off x="988025" y="3772773"/>
            <a:ext cx="7855500" cy="45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200">
                <a:solidFill>
                  <a:schemeClr val="dk1"/>
                </a:solidFill>
                <a:latin typeface="Calibri"/>
                <a:ea typeface="Calibri"/>
                <a:cs typeface="Calibri"/>
                <a:sym typeface="Calibri"/>
              </a:rPr>
              <a:t>Los principios organizativos que ayudaron a un mejor control y manejo del grupo durante la aplicación del método situacional en el mejoramiento del rendimiento técnico-físico fueron los circuitos y recorridos.</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2"/>
          <p:cNvSpPr/>
          <p:nvPr/>
        </p:nvSpPr>
        <p:spPr>
          <a:xfrm>
            <a:off x="578307" y="-83016"/>
            <a:ext cx="5352230"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RECOMENDACIONES</a:t>
            </a:r>
            <a:endParaRPr b="1" sz="2400">
              <a:solidFill>
                <a:schemeClr val="dk1"/>
              </a:solidFill>
              <a:latin typeface="Calibri"/>
              <a:ea typeface="Calibri"/>
              <a:cs typeface="Calibri"/>
              <a:sym typeface="Calibri"/>
            </a:endParaRPr>
          </a:p>
        </p:txBody>
      </p:sp>
      <p:sp>
        <p:nvSpPr>
          <p:cNvPr id="482" name="Google Shape;482;p52"/>
          <p:cNvSpPr/>
          <p:nvPr/>
        </p:nvSpPr>
        <p:spPr>
          <a:xfrm rot="5400000">
            <a:off x="611111" y="848381"/>
            <a:ext cx="405000" cy="270000"/>
          </a:xfrm>
          <a:prstGeom prst="triangle">
            <a:avLst>
              <a:gd fmla="val 50000" name="adj"/>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3" name="Google Shape;483;p52"/>
          <p:cNvSpPr/>
          <p:nvPr/>
        </p:nvSpPr>
        <p:spPr>
          <a:xfrm>
            <a:off x="988025" y="736958"/>
            <a:ext cx="7855500" cy="733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300">
                <a:solidFill>
                  <a:schemeClr val="dk1"/>
                </a:solidFill>
                <a:latin typeface="Calibri"/>
                <a:ea typeface="Calibri"/>
                <a:cs typeface="Calibri"/>
                <a:sym typeface="Calibri"/>
              </a:rPr>
              <a:t>El </a:t>
            </a:r>
            <a:r>
              <a:rPr lang="es" sz="1300">
                <a:solidFill>
                  <a:schemeClr val="dk1"/>
                </a:solidFill>
                <a:latin typeface="Calibri"/>
                <a:ea typeface="Calibri"/>
                <a:cs typeface="Calibri"/>
                <a:sym typeface="Calibri"/>
              </a:rPr>
              <a:t>fútbol</a:t>
            </a:r>
            <a:r>
              <a:rPr lang="es" sz="1300">
                <a:solidFill>
                  <a:schemeClr val="dk1"/>
                </a:solidFill>
                <a:latin typeface="Calibri"/>
                <a:ea typeface="Calibri"/>
                <a:cs typeface="Calibri"/>
                <a:sym typeface="Calibri"/>
              </a:rPr>
              <a:t> al ser considerado un deporte que demanda un óptimo rendimiento técnico-físico requiere de una planificación </a:t>
            </a:r>
            <a:r>
              <a:rPr lang="es" sz="1300">
                <a:solidFill>
                  <a:schemeClr val="dk1"/>
                </a:solidFill>
                <a:latin typeface="Calibri"/>
                <a:ea typeface="Calibri"/>
                <a:cs typeface="Calibri"/>
                <a:sym typeface="Calibri"/>
              </a:rPr>
              <a:t>donde</a:t>
            </a:r>
            <a:r>
              <a:rPr lang="es" sz="1300">
                <a:solidFill>
                  <a:schemeClr val="dk1"/>
                </a:solidFill>
                <a:latin typeface="Calibri"/>
                <a:ea typeface="Calibri"/>
                <a:cs typeface="Calibri"/>
                <a:sym typeface="Calibri"/>
              </a:rPr>
              <a:t> la parte principal se </a:t>
            </a:r>
            <a:r>
              <a:rPr lang="es" sz="1300">
                <a:solidFill>
                  <a:schemeClr val="dk1"/>
                </a:solidFill>
                <a:latin typeface="Calibri"/>
                <a:ea typeface="Calibri"/>
                <a:cs typeface="Calibri"/>
                <a:sym typeface="Calibri"/>
              </a:rPr>
              <a:t>fundamente</a:t>
            </a:r>
            <a:r>
              <a:rPr lang="es" sz="1300">
                <a:solidFill>
                  <a:schemeClr val="dk1"/>
                </a:solidFill>
                <a:latin typeface="Calibri"/>
                <a:ea typeface="Calibri"/>
                <a:cs typeface="Calibri"/>
                <a:sym typeface="Calibri"/>
              </a:rPr>
              <a:t> en ejercicios situacionales acordes a realidad del juego y competencia. </a:t>
            </a:r>
            <a:endParaRPr sz="1300"/>
          </a:p>
        </p:txBody>
      </p:sp>
      <p:sp>
        <p:nvSpPr>
          <p:cNvPr id="484" name="Google Shape;484;p52"/>
          <p:cNvSpPr/>
          <p:nvPr/>
        </p:nvSpPr>
        <p:spPr>
          <a:xfrm rot="5400000">
            <a:off x="611106" y="1738046"/>
            <a:ext cx="405000" cy="270000"/>
          </a:xfrm>
          <a:prstGeom prst="triangle">
            <a:avLst>
              <a:gd fmla="val 50000" name="adj"/>
            </a:avLst>
          </a:prstGeom>
          <a:solidFill>
            <a:srgbClr val="00B0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5" name="Google Shape;485;p52"/>
          <p:cNvSpPr/>
          <p:nvPr/>
        </p:nvSpPr>
        <p:spPr>
          <a:xfrm rot="5400000">
            <a:off x="611106" y="2677444"/>
            <a:ext cx="405000" cy="270000"/>
          </a:xfrm>
          <a:prstGeom prst="triangle">
            <a:avLst>
              <a:gd fmla="val 50000" name="adj"/>
            </a:avLst>
          </a:prstGeom>
          <a:solidFill>
            <a:srgbClr val="00B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6" name="Google Shape;486;p52"/>
          <p:cNvSpPr/>
          <p:nvPr/>
        </p:nvSpPr>
        <p:spPr>
          <a:xfrm rot="5400000">
            <a:off x="611106" y="3616852"/>
            <a:ext cx="405000" cy="270000"/>
          </a:xfrm>
          <a:prstGeom prst="triangle">
            <a:avLst>
              <a:gd fmla="val 50000" name="adj"/>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7" name="Google Shape;487;p52"/>
          <p:cNvSpPr/>
          <p:nvPr/>
        </p:nvSpPr>
        <p:spPr>
          <a:xfrm>
            <a:off x="988025" y="1617899"/>
            <a:ext cx="7855500" cy="67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300">
                <a:solidFill>
                  <a:schemeClr val="dk1"/>
                </a:solidFill>
                <a:latin typeface="Calibri"/>
                <a:ea typeface="Calibri"/>
                <a:cs typeface="Calibri"/>
                <a:sym typeface="Calibri"/>
              </a:rPr>
              <a:t>Los instrumentos de evaluación físicos y técnicos son indispensables en el control del rendimiento de cada jugador, por ende, se debe aplicar antes, durante y después del calendario de competencia con la finalidad de llevar datos válidos acordes al método empleado evaluando así su factibilidad para la siguiente temporada. </a:t>
            </a:r>
            <a:endParaRPr sz="1300"/>
          </a:p>
        </p:txBody>
      </p:sp>
      <p:sp>
        <p:nvSpPr>
          <p:cNvPr id="488" name="Google Shape;488;p52"/>
          <p:cNvSpPr/>
          <p:nvPr/>
        </p:nvSpPr>
        <p:spPr>
          <a:xfrm>
            <a:off x="988015" y="2443995"/>
            <a:ext cx="7855538" cy="55399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300">
                <a:solidFill>
                  <a:schemeClr val="dk1"/>
                </a:solidFill>
                <a:latin typeface="Calibri"/>
                <a:ea typeface="Calibri"/>
                <a:cs typeface="Calibri"/>
                <a:sym typeface="Calibri"/>
              </a:rPr>
              <a:t>Se recomienda masificar el método situacional a nivel nacional mediante el desarrollo teórico-práctico con base en estudios y modelos de los países con mayor acogida a éste método que beneficien a los jugadores ecuatorianos en una mejor toma de decisiones y resolución de problemáticas de cada una de las situaciones de juego que se presentan en las prácticas y/o competencias oficiales.</a:t>
            </a:r>
            <a:endParaRPr sz="1300"/>
          </a:p>
        </p:txBody>
      </p:sp>
      <p:sp>
        <p:nvSpPr>
          <p:cNvPr id="489" name="Google Shape;489;p52"/>
          <p:cNvSpPr/>
          <p:nvPr/>
        </p:nvSpPr>
        <p:spPr>
          <a:xfrm>
            <a:off x="988025" y="3400248"/>
            <a:ext cx="7855500" cy="899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300">
                <a:solidFill>
                  <a:schemeClr val="dk1"/>
                </a:solidFill>
                <a:latin typeface="Calibri"/>
                <a:ea typeface="Calibri"/>
                <a:cs typeface="Calibri"/>
                <a:sym typeface="Calibri"/>
              </a:rPr>
              <a:t>En base a los resultados obtenidos en el tema de investigación, se recomienda trabajar en un gran porcentaje del plan de entrenamiento las diferentes situaciones de juego con movimientos específicos que ayuden en el desarrollo técnico-físico de los deportistas del Club Formativo Especializado Academia Antonio Valencia de ascenso a Segunda Categoría Profesional</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53"/>
          <p:cNvPicPr preferRelativeResize="0"/>
          <p:nvPr/>
        </p:nvPicPr>
        <p:blipFill rotWithShape="1">
          <a:blip r:embed="rId3">
            <a:alphaModFix/>
          </a:blip>
          <a:srcRect b="8372" l="0" r="0" t="0"/>
          <a:stretch/>
        </p:blipFill>
        <p:spPr>
          <a:xfrm>
            <a:off x="2980441" y="1729604"/>
            <a:ext cx="3531394" cy="2428875"/>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495" name="Google Shape;495;p53"/>
          <p:cNvSpPr txBox="1"/>
          <p:nvPr/>
        </p:nvSpPr>
        <p:spPr>
          <a:xfrm>
            <a:off x="2910805" y="421730"/>
            <a:ext cx="3814355" cy="117724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7200">
                <a:solidFill>
                  <a:schemeClr val="dk1"/>
                </a:solidFill>
                <a:latin typeface="Calibri"/>
                <a:ea typeface="Calibri"/>
                <a:cs typeface="Calibri"/>
                <a:sym typeface="Calibri"/>
              </a:rPr>
              <a:t>GRACIAS</a:t>
            </a:r>
            <a:endParaRPr b="1" sz="72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4"/>
          <p:cNvSpPr txBox="1"/>
          <p:nvPr/>
        </p:nvSpPr>
        <p:spPr>
          <a:xfrm>
            <a:off x="358383" y="636497"/>
            <a:ext cx="7672435" cy="9014006"/>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s" sz="900">
                <a:solidFill>
                  <a:schemeClr val="dk1"/>
                </a:solidFill>
                <a:latin typeface="Times New Roman"/>
                <a:ea typeface="Times New Roman"/>
                <a:cs typeface="Times New Roman"/>
                <a:sym typeface="Times New Roman"/>
              </a:rPr>
              <a:t>Anselmi, J., &amp; Borrelli, E. (2018). Proceso formativo del futbolista infantil y juvenil hasta el fútbol profesional (Cuarta ed.). librofutbol.com.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Bernal, Y., &amp; Fernández, M. (2013). Comportamiento de la acción técnico-táctica del cabeceo del equipo de Palmira de fútbol 10-11 años. EFDeportes(180). 	Obtenido de https://www.efdeportes.com/efd180/comportamiento-del-cabeceo-de-futbol.htm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Burgueño, R., López, D., Romero, F., García, A., &amp; Mallagaray, S. (2012). Conceptos básicos sobre la dinámica de esfuerzos: aplicación a la carga de 	entrenamiento. EFDeportes(168). Obtenido de https://www.efdeportes.com/efd168/dinamica-de-esfuerzos-a-la-carga-de-entrenamiento.htm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Calero, S. (2014). Nuevas tendencias mundiales en el proceso de direccion del entrenamiento deportivo. Obtenido de 	https://www.researchgate.net/publication/320054289_Nuevas_tendencias_mundiales_en_el_proceso_de_direccion_del_entrenamiento_deportivo</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Campuzano, S. (2014). Los principios del entrenamiento deportivo: aplicación práctica al fútbol. EFDeportes(188). Obtenido de 	https://www.efdeportes.com/efd188/los-principios-del-entrenamiento-deportivo.htm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Conmebol. (2021). Manual Orientador Evolución . Obtenido de https://www.conmebol.com/sites/default/files/manual_juvenil_esp.pdf</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Delgado, F., &amp; Falero, J. (2013). Métodos de entrenamiento para la alta competencia en los deportes de lucha. Consideraciones generales. EFDeportes(177). 	Obtenido de https://www.efdeportes.com/efd177/metodos-de-entrenamiento-en-los-deportes-de-lucha.htm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Díaz, A. (2013). Learning sequence. A problem of competences approach or rethinking didactics? Redalyc, 17(3), 11-33.</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Frattarola, C., &amp; Sans, A. (2006). Entrenamiento en el fútbol base: Programa de aplicación técnica, 1er nivel (AT-1). Barcelona: Paidotribo.</a:t>
            </a:r>
            <a:endParaRPr sz="1100"/>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5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501" name="Google Shape;501;p54"/>
          <p:cNvSpPr txBox="1"/>
          <p:nvPr/>
        </p:nvSpPr>
        <p:spPr>
          <a:xfrm>
            <a:off x="358375" y="-1"/>
            <a:ext cx="4572000" cy="377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b="1" lang="es" sz="2000">
                <a:solidFill>
                  <a:srgbClr val="000000"/>
                </a:solidFill>
                <a:latin typeface="Times New Roman"/>
                <a:ea typeface="Times New Roman"/>
                <a:cs typeface="Times New Roman"/>
                <a:sym typeface="Times New Roman"/>
              </a:rPr>
              <a:t>Referencias</a:t>
            </a:r>
            <a:endParaRPr sz="13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5"/>
          <p:cNvSpPr txBox="1"/>
          <p:nvPr/>
        </p:nvSpPr>
        <p:spPr>
          <a:xfrm>
            <a:off x="358383" y="609401"/>
            <a:ext cx="7672435" cy="4085734"/>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s" sz="900">
                <a:solidFill>
                  <a:schemeClr val="dk1"/>
                </a:solidFill>
                <a:latin typeface="Times New Roman"/>
                <a:ea typeface="Times New Roman"/>
                <a:cs typeface="Times New Roman"/>
                <a:sym typeface="Times New Roman"/>
              </a:rPr>
              <a:t>Gacía, R., &amp; Lamothe, S. (2010). La velocidad en los deportes de conjunto. EFDeportes(144). Obtenido de https://www.efdeportes.com/efd144/la-velocidad-en-los-	deportes-de-conjunto.htm</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Garganta, J., &amp; Grehaigne, J.-F. (1999). Abordagem sistêmica do jogo de futebol: Moda ou necessidade? Movimento, 5(10), 40-50. Obtenido de 	https://www.researchgate.net/publication/270105313_Abordagem_sistemica_do_jogo_de_futebol_Moda_ou_necessidade</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Garzón, C., &amp; Piracoca, S. (2014). Implementación del modelo integral globalizado, en la Escuela de Formación Deportiva Boca Juniors Categoría sub 15. 	Obtenido de 	https://repository.unilibre.edu.co/bitstream/handle/10901/8470/IMPLEMENTACION%20DEL%20MODELO%20INTEGRAL%20GLOBALIZADO%2	C%20EN%20LA%20ESCUELA%20DE%20FORMACION%20DEPORTIVA%20BOCA%20JUNIORS.pdf?sequence=1&amp;isAllowed=y</a:t>
            </a:r>
            <a:endParaRPr sz="9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González, J., Bravo, W., Ávila, C., &amp; Moscoso, R. (2020). Métodos de entrenamiento en escuelas de fútbol de Azogues. Dialnet, 5(11), 379-391.</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Guazhambo, R., &amp; Sucuzhañay, J. (2011). Metodología para la evaluación física, técnica, táctica y psicológica del fútbol para niños de 10-12 años de la Escuela de 	Fútbol Jogo Bonito . Obtenido de https://dspace.ups.edu.ec/bitstream/123456789/1227/14/UPS-CT002129.pdf</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Hincapie, S., Arias, O., Serna, A., &amp; Toro, J. (2009). Caracterización de las cualidades físicas en estudiantes que practican fútbol sala de la Universidad CES-	Medellín 2010. Obtenido de 	https://repository.ces.edu.co/bitstream/handle/10946/2397/Carateristicas_cualidades_fisicas.pdf;jsessionid=9CA2E80E74B80A565785D94C5E20BBC7?	sequence=2</a:t>
            </a:r>
            <a:endParaRPr sz="9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Lina, A. (2012). Test Técnico paa el Fútbol. Obtenido de https://es.scribd.com/doc/110382939/Test-Tecnico-Para-Futbol</a:t>
            </a:r>
            <a:endParaRPr sz="900">
              <a:solidFill>
                <a:schemeClr val="dk1"/>
              </a:solidFill>
              <a:latin typeface="Times New Roman"/>
              <a:ea typeface="Times New Roman"/>
              <a:cs typeface="Times New Roman"/>
              <a:sym typeface="Times New Roman"/>
            </a:endParaRPr>
          </a:p>
        </p:txBody>
      </p:sp>
      <p:sp>
        <p:nvSpPr>
          <p:cNvPr id="507" name="Google Shape;507;p55"/>
          <p:cNvSpPr txBox="1"/>
          <p:nvPr/>
        </p:nvSpPr>
        <p:spPr>
          <a:xfrm>
            <a:off x="358375" y="-1"/>
            <a:ext cx="4572000" cy="377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b="1" lang="es" sz="2000">
                <a:solidFill>
                  <a:srgbClr val="000000"/>
                </a:solidFill>
                <a:latin typeface="Times New Roman"/>
                <a:ea typeface="Times New Roman"/>
                <a:cs typeface="Times New Roman"/>
                <a:sym typeface="Times New Roman"/>
              </a:rPr>
              <a:t>Referencias</a:t>
            </a:r>
            <a:endParaRPr sz="1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6"/>
          <p:cNvSpPr txBox="1"/>
          <p:nvPr/>
        </p:nvSpPr>
        <p:spPr>
          <a:xfrm>
            <a:off x="358375" y="63448"/>
            <a:ext cx="4572000" cy="377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b="1" lang="es" sz="2000">
                <a:solidFill>
                  <a:srgbClr val="000000"/>
                </a:solidFill>
                <a:latin typeface="Times New Roman"/>
                <a:ea typeface="Times New Roman"/>
                <a:cs typeface="Times New Roman"/>
                <a:sym typeface="Times New Roman"/>
              </a:rPr>
              <a:t>Referencias</a:t>
            </a:r>
            <a:endParaRPr sz="1300"/>
          </a:p>
        </p:txBody>
      </p:sp>
      <p:sp>
        <p:nvSpPr>
          <p:cNvPr id="513" name="Google Shape;513;p56"/>
          <p:cNvSpPr txBox="1"/>
          <p:nvPr/>
        </p:nvSpPr>
        <p:spPr>
          <a:xfrm>
            <a:off x="358383" y="636496"/>
            <a:ext cx="7672435" cy="9429505"/>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s" sz="900">
                <a:solidFill>
                  <a:schemeClr val="dk1"/>
                </a:solidFill>
                <a:latin typeface="Times New Roman"/>
                <a:ea typeface="Times New Roman"/>
                <a:cs typeface="Times New Roman"/>
                <a:sym typeface="Times New Roman"/>
              </a:rPr>
              <a:t>López, A., &amp; García, A. (2010). La técnica individual en el fútbol sala. EFDeportes(151). Obtenido de https://www.efdeportes.com/efd151/la-tecnica-individual-en-	futbol-sala.htm</a:t>
            </a:r>
            <a:endParaRPr sz="9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López, M. (2013). Los métodos de entrenamiento deportivo en el desarrollo de la preparación física del fútbol en los alumnos del Instituto de Entrenadores 	Ingeniero Héctor Morales del cantón Ambato de la provincia de Tungurahua. Obtenido de 	https://repositorio.uta.edu.ec/bitstream/123456789/6740/1/FCHE_MCF_1046.pdf</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Madir, I. (2017). Planifiación del Modelo de Formación Integral del Portero de Fútbol en el Proceso Evolutivo. Wanceulen.</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Masís, F. (2002). Evaluaciones o Tests para el Rendimiento. Obtenido de 	http://www.escoladefutbol.com/beto/docs/tests/tests.htm#%20Prueba%20#%202%20:%20Autopase%20y%20Tiro</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Matas, T. (2017). Metodología del Fútbol: Métodos de Entrenamiento aplicados al Fútbol. Obtenido de https://tonimatasbarcelo.com/metodologia-del-futbol-	metodos-de-entrenamiento-aplicados-al-futbol/</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Méndez, R. (2008). Test Course Navette: todo sobre esta prueba de resistencia. Obtenido de https://www.palabraderunner.com/test-course-navette/</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Merchan, R., Jairo, F., &amp; Caro, W. (2017). Métodos de la enseñanza del fútbol en escuelas de formación de Tunja, Boyacá. Revista Docencia Universitaria, 18(2), 	41-52. Obtenido de https://revistas.uis.edu.co/index.php/revistadocencia/article/view/9147</a:t>
            </a:r>
            <a:endParaRPr sz="1100"/>
          </a:p>
          <a:p>
            <a:pPr indent="0" lvl="0" marL="0" marR="0" rtl="0" algn="l">
              <a:lnSpc>
                <a:spcPct val="150000"/>
              </a:lnSpc>
              <a:spcBef>
                <a:spcPts val="900"/>
              </a:spcBef>
              <a:spcAft>
                <a:spcPts val="0"/>
              </a:spcAft>
              <a:buNone/>
            </a:pPr>
            <a:r>
              <a:rPr lang="es" sz="900">
                <a:solidFill>
                  <a:schemeClr val="dk1"/>
                </a:solidFill>
                <a:latin typeface="Times New Roman"/>
                <a:ea typeface="Times New Roman"/>
                <a:cs typeface="Times New Roman"/>
                <a:sym typeface="Times New Roman"/>
              </a:rPr>
              <a:t>Moreno, D., &amp; Rodríguez, W. (2016). Correlación de la coordinación general con la finta, conducción y pase en la etapa de 10 años de la Escuela Rayo Vallecano 	Colombia . Obtenido de https://repository.uniminuto.edu/jspui/bitstream/10656/4467/1/TEFIS_MorenoCuervoDanielaFernanda_2016.pdf</a:t>
            </a:r>
            <a:endParaRPr sz="1100"/>
          </a:p>
          <a:p>
            <a:pPr indent="0" lvl="0" marL="0" marR="0" rtl="0" algn="l">
              <a:lnSpc>
                <a:spcPct val="150000"/>
              </a:lnSpc>
              <a:spcBef>
                <a:spcPts val="900"/>
              </a:spcBef>
              <a:spcAft>
                <a:spcPts val="0"/>
              </a:spcAft>
              <a:buNone/>
            </a:pPr>
            <a:r>
              <a:t/>
            </a:r>
            <a:endParaRPr sz="9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5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p:nvPr/>
        </p:nvSpPr>
        <p:spPr>
          <a:xfrm>
            <a:off x="574750" y="-69953"/>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PROBLEMA DE INVESTIGACIÓN:</a:t>
            </a:r>
            <a:endParaRPr b="1" sz="2400">
              <a:solidFill>
                <a:schemeClr val="dk1"/>
              </a:solidFill>
              <a:latin typeface="Calibri"/>
              <a:ea typeface="Calibri"/>
              <a:cs typeface="Calibri"/>
              <a:sym typeface="Calibri"/>
            </a:endParaRPr>
          </a:p>
        </p:txBody>
      </p:sp>
      <p:grpSp>
        <p:nvGrpSpPr>
          <p:cNvPr id="157" name="Google Shape;157;p31"/>
          <p:cNvGrpSpPr/>
          <p:nvPr/>
        </p:nvGrpSpPr>
        <p:grpSpPr>
          <a:xfrm>
            <a:off x="395650" y="669575"/>
            <a:ext cx="4723624" cy="3916224"/>
            <a:chOff x="-16" y="725"/>
            <a:chExt cx="5132700" cy="4378605"/>
          </a:xfrm>
        </p:grpSpPr>
        <p:sp>
          <p:nvSpPr>
            <p:cNvPr id="158" name="Google Shape;158;p31"/>
            <p:cNvSpPr/>
            <p:nvPr/>
          </p:nvSpPr>
          <p:spPr>
            <a:xfrm>
              <a:off x="0" y="3088805"/>
              <a:ext cx="5032187" cy="1013814"/>
            </a:xfrm>
            <a:prstGeom prst="rect">
              <a:avLst/>
            </a:prstGeom>
            <a:gradFill>
              <a:gsLst>
                <a:gs pos="0">
                  <a:srgbClr val="6EA5DA"/>
                </a:gs>
                <a:gs pos="50000">
                  <a:srgbClr val="529BDA"/>
                </a:gs>
                <a:gs pos="100000">
                  <a:srgbClr val="4188C8"/>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9" name="Google Shape;159;p31"/>
            <p:cNvSpPr txBox="1"/>
            <p:nvPr/>
          </p:nvSpPr>
          <p:spPr>
            <a:xfrm>
              <a:off x="-16" y="3188030"/>
              <a:ext cx="5132700" cy="1191300"/>
            </a:xfrm>
            <a:prstGeom prst="rect">
              <a:avLst/>
            </a:prstGeom>
            <a:noFill/>
            <a:ln>
              <a:noFill/>
            </a:ln>
          </p:spPr>
          <p:txBody>
            <a:bodyPr anchorCtr="0" anchor="ctr" bIns="74675" lIns="74675" spcFirstLastPara="1" rIns="74675" wrap="square" tIns="74675">
              <a:noAutofit/>
            </a:bodyPr>
            <a:lstStyle/>
            <a:p>
              <a:pPr indent="0" lvl="0" marL="0" rtl="0" algn="l">
                <a:lnSpc>
                  <a:spcPct val="115000"/>
                </a:lnSpc>
                <a:spcBef>
                  <a:spcPts val="1200"/>
                </a:spcBef>
                <a:spcAft>
                  <a:spcPts val="0"/>
                </a:spcAft>
                <a:buClr>
                  <a:schemeClr val="dk1"/>
                </a:buClr>
                <a:buSzPts val="1100"/>
                <a:buFont typeface="Arial"/>
                <a:buNone/>
              </a:pPr>
              <a:r>
                <a:rPr lang="es" sz="1600">
                  <a:solidFill>
                    <a:schemeClr val="dk1"/>
                  </a:solidFill>
                  <a:latin typeface="Calibri"/>
                  <a:ea typeface="Calibri"/>
                  <a:cs typeface="Calibri"/>
                  <a:sym typeface="Calibri"/>
                </a:rPr>
                <a:t>Utilización de métodos  tradicionales, sin una estrecha relación con los elementos ofensivos-defensivos desde el punto de vista táctico.</a:t>
              </a:r>
              <a:endParaRPr sz="1600">
                <a:solidFill>
                  <a:schemeClr val="dk1"/>
                </a:solidFill>
                <a:latin typeface="Calibri"/>
                <a:ea typeface="Calibri"/>
                <a:cs typeface="Calibri"/>
                <a:sym typeface="Calibri"/>
              </a:endParaRPr>
            </a:p>
            <a:p>
              <a:pPr indent="0" lvl="0" marL="0" marR="0" rtl="0" algn="ctr">
                <a:lnSpc>
                  <a:spcPct val="90000"/>
                </a:lnSpc>
                <a:spcBef>
                  <a:spcPts val="1200"/>
                </a:spcBef>
                <a:spcAft>
                  <a:spcPts val="0"/>
                </a:spcAft>
                <a:buNone/>
              </a:pPr>
              <a:r>
                <a:t/>
              </a:r>
              <a:endParaRPr sz="1600">
                <a:solidFill>
                  <a:schemeClr val="dk1"/>
                </a:solidFill>
                <a:latin typeface="Calibri"/>
                <a:ea typeface="Calibri"/>
                <a:cs typeface="Calibri"/>
                <a:sym typeface="Calibri"/>
              </a:endParaRPr>
            </a:p>
          </p:txBody>
        </p:sp>
        <p:sp>
          <p:nvSpPr>
            <p:cNvPr id="160" name="Google Shape;160;p31"/>
            <p:cNvSpPr/>
            <p:nvPr/>
          </p:nvSpPr>
          <p:spPr>
            <a:xfrm rot="10800000">
              <a:off x="0" y="1544765"/>
              <a:ext cx="5032187" cy="1559247"/>
            </a:xfrm>
            <a:prstGeom prst="upArrowCallout">
              <a:avLst>
                <a:gd fmla="val 25000" name="adj1"/>
                <a:gd fmla="val 25000" name="adj2"/>
                <a:gd fmla="val 25000" name="adj3"/>
                <a:gd fmla="val 64977" name="adj4"/>
              </a:avLst>
            </a:prstGeom>
            <a:gradFill>
              <a:gsLst>
                <a:gs pos="0">
                  <a:srgbClr val="65C998"/>
                </a:gs>
                <a:gs pos="50000">
                  <a:srgbClr val="46C78C"/>
                </a:gs>
                <a:gs pos="100000">
                  <a:srgbClr val="35B87B"/>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 name="Google Shape;161;p31"/>
            <p:cNvSpPr txBox="1"/>
            <p:nvPr/>
          </p:nvSpPr>
          <p:spPr>
            <a:xfrm>
              <a:off x="0" y="1544765"/>
              <a:ext cx="5032187" cy="101315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None/>
              </a:pPr>
              <a:r>
                <a:rPr lang="es" sz="1600">
                  <a:solidFill>
                    <a:schemeClr val="dk1"/>
                  </a:solidFill>
                  <a:latin typeface="Calibri"/>
                  <a:ea typeface="Calibri"/>
                  <a:cs typeface="Calibri"/>
                  <a:sym typeface="Calibri"/>
                </a:rPr>
                <a:t>Desconocimientos por parte de los especialistas de métodos más adecuados a la enseñanza del fútbol</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
          <p:nvSpPr>
            <p:cNvPr id="162" name="Google Shape;162;p31"/>
            <p:cNvSpPr/>
            <p:nvPr/>
          </p:nvSpPr>
          <p:spPr>
            <a:xfrm rot="10800000">
              <a:off x="0" y="725"/>
              <a:ext cx="5032187" cy="1559247"/>
            </a:xfrm>
            <a:prstGeom prst="upArrowCallout">
              <a:avLst>
                <a:gd fmla="val 25000" name="adj1"/>
                <a:gd fmla="val 25000" name="adj2"/>
                <a:gd fmla="val 25000" name="adj3"/>
                <a:gd fmla="val 64977" name="adj4"/>
              </a:avLst>
            </a:prstGeom>
            <a:gradFill>
              <a:gsLst>
                <a:gs pos="0">
                  <a:srgbClr val="7EB55F"/>
                </a:gs>
                <a:gs pos="50000">
                  <a:srgbClr val="6EB03F"/>
                </a:gs>
                <a:gs pos="100000">
                  <a:srgbClr val="5F9F34"/>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31"/>
            <p:cNvSpPr txBox="1"/>
            <p:nvPr/>
          </p:nvSpPr>
          <p:spPr>
            <a:xfrm>
              <a:off x="0" y="725"/>
              <a:ext cx="5032187" cy="1013152"/>
            </a:xfrm>
            <a:prstGeom prst="rect">
              <a:avLst/>
            </a:prstGeom>
            <a:noFill/>
            <a:ln>
              <a:noFill/>
            </a:ln>
          </p:spPr>
          <p:txBody>
            <a:bodyPr anchorCtr="0" anchor="ctr" bIns="74675" lIns="74675" spcFirstLastPara="1" rIns="74675" wrap="square" tIns="74675">
              <a:noAutofit/>
            </a:bodyPr>
            <a:lstStyle/>
            <a:p>
              <a:pPr indent="0" lvl="0" marL="0" marR="0" rtl="0" algn="ctr">
                <a:lnSpc>
                  <a:spcPct val="90000"/>
                </a:lnSpc>
                <a:spcBef>
                  <a:spcPts val="0"/>
                </a:spcBef>
                <a:spcAft>
                  <a:spcPts val="0"/>
                </a:spcAft>
                <a:buNone/>
              </a:pPr>
              <a:r>
                <a:rPr lang="es" sz="1600">
                  <a:solidFill>
                    <a:schemeClr val="dk1"/>
                  </a:solidFill>
                  <a:latin typeface="Calibri"/>
                  <a:ea typeface="Calibri"/>
                  <a:cs typeface="Calibri"/>
                  <a:sym typeface="Calibri"/>
                </a:rPr>
                <a:t>Falta de una metodología adecuada para el fútbol. </a:t>
              </a:r>
              <a:endParaRPr sz="1600">
                <a:solidFill>
                  <a:schemeClr val="dk1"/>
                </a:solidFill>
                <a:latin typeface="Calibri"/>
                <a:ea typeface="Calibri"/>
                <a:cs typeface="Calibri"/>
                <a:sym typeface="Calibri"/>
              </a:endParaRPr>
            </a:p>
          </p:txBody>
        </p:sp>
      </p:grpSp>
      <p:pic>
        <p:nvPicPr>
          <p:cNvPr descr="Cono Flexible 29 Cm Entrenamiento Fútbol Coordinación X 10 | MercadoLibre" id="164" name="Google Shape;164;p31"/>
          <p:cNvPicPr preferRelativeResize="0"/>
          <p:nvPr/>
        </p:nvPicPr>
        <p:blipFill rotWithShape="1">
          <a:blip r:embed="rId3">
            <a:alphaModFix/>
          </a:blip>
          <a:srcRect b="0" l="0" r="0" t="0"/>
          <a:stretch/>
        </p:blipFill>
        <p:spPr>
          <a:xfrm>
            <a:off x="5387929" y="872378"/>
            <a:ext cx="3101228" cy="3101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p:nvPr/>
        </p:nvSpPr>
        <p:spPr>
          <a:xfrm>
            <a:off x="574750" y="-69953"/>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FORMULACIÓN DEL PROBLEMA</a:t>
            </a:r>
            <a:endParaRPr b="1" sz="2400">
              <a:solidFill>
                <a:schemeClr val="dk1"/>
              </a:solidFill>
              <a:latin typeface="Calibri"/>
              <a:ea typeface="Calibri"/>
              <a:cs typeface="Calibri"/>
              <a:sym typeface="Calibri"/>
            </a:endParaRPr>
          </a:p>
        </p:txBody>
      </p:sp>
      <p:pic>
        <p:nvPicPr>
          <p:cNvPr id="170" name="Google Shape;170;p32"/>
          <p:cNvPicPr preferRelativeResize="0"/>
          <p:nvPr/>
        </p:nvPicPr>
        <p:blipFill rotWithShape="1">
          <a:blip r:embed="rId3">
            <a:alphaModFix/>
          </a:blip>
          <a:srcRect b="0" l="0" r="0" t="0"/>
          <a:stretch/>
        </p:blipFill>
        <p:spPr>
          <a:xfrm>
            <a:off x="6186896" y="523199"/>
            <a:ext cx="1885950" cy="1707356"/>
          </a:xfrm>
          <a:prstGeom prst="rect">
            <a:avLst/>
          </a:prstGeom>
          <a:noFill/>
          <a:ln>
            <a:noFill/>
          </a:ln>
        </p:spPr>
      </p:pic>
      <p:sp>
        <p:nvSpPr>
          <p:cNvPr id="171" name="Google Shape;171;p32"/>
          <p:cNvSpPr/>
          <p:nvPr/>
        </p:nvSpPr>
        <p:spPr>
          <a:xfrm>
            <a:off x="732375" y="1298500"/>
            <a:ext cx="4408150" cy="2313100"/>
          </a:xfrm>
          <a:prstGeom prst="flowChartInternalStorage">
            <a:avLst/>
          </a:prstGeom>
          <a:solidFill>
            <a:schemeClr val="lt1"/>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None/>
            </a:pPr>
            <a:r>
              <a:rPr lang="es" sz="1400">
                <a:solidFill>
                  <a:schemeClr val="dk1"/>
                </a:solidFill>
                <a:latin typeface="Calibri"/>
                <a:ea typeface="Calibri"/>
                <a:cs typeface="Calibri"/>
                <a:sym typeface="Calibri"/>
              </a:rPr>
              <a:t>¿</a:t>
            </a:r>
            <a:r>
              <a:rPr lang="es">
                <a:solidFill>
                  <a:schemeClr val="dk1"/>
                </a:solidFill>
                <a:latin typeface="Calibri"/>
                <a:ea typeface="Calibri"/>
                <a:cs typeface="Calibri"/>
                <a:sym typeface="Calibri"/>
              </a:rPr>
              <a:t>Cómo incide </a:t>
            </a:r>
            <a:r>
              <a:rPr lang="es" sz="1400">
                <a:solidFill>
                  <a:schemeClr val="dk1"/>
                </a:solidFill>
                <a:latin typeface="Calibri"/>
                <a:ea typeface="Calibri"/>
                <a:cs typeface="Calibri"/>
                <a:sym typeface="Calibri"/>
              </a:rPr>
              <a:t>el método situacional en el rendimiento técnico-físico de los jugadores de fútbol del Club Formativo Especializado Academia Antonio Valencia de ascenso a Segunda Categoría Profesional</a:t>
            </a:r>
            <a:r>
              <a:rPr lang="es" sz="1400">
                <a:solidFill>
                  <a:schemeClr val="dk1"/>
                </a:solidFill>
                <a:latin typeface="Calibri"/>
                <a:ea typeface="Calibri"/>
                <a:cs typeface="Calibri"/>
                <a:sym typeface="Calibri"/>
              </a:rPr>
              <a:t>?</a:t>
            </a:r>
            <a:endParaRPr sz="1100"/>
          </a:p>
        </p:txBody>
      </p:sp>
      <p:pic>
        <p:nvPicPr>
          <p:cNvPr id="172" name="Google Shape;172;p32"/>
          <p:cNvPicPr preferRelativeResize="0"/>
          <p:nvPr/>
        </p:nvPicPr>
        <p:blipFill rotWithShape="1">
          <a:blip r:embed="rId4">
            <a:alphaModFix/>
          </a:blip>
          <a:srcRect b="0" l="0" r="0" t="0"/>
          <a:stretch/>
        </p:blipFill>
        <p:spPr>
          <a:xfrm>
            <a:off x="6643177" y="2470889"/>
            <a:ext cx="1221581" cy="1907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p:nvPr/>
        </p:nvSpPr>
        <p:spPr>
          <a:xfrm>
            <a:off x="359213" y="-81183"/>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OBJETIVOS</a:t>
            </a:r>
            <a:endParaRPr b="1" sz="2400">
              <a:solidFill>
                <a:schemeClr val="dk1"/>
              </a:solidFill>
              <a:latin typeface="Calibri"/>
              <a:ea typeface="Calibri"/>
              <a:cs typeface="Calibri"/>
              <a:sym typeface="Calibri"/>
            </a:endParaRPr>
          </a:p>
        </p:txBody>
      </p:sp>
      <p:sp>
        <p:nvSpPr>
          <p:cNvPr id="178" name="Google Shape;178;p33"/>
          <p:cNvSpPr/>
          <p:nvPr/>
        </p:nvSpPr>
        <p:spPr>
          <a:xfrm>
            <a:off x="435467" y="1606261"/>
            <a:ext cx="3411684" cy="1686519"/>
          </a:xfrm>
          <a:prstGeom prst="rect">
            <a:avLst/>
          </a:prstGeom>
          <a:gradFill>
            <a:gsLst>
              <a:gs pos="0">
                <a:srgbClr val="F2F2F2">
                  <a:alpha val="40000"/>
                </a:srgbClr>
              </a:gs>
              <a:gs pos="16000">
                <a:srgbClr val="F2F2F2">
                  <a:alpha val="40000"/>
                </a:srgbClr>
              </a:gs>
              <a:gs pos="47000">
                <a:srgbClr val="D8D8D8">
                  <a:alpha val="46666"/>
                </a:srgbClr>
              </a:gs>
              <a:gs pos="83000">
                <a:srgbClr val="BFBFBF">
                  <a:alpha val="41960"/>
                </a:srgbClr>
              </a:gs>
              <a:gs pos="100000">
                <a:srgbClr val="A5A5A5">
                  <a:alpha val="66666"/>
                </a:srgbClr>
              </a:gs>
            </a:gsLst>
            <a:lin ang="5400000" scaled="0"/>
          </a:grad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None/>
            </a:pPr>
            <a:r>
              <a:rPr lang="es" sz="1400">
                <a:solidFill>
                  <a:schemeClr val="dk1"/>
                </a:solidFill>
                <a:latin typeface="Calibri"/>
                <a:ea typeface="Calibri"/>
                <a:cs typeface="Calibri"/>
                <a:sym typeface="Calibri"/>
              </a:rPr>
              <a:t>Determinar la incidencia del método situacional en el rendimiento técnico-físico de los jugadores de fútbol del Club Formativo Especializado Academia Antonio Valencia de ascenso a Segunda Categoría Profesional.</a:t>
            </a:r>
            <a:endParaRPr sz="1100"/>
          </a:p>
        </p:txBody>
      </p:sp>
      <p:sp>
        <p:nvSpPr>
          <p:cNvPr id="179" name="Google Shape;179;p33"/>
          <p:cNvSpPr/>
          <p:nvPr/>
        </p:nvSpPr>
        <p:spPr>
          <a:xfrm rot="5400000">
            <a:off x="4327931" y="621926"/>
            <a:ext cx="405000" cy="270000"/>
          </a:xfrm>
          <a:prstGeom prst="triangle">
            <a:avLst>
              <a:gd fmla="val 50000" name="adj"/>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0" name="Google Shape;180;p33"/>
          <p:cNvSpPr/>
          <p:nvPr/>
        </p:nvSpPr>
        <p:spPr>
          <a:xfrm rot="5400000">
            <a:off x="4327931" y="1588852"/>
            <a:ext cx="405000" cy="270000"/>
          </a:xfrm>
          <a:prstGeom prst="triangle">
            <a:avLst>
              <a:gd fmla="val 50000" name="adj"/>
            </a:avLst>
          </a:prstGeom>
          <a:solidFill>
            <a:srgbClr val="00B0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1" name="Google Shape;181;p33"/>
          <p:cNvSpPr/>
          <p:nvPr/>
        </p:nvSpPr>
        <p:spPr>
          <a:xfrm rot="5400000">
            <a:off x="4327931" y="2712703"/>
            <a:ext cx="405000" cy="270000"/>
          </a:xfrm>
          <a:prstGeom prst="triangle">
            <a:avLst>
              <a:gd fmla="val 50000" name="adj"/>
            </a:avLst>
          </a:prstGeom>
          <a:solidFill>
            <a:srgbClr val="00B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Google Shape;182;p33"/>
          <p:cNvSpPr/>
          <p:nvPr/>
        </p:nvSpPr>
        <p:spPr>
          <a:xfrm>
            <a:off x="4759279" y="511970"/>
            <a:ext cx="3801875" cy="48474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400">
                <a:solidFill>
                  <a:schemeClr val="dk1"/>
                </a:solidFill>
                <a:latin typeface="Calibri"/>
                <a:ea typeface="Calibri"/>
                <a:cs typeface="Calibri"/>
                <a:sym typeface="Calibri"/>
              </a:rPr>
              <a:t>Analizar los componentes teóricos del método situacional.</a:t>
            </a:r>
            <a:endParaRPr sz="1400">
              <a:solidFill>
                <a:schemeClr val="dk1"/>
              </a:solidFill>
              <a:latin typeface="Calibri"/>
              <a:ea typeface="Calibri"/>
              <a:cs typeface="Calibri"/>
              <a:sym typeface="Calibri"/>
            </a:endParaRPr>
          </a:p>
        </p:txBody>
      </p:sp>
      <p:sp>
        <p:nvSpPr>
          <p:cNvPr id="183" name="Google Shape;183;p33"/>
          <p:cNvSpPr/>
          <p:nvPr/>
        </p:nvSpPr>
        <p:spPr>
          <a:xfrm>
            <a:off x="4759278" y="1377603"/>
            <a:ext cx="3681758" cy="69249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400">
                <a:solidFill>
                  <a:schemeClr val="dk1"/>
                </a:solidFill>
                <a:latin typeface="Calibri"/>
                <a:ea typeface="Calibri"/>
                <a:cs typeface="Calibri"/>
                <a:sym typeface="Calibri"/>
              </a:rPr>
              <a:t>Evaluar los niveles de rendimiento físico y técnico de los jugadores del Club Formativo Especializado Academia Valencia.</a:t>
            </a:r>
            <a:endParaRPr sz="1400">
              <a:solidFill>
                <a:schemeClr val="dk1"/>
              </a:solidFill>
              <a:latin typeface="Calibri"/>
              <a:ea typeface="Calibri"/>
              <a:cs typeface="Calibri"/>
              <a:sym typeface="Calibri"/>
            </a:endParaRPr>
          </a:p>
        </p:txBody>
      </p:sp>
      <p:sp>
        <p:nvSpPr>
          <p:cNvPr id="184" name="Google Shape;184;p33"/>
          <p:cNvSpPr/>
          <p:nvPr/>
        </p:nvSpPr>
        <p:spPr>
          <a:xfrm>
            <a:off x="4759275" y="2565125"/>
            <a:ext cx="36819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a:solidFill>
                  <a:schemeClr val="dk1"/>
                </a:solidFill>
                <a:latin typeface="Calibri"/>
                <a:ea typeface="Calibri"/>
                <a:cs typeface="Calibri"/>
                <a:sym typeface="Calibri"/>
              </a:rPr>
              <a:t>Analizar</a:t>
            </a:r>
            <a:r>
              <a:rPr lang="es" sz="1400">
                <a:solidFill>
                  <a:schemeClr val="dk1"/>
                </a:solidFill>
                <a:latin typeface="Calibri"/>
                <a:ea typeface="Calibri"/>
                <a:cs typeface="Calibri"/>
                <a:sym typeface="Calibri"/>
              </a:rPr>
              <a:t> los resultados obtenidos </a:t>
            </a:r>
            <a:r>
              <a:rPr lang="es">
                <a:solidFill>
                  <a:schemeClr val="dk1"/>
                </a:solidFill>
                <a:latin typeface="Calibri"/>
                <a:ea typeface="Calibri"/>
                <a:cs typeface="Calibri"/>
                <a:sym typeface="Calibri"/>
              </a:rPr>
              <a:t>de los diferentes componentes técnicos-físicos en </a:t>
            </a:r>
            <a:r>
              <a:rPr lang="es" sz="1400">
                <a:solidFill>
                  <a:schemeClr val="dk1"/>
                </a:solidFill>
                <a:latin typeface="Calibri"/>
                <a:ea typeface="Calibri"/>
                <a:cs typeface="Calibri"/>
                <a:sym typeface="Calibri"/>
              </a:rPr>
              <a:t>el grupo de trabajo.</a:t>
            </a:r>
            <a:endParaRPr sz="1400">
              <a:solidFill>
                <a:schemeClr val="dk1"/>
              </a:solidFill>
              <a:latin typeface="Calibri"/>
              <a:ea typeface="Calibri"/>
              <a:cs typeface="Calibri"/>
              <a:sym typeface="Calibri"/>
            </a:endParaRPr>
          </a:p>
        </p:txBody>
      </p:sp>
      <p:sp>
        <p:nvSpPr>
          <p:cNvPr id="185" name="Google Shape;185;p33"/>
          <p:cNvSpPr/>
          <p:nvPr/>
        </p:nvSpPr>
        <p:spPr>
          <a:xfrm rot="5400000">
            <a:off x="4327931" y="3797785"/>
            <a:ext cx="405000" cy="270000"/>
          </a:xfrm>
          <a:prstGeom prst="triangle">
            <a:avLst>
              <a:gd fmla="val 50000" name="adj"/>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6" name="Google Shape;186;p33"/>
          <p:cNvSpPr/>
          <p:nvPr/>
        </p:nvSpPr>
        <p:spPr>
          <a:xfrm>
            <a:off x="4759278" y="3545557"/>
            <a:ext cx="3633607" cy="69249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400">
                <a:solidFill>
                  <a:schemeClr val="dk1"/>
                </a:solidFill>
                <a:latin typeface="Calibri"/>
                <a:ea typeface="Calibri"/>
                <a:cs typeface="Calibri"/>
                <a:sym typeface="Calibri"/>
              </a:rPr>
              <a:t>Determinar a través de parámetros estadísticos, la incidencia del método situacional en el rendimiento técnico-físico.</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p:nvPr/>
        </p:nvSpPr>
        <p:spPr>
          <a:xfrm>
            <a:off x="630558" y="-50360"/>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HIPÓTESIS</a:t>
            </a:r>
            <a:endParaRPr b="1" sz="2400">
              <a:solidFill>
                <a:schemeClr val="dk1"/>
              </a:solidFill>
              <a:latin typeface="Calibri"/>
              <a:ea typeface="Calibri"/>
              <a:cs typeface="Calibri"/>
              <a:sym typeface="Calibri"/>
            </a:endParaRPr>
          </a:p>
        </p:txBody>
      </p:sp>
      <p:pic>
        <p:nvPicPr>
          <p:cNvPr id="192" name="Google Shape;192;p34"/>
          <p:cNvPicPr preferRelativeResize="0"/>
          <p:nvPr/>
        </p:nvPicPr>
        <p:blipFill rotWithShape="1">
          <a:blip r:embed="rId3">
            <a:alphaModFix/>
          </a:blip>
          <a:srcRect b="0" l="0" r="0" t="0"/>
          <a:stretch/>
        </p:blipFill>
        <p:spPr>
          <a:xfrm>
            <a:off x="7370614" y="483381"/>
            <a:ext cx="1535906" cy="1843088"/>
          </a:xfrm>
          <a:prstGeom prst="rect">
            <a:avLst/>
          </a:prstGeom>
          <a:noFill/>
          <a:ln>
            <a:noFill/>
          </a:ln>
        </p:spPr>
      </p:pic>
      <p:pic>
        <p:nvPicPr>
          <p:cNvPr id="193" name="Google Shape;193;p34"/>
          <p:cNvPicPr preferRelativeResize="0"/>
          <p:nvPr/>
        </p:nvPicPr>
        <p:blipFill rotWithShape="1">
          <a:blip r:embed="rId4">
            <a:alphaModFix/>
          </a:blip>
          <a:srcRect b="0" l="0" r="0" t="0"/>
          <a:stretch/>
        </p:blipFill>
        <p:spPr>
          <a:xfrm>
            <a:off x="7370615" y="2402938"/>
            <a:ext cx="1535906" cy="2013210"/>
          </a:xfrm>
          <a:prstGeom prst="rect">
            <a:avLst/>
          </a:prstGeom>
          <a:noFill/>
          <a:ln>
            <a:noFill/>
          </a:ln>
        </p:spPr>
      </p:pic>
      <p:grpSp>
        <p:nvGrpSpPr>
          <p:cNvPr id="194" name="Google Shape;194;p34"/>
          <p:cNvGrpSpPr/>
          <p:nvPr/>
        </p:nvGrpSpPr>
        <p:grpSpPr>
          <a:xfrm>
            <a:off x="415950" y="791294"/>
            <a:ext cx="6248906" cy="3746780"/>
            <a:chOff x="992" y="1081006"/>
            <a:chExt cx="8126015" cy="3256654"/>
          </a:xfrm>
        </p:grpSpPr>
        <p:sp>
          <p:nvSpPr>
            <p:cNvPr id="195" name="Google Shape;195;p34"/>
            <p:cNvSpPr/>
            <p:nvPr/>
          </p:nvSpPr>
          <p:spPr>
            <a:xfrm>
              <a:off x="992" y="1081006"/>
              <a:ext cx="3611562" cy="999427"/>
            </a:xfrm>
            <a:prstGeom prst="roundRect">
              <a:avLst>
                <a:gd fmla="val 10000" name="adj"/>
              </a:avLst>
            </a:prstGeom>
            <a:solidFill>
              <a:srgbClr val="FFC00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34"/>
            <p:cNvSpPr txBox="1"/>
            <p:nvPr/>
          </p:nvSpPr>
          <p:spPr>
            <a:xfrm>
              <a:off x="30264" y="1110278"/>
              <a:ext cx="3553018" cy="940883"/>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None/>
              </a:pPr>
              <a:r>
                <a:rPr lang="es" sz="2700">
                  <a:solidFill>
                    <a:schemeClr val="dk1"/>
                  </a:solidFill>
                  <a:latin typeface="Calibri"/>
                  <a:ea typeface="Calibri"/>
                  <a:cs typeface="Calibri"/>
                  <a:sym typeface="Calibri"/>
                </a:rPr>
                <a:t>Hipótesis de Trabajo</a:t>
              </a:r>
              <a:endParaRPr sz="2700">
                <a:solidFill>
                  <a:schemeClr val="dk1"/>
                </a:solidFill>
                <a:latin typeface="Calibri"/>
                <a:ea typeface="Calibri"/>
                <a:cs typeface="Calibri"/>
                <a:sym typeface="Calibri"/>
              </a:endParaRPr>
            </a:p>
          </p:txBody>
        </p:sp>
        <p:sp>
          <p:nvSpPr>
            <p:cNvPr id="197" name="Google Shape;197;p34"/>
            <p:cNvSpPr/>
            <p:nvPr/>
          </p:nvSpPr>
          <p:spPr>
            <a:xfrm>
              <a:off x="362148" y="2080434"/>
              <a:ext cx="361156" cy="1354335"/>
            </a:xfrm>
            <a:custGeom>
              <a:rect b="b" l="l" r="r" t="t"/>
              <a:pathLst>
                <a:path extrusionOk="0" h="120000" w="120000">
                  <a:moveTo>
                    <a:pt x="0" y="0"/>
                  </a:moveTo>
                  <a:lnTo>
                    <a:pt x="0" y="120000"/>
                  </a:lnTo>
                  <a:lnTo>
                    <a:pt x="120000" y="120000"/>
                  </a:lnTo>
                </a:path>
              </a:pathLst>
            </a:custGeom>
            <a:noFill/>
            <a:ln cap="flat" cmpd="sng" w="12700">
              <a:solidFill>
                <a:schemeClr val="accent6"/>
              </a:solidFill>
              <a:prstDash val="solid"/>
              <a:miter lim="800000"/>
              <a:headEnd len="sm" w="sm" type="none"/>
              <a:tailEnd len="sm" w="sm" type="none"/>
            </a:ln>
          </p:spPr>
        </p:sp>
        <p:sp>
          <p:nvSpPr>
            <p:cNvPr id="198" name="Google Shape;198;p34"/>
            <p:cNvSpPr/>
            <p:nvPr/>
          </p:nvSpPr>
          <p:spPr>
            <a:xfrm>
              <a:off x="723304" y="2531879"/>
              <a:ext cx="2889249" cy="1805781"/>
            </a:xfrm>
            <a:prstGeom prst="roundRect">
              <a:avLst>
                <a:gd fmla="val 10000"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9" name="Google Shape;199;p34"/>
            <p:cNvSpPr txBox="1"/>
            <p:nvPr/>
          </p:nvSpPr>
          <p:spPr>
            <a:xfrm>
              <a:off x="776194" y="2584769"/>
              <a:ext cx="2783469" cy="1700001"/>
            </a:xfrm>
            <a:prstGeom prst="rect">
              <a:avLst/>
            </a:prstGeom>
            <a:noFill/>
            <a:ln>
              <a:noFill/>
            </a:ln>
          </p:spPr>
          <p:txBody>
            <a:bodyPr anchorCtr="0" anchor="ctr" bIns="15225" lIns="22850" spcFirstLastPara="1" rIns="22850" wrap="square" tIns="15225">
              <a:noAutofit/>
            </a:bodyPr>
            <a:lstStyle/>
            <a:p>
              <a:pPr indent="0" lvl="0" marL="0" marR="0" rtl="0" algn="ctr">
                <a:lnSpc>
                  <a:spcPct val="90000"/>
                </a:lnSpc>
                <a:spcBef>
                  <a:spcPts val="0"/>
                </a:spcBef>
                <a:spcAft>
                  <a:spcPts val="0"/>
                </a:spcAft>
                <a:buNone/>
              </a:pPr>
              <a:r>
                <a:rPr lang="es" sz="1500">
                  <a:solidFill>
                    <a:schemeClr val="dk1"/>
                  </a:solidFill>
                  <a:latin typeface="Calibri"/>
                  <a:ea typeface="Calibri"/>
                  <a:cs typeface="Calibri"/>
                  <a:sym typeface="Calibri"/>
                </a:rPr>
                <a:t>La aplicación del método situacional incide en el rendimiento técnico-físico de los jugadores de fútbol del Club Formativo Especializado Academia Antonio Valencia de ascenso a Segunda Categoría Profesional.</a:t>
              </a:r>
              <a:endParaRPr sz="1500">
                <a:solidFill>
                  <a:schemeClr val="dk1"/>
                </a:solidFill>
                <a:latin typeface="Calibri"/>
                <a:ea typeface="Calibri"/>
                <a:cs typeface="Calibri"/>
                <a:sym typeface="Calibri"/>
              </a:endParaRPr>
            </a:p>
          </p:txBody>
        </p:sp>
        <p:sp>
          <p:nvSpPr>
            <p:cNvPr id="200" name="Google Shape;200;p34"/>
            <p:cNvSpPr/>
            <p:nvPr/>
          </p:nvSpPr>
          <p:spPr>
            <a:xfrm>
              <a:off x="4515445" y="1081006"/>
              <a:ext cx="3611562" cy="999427"/>
            </a:xfrm>
            <a:prstGeom prst="roundRect">
              <a:avLst>
                <a:gd fmla="val 10000" name="adj"/>
              </a:avLst>
            </a:prstGeom>
            <a:solidFill>
              <a:srgbClr val="00B0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34"/>
            <p:cNvSpPr txBox="1"/>
            <p:nvPr/>
          </p:nvSpPr>
          <p:spPr>
            <a:xfrm>
              <a:off x="4544717" y="1110278"/>
              <a:ext cx="3553018" cy="940883"/>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None/>
              </a:pPr>
              <a:r>
                <a:rPr lang="es" sz="2700">
                  <a:solidFill>
                    <a:schemeClr val="dk1"/>
                  </a:solidFill>
                  <a:latin typeface="Calibri"/>
                  <a:ea typeface="Calibri"/>
                  <a:cs typeface="Calibri"/>
                  <a:sym typeface="Calibri"/>
                </a:rPr>
                <a:t>Hipótesis Nula</a:t>
              </a:r>
              <a:endParaRPr sz="2700">
                <a:solidFill>
                  <a:schemeClr val="dk1"/>
                </a:solidFill>
                <a:latin typeface="Calibri"/>
                <a:ea typeface="Calibri"/>
                <a:cs typeface="Calibri"/>
                <a:sym typeface="Calibri"/>
              </a:endParaRPr>
            </a:p>
          </p:txBody>
        </p:sp>
        <p:sp>
          <p:nvSpPr>
            <p:cNvPr id="202" name="Google Shape;202;p34"/>
            <p:cNvSpPr/>
            <p:nvPr/>
          </p:nvSpPr>
          <p:spPr>
            <a:xfrm>
              <a:off x="4876601" y="2080434"/>
              <a:ext cx="361156" cy="1354335"/>
            </a:xfrm>
            <a:custGeom>
              <a:rect b="b" l="l" r="r" t="t"/>
              <a:pathLst>
                <a:path extrusionOk="0" h="120000" w="120000">
                  <a:moveTo>
                    <a:pt x="0" y="0"/>
                  </a:moveTo>
                  <a:lnTo>
                    <a:pt x="0" y="120000"/>
                  </a:lnTo>
                  <a:lnTo>
                    <a:pt x="120000" y="120000"/>
                  </a:lnTo>
                </a:path>
              </a:pathLst>
            </a:custGeom>
            <a:noFill/>
            <a:ln cap="flat" cmpd="sng" w="12700">
              <a:solidFill>
                <a:schemeClr val="accent6"/>
              </a:solidFill>
              <a:prstDash val="solid"/>
              <a:miter lim="800000"/>
              <a:headEnd len="sm" w="sm" type="none"/>
              <a:tailEnd len="sm" w="sm" type="none"/>
            </a:ln>
          </p:spPr>
        </p:sp>
        <p:sp>
          <p:nvSpPr>
            <p:cNvPr id="203" name="Google Shape;203;p34"/>
            <p:cNvSpPr/>
            <p:nvPr/>
          </p:nvSpPr>
          <p:spPr>
            <a:xfrm>
              <a:off x="5237757" y="2531879"/>
              <a:ext cx="2889249" cy="1805781"/>
            </a:xfrm>
            <a:prstGeom prst="roundRect">
              <a:avLst>
                <a:gd fmla="val 10000" name="adj"/>
              </a:avLst>
            </a:prstGeom>
            <a:solidFill>
              <a:schemeClr val="lt1">
                <a:alpha val="89803"/>
              </a:schemeClr>
            </a:solidFill>
            <a:ln cap="flat" cmpd="sng" w="9525">
              <a:solidFill>
                <a:srgbClr val="6FAB46"/>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4" name="Google Shape;204;p34"/>
            <p:cNvSpPr txBox="1"/>
            <p:nvPr/>
          </p:nvSpPr>
          <p:spPr>
            <a:xfrm>
              <a:off x="5290647" y="2584769"/>
              <a:ext cx="2783469" cy="1700001"/>
            </a:xfrm>
            <a:prstGeom prst="rect">
              <a:avLst/>
            </a:prstGeom>
            <a:noFill/>
            <a:ln>
              <a:noFill/>
            </a:ln>
          </p:spPr>
          <p:txBody>
            <a:bodyPr anchorCtr="0" anchor="ctr" bIns="15225" lIns="22850" spcFirstLastPara="1" rIns="22850" wrap="square" tIns="15225">
              <a:noAutofit/>
            </a:bodyPr>
            <a:lstStyle/>
            <a:p>
              <a:pPr indent="0" lvl="0" marL="0" marR="0" rtl="0" algn="ctr">
                <a:lnSpc>
                  <a:spcPct val="90000"/>
                </a:lnSpc>
                <a:spcBef>
                  <a:spcPts val="0"/>
                </a:spcBef>
                <a:spcAft>
                  <a:spcPts val="0"/>
                </a:spcAft>
                <a:buNone/>
              </a:pPr>
              <a:r>
                <a:rPr lang="es" sz="1500">
                  <a:solidFill>
                    <a:schemeClr val="dk1"/>
                  </a:solidFill>
                  <a:latin typeface="Calibri"/>
                  <a:ea typeface="Calibri"/>
                  <a:cs typeface="Calibri"/>
                  <a:sym typeface="Calibri"/>
                </a:rPr>
                <a:t>La aplicación del método situacional no incide en el rendimiento técnico-físico de los jugadores de fútbol del Club Formativo Especializado Academia Antonio Valencia de ascenso a Segunda Categoría Profesional.</a:t>
              </a:r>
              <a:endParaRPr sz="15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p:nvPr/>
        </p:nvSpPr>
        <p:spPr>
          <a:xfrm>
            <a:off x="630558" y="-50360"/>
            <a:ext cx="6051094"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OPERACIONALIZACIÓN DE VARIABLES</a:t>
            </a:r>
            <a:endParaRPr b="1" sz="2400">
              <a:solidFill>
                <a:schemeClr val="dk1"/>
              </a:solidFill>
              <a:latin typeface="Calibri"/>
              <a:ea typeface="Calibri"/>
              <a:cs typeface="Calibri"/>
              <a:sym typeface="Calibri"/>
            </a:endParaRPr>
          </a:p>
        </p:txBody>
      </p:sp>
      <p:sp>
        <p:nvSpPr>
          <p:cNvPr id="210" name="Google Shape;210;p35"/>
          <p:cNvSpPr txBox="1"/>
          <p:nvPr/>
        </p:nvSpPr>
        <p:spPr>
          <a:xfrm>
            <a:off x="702402" y="1545991"/>
            <a:ext cx="1570534" cy="484748"/>
          </a:xfrm>
          <a:prstGeom prst="rect">
            <a:avLst/>
          </a:prstGeom>
          <a:solidFill>
            <a:srgbClr val="FFFF00"/>
          </a:solidFill>
          <a:ln cap="flat" cmpd="sng" w="12700">
            <a:solidFill>
              <a:srgbClr val="FFFF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Independiente:</a:t>
            </a:r>
            <a:endParaRPr sz="1100"/>
          </a:p>
          <a:p>
            <a:pPr indent="0" lvl="0" marL="0" marR="0" rtl="0" algn="ctr">
              <a:spcBef>
                <a:spcPts val="0"/>
              </a:spcBef>
              <a:spcAft>
                <a:spcPts val="0"/>
              </a:spcAft>
              <a:buNone/>
            </a:pPr>
            <a:r>
              <a:rPr lang="es" sz="1400">
                <a:solidFill>
                  <a:schemeClr val="dk1"/>
                </a:solidFill>
                <a:latin typeface="Calibri"/>
                <a:ea typeface="Calibri"/>
                <a:cs typeface="Calibri"/>
                <a:sym typeface="Calibri"/>
              </a:rPr>
              <a:t>Método situacional</a:t>
            </a:r>
            <a:endParaRPr sz="1400">
              <a:solidFill>
                <a:schemeClr val="dk1"/>
              </a:solidFill>
              <a:latin typeface="Calibri"/>
              <a:ea typeface="Calibri"/>
              <a:cs typeface="Calibri"/>
              <a:sym typeface="Calibri"/>
            </a:endParaRPr>
          </a:p>
        </p:txBody>
      </p:sp>
      <p:sp>
        <p:nvSpPr>
          <p:cNvPr id="211" name="Google Shape;211;p35"/>
          <p:cNvSpPr txBox="1"/>
          <p:nvPr/>
        </p:nvSpPr>
        <p:spPr>
          <a:xfrm>
            <a:off x="702402" y="3187514"/>
            <a:ext cx="1570500" cy="715800"/>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Dependiente:</a:t>
            </a:r>
            <a:endParaRPr sz="1100"/>
          </a:p>
          <a:p>
            <a:pPr indent="0" lvl="0" marL="0" marR="0" rtl="0" algn="ctr">
              <a:spcBef>
                <a:spcPts val="0"/>
              </a:spcBef>
              <a:spcAft>
                <a:spcPts val="0"/>
              </a:spcAft>
              <a:buNone/>
            </a:pPr>
            <a:r>
              <a:rPr lang="es" sz="1400">
                <a:solidFill>
                  <a:schemeClr val="dk1"/>
                </a:solidFill>
                <a:latin typeface="Calibri"/>
                <a:ea typeface="Calibri"/>
                <a:cs typeface="Calibri"/>
                <a:sym typeface="Calibri"/>
              </a:rPr>
              <a:t>Rendimiento Técnico</a:t>
            </a:r>
            <a:r>
              <a:rPr lang="es">
                <a:solidFill>
                  <a:schemeClr val="dk1"/>
                </a:solidFill>
                <a:latin typeface="Calibri"/>
                <a:ea typeface="Calibri"/>
                <a:cs typeface="Calibri"/>
                <a:sym typeface="Calibri"/>
              </a:rPr>
              <a:t>-</a:t>
            </a:r>
            <a:r>
              <a:rPr lang="es" sz="1400">
                <a:solidFill>
                  <a:schemeClr val="dk1"/>
                </a:solidFill>
                <a:latin typeface="Calibri"/>
                <a:ea typeface="Calibri"/>
                <a:cs typeface="Calibri"/>
                <a:sym typeface="Calibri"/>
              </a:rPr>
              <a:t>Físico</a:t>
            </a:r>
            <a:endParaRPr sz="1400">
              <a:solidFill>
                <a:schemeClr val="dk1"/>
              </a:solidFill>
              <a:latin typeface="Calibri"/>
              <a:ea typeface="Calibri"/>
              <a:cs typeface="Calibri"/>
              <a:sym typeface="Calibri"/>
            </a:endParaRPr>
          </a:p>
        </p:txBody>
      </p:sp>
      <p:sp>
        <p:nvSpPr>
          <p:cNvPr id="212" name="Google Shape;212;p35"/>
          <p:cNvSpPr txBox="1"/>
          <p:nvPr/>
        </p:nvSpPr>
        <p:spPr>
          <a:xfrm>
            <a:off x="3459248" y="507707"/>
            <a:ext cx="1469572" cy="276999"/>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Indicadores</a:t>
            </a:r>
            <a:endParaRPr b="1" sz="1400">
              <a:solidFill>
                <a:schemeClr val="dk1"/>
              </a:solidFill>
              <a:latin typeface="Calibri"/>
              <a:ea typeface="Calibri"/>
              <a:cs typeface="Calibri"/>
              <a:sym typeface="Calibri"/>
            </a:endParaRPr>
          </a:p>
        </p:txBody>
      </p:sp>
      <p:sp>
        <p:nvSpPr>
          <p:cNvPr id="213" name="Google Shape;213;p35"/>
          <p:cNvSpPr txBox="1"/>
          <p:nvPr/>
        </p:nvSpPr>
        <p:spPr>
          <a:xfrm>
            <a:off x="6260477" y="507707"/>
            <a:ext cx="1469572" cy="276999"/>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34275" lIns="68575" spcFirstLastPara="1" rIns="68575" wrap="square" tIns="34275">
            <a:spAutoFit/>
          </a:bodyPr>
          <a:lstStyle/>
          <a:p>
            <a:pPr indent="0" lvl="0" marL="0" marR="0" rtl="0" algn="ctr">
              <a:spcBef>
                <a:spcPts val="0"/>
              </a:spcBef>
              <a:spcAft>
                <a:spcPts val="0"/>
              </a:spcAft>
              <a:buNone/>
            </a:pPr>
            <a:r>
              <a:rPr b="1" lang="es" sz="1400">
                <a:solidFill>
                  <a:schemeClr val="dk1"/>
                </a:solidFill>
                <a:latin typeface="Calibri"/>
                <a:ea typeface="Calibri"/>
                <a:cs typeface="Calibri"/>
                <a:sym typeface="Calibri"/>
              </a:rPr>
              <a:t>Instrumentos</a:t>
            </a:r>
            <a:endParaRPr b="1" sz="1400">
              <a:solidFill>
                <a:schemeClr val="dk1"/>
              </a:solidFill>
              <a:latin typeface="Calibri"/>
              <a:ea typeface="Calibri"/>
              <a:cs typeface="Calibri"/>
              <a:sym typeface="Calibri"/>
            </a:endParaRPr>
          </a:p>
        </p:txBody>
      </p:sp>
      <p:sp>
        <p:nvSpPr>
          <p:cNvPr id="214" name="Google Shape;214;p35"/>
          <p:cNvSpPr txBox="1"/>
          <p:nvPr/>
        </p:nvSpPr>
        <p:spPr>
          <a:xfrm>
            <a:off x="3459250" y="1338241"/>
            <a:ext cx="1469572" cy="900247"/>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Tiempo</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Frecuencia</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Capacidades Volitivas </a:t>
            </a:r>
            <a:endParaRPr sz="1400">
              <a:solidFill>
                <a:schemeClr val="dk1"/>
              </a:solidFill>
              <a:latin typeface="Calibri"/>
              <a:ea typeface="Calibri"/>
              <a:cs typeface="Calibri"/>
              <a:sym typeface="Calibri"/>
            </a:endParaRPr>
          </a:p>
        </p:txBody>
      </p:sp>
      <p:sp>
        <p:nvSpPr>
          <p:cNvPr id="215" name="Google Shape;215;p35"/>
          <p:cNvSpPr txBox="1"/>
          <p:nvPr/>
        </p:nvSpPr>
        <p:spPr>
          <a:xfrm>
            <a:off x="6260477" y="1130492"/>
            <a:ext cx="1469572" cy="1315745"/>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Plan de Entrenamiento</a:t>
            </a:r>
            <a:endParaRPr sz="1100"/>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Ejercicios situacionales ofensivos-defensivos</a:t>
            </a:r>
            <a:endParaRPr sz="1400">
              <a:solidFill>
                <a:schemeClr val="dk1"/>
              </a:solidFill>
              <a:latin typeface="Calibri"/>
              <a:ea typeface="Calibri"/>
              <a:cs typeface="Calibri"/>
              <a:sym typeface="Calibri"/>
            </a:endParaRPr>
          </a:p>
        </p:txBody>
      </p:sp>
      <p:cxnSp>
        <p:nvCxnSpPr>
          <p:cNvPr id="216" name="Google Shape;216;p35"/>
          <p:cNvCxnSpPr>
            <a:stCxn id="210" idx="3"/>
            <a:endCxn id="214" idx="1"/>
          </p:cNvCxnSpPr>
          <p:nvPr/>
        </p:nvCxnSpPr>
        <p:spPr>
          <a:xfrm>
            <a:off x="2272936" y="1788365"/>
            <a:ext cx="1186200" cy="0"/>
          </a:xfrm>
          <a:prstGeom prst="straightConnector1">
            <a:avLst/>
          </a:prstGeom>
          <a:noFill/>
          <a:ln cap="flat" cmpd="sng" w="19050">
            <a:solidFill>
              <a:schemeClr val="dk1"/>
            </a:solidFill>
            <a:prstDash val="solid"/>
            <a:miter lim="800000"/>
            <a:headEnd len="sm" w="sm" type="none"/>
            <a:tailEnd len="med" w="med" type="triangle"/>
          </a:ln>
        </p:spPr>
      </p:cxnSp>
      <p:cxnSp>
        <p:nvCxnSpPr>
          <p:cNvPr id="217" name="Google Shape;217;p35"/>
          <p:cNvCxnSpPr>
            <a:stCxn id="214" idx="3"/>
            <a:endCxn id="215" idx="1"/>
          </p:cNvCxnSpPr>
          <p:nvPr/>
        </p:nvCxnSpPr>
        <p:spPr>
          <a:xfrm>
            <a:off x="4928822" y="1788364"/>
            <a:ext cx="1331700" cy="0"/>
          </a:xfrm>
          <a:prstGeom prst="straightConnector1">
            <a:avLst/>
          </a:prstGeom>
          <a:noFill/>
          <a:ln cap="flat" cmpd="sng" w="19050">
            <a:solidFill>
              <a:schemeClr val="dk1"/>
            </a:solidFill>
            <a:prstDash val="solid"/>
            <a:miter lim="800000"/>
            <a:headEnd len="sm" w="sm" type="none"/>
            <a:tailEnd len="med" w="med" type="triangle"/>
          </a:ln>
        </p:spPr>
      </p:cxnSp>
      <p:sp>
        <p:nvSpPr>
          <p:cNvPr id="218" name="Google Shape;218;p35"/>
          <p:cNvSpPr txBox="1"/>
          <p:nvPr/>
        </p:nvSpPr>
        <p:spPr>
          <a:xfrm>
            <a:off x="3459125" y="2637214"/>
            <a:ext cx="1469700" cy="1793100"/>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Efectividad en la ejecución del gesto técnico.</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Tiempo, distancia y repeticiones de ejecución.</a:t>
            </a:r>
            <a:endParaRPr sz="1400">
              <a:solidFill>
                <a:schemeClr val="dk1"/>
              </a:solidFill>
              <a:latin typeface="Calibri"/>
              <a:ea typeface="Calibri"/>
              <a:cs typeface="Calibri"/>
              <a:sym typeface="Calibri"/>
            </a:endParaRPr>
          </a:p>
        </p:txBody>
      </p:sp>
      <p:sp>
        <p:nvSpPr>
          <p:cNvPr id="219" name="Google Shape;219;p35"/>
          <p:cNvSpPr txBox="1"/>
          <p:nvPr/>
        </p:nvSpPr>
        <p:spPr>
          <a:xfrm>
            <a:off x="6260477" y="3291388"/>
            <a:ext cx="1469572" cy="484748"/>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Test Técnicos</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s" sz="1400">
                <a:solidFill>
                  <a:schemeClr val="dk1"/>
                </a:solidFill>
                <a:latin typeface="Calibri"/>
                <a:ea typeface="Calibri"/>
                <a:cs typeface="Calibri"/>
                <a:sym typeface="Calibri"/>
              </a:rPr>
              <a:t>Test Físicos</a:t>
            </a:r>
            <a:endParaRPr sz="1400">
              <a:solidFill>
                <a:schemeClr val="dk1"/>
              </a:solidFill>
              <a:latin typeface="Calibri"/>
              <a:ea typeface="Calibri"/>
              <a:cs typeface="Calibri"/>
              <a:sym typeface="Calibri"/>
            </a:endParaRPr>
          </a:p>
        </p:txBody>
      </p:sp>
      <p:cxnSp>
        <p:nvCxnSpPr>
          <p:cNvPr id="220" name="Google Shape;220;p35"/>
          <p:cNvCxnSpPr>
            <a:stCxn id="211" idx="3"/>
            <a:endCxn id="218" idx="1"/>
          </p:cNvCxnSpPr>
          <p:nvPr/>
        </p:nvCxnSpPr>
        <p:spPr>
          <a:xfrm flipH="1" rot="10800000">
            <a:off x="2272902" y="3533714"/>
            <a:ext cx="1186200" cy="11700"/>
          </a:xfrm>
          <a:prstGeom prst="straightConnector1">
            <a:avLst/>
          </a:prstGeom>
          <a:noFill/>
          <a:ln cap="flat" cmpd="sng" w="19050">
            <a:solidFill>
              <a:schemeClr val="dk1"/>
            </a:solidFill>
            <a:prstDash val="solid"/>
            <a:miter lim="800000"/>
            <a:headEnd len="sm" w="sm" type="none"/>
            <a:tailEnd len="med" w="med" type="triangle"/>
          </a:ln>
        </p:spPr>
      </p:cxnSp>
      <p:cxnSp>
        <p:nvCxnSpPr>
          <p:cNvPr id="221" name="Google Shape;221;p35"/>
          <p:cNvCxnSpPr>
            <a:stCxn id="218" idx="3"/>
            <a:endCxn id="219" idx="1"/>
          </p:cNvCxnSpPr>
          <p:nvPr/>
        </p:nvCxnSpPr>
        <p:spPr>
          <a:xfrm>
            <a:off x="4928825" y="3533764"/>
            <a:ext cx="1331700" cy="0"/>
          </a:xfrm>
          <a:prstGeom prst="straightConnector1">
            <a:avLst/>
          </a:prstGeom>
          <a:noFill/>
          <a:ln cap="flat" cmpd="sng" w="19050">
            <a:solidFill>
              <a:schemeClr val="dk1"/>
            </a:solidFill>
            <a:prstDash val="solid"/>
            <a:miter lim="800000"/>
            <a:headEnd len="sm" w="sm" type="none"/>
            <a:tailEnd len="med" w="med" type="triangle"/>
          </a:ln>
        </p:spPr>
      </p:cxnSp>
      <p:sp>
        <p:nvSpPr>
          <p:cNvPr id="222" name="Google Shape;222;p35"/>
          <p:cNvSpPr/>
          <p:nvPr/>
        </p:nvSpPr>
        <p:spPr>
          <a:xfrm>
            <a:off x="1265600" y="2168315"/>
            <a:ext cx="444137" cy="865622"/>
          </a:xfrm>
          <a:prstGeom prst="up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223" name="Google Shape;223;p35"/>
          <p:cNvPicPr preferRelativeResize="0"/>
          <p:nvPr/>
        </p:nvPicPr>
        <p:blipFill rotWithShape="1">
          <a:blip r:embed="rId3">
            <a:alphaModFix/>
          </a:blip>
          <a:srcRect b="0" l="0" r="0" t="0"/>
          <a:stretch/>
        </p:blipFill>
        <p:spPr>
          <a:xfrm>
            <a:off x="7730050" y="2317078"/>
            <a:ext cx="1413951" cy="12166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p:nvPr/>
        </p:nvSpPr>
        <p:spPr>
          <a:xfrm>
            <a:off x="359213" y="-81183"/>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MARCO TEÓRICO </a:t>
            </a:r>
            <a:endParaRPr b="1" sz="2400">
              <a:solidFill>
                <a:schemeClr val="dk1"/>
              </a:solidFill>
              <a:latin typeface="Calibri"/>
              <a:ea typeface="Calibri"/>
              <a:cs typeface="Calibri"/>
              <a:sym typeface="Calibri"/>
            </a:endParaRPr>
          </a:p>
        </p:txBody>
      </p:sp>
      <p:sp>
        <p:nvSpPr>
          <p:cNvPr id="229" name="Google Shape;229;p36"/>
          <p:cNvSpPr/>
          <p:nvPr/>
        </p:nvSpPr>
        <p:spPr>
          <a:xfrm rot="5400000">
            <a:off x="4504500" y="3075487"/>
            <a:ext cx="405000" cy="270000"/>
          </a:xfrm>
          <a:prstGeom prst="triangle">
            <a:avLst>
              <a:gd fmla="val 50000" name="adj"/>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0" name="Google Shape;230;p36"/>
          <p:cNvSpPr/>
          <p:nvPr/>
        </p:nvSpPr>
        <p:spPr>
          <a:xfrm>
            <a:off x="5031450" y="2658625"/>
            <a:ext cx="3801900" cy="136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800">
                <a:solidFill>
                  <a:schemeClr val="dk1"/>
                </a:solidFill>
                <a:latin typeface="Calibri"/>
                <a:ea typeface="Calibri"/>
                <a:cs typeface="Calibri"/>
                <a:sym typeface="Calibri"/>
              </a:rPr>
              <a:t>Los métodos de entrenamiento son las vías verificadas científicamente en diversas ciencias como son la pedagogía y su transferencia hacia el deporte.</a:t>
            </a:r>
            <a:endParaRPr sz="1800">
              <a:solidFill>
                <a:schemeClr val="dk1"/>
              </a:solidFill>
              <a:latin typeface="Calibri"/>
              <a:ea typeface="Calibri"/>
              <a:cs typeface="Calibri"/>
              <a:sym typeface="Calibri"/>
            </a:endParaRPr>
          </a:p>
        </p:txBody>
      </p:sp>
      <p:pic>
        <p:nvPicPr>
          <p:cNvPr descr="UNAM ofrece diplomado en Teoría y Metodología del Entrenamiento Deportivo |  Fundación UNAM" id="231" name="Google Shape;231;p36"/>
          <p:cNvPicPr preferRelativeResize="0"/>
          <p:nvPr/>
        </p:nvPicPr>
        <p:blipFill rotWithShape="1">
          <a:blip r:embed="rId3">
            <a:alphaModFix/>
          </a:blip>
          <a:srcRect b="0" l="0" r="0" t="0"/>
          <a:stretch/>
        </p:blipFill>
        <p:spPr>
          <a:xfrm>
            <a:off x="5289425" y="717075"/>
            <a:ext cx="2420751" cy="1103775"/>
          </a:xfrm>
          <a:prstGeom prst="rect">
            <a:avLst/>
          </a:prstGeom>
          <a:noFill/>
          <a:ln>
            <a:noFill/>
          </a:ln>
        </p:spPr>
      </p:pic>
      <p:sp>
        <p:nvSpPr>
          <p:cNvPr id="232" name="Google Shape;232;p36"/>
          <p:cNvSpPr/>
          <p:nvPr/>
        </p:nvSpPr>
        <p:spPr>
          <a:xfrm>
            <a:off x="543275" y="1820850"/>
            <a:ext cx="3632400" cy="2611500"/>
          </a:xfrm>
          <a:prstGeom prst="rect">
            <a:avLst/>
          </a:prstGeom>
          <a:gradFill>
            <a:gsLst>
              <a:gs pos="0">
                <a:srgbClr val="F2F2F2">
                  <a:alpha val="40000"/>
                </a:srgbClr>
              </a:gs>
              <a:gs pos="16000">
                <a:srgbClr val="F2F2F2">
                  <a:alpha val="40000"/>
                </a:srgbClr>
              </a:gs>
              <a:gs pos="47000">
                <a:srgbClr val="D8D8D8">
                  <a:alpha val="46666"/>
                </a:srgbClr>
              </a:gs>
              <a:gs pos="83000">
                <a:srgbClr val="BFBFBF">
                  <a:alpha val="41960"/>
                </a:srgbClr>
              </a:gs>
              <a:gs pos="100000">
                <a:srgbClr val="A5A5A5">
                  <a:alpha val="66666"/>
                </a:srgbClr>
              </a:gs>
            </a:gsLst>
            <a:lin ang="5400012"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s" sz="1600">
                <a:solidFill>
                  <a:schemeClr val="dk1"/>
                </a:solidFill>
                <a:latin typeface="Calibri"/>
                <a:ea typeface="Calibri"/>
                <a:cs typeface="Calibri"/>
                <a:sym typeface="Calibri"/>
              </a:rPr>
              <a:t>Es conocido</a:t>
            </a:r>
            <a:r>
              <a:rPr lang="es" sz="1600">
                <a:solidFill>
                  <a:schemeClr val="dk1"/>
                </a:solidFill>
                <a:latin typeface="Calibri"/>
                <a:ea typeface="Calibri"/>
                <a:cs typeface="Calibri"/>
                <a:sym typeface="Calibri"/>
              </a:rPr>
              <a:t> como sistémico porque consiste en realizar actividades en las que es un todo. Este método busca desarrollar el proceso mental cognitivo en el que el protagonista es el jugador y conscientemente y continuamente debe resolver situaciones que implican analizar y ejecutar movimientos técnicos-físicos y tácticos (Pascual, Guillén, &amp; Carbonell, 2017).</a:t>
            </a:r>
            <a:endParaRPr sz="1600"/>
          </a:p>
        </p:txBody>
      </p:sp>
      <p:sp>
        <p:nvSpPr>
          <p:cNvPr id="233" name="Google Shape;233;p36"/>
          <p:cNvSpPr/>
          <p:nvPr/>
        </p:nvSpPr>
        <p:spPr>
          <a:xfrm>
            <a:off x="1219026" y="560297"/>
            <a:ext cx="2280900" cy="6924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s" sz="1800">
                <a:solidFill>
                  <a:schemeClr val="dk1"/>
                </a:solidFill>
                <a:latin typeface="Calibri"/>
                <a:ea typeface="Calibri"/>
                <a:cs typeface="Calibri"/>
                <a:sym typeface="Calibri"/>
              </a:rPr>
              <a:t>MÉTODO SITUACIONAL</a:t>
            </a:r>
            <a:endParaRPr b="1" sz="1800">
              <a:solidFill>
                <a:schemeClr val="dk1"/>
              </a:solidFill>
              <a:latin typeface="Calibri"/>
              <a:ea typeface="Calibri"/>
              <a:cs typeface="Calibri"/>
              <a:sym typeface="Calibri"/>
            </a:endParaRPr>
          </a:p>
        </p:txBody>
      </p:sp>
      <p:cxnSp>
        <p:nvCxnSpPr>
          <p:cNvPr id="234" name="Google Shape;234;p36"/>
          <p:cNvCxnSpPr>
            <a:stCxn id="233" idx="2"/>
          </p:cNvCxnSpPr>
          <p:nvPr/>
        </p:nvCxnSpPr>
        <p:spPr>
          <a:xfrm>
            <a:off x="2359476" y="1252697"/>
            <a:ext cx="14400" cy="5835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p:nvPr/>
        </p:nvSpPr>
        <p:spPr>
          <a:xfrm>
            <a:off x="470645" y="2897094"/>
            <a:ext cx="3411684" cy="1093688"/>
          </a:xfrm>
          <a:prstGeom prst="rect">
            <a:avLst/>
          </a:prstGeom>
          <a:gradFill>
            <a:gsLst>
              <a:gs pos="0">
                <a:srgbClr val="F2F2F2">
                  <a:alpha val="40000"/>
                </a:srgbClr>
              </a:gs>
              <a:gs pos="16000">
                <a:srgbClr val="F2F2F2">
                  <a:alpha val="40000"/>
                </a:srgbClr>
              </a:gs>
              <a:gs pos="47000">
                <a:srgbClr val="D8D8D8">
                  <a:alpha val="46666"/>
                </a:srgbClr>
              </a:gs>
              <a:gs pos="83000">
                <a:srgbClr val="BFBFBF">
                  <a:alpha val="41960"/>
                </a:srgbClr>
              </a:gs>
              <a:gs pos="100000">
                <a:srgbClr val="A5A5A5">
                  <a:alpha val="66666"/>
                </a:srgbClr>
              </a:gs>
            </a:gsLst>
            <a:lin ang="5400000" scaled="0"/>
          </a:grad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None/>
            </a:pPr>
            <a:r>
              <a:rPr lang="es" sz="1600">
                <a:solidFill>
                  <a:schemeClr val="lt1"/>
                </a:solidFill>
                <a:latin typeface="Calibri"/>
                <a:ea typeface="Calibri"/>
                <a:cs typeface="Calibri"/>
                <a:sym typeface="Calibri"/>
              </a:rPr>
              <a:t>(</a:t>
            </a:r>
            <a:r>
              <a:rPr lang="es" sz="1600">
                <a:solidFill>
                  <a:schemeClr val="dk1"/>
                </a:solidFill>
                <a:latin typeface="Calibri"/>
                <a:ea typeface="Calibri"/>
                <a:cs typeface="Calibri"/>
                <a:sym typeface="Calibri"/>
              </a:rPr>
              <a:t>Garganta &amp; Grehaigne, 1999) indican que el modelo situacional o sistémico tiene 4 bases fundamentales.</a:t>
            </a:r>
            <a:endParaRPr sz="1600">
              <a:solidFill>
                <a:schemeClr val="dk1"/>
              </a:solidFill>
              <a:latin typeface="Calibri"/>
              <a:ea typeface="Calibri"/>
              <a:cs typeface="Calibri"/>
              <a:sym typeface="Calibri"/>
            </a:endParaRPr>
          </a:p>
        </p:txBody>
      </p:sp>
      <p:sp>
        <p:nvSpPr>
          <p:cNvPr id="240" name="Google Shape;240;p37"/>
          <p:cNvSpPr/>
          <p:nvPr/>
        </p:nvSpPr>
        <p:spPr>
          <a:xfrm rot="5400000">
            <a:off x="4504500" y="2789155"/>
            <a:ext cx="405000" cy="270000"/>
          </a:xfrm>
          <a:prstGeom prst="triangle">
            <a:avLst>
              <a:gd fmla="val 50000" name="adj"/>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1" name="Google Shape;241;p37"/>
          <p:cNvSpPr/>
          <p:nvPr/>
        </p:nvSpPr>
        <p:spPr>
          <a:xfrm rot="5400000">
            <a:off x="4504500" y="3802131"/>
            <a:ext cx="405000" cy="270000"/>
          </a:xfrm>
          <a:prstGeom prst="triangle">
            <a:avLst>
              <a:gd fmla="val 50000" name="adj"/>
            </a:avLst>
          </a:prstGeom>
          <a:solidFill>
            <a:srgbClr val="00B0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2" name="Google Shape;242;p37"/>
          <p:cNvSpPr/>
          <p:nvPr/>
        </p:nvSpPr>
        <p:spPr>
          <a:xfrm rot="5400000">
            <a:off x="6328073" y="2789144"/>
            <a:ext cx="405000" cy="270000"/>
          </a:xfrm>
          <a:prstGeom prst="triangle">
            <a:avLst>
              <a:gd fmla="val 50000" name="adj"/>
            </a:avLst>
          </a:prstGeom>
          <a:solidFill>
            <a:srgbClr val="00B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3" name="Google Shape;243;p37"/>
          <p:cNvSpPr/>
          <p:nvPr/>
        </p:nvSpPr>
        <p:spPr>
          <a:xfrm>
            <a:off x="4957057" y="2784150"/>
            <a:ext cx="11685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600">
                <a:solidFill>
                  <a:schemeClr val="dk1"/>
                </a:solidFill>
                <a:latin typeface="Calibri"/>
                <a:ea typeface="Calibri"/>
                <a:cs typeface="Calibri"/>
                <a:sym typeface="Calibri"/>
              </a:rPr>
              <a:t>Interacción</a:t>
            </a:r>
            <a:endParaRPr sz="1600">
              <a:solidFill>
                <a:schemeClr val="dk1"/>
              </a:solidFill>
              <a:latin typeface="Calibri"/>
              <a:ea typeface="Calibri"/>
              <a:cs typeface="Calibri"/>
              <a:sym typeface="Calibri"/>
            </a:endParaRPr>
          </a:p>
        </p:txBody>
      </p:sp>
      <p:sp>
        <p:nvSpPr>
          <p:cNvPr id="244" name="Google Shape;244;p37"/>
          <p:cNvSpPr/>
          <p:nvPr/>
        </p:nvSpPr>
        <p:spPr>
          <a:xfrm>
            <a:off x="4957052" y="3798675"/>
            <a:ext cx="10791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600">
                <a:solidFill>
                  <a:schemeClr val="dk1"/>
                </a:solidFill>
                <a:latin typeface="Calibri"/>
                <a:ea typeface="Calibri"/>
                <a:cs typeface="Calibri"/>
                <a:sym typeface="Calibri"/>
              </a:rPr>
              <a:t>Globalidad</a:t>
            </a:r>
            <a:endParaRPr sz="1600">
              <a:solidFill>
                <a:schemeClr val="dk1"/>
              </a:solidFill>
              <a:latin typeface="Calibri"/>
              <a:ea typeface="Calibri"/>
              <a:cs typeface="Calibri"/>
              <a:sym typeface="Calibri"/>
            </a:endParaRPr>
          </a:p>
        </p:txBody>
      </p:sp>
      <p:sp>
        <p:nvSpPr>
          <p:cNvPr id="245" name="Google Shape;245;p37"/>
          <p:cNvSpPr/>
          <p:nvPr/>
        </p:nvSpPr>
        <p:spPr>
          <a:xfrm>
            <a:off x="6784995" y="2784100"/>
            <a:ext cx="18297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600">
                <a:solidFill>
                  <a:schemeClr val="dk1"/>
                </a:solidFill>
                <a:latin typeface="Calibri"/>
                <a:ea typeface="Calibri"/>
                <a:cs typeface="Calibri"/>
                <a:sym typeface="Calibri"/>
              </a:rPr>
              <a:t>Complejidad </a:t>
            </a:r>
            <a:endParaRPr sz="1600">
              <a:solidFill>
                <a:schemeClr val="dk1"/>
              </a:solidFill>
              <a:latin typeface="Calibri"/>
              <a:ea typeface="Calibri"/>
              <a:cs typeface="Calibri"/>
              <a:sym typeface="Calibri"/>
            </a:endParaRPr>
          </a:p>
        </p:txBody>
      </p:sp>
      <p:sp>
        <p:nvSpPr>
          <p:cNvPr id="246" name="Google Shape;246;p37"/>
          <p:cNvSpPr/>
          <p:nvPr/>
        </p:nvSpPr>
        <p:spPr>
          <a:xfrm rot="5400000">
            <a:off x="6328073" y="3802181"/>
            <a:ext cx="405000" cy="270000"/>
          </a:xfrm>
          <a:prstGeom prst="triangle">
            <a:avLst>
              <a:gd fmla="val 50000" name="adj"/>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7" name="Google Shape;247;p37"/>
          <p:cNvSpPr/>
          <p:nvPr/>
        </p:nvSpPr>
        <p:spPr>
          <a:xfrm>
            <a:off x="6809070" y="3798675"/>
            <a:ext cx="18297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 sz="1600">
                <a:solidFill>
                  <a:schemeClr val="dk1"/>
                </a:solidFill>
                <a:latin typeface="Calibri"/>
                <a:ea typeface="Calibri"/>
                <a:cs typeface="Calibri"/>
                <a:sym typeface="Calibri"/>
              </a:rPr>
              <a:t>Organización</a:t>
            </a:r>
            <a:endParaRPr sz="1600">
              <a:solidFill>
                <a:schemeClr val="dk1"/>
              </a:solidFill>
              <a:latin typeface="Calibri"/>
              <a:ea typeface="Calibri"/>
              <a:cs typeface="Calibri"/>
              <a:sym typeface="Calibri"/>
            </a:endParaRPr>
          </a:p>
        </p:txBody>
      </p:sp>
      <p:sp>
        <p:nvSpPr>
          <p:cNvPr id="248" name="Google Shape;248;p37"/>
          <p:cNvSpPr/>
          <p:nvPr/>
        </p:nvSpPr>
        <p:spPr>
          <a:xfrm>
            <a:off x="373500" y="-87177"/>
            <a:ext cx="4723391" cy="593153"/>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s" sz="2400">
                <a:solidFill>
                  <a:schemeClr val="dk1"/>
                </a:solidFill>
                <a:latin typeface="Calibri"/>
                <a:ea typeface="Calibri"/>
                <a:cs typeface="Calibri"/>
                <a:sym typeface="Calibri"/>
              </a:rPr>
              <a:t>MARCO TEÓRICO </a:t>
            </a:r>
            <a:endParaRPr b="1" sz="2400">
              <a:solidFill>
                <a:schemeClr val="dk1"/>
              </a:solidFill>
              <a:latin typeface="Calibri"/>
              <a:ea typeface="Calibri"/>
              <a:cs typeface="Calibri"/>
              <a:sym typeface="Calibri"/>
            </a:endParaRPr>
          </a:p>
        </p:txBody>
      </p:sp>
      <p:sp>
        <p:nvSpPr>
          <p:cNvPr id="249" name="Google Shape;249;p37"/>
          <p:cNvSpPr/>
          <p:nvPr/>
        </p:nvSpPr>
        <p:spPr>
          <a:xfrm>
            <a:off x="1137864" y="1118287"/>
            <a:ext cx="2077245" cy="583247"/>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s" sz="1800">
                <a:solidFill>
                  <a:schemeClr val="dk1"/>
                </a:solidFill>
                <a:latin typeface="Calibri"/>
                <a:ea typeface="Calibri"/>
                <a:cs typeface="Calibri"/>
                <a:sym typeface="Calibri"/>
              </a:rPr>
              <a:t>MÉTODO SITUACIONAL</a:t>
            </a:r>
            <a:endParaRPr b="1" sz="1800">
              <a:solidFill>
                <a:schemeClr val="dk1"/>
              </a:solidFill>
              <a:latin typeface="Calibri"/>
              <a:ea typeface="Calibri"/>
              <a:cs typeface="Calibri"/>
              <a:sym typeface="Calibri"/>
            </a:endParaRPr>
          </a:p>
        </p:txBody>
      </p:sp>
      <p:sp>
        <p:nvSpPr>
          <p:cNvPr id="250" name="Google Shape;250;p37"/>
          <p:cNvSpPr/>
          <p:nvPr/>
        </p:nvSpPr>
        <p:spPr>
          <a:xfrm>
            <a:off x="1908596" y="1846670"/>
            <a:ext cx="535781" cy="905288"/>
          </a:xfrm>
          <a:prstGeom prst="down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1" name="Google Shape;251;p37"/>
          <p:cNvSpPr/>
          <p:nvPr/>
        </p:nvSpPr>
        <p:spPr>
          <a:xfrm>
            <a:off x="3379746" y="1183589"/>
            <a:ext cx="856498" cy="452643"/>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37"/>
          <p:cNvSpPr/>
          <p:nvPr/>
        </p:nvSpPr>
        <p:spPr>
          <a:xfrm>
            <a:off x="4572000" y="578275"/>
            <a:ext cx="4132500" cy="1744800"/>
          </a:xfrm>
          <a:prstGeom prst="rect">
            <a:avLst/>
          </a:prstGeom>
          <a:gradFill>
            <a:gsLst>
              <a:gs pos="0">
                <a:srgbClr val="F2F2F2">
                  <a:alpha val="40000"/>
                </a:srgbClr>
              </a:gs>
              <a:gs pos="16000">
                <a:srgbClr val="F2F2F2">
                  <a:alpha val="40000"/>
                </a:srgbClr>
              </a:gs>
              <a:gs pos="47000">
                <a:srgbClr val="D8D8D8">
                  <a:alpha val="46666"/>
                </a:srgbClr>
              </a:gs>
              <a:gs pos="83000">
                <a:srgbClr val="BFBFBF">
                  <a:alpha val="41960"/>
                </a:srgbClr>
              </a:gs>
              <a:gs pos="100000">
                <a:srgbClr val="A5A5A5">
                  <a:alpha val="66666"/>
                </a:srgbClr>
              </a:gs>
            </a:gsLst>
            <a:lin ang="5400012" scaled="0"/>
          </a:grad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None/>
            </a:pPr>
            <a:r>
              <a:rPr lang="es" sz="1600">
                <a:solidFill>
                  <a:schemeClr val="dk1"/>
                </a:solidFill>
                <a:latin typeface="Calibri"/>
                <a:ea typeface="Calibri"/>
                <a:cs typeface="Calibri"/>
                <a:sym typeface="Calibri"/>
              </a:rPr>
              <a:t>“En el proceso de la enseñanza/aprendizaje del fútbol, se debe intentar utilizar métodos de enseñanza eficaces, es decir, aquellos que permitan asimilar más y mejor los aprendizajes” (Pascual, Guillén, &amp; Carbonell, 2017).</a:t>
            </a:r>
            <a:endParaRPr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