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22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088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0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876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19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77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875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6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243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0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55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7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1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659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78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279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B91EF6-B3EF-4D2E-A757-B97C09AC601C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A118AE-E8AF-4642-BB41-B4D4CC7BB5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303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45476" cy="10818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5611" y="1285919"/>
            <a:ext cx="99296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VICERRECTORADO DE INVESTIGACIÓN, INNOVACIÓN Y TRANSFERENCIA DE TECNOLOGÍA</a:t>
            </a: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DE POSGRADOS</a:t>
            </a: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MAESTRIA EN FINANZAS EMPRESARIALES</a:t>
            </a: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 PROYECTO DE TITULACIÓN PREVIO A LA OBTENCIÓN DEL TITULO DE MAGISTER EN FINANZAS EMPRESARIALES</a:t>
            </a: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y análisis de indicadores de morosidad y su influencia en la liquidez de la empresa Distribuidora Granda.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Eco. Freire Pardo, Jonathan Javier</a:t>
            </a: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Álvaro Patricio Carrillo Punina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SANGOLQUI</a:t>
            </a:r>
          </a:p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OCTUBRE 2019</a:t>
            </a:r>
          </a:p>
        </p:txBody>
      </p:sp>
    </p:spTree>
    <p:extLst>
      <p:ext uri="{BB962C8B-B14F-4D97-AF65-F5344CB8AC3E}">
        <p14:creationId xmlns:p14="http://schemas.microsoft.com/office/powerpoint/2010/main" val="80890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45476" cy="10818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49117" y="712492"/>
            <a:ext cx="1764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Análisis Vertical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516176"/>
              </p:ext>
            </p:extLst>
          </p:nvPr>
        </p:nvGraphicFramePr>
        <p:xfrm>
          <a:off x="656825" y="1081824"/>
          <a:ext cx="10637943" cy="5213174"/>
        </p:xfrm>
        <a:graphic>
          <a:graphicData uri="http://schemas.openxmlformats.org/drawingml/2006/table">
            <a:tbl>
              <a:tblPr firstRow="1" firstCol="1" bandRow="1"/>
              <a:tblGrid>
                <a:gridCol w="94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6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1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69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1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69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02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69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11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69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8112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1692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88031">
                <a:tc gridSpan="17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ANÁLISIS VERTICAL DE ESTADO DE RESULTADOS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3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2010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2011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2012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2013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2015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2016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2017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03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Monto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Monto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Monto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Monto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Monto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Monto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Monto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Monto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94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Ventas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2.611.442,09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5.019.090,71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4.189.666,52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4.227.373,52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$ 4.278.710,44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4.011.755,26 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$ 3.646.985,84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$ 3.410.282,35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100,00%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94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Costo de Ventas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2.343.873,51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89,75%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4.469.601,23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89,05%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3.740.769,49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89,29%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3.774.436,42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89,29%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$ 3.366.009,70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78,67%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3.353.624,77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83,59%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$ 3.111.025,68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85,30%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$ 2.770.541,19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81,24%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96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Utilidad Bruta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276.509,70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10,59%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558.298,86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11,12%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457.780,52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10,93%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458.178,36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10,84%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$ 918.849,82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21,47%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660.366,77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16,46%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$ 535.960,16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14,70%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$ 639.741,16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18,76%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96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Gastos Operativos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111.423,18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4,27%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232.214,49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4,63%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261.162,22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6,23%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313.394,66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7,41%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$ 651.493,11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15,23%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343.812,63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8,57%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$ 331.982,27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9,10%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$ 362.967,22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10,64%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96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Gastos Generales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87.972,01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3,37%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228.324,13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4,55%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86.099,60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2,06%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120.539,44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2,85%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$ 120.539,44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2,82%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175.691,00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4,38%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$ 203.783,60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5,59%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$ 176.328,97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5,17%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96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Utilidad de Operación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165.086,52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6,32%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326.084,37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6,50%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196.618,30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4,69%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144.783,70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3,42%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$ 267.356,71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6,25%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316.554,14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7,89%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$ 203.977,89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5,59%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$ 276.773,94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8,12%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96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Utilidad Antes de Impuestos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63.582,08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2,43%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70.175,80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1,40%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94.367,35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2,25%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  7.608,37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0,18%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$ 65.072,59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1,52%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100.637,09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2,51%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-$ 13.725,19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-0,38%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$ 82.176,78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2,41%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96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Impuestos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               -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               -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               -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               -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-$ 6.626,25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-0,15%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               -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$ 6.386,38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0,18%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$ 0,00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0,00%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96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Utilidad Neta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63.582,08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2,43%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70.175,80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1,40%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94.367,35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2,25%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    7.608,37 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0,18%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$ 58.446,34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1,37%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$       100.637,09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2,51%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-$ 7.338,81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-0,20%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$ 82.176,78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2,41%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3277" marR="43277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4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08677" y="1081824"/>
            <a:ext cx="2078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Análisis Horizontal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45476" cy="1081825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25109"/>
              </p:ext>
            </p:extLst>
          </p:nvPr>
        </p:nvGraphicFramePr>
        <p:xfrm>
          <a:off x="809909" y="1451156"/>
          <a:ext cx="6193366" cy="4660392"/>
        </p:xfrm>
        <a:graphic>
          <a:graphicData uri="http://schemas.openxmlformats.org/drawingml/2006/table">
            <a:tbl>
              <a:tblPr firstRow="1" firstCol="1" bandRow="1"/>
              <a:tblGrid>
                <a:gridCol w="345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495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2010 - 2017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42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Variación Absoluta Promedio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Variación Relativa Promedio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Activo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Activo corriente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2.431,61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2,68%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Activo no Corriente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-2.066,68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-2,59%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Otros Activos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-284,17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171,94%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Activos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80,77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2,08%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Pasivo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Pasivo Corriente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-121.916,70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-9,61%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Pasivo no corriente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5.218,24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29,25%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 Pasivo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-116.698,46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-8,38%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Patrimonio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 Social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Reserva Legal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2.836,78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15,89%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Patrimonio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113.942,45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108,41%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Pasivo y Capital Contable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80,77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2,08%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673" marR="28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387323" y="1451156"/>
            <a:ext cx="38421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La empresa DISTRIGRANDA;  denota dificultades en los últimos años; si bien asemeja un alto ingreso de ventas; parte de esta se ha dado mediante créditos los cuales se han ido acumulando con el tiempo; se refleja que los ingresos para invertir en nuevos mercados siguen en estrategias sin concluir. 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Se debe realizar énfasis en el incremento de patrimonio a pesar de las desavenencias; al principio de la década su margen de ganancias se incrementó de utilidades casi triplico las reservas; sin embargo para los últimos años esta genera pérdidas y la disminución de la misma.</a:t>
            </a:r>
          </a:p>
        </p:txBody>
      </p:sp>
    </p:spTree>
    <p:extLst>
      <p:ext uri="{BB962C8B-B14F-4D97-AF65-F5344CB8AC3E}">
        <p14:creationId xmlns:p14="http://schemas.microsoft.com/office/powerpoint/2010/main" val="332272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79069" y="894420"/>
            <a:ext cx="2569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Indicadores Financieros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43353" cy="107908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64544" y="1263752"/>
            <a:ext cx="1892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Razón Circulante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99" y="1633084"/>
            <a:ext cx="2913734" cy="186399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777319" y="1263752"/>
            <a:ext cx="177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Prueba de ácido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558" y="1633083"/>
            <a:ext cx="3338051" cy="186399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696786" y="1263752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Análisis de Liquidez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764" y="1633083"/>
            <a:ext cx="3112577" cy="186399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777319" y="3497075"/>
            <a:ext cx="2627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Indicadores de Solvencia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290217" y="3866409"/>
            <a:ext cx="1456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Deuda Total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353" y="4368921"/>
            <a:ext cx="4571999" cy="155158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830811" y="4443177"/>
            <a:ext cx="5057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El total de la deuda de la empresa ha ido disminuyendo con el pasar de los años; incluso en los años que registra pérdida esta ha cumplido con sus obligaciones; por lo que emite una imagen financiera de solvencia</a:t>
            </a:r>
          </a:p>
        </p:txBody>
      </p:sp>
    </p:spTree>
    <p:extLst>
      <p:ext uri="{BB962C8B-B14F-4D97-AF65-F5344CB8AC3E}">
        <p14:creationId xmlns:p14="http://schemas.microsoft.com/office/powerpoint/2010/main" val="44787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16834" y="865099"/>
            <a:ext cx="4486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Razones de Actividad o Rotación de Activos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95566" y="1389776"/>
            <a:ext cx="2521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Rotación de Inventarios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43353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66" y="1759108"/>
            <a:ext cx="3324919" cy="18212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520485" y="1389776"/>
            <a:ext cx="319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Periodo de Inventario en Stock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022" y="1759108"/>
            <a:ext cx="3157620" cy="182121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736642" y="1389776"/>
            <a:ext cx="195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Ratios de Crédito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510" y="1759108"/>
            <a:ext cx="3475286" cy="182121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621676" y="3735672"/>
            <a:ext cx="2285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Ratios de Morosidad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566" y="4260349"/>
            <a:ext cx="3150394" cy="181847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60022" y="3735672"/>
            <a:ext cx="252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Rendimiento de Activos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8067" y="4260349"/>
            <a:ext cx="3249575" cy="181847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883212" y="3920338"/>
            <a:ext cx="36618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La rentabilidad ha sido muy variable en los últimos años; la distribución de las mismas provoca que disminuya el nivel de rentabilidad; si bien las cuentas incobrables influyen los indicadores se debe manejar una mejor inversión programada.</a:t>
            </a:r>
          </a:p>
        </p:txBody>
      </p:sp>
    </p:spTree>
    <p:extLst>
      <p:ext uri="{BB962C8B-B14F-4D97-AF65-F5344CB8AC3E}">
        <p14:creationId xmlns:p14="http://schemas.microsoft.com/office/powerpoint/2010/main" val="270804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89493" y="709754"/>
            <a:ext cx="4005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Análisis de estrategia financiera FODA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43353" cy="107908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47234" y="1193218"/>
            <a:ext cx="8607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Se trata de un recurso de análisis para evaluar la situación en que se encuentra la empresa, tanto en el micro como macro ambiente; a través de las cuales se plantean estrategias para reforzar sus fortalezas y obtener más oportunidades.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98864"/>
              </p:ext>
            </p:extLst>
          </p:nvPr>
        </p:nvGraphicFramePr>
        <p:xfrm>
          <a:off x="1250324" y="2240923"/>
          <a:ext cx="5588357" cy="184055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2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866">
                <a:tc grid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Matriz de Totales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Factor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Porcentaje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Ponderada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Factor de Optimización F+O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54,50%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1,955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Factor de Riesgo D+A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45,50%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0,79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100,00%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2,745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428" y="2230680"/>
            <a:ext cx="3718882" cy="185192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54805" y="4325524"/>
            <a:ext cx="8427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En la presente se puede observar que los factores negativos y positivos se encuentran con diferencias mínimas; haber alcanzado el 45% de factores de riesgo provoca que puedan llegar a adquirir dificultades notorias; sin tener la capacidad de afrontarlos, llegando incluso a afectar su liquidez y solvencia de los últimos años.</a:t>
            </a:r>
          </a:p>
        </p:txBody>
      </p:sp>
    </p:spTree>
    <p:extLst>
      <p:ext uri="{BB962C8B-B14F-4D97-AF65-F5344CB8AC3E}">
        <p14:creationId xmlns:p14="http://schemas.microsoft.com/office/powerpoint/2010/main" val="404680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43353" cy="107908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353368"/>
              </p:ext>
            </p:extLst>
          </p:nvPr>
        </p:nvGraphicFramePr>
        <p:xfrm>
          <a:off x="909744" y="847266"/>
          <a:ext cx="10217602" cy="5382200"/>
        </p:xfrm>
        <a:graphic>
          <a:graphicData uri="http://schemas.openxmlformats.org/drawingml/2006/table">
            <a:tbl>
              <a:tblPr firstRow="1" firstCol="1" bandRow="1"/>
              <a:tblGrid>
                <a:gridCol w="2826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5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111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Matriz de Estrategias FODA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11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Estrategias FO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Estrategia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Objetivo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Recursos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Resultados Estimados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04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Capacitación de Personal de Ventas</a:t>
                      </a: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Delimitar las alternativas de ventas, descuentos y demás actividades de su competencia</a:t>
                      </a: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Fondos para Invertir de la empresa</a:t>
                      </a: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Lograr un 25% de aumento en ventas de todo a través de los diversos métodos de pago</a:t>
                      </a: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04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Establecer los lineamientos de crédito y los recursos de cobranza </a:t>
                      </a: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Definir estrategias que favorezcan a ambas partes mediante convenios establecidos</a:t>
                      </a: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Personal Administrativo de la empresa</a:t>
                      </a: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Disminuir los índices de morosidad de los últimos años</a:t>
                      </a: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03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Promover la venta en costos bajos, si se realiza la compra de contado.</a:t>
                      </a: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Establecer lineamientos para que el cliente opte por la compra en efectivo</a:t>
                      </a: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Personal de Ventas y Administración</a:t>
                      </a: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Incremento de los niveles de liquidez a favor sin las cuentas por cobrar</a:t>
                      </a:r>
                    </a:p>
                  </a:txBody>
                  <a:tcPr marL="28277" marR="2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111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Estrategias DO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Estrategia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Objetivo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Recursos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Resultados Estimados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0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Crear o Incorporar metodologías nuevas de cobranza; además de un seguro de cobro.</a:t>
                      </a: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Implementar procesos de cobranza a través de la realización de un BSC</a:t>
                      </a: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Resultados Obtenidos de la presente investigación</a:t>
                      </a: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Mejorar la estructura organizacional de la empresa</a:t>
                      </a: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0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Financiamiento para expandir mercado de ventas</a:t>
                      </a: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Aumentar la capacidad de abrir sucursales en nuevos mercados</a:t>
                      </a: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Historial crediticio de la empresa</a:t>
                      </a: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Optimizar los recursos para futuras inversiones</a:t>
                      </a: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606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Planificar la Inversión anual y mantener el promedio de ventas mensual.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Promover el aumento de ventas y el compromiso de esta área</a:t>
                      </a: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Personal calificado</a:t>
                      </a: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Mayor control de las diferentes áreas y prioridad de recursos</a:t>
                      </a:r>
                    </a:p>
                  </a:txBody>
                  <a:tcPr marL="28277" marR="2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786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97379"/>
              </p:ext>
            </p:extLst>
          </p:nvPr>
        </p:nvGraphicFramePr>
        <p:xfrm>
          <a:off x="708339" y="1321091"/>
          <a:ext cx="10844009" cy="4717420"/>
        </p:xfrm>
        <a:graphic>
          <a:graphicData uri="http://schemas.openxmlformats.org/drawingml/2006/table">
            <a:tbl>
              <a:tblPr firstRow="1" firstCol="1" bandRow="1"/>
              <a:tblGrid>
                <a:gridCol w="299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6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994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Estrategias FA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9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Estrategia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Objetivo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Recursos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Resultados Estimados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Llevar el control de la competencia y las ofertas que promocionan</a:t>
                      </a: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Crear estrategias competitivas en relación con la competencia</a:t>
                      </a: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Inversión en Publicidad Dirigida</a:t>
                      </a: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Adquirir ampliar el catálogo de clientes actual</a:t>
                      </a: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Estructurar mecanismos que permitan elaborar procesos de cobranza, créditos y demás actividades</a:t>
                      </a: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Crear un Cuadro de Mando Integral que delimite los procesos y actividades en todas las áreas de la empresa</a:t>
                      </a: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Personal Administrativo de la empresa</a:t>
                      </a: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Establecer mecanismos y recursos para priorizar los gastos y aumentar la inversión</a:t>
                      </a: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9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Delimitar el poder de negociación de clientes y proveedores.</a:t>
                      </a: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Establecer convenios de crédito con los clientes en el momento de la emisión para garantizar su cobro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BSC</a:t>
                      </a: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Limitar en un 50% el poder de negociación del cliente post-venta</a:t>
                      </a: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994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Estrategias  DA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624" marR="29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99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Estrategia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Objetivo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Recursos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Resultados Estimados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98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Implementación de nuevas tecnologías para ampliar el mercado.</a:t>
                      </a: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Gestionar la actualización de las áreas administrativa y financiera para solventar las dificultades</a:t>
                      </a: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Activo Corriente de la empresa</a:t>
                      </a: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Mecanizar los procesos y agilizar su tramitación</a:t>
                      </a: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98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Promover la ampliación a provincias aledañas.</a:t>
                      </a: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Instaurar nuevas sucursales en provincias del sur del país</a:t>
                      </a: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Planificación Estratégica</a:t>
                      </a: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Crear una entidad solvente, que incremente su nivel de captación de clientes en diferentes lugares</a:t>
                      </a: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98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Invertir en publicidad y demás recursos para aumentar el nivel de ventas.</a:t>
                      </a: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Promover los productos ofertados de la entidad </a:t>
                      </a: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Inversión en Publicidad Dirigida</a:t>
                      </a: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Adquirir ampliar el catálogo de clientes actual</a:t>
                      </a:r>
                    </a:p>
                  </a:txBody>
                  <a:tcPr marL="29624" marR="29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43353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7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21315" y="772165"/>
            <a:ext cx="2351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/>
              <a:t>Capitulo IV</a:t>
            </a:r>
          </a:p>
          <a:p>
            <a:pPr algn="ctr"/>
            <a:r>
              <a:rPr lang="es-EC" b="1" dirty="0"/>
              <a:t>Resultados Obtenidos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89655" y="1418496"/>
            <a:ext cx="9972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Los niveles de Morosidad alcanzados en los últimos años se han mantenido en un promedio del 30%; lo que se ha influenciado directamente a la Liquidez de la empresa y sus niveles de rentabilidad; en los últimos años el manejo de esta no se ha mantenido de forma estable, permitiendo que las cuentas vencidas pasen a ser incobrables.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489655" y="2780489"/>
            <a:ext cx="5144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Incidencia de la Cuentas por cobrar en la Liquidez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655" y="3149821"/>
            <a:ext cx="4810161" cy="218255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717324" y="3149821"/>
            <a:ext cx="4086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 El porcentaje de incidencia de las cuentas por cobrar en la liquidez de la empresa se ha mantenido en altos porcentajes durante los últimos años; lo que provoca que la empresa dependa directamente del cumplimiento de pago de sus clientes; si de esto se toma en cuenta que el porcentaje de morosidad se encuentra en un promedio del 30%, quiere decir que la empresa  lleva un declive de liquidez.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43353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91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73841" y="1079086"/>
            <a:ext cx="282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Morosidad vs Rentabilidad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54" y="1369672"/>
            <a:ext cx="3810283" cy="187773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979831" y="1369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/>
              <a:t>Los montos de morosidad superan en grandes proporciones  a las utilidades generadas, que en algunos de los casos son de 0 absoluto, esto provoca que la empresa deba sacar efectivo de otros activos o a su vez incrementar su nivel de endeudamiento para continuar sus actividades de forma regular.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00354" y="3503837"/>
            <a:ext cx="4224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Alcances Estimados de Razón Circulante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53" y="3904240"/>
            <a:ext cx="3810283" cy="207063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979831" y="35038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/>
              <a:t>La razón circulante no es otra que la posibilidad de cumplir con las responsabilidades a corto plazo (liquidez); si se realiza un incremento del 5% anual para el año 2022 se habrá duplicado; cabe indicar que se toma en consideración su nivel de endeudamiento para establecer los alcances; si llega a suceder que la empresa adquiera un nuevo nivel de endeudamiento se toma en cuenta la inversión para lo que se destine los nuevos montos y verificar que sea viable para la empresa.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43353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6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16327" y="1079086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Conclusiones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43353" cy="107908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19978" y="1448418"/>
            <a:ext cx="48467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Las diversas medidas ya aplicadas para disminuir los índices de morosidad de parte de los clientes no ha dado un impacto positivo en la empresa; manteniendo los mismo índices de morosidad en los últimos 8 años; lo que ha provocado menor inversión y liquidez.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Los montos de cuentas vencidas han disminuido; sin embargo el promedio se mantiene; todo esto refleja que la empresa está disminuyendo la mercadería y ventas cada periodo de tiempo.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Los causales de que un cliente llegue a estado de mora y en muchos de los casos estas cuentas sean incobrables se encuentran fuera del alcance de la empresa; por otra parte es esta la que debe priorizar convenios que beneficien a ambas partes.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512529" y="1079086"/>
            <a:ext cx="218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algn="ctr">
              <a:spcAft>
                <a:spcPts val="0"/>
              </a:spcAft>
              <a:tabLst>
                <a:tab pos="-457200" algn="l"/>
              </a:tabLst>
            </a:pPr>
            <a:r>
              <a:rPr lang="es-ES_tradnl" b="1" kern="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Recomendaciones</a:t>
            </a:r>
            <a:endParaRPr lang="es-EC" b="1" kern="0" spc="-15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81128" y="1454402"/>
            <a:ext cx="47780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 La trascendencia de la empresa la ubica en un lugar privilegiado frente a sus competidores foráneos; esta debe desarrollar nuevas estrategias para adquirir clientes sin afectar su liquidez; por lo que debe implementar nuevas tecnologías para la promoción de sus productos.</a:t>
            </a:r>
          </a:p>
          <a:p>
            <a:pPr algn="just"/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Se requiere estructurar nuevos mecanismos para otorgar créditos en donde le cliente tenga posibilidades bajas de negociación; evitando que al momento de realizar sus obligaciones agreguen condiciones a su pago.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Para evitar que las cuentas incobrables afecten de forma directa a la empresa se requiere la creación de un fondo que solvente esas pérdidas.</a:t>
            </a:r>
          </a:p>
        </p:txBody>
      </p:sp>
    </p:spTree>
    <p:extLst>
      <p:ext uri="{BB962C8B-B14F-4D97-AF65-F5344CB8AC3E}">
        <p14:creationId xmlns:p14="http://schemas.microsoft.com/office/powerpoint/2010/main" val="199516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45476" cy="10818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06096" y="1235230"/>
            <a:ext cx="2904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1.	INTRODUCCIÓN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06095" y="1757968"/>
            <a:ext cx="10617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La relación existente entre la liquidez y la morosidad se han convertido en parámetros fundamentales dentro de las actividades comerciales a nivel nacional; si una entidad no lleva un control y correcto manejo de estas su problema se refleja en el cumplimiento de sus obligaciones a corto plazo.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19384"/>
              </p:ext>
            </p:extLst>
          </p:nvPr>
        </p:nvGraphicFramePr>
        <p:xfrm>
          <a:off x="806095" y="2681298"/>
          <a:ext cx="10707618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Antecedentes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Justificación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Problemática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C" dirty="0"/>
                        <a:t>La cartera vencida está directamente relacionada con la liquidez de una empresa; si bien las cuentas por cobrar forman parte del activo,</a:t>
                      </a:r>
                      <a:r>
                        <a:rPr lang="es-EC" baseline="0" dirty="0"/>
                        <a:t> este no es un efectivo con el que la empresa pueda contar</a:t>
                      </a:r>
                      <a:r>
                        <a:rPr lang="es-EC" dirty="0"/>
                        <a:t>; por lo que provoca un impacto negativo dentro de las entidades financieras y comerciales que manejan un sistema crediticio como método de venta.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/>
                        <a:t>La liquidez asegura que el apalancamiento a corto plazo genere un efecto positivo para la empresa, más si la liquidez no es la necesaria para hacer frente a estas obligaciones, esta puede incurrir en déficit a corto plazo que suelen tener secuelas muy graves a largo plazo.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/>
                        <a:t>La</a:t>
                      </a:r>
                      <a:r>
                        <a:rPr lang="es-EC" baseline="0" dirty="0"/>
                        <a:t> falta de implementación de mecanismos y análisis a la situación financiera de la empresa Distribuidora Granda; han provocado que los índices de morosidad afecten a la liquidez de la empresa.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797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476517"/>
            <a:ext cx="11230378" cy="59371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09858" y="647788"/>
            <a:ext cx="9865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200" b="1" dirty="0">
                <a:solidFill>
                  <a:schemeClr val="bg1"/>
                </a:solidFill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53002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5707" y="1260987"/>
            <a:ext cx="111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Objetivos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45476" cy="10818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25707" y="1809482"/>
            <a:ext cx="10788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Determinar los indicadores de morosidad y la influencia en la liquidez y rentabilidad de la empresa.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25707" y="2357977"/>
            <a:ext cx="2305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Objetivos Específicos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25707" y="2906472"/>
            <a:ext cx="108781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dirty="0"/>
          </a:p>
          <a:p>
            <a:r>
              <a:rPr lang="es-EC" dirty="0"/>
              <a:t>•	Determinar los indicadores  de morosidad en los últimos 5 años.</a:t>
            </a:r>
          </a:p>
          <a:p>
            <a:r>
              <a:rPr lang="es-EC" dirty="0"/>
              <a:t>•	Identificar las principales causas de morosidad.</a:t>
            </a:r>
          </a:p>
          <a:p>
            <a:r>
              <a:rPr lang="es-EC" dirty="0"/>
              <a:t>•	Analizar los indicadores de liquidez y rentabilidad.</a:t>
            </a:r>
          </a:p>
          <a:p>
            <a:r>
              <a:rPr lang="es-EC" dirty="0"/>
              <a:t>•	Validar las posibles oportunidades no alcanzadas por problemas de morosidad.</a:t>
            </a:r>
          </a:p>
          <a:p>
            <a:r>
              <a:rPr lang="es-EC" dirty="0"/>
              <a:t>•	Cuantificar la perdida de eficiencia por los ratios de morosidad alcanzadas en el periodo de estudio.</a:t>
            </a:r>
          </a:p>
          <a:p>
            <a:r>
              <a:rPr lang="es-EC" dirty="0"/>
              <a:t>•	Determinar cuantitativamente la relación existente entre los ratios de morosidad, la liquidez y la rentabilidad.</a:t>
            </a:r>
          </a:p>
        </p:txBody>
      </p:sp>
    </p:spTree>
    <p:extLst>
      <p:ext uri="{BB962C8B-B14F-4D97-AF65-F5344CB8AC3E}">
        <p14:creationId xmlns:p14="http://schemas.microsoft.com/office/powerpoint/2010/main" val="280230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45476" cy="10818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40224" y="1286745"/>
            <a:ext cx="142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Metodología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40224" y="1656077"/>
            <a:ext cx="10631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La presente investigación recopila información de forma cuantitativa empírica; de tal forma que los lineamientos establecidos cumplan con las normativas proporcionadas por entidades regulatorias como la Superintendencia de Compañías.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116033" y="2579407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Hipótesis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22986" y="3502737"/>
            <a:ext cx="4193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/>
              <a:t>Variable Independiente</a:t>
            </a:r>
            <a:r>
              <a:rPr lang="es-EC" dirty="0"/>
              <a:t>: Cartera vencida y/o cuentas por cobrar.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/>
              <a:t>Variable Dependiente: </a:t>
            </a:r>
            <a:r>
              <a:rPr lang="es-EC" dirty="0"/>
              <a:t>Liquidez.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537821" y="3502737"/>
            <a:ext cx="4254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Ho: </a:t>
            </a:r>
            <a:r>
              <a:rPr lang="es-EC" dirty="0"/>
              <a:t>La liquidez no tiene relación inversa con la cartera vencida</a:t>
            </a:r>
          </a:p>
          <a:p>
            <a:r>
              <a:rPr lang="es-EC" b="1" dirty="0"/>
              <a:t>H1: </a:t>
            </a:r>
            <a:r>
              <a:rPr lang="es-EC" dirty="0"/>
              <a:t>La liquidez tiene relación inversa con la cartera vencida</a:t>
            </a:r>
          </a:p>
        </p:txBody>
      </p:sp>
    </p:spTree>
    <p:extLst>
      <p:ext uri="{BB962C8B-B14F-4D97-AF65-F5344CB8AC3E}">
        <p14:creationId xmlns:p14="http://schemas.microsoft.com/office/powerpoint/2010/main" val="393284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38919" y="855200"/>
            <a:ext cx="2580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CAPITULO II</a:t>
            </a:r>
          </a:p>
          <a:p>
            <a:pPr algn="ctr"/>
            <a:endParaRPr lang="es-EC" b="1" dirty="0"/>
          </a:p>
          <a:p>
            <a:pPr algn="ctr"/>
            <a:r>
              <a:rPr lang="es-EC" b="1" dirty="0"/>
              <a:t>2. Marco Teórico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45476" cy="10818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78468" y="1778530"/>
            <a:ext cx="426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La influencia de la liquidez en la empresa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40" y="2147862"/>
            <a:ext cx="5883672" cy="398248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928507" y="1501531"/>
            <a:ext cx="433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Las Cuentas por Cobrar en la empresa y la eficiencia de Recuperación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312" y="2147862"/>
            <a:ext cx="5080553" cy="40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45476" cy="10818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6465"/>
              </p:ext>
            </p:extLst>
          </p:nvPr>
        </p:nvGraphicFramePr>
        <p:xfrm>
          <a:off x="771864" y="1277441"/>
          <a:ext cx="5393690" cy="2043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Financiamiento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Condiciones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Instrumentos de Cobranza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200">
                          <a:effectLst/>
                        </a:rPr>
                        <a:t>Plazo de Crédito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200">
                          <a:effectLst/>
                        </a:rPr>
                        <a:t>Descuentos proporcionados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200">
                          <a:effectLst/>
                        </a:rPr>
                        <a:t>Intereses por falta de pago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Cuenta Comercial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Pagaré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Letra de Cambio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200" dirty="0">
                          <a:effectLst/>
                        </a:rPr>
                        <a:t>Convenio/Contrato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6383628" y="1309129"/>
            <a:ext cx="46149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Para asegurar el pago de los créditos otorgados se requiere documentos de respaldo, que de darse el caso permitan tomar acciones legales; en donde la empresa justifique la deuda y se determine la modalidad de cobranza.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114911" y="3424638"/>
            <a:ext cx="2200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Cuentas Incobrables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82214" y="4155359"/>
            <a:ext cx="7888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Según Resolución No. SB-2015-0220 publicada por la (Superintendencia de Compañías, 2015). Los créditos por cobrar tienen etapas en donde cada empresa determina políticas diferentes para gestionar sus cobranzas</a:t>
            </a:r>
          </a:p>
        </p:txBody>
      </p:sp>
    </p:spTree>
    <p:extLst>
      <p:ext uri="{BB962C8B-B14F-4D97-AF65-F5344CB8AC3E}">
        <p14:creationId xmlns:p14="http://schemas.microsoft.com/office/powerpoint/2010/main" val="417998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45476" cy="10818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32451" y="1260988"/>
            <a:ext cx="1248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Morosidad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32451" y="1630320"/>
            <a:ext cx="9393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Representa el incumplimiento de los plazos establecidos de forma legal en cuanto a pagos se refiere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51" y="2178815"/>
            <a:ext cx="6624417" cy="396440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77578" y="2172904"/>
            <a:ext cx="2979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El sector productivo y financiero han incrementado recursos para evitar el aumento de morosidad de sus clientes; esto implica instaurar un departamento de cobranzas; además de la implementación de mecanismos para refinanciar sus deudas mediante convenios de pago.</a:t>
            </a:r>
          </a:p>
        </p:txBody>
      </p:sp>
    </p:spTree>
    <p:extLst>
      <p:ext uri="{BB962C8B-B14F-4D97-AF65-F5344CB8AC3E}">
        <p14:creationId xmlns:p14="http://schemas.microsoft.com/office/powerpoint/2010/main" val="398528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63910" y="852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/>
              <a:t>CAPITULO III</a:t>
            </a:r>
          </a:p>
          <a:p>
            <a:pPr algn="ctr"/>
            <a:r>
              <a:rPr lang="es-EC" b="1" dirty="0"/>
              <a:t>3. DIAGNÓSTICO SITUACIONAL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38607" y="1677896"/>
            <a:ext cx="2972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Antecedentes de la Empresa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45476" cy="10818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38607" y="2033836"/>
            <a:ext cx="10836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“Distribuidora Granda” se funda en el año de 1986, como una empresa comercial por el Ing. Estuardo Granda Torres, a través de una propuesta de mercado de las compañías “TIOSA” e “INALECSA”; las cuales trataban de ampliar su mercado hacia la provincia de Loja.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38607" y="3128440"/>
            <a:ext cx="218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Actividad Comercial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38607" y="3840367"/>
            <a:ext cx="10437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La empresa Distrigranda se dedica a la distribución de productos de consumo masivo en la Ciudad de Loja, ofreciendo calidad y variedad en marcas nacionales y extranjeras; además cuenta con stock de más de 20 proveedores que les permiten mantener un precio competitivo frente a la competencia; ofrece variedad en hogar, aseo e higiene, alimentación, confitería, panadería, y una alta gama de bebidas alcohólicas.</a:t>
            </a:r>
          </a:p>
        </p:txBody>
      </p:sp>
    </p:spTree>
    <p:extLst>
      <p:ext uri="{BB962C8B-B14F-4D97-AF65-F5344CB8AC3E}">
        <p14:creationId xmlns:p14="http://schemas.microsoft.com/office/powerpoint/2010/main" val="348001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245476" cy="108182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79840"/>
              </p:ext>
            </p:extLst>
          </p:nvPr>
        </p:nvGraphicFramePr>
        <p:xfrm>
          <a:off x="884118" y="1081818"/>
          <a:ext cx="5568197" cy="5074293"/>
        </p:xfrm>
        <a:graphic>
          <a:graphicData uri="http://schemas.openxmlformats.org/drawingml/2006/table">
            <a:tbl>
              <a:tblPr firstRow="1" firstCol="1" bandRow="1"/>
              <a:tblGrid>
                <a:gridCol w="4367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63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DISTRIGRANDA</a:t>
                      </a:r>
                    </a:p>
                  </a:txBody>
                  <a:tcPr marL="39499" marR="39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3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Distribuidora Granda</a:t>
                      </a:r>
                    </a:p>
                  </a:txBody>
                  <a:tcPr marL="39499" marR="39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3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Estados de Resultados (2017)</a:t>
                      </a:r>
                    </a:p>
                  </a:txBody>
                  <a:tcPr marL="39499" marR="39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Ventas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3.410.282,35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Rendimientos financieros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Otras rentas gravadas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Ingresos totales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3.410.282,35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Costo de Ventas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2.770.541,19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Utilidad bruta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639.741,16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Gastos de operación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362.967,22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Utilidad en operación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276.773,94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Otros productos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18.268,19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Provisiones para cuentas incobrables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Otros gastos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176.328,97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Perdida en venta de activos no relacionadas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Otras perdidas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Utilidad antes de ISR y PTU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82.176,78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Gastos no deducibles locales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Participación de los trabajadores en las utilidades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Utilidad Neta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82.176,78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16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Perdida del Ejercicio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7053329" y="2275045"/>
            <a:ext cx="38164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Para el año 2017 la Distribuidora Granda tuvo una mejora en su situación luego de que en el 2016 genero perdidas por la cantidad de $7.338,81; la planificación forma parte fundamental para estructurar estrategias a favor del crecimiento empresarial.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179437" y="1114176"/>
            <a:ext cx="2306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Estado de Resultados</a:t>
            </a:r>
          </a:p>
        </p:txBody>
      </p:sp>
    </p:spTree>
    <p:extLst>
      <p:ext uri="{BB962C8B-B14F-4D97-AF65-F5344CB8AC3E}">
        <p14:creationId xmlns:p14="http://schemas.microsoft.com/office/powerpoint/2010/main" val="65498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10105</TotalTime>
  <Words>2739</Words>
  <Application>Microsoft Office PowerPoint</Application>
  <PresentationFormat>Panorámica</PresentationFormat>
  <Paragraphs>459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Garamond</vt:lpstr>
      <vt:lpstr>Times New Roman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JAD Asesoría Academica</cp:lastModifiedBy>
  <cp:revision>18</cp:revision>
  <dcterms:created xsi:type="dcterms:W3CDTF">2019-11-19T18:05:11Z</dcterms:created>
  <dcterms:modified xsi:type="dcterms:W3CDTF">2022-03-09T17:43:58Z</dcterms:modified>
</cp:coreProperties>
</file>