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7.xml" ContentType="application/vnd.openxmlformats-officedocument.themeOverride+xml"/>
  <Override PartName="/ppt/notesSlides/notesSlide2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1">
  <p:sldMasterIdLst>
    <p:sldMasterId id="2147483672" r:id="rId1"/>
  </p:sldMasterIdLst>
  <p:notesMasterIdLst>
    <p:notesMasterId r:id="rId47"/>
  </p:notesMasterIdLst>
  <p:sldIdLst>
    <p:sldId id="256" r:id="rId2"/>
    <p:sldId id="283" r:id="rId3"/>
    <p:sldId id="473" r:id="rId4"/>
    <p:sldId id="474" r:id="rId5"/>
    <p:sldId id="440" r:id="rId6"/>
    <p:sldId id="438" r:id="rId7"/>
    <p:sldId id="259" r:id="rId8"/>
    <p:sldId id="342" r:id="rId9"/>
    <p:sldId id="476" r:id="rId10"/>
    <p:sldId id="477" r:id="rId11"/>
    <p:sldId id="478" r:id="rId12"/>
    <p:sldId id="479" r:id="rId13"/>
    <p:sldId id="397" r:id="rId14"/>
    <p:sldId id="467" r:id="rId15"/>
    <p:sldId id="468" r:id="rId16"/>
    <p:sldId id="503" r:id="rId17"/>
    <p:sldId id="492" r:id="rId18"/>
    <p:sldId id="493" r:id="rId19"/>
    <p:sldId id="494" r:id="rId20"/>
    <p:sldId id="495" r:id="rId21"/>
    <p:sldId id="370" r:id="rId22"/>
    <p:sldId id="446" r:id="rId23"/>
    <p:sldId id="447" r:id="rId24"/>
    <p:sldId id="448" r:id="rId25"/>
    <p:sldId id="482" r:id="rId26"/>
    <p:sldId id="483" r:id="rId27"/>
    <p:sldId id="484" r:id="rId28"/>
    <p:sldId id="485" r:id="rId29"/>
    <p:sldId id="486" r:id="rId30"/>
    <p:sldId id="487" r:id="rId31"/>
    <p:sldId id="488" r:id="rId32"/>
    <p:sldId id="489" r:id="rId33"/>
    <p:sldId id="371" r:id="rId34"/>
    <p:sldId id="452" r:id="rId35"/>
    <p:sldId id="450" r:id="rId36"/>
    <p:sldId id="453" r:id="rId37"/>
    <p:sldId id="451" r:id="rId38"/>
    <p:sldId id="454" r:id="rId39"/>
    <p:sldId id="496" r:id="rId40"/>
    <p:sldId id="376" r:id="rId41"/>
    <p:sldId id="428" r:id="rId42"/>
    <p:sldId id="436" r:id="rId43"/>
    <p:sldId id="499" r:id="rId44"/>
    <p:sldId id="394" r:id="rId45"/>
    <p:sldId id="291" r:id="rId46"/>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8585"/>
    <a:srgbClr val="D76767"/>
    <a:srgbClr val="FF5050"/>
    <a:srgbClr val="F7E1E1"/>
    <a:srgbClr val="1B7B2B"/>
    <a:srgbClr val="436408"/>
    <a:srgbClr val="445E50"/>
    <a:srgbClr val="1E7412"/>
    <a:srgbClr val="ABC7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5278" autoAdjust="0"/>
  </p:normalViewPr>
  <p:slideViewPr>
    <p:cSldViewPr snapToGrid="0">
      <p:cViewPr varScale="1">
        <p:scale>
          <a:sx n="62" d="100"/>
          <a:sy n="62" d="100"/>
        </p:scale>
        <p:origin x="312" y="60"/>
      </p:cViewPr>
      <p:guideLst/>
    </p:cSldViewPr>
  </p:slid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oleObject" Target="file:///C:\Users\usuario\Desktop\DATOS%20DE%20PRUEBAS%20TERMOCUPLAS\Graficas%20Total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suario\Desktop\DATOS%20DE%20PRUEBAS%20TERMOCUPLAS\Graficas%20Totale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s-CO" sz="1600" b="1"/>
              <a:t>Q (W) vs Flujo Másico</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scatterChart>
        <c:scatterStyle val="smoothMarker"/>
        <c:varyColors val="0"/>
        <c:ser>
          <c:idx val="0"/>
          <c:order val="0"/>
          <c:tx>
            <c:v>Agua</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'GRAF RESULTADOS'!$B$4:$B$7</c:f>
              <c:numCache>
                <c:formatCode>0.00</c:formatCode>
                <c:ptCount val="4"/>
                <c:pt idx="0">
                  <c:v>2.4168310612507907E-2</c:v>
                </c:pt>
                <c:pt idx="1">
                  <c:v>3.7102426759062591E-2</c:v>
                </c:pt>
                <c:pt idx="2">
                  <c:v>4.8115607446818455E-2</c:v>
                </c:pt>
                <c:pt idx="3">
                  <c:v>5.2700923976457356E-2</c:v>
                </c:pt>
              </c:numCache>
            </c:numRef>
          </c:xVal>
          <c:yVal>
            <c:numRef>
              <c:f>'GRAF RESULTADOS'!$C$4:$C$7</c:f>
              <c:numCache>
                <c:formatCode>0.00</c:formatCode>
                <c:ptCount val="4"/>
                <c:pt idx="0">
                  <c:v>784.34852546098114</c:v>
                </c:pt>
                <c:pt idx="1">
                  <c:v>943.38218334534349</c:v>
                </c:pt>
                <c:pt idx="2">
                  <c:v>997.33712355240027</c:v>
                </c:pt>
                <c:pt idx="3">
                  <c:v>1030.5120893259548</c:v>
                </c:pt>
              </c:numCache>
            </c:numRef>
          </c:yVal>
          <c:smooth val="1"/>
          <c:extLst>
            <c:ext xmlns:c16="http://schemas.microsoft.com/office/drawing/2014/chart" uri="{C3380CC4-5D6E-409C-BE32-E72D297353CC}">
              <c16:uniqueId val="{00000000-6CA5-4E80-B787-07511DFBA3F1}"/>
            </c:ext>
          </c:extLst>
        </c:ser>
        <c:ser>
          <c:idx val="1"/>
          <c:order val="1"/>
          <c:tx>
            <c:v>CuO</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'GRAF RESULTADOS'!$E$4:$E$7</c:f>
              <c:numCache>
                <c:formatCode>0.00</c:formatCode>
                <c:ptCount val="4"/>
                <c:pt idx="0">
                  <c:v>2.9247467458251315E-2</c:v>
                </c:pt>
                <c:pt idx="1">
                  <c:v>4.7149909280573485E-2</c:v>
                </c:pt>
                <c:pt idx="2">
                  <c:v>5.4237067409357909E-2</c:v>
                </c:pt>
                <c:pt idx="3">
                  <c:v>5.8746071080655111E-2</c:v>
                </c:pt>
              </c:numCache>
            </c:numRef>
          </c:xVal>
          <c:yVal>
            <c:numRef>
              <c:f>'GRAF RESULTADOS'!$F$4:$F$7</c:f>
              <c:numCache>
                <c:formatCode>0.00</c:formatCode>
                <c:ptCount val="4"/>
                <c:pt idx="0">
                  <c:v>832.39405856276665</c:v>
                </c:pt>
                <c:pt idx="1">
                  <c:v>997.37129298714353</c:v>
                </c:pt>
                <c:pt idx="2">
                  <c:v>1039.3869454730448</c:v>
                </c:pt>
                <c:pt idx="3">
                  <c:v>1051.6994080632421</c:v>
                </c:pt>
              </c:numCache>
            </c:numRef>
          </c:yVal>
          <c:smooth val="1"/>
          <c:extLst>
            <c:ext xmlns:c16="http://schemas.microsoft.com/office/drawing/2014/chart" uri="{C3380CC4-5D6E-409C-BE32-E72D297353CC}">
              <c16:uniqueId val="{00000001-6CA5-4E80-B787-07511DFBA3F1}"/>
            </c:ext>
          </c:extLst>
        </c:ser>
        <c:ser>
          <c:idx val="2"/>
          <c:order val="2"/>
          <c:tx>
            <c:v>Fe3O4</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'GRAF RESULTADOS'!$H$4:$H$7</c:f>
              <c:numCache>
                <c:formatCode>0.00</c:formatCode>
                <c:ptCount val="4"/>
                <c:pt idx="0">
                  <c:v>2.7140162627340376E-2</c:v>
                </c:pt>
                <c:pt idx="1">
                  <c:v>4.5659790322301233E-2</c:v>
                </c:pt>
                <c:pt idx="2">
                  <c:v>5.1479312599459204E-2</c:v>
                </c:pt>
                <c:pt idx="3">
                  <c:v>5.9148760183243047E-2</c:v>
                </c:pt>
              </c:numCache>
            </c:numRef>
          </c:xVal>
          <c:yVal>
            <c:numRef>
              <c:f>'GRAF RESULTADOS'!$I$4:$I$7</c:f>
              <c:numCache>
                <c:formatCode>0.00</c:formatCode>
                <c:ptCount val="4"/>
                <c:pt idx="0">
                  <c:v>808.6984934930025</c:v>
                </c:pt>
                <c:pt idx="1">
                  <c:v>1002.3187220154769</c:v>
                </c:pt>
                <c:pt idx="2">
                  <c:v>1045.6122625242406</c:v>
                </c:pt>
                <c:pt idx="3">
                  <c:v>1071.0958969444087</c:v>
                </c:pt>
              </c:numCache>
            </c:numRef>
          </c:yVal>
          <c:smooth val="1"/>
          <c:extLst>
            <c:ext xmlns:c16="http://schemas.microsoft.com/office/drawing/2014/chart" uri="{C3380CC4-5D6E-409C-BE32-E72D297353CC}">
              <c16:uniqueId val="{00000002-6CA5-4E80-B787-07511DFBA3F1}"/>
            </c:ext>
          </c:extLst>
        </c:ser>
        <c:ser>
          <c:idx val="3"/>
          <c:order val="3"/>
          <c:tx>
            <c:v>Al2O3</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'GRAF RESULTADOS'!$K$4:$K$7</c:f>
              <c:numCache>
                <c:formatCode>0.00</c:formatCode>
                <c:ptCount val="4"/>
                <c:pt idx="0">
                  <c:v>2.8381746053007272E-2</c:v>
                </c:pt>
                <c:pt idx="1">
                  <c:v>4.6825752546952766E-2</c:v>
                </c:pt>
                <c:pt idx="2">
                  <c:v>5.4001903918395502E-2</c:v>
                </c:pt>
                <c:pt idx="3">
                  <c:v>5.8512752009229667E-2</c:v>
                </c:pt>
              </c:numCache>
            </c:numRef>
          </c:xVal>
          <c:yVal>
            <c:numRef>
              <c:f>'GRAF RESULTADOS'!$L$4:$L$7</c:f>
              <c:numCache>
                <c:formatCode>0.00</c:formatCode>
                <c:ptCount val="4"/>
                <c:pt idx="0">
                  <c:v>820.11570787943049</c:v>
                </c:pt>
                <c:pt idx="1">
                  <c:v>1000.6363634579619</c:v>
                </c:pt>
                <c:pt idx="2">
                  <c:v>1062.4575395155575</c:v>
                </c:pt>
                <c:pt idx="3">
                  <c:v>1067.4187704701637</c:v>
                </c:pt>
              </c:numCache>
            </c:numRef>
          </c:yVal>
          <c:smooth val="1"/>
          <c:extLst>
            <c:ext xmlns:c16="http://schemas.microsoft.com/office/drawing/2014/chart" uri="{C3380CC4-5D6E-409C-BE32-E72D297353CC}">
              <c16:uniqueId val="{00000003-6CA5-4E80-B787-07511DFBA3F1}"/>
            </c:ext>
          </c:extLst>
        </c:ser>
        <c:ser>
          <c:idx val="4"/>
          <c:order val="4"/>
          <c:tx>
            <c:v>NTC</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'GRAF RESULTADOS'!$N$4:$N$7</c:f>
              <c:numCache>
                <c:formatCode>0.00</c:formatCode>
                <c:ptCount val="4"/>
                <c:pt idx="0">
                  <c:v>2.6000713933532645E-2</c:v>
                </c:pt>
                <c:pt idx="1">
                  <c:v>4.4155002021529013E-2</c:v>
                </c:pt>
                <c:pt idx="2">
                  <c:v>5.5053598145551233E-2</c:v>
                </c:pt>
                <c:pt idx="3">
                  <c:v>5.852713227443683E-2</c:v>
                </c:pt>
              </c:numCache>
            </c:numRef>
          </c:xVal>
          <c:yVal>
            <c:numRef>
              <c:f>'GRAF RESULTADOS'!$O$4:$O$7</c:f>
              <c:numCache>
                <c:formatCode>0.00</c:formatCode>
                <c:ptCount val="4"/>
                <c:pt idx="0">
                  <c:v>821.30963565691911</c:v>
                </c:pt>
                <c:pt idx="1">
                  <c:v>1048.356392126972</c:v>
                </c:pt>
                <c:pt idx="2">
                  <c:v>1127.087737597059</c:v>
                </c:pt>
                <c:pt idx="3">
                  <c:v>1145.3505212288412</c:v>
                </c:pt>
              </c:numCache>
            </c:numRef>
          </c:yVal>
          <c:smooth val="1"/>
          <c:extLst>
            <c:ext xmlns:c16="http://schemas.microsoft.com/office/drawing/2014/chart" uri="{C3380CC4-5D6E-409C-BE32-E72D297353CC}">
              <c16:uniqueId val="{00000004-6CA5-4E80-B787-07511DFBA3F1}"/>
            </c:ext>
          </c:extLst>
        </c:ser>
        <c:dLbls>
          <c:showLegendKey val="0"/>
          <c:showVal val="0"/>
          <c:showCatName val="0"/>
          <c:showSerName val="0"/>
          <c:showPercent val="0"/>
          <c:showBubbleSize val="0"/>
        </c:dLbls>
        <c:axId val="431982048"/>
        <c:axId val="431980872"/>
      </c:scatterChart>
      <c:valAx>
        <c:axId val="431982048"/>
        <c:scaling>
          <c:orientation val="minMax"/>
          <c:max val="6.0000000000000012E-2"/>
          <c:min val="2.0000000000000004E-2"/>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s-CO" sz="1100" b="1"/>
                  <a:t>Flujo Másico</a:t>
                </a:r>
                <a:r>
                  <a:rPr lang="es-CO" sz="1100" b="1" baseline="0"/>
                  <a:t> (Kg/s)</a:t>
                </a:r>
                <a:endParaRPr lang="es-CO" sz="1100" b="1"/>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431980872"/>
        <c:crosses val="autoZero"/>
        <c:crossBetween val="midCat"/>
      </c:valAx>
      <c:valAx>
        <c:axId val="431980872"/>
        <c:scaling>
          <c:orientation val="minMax"/>
          <c:min val="7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s-CO" sz="1100" b="1"/>
                  <a:t>Q (W)</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431982048"/>
        <c:crosses val="autoZero"/>
        <c:crossBetween val="midCat"/>
        <c:majorUnit val="100"/>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O" sz="1400" b="1" i="0" baseline="0" dirty="0">
                <a:effectLst/>
              </a:rPr>
              <a:t>Eficiencias del agua y los nanofluidos al 0,1% de concentración</a:t>
            </a:r>
            <a:endParaRPr lang="es-CO" sz="1400" dirty="0">
              <a:effectLst/>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v>Agua</c:v>
          </c:tx>
          <c:spPr>
            <a:solidFill>
              <a:schemeClr val="accent1"/>
            </a:solidFill>
            <a:ln>
              <a:noFill/>
            </a:ln>
            <a:effectLst/>
          </c:spPr>
          <c:invertIfNegative val="0"/>
          <c:cat>
            <c:numRef>
              <c:f>'GRAF RESULTADOS'!$A$4:$A$7</c:f>
              <c:numCache>
                <c:formatCode>0.00</c:formatCode>
                <c:ptCount val="1"/>
                <c:pt idx="0">
                  <c:v>25</c:v>
                </c:pt>
              </c:numCache>
            </c:numRef>
          </c:cat>
          <c:val>
            <c:numRef>
              <c:f>'GRAF RESULTADOS'!$D$4:$D$7</c:f>
              <c:numCache>
                <c:formatCode>0.00</c:formatCode>
                <c:ptCount val="1"/>
                <c:pt idx="0">
                  <c:v>12.461059190031152</c:v>
                </c:pt>
              </c:numCache>
            </c:numRef>
          </c:val>
          <c:extLst>
            <c:ext xmlns:c16="http://schemas.microsoft.com/office/drawing/2014/chart" uri="{C3380CC4-5D6E-409C-BE32-E72D297353CC}">
              <c16:uniqueId val="{00000000-DEB4-4E36-BFD8-9635E81EB646}"/>
            </c:ext>
          </c:extLst>
        </c:ser>
        <c:ser>
          <c:idx val="2"/>
          <c:order val="1"/>
          <c:tx>
            <c:v>Fe3O4</c:v>
          </c:tx>
          <c:spPr>
            <a:solidFill>
              <a:schemeClr val="accent3"/>
            </a:solidFill>
            <a:ln>
              <a:noFill/>
            </a:ln>
            <a:effectLst/>
          </c:spPr>
          <c:invertIfNegative val="0"/>
          <c:cat>
            <c:numRef>
              <c:f>'GRAF RESULTADOS'!$A$4:$A$7</c:f>
              <c:numCache>
                <c:formatCode>0.00</c:formatCode>
                <c:ptCount val="1"/>
                <c:pt idx="0">
                  <c:v>25</c:v>
                </c:pt>
              </c:numCache>
            </c:numRef>
          </c:cat>
          <c:val>
            <c:numRef>
              <c:f>'GRAF RESULTADOS'!$J$4:$J$7</c:f>
              <c:numCache>
                <c:formatCode>0.00</c:formatCode>
                <c:ptCount val="1"/>
                <c:pt idx="0">
                  <c:v>17.29559748427673</c:v>
                </c:pt>
              </c:numCache>
            </c:numRef>
          </c:val>
          <c:extLst>
            <c:ext xmlns:c16="http://schemas.microsoft.com/office/drawing/2014/chart" uri="{C3380CC4-5D6E-409C-BE32-E72D297353CC}">
              <c16:uniqueId val="{00000001-DEB4-4E36-BFD8-9635E81EB646}"/>
            </c:ext>
          </c:extLst>
        </c:ser>
        <c:ser>
          <c:idx val="1"/>
          <c:order val="2"/>
          <c:tx>
            <c:v>CuO</c:v>
          </c:tx>
          <c:spPr>
            <a:solidFill>
              <a:schemeClr val="accent2"/>
            </a:solidFill>
            <a:ln>
              <a:noFill/>
            </a:ln>
            <a:effectLst/>
          </c:spPr>
          <c:invertIfNegative val="0"/>
          <c:cat>
            <c:numRef>
              <c:f>'GRAF RESULTADOS'!$A$4:$A$7</c:f>
              <c:numCache>
                <c:formatCode>0.00</c:formatCode>
                <c:ptCount val="1"/>
                <c:pt idx="0">
                  <c:v>25</c:v>
                </c:pt>
              </c:numCache>
            </c:numRef>
          </c:cat>
          <c:val>
            <c:numRef>
              <c:f>'GRAF RESULTADOS'!$G$4:$G$7</c:f>
              <c:numCache>
                <c:formatCode>0.00</c:formatCode>
                <c:ptCount val="1"/>
                <c:pt idx="0">
                  <c:v>19.014932562620423</c:v>
                </c:pt>
              </c:numCache>
            </c:numRef>
          </c:val>
          <c:extLst>
            <c:ext xmlns:c16="http://schemas.microsoft.com/office/drawing/2014/chart" uri="{C3380CC4-5D6E-409C-BE32-E72D297353CC}">
              <c16:uniqueId val="{00000002-DEB4-4E36-BFD8-9635E81EB646}"/>
            </c:ext>
          </c:extLst>
        </c:ser>
        <c:ser>
          <c:idx val="4"/>
          <c:order val="3"/>
          <c:tx>
            <c:v>NTC</c:v>
          </c:tx>
          <c:spPr>
            <a:solidFill>
              <a:schemeClr val="accent5"/>
            </a:solidFill>
            <a:ln>
              <a:noFill/>
            </a:ln>
            <a:effectLst/>
          </c:spPr>
          <c:invertIfNegative val="0"/>
          <c:cat>
            <c:numRef>
              <c:f>'GRAF RESULTADOS'!$A$4:$A$7</c:f>
              <c:numCache>
                <c:formatCode>0.00</c:formatCode>
                <c:ptCount val="1"/>
                <c:pt idx="0">
                  <c:v>25</c:v>
                </c:pt>
              </c:numCache>
            </c:numRef>
          </c:cat>
          <c:val>
            <c:numRef>
              <c:f>'GRAF RESULTADOS'!$P$4:$P$7</c:f>
              <c:numCache>
                <c:formatCode>0.00</c:formatCode>
                <c:ptCount val="1"/>
                <c:pt idx="0">
                  <c:v>20</c:v>
                </c:pt>
              </c:numCache>
            </c:numRef>
          </c:val>
          <c:extLst>
            <c:ext xmlns:c16="http://schemas.microsoft.com/office/drawing/2014/chart" uri="{C3380CC4-5D6E-409C-BE32-E72D297353CC}">
              <c16:uniqueId val="{00000003-DEB4-4E36-BFD8-9635E81EB646}"/>
            </c:ext>
          </c:extLst>
        </c:ser>
        <c:ser>
          <c:idx val="3"/>
          <c:order val="4"/>
          <c:tx>
            <c:v>Al2O3</c:v>
          </c:tx>
          <c:spPr>
            <a:solidFill>
              <a:schemeClr val="accent4"/>
            </a:solidFill>
            <a:ln>
              <a:noFill/>
            </a:ln>
            <a:effectLst/>
          </c:spPr>
          <c:invertIfNegative val="0"/>
          <c:cat>
            <c:numRef>
              <c:f>'GRAF RESULTADOS'!$A$4:$A$7</c:f>
              <c:numCache>
                <c:formatCode>0.00</c:formatCode>
                <c:ptCount val="1"/>
                <c:pt idx="0">
                  <c:v>25</c:v>
                </c:pt>
              </c:numCache>
            </c:numRef>
          </c:cat>
          <c:val>
            <c:numRef>
              <c:f>'GRAF RESULTADOS'!$M$4:$M$7</c:f>
              <c:numCache>
                <c:formatCode>0.00</c:formatCode>
                <c:ptCount val="1"/>
                <c:pt idx="0">
                  <c:v>26.126126126126124</c:v>
                </c:pt>
              </c:numCache>
            </c:numRef>
          </c:val>
          <c:extLst>
            <c:ext xmlns:c16="http://schemas.microsoft.com/office/drawing/2014/chart" uri="{C3380CC4-5D6E-409C-BE32-E72D297353CC}">
              <c16:uniqueId val="{00000004-DEB4-4E36-BFD8-9635E81EB646}"/>
            </c:ext>
          </c:extLst>
        </c:ser>
        <c:dLbls>
          <c:showLegendKey val="0"/>
          <c:showVal val="0"/>
          <c:showCatName val="0"/>
          <c:showSerName val="0"/>
          <c:showPercent val="0"/>
          <c:showBubbleSize val="0"/>
        </c:dLbls>
        <c:gapWidth val="75"/>
        <c:overlap val="-25"/>
        <c:axId val="431981656"/>
        <c:axId val="427042112"/>
      </c:barChart>
      <c:catAx>
        <c:axId val="431981656"/>
        <c:scaling>
          <c:orientation val="minMax"/>
        </c:scaling>
        <c:delete val="1"/>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CO" sz="1100" b="0" i="0" baseline="0">
                    <a:effectLst/>
                  </a:rPr>
                  <a:t>Agua y Nanofluidos </a:t>
                </a:r>
                <a:endParaRPr lang="es-CO" sz="1100">
                  <a:effectLst/>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none"/>
        <c:minorTickMark val="none"/>
        <c:tickLblPos val="nextTo"/>
        <c:crossAx val="427042112"/>
        <c:crosses val="autoZero"/>
        <c:auto val="1"/>
        <c:lblAlgn val="ctr"/>
        <c:lblOffset val="100"/>
        <c:noMultiLvlLbl val="0"/>
      </c:catAx>
      <c:valAx>
        <c:axId val="427042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CO" sz="1100" dirty="0"/>
                  <a:t>Eficiencia</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431981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O" b="1"/>
              <a:t>Q(W) vs</a:t>
            </a:r>
            <a:r>
              <a:rPr lang="es-CO" b="1" baseline="0"/>
              <a:t> Flujo Másico</a:t>
            </a:r>
            <a:endParaRPr lang="es-CO"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scatterChart>
        <c:scatterStyle val="smoothMarker"/>
        <c:varyColors val="0"/>
        <c:ser>
          <c:idx val="0"/>
          <c:order val="0"/>
          <c:tx>
            <c:v>Agua</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'GRAF RESULTADOS'!$B$4:$B$7</c:f>
              <c:numCache>
                <c:formatCode>0.00</c:formatCode>
                <c:ptCount val="4"/>
                <c:pt idx="0">
                  <c:v>2.4168310612507907E-2</c:v>
                </c:pt>
                <c:pt idx="1">
                  <c:v>3.7102426759062591E-2</c:v>
                </c:pt>
                <c:pt idx="2">
                  <c:v>4.8115607446818455E-2</c:v>
                </c:pt>
                <c:pt idx="3">
                  <c:v>5.2700923976457356E-2</c:v>
                </c:pt>
              </c:numCache>
            </c:numRef>
          </c:xVal>
          <c:yVal>
            <c:numRef>
              <c:f>'GRAF RESULTADOS'!$C$4:$C$7</c:f>
              <c:numCache>
                <c:formatCode>0.00</c:formatCode>
                <c:ptCount val="4"/>
                <c:pt idx="0">
                  <c:v>784.34852546098114</c:v>
                </c:pt>
                <c:pt idx="1">
                  <c:v>943.38218334534349</c:v>
                </c:pt>
                <c:pt idx="2">
                  <c:v>997.33712355240027</c:v>
                </c:pt>
                <c:pt idx="3">
                  <c:v>1030.5120893259548</c:v>
                </c:pt>
              </c:numCache>
            </c:numRef>
          </c:yVal>
          <c:smooth val="1"/>
          <c:extLst>
            <c:ext xmlns:c16="http://schemas.microsoft.com/office/drawing/2014/chart" uri="{C3380CC4-5D6E-409C-BE32-E72D297353CC}">
              <c16:uniqueId val="{00000000-9E5A-40E4-939C-F179FC0C8BA6}"/>
            </c:ext>
          </c:extLst>
        </c:ser>
        <c:ser>
          <c:idx val="1"/>
          <c:order val="1"/>
          <c:tx>
            <c:v>Fe3O4</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'GRAF RESULTADOS'!$H$4:$H$7</c:f>
              <c:numCache>
                <c:formatCode>0.00</c:formatCode>
                <c:ptCount val="4"/>
                <c:pt idx="0">
                  <c:v>2.1404791991556201E-2</c:v>
                </c:pt>
                <c:pt idx="1">
                  <c:v>4.2380842454564922E-2</c:v>
                </c:pt>
                <c:pt idx="2">
                  <c:v>5.1385938860400604E-2</c:v>
                </c:pt>
                <c:pt idx="3">
                  <c:v>5.8427908710529497E-2</c:v>
                </c:pt>
              </c:numCache>
            </c:numRef>
          </c:xVal>
          <c:yVal>
            <c:numRef>
              <c:f>'GRAF RESULTADOS'!$I$4:$I$7</c:f>
              <c:numCache>
                <c:formatCode>0.00</c:formatCode>
                <c:ptCount val="4"/>
                <c:pt idx="0">
                  <c:v>829.08279210029866</c:v>
                </c:pt>
                <c:pt idx="1">
                  <c:v>1089.2650020035073</c:v>
                </c:pt>
                <c:pt idx="2">
                  <c:v>1167.650490466943</c:v>
                </c:pt>
                <c:pt idx="3">
                  <c:v>1197.3375099377897</c:v>
                </c:pt>
              </c:numCache>
            </c:numRef>
          </c:yVal>
          <c:smooth val="1"/>
          <c:extLst>
            <c:ext xmlns:c16="http://schemas.microsoft.com/office/drawing/2014/chart" uri="{C3380CC4-5D6E-409C-BE32-E72D297353CC}">
              <c16:uniqueId val="{00000001-9E5A-40E4-939C-F179FC0C8BA6}"/>
            </c:ext>
          </c:extLst>
        </c:ser>
        <c:ser>
          <c:idx val="2"/>
          <c:order val="2"/>
          <c:tx>
            <c:v>Al2O3</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'GRAF RESULTADOS'!$K$4:$K$7</c:f>
              <c:numCache>
                <c:formatCode>0.00</c:formatCode>
                <c:ptCount val="4"/>
                <c:pt idx="0">
                  <c:v>2.3949285792493905E-2</c:v>
                </c:pt>
                <c:pt idx="1">
                  <c:v>4.1115742679801788E-2</c:v>
                </c:pt>
                <c:pt idx="2">
                  <c:v>5.0026082031926156E-2</c:v>
                </c:pt>
                <c:pt idx="3">
                  <c:v>5.261645576884575E-2</c:v>
                </c:pt>
              </c:numCache>
            </c:numRef>
          </c:xVal>
          <c:yVal>
            <c:numRef>
              <c:f>'GRAF RESULTADOS'!$L$4:$L$7</c:f>
              <c:numCache>
                <c:formatCode>0.00</c:formatCode>
                <c:ptCount val="4"/>
                <c:pt idx="0">
                  <c:v>794.66120717056231</c:v>
                </c:pt>
                <c:pt idx="1">
                  <c:v>974.36515468460675</c:v>
                </c:pt>
                <c:pt idx="2">
                  <c:v>1047.7904575997807</c:v>
                </c:pt>
                <c:pt idx="3">
                  <c:v>1064.1528494605398</c:v>
                </c:pt>
              </c:numCache>
            </c:numRef>
          </c:yVal>
          <c:smooth val="1"/>
          <c:extLst>
            <c:ext xmlns:c16="http://schemas.microsoft.com/office/drawing/2014/chart" uri="{C3380CC4-5D6E-409C-BE32-E72D297353CC}">
              <c16:uniqueId val="{00000002-9E5A-40E4-939C-F179FC0C8BA6}"/>
            </c:ext>
          </c:extLst>
        </c:ser>
        <c:ser>
          <c:idx val="3"/>
          <c:order val="3"/>
          <c:tx>
            <c:v>CuO</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'GRAF RESULTADOS'!$E$4:$E$7</c:f>
              <c:numCache>
                <c:formatCode>0.00</c:formatCode>
                <c:ptCount val="4"/>
                <c:pt idx="0">
                  <c:v>2.3097249980214101E-2</c:v>
                </c:pt>
                <c:pt idx="1">
                  <c:v>3.9560146827967456E-2</c:v>
                </c:pt>
                <c:pt idx="2">
                  <c:v>5.1528795360719283E-2</c:v>
                </c:pt>
                <c:pt idx="3">
                  <c:v>5.4831259577551833E-2</c:v>
                </c:pt>
              </c:numCache>
            </c:numRef>
          </c:xVal>
          <c:yVal>
            <c:numRef>
              <c:f>'GRAF RESULTADOS'!$F$4:$F$7</c:f>
              <c:numCache>
                <c:formatCode>0.00</c:formatCode>
                <c:ptCount val="4"/>
                <c:pt idx="0">
                  <c:v>904.39503327203454</c:v>
                </c:pt>
                <c:pt idx="1">
                  <c:v>1114.3426259569731</c:v>
                </c:pt>
                <c:pt idx="2">
                  <c:v>1219.1951842800224</c:v>
                </c:pt>
                <c:pt idx="3">
                  <c:v>1260.6560637124121</c:v>
                </c:pt>
              </c:numCache>
            </c:numRef>
          </c:yVal>
          <c:smooth val="1"/>
          <c:extLst>
            <c:ext xmlns:c16="http://schemas.microsoft.com/office/drawing/2014/chart" uri="{C3380CC4-5D6E-409C-BE32-E72D297353CC}">
              <c16:uniqueId val="{00000003-9E5A-40E4-939C-F179FC0C8BA6}"/>
            </c:ext>
          </c:extLst>
        </c:ser>
        <c:ser>
          <c:idx val="4"/>
          <c:order val="4"/>
          <c:tx>
            <c:v>NTC</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'GRAF RESULTADOS'!$N$4:$N$7</c:f>
              <c:numCache>
                <c:formatCode>0.00</c:formatCode>
                <c:ptCount val="4"/>
                <c:pt idx="0">
                  <c:v>2.4210876800504391E-2</c:v>
                </c:pt>
                <c:pt idx="1">
                  <c:v>4.3729777304464014E-2</c:v>
                </c:pt>
                <c:pt idx="2">
                  <c:v>4.631392612544636E-2</c:v>
                </c:pt>
                <c:pt idx="3">
                  <c:v>5.6535245188315736E-2</c:v>
                </c:pt>
              </c:numCache>
            </c:numRef>
          </c:xVal>
          <c:yVal>
            <c:numRef>
              <c:f>'GRAF RESULTADOS'!$O$4:$O$7</c:f>
              <c:numCache>
                <c:formatCode>0.00</c:formatCode>
                <c:ptCount val="4"/>
                <c:pt idx="0">
                  <c:v>982.04148584453344</c:v>
                </c:pt>
                <c:pt idx="1">
                  <c:v>1235.0296158267299</c:v>
                </c:pt>
                <c:pt idx="2">
                  <c:v>1290.5118845416941</c:v>
                </c:pt>
                <c:pt idx="3">
                  <c:v>1376.5225987564875</c:v>
                </c:pt>
              </c:numCache>
            </c:numRef>
          </c:yVal>
          <c:smooth val="1"/>
          <c:extLst>
            <c:ext xmlns:c16="http://schemas.microsoft.com/office/drawing/2014/chart" uri="{C3380CC4-5D6E-409C-BE32-E72D297353CC}">
              <c16:uniqueId val="{00000004-9E5A-40E4-939C-F179FC0C8BA6}"/>
            </c:ext>
          </c:extLst>
        </c:ser>
        <c:dLbls>
          <c:showLegendKey val="0"/>
          <c:showVal val="0"/>
          <c:showCatName val="0"/>
          <c:showSerName val="0"/>
          <c:showPercent val="0"/>
          <c:showBubbleSize val="0"/>
        </c:dLbls>
        <c:axId val="427041328"/>
        <c:axId val="427038584"/>
      </c:scatterChart>
      <c:valAx>
        <c:axId val="427041328"/>
        <c:scaling>
          <c:orientation val="minMax"/>
          <c:max val="6.0000000000000012E-2"/>
          <c:min val="2.0000000000000004E-2"/>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s-CO" sz="1100" b="1"/>
                  <a:t>Flujo</a:t>
                </a:r>
                <a:r>
                  <a:rPr lang="es-CO" sz="1100" b="1" baseline="0"/>
                  <a:t> Másico (Kg/s)</a:t>
                </a:r>
                <a:endParaRPr lang="es-CO" sz="1100" b="1"/>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427038584"/>
        <c:crosses val="autoZero"/>
        <c:crossBetween val="midCat"/>
      </c:valAx>
      <c:valAx>
        <c:axId val="427038584"/>
        <c:scaling>
          <c:orientation val="minMax"/>
          <c:min val="7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s-CO" sz="1100" b="1"/>
                  <a:t>Q (W)</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427041328"/>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O" sz="1400" b="1" i="0" baseline="0">
                <a:effectLst/>
              </a:rPr>
              <a:t>Eficiencias del agua y los nanofluidos al 0,5% de concentración</a:t>
            </a:r>
            <a:endParaRPr lang="es-CO" sz="1400">
              <a:effectLst/>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v>Agua</c:v>
          </c:tx>
          <c:spPr>
            <a:solidFill>
              <a:schemeClr val="accent1"/>
            </a:solidFill>
            <a:ln>
              <a:noFill/>
            </a:ln>
            <a:effectLst/>
          </c:spPr>
          <c:invertIfNegative val="0"/>
          <c:cat>
            <c:numRef>
              <c:f>'GRAF RESULTADOS'!$A$4:$A$7</c:f>
              <c:numCache>
                <c:formatCode>0.00</c:formatCode>
                <c:ptCount val="1"/>
                <c:pt idx="0">
                  <c:v>25</c:v>
                </c:pt>
              </c:numCache>
            </c:numRef>
          </c:cat>
          <c:val>
            <c:numRef>
              <c:f>'GRAF RESULTADOS'!$D$4:$D$7</c:f>
              <c:numCache>
                <c:formatCode>0.00</c:formatCode>
                <c:ptCount val="1"/>
                <c:pt idx="0">
                  <c:v>12.461059190031152</c:v>
                </c:pt>
              </c:numCache>
            </c:numRef>
          </c:val>
          <c:extLst>
            <c:ext xmlns:c16="http://schemas.microsoft.com/office/drawing/2014/chart" uri="{C3380CC4-5D6E-409C-BE32-E72D297353CC}">
              <c16:uniqueId val="{00000000-4A77-4572-BC4B-B32A05B885B4}"/>
            </c:ext>
          </c:extLst>
        </c:ser>
        <c:ser>
          <c:idx val="1"/>
          <c:order val="1"/>
          <c:tx>
            <c:v>Fe3O4</c:v>
          </c:tx>
          <c:spPr>
            <a:solidFill>
              <a:schemeClr val="accent2"/>
            </a:solidFill>
            <a:ln>
              <a:noFill/>
            </a:ln>
            <a:effectLst/>
          </c:spPr>
          <c:invertIfNegative val="0"/>
          <c:cat>
            <c:numRef>
              <c:f>'GRAF RESULTADOS'!$A$4:$A$7</c:f>
              <c:numCache>
                <c:formatCode>0.00</c:formatCode>
                <c:ptCount val="1"/>
                <c:pt idx="0">
                  <c:v>25</c:v>
                </c:pt>
              </c:numCache>
            </c:numRef>
          </c:cat>
          <c:val>
            <c:numRef>
              <c:f>'GRAF RESULTADOS'!$J$4:$J$7</c:f>
              <c:numCache>
                <c:formatCode>0.00</c:formatCode>
                <c:ptCount val="1"/>
                <c:pt idx="0">
                  <c:v>20.625</c:v>
                </c:pt>
              </c:numCache>
            </c:numRef>
          </c:val>
          <c:extLst>
            <c:ext xmlns:c16="http://schemas.microsoft.com/office/drawing/2014/chart" uri="{C3380CC4-5D6E-409C-BE32-E72D297353CC}">
              <c16:uniqueId val="{00000001-4A77-4572-BC4B-B32A05B885B4}"/>
            </c:ext>
          </c:extLst>
        </c:ser>
        <c:ser>
          <c:idx val="2"/>
          <c:order val="2"/>
          <c:tx>
            <c:v>Al2O3</c:v>
          </c:tx>
          <c:spPr>
            <a:solidFill>
              <a:schemeClr val="accent3"/>
            </a:solidFill>
            <a:ln>
              <a:noFill/>
            </a:ln>
            <a:effectLst/>
          </c:spPr>
          <c:invertIfNegative val="0"/>
          <c:cat>
            <c:numRef>
              <c:f>'GRAF RESULTADOS'!$A$4:$A$7</c:f>
              <c:numCache>
                <c:formatCode>0.00</c:formatCode>
                <c:ptCount val="1"/>
                <c:pt idx="0">
                  <c:v>25</c:v>
                </c:pt>
              </c:numCache>
            </c:numRef>
          </c:cat>
          <c:val>
            <c:numRef>
              <c:f>'GRAF RESULTADOS'!$M$4:$M$7</c:f>
              <c:numCache>
                <c:formatCode>0.00</c:formatCode>
                <c:ptCount val="1"/>
                <c:pt idx="0">
                  <c:v>23.547400611620795</c:v>
                </c:pt>
              </c:numCache>
            </c:numRef>
          </c:val>
          <c:extLst>
            <c:ext xmlns:c16="http://schemas.microsoft.com/office/drawing/2014/chart" uri="{C3380CC4-5D6E-409C-BE32-E72D297353CC}">
              <c16:uniqueId val="{00000002-4A77-4572-BC4B-B32A05B885B4}"/>
            </c:ext>
          </c:extLst>
        </c:ser>
        <c:ser>
          <c:idx val="3"/>
          <c:order val="3"/>
          <c:tx>
            <c:v>CuO</c:v>
          </c:tx>
          <c:spPr>
            <a:solidFill>
              <a:schemeClr val="accent4"/>
            </a:solidFill>
            <a:ln>
              <a:noFill/>
            </a:ln>
            <a:effectLst/>
          </c:spPr>
          <c:invertIfNegative val="0"/>
          <c:cat>
            <c:numRef>
              <c:f>'GRAF RESULTADOS'!$A$4:$A$7</c:f>
              <c:numCache>
                <c:formatCode>0.00</c:formatCode>
                <c:ptCount val="1"/>
                <c:pt idx="0">
                  <c:v>25</c:v>
                </c:pt>
              </c:numCache>
            </c:numRef>
          </c:cat>
          <c:val>
            <c:numRef>
              <c:f>'GRAF RESULTADOS'!$G$4:$G$7</c:f>
              <c:numCache>
                <c:formatCode>0.00</c:formatCode>
                <c:ptCount val="1"/>
                <c:pt idx="0">
                  <c:v>26.729559748427672</c:v>
                </c:pt>
              </c:numCache>
            </c:numRef>
          </c:val>
          <c:extLst>
            <c:ext xmlns:c16="http://schemas.microsoft.com/office/drawing/2014/chart" uri="{C3380CC4-5D6E-409C-BE32-E72D297353CC}">
              <c16:uniqueId val="{00000003-4A77-4572-BC4B-B32A05B885B4}"/>
            </c:ext>
          </c:extLst>
        </c:ser>
        <c:ser>
          <c:idx val="4"/>
          <c:order val="4"/>
          <c:tx>
            <c:v>NTC</c:v>
          </c:tx>
          <c:spPr>
            <a:solidFill>
              <a:schemeClr val="accent5"/>
            </a:solidFill>
            <a:ln>
              <a:noFill/>
            </a:ln>
            <a:effectLst/>
          </c:spPr>
          <c:invertIfNegative val="0"/>
          <c:cat>
            <c:numRef>
              <c:f>'GRAF RESULTADOS'!$A$4:$A$7</c:f>
              <c:numCache>
                <c:formatCode>0.00</c:formatCode>
                <c:ptCount val="1"/>
                <c:pt idx="0">
                  <c:v>25</c:v>
                </c:pt>
              </c:numCache>
            </c:numRef>
          </c:cat>
          <c:val>
            <c:numRef>
              <c:f>'GRAF RESULTADOS'!$P$4:$P$7</c:f>
              <c:numCache>
                <c:formatCode>0.00</c:formatCode>
                <c:ptCount val="1"/>
                <c:pt idx="0">
                  <c:v>31.974921630094045</c:v>
                </c:pt>
              </c:numCache>
            </c:numRef>
          </c:val>
          <c:extLst>
            <c:ext xmlns:c16="http://schemas.microsoft.com/office/drawing/2014/chart" uri="{C3380CC4-5D6E-409C-BE32-E72D297353CC}">
              <c16:uniqueId val="{00000004-4A77-4572-BC4B-B32A05B885B4}"/>
            </c:ext>
          </c:extLst>
        </c:ser>
        <c:dLbls>
          <c:showLegendKey val="0"/>
          <c:showVal val="0"/>
          <c:showCatName val="0"/>
          <c:showSerName val="0"/>
          <c:showPercent val="0"/>
          <c:showBubbleSize val="0"/>
        </c:dLbls>
        <c:gapWidth val="75"/>
        <c:overlap val="-25"/>
        <c:axId val="431970288"/>
        <c:axId val="431971072"/>
      </c:barChart>
      <c:catAx>
        <c:axId val="431970288"/>
        <c:scaling>
          <c:orientation val="minMax"/>
        </c:scaling>
        <c:delete val="1"/>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s-CO" sz="1100" b="1"/>
                  <a:t>Agua y Nanofluidos</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none"/>
        <c:minorTickMark val="none"/>
        <c:tickLblPos val="nextTo"/>
        <c:crossAx val="431971072"/>
        <c:crosses val="autoZero"/>
        <c:auto val="1"/>
        <c:lblAlgn val="ctr"/>
        <c:lblOffset val="100"/>
        <c:noMultiLvlLbl val="0"/>
      </c:catAx>
      <c:valAx>
        <c:axId val="431971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s-CO" sz="1100" b="1"/>
                  <a:t>Eficiencia</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431970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O" b="1"/>
              <a:t>Q (W) vs Flujo Másico</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scatterChart>
        <c:scatterStyle val="smoothMarker"/>
        <c:varyColors val="0"/>
        <c:ser>
          <c:idx val="0"/>
          <c:order val="0"/>
          <c:tx>
            <c:v>Agua</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'GRAF RESULTADOS'!$B$4:$B$7</c:f>
              <c:numCache>
                <c:formatCode>0.00</c:formatCode>
                <c:ptCount val="4"/>
                <c:pt idx="0">
                  <c:v>2.4168310612507907E-2</c:v>
                </c:pt>
                <c:pt idx="1">
                  <c:v>3.7102426759062591E-2</c:v>
                </c:pt>
                <c:pt idx="2">
                  <c:v>4.8115607446818455E-2</c:v>
                </c:pt>
                <c:pt idx="3">
                  <c:v>5.2700923976457356E-2</c:v>
                </c:pt>
              </c:numCache>
            </c:numRef>
          </c:xVal>
          <c:yVal>
            <c:numRef>
              <c:f>'GRAF RESULTADOS'!$C$4:$C$7</c:f>
              <c:numCache>
                <c:formatCode>0.00</c:formatCode>
                <c:ptCount val="4"/>
                <c:pt idx="0">
                  <c:v>784.34852546098114</c:v>
                </c:pt>
                <c:pt idx="1">
                  <c:v>943.38218334534349</c:v>
                </c:pt>
                <c:pt idx="2">
                  <c:v>997.33712355240027</c:v>
                </c:pt>
                <c:pt idx="3">
                  <c:v>1030.5120893259548</c:v>
                </c:pt>
              </c:numCache>
            </c:numRef>
          </c:yVal>
          <c:smooth val="1"/>
          <c:extLst>
            <c:ext xmlns:c16="http://schemas.microsoft.com/office/drawing/2014/chart" uri="{C3380CC4-5D6E-409C-BE32-E72D297353CC}">
              <c16:uniqueId val="{00000000-C1D3-4287-8085-38DB1B588C9E}"/>
            </c:ext>
          </c:extLst>
        </c:ser>
        <c:ser>
          <c:idx val="1"/>
          <c:order val="1"/>
          <c:tx>
            <c:v>Al2O3</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'GRAF RESULTADOS'!$K$4:$K$7</c:f>
              <c:numCache>
                <c:formatCode>0.00</c:formatCode>
                <c:ptCount val="4"/>
                <c:pt idx="0">
                  <c:v>2.5200552420729837E-2</c:v>
                </c:pt>
                <c:pt idx="1">
                  <c:v>4.4976518897653257E-2</c:v>
                </c:pt>
                <c:pt idx="2">
                  <c:v>5.0751544553482082E-2</c:v>
                </c:pt>
                <c:pt idx="3">
                  <c:v>5.6502131650446173E-2</c:v>
                </c:pt>
              </c:numCache>
            </c:numRef>
          </c:xVal>
          <c:yVal>
            <c:numRef>
              <c:f>'GRAF RESULTADOS'!$L$4:$L$7</c:f>
              <c:numCache>
                <c:formatCode>0.00</c:formatCode>
                <c:ptCount val="4"/>
                <c:pt idx="0">
                  <c:v>786.32179316768509</c:v>
                </c:pt>
                <c:pt idx="1">
                  <c:v>956.10608464495408</c:v>
                </c:pt>
                <c:pt idx="2">
                  <c:v>1025.3294965005387</c:v>
                </c:pt>
                <c:pt idx="3">
                  <c:v>1047.8098084388164</c:v>
                </c:pt>
              </c:numCache>
            </c:numRef>
          </c:yVal>
          <c:smooth val="1"/>
          <c:extLst>
            <c:ext xmlns:c16="http://schemas.microsoft.com/office/drawing/2014/chart" uri="{C3380CC4-5D6E-409C-BE32-E72D297353CC}">
              <c16:uniqueId val="{00000001-C1D3-4287-8085-38DB1B588C9E}"/>
            </c:ext>
          </c:extLst>
        </c:ser>
        <c:ser>
          <c:idx val="2"/>
          <c:order val="2"/>
          <c:tx>
            <c:v>Fe3O4</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'GRAF RESULTADOS'!$H$4:$H$7</c:f>
              <c:numCache>
                <c:formatCode>0.00</c:formatCode>
                <c:ptCount val="4"/>
                <c:pt idx="0">
                  <c:v>2.6363748016075932E-2</c:v>
                </c:pt>
                <c:pt idx="1">
                  <c:v>4.4780088216967023E-2</c:v>
                </c:pt>
                <c:pt idx="2">
                  <c:v>5.2597319916149778E-2</c:v>
                </c:pt>
                <c:pt idx="3">
                  <c:v>5.7792822746284618E-2</c:v>
                </c:pt>
              </c:numCache>
            </c:numRef>
          </c:xVal>
          <c:yVal>
            <c:numRef>
              <c:f>'GRAF RESULTADOS'!$I$4:$I$7</c:f>
              <c:numCache>
                <c:formatCode>0.00</c:formatCode>
                <c:ptCount val="4"/>
                <c:pt idx="0">
                  <c:v>861.66601670231944</c:v>
                </c:pt>
                <c:pt idx="1">
                  <c:v>1102.7163329610291</c:v>
                </c:pt>
                <c:pt idx="2">
                  <c:v>1177.8445309834669</c:v>
                </c:pt>
                <c:pt idx="3">
                  <c:v>1222.8984205996014</c:v>
                </c:pt>
              </c:numCache>
            </c:numRef>
          </c:yVal>
          <c:smooth val="1"/>
          <c:extLst>
            <c:ext xmlns:c16="http://schemas.microsoft.com/office/drawing/2014/chart" uri="{C3380CC4-5D6E-409C-BE32-E72D297353CC}">
              <c16:uniqueId val="{00000002-C1D3-4287-8085-38DB1B588C9E}"/>
            </c:ext>
          </c:extLst>
        </c:ser>
        <c:ser>
          <c:idx val="3"/>
          <c:order val="3"/>
          <c:tx>
            <c:v>NTC</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'GRAF RESULTADOS'!$N$4:$N$7</c:f>
              <c:numCache>
                <c:formatCode>0.00</c:formatCode>
                <c:ptCount val="4"/>
                <c:pt idx="0">
                  <c:v>2.6437340355600636E-2</c:v>
                </c:pt>
                <c:pt idx="1">
                  <c:v>4.4262353445761217E-2</c:v>
                </c:pt>
                <c:pt idx="2">
                  <c:v>5.266620898585523E-2</c:v>
                </c:pt>
                <c:pt idx="3">
                  <c:v>5.8623048297539865E-2</c:v>
                </c:pt>
              </c:numCache>
            </c:numRef>
          </c:xVal>
          <c:yVal>
            <c:numRef>
              <c:f>'GRAF RESULTADOS'!$O$4:$O$7</c:f>
              <c:numCache>
                <c:formatCode>0.00</c:formatCode>
                <c:ptCount val="4"/>
                <c:pt idx="0">
                  <c:v>930.22029939578533</c:v>
                </c:pt>
                <c:pt idx="1">
                  <c:v>1139.2666155058387</c:v>
                </c:pt>
                <c:pt idx="2">
                  <c:v>1206.0616626636436</c:v>
                </c:pt>
                <c:pt idx="3">
                  <c:v>1249.763609796639</c:v>
                </c:pt>
              </c:numCache>
            </c:numRef>
          </c:yVal>
          <c:smooth val="1"/>
          <c:extLst>
            <c:ext xmlns:c16="http://schemas.microsoft.com/office/drawing/2014/chart" uri="{C3380CC4-5D6E-409C-BE32-E72D297353CC}">
              <c16:uniqueId val="{00000003-C1D3-4287-8085-38DB1B588C9E}"/>
            </c:ext>
          </c:extLst>
        </c:ser>
        <c:ser>
          <c:idx val="4"/>
          <c:order val="4"/>
          <c:tx>
            <c:v>CuO</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'GRAF RESULTADOS'!$E$4:$E$7</c:f>
              <c:numCache>
                <c:formatCode>0.00</c:formatCode>
                <c:ptCount val="4"/>
                <c:pt idx="0">
                  <c:v>2.6852663732016734E-2</c:v>
                </c:pt>
                <c:pt idx="1">
                  <c:v>4.379433198825762E-2</c:v>
                </c:pt>
                <c:pt idx="2">
                  <c:v>5.1377552958688559E-2</c:v>
                </c:pt>
                <c:pt idx="3">
                  <c:v>5.8248222344322316E-2</c:v>
                </c:pt>
              </c:numCache>
            </c:numRef>
          </c:xVal>
          <c:yVal>
            <c:numRef>
              <c:f>'GRAF RESULTADOS'!$F$4:$F$7</c:f>
              <c:numCache>
                <c:formatCode>0.00</c:formatCode>
                <c:ptCount val="4"/>
                <c:pt idx="0">
                  <c:v>933.80540816914709</c:v>
                </c:pt>
                <c:pt idx="1">
                  <c:v>1152.7771195402431</c:v>
                </c:pt>
                <c:pt idx="2">
                  <c:v>1253.1161090421483</c:v>
                </c:pt>
                <c:pt idx="3">
                  <c:v>1343.6307342672328</c:v>
                </c:pt>
              </c:numCache>
            </c:numRef>
          </c:yVal>
          <c:smooth val="1"/>
          <c:extLst>
            <c:ext xmlns:c16="http://schemas.microsoft.com/office/drawing/2014/chart" uri="{C3380CC4-5D6E-409C-BE32-E72D297353CC}">
              <c16:uniqueId val="{00000004-C1D3-4287-8085-38DB1B588C9E}"/>
            </c:ext>
          </c:extLst>
        </c:ser>
        <c:dLbls>
          <c:showLegendKey val="0"/>
          <c:showVal val="0"/>
          <c:showCatName val="0"/>
          <c:showSerName val="0"/>
          <c:showPercent val="0"/>
          <c:showBubbleSize val="0"/>
        </c:dLbls>
        <c:axId val="431978128"/>
        <c:axId val="431980480"/>
      </c:scatterChart>
      <c:valAx>
        <c:axId val="431978128"/>
        <c:scaling>
          <c:orientation val="minMax"/>
          <c:max val="6.0000000000000012E-2"/>
          <c:min val="2.0000000000000004E-2"/>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s-CO" sz="1100" b="1"/>
                  <a:t>Flujo</a:t>
                </a:r>
                <a:r>
                  <a:rPr lang="es-CO" sz="1100" b="1" baseline="0"/>
                  <a:t> Másico (Kg/s)</a:t>
                </a:r>
                <a:endParaRPr lang="es-CO" sz="1100" b="1"/>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431980480"/>
        <c:crosses val="autoZero"/>
        <c:crossBetween val="midCat"/>
      </c:valAx>
      <c:valAx>
        <c:axId val="431980480"/>
        <c:scaling>
          <c:orientation val="minMax"/>
          <c:min val="7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s-CO" sz="1100" b="1"/>
                  <a:t>Q (W)</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431978128"/>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s-CO" sz="1400" b="1" i="0" baseline="0">
                <a:effectLst/>
              </a:rPr>
              <a:t>Eficiencias del agua y los nanofluidos al 1,5% de concentración</a:t>
            </a:r>
            <a:endParaRPr lang="es-CO" sz="1400">
              <a:effectLst/>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s-CO"/>
        </a:p>
      </c:txPr>
    </c:title>
    <c:autoTitleDeleted val="0"/>
    <c:plotArea>
      <c:layout/>
      <c:barChart>
        <c:barDir val="col"/>
        <c:grouping val="clustered"/>
        <c:varyColors val="0"/>
        <c:ser>
          <c:idx val="0"/>
          <c:order val="0"/>
          <c:tx>
            <c:v>Agua</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'GRAF RESULTADOS'!$A$4:$A$7</c:f>
              <c:numCache>
                <c:formatCode>0.00</c:formatCode>
                <c:ptCount val="1"/>
                <c:pt idx="0">
                  <c:v>25</c:v>
                </c:pt>
              </c:numCache>
            </c:numRef>
          </c:cat>
          <c:val>
            <c:numRef>
              <c:f>'GRAF RESULTADOS'!$D$4:$D$7</c:f>
              <c:numCache>
                <c:formatCode>0.00</c:formatCode>
                <c:ptCount val="1"/>
                <c:pt idx="0">
                  <c:v>12.461059190031152</c:v>
                </c:pt>
              </c:numCache>
            </c:numRef>
          </c:val>
          <c:extLst>
            <c:ext xmlns:c16="http://schemas.microsoft.com/office/drawing/2014/chart" uri="{C3380CC4-5D6E-409C-BE32-E72D297353CC}">
              <c16:uniqueId val="{00000000-2B4B-4E54-AB95-208431A3A0F8}"/>
            </c:ext>
          </c:extLst>
        </c:ser>
        <c:ser>
          <c:idx val="3"/>
          <c:order val="1"/>
          <c:tx>
            <c:v>Al2O3</c:v>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cat>
            <c:numRef>
              <c:f>'GRAF RESULTADOS'!$A$4:$A$7</c:f>
              <c:numCache>
                <c:formatCode>0.00</c:formatCode>
                <c:ptCount val="1"/>
                <c:pt idx="0">
                  <c:v>25</c:v>
                </c:pt>
              </c:numCache>
            </c:numRef>
          </c:cat>
          <c:val>
            <c:numRef>
              <c:f>'GRAF RESULTADOS'!$M$4:$M$7</c:f>
              <c:numCache>
                <c:formatCode>0.00</c:formatCode>
                <c:ptCount val="1"/>
                <c:pt idx="0">
                  <c:v>20.560747663551403</c:v>
                </c:pt>
              </c:numCache>
            </c:numRef>
          </c:val>
          <c:extLst>
            <c:ext xmlns:c16="http://schemas.microsoft.com/office/drawing/2014/chart" uri="{C3380CC4-5D6E-409C-BE32-E72D297353CC}">
              <c16:uniqueId val="{00000001-2B4B-4E54-AB95-208431A3A0F8}"/>
            </c:ext>
          </c:extLst>
        </c:ser>
        <c:ser>
          <c:idx val="2"/>
          <c:order val="2"/>
          <c:tx>
            <c:v>Fe3O4</c:v>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numRef>
              <c:f>'GRAF RESULTADOS'!$A$4:$A$7</c:f>
              <c:numCache>
                <c:formatCode>0.00</c:formatCode>
                <c:ptCount val="1"/>
                <c:pt idx="0">
                  <c:v>25</c:v>
                </c:pt>
              </c:numCache>
            </c:numRef>
          </c:cat>
          <c:val>
            <c:numRef>
              <c:f>'GRAF RESULTADOS'!$J$4:$J$7</c:f>
              <c:numCache>
                <c:formatCode>0.00</c:formatCode>
                <c:ptCount val="1"/>
                <c:pt idx="0">
                  <c:v>24.22360248447205</c:v>
                </c:pt>
              </c:numCache>
            </c:numRef>
          </c:val>
          <c:extLst>
            <c:ext xmlns:c16="http://schemas.microsoft.com/office/drawing/2014/chart" uri="{C3380CC4-5D6E-409C-BE32-E72D297353CC}">
              <c16:uniqueId val="{00000002-2B4B-4E54-AB95-208431A3A0F8}"/>
            </c:ext>
          </c:extLst>
        </c:ser>
        <c:ser>
          <c:idx val="4"/>
          <c:order val="3"/>
          <c:tx>
            <c:v>NTC</c:v>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cat>
            <c:numRef>
              <c:f>'GRAF RESULTADOS'!$A$4:$A$7</c:f>
              <c:numCache>
                <c:formatCode>0.00</c:formatCode>
                <c:ptCount val="1"/>
                <c:pt idx="0">
                  <c:v>25</c:v>
                </c:pt>
              </c:numCache>
            </c:numRef>
          </c:cat>
          <c:val>
            <c:numRef>
              <c:f>'GRAF RESULTADOS'!$P$4:$P$7</c:f>
              <c:numCache>
                <c:formatCode>0.00</c:formatCode>
                <c:ptCount val="1"/>
                <c:pt idx="0">
                  <c:v>25.41</c:v>
                </c:pt>
              </c:numCache>
            </c:numRef>
          </c:val>
          <c:extLst>
            <c:ext xmlns:c16="http://schemas.microsoft.com/office/drawing/2014/chart" uri="{C3380CC4-5D6E-409C-BE32-E72D297353CC}">
              <c16:uniqueId val="{00000003-2B4B-4E54-AB95-208431A3A0F8}"/>
            </c:ext>
          </c:extLst>
        </c:ser>
        <c:ser>
          <c:idx val="1"/>
          <c:order val="4"/>
          <c:tx>
            <c:v>CuO</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numRef>
              <c:f>'GRAF RESULTADOS'!$A$4:$A$7</c:f>
              <c:numCache>
                <c:formatCode>0.00</c:formatCode>
                <c:ptCount val="1"/>
                <c:pt idx="0">
                  <c:v>25</c:v>
                </c:pt>
              </c:numCache>
            </c:numRef>
          </c:cat>
          <c:val>
            <c:numRef>
              <c:f>'GRAF RESULTADOS'!$G$4:$G$7</c:f>
              <c:numCache>
                <c:formatCode>0.00</c:formatCode>
                <c:ptCount val="1"/>
                <c:pt idx="0">
                  <c:v>29.102167182662537</c:v>
                </c:pt>
              </c:numCache>
            </c:numRef>
          </c:val>
          <c:extLst>
            <c:ext xmlns:c16="http://schemas.microsoft.com/office/drawing/2014/chart" uri="{C3380CC4-5D6E-409C-BE32-E72D297353CC}">
              <c16:uniqueId val="{00000004-2B4B-4E54-AB95-208431A3A0F8}"/>
            </c:ext>
          </c:extLst>
        </c:ser>
        <c:dLbls>
          <c:showLegendKey val="0"/>
          <c:showVal val="0"/>
          <c:showCatName val="0"/>
          <c:showSerName val="0"/>
          <c:showPercent val="0"/>
          <c:showBubbleSize val="0"/>
        </c:dLbls>
        <c:gapWidth val="100"/>
        <c:overlap val="-24"/>
        <c:axId val="431976952"/>
        <c:axId val="431971856"/>
      </c:barChart>
      <c:catAx>
        <c:axId val="431976952"/>
        <c:scaling>
          <c:orientation val="minMax"/>
        </c:scaling>
        <c:delete val="1"/>
        <c:axPos val="b"/>
        <c:title>
          <c:tx>
            <c:rich>
              <a:bodyPr rot="0" spcFirstLastPara="1" vertOverflow="ellipsis" vert="horz" wrap="square" anchor="ctr" anchorCtr="1"/>
              <a:lstStyle/>
              <a:p>
                <a:pPr>
                  <a:defRPr sz="1100" b="1" i="0" u="none" strike="noStrike" kern="1200" baseline="0">
                    <a:solidFill>
                      <a:schemeClr val="tx2"/>
                    </a:solidFill>
                    <a:latin typeface="+mn-lt"/>
                    <a:ea typeface="+mn-ea"/>
                    <a:cs typeface="+mn-cs"/>
                  </a:defRPr>
                </a:pPr>
                <a:r>
                  <a:rPr lang="es-CO" sz="1100"/>
                  <a:t>Agua y Nanoparticulas</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s-CO"/>
            </a:p>
          </c:txPr>
        </c:title>
        <c:numFmt formatCode="0.00" sourceLinked="1"/>
        <c:majorTickMark val="none"/>
        <c:minorTickMark val="none"/>
        <c:tickLblPos val="nextTo"/>
        <c:crossAx val="431971856"/>
        <c:crosses val="autoZero"/>
        <c:auto val="1"/>
        <c:lblAlgn val="ctr"/>
        <c:lblOffset val="100"/>
        <c:noMultiLvlLbl val="0"/>
      </c:catAx>
      <c:valAx>
        <c:axId val="431971856"/>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2"/>
                    </a:solidFill>
                    <a:latin typeface="+mn-lt"/>
                    <a:ea typeface="+mn-ea"/>
                    <a:cs typeface="+mn-cs"/>
                  </a:defRPr>
                </a:pPr>
                <a:r>
                  <a:rPr lang="es-CO" sz="1100"/>
                  <a:t>Eficiencia</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es-CO"/>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431976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O" b="1" dirty="0"/>
              <a:t>Eficiencias del</a:t>
            </a:r>
            <a:r>
              <a:rPr lang="es-CO" b="1" baseline="0" dirty="0"/>
              <a:t> agua y Nanofluidos de NTC</a:t>
            </a:r>
            <a:endParaRPr lang="es-CO"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3"/>
          <c:order val="0"/>
          <c:tx>
            <c:v>Agua</c:v>
          </c:tx>
          <c:spPr>
            <a:solidFill>
              <a:schemeClr val="accent4"/>
            </a:solidFill>
            <a:ln>
              <a:noFill/>
            </a:ln>
            <a:effectLst/>
          </c:spPr>
          <c:invertIfNegative val="0"/>
          <c:cat>
            <c:strLit>
              <c:ptCount val="1"/>
              <c:pt idx="0">
                <c:v>25,00</c:v>
              </c:pt>
              <c:extLst>
                <c:ext xmlns:c15="http://schemas.microsoft.com/office/drawing/2012/chart" uri="{02D57815-91ED-43cb-92C2-25804820EDAC}">
                  <c15:autoCat val="1"/>
                </c:ext>
              </c:extLst>
            </c:strLit>
          </c:cat>
          <c:val>
            <c:numRef>
              <c:f>NTC!$M$4:$M$7</c:f>
              <c:numCache>
                <c:formatCode>0.00</c:formatCode>
                <c:ptCount val="1"/>
                <c:pt idx="0">
                  <c:v>12.461059190031152</c:v>
                </c:pt>
              </c:numCache>
            </c:numRef>
          </c:val>
          <c:extLst>
            <c:ext xmlns:c16="http://schemas.microsoft.com/office/drawing/2014/chart" uri="{C3380CC4-5D6E-409C-BE32-E72D297353CC}">
              <c16:uniqueId val="{00000000-657E-4C3D-8C25-3E63EFEBE53F}"/>
            </c:ext>
          </c:extLst>
        </c:ser>
        <c:ser>
          <c:idx val="0"/>
          <c:order val="1"/>
          <c:tx>
            <c:v>0,1% NTC</c:v>
          </c:tx>
          <c:spPr>
            <a:solidFill>
              <a:schemeClr val="accent1"/>
            </a:solidFill>
            <a:ln>
              <a:noFill/>
            </a:ln>
            <a:effectLst/>
          </c:spPr>
          <c:invertIfNegative val="0"/>
          <c:cat>
            <c:numRef>
              <c:f>Fe3O4!$A$4:$A$7</c:f>
              <c:numCache>
                <c:formatCode>0.00</c:formatCode>
                <c:ptCount val="1"/>
                <c:pt idx="0">
                  <c:v>25</c:v>
                </c:pt>
              </c:numCache>
            </c:numRef>
          </c:cat>
          <c:val>
            <c:numRef>
              <c:f>NTC!$D$4:$D$7</c:f>
              <c:numCache>
                <c:formatCode>0.00</c:formatCode>
                <c:ptCount val="1"/>
                <c:pt idx="0">
                  <c:v>20</c:v>
                </c:pt>
              </c:numCache>
            </c:numRef>
          </c:val>
          <c:extLst>
            <c:ext xmlns:c16="http://schemas.microsoft.com/office/drawing/2014/chart" uri="{C3380CC4-5D6E-409C-BE32-E72D297353CC}">
              <c16:uniqueId val="{00000001-657E-4C3D-8C25-3E63EFEBE53F}"/>
            </c:ext>
          </c:extLst>
        </c:ser>
        <c:ser>
          <c:idx val="2"/>
          <c:order val="2"/>
          <c:tx>
            <c:v>1,5% NTC</c:v>
          </c:tx>
          <c:spPr>
            <a:solidFill>
              <a:schemeClr val="accent3"/>
            </a:solidFill>
            <a:ln>
              <a:noFill/>
            </a:ln>
            <a:effectLst/>
          </c:spPr>
          <c:invertIfNegative val="0"/>
          <c:cat>
            <c:numRef>
              <c:f>Fe3O4!$A$4:$A$7</c:f>
              <c:numCache>
                <c:formatCode>0.00</c:formatCode>
                <c:ptCount val="1"/>
                <c:pt idx="0">
                  <c:v>25</c:v>
                </c:pt>
              </c:numCache>
            </c:numRef>
          </c:cat>
          <c:val>
            <c:numRef>
              <c:f>NTC!$J$4:$J$7</c:f>
              <c:numCache>
                <c:formatCode>0.00</c:formatCode>
                <c:ptCount val="1"/>
                <c:pt idx="0">
                  <c:v>25.41</c:v>
                </c:pt>
              </c:numCache>
            </c:numRef>
          </c:val>
          <c:extLst>
            <c:ext xmlns:c16="http://schemas.microsoft.com/office/drawing/2014/chart" uri="{C3380CC4-5D6E-409C-BE32-E72D297353CC}">
              <c16:uniqueId val="{00000002-657E-4C3D-8C25-3E63EFEBE53F}"/>
            </c:ext>
          </c:extLst>
        </c:ser>
        <c:ser>
          <c:idx val="1"/>
          <c:order val="3"/>
          <c:tx>
            <c:v>0,5% NTC</c:v>
          </c:tx>
          <c:spPr>
            <a:solidFill>
              <a:schemeClr val="accent2"/>
            </a:solidFill>
            <a:ln>
              <a:noFill/>
            </a:ln>
            <a:effectLst/>
          </c:spPr>
          <c:invertIfNegative val="0"/>
          <c:cat>
            <c:numRef>
              <c:f>Fe3O4!$A$4:$A$7</c:f>
              <c:numCache>
                <c:formatCode>0.00</c:formatCode>
                <c:ptCount val="1"/>
                <c:pt idx="0">
                  <c:v>25</c:v>
                </c:pt>
              </c:numCache>
            </c:numRef>
          </c:cat>
          <c:val>
            <c:numRef>
              <c:f>NTC!$G$4:$G$7</c:f>
              <c:numCache>
                <c:formatCode>0.00</c:formatCode>
                <c:ptCount val="1"/>
                <c:pt idx="0">
                  <c:v>31.974921630094045</c:v>
                </c:pt>
              </c:numCache>
            </c:numRef>
          </c:val>
          <c:extLst>
            <c:ext xmlns:c16="http://schemas.microsoft.com/office/drawing/2014/chart" uri="{C3380CC4-5D6E-409C-BE32-E72D297353CC}">
              <c16:uniqueId val="{00000003-657E-4C3D-8C25-3E63EFEBE53F}"/>
            </c:ext>
          </c:extLst>
        </c:ser>
        <c:dLbls>
          <c:showLegendKey val="0"/>
          <c:showVal val="0"/>
          <c:showCatName val="0"/>
          <c:showSerName val="0"/>
          <c:showPercent val="0"/>
          <c:showBubbleSize val="0"/>
        </c:dLbls>
        <c:gapWidth val="75"/>
        <c:overlap val="-25"/>
        <c:axId val="320748656"/>
        <c:axId val="320752576"/>
      </c:barChart>
      <c:catAx>
        <c:axId val="320748656"/>
        <c:scaling>
          <c:orientation val="minMax"/>
        </c:scaling>
        <c:delete val="1"/>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CO" b="1"/>
                  <a:t>Agua y Nanofluidos</a:t>
                </a:r>
                <a:r>
                  <a:rPr lang="es-CO" b="1" baseline="0"/>
                  <a:t> de NTC</a:t>
                </a:r>
                <a:endParaRPr lang="es-CO" b="1"/>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crossAx val="320752576"/>
        <c:crosses val="autoZero"/>
        <c:auto val="1"/>
        <c:lblAlgn val="ctr"/>
        <c:lblOffset val="100"/>
        <c:noMultiLvlLbl val="0"/>
      </c:catAx>
      <c:valAx>
        <c:axId val="3207525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CO" b="1"/>
                  <a:t>Eficiencia</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20748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O" b="1" dirty="0"/>
              <a:t>Q</a:t>
            </a:r>
            <a:r>
              <a:rPr lang="es-CO" b="1" baseline="0" dirty="0"/>
              <a:t> </a:t>
            </a:r>
            <a:r>
              <a:rPr lang="es-CO" b="1" dirty="0"/>
              <a:t>(W) vs</a:t>
            </a:r>
            <a:r>
              <a:rPr lang="es-CO" b="1" baseline="0" dirty="0"/>
              <a:t>. Flujo Másico del Agua y  Nanofluidos de NTC</a:t>
            </a:r>
            <a:endParaRPr lang="es-CO"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scatterChart>
        <c:scatterStyle val="smoothMarker"/>
        <c:varyColors val="0"/>
        <c:ser>
          <c:idx val="0"/>
          <c:order val="0"/>
          <c:tx>
            <c:v>0,1% NTC</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NTC!$B$4:$B$7</c:f>
              <c:numCache>
                <c:formatCode>0.00</c:formatCode>
                <c:ptCount val="4"/>
                <c:pt idx="0">
                  <c:v>2.6000713933532645E-2</c:v>
                </c:pt>
                <c:pt idx="1">
                  <c:v>4.4155002021529013E-2</c:v>
                </c:pt>
                <c:pt idx="2">
                  <c:v>5.5053598145551233E-2</c:v>
                </c:pt>
                <c:pt idx="3">
                  <c:v>5.852713227443683E-2</c:v>
                </c:pt>
              </c:numCache>
            </c:numRef>
          </c:xVal>
          <c:yVal>
            <c:numRef>
              <c:f>NTC!$C$4:$C$7</c:f>
              <c:numCache>
                <c:formatCode>0.00</c:formatCode>
                <c:ptCount val="4"/>
                <c:pt idx="0">
                  <c:v>821.30963565691911</c:v>
                </c:pt>
                <c:pt idx="1">
                  <c:v>1048.356392126972</c:v>
                </c:pt>
                <c:pt idx="2">
                  <c:v>1127.087737597059</c:v>
                </c:pt>
                <c:pt idx="3">
                  <c:v>1145.3505212288412</c:v>
                </c:pt>
              </c:numCache>
            </c:numRef>
          </c:yVal>
          <c:smooth val="1"/>
          <c:extLst>
            <c:ext xmlns:c16="http://schemas.microsoft.com/office/drawing/2014/chart" uri="{C3380CC4-5D6E-409C-BE32-E72D297353CC}">
              <c16:uniqueId val="{00000000-51D7-400C-9D7B-8D2E8A073B94}"/>
            </c:ext>
          </c:extLst>
        </c:ser>
        <c:ser>
          <c:idx val="1"/>
          <c:order val="1"/>
          <c:tx>
            <c:v>0,5% NTC</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NTC!$E$4:$E$7</c:f>
              <c:numCache>
                <c:formatCode>0.00</c:formatCode>
                <c:ptCount val="4"/>
                <c:pt idx="0">
                  <c:v>2.4210876800504391E-2</c:v>
                </c:pt>
                <c:pt idx="1">
                  <c:v>4.3729777304464014E-2</c:v>
                </c:pt>
                <c:pt idx="2">
                  <c:v>4.631392612544636E-2</c:v>
                </c:pt>
                <c:pt idx="3">
                  <c:v>5.6535245188315736E-2</c:v>
                </c:pt>
              </c:numCache>
            </c:numRef>
          </c:xVal>
          <c:yVal>
            <c:numRef>
              <c:f>NTC!$F$4:$F$7</c:f>
              <c:numCache>
                <c:formatCode>0.00</c:formatCode>
                <c:ptCount val="4"/>
                <c:pt idx="0">
                  <c:v>982.04148584453344</c:v>
                </c:pt>
                <c:pt idx="1">
                  <c:v>1235.0296158267299</c:v>
                </c:pt>
                <c:pt idx="2">
                  <c:v>1290.5118845416941</c:v>
                </c:pt>
                <c:pt idx="3">
                  <c:v>1376.5225987564875</c:v>
                </c:pt>
              </c:numCache>
            </c:numRef>
          </c:yVal>
          <c:smooth val="1"/>
          <c:extLst>
            <c:ext xmlns:c16="http://schemas.microsoft.com/office/drawing/2014/chart" uri="{C3380CC4-5D6E-409C-BE32-E72D297353CC}">
              <c16:uniqueId val="{00000001-51D7-400C-9D7B-8D2E8A073B94}"/>
            </c:ext>
          </c:extLst>
        </c:ser>
        <c:ser>
          <c:idx val="2"/>
          <c:order val="2"/>
          <c:tx>
            <c:v>1,5% NTC</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NTC!$H$4:$H$7</c:f>
              <c:numCache>
                <c:formatCode>0.00</c:formatCode>
                <c:ptCount val="4"/>
                <c:pt idx="0">
                  <c:v>2.6437340355600636E-2</c:v>
                </c:pt>
                <c:pt idx="1">
                  <c:v>4.4262353445761217E-2</c:v>
                </c:pt>
                <c:pt idx="2">
                  <c:v>5.266620898585523E-2</c:v>
                </c:pt>
                <c:pt idx="3">
                  <c:v>5.8623048297539865E-2</c:v>
                </c:pt>
              </c:numCache>
            </c:numRef>
          </c:xVal>
          <c:yVal>
            <c:numRef>
              <c:f>NTC!$I$4:$I$7</c:f>
              <c:numCache>
                <c:formatCode>0.00</c:formatCode>
                <c:ptCount val="4"/>
                <c:pt idx="0">
                  <c:v>930.22029939578533</c:v>
                </c:pt>
                <c:pt idx="1">
                  <c:v>1139.2666155058387</c:v>
                </c:pt>
                <c:pt idx="2">
                  <c:v>1206.0616626636436</c:v>
                </c:pt>
                <c:pt idx="3">
                  <c:v>1249.763609796639</c:v>
                </c:pt>
              </c:numCache>
            </c:numRef>
          </c:yVal>
          <c:smooth val="1"/>
          <c:extLst>
            <c:ext xmlns:c16="http://schemas.microsoft.com/office/drawing/2014/chart" uri="{C3380CC4-5D6E-409C-BE32-E72D297353CC}">
              <c16:uniqueId val="{00000002-51D7-400C-9D7B-8D2E8A073B94}"/>
            </c:ext>
          </c:extLst>
        </c:ser>
        <c:ser>
          <c:idx val="3"/>
          <c:order val="3"/>
          <c:tx>
            <c:v>Agua</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NTC!$K$4:$K$7</c:f>
              <c:numCache>
                <c:formatCode>General</c:formatCode>
                <c:ptCount val="4"/>
                <c:pt idx="0">
                  <c:v>2.4168310612507907E-2</c:v>
                </c:pt>
                <c:pt idx="1">
                  <c:v>3.7102426759062591E-2</c:v>
                </c:pt>
                <c:pt idx="2">
                  <c:v>4.8115607446818455E-2</c:v>
                </c:pt>
                <c:pt idx="3">
                  <c:v>5.2700923976457356E-2</c:v>
                </c:pt>
              </c:numCache>
            </c:numRef>
          </c:xVal>
          <c:yVal>
            <c:numRef>
              <c:f>NTC!$L$4:$L$7</c:f>
              <c:numCache>
                <c:formatCode>0.00</c:formatCode>
                <c:ptCount val="4"/>
                <c:pt idx="0">
                  <c:v>784.34852546098114</c:v>
                </c:pt>
                <c:pt idx="1">
                  <c:v>943.38218334534349</c:v>
                </c:pt>
                <c:pt idx="2">
                  <c:v>997.33712355240027</c:v>
                </c:pt>
                <c:pt idx="3">
                  <c:v>1030.5120893259548</c:v>
                </c:pt>
              </c:numCache>
            </c:numRef>
          </c:yVal>
          <c:smooth val="1"/>
          <c:extLst>
            <c:ext xmlns:c16="http://schemas.microsoft.com/office/drawing/2014/chart" uri="{C3380CC4-5D6E-409C-BE32-E72D297353CC}">
              <c16:uniqueId val="{00000003-51D7-400C-9D7B-8D2E8A073B94}"/>
            </c:ext>
          </c:extLst>
        </c:ser>
        <c:dLbls>
          <c:showLegendKey val="0"/>
          <c:showVal val="0"/>
          <c:showCatName val="0"/>
          <c:showSerName val="0"/>
          <c:showPercent val="0"/>
          <c:showBubbleSize val="0"/>
        </c:dLbls>
        <c:axId val="320746304"/>
        <c:axId val="320749048"/>
      </c:scatterChart>
      <c:valAx>
        <c:axId val="320746304"/>
        <c:scaling>
          <c:orientation val="minMax"/>
          <c:min val="1.5000000000000003E-2"/>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CO" b="1"/>
                  <a:t>Flujo Másico (Kg/s)</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20749048"/>
        <c:crosses val="autoZero"/>
        <c:crossBetween val="midCat"/>
      </c:valAx>
      <c:valAx>
        <c:axId val="320749048"/>
        <c:scaling>
          <c:orientation val="minMax"/>
          <c:min val="7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s-CO" b="1"/>
                  <a:t>Q (W)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320746304"/>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w="3175">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_rels/data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8AB026-B76E-4302-AC31-C5E7C4A040FE}"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s-ES"/>
        </a:p>
      </dgm:t>
    </dgm:pt>
    <dgm:pt modelId="{DC77759D-F6E4-4A3D-909C-F26C9025D565}">
      <dgm:prSet phldrT="[Texto]"/>
      <dgm:spPr/>
      <dgm:t>
        <a:bodyPr/>
        <a:lstStyle/>
        <a:p>
          <a:r>
            <a:rPr lang="es-ES" dirty="0"/>
            <a:t>Calefacción</a:t>
          </a:r>
        </a:p>
      </dgm:t>
    </dgm:pt>
    <dgm:pt modelId="{E4015B66-0EC4-45B0-A918-C8E8D1796876}" type="parTrans" cxnId="{FD20E191-8330-4FA6-8DBA-2C9A6447F9C7}">
      <dgm:prSet/>
      <dgm:spPr/>
      <dgm:t>
        <a:bodyPr/>
        <a:lstStyle/>
        <a:p>
          <a:endParaRPr lang="es-ES"/>
        </a:p>
      </dgm:t>
    </dgm:pt>
    <dgm:pt modelId="{41BF0121-4EAB-4E04-AFBC-EBFA2BBCA290}" type="sibTrans" cxnId="{FD20E191-8330-4FA6-8DBA-2C9A6447F9C7}">
      <dgm:prSet/>
      <dgm:spPr>
        <a:blipFill rotWithShape="1">
          <a:blip xmlns:r="http://schemas.openxmlformats.org/officeDocument/2006/relationships" r:embed="rId1"/>
          <a:stretch>
            <a:fillRect/>
          </a:stretch>
        </a:blipFill>
      </dgm:spPr>
      <dgm:t>
        <a:bodyPr/>
        <a:lstStyle/>
        <a:p>
          <a:endParaRPr lang="es-ES"/>
        </a:p>
      </dgm:t>
    </dgm:pt>
    <dgm:pt modelId="{8AEFC42F-DB61-45FC-A86C-4F6847AA741F}">
      <dgm:prSet phldrT="[Texto]"/>
      <dgm:spPr/>
      <dgm:t>
        <a:bodyPr/>
        <a:lstStyle/>
        <a:p>
          <a:r>
            <a:rPr lang="es-ES" dirty="0"/>
            <a:t>Cocina</a:t>
          </a:r>
        </a:p>
      </dgm:t>
    </dgm:pt>
    <dgm:pt modelId="{75705AEB-4554-4DAC-BDA1-A382CEAA4B4C}" type="parTrans" cxnId="{CB430F78-615D-4137-B944-49893EBF7B6B}">
      <dgm:prSet/>
      <dgm:spPr/>
      <dgm:t>
        <a:bodyPr/>
        <a:lstStyle/>
        <a:p>
          <a:endParaRPr lang="es-ES"/>
        </a:p>
      </dgm:t>
    </dgm:pt>
    <dgm:pt modelId="{E5958219-55F3-464D-9DE3-9FDBDEB9D0AE}" type="sibTrans" cxnId="{CB430F78-615D-4137-B944-49893EBF7B6B}">
      <dgm:prSet/>
      <dgm:spPr>
        <a:blipFill rotWithShape="1">
          <a:blip xmlns:r="http://schemas.openxmlformats.org/officeDocument/2006/relationships" r:embed="rId2"/>
          <a:stretch>
            <a:fillRect/>
          </a:stretch>
        </a:blipFill>
      </dgm:spPr>
      <dgm:t>
        <a:bodyPr/>
        <a:lstStyle/>
        <a:p>
          <a:endParaRPr lang="es-ES"/>
        </a:p>
      </dgm:t>
    </dgm:pt>
    <dgm:pt modelId="{4AD7BB8C-8700-4385-9378-77642F689379}">
      <dgm:prSet phldrT="[Texto]"/>
      <dgm:spPr/>
      <dgm:t>
        <a:bodyPr/>
        <a:lstStyle/>
        <a:p>
          <a:r>
            <a:rPr lang="es-ES" dirty="0"/>
            <a:t>Hogar</a:t>
          </a:r>
        </a:p>
      </dgm:t>
    </dgm:pt>
    <dgm:pt modelId="{9BDE1D86-3058-40D6-A045-D5B57379B55B}" type="parTrans" cxnId="{66CE0E68-321F-4A51-930F-176C6CFA7197}">
      <dgm:prSet/>
      <dgm:spPr/>
      <dgm:t>
        <a:bodyPr/>
        <a:lstStyle/>
        <a:p>
          <a:endParaRPr lang="es-ES"/>
        </a:p>
      </dgm:t>
    </dgm:pt>
    <dgm:pt modelId="{FAD8811D-7686-4C27-8F7A-F856031F4DBE}" type="sibTrans" cxnId="{66CE0E68-321F-4A51-930F-176C6CFA7197}">
      <dgm:prSet/>
      <dgm:spPr>
        <a:blipFill rotWithShape="1">
          <a:blip xmlns:r="http://schemas.openxmlformats.org/officeDocument/2006/relationships" r:embed="rId3"/>
          <a:stretch>
            <a:fillRect/>
          </a:stretch>
        </a:blipFill>
      </dgm:spPr>
      <dgm:t>
        <a:bodyPr/>
        <a:lstStyle/>
        <a:p>
          <a:endParaRPr lang="es-ES"/>
        </a:p>
      </dgm:t>
    </dgm:pt>
    <dgm:pt modelId="{202A14B7-201B-447B-8683-5BF2B92FCF2F}">
      <dgm:prSet phldrT="[Texto]"/>
      <dgm:spPr/>
      <dgm:t>
        <a:bodyPr/>
        <a:lstStyle/>
        <a:p>
          <a:r>
            <a:rPr lang="es-ES" dirty="0"/>
            <a:t>Industria</a:t>
          </a:r>
        </a:p>
      </dgm:t>
    </dgm:pt>
    <dgm:pt modelId="{0156F4CC-2F66-4108-8316-7511D679A531}" type="sibTrans" cxnId="{E9FB24F9-745F-4B49-BB50-2642F0A29E17}">
      <dgm:prSet/>
      <dgm:spPr>
        <a:blipFill rotWithShape="1">
          <a:blip xmlns:r="http://schemas.openxmlformats.org/officeDocument/2006/relationships" r:embed="rId4"/>
          <a:stretch>
            <a:fillRect/>
          </a:stretch>
        </a:blipFill>
      </dgm:spPr>
      <dgm:t>
        <a:bodyPr/>
        <a:lstStyle/>
        <a:p>
          <a:endParaRPr lang="es-ES"/>
        </a:p>
      </dgm:t>
    </dgm:pt>
    <dgm:pt modelId="{132510D5-A40C-4501-A056-0ECC47EBA4DE}" type="parTrans" cxnId="{E9FB24F9-745F-4B49-BB50-2642F0A29E17}">
      <dgm:prSet/>
      <dgm:spPr/>
      <dgm:t>
        <a:bodyPr/>
        <a:lstStyle/>
        <a:p>
          <a:endParaRPr lang="es-ES"/>
        </a:p>
      </dgm:t>
    </dgm:pt>
    <dgm:pt modelId="{30559485-9283-47FA-8085-466E76E09923}">
      <dgm:prSet phldrT="[Texto]"/>
      <dgm:spPr/>
      <dgm:t>
        <a:bodyPr/>
        <a:lstStyle/>
        <a:p>
          <a:r>
            <a:rPr lang="es-ES" dirty="0"/>
            <a:t>I.C.</a:t>
          </a:r>
        </a:p>
      </dgm:t>
    </dgm:pt>
    <dgm:pt modelId="{0EF5E8FD-3F11-4E73-805A-6517A370B4B2}" type="parTrans" cxnId="{6AAABA8B-2FCE-4844-9F92-C353B97A97B2}">
      <dgm:prSet/>
      <dgm:spPr/>
      <dgm:t>
        <a:bodyPr/>
        <a:lstStyle/>
        <a:p>
          <a:endParaRPr lang="es-ES"/>
        </a:p>
      </dgm:t>
    </dgm:pt>
    <dgm:pt modelId="{AEC458DA-7E99-4FA1-A294-FF1079D349B6}" type="sibTrans" cxnId="{6AAABA8B-2FCE-4844-9F92-C353B97A97B2}">
      <dgm:prSet/>
      <dgm:spPr>
        <a:blipFill rotWithShape="1">
          <a:blip xmlns:r="http://schemas.openxmlformats.org/officeDocument/2006/relationships" r:embed="rId5"/>
          <a:stretch>
            <a:fillRect/>
          </a:stretch>
        </a:blipFill>
      </dgm:spPr>
      <dgm:t>
        <a:bodyPr/>
        <a:lstStyle/>
        <a:p>
          <a:endParaRPr lang="es-ES"/>
        </a:p>
      </dgm:t>
    </dgm:pt>
    <dgm:pt modelId="{A617E938-AFC7-42EC-910F-FB1D6EBCE797}" type="pres">
      <dgm:prSet presAssocID="{538AB026-B76E-4302-AC31-C5E7C4A040FE}" presName="Name0" presStyleCnt="0">
        <dgm:presLayoutVars>
          <dgm:chMax val="21"/>
          <dgm:chPref val="21"/>
        </dgm:presLayoutVars>
      </dgm:prSet>
      <dgm:spPr/>
    </dgm:pt>
    <dgm:pt modelId="{0E2FE640-30E2-4AB3-8EB9-E4A8CD3C15EA}" type="pres">
      <dgm:prSet presAssocID="{DC77759D-F6E4-4A3D-909C-F26C9025D565}" presName="text1" presStyleCnt="0"/>
      <dgm:spPr/>
    </dgm:pt>
    <dgm:pt modelId="{A780D563-CCD6-491E-AD0E-3F5BE464316E}" type="pres">
      <dgm:prSet presAssocID="{DC77759D-F6E4-4A3D-909C-F26C9025D565}" presName="textRepeatNode" presStyleLbl="alignNode1" presStyleIdx="0" presStyleCnt="5">
        <dgm:presLayoutVars>
          <dgm:chMax val="0"/>
          <dgm:chPref val="0"/>
          <dgm:bulletEnabled val="1"/>
        </dgm:presLayoutVars>
      </dgm:prSet>
      <dgm:spPr/>
    </dgm:pt>
    <dgm:pt modelId="{DE71FD71-4F42-46E7-8404-32CC8F60AD4F}" type="pres">
      <dgm:prSet presAssocID="{DC77759D-F6E4-4A3D-909C-F26C9025D565}" presName="textaccent1" presStyleCnt="0"/>
      <dgm:spPr/>
    </dgm:pt>
    <dgm:pt modelId="{53ACF23E-88A6-4321-8BFF-63D9ECD51B49}" type="pres">
      <dgm:prSet presAssocID="{DC77759D-F6E4-4A3D-909C-F26C9025D565}" presName="accentRepeatNode" presStyleLbl="solidAlignAcc1" presStyleIdx="0" presStyleCnt="10"/>
      <dgm:spPr/>
    </dgm:pt>
    <dgm:pt modelId="{622CB487-CEAE-4253-B841-CC16B08BA34A}" type="pres">
      <dgm:prSet presAssocID="{41BF0121-4EAB-4E04-AFBC-EBFA2BBCA290}" presName="image1" presStyleCnt="0"/>
      <dgm:spPr/>
    </dgm:pt>
    <dgm:pt modelId="{52638027-8162-45F5-A961-0EF7903E17F6}" type="pres">
      <dgm:prSet presAssocID="{41BF0121-4EAB-4E04-AFBC-EBFA2BBCA290}" presName="imageRepeatNode" presStyleLbl="alignAcc1" presStyleIdx="0" presStyleCnt="5"/>
      <dgm:spPr/>
    </dgm:pt>
    <dgm:pt modelId="{1F231777-2461-4BA8-9FE8-46E7498777C9}" type="pres">
      <dgm:prSet presAssocID="{41BF0121-4EAB-4E04-AFBC-EBFA2BBCA290}" presName="imageaccent1" presStyleCnt="0"/>
      <dgm:spPr/>
    </dgm:pt>
    <dgm:pt modelId="{76599E78-82AC-4CFF-A18A-BA37F4D9AF5B}" type="pres">
      <dgm:prSet presAssocID="{41BF0121-4EAB-4E04-AFBC-EBFA2BBCA290}" presName="accentRepeatNode" presStyleLbl="solidAlignAcc1" presStyleIdx="1" presStyleCnt="10"/>
      <dgm:spPr/>
    </dgm:pt>
    <dgm:pt modelId="{82428305-B7FA-4E73-8116-A2BAD06F8136}" type="pres">
      <dgm:prSet presAssocID="{8AEFC42F-DB61-45FC-A86C-4F6847AA741F}" presName="text2" presStyleCnt="0"/>
      <dgm:spPr/>
    </dgm:pt>
    <dgm:pt modelId="{0326FC21-3D7F-4CDE-BAD1-2CB665829AAF}" type="pres">
      <dgm:prSet presAssocID="{8AEFC42F-DB61-45FC-A86C-4F6847AA741F}" presName="textRepeatNode" presStyleLbl="alignNode1" presStyleIdx="1" presStyleCnt="5">
        <dgm:presLayoutVars>
          <dgm:chMax val="0"/>
          <dgm:chPref val="0"/>
          <dgm:bulletEnabled val="1"/>
        </dgm:presLayoutVars>
      </dgm:prSet>
      <dgm:spPr/>
    </dgm:pt>
    <dgm:pt modelId="{453091A9-DF77-42C7-9652-20B39057DCC1}" type="pres">
      <dgm:prSet presAssocID="{8AEFC42F-DB61-45FC-A86C-4F6847AA741F}" presName="textaccent2" presStyleCnt="0"/>
      <dgm:spPr/>
    </dgm:pt>
    <dgm:pt modelId="{15246053-CFE9-4749-9C23-5F25F5CD73DA}" type="pres">
      <dgm:prSet presAssocID="{8AEFC42F-DB61-45FC-A86C-4F6847AA741F}" presName="accentRepeatNode" presStyleLbl="solidAlignAcc1" presStyleIdx="2" presStyleCnt="10"/>
      <dgm:spPr/>
    </dgm:pt>
    <dgm:pt modelId="{FE8BCAC3-B5C9-4973-893C-092EFD17E461}" type="pres">
      <dgm:prSet presAssocID="{E5958219-55F3-464D-9DE3-9FDBDEB9D0AE}" presName="image2" presStyleCnt="0"/>
      <dgm:spPr/>
    </dgm:pt>
    <dgm:pt modelId="{B4FD9443-B464-4731-8DFA-63893C00009B}" type="pres">
      <dgm:prSet presAssocID="{E5958219-55F3-464D-9DE3-9FDBDEB9D0AE}" presName="imageRepeatNode" presStyleLbl="alignAcc1" presStyleIdx="1" presStyleCnt="5"/>
      <dgm:spPr/>
    </dgm:pt>
    <dgm:pt modelId="{43BD865C-8DB8-4F85-AA99-625C247B4572}" type="pres">
      <dgm:prSet presAssocID="{E5958219-55F3-464D-9DE3-9FDBDEB9D0AE}" presName="imageaccent2" presStyleCnt="0"/>
      <dgm:spPr/>
    </dgm:pt>
    <dgm:pt modelId="{D5752955-B464-4D27-B641-9C1810BF158A}" type="pres">
      <dgm:prSet presAssocID="{E5958219-55F3-464D-9DE3-9FDBDEB9D0AE}" presName="accentRepeatNode" presStyleLbl="solidAlignAcc1" presStyleIdx="3" presStyleCnt="10"/>
      <dgm:spPr/>
    </dgm:pt>
    <dgm:pt modelId="{F3943655-C913-48A1-AD1B-38055F4C76CA}" type="pres">
      <dgm:prSet presAssocID="{4AD7BB8C-8700-4385-9378-77642F689379}" presName="text3" presStyleCnt="0"/>
      <dgm:spPr/>
    </dgm:pt>
    <dgm:pt modelId="{42927F8F-1667-4652-AE69-E341E673909D}" type="pres">
      <dgm:prSet presAssocID="{4AD7BB8C-8700-4385-9378-77642F689379}" presName="textRepeatNode" presStyleLbl="alignNode1" presStyleIdx="2" presStyleCnt="5">
        <dgm:presLayoutVars>
          <dgm:chMax val="0"/>
          <dgm:chPref val="0"/>
          <dgm:bulletEnabled val="1"/>
        </dgm:presLayoutVars>
      </dgm:prSet>
      <dgm:spPr/>
    </dgm:pt>
    <dgm:pt modelId="{3A9EB4B0-CB92-4147-8F9B-1BC964E6B0E2}" type="pres">
      <dgm:prSet presAssocID="{4AD7BB8C-8700-4385-9378-77642F689379}" presName="textaccent3" presStyleCnt="0"/>
      <dgm:spPr/>
    </dgm:pt>
    <dgm:pt modelId="{FC029FD8-50B4-4BF2-82AB-BD456430A92C}" type="pres">
      <dgm:prSet presAssocID="{4AD7BB8C-8700-4385-9378-77642F689379}" presName="accentRepeatNode" presStyleLbl="solidAlignAcc1" presStyleIdx="4" presStyleCnt="10"/>
      <dgm:spPr/>
    </dgm:pt>
    <dgm:pt modelId="{752B9BB2-BA30-4DF2-AA81-42DADF457B74}" type="pres">
      <dgm:prSet presAssocID="{FAD8811D-7686-4C27-8F7A-F856031F4DBE}" presName="image3" presStyleCnt="0"/>
      <dgm:spPr/>
    </dgm:pt>
    <dgm:pt modelId="{2E301A59-3988-47DF-9958-64B6EAF710D3}" type="pres">
      <dgm:prSet presAssocID="{FAD8811D-7686-4C27-8F7A-F856031F4DBE}" presName="imageRepeatNode" presStyleLbl="alignAcc1" presStyleIdx="2" presStyleCnt="5"/>
      <dgm:spPr/>
    </dgm:pt>
    <dgm:pt modelId="{B481DF87-3C75-46DA-9F40-4AE16C6E6210}" type="pres">
      <dgm:prSet presAssocID="{FAD8811D-7686-4C27-8F7A-F856031F4DBE}" presName="imageaccent3" presStyleCnt="0"/>
      <dgm:spPr/>
    </dgm:pt>
    <dgm:pt modelId="{DE218613-16B3-4E52-A925-A3EC28FF1046}" type="pres">
      <dgm:prSet presAssocID="{FAD8811D-7686-4C27-8F7A-F856031F4DBE}" presName="accentRepeatNode" presStyleLbl="solidAlignAcc1" presStyleIdx="5" presStyleCnt="10"/>
      <dgm:spPr/>
    </dgm:pt>
    <dgm:pt modelId="{E655D9AA-9422-47B8-A63F-19ED23670AED}" type="pres">
      <dgm:prSet presAssocID="{202A14B7-201B-447B-8683-5BF2B92FCF2F}" presName="text4" presStyleCnt="0"/>
      <dgm:spPr/>
    </dgm:pt>
    <dgm:pt modelId="{72206201-0C7B-41F2-8016-00630456FB5A}" type="pres">
      <dgm:prSet presAssocID="{202A14B7-201B-447B-8683-5BF2B92FCF2F}" presName="textRepeatNode" presStyleLbl="alignNode1" presStyleIdx="3" presStyleCnt="5">
        <dgm:presLayoutVars>
          <dgm:chMax val="0"/>
          <dgm:chPref val="0"/>
          <dgm:bulletEnabled val="1"/>
        </dgm:presLayoutVars>
      </dgm:prSet>
      <dgm:spPr/>
    </dgm:pt>
    <dgm:pt modelId="{05DE82F7-6CE8-4752-999F-8DB99BC1BC4B}" type="pres">
      <dgm:prSet presAssocID="{202A14B7-201B-447B-8683-5BF2B92FCF2F}" presName="textaccent4" presStyleCnt="0"/>
      <dgm:spPr/>
    </dgm:pt>
    <dgm:pt modelId="{1C00CBCE-A98B-4F45-848B-CC503BE67910}" type="pres">
      <dgm:prSet presAssocID="{202A14B7-201B-447B-8683-5BF2B92FCF2F}" presName="accentRepeatNode" presStyleLbl="solidAlignAcc1" presStyleIdx="6" presStyleCnt="10"/>
      <dgm:spPr/>
    </dgm:pt>
    <dgm:pt modelId="{EE73A63C-2231-4D36-A49B-A4FE5FCA8E87}" type="pres">
      <dgm:prSet presAssocID="{0156F4CC-2F66-4108-8316-7511D679A531}" presName="image4" presStyleCnt="0"/>
      <dgm:spPr/>
    </dgm:pt>
    <dgm:pt modelId="{66FDB732-2BD4-43AB-A25B-A5138EADE5F8}" type="pres">
      <dgm:prSet presAssocID="{0156F4CC-2F66-4108-8316-7511D679A531}" presName="imageRepeatNode" presStyleLbl="alignAcc1" presStyleIdx="3" presStyleCnt="5"/>
      <dgm:spPr/>
    </dgm:pt>
    <dgm:pt modelId="{CEE46FEA-1127-48C9-AC81-9766FCB34523}" type="pres">
      <dgm:prSet presAssocID="{0156F4CC-2F66-4108-8316-7511D679A531}" presName="imageaccent4" presStyleCnt="0"/>
      <dgm:spPr/>
    </dgm:pt>
    <dgm:pt modelId="{2F474CE9-59B8-404B-8899-BAED52FC7B0F}" type="pres">
      <dgm:prSet presAssocID="{0156F4CC-2F66-4108-8316-7511D679A531}" presName="accentRepeatNode" presStyleLbl="solidAlignAcc1" presStyleIdx="7" presStyleCnt="10"/>
      <dgm:spPr/>
    </dgm:pt>
    <dgm:pt modelId="{759B8456-2B00-40D8-A3B1-0566D3D395F8}" type="pres">
      <dgm:prSet presAssocID="{30559485-9283-47FA-8085-466E76E09923}" presName="text5" presStyleCnt="0"/>
      <dgm:spPr/>
    </dgm:pt>
    <dgm:pt modelId="{17123CC0-1234-4509-A984-542849672A53}" type="pres">
      <dgm:prSet presAssocID="{30559485-9283-47FA-8085-466E76E09923}" presName="textRepeatNode" presStyleLbl="alignNode1" presStyleIdx="4" presStyleCnt="5">
        <dgm:presLayoutVars>
          <dgm:chMax val="0"/>
          <dgm:chPref val="0"/>
          <dgm:bulletEnabled val="1"/>
        </dgm:presLayoutVars>
      </dgm:prSet>
      <dgm:spPr/>
    </dgm:pt>
    <dgm:pt modelId="{F597694F-89B8-484F-B3A4-94CF13AEE742}" type="pres">
      <dgm:prSet presAssocID="{30559485-9283-47FA-8085-466E76E09923}" presName="textaccent5" presStyleCnt="0"/>
      <dgm:spPr/>
    </dgm:pt>
    <dgm:pt modelId="{4E1ED7C2-E782-4BC2-9E71-89DBE117F858}" type="pres">
      <dgm:prSet presAssocID="{30559485-9283-47FA-8085-466E76E09923}" presName="accentRepeatNode" presStyleLbl="solidAlignAcc1" presStyleIdx="8" presStyleCnt="10"/>
      <dgm:spPr/>
    </dgm:pt>
    <dgm:pt modelId="{00C00EEC-8A34-4DD9-B02E-1E3CF00CF2AF}" type="pres">
      <dgm:prSet presAssocID="{AEC458DA-7E99-4FA1-A294-FF1079D349B6}" presName="image5" presStyleCnt="0"/>
      <dgm:spPr/>
    </dgm:pt>
    <dgm:pt modelId="{A908FB6C-B992-46D6-BE2C-0AB140E0F9A5}" type="pres">
      <dgm:prSet presAssocID="{AEC458DA-7E99-4FA1-A294-FF1079D349B6}" presName="imageRepeatNode" presStyleLbl="alignAcc1" presStyleIdx="4" presStyleCnt="5"/>
      <dgm:spPr/>
    </dgm:pt>
    <dgm:pt modelId="{02632281-C9B8-4586-BE3A-50E418DDD917}" type="pres">
      <dgm:prSet presAssocID="{AEC458DA-7E99-4FA1-A294-FF1079D349B6}" presName="imageaccent5" presStyleCnt="0"/>
      <dgm:spPr/>
    </dgm:pt>
    <dgm:pt modelId="{37EC2151-302B-42D4-B494-9DCB1C3B12B7}" type="pres">
      <dgm:prSet presAssocID="{AEC458DA-7E99-4FA1-A294-FF1079D349B6}" presName="accentRepeatNode" presStyleLbl="solidAlignAcc1" presStyleIdx="9" presStyleCnt="10"/>
      <dgm:spPr/>
    </dgm:pt>
  </dgm:ptLst>
  <dgm:cxnLst>
    <dgm:cxn modelId="{AB682521-682C-4B7C-A1CF-67ADF97F2B5E}" type="presOf" srcId="{FAD8811D-7686-4C27-8F7A-F856031F4DBE}" destId="{2E301A59-3988-47DF-9958-64B6EAF710D3}" srcOrd="0" destOrd="0" presId="urn:microsoft.com/office/officeart/2008/layout/HexagonCluster"/>
    <dgm:cxn modelId="{0B704134-2791-4A4F-8C70-BB1B76E5CBFB}" type="presOf" srcId="{E5958219-55F3-464D-9DE3-9FDBDEB9D0AE}" destId="{B4FD9443-B464-4731-8DFA-63893C00009B}" srcOrd="0" destOrd="0" presId="urn:microsoft.com/office/officeart/2008/layout/HexagonCluster"/>
    <dgm:cxn modelId="{25B63640-3880-46A2-8207-DDDD708FDA73}" type="presOf" srcId="{41BF0121-4EAB-4E04-AFBC-EBFA2BBCA290}" destId="{52638027-8162-45F5-A961-0EF7903E17F6}" srcOrd="0" destOrd="0" presId="urn:microsoft.com/office/officeart/2008/layout/HexagonCluster"/>
    <dgm:cxn modelId="{66CE0E68-321F-4A51-930F-176C6CFA7197}" srcId="{538AB026-B76E-4302-AC31-C5E7C4A040FE}" destId="{4AD7BB8C-8700-4385-9378-77642F689379}" srcOrd="2" destOrd="0" parTransId="{9BDE1D86-3058-40D6-A045-D5B57379B55B}" sibTransId="{FAD8811D-7686-4C27-8F7A-F856031F4DBE}"/>
    <dgm:cxn modelId="{AABFE373-68EF-4C1D-8249-21A1FD38FC10}" type="presOf" srcId="{8AEFC42F-DB61-45FC-A86C-4F6847AA741F}" destId="{0326FC21-3D7F-4CDE-BAD1-2CB665829AAF}" srcOrd="0" destOrd="0" presId="urn:microsoft.com/office/officeart/2008/layout/HexagonCluster"/>
    <dgm:cxn modelId="{CB430F78-615D-4137-B944-49893EBF7B6B}" srcId="{538AB026-B76E-4302-AC31-C5E7C4A040FE}" destId="{8AEFC42F-DB61-45FC-A86C-4F6847AA741F}" srcOrd="1" destOrd="0" parTransId="{75705AEB-4554-4DAC-BDA1-A382CEAA4B4C}" sibTransId="{E5958219-55F3-464D-9DE3-9FDBDEB9D0AE}"/>
    <dgm:cxn modelId="{6AAABA8B-2FCE-4844-9F92-C353B97A97B2}" srcId="{538AB026-B76E-4302-AC31-C5E7C4A040FE}" destId="{30559485-9283-47FA-8085-466E76E09923}" srcOrd="4" destOrd="0" parTransId="{0EF5E8FD-3F11-4E73-805A-6517A370B4B2}" sibTransId="{AEC458DA-7E99-4FA1-A294-FF1079D349B6}"/>
    <dgm:cxn modelId="{FD20E191-8330-4FA6-8DBA-2C9A6447F9C7}" srcId="{538AB026-B76E-4302-AC31-C5E7C4A040FE}" destId="{DC77759D-F6E4-4A3D-909C-F26C9025D565}" srcOrd="0" destOrd="0" parTransId="{E4015B66-0EC4-45B0-A918-C8E8D1796876}" sibTransId="{41BF0121-4EAB-4E04-AFBC-EBFA2BBCA290}"/>
    <dgm:cxn modelId="{17FD1DA8-8E8B-4C04-BF3C-890DEF2C4EB8}" type="presOf" srcId="{4AD7BB8C-8700-4385-9378-77642F689379}" destId="{42927F8F-1667-4652-AE69-E341E673909D}" srcOrd="0" destOrd="0" presId="urn:microsoft.com/office/officeart/2008/layout/HexagonCluster"/>
    <dgm:cxn modelId="{D23BFFB3-76F5-428A-B760-8452A934C94F}" type="presOf" srcId="{0156F4CC-2F66-4108-8316-7511D679A531}" destId="{66FDB732-2BD4-43AB-A25B-A5138EADE5F8}" srcOrd="0" destOrd="0" presId="urn:microsoft.com/office/officeart/2008/layout/HexagonCluster"/>
    <dgm:cxn modelId="{A11EFEC2-5996-4C1F-9103-2B4980F732D5}" type="presOf" srcId="{DC77759D-F6E4-4A3D-909C-F26C9025D565}" destId="{A780D563-CCD6-491E-AD0E-3F5BE464316E}" srcOrd="0" destOrd="0" presId="urn:microsoft.com/office/officeart/2008/layout/HexagonCluster"/>
    <dgm:cxn modelId="{08ACCBC7-8A72-41B8-A67A-5C42CE1996DF}" type="presOf" srcId="{30559485-9283-47FA-8085-466E76E09923}" destId="{17123CC0-1234-4509-A984-542849672A53}" srcOrd="0" destOrd="0" presId="urn:microsoft.com/office/officeart/2008/layout/HexagonCluster"/>
    <dgm:cxn modelId="{84FE07D0-62C5-4B40-A0AA-703C8974480B}" type="presOf" srcId="{538AB026-B76E-4302-AC31-C5E7C4A040FE}" destId="{A617E938-AFC7-42EC-910F-FB1D6EBCE797}" srcOrd="0" destOrd="0" presId="urn:microsoft.com/office/officeart/2008/layout/HexagonCluster"/>
    <dgm:cxn modelId="{E663A3D5-69E2-43F2-8192-EC041889F44E}" type="presOf" srcId="{AEC458DA-7E99-4FA1-A294-FF1079D349B6}" destId="{A908FB6C-B992-46D6-BE2C-0AB140E0F9A5}" srcOrd="0" destOrd="0" presId="urn:microsoft.com/office/officeart/2008/layout/HexagonCluster"/>
    <dgm:cxn modelId="{A7CAA3ED-2427-461A-9886-F7305A50C996}" type="presOf" srcId="{202A14B7-201B-447B-8683-5BF2B92FCF2F}" destId="{72206201-0C7B-41F2-8016-00630456FB5A}" srcOrd="0" destOrd="0" presId="urn:microsoft.com/office/officeart/2008/layout/HexagonCluster"/>
    <dgm:cxn modelId="{E9FB24F9-745F-4B49-BB50-2642F0A29E17}" srcId="{538AB026-B76E-4302-AC31-C5E7C4A040FE}" destId="{202A14B7-201B-447B-8683-5BF2B92FCF2F}" srcOrd="3" destOrd="0" parTransId="{132510D5-A40C-4501-A056-0ECC47EBA4DE}" sibTransId="{0156F4CC-2F66-4108-8316-7511D679A531}"/>
    <dgm:cxn modelId="{F6CA8948-7099-4FE4-8A6E-383AFC0D0564}" type="presParOf" srcId="{A617E938-AFC7-42EC-910F-FB1D6EBCE797}" destId="{0E2FE640-30E2-4AB3-8EB9-E4A8CD3C15EA}" srcOrd="0" destOrd="0" presId="urn:microsoft.com/office/officeart/2008/layout/HexagonCluster"/>
    <dgm:cxn modelId="{750EE03E-F807-4ECB-B3DA-D976A5D2F72D}" type="presParOf" srcId="{0E2FE640-30E2-4AB3-8EB9-E4A8CD3C15EA}" destId="{A780D563-CCD6-491E-AD0E-3F5BE464316E}" srcOrd="0" destOrd="0" presId="urn:microsoft.com/office/officeart/2008/layout/HexagonCluster"/>
    <dgm:cxn modelId="{D8151008-B6D3-402A-BBDA-91D74EC124AB}" type="presParOf" srcId="{A617E938-AFC7-42EC-910F-FB1D6EBCE797}" destId="{DE71FD71-4F42-46E7-8404-32CC8F60AD4F}" srcOrd="1" destOrd="0" presId="urn:microsoft.com/office/officeart/2008/layout/HexagonCluster"/>
    <dgm:cxn modelId="{738E1B72-BBF3-451F-9EB8-E19F4D7D9521}" type="presParOf" srcId="{DE71FD71-4F42-46E7-8404-32CC8F60AD4F}" destId="{53ACF23E-88A6-4321-8BFF-63D9ECD51B49}" srcOrd="0" destOrd="0" presId="urn:microsoft.com/office/officeart/2008/layout/HexagonCluster"/>
    <dgm:cxn modelId="{38655D1E-A7E7-4BCD-AF53-AFF015481E59}" type="presParOf" srcId="{A617E938-AFC7-42EC-910F-FB1D6EBCE797}" destId="{622CB487-CEAE-4253-B841-CC16B08BA34A}" srcOrd="2" destOrd="0" presId="urn:microsoft.com/office/officeart/2008/layout/HexagonCluster"/>
    <dgm:cxn modelId="{C094BD8A-77A5-454C-B453-0BFB0CC13090}" type="presParOf" srcId="{622CB487-CEAE-4253-B841-CC16B08BA34A}" destId="{52638027-8162-45F5-A961-0EF7903E17F6}" srcOrd="0" destOrd="0" presId="urn:microsoft.com/office/officeart/2008/layout/HexagonCluster"/>
    <dgm:cxn modelId="{88C4F43E-54D0-4671-BC98-D86333B4820B}" type="presParOf" srcId="{A617E938-AFC7-42EC-910F-FB1D6EBCE797}" destId="{1F231777-2461-4BA8-9FE8-46E7498777C9}" srcOrd="3" destOrd="0" presId="urn:microsoft.com/office/officeart/2008/layout/HexagonCluster"/>
    <dgm:cxn modelId="{8FDE96BF-D7EF-43D6-A23B-C415221400A5}" type="presParOf" srcId="{1F231777-2461-4BA8-9FE8-46E7498777C9}" destId="{76599E78-82AC-4CFF-A18A-BA37F4D9AF5B}" srcOrd="0" destOrd="0" presId="urn:microsoft.com/office/officeart/2008/layout/HexagonCluster"/>
    <dgm:cxn modelId="{493858C1-51AA-4D28-8A41-9F24E615D730}" type="presParOf" srcId="{A617E938-AFC7-42EC-910F-FB1D6EBCE797}" destId="{82428305-B7FA-4E73-8116-A2BAD06F8136}" srcOrd="4" destOrd="0" presId="urn:microsoft.com/office/officeart/2008/layout/HexagonCluster"/>
    <dgm:cxn modelId="{EDAD0FE7-7EF5-4B79-BCAE-D332918161E8}" type="presParOf" srcId="{82428305-B7FA-4E73-8116-A2BAD06F8136}" destId="{0326FC21-3D7F-4CDE-BAD1-2CB665829AAF}" srcOrd="0" destOrd="0" presId="urn:microsoft.com/office/officeart/2008/layout/HexagonCluster"/>
    <dgm:cxn modelId="{55EFADFA-7592-4E03-B9B0-4575D4207563}" type="presParOf" srcId="{A617E938-AFC7-42EC-910F-FB1D6EBCE797}" destId="{453091A9-DF77-42C7-9652-20B39057DCC1}" srcOrd="5" destOrd="0" presId="urn:microsoft.com/office/officeart/2008/layout/HexagonCluster"/>
    <dgm:cxn modelId="{1777F03A-47F5-4EF3-9AD8-A019B40AC81D}" type="presParOf" srcId="{453091A9-DF77-42C7-9652-20B39057DCC1}" destId="{15246053-CFE9-4749-9C23-5F25F5CD73DA}" srcOrd="0" destOrd="0" presId="urn:microsoft.com/office/officeart/2008/layout/HexagonCluster"/>
    <dgm:cxn modelId="{BBFE14C6-9B65-445F-B982-9118078F9700}" type="presParOf" srcId="{A617E938-AFC7-42EC-910F-FB1D6EBCE797}" destId="{FE8BCAC3-B5C9-4973-893C-092EFD17E461}" srcOrd="6" destOrd="0" presId="urn:microsoft.com/office/officeart/2008/layout/HexagonCluster"/>
    <dgm:cxn modelId="{7D04177E-9E57-4B69-8FE0-B60392C41588}" type="presParOf" srcId="{FE8BCAC3-B5C9-4973-893C-092EFD17E461}" destId="{B4FD9443-B464-4731-8DFA-63893C00009B}" srcOrd="0" destOrd="0" presId="urn:microsoft.com/office/officeart/2008/layout/HexagonCluster"/>
    <dgm:cxn modelId="{4D9284F9-6BCE-4685-BA14-92D382FD7090}" type="presParOf" srcId="{A617E938-AFC7-42EC-910F-FB1D6EBCE797}" destId="{43BD865C-8DB8-4F85-AA99-625C247B4572}" srcOrd="7" destOrd="0" presId="urn:microsoft.com/office/officeart/2008/layout/HexagonCluster"/>
    <dgm:cxn modelId="{A4311B91-E10C-40D8-A64E-07D85A8983FE}" type="presParOf" srcId="{43BD865C-8DB8-4F85-AA99-625C247B4572}" destId="{D5752955-B464-4D27-B641-9C1810BF158A}" srcOrd="0" destOrd="0" presId="urn:microsoft.com/office/officeart/2008/layout/HexagonCluster"/>
    <dgm:cxn modelId="{0E8B3377-D004-4D23-B0C0-DC210DAFFAB5}" type="presParOf" srcId="{A617E938-AFC7-42EC-910F-FB1D6EBCE797}" destId="{F3943655-C913-48A1-AD1B-38055F4C76CA}" srcOrd="8" destOrd="0" presId="urn:microsoft.com/office/officeart/2008/layout/HexagonCluster"/>
    <dgm:cxn modelId="{972339C7-82A3-4540-839C-277F54A1A37D}" type="presParOf" srcId="{F3943655-C913-48A1-AD1B-38055F4C76CA}" destId="{42927F8F-1667-4652-AE69-E341E673909D}" srcOrd="0" destOrd="0" presId="urn:microsoft.com/office/officeart/2008/layout/HexagonCluster"/>
    <dgm:cxn modelId="{BC30E0DC-DC70-4271-A2F6-6439C4DC1C28}" type="presParOf" srcId="{A617E938-AFC7-42EC-910F-FB1D6EBCE797}" destId="{3A9EB4B0-CB92-4147-8F9B-1BC964E6B0E2}" srcOrd="9" destOrd="0" presId="urn:microsoft.com/office/officeart/2008/layout/HexagonCluster"/>
    <dgm:cxn modelId="{AAAEB25C-0350-4EAC-A7D8-455767694098}" type="presParOf" srcId="{3A9EB4B0-CB92-4147-8F9B-1BC964E6B0E2}" destId="{FC029FD8-50B4-4BF2-82AB-BD456430A92C}" srcOrd="0" destOrd="0" presId="urn:microsoft.com/office/officeart/2008/layout/HexagonCluster"/>
    <dgm:cxn modelId="{691CEFC3-E791-492B-9E93-8EEE3D84D296}" type="presParOf" srcId="{A617E938-AFC7-42EC-910F-FB1D6EBCE797}" destId="{752B9BB2-BA30-4DF2-AA81-42DADF457B74}" srcOrd="10" destOrd="0" presId="urn:microsoft.com/office/officeart/2008/layout/HexagonCluster"/>
    <dgm:cxn modelId="{1BC55019-1229-4EFF-A08C-D1C49F4D16F2}" type="presParOf" srcId="{752B9BB2-BA30-4DF2-AA81-42DADF457B74}" destId="{2E301A59-3988-47DF-9958-64B6EAF710D3}" srcOrd="0" destOrd="0" presId="urn:microsoft.com/office/officeart/2008/layout/HexagonCluster"/>
    <dgm:cxn modelId="{C005B367-CDB0-419B-9CF4-5A1A80305F1A}" type="presParOf" srcId="{A617E938-AFC7-42EC-910F-FB1D6EBCE797}" destId="{B481DF87-3C75-46DA-9F40-4AE16C6E6210}" srcOrd="11" destOrd="0" presId="urn:microsoft.com/office/officeart/2008/layout/HexagonCluster"/>
    <dgm:cxn modelId="{C5FB0143-C7C3-4704-AECD-3BDB5CF1477C}" type="presParOf" srcId="{B481DF87-3C75-46DA-9F40-4AE16C6E6210}" destId="{DE218613-16B3-4E52-A925-A3EC28FF1046}" srcOrd="0" destOrd="0" presId="urn:microsoft.com/office/officeart/2008/layout/HexagonCluster"/>
    <dgm:cxn modelId="{A025B4A8-0223-4C42-9A0D-29B152D048F4}" type="presParOf" srcId="{A617E938-AFC7-42EC-910F-FB1D6EBCE797}" destId="{E655D9AA-9422-47B8-A63F-19ED23670AED}" srcOrd="12" destOrd="0" presId="urn:microsoft.com/office/officeart/2008/layout/HexagonCluster"/>
    <dgm:cxn modelId="{71A29D79-3315-483A-8837-10764D8BD3BB}" type="presParOf" srcId="{E655D9AA-9422-47B8-A63F-19ED23670AED}" destId="{72206201-0C7B-41F2-8016-00630456FB5A}" srcOrd="0" destOrd="0" presId="urn:microsoft.com/office/officeart/2008/layout/HexagonCluster"/>
    <dgm:cxn modelId="{48432ACF-6B9E-4F6C-9215-4DCE778F2089}" type="presParOf" srcId="{A617E938-AFC7-42EC-910F-FB1D6EBCE797}" destId="{05DE82F7-6CE8-4752-999F-8DB99BC1BC4B}" srcOrd="13" destOrd="0" presId="urn:microsoft.com/office/officeart/2008/layout/HexagonCluster"/>
    <dgm:cxn modelId="{A7C7CD5C-3BC7-4285-BCD3-61872172930E}" type="presParOf" srcId="{05DE82F7-6CE8-4752-999F-8DB99BC1BC4B}" destId="{1C00CBCE-A98B-4F45-848B-CC503BE67910}" srcOrd="0" destOrd="0" presId="urn:microsoft.com/office/officeart/2008/layout/HexagonCluster"/>
    <dgm:cxn modelId="{744A4CA3-7B17-46F1-AD72-E22D4BEDB32C}" type="presParOf" srcId="{A617E938-AFC7-42EC-910F-FB1D6EBCE797}" destId="{EE73A63C-2231-4D36-A49B-A4FE5FCA8E87}" srcOrd="14" destOrd="0" presId="urn:microsoft.com/office/officeart/2008/layout/HexagonCluster"/>
    <dgm:cxn modelId="{0F238B7B-8447-438C-AF21-87D33BF0D860}" type="presParOf" srcId="{EE73A63C-2231-4D36-A49B-A4FE5FCA8E87}" destId="{66FDB732-2BD4-43AB-A25B-A5138EADE5F8}" srcOrd="0" destOrd="0" presId="urn:microsoft.com/office/officeart/2008/layout/HexagonCluster"/>
    <dgm:cxn modelId="{92301285-1BC2-480A-B87E-9DEFF23D90BD}" type="presParOf" srcId="{A617E938-AFC7-42EC-910F-FB1D6EBCE797}" destId="{CEE46FEA-1127-48C9-AC81-9766FCB34523}" srcOrd="15" destOrd="0" presId="urn:microsoft.com/office/officeart/2008/layout/HexagonCluster"/>
    <dgm:cxn modelId="{D28E9AFC-CB34-4773-838C-BF7C0D0F0329}" type="presParOf" srcId="{CEE46FEA-1127-48C9-AC81-9766FCB34523}" destId="{2F474CE9-59B8-404B-8899-BAED52FC7B0F}" srcOrd="0" destOrd="0" presId="urn:microsoft.com/office/officeart/2008/layout/HexagonCluster"/>
    <dgm:cxn modelId="{68C118CC-59B7-43FC-B4BC-0AB80B6CF0D3}" type="presParOf" srcId="{A617E938-AFC7-42EC-910F-FB1D6EBCE797}" destId="{759B8456-2B00-40D8-A3B1-0566D3D395F8}" srcOrd="16" destOrd="0" presId="urn:microsoft.com/office/officeart/2008/layout/HexagonCluster"/>
    <dgm:cxn modelId="{FDD7E6CE-B41D-4EAA-B526-50D22BCD1404}" type="presParOf" srcId="{759B8456-2B00-40D8-A3B1-0566D3D395F8}" destId="{17123CC0-1234-4509-A984-542849672A53}" srcOrd="0" destOrd="0" presId="urn:microsoft.com/office/officeart/2008/layout/HexagonCluster"/>
    <dgm:cxn modelId="{0C1A6EFF-612D-425E-8051-0982FBCC8622}" type="presParOf" srcId="{A617E938-AFC7-42EC-910F-FB1D6EBCE797}" destId="{F597694F-89B8-484F-B3A4-94CF13AEE742}" srcOrd="17" destOrd="0" presId="urn:microsoft.com/office/officeart/2008/layout/HexagonCluster"/>
    <dgm:cxn modelId="{59B1AC49-EACB-4A71-9D13-3D77A0642F0D}" type="presParOf" srcId="{F597694F-89B8-484F-B3A4-94CF13AEE742}" destId="{4E1ED7C2-E782-4BC2-9E71-89DBE117F858}" srcOrd="0" destOrd="0" presId="urn:microsoft.com/office/officeart/2008/layout/HexagonCluster"/>
    <dgm:cxn modelId="{EE214646-975D-43D7-AD68-F7673A7C0D5A}" type="presParOf" srcId="{A617E938-AFC7-42EC-910F-FB1D6EBCE797}" destId="{00C00EEC-8A34-4DD9-B02E-1E3CF00CF2AF}" srcOrd="18" destOrd="0" presId="urn:microsoft.com/office/officeart/2008/layout/HexagonCluster"/>
    <dgm:cxn modelId="{6AF7DEC5-2135-4B6E-ACD4-56532F52C0F9}" type="presParOf" srcId="{00C00EEC-8A34-4DD9-B02E-1E3CF00CF2AF}" destId="{A908FB6C-B992-46D6-BE2C-0AB140E0F9A5}" srcOrd="0" destOrd="0" presId="urn:microsoft.com/office/officeart/2008/layout/HexagonCluster"/>
    <dgm:cxn modelId="{7D986995-56CE-4D6A-B6B5-82C491D2DECE}" type="presParOf" srcId="{A617E938-AFC7-42EC-910F-FB1D6EBCE797}" destId="{02632281-C9B8-4586-BE3A-50E418DDD917}" srcOrd="19" destOrd="0" presId="urn:microsoft.com/office/officeart/2008/layout/HexagonCluster"/>
    <dgm:cxn modelId="{27DA3567-905B-4730-9539-F9105C11D7B1}" type="presParOf" srcId="{02632281-C9B8-4586-BE3A-50E418DDD917}" destId="{37EC2151-302B-42D4-B494-9DCB1C3B12B7}"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2C8196C-D053-45BE-8C32-EFE2F912AEF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EC"/>
        </a:p>
      </dgm:t>
    </dgm:pt>
    <dgm:pt modelId="{00E4C004-32EA-4790-8A99-E14668FB5C7F}">
      <dgm:prSet phldrT="[Texto]" custT="1"/>
      <dgm:spPr/>
      <dgm:t>
        <a:bodyPr/>
        <a:lstStyle/>
        <a:p>
          <a:pPr algn="just"/>
          <a:r>
            <a:rPr lang="es-EC" sz="2000" dirty="0"/>
            <a:t>Para los nanofluidos empleados de: Al</a:t>
          </a:r>
          <a:r>
            <a:rPr lang="es-EC" sz="2000" baseline="-25000" dirty="0"/>
            <a:t>2</a:t>
          </a:r>
          <a:r>
            <a:rPr lang="es-EC" sz="2000" dirty="0"/>
            <a:t>O</a:t>
          </a:r>
          <a:r>
            <a:rPr lang="es-EC" sz="2000" baseline="-25000" dirty="0"/>
            <a:t>3</a:t>
          </a:r>
          <a:r>
            <a:rPr lang="es-EC" sz="2000" dirty="0"/>
            <a:t>, Fe</a:t>
          </a:r>
          <a:r>
            <a:rPr lang="es-EC" sz="2000" baseline="-25000" dirty="0"/>
            <a:t>3</a:t>
          </a:r>
          <a:r>
            <a:rPr lang="es-EC" sz="2000" dirty="0"/>
            <a:t>O</a:t>
          </a:r>
          <a:r>
            <a:rPr lang="es-EC" sz="2000" baseline="-25000" dirty="0"/>
            <a:t>4</a:t>
          </a:r>
          <a:r>
            <a:rPr lang="es-EC" sz="2000" dirty="0"/>
            <a:t> y Nanotubos de Carbono (NTC), al ser utilizados en el interior de los tubos del termosifón, la capacidad de transferencia de calor incrementa, lo cual representa una opción muy viable para su uso en futuras aplicaciones en intercambiadores de calor de tipo termosifón, esto generaría un ahorro en la industria, ya que al utilizar calor residual se utiliza energía que de otra manera se evacuaría al ambiente.</a:t>
          </a:r>
        </a:p>
      </dgm:t>
    </dgm:pt>
    <dgm:pt modelId="{7FFB2308-053F-42C1-BB95-372A39C06721}" type="parTrans" cxnId="{5053B694-5D88-4462-827B-83C3DE69D03A}">
      <dgm:prSet/>
      <dgm:spPr/>
      <dgm:t>
        <a:bodyPr/>
        <a:lstStyle/>
        <a:p>
          <a:endParaRPr lang="es-EC"/>
        </a:p>
      </dgm:t>
    </dgm:pt>
    <dgm:pt modelId="{FCE0C849-8FD5-4666-9E8A-508521B04286}" type="sibTrans" cxnId="{5053B694-5D88-4462-827B-83C3DE69D03A}">
      <dgm:prSet/>
      <dgm:spPr/>
      <dgm:t>
        <a:bodyPr/>
        <a:lstStyle/>
        <a:p>
          <a:endParaRPr lang="es-EC"/>
        </a:p>
      </dgm:t>
    </dgm:pt>
    <dgm:pt modelId="{39F0D617-DA01-4A83-94A4-A797F3A8A718}">
      <dgm:prSet phldrT="[Texto]" custT="1"/>
      <dgm:spPr/>
      <dgm:t>
        <a:bodyPr/>
        <a:lstStyle/>
        <a:p>
          <a:pPr algn="just"/>
          <a:r>
            <a:rPr lang="es-EC" sz="2000" dirty="0"/>
            <a:t>El Equipo diseñado y construido consta de una sección para el calentamiento de aire (evaporador) desde la temperatura ambiente hasta los 104,5 °C, la cual es suficiente para que se produzca el proceso de ebullición en el interior de los tubos del termosifón, y una sección de enfriamiento (condensador), la cual incrementa la velocidad del aire al permitir que el vapor obtenido en el interior de los tubos pueda ser condensado y al mismo tiempo dicho aire pueda absorber este calor y así cumplir la función requerida.</a:t>
          </a:r>
          <a:endParaRPr lang="es-EC" sz="2000" i="0" dirty="0">
            <a:solidFill>
              <a:srgbClr val="000000"/>
            </a:solidFill>
            <a:effectLst/>
            <a:latin typeface="Calibri" panose="020F0502020204030204" pitchFamily="34" charset="0"/>
            <a:cs typeface="Calibri" panose="020F0502020204030204" pitchFamily="34" charset="0"/>
          </a:endParaRPr>
        </a:p>
      </dgm:t>
    </dgm:pt>
    <dgm:pt modelId="{D24C7E40-E8AD-4C47-8D0D-3C7387877757}" type="parTrans" cxnId="{8ACFE115-798C-45EF-BF09-739991ECF3BC}">
      <dgm:prSet/>
      <dgm:spPr/>
      <dgm:t>
        <a:bodyPr/>
        <a:lstStyle/>
        <a:p>
          <a:endParaRPr lang="es-EC"/>
        </a:p>
      </dgm:t>
    </dgm:pt>
    <dgm:pt modelId="{69FAA2AC-8564-430F-ADDE-D385C982E0EE}" type="sibTrans" cxnId="{8ACFE115-798C-45EF-BF09-739991ECF3BC}">
      <dgm:prSet/>
      <dgm:spPr/>
      <dgm:t>
        <a:bodyPr/>
        <a:lstStyle/>
        <a:p>
          <a:endParaRPr lang="es-EC"/>
        </a:p>
      </dgm:t>
    </dgm:pt>
    <dgm:pt modelId="{ADC9A0F5-D118-4C71-A34E-0D0FD4966664}">
      <dgm:prSet custT="1"/>
      <dgm:spPr/>
      <dgm:t>
        <a:bodyPr/>
        <a:lstStyle/>
        <a:p>
          <a:pPr algn="just"/>
          <a:r>
            <a:rPr lang="es-EC" sz="2000" dirty="0"/>
            <a:t>Los resultados en las nanopartículas de Hierro (Fe</a:t>
          </a:r>
          <a:r>
            <a:rPr lang="es-EC" sz="2000" baseline="-25000" dirty="0"/>
            <a:t>3</a:t>
          </a:r>
          <a:r>
            <a:rPr lang="es-EC" sz="2000" dirty="0"/>
            <a:t>O</a:t>
          </a:r>
          <a:r>
            <a:rPr lang="es-EC" sz="2000" baseline="-25000" dirty="0"/>
            <a:t>4</a:t>
          </a:r>
          <a:r>
            <a:rPr lang="es-EC" sz="2000" dirty="0"/>
            <a:t>), muestran una estabilidad en la transferencia de calor (creciente), en las concentraciones analizadas, convirtiéndolas en candidatas para su uso en aplicaciones industriales que requieran una mayor cantidad de calor recuperado.</a:t>
          </a:r>
          <a:endParaRPr lang="es-EC" sz="1600" dirty="0">
            <a:latin typeface="Calibri" panose="020F0502020204030204" pitchFamily="34" charset="0"/>
            <a:cs typeface="Calibri" panose="020F0502020204030204" pitchFamily="34" charset="0"/>
          </a:endParaRPr>
        </a:p>
      </dgm:t>
    </dgm:pt>
    <dgm:pt modelId="{A97230C3-8326-450E-840C-F49FB0A5AB6E}" type="parTrans" cxnId="{3AE21219-8603-4F75-B6B1-71EC45E329FA}">
      <dgm:prSet/>
      <dgm:spPr/>
      <dgm:t>
        <a:bodyPr/>
        <a:lstStyle/>
        <a:p>
          <a:endParaRPr lang="es-EC"/>
        </a:p>
      </dgm:t>
    </dgm:pt>
    <dgm:pt modelId="{D16F3098-AB15-49DE-AC0B-62CA41533185}" type="sibTrans" cxnId="{3AE21219-8603-4F75-B6B1-71EC45E329FA}">
      <dgm:prSet/>
      <dgm:spPr/>
      <dgm:t>
        <a:bodyPr/>
        <a:lstStyle/>
        <a:p>
          <a:endParaRPr lang="es-EC"/>
        </a:p>
      </dgm:t>
    </dgm:pt>
    <dgm:pt modelId="{BE703B71-7EE3-48D8-8C77-CD0791FE3475}" type="pres">
      <dgm:prSet presAssocID="{E2C8196C-D053-45BE-8C32-EFE2F912AEF6}" presName="vert0" presStyleCnt="0">
        <dgm:presLayoutVars>
          <dgm:dir/>
          <dgm:animOne val="branch"/>
          <dgm:animLvl val="lvl"/>
        </dgm:presLayoutVars>
      </dgm:prSet>
      <dgm:spPr/>
    </dgm:pt>
    <dgm:pt modelId="{E269DD08-AEE8-4DF2-AE87-60EA19731239}" type="pres">
      <dgm:prSet presAssocID="{39F0D617-DA01-4A83-94A4-A797F3A8A718}" presName="thickLine" presStyleLbl="alignNode1" presStyleIdx="0" presStyleCnt="3"/>
      <dgm:spPr/>
    </dgm:pt>
    <dgm:pt modelId="{D33CFF9A-1598-4BCD-953F-A2CF188B327F}" type="pres">
      <dgm:prSet presAssocID="{39F0D617-DA01-4A83-94A4-A797F3A8A718}" presName="horz1" presStyleCnt="0"/>
      <dgm:spPr/>
    </dgm:pt>
    <dgm:pt modelId="{595DEF49-9251-45E8-AEFF-98906176A41E}" type="pres">
      <dgm:prSet presAssocID="{39F0D617-DA01-4A83-94A4-A797F3A8A718}" presName="tx1" presStyleLbl="revTx" presStyleIdx="0" presStyleCnt="3" custScaleX="99506" custScaleY="38888" custLinFactNeighborX="-87" custLinFactNeighborY="-9517"/>
      <dgm:spPr/>
    </dgm:pt>
    <dgm:pt modelId="{1A0BBAD5-6C41-41EA-B4B2-76FA616693F8}" type="pres">
      <dgm:prSet presAssocID="{39F0D617-DA01-4A83-94A4-A797F3A8A718}" presName="vert1" presStyleCnt="0"/>
      <dgm:spPr/>
    </dgm:pt>
    <dgm:pt modelId="{19550200-32D5-4BE8-BADF-5CA8F7401CFD}" type="pres">
      <dgm:prSet presAssocID="{00E4C004-32EA-4790-8A99-E14668FB5C7F}" presName="thickLine" presStyleLbl="alignNode1" presStyleIdx="1" presStyleCnt="3"/>
      <dgm:spPr/>
    </dgm:pt>
    <dgm:pt modelId="{8DD108D3-F80F-4C16-BE1D-C4D4A2BCAEC5}" type="pres">
      <dgm:prSet presAssocID="{00E4C004-32EA-4790-8A99-E14668FB5C7F}" presName="horz1" presStyleCnt="0"/>
      <dgm:spPr/>
    </dgm:pt>
    <dgm:pt modelId="{9447FE93-ADF7-4B92-BD9A-73149EAF03CD}" type="pres">
      <dgm:prSet presAssocID="{00E4C004-32EA-4790-8A99-E14668FB5C7F}" presName="tx1" presStyleLbl="revTx" presStyleIdx="1" presStyleCnt="3" custScaleY="34510" custLinFactNeighborX="-175" custLinFactNeighborY="-1391"/>
      <dgm:spPr/>
    </dgm:pt>
    <dgm:pt modelId="{53C8E82D-B4B7-410C-B1CD-5A19EDD7FF37}" type="pres">
      <dgm:prSet presAssocID="{00E4C004-32EA-4790-8A99-E14668FB5C7F}" presName="vert1" presStyleCnt="0"/>
      <dgm:spPr/>
    </dgm:pt>
    <dgm:pt modelId="{482F07B3-E9E3-4839-886C-FB00B30CA808}" type="pres">
      <dgm:prSet presAssocID="{ADC9A0F5-D118-4C71-A34E-0D0FD4966664}" presName="thickLine" presStyleLbl="alignNode1" presStyleIdx="2" presStyleCnt="3"/>
      <dgm:spPr/>
    </dgm:pt>
    <dgm:pt modelId="{B909B6CB-A979-4DC0-9A87-E4A50925B11D}" type="pres">
      <dgm:prSet presAssocID="{ADC9A0F5-D118-4C71-A34E-0D0FD4966664}" presName="horz1" presStyleCnt="0"/>
      <dgm:spPr/>
    </dgm:pt>
    <dgm:pt modelId="{794B9061-7929-4217-88B3-E3DEDFF3FEF0}" type="pres">
      <dgm:prSet presAssocID="{ADC9A0F5-D118-4C71-A34E-0D0FD4966664}" presName="tx1" presStyleLbl="revTx" presStyleIdx="2" presStyleCnt="3" custScaleY="74998"/>
      <dgm:spPr/>
    </dgm:pt>
    <dgm:pt modelId="{B8C8BA00-1866-4724-B87D-CF8BA1606126}" type="pres">
      <dgm:prSet presAssocID="{ADC9A0F5-D118-4C71-A34E-0D0FD4966664}" presName="vert1" presStyleCnt="0"/>
      <dgm:spPr/>
    </dgm:pt>
  </dgm:ptLst>
  <dgm:cxnLst>
    <dgm:cxn modelId="{8ACFE115-798C-45EF-BF09-739991ECF3BC}" srcId="{E2C8196C-D053-45BE-8C32-EFE2F912AEF6}" destId="{39F0D617-DA01-4A83-94A4-A797F3A8A718}" srcOrd="0" destOrd="0" parTransId="{D24C7E40-E8AD-4C47-8D0D-3C7387877757}" sibTransId="{69FAA2AC-8564-430F-ADDE-D385C982E0EE}"/>
    <dgm:cxn modelId="{3AE21219-8603-4F75-B6B1-71EC45E329FA}" srcId="{E2C8196C-D053-45BE-8C32-EFE2F912AEF6}" destId="{ADC9A0F5-D118-4C71-A34E-0D0FD4966664}" srcOrd="2" destOrd="0" parTransId="{A97230C3-8326-450E-840C-F49FB0A5AB6E}" sibTransId="{D16F3098-AB15-49DE-AC0B-62CA41533185}"/>
    <dgm:cxn modelId="{0D667F50-B764-4001-83F1-8A6160746698}" type="presOf" srcId="{00E4C004-32EA-4790-8A99-E14668FB5C7F}" destId="{9447FE93-ADF7-4B92-BD9A-73149EAF03CD}" srcOrd="0" destOrd="0" presId="urn:microsoft.com/office/officeart/2008/layout/LinedList"/>
    <dgm:cxn modelId="{47C03380-7BC4-45E7-A264-683D6D80FD85}" type="presOf" srcId="{ADC9A0F5-D118-4C71-A34E-0D0FD4966664}" destId="{794B9061-7929-4217-88B3-E3DEDFF3FEF0}" srcOrd="0" destOrd="0" presId="urn:microsoft.com/office/officeart/2008/layout/LinedList"/>
    <dgm:cxn modelId="{5053B694-5D88-4462-827B-83C3DE69D03A}" srcId="{E2C8196C-D053-45BE-8C32-EFE2F912AEF6}" destId="{00E4C004-32EA-4790-8A99-E14668FB5C7F}" srcOrd="1" destOrd="0" parTransId="{7FFB2308-053F-42C1-BB95-372A39C06721}" sibTransId="{FCE0C849-8FD5-4666-9E8A-508521B04286}"/>
    <dgm:cxn modelId="{66B4C4E8-68C0-4BE8-86FB-EB7433136AB9}" type="presOf" srcId="{E2C8196C-D053-45BE-8C32-EFE2F912AEF6}" destId="{BE703B71-7EE3-48D8-8C77-CD0791FE3475}" srcOrd="0" destOrd="0" presId="urn:microsoft.com/office/officeart/2008/layout/LinedList"/>
    <dgm:cxn modelId="{9DF83EFA-05B1-4F10-BB3D-ABEEB3B4D6C1}" type="presOf" srcId="{39F0D617-DA01-4A83-94A4-A797F3A8A718}" destId="{595DEF49-9251-45E8-AEFF-98906176A41E}" srcOrd="0" destOrd="0" presId="urn:microsoft.com/office/officeart/2008/layout/LinedList"/>
    <dgm:cxn modelId="{EAEB5ABD-F408-4E2A-8033-B5ED8BBFF4F6}" type="presParOf" srcId="{BE703B71-7EE3-48D8-8C77-CD0791FE3475}" destId="{E269DD08-AEE8-4DF2-AE87-60EA19731239}" srcOrd="0" destOrd="0" presId="urn:microsoft.com/office/officeart/2008/layout/LinedList"/>
    <dgm:cxn modelId="{0DE06CFA-5E63-469A-B7B4-54167FAA172A}" type="presParOf" srcId="{BE703B71-7EE3-48D8-8C77-CD0791FE3475}" destId="{D33CFF9A-1598-4BCD-953F-A2CF188B327F}" srcOrd="1" destOrd="0" presId="urn:microsoft.com/office/officeart/2008/layout/LinedList"/>
    <dgm:cxn modelId="{276DFC0B-342A-4218-BD77-E8AAD712B620}" type="presParOf" srcId="{D33CFF9A-1598-4BCD-953F-A2CF188B327F}" destId="{595DEF49-9251-45E8-AEFF-98906176A41E}" srcOrd="0" destOrd="0" presId="urn:microsoft.com/office/officeart/2008/layout/LinedList"/>
    <dgm:cxn modelId="{EF7DC8D9-BBFD-4099-8144-CD6CF8F664E3}" type="presParOf" srcId="{D33CFF9A-1598-4BCD-953F-A2CF188B327F}" destId="{1A0BBAD5-6C41-41EA-B4B2-76FA616693F8}" srcOrd="1" destOrd="0" presId="urn:microsoft.com/office/officeart/2008/layout/LinedList"/>
    <dgm:cxn modelId="{68AD50EB-B601-4BFC-B43C-0A376D04AB91}" type="presParOf" srcId="{BE703B71-7EE3-48D8-8C77-CD0791FE3475}" destId="{19550200-32D5-4BE8-BADF-5CA8F7401CFD}" srcOrd="2" destOrd="0" presId="urn:microsoft.com/office/officeart/2008/layout/LinedList"/>
    <dgm:cxn modelId="{76D29290-7C50-4FFC-A080-0A01B50B016C}" type="presParOf" srcId="{BE703B71-7EE3-48D8-8C77-CD0791FE3475}" destId="{8DD108D3-F80F-4C16-BE1D-C4D4A2BCAEC5}" srcOrd="3" destOrd="0" presId="urn:microsoft.com/office/officeart/2008/layout/LinedList"/>
    <dgm:cxn modelId="{90ACA2F3-0B2F-4FA8-8B89-05ED93E23AF8}" type="presParOf" srcId="{8DD108D3-F80F-4C16-BE1D-C4D4A2BCAEC5}" destId="{9447FE93-ADF7-4B92-BD9A-73149EAF03CD}" srcOrd="0" destOrd="0" presId="urn:microsoft.com/office/officeart/2008/layout/LinedList"/>
    <dgm:cxn modelId="{6DB7094D-28A3-4ECD-990E-13747F26A577}" type="presParOf" srcId="{8DD108D3-F80F-4C16-BE1D-C4D4A2BCAEC5}" destId="{53C8E82D-B4B7-410C-B1CD-5A19EDD7FF37}" srcOrd="1" destOrd="0" presId="urn:microsoft.com/office/officeart/2008/layout/LinedList"/>
    <dgm:cxn modelId="{BAB6EF66-EA92-4F25-B137-7C86B7ED019D}" type="presParOf" srcId="{BE703B71-7EE3-48D8-8C77-CD0791FE3475}" destId="{482F07B3-E9E3-4839-886C-FB00B30CA808}" srcOrd="4" destOrd="0" presId="urn:microsoft.com/office/officeart/2008/layout/LinedList"/>
    <dgm:cxn modelId="{6D62AA0F-8038-4ABD-838E-D4D83B4C54FB}" type="presParOf" srcId="{BE703B71-7EE3-48D8-8C77-CD0791FE3475}" destId="{B909B6CB-A979-4DC0-9A87-E4A50925B11D}" srcOrd="5" destOrd="0" presId="urn:microsoft.com/office/officeart/2008/layout/LinedList"/>
    <dgm:cxn modelId="{3B393A1A-84B7-44E5-9A0C-536F6C5CD44D}" type="presParOf" srcId="{B909B6CB-A979-4DC0-9A87-E4A50925B11D}" destId="{794B9061-7929-4217-88B3-E3DEDFF3FEF0}" srcOrd="0" destOrd="0" presId="urn:microsoft.com/office/officeart/2008/layout/LinedList"/>
    <dgm:cxn modelId="{E7A9C0A6-7CF4-4346-88A8-DAF49794C2C1}" type="presParOf" srcId="{B909B6CB-A979-4DC0-9A87-E4A50925B11D}" destId="{B8C8BA00-1866-4724-B87D-CF8BA160612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2C8196C-D053-45BE-8C32-EFE2F912AEF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EC"/>
        </a:p>
      </dgm:t>
    </dgm:pt>
    <dgm:pt modelId="{00E4C004-32EA-4790-8A99-E14668FB5C7F}">
      <dgm:prSet phldrT="[Texto]" custT="1"/>
      <dgm:spPr/>
      <dgm:t>
        <a:bodyPr/>
        <a:lstStyle/>
        <a:p>
          <a:pPr algn="just"/>
          <a:r>
            <a:rPr lang="es-EC" sz="2000" dirty="0"/>
            <a:t>Se observa que el nanofluido de nanotubos de carbono (NTC) en las concentraciones analizadas, la curva de transferencia de calor presenta una forma acampanada, con un pico máximo al 0,5% y muestra una tendencia decreciente al 1,5%, esto se debe a que en una concentración mayor las nanopartículas tienden a agruparse en lugar de dispersarse en el fluido base, de esta manera la nanopartícula actúa como una resistencia térmica </a:t>
          </a:r>
        </a:p>
      </dgm:t>
    </dgm:pt>
    <dgm:pt modelId="{7FFB2308-053F-42C1-BB95-372A39C06721}" type="parTrans" cxnId="{5053B694-5D88-4462-827B-83C3DE69D03A}">
      <dgm:prSet/>
      <dgm:spPr/>
      <dgm:t>
        <a:bodyPr/>
        <a:lstStyle/>
        <a:p>
          <a:endParaRPr lang="es-EC"/>
        </a:p>
      </dgm:t>
    </dgm:pt>
    <dgm:pt modelId="{FCE0C849-8FD5-4666-9E8A-508521B04286}" type="sibTrans" cxnId="{5053B694-5D88-4462-827B-83C3DE69D03A}">
      <dgm:prSet/>
      <dgm:spPr/>
      <dgm:t>
        <a:bodyPr/>
        <a:lstStyle/>
        <a:p>
          <a:endParaRPr lang="es-EC"/>
        </a:p>
      </dgm:t>
    </dgm:pt>
    <dgm:pt modelId="{6E04E39B-DD97-4AFB-B6FC-F3D4CCAB1D79}">
      <dgm:prSet phldrT="[Texto]" custT="1"/>
      <dgm:spPr/>
      <dgm:t>
        <a:bodyPr/>
        <a:lstStyle/>
        <a:p>
          <a:pPr algn="just"/>
          <a:r>
            <a:rPr lang="es-EC" sz="2000" dirty="0"/>
            <a:t>En los nanofluidos de Aluminio (Al</a:t>
          </a:r>
          <a:r>
            <a:rPr lang="es-EC" sz="2000" baseline="-25000" dirty="0"/>
            <a:t>2</a:t>
          </a:r>
          <a:r>
            <a:rPr lang="es-EC" sz="2000" dirty="0"/>
            <a:t>O</a:t>
          </a:r>
          <a:r>
            <a:rPr lang="es-EC" sz="2000" baseline="-25000" dirty="0"/>
            <a:t>3</a:t>
          </a:r>
          <a:r>
            <a:rPr lang="es-EC" sz="2000" dirty="0"/>
            <a:t>) en las concentraciones analizadas, la curva de transferencia de calor presenta una tendencia decreciente lineal, con un pico máximo al 0,1% y su pico mínimo al 1,5%, esto se debe a que en una concentración mayor las nanopartículas dificultan la transferencia de calor debido a la agrupación de las mismas.</a:t>
          </a:r>
        </a:p>
        <a:p>
          <a:pPr algn="just"/>
          <a:endParaRPr lang="es-EC" sz="2000" dirty="0"/>
        </a:p>
      </dgm:t>
    </dgm:pt>
    <dgm:pt modelId="{87430D05-C3A8-45C6-A327-8107661CD7F7}" type="parTrans" cxnId="{7CBE7BD3-4E5E-4522-8FCA-F35AEC075921}">
      <dgm:prSet/>
      <dgm:spPr/>
      <dgm:t>
        <a:bodyPr/>
        <a:lstStyle/>
        <a:p>
          <a:endParaRPr lang="es-EC"/>
        </a:p>
      </dgm:t>
    </dgm:pt>
    <dgm:pt modelId="{AD117CFC-4BAB-408A-B845-1B19518701F1}" type="sibTrans" cxnId="{7CBE7BD3-4E5E-4522-8FCA-F35AEC075921}">
      <dgm:prSet/>
      <dgm:spPr/>
      <dgm:t>
        <a:bodyPr/>
        <a:lstStyle/>
        <a:p>
          <a:endParaRPr lang="es-EC"/>
        </a:p>
      </dgm:t>
    </dgm:pt>
    <dgm:pt modelId="{39F0D617-DA01-4A83-94A4-A797F3A8A718}">
      <dgm:prSet phldrT="[Texto]" custT="1"/>
      <dgm:spPr/>
      <dgm:t>
        <a:bodyPr/>
        <a:lstStyle/>
        <a:p>
          <a:pPr algn="just"/>
          <a:r>
            <a:rPr lang="es-EC" sz="2000" dirty="0"/>
            <a:t>En las concentraciones de 0,1 y 0,5% de los nanofluidos el mejor resultado obtenido corresponde al nanofluido de Nanotubos de carbono (NTC), con valores de 1145,35 W y 1376,52 W  respectivamente, lo cual representa 1,11 y 1,33 veces más que el agua destilada. </a:t>
          </a:r>
        </a:p>
      </dgm:t>
    </dgm:pt>
    <dgm:pt modelId="{D24C7E40-E8AD-4C47-8D0D-3C7387877757}" type="parTrans" cxnId="{8ACFE115-798C-45EF-BF09-739991ECF3BC}">
      <dgm:prSet/>
      <dgm:spPr/>
      <dgm:t>
        <a:bodyPr/>
        <a:lstStyle/>
        <a:p>
          <a:endParaRPr lang="es-EC"/>
        </a:p>
      </dgm:t>
    </dgm:pt>
    <dgm:pt modelId="{69FAA2AC-8564-430F-ADDE-D385C982E0EE}" type="sibTrans" cxnId="{8ACFE115-798C-45EF-BF09-739991ECF3BC}">
      <dgm:prSet/>
      <dgm:spPr/>
      <dgm:t>
        <a:bodyPr/>
        <a:lstStyle/>
        <a:p>
          <a:endParaRPr lang="es-EC"/>
        </a:p>
      </dgm:t>
    </dgm:pt>
    <dgm:pt modelId="{9139E353-0122-404B-8BA4-5CA7620763E7}" type="pres">
      <dgm:prSet presAssocID="{E2C8196C-D053-45BE-8C32-EFE2F912AEF6}" presName="vert0" presStyleCnt="0">
        <dgm:presLayoutVars>
          <dgm:dir/>
          <dgm:animOne val="branch"/>
          <dgm:animLvl val="lvl"/>
        </dgm:presLayoutVars>
      </dgm:prSet>
      <dgm:spPr/>
    </dgm:pt>
    <dgm:pt modelId="{CD44A252-E09B-4290-B02E-99A66EE19B7B}" type="pres">
      <dgm:prSet presAssocID="{39F0D617-DA01-4A83-94A4-A797F3A8A718}" presName="thickLine" presStyleLbl="alignNode1" presStyleIdx="0" presStyleCnt="3"/>
      <dgm:spPr/>
    </dgm:pt>
    <dgm:pt modelId="{BBFF5EF3-E3EF-4FD1-B667-64948A23B8F1}" type="pres">
      <dgm:prSet presAssocID="{39F0D617-DA01-4A83-94A4-A797F3A8A718}" presName="horz1" presStyleCnt="0"/>
      <dgm:spPr/>
    </dgm:pt>
    <dgm:pt modelId="{0B1F69E3-9C05-4665-8E03-ACA79C593FEB}" type="pres">
      <dgm:prSet presAssocID="{39F0D617-DA01-4A83-94A4-A797F3A8A718}" presName="tx1" presStyleLbl="revTx" presStyleIdx="0" presStyleCnt="3" custScaleY="28136"/>
      <dgm:spPr/>
    </dgm:pt>
    <dgm:pt modelId="{BB69CE8D-F75B-4E36-9AB2-FB6EF9C96B8F}" type="pres">
      <dgm:prSet presAssocID="{39F0D617-DA01-4A83-94A4-A797F3A8A718}" presName="vert1" presStyleCnt="0"/>
      <dgm:spPr/>
    </dgm:pt>
    <dgm:pt modelId="{B2994ED1-6CCA-41FF-851E-655EEFA895F4}" type="pres">
      <dgm:prSet presAssocID="{00E4C004-32EA-4790-8A99-E14668FB5C7F}" presName="thickLine" presStyleLbl="alignNode1" presStyleIdx="1" presStyleCnt="3"/>
      <dgm:spPr/>
    </dgm:pt>
    <dgm:pt modelId="{F1C0973D-8465-4C01-9E50-85C1302C58BC}" type="pres">
      <dgm:prSet presAssocID="{00E4C004-32EA-4790-8A99-E14668FB5C7F}" presName="horz1" presStyleCnt="0"/>
      <dgm:spPr/>
    </dgm:pt>
    <dgm:pt modelId="{632FAAEA-EDE7-412C-81A0-8D0F68B5EB3C}" type="pres">
      <dgm:prSet presAssocID="{00E4C004-32EA-4790-8A99-E14668FB5C7F}" presName="tx1" presStyleLbl="revTx" presStyleIdx="1" presStyleCnt="3" custScaleY="33915"/>
      <dgm:spPr/>
    </dgm:pt>
    <dgm:pt modelId="{835A656D-20D3-45C8-BA74-8BD69271E6BA}" type="pres">
      <dgm:prSet presAssocID="{00E4C004-32EA-4790-8A99-E14668FB5C7F}" presName="vert1" presStyleCnt="0"/>
      <dgm:spPr/>
    </dgm:pt>
    <dgm:pt modelId="{04D86679-220B-4457-8834-89B632BE2180}" type="pres">
      <dgm:prSet presAssocID="{6E04E39B-DD97-4AFB-B6FC-F3D4CCAB1D79}" presName="thickLine" presStyleLbl="alignNode1" presStyleIdx="2" presStyleCnt="3"/>
      <dgm:spPr/>
    </dgm:pt>
    <dgm:pt modelId="{6590A47C-3778-429C-A7E6-00B0217AF16F}" type="pres">
      <dgm:prSet presAssocID="{6E04E39B-DD97-4AFB-B6FC-F3D4CCAB1D79}" presName="horz1" presStyleCnt="0"/>
      <dgm:spPr/>
    </dgm:pt>
    <dgm:pt modelId="{444DCE86-6F9D-4B2A-A212-D59A64C80E70}" type="pres">
      <dgm:prSet presAssocID="{6E04E39B-DD97-4AFB-B6FC-F3D4CCAB1D79}" presName="tx1" presStyleLbl="revTx" presStyleIdx="2" presStyleCnt="3" custScaleY="40977"/>
      <dgm:spPr/>
    </dgm:pt>
    <dgm:pt modelId="{92D1A036-D21E-4F5F-94F9-543CC41EC294}" type="pres">
      <dgm:prSet presAssocID="{6E04E39B-DD97-4AFB-B6FC-F3D4CCAB1D79}" presName="vert1" presStyleCnt="0"/>
      <dgm:spPr/>
    </dgm:pt>
  </dgm:ptLst>
  <dgm:cxnLst>
    <dgm:cxn modelId="{8ACFE115-798C-45EF-BF09-739991ECF3BC}" srcId="{E2C8196C-D053-45BE-8C32-EFE2F912AEF6}" destId="{39F0D617-DA01-4A83-94A4-A797F3A8A718}" srcOrd="0" destOrd="0" parTransId="{D24C7E40-E8AD-4C47-8D0D-3C7387877757}" sibTransId="{69FAA2AC-8564-430F-ADDE-D385C982E0EE}"/>
    <dgm:cxn modelId="{F234C136-B798-4392-B3C7-36573E3E9F01}" type="presOf" srcId="{E2C8196C-D053-45BE-8C32-EFE2F912AEF6}" destId="{9139E353-0122-404B-8BA4-5CA7620763E7}" srcOrd="0" destOrd="0" presId="urn:microsoft.com/office/officeart/2008/layout/LinedList"/>
    <dgm:cxn modelId="{C08DC245-B10E-4BB8-BF55-29E6538365D5}" type="presOf" srcId="{6E04E39B-DD97-4AFB-B6FC-F3D4CCAB1D79}" destId="{444DCE86-6F9D-4B2A-A212-D59A64C80E70}" srcOrd="0" destOrd="0" presId="urn:microsoft.com/office/officeart/2008/layout/LinedList"/>
    <dgm:cxn modelId="{5053B694-5D88-4462-827B-83C3DE69D03A}" srcId="{E2C8196C-D053-45BE-8C32-EFE2F912AEF6}" destId="{00E4C004-32EA-4790-8A99-E14668FB5C7F}" srcOrd="1" destOrd="0" parTransId="{7FFB2308-053F-42C1-BB95-372A39C06721}" sibTransId="{FCE0C849-8FD5-4666-9E8A-508521B04286}"/>
    <dgm:cxn modelId="{F10DCAD2-4511-4E15-A931-5740CC79F818}" type="presOf" srcId="{00E4C004-32EA-4790-8A99-E14668FB5C7F}" destId="{632FAAEA-EDE7-412C-81A0-8D0F68B5EB3C}" srcOrd="0" destOrd="0" presId="urn:microsoft.com/office/officeart/2008/layout/LinedList"/>
    <dgm:cxn modelId="{7CBE7BD3-4E5E-4522-8FCA-F35AEC075921}" srcId="{E2C8196C-D053-45BE-8C32-EFE2F912AEF6}" destId="{6E04E39B-DD97-4AFB-B6FC-F3D4CCAB1D79}" srcOrd="2" destOrd="0" parTransId="{87430D05-C3A8-45C6-A327-8107661CD7F7}" sibTransId="{AD117CFC-4BAB-408A-B845-1B19518701F1}"/>
    <dgm:cxn modelId="{4349ACE4-5952-457A-B5E3-3CD1E1424357}" type="presOf" srcId="{39F0D617-DA01-4A83-94A4-A797F3A8A718}" destId="{0B1F69E3-9C05-4665-8E03-ACA79C593FEB}" srcOrd="0" destOrd="0" presId="urn:microsoft.com/office/officeart/2008/layout/LinedList"/>
    <dgm:cxn modelId="{2B95F5D5-4033-4992-8DFC-DF440BE6FE75}" type="presParOf" srcId="{9139E353-0122-404B-8BA4-5CA7620763E7}" destId="{CD44A252-E09B-4290-B02E-99A66EE19B7B}" srcOrd="0" destOrd="0" presId="urn:microsoft.com/office/officeart/2008/layout/LinedList"/>
    <dgm:cxn modelId="{650C8C5A-499E-4AF9-91E4-0E5409355463}" type="presParOf" srcId="{9139E353-0122-404B-8BA4-5CA7620763E7}" destId="{BBFF5EF3-E3EF-4FD1-B667-64948A23B8F1}" srcOrd="1" destOrd="0" presId="urn:microsoft.com/office/officeart/2008/layout/LinedList"/>
    <dgm:cxn modelId="{2B5FF549-F732-4F55-8E37-EEF2826BE137}" type="presParOf" srcId="{BBFF5EF3-E3EF-4FD1-B667-64948A23B8F1}" destId="{0B1F69E3-9C05-4665-8E03-ACA79C593FEB}" srcOrd="0" destOrd="0" presId="urn:microsoft.com/office/officeart/2008/layout/LinedList"/>
    <dgm:cxn modelId="{4F4E9CC9-E624-4998-8E11-1F5B915EBB7D}" type="presParOf" srcId="{BBFF5EF3-E3EF-4FD1-B667-64948A23B8F1}" destId="{BB69CE8D-F75B-4E36-9AB2-FB6EF9C96B8F}" srcOrd="1" destOrd="0" presId="urn:microsoft.com/office/officeart/2008/layout/LinedList"/>
    <dgm:cxn modelId="{5E49DA5B-99BA-48EE-A751-A1371D7A1033}" type="presParOf" srcId="{9139E353-0122-404B-8BA4-5CA7620763E7}" destId="{B2994ED1-6CCA-41FF-851E-655EEFA895F4}" srcOrd="2" destOrd="0" presId="urn:microsoft.com/office/officeart/2008/layout/LinedList"/>
    <dgm:cxn modelId="{7AB0F777-B5BB-4AF7-AF1B-D018A263E010}" type="presParOf" srcId="{9139E353-0122-404B-8BA4-5CA7620763E7}" destId="{F1C0973D-8465-4C01-9E50-85C1302C58BC}" srcOrd="3" destOrd="0" presId="urn:microsoft.com/office/officeart/2008/layout/LinedList"/>
    <dgm:cxn modelId="{BF8F072F-73E1-4BF3-9038-6FB24575FE10}" type="presParOf" srcId="{F1C0973D-8465-4C01-9E50-85C1302C58BC}" destId="{632FAAEA-EDE7-412C-81A0-8D0F68B5EB3C}" srcOrd="0" destOrd="0" presId="urn:microsoft.com/office/officeart/2008/layout/LinedList"/>
    <dgm:cxn modelId="{D32ADC1B-5D61-4E6C-BBBC-ECF2A91444C9}" type="presParOf" srcId="{F1C0973D-8465-4C01-9E50-85C1302C58BC}" destId="{835A656D-20D3-45C8-BA74-8BD69271E6BA}" srcOrd="1" destOrd="0" presId="urn:microsoft.com/office/officeart/2008/layout/LinedList"/>
    <dgm:cxn modelId="{41E44E8C-631E-4E06-84D6-44B51DD69246}" type="presParOf" srcId="{9139E353-0122-404B-8BA4-5CA7620763E7}" destId="{04D86679-220B-4457-8834-89B632BE2180}" srcOrd="4" destOrd="0" presId="urn:microsoft.com/office/officeart/2008/layout/LinedList"/>
    <dgm:cxn modelId="{9FC008CD-947A-4906-8D99-219E837F50AE}" type="presParOf" srcId="{9139E353-0122-404B-8BA4-5CA7620763E7}" destId="{6590A47C-3778-429C-A7E6-00B0217AF16F}" srcOrd="5" destOrd="0" presId="urn:microsoft.com/office/officeart/2008/layout/LinedList"/>
    <dgm:cxn modelId="{A8AAEAEE-87B1-4688-B6C4-EEFFDA535944}" type="presParOf" srcId="{6590A47C-3778-429C-A7E6-00B0217AF16F}" destId="{444DCE86-6F9D-4B2A-A212-D59A64C80E70}" srcOrd="0" destOrd="0" presId="urn:microsoft.com/office/officeart/2008/layout/LinedList"/>
    <dgm:cxn modelId="{41E05DB8-90D6-4784-A7C6-63744693E39E}" type="presParOf" srcId="{6590A47C-3778-429C-A7E6-00B0217AF16F}" destId="{92D1A036-D21E-4F5F-94F9-543CC41EC29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2C8196C-D053-45BE-8C32-EFE2F912AEF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EC"/>
        </a:p>
      </dgm:t>
    </dgm:pt>
    <dgm:pt modelId="{00E4C004-32EA-4790-8A99-E14668FB5C7F}">
      <dgm:prSet phldrT="[Texto]" custT="1"/>
      <dgm:spPr/>
      <dgm:t>
        <a:bodyPr/>
        <a:lstStyle/>
        <a:p>
          <a:pPr algn="just"/>
          <a:r>
            <a:rPr lang="es-EC" sz="2000" dirty="0"/>
            <a:t>El nanofluido que presenta una mayor eficiencia es el de nanotubos de carbono (NTC), a una concentración del 0,5%, con un valor de 31,97, esto supera al agua destilada en 2,56 veces, en 1,54 veces al Fe</a:t>
          </a:r>
          <a:r>
            <a:rPr lang="es-EC" sz="2000" baseline="-25000" dirty="0"/>
            <a:t>3</a:t>
          </a:r>
          <a:r>
            <a:rPr lang="es-EC" sz="2000" dirty="0"/>
            <a:t>O</a:t>
          </a:r>
          <a:r>
            <a:rPr lang="es-EC" sz="2000" baseline="-25000" dirty="0"/>
            <a:t>4</a:t>
          </a:r>
          <a:r>
            <a:rPr lang="es-EC" sz="2000" dirty="0"/>
            <a:t>, en 1,35 veces al Al</a:t>
          </a:r>
          <a:r>
            <a:rPr lang="es-EC" sz="2000" baseline="-25000" dirty="0"/>
            <a:t>2</a:t>
          </a:r>
          <a:r>
            <a:rPr lang="es-EC" sz="2000" dirty="0"/>
            <a:t>O</a:t>
          </a:r>
          <a:r>
            <a:rPr lang="es-EC" sz="2000" baseline="-25000" dirty="0"/>
            <a:t>3</a:t>
          </a:r>
          <a:endParaRPr lang="es-EC" sz="2000" dirty="0"/>
        </a:p>
      </dgm:t>
    </dgm:pt>
    <dgm:pt modelId="{7FFB2308-053F-42C1-BB95-372A39C06721}" type="parTrans" cxnId="{5053B694-5D88-4462-827B-83C3DE69D03A}">
      <dgm:prSet/>
      <dgm:spPr/>
      <dgm:t>
        <a:bodyPr/>
        <a:lstStyle/>
        <a:p>
          <a:endParaRPr lang="es-EC"/>
        </a:p>
      </dgm:t>
    </dgm:pt>
    <dgm:pt modelId="{FCE0C849-8FD5-4666-9E8A-508521B04286}" type="sibTrans" cxnId="{5053B694-5D88-4462-827B-83C3DE69D03A}">
      <dgm:prSet/>
      <dgm:spPr/>
      <dgm:t>
        <a:bodyPr/>
        <a:lstStyle/>
        <a:p>
          <a:endParaRPr lang="es-EC"/>
        </a:p>
      </dgm:t>
    </dgm:pt>
    <dgm:pt modelId="{6E04E39B-DD97-4AFB-B6FC-F3D4CCAB1D79}">
      <dgm:prSet phldrT="[Texto]" custT="1"/>
      <dgm:spPr/>
      <dgm:t>
        <a:bodyPr/>
        <a:lstStyle/>
        <a:p>
          <a:pPr algn="just"/>
          <a:r>
            <a:rPr lang="es-EC" sz="2000" dirty="0"/>
            <a:t>El menor tiempo de recuperación de la inversión en las diferentes concentraciones en peso utilizadas para el presente proyecto y al utilizar el valor de 0,799 USD del kW/h en el país, es de 18 meses, en el caso del nanofluido de NTC al 0,5% de concentración en peso, seguido del nanofluido de Cobre al 1,5% de concentración en peso, con un tiempo de 19 meses y el nanofluido de NTC al 0,1% de concentración en peso, con un tiempo de 22 meses.</a:t>
          </a:r>
        </a:p>
      </dgm:t>
    </dgm:pt>
    <dgm:pt modelId="{87430D05-C3A8-45C6-A327-8107661CD7F7}" type="parTrans" cxnId="{7CBE7BD3-4E5E-4522-8FCA-F35AEC075921}">
      <dgm:prSet/>
      <dgm:spPr/>
      <dgm:t>
        <a:bodyPr/>
        <a:lstStyle/>
        <a:p>
          <a:endParaRPr lang="es-EC"/>
        </a:p>
      </dgm:t>
    </dgm:pt>
    <dgm:pt modelId="{AD117CFC-4BAB-408A-B845-1B19518701F1}" type="sibTrans" cxnId="{7CBE7BD3-4E5E-4522-8FCA-F35AEC075921}">
      <dgm:prSet/>
      <dgm:spPr/>
      <dgm:t>
        <a:bodyPr/>
        <a:lstStyle/>
        <a:p>
          <a:endParaRPr lang="es-EC"/>
        </a:p>
      </dgm:t>
    </dgm:pt>
    <dgm:pt modelId="{9139E353-0122-404B-8BA4-5CA7620763E7}" type="pres">
      <dgm:prSet presAssocID="{E2C8196C-D053-45BE-8C32-EFE2F912AEF6}" presName="vert0" presStyleCnt="0">
        <dgm:presLayoutVars>
          <dgm:dir/>
          <dgm:animOne val="branch"/>
          <dgm:animLvl val="lvl"/>
        </dgm:presLayoutVars>
      </dgm:prSet>
      <dgm:spPr/>
    </dgm:pt>
    <dgm:pt modelId="{B2994ED1-6CCA-41FF-851E-655EEFA895F4}" type="pres">
      <dgm:prSet presAssocID="{00E4C004-32EA-4790-8A99-E14668FB5C7F}" presName="thickLine" presStyleLbl="alignNode1" presStyleIdx="0" presStyleCnt="2"/>
      <dgm:spPr/>
    </dgm:pt>
    <dgm:pt modelId="{F1C0973D-8465-4C01-9E50-85C1302C58BC}" type="pres">
      <dgm:prSet presAssocID="{00E4C004-32EA-4790-8A99-E14668FB5C7F}" presName="horz1" presStyleCnt="0"/>
      <dgm:spPr/>
    </dgm:pt>
    <dgm:pt modelId="{632FAAEA-EDE7-412C-81A0-8D0F68B5EB3C}" type="pres">
      <dgm:prSet presAssocID="{00E4C004-32EA-4790-8A99-E14668FB5C7F}" presName="tx1" presStyleLbl="revTx" presStyleIdx="0" presStyleCnt="2" custScaleY="21290"/>
      <dgm:spPr/>
    </dgm:pt>
    <dgm:pt modelId="{835A656D-20D3-45C8-BA74-8BD69271E6BA}" type="pres">
      <dgm:prSet presAssocID="{00E4C004-32EA-4790-8A99-E14668FB5C7F}" presName="vert1" presStyleCnt="0"/>
      <dgm:spPr/>
    </dgm:pt>
    <dgm:pt modelId="{04D86679-220B-4457-8834-89B632BE2180}" type="pres">
      <dgm:prSet presAssocID="{6E04E39B-DD97-4AFB-B6FC-F3D4CCAB1D79}" presName="thickLine" presStyleLbl="alignNode1" presStyleIdx="1" presStyleCnt="2"/>
      <dgm:spPr/>
    </dgm:pt>
    <dgm:pt modelId="{6590A47C-3778-429C-A7E6-00B0217AF16F}" type="pres">
      <dgm:prSet presAssocID="{6E04E39B-DD97-4AFB-B6FC-F3D4CCAB1D79}" presName="horz1" presStyleCnt="0"/>
      <dgm:spPr/>
    </dgm:pt>
    <dgm:pt modelId="{444DCE86-6F9D-4B2A-A212-D59A64C80E70}" type="pres">
      <dgm:prSet presAssocID="{6E04E39B-DD97-4AFB-B6FC-F3D4CCAB1D79}" presName="tx1" presStyleLbl="revTx" presStyleIdx="1" presStyleCnt="2" custScaleY="40977"/>
      <dgm:spPr/>
    </dgm:pt>
    <dgm:pt modelId="{92D1A036-D21E-4F5F-94F9-543CC41EC294}" type="pres">
      <dgm:prSet presAssocID="{6E04E39B-DD97-4AFB-B6FC-F3D4CCAB1D79}" presName="vert1" presStyleCnt="0"/>
      <dgm:spPr/>
    </dgm:pt>
  </dgm:ptLst>
  <dgm:cxnLst>
    <dgm:cxn modelId="{9335A71D-B286-424E-8256-A347EBB6187A}" type="presOf" srcId="{6E04E39B-DD97-4AFB-B6FC-F3D4CCAB1D79}" destId="{444DCE86-6F9D-4B2A-A212-D59A64C80E70}" srcOrd="0" destOrd="0" presId="urn:microsoft.com/office/officeart/2008/layout/LinedList"/>
    <dgm:cxn modelId="{70AB0F54-69E9-4907-A113-04A3FFC4F0A1}" type="presOf" srcId="{E2C8196C-D053-45BE-8C32-EFE2F912AEF6}" destId="{9139E353-0122-404B-8BA4-5CA7620763E7}" srcOrd="0" destOrd="0" presId="urn:microsoft.com/office/officeart/2008/layout/LinedList"/>
    <dgm:cxn modelId="{5053B694-5D88-4462-827B-83C3DE69D03A}" srcId="{E2C8196C-D053-45BE-8C32-EFE2F912AEF6}" destId="{00E4C004-32EA-4790-8A99-E14668FB5C7F}" srcOrd="0" destOrd="0" parTransId="{7FFB2308-053F-42C1-BB95-372A39C06721}" sibTransId="{FCE0C849-8FD5-4666-9E8A-508521B04286}"/>
    <dgm:cxn modelId="{057DDAC9-E9C8-4C38-832B-9B34870F01E9}" type="presOf" srcId="{00E4C004-32EA-4790-8A99-E14668FB5C7F}" destId="{632FAAEA-EDE7-412C-81A0-8D0F68B5EB3C}" srcOrd="0" destOrd="0" presId="urn:microsoft.com/office/officeart/2008/layout/LinedList"/>
    <dgm:cxn modelId="{7CBE7BD3-4E5E-4522-8FCA-F35AEC075921}" srcId="{E2C8196C-D053-45BE-8C32-EFE2F912AEF6}" destId="{6E04E39B-DD97-4AFB-B6FC-F3D4CCAB1D79}" srcOrd="1" destOrd="0" parTransId="{87430D05-C3A8-45C6-A327-8107661CD7F7}" sibTransId="{AD117CFC-4BAB-408A-B845-1B19518701F1}"/>
    <dgm:cxn modelId="{FA311D3F-FBF5-4E2C-B8B5-390E0F71B4F9}" type="presParOf" srcId="{9139E353-0122-404B-8BA4-5CA7620763E7}" destId="{B2994ED1-6CCA-41FF-851E-655EEFA895F4}" srcOrd="0" destOrd="0" presId="urn:microsoft.com/office/officeart/2008/layout/LinedList"/>
    <dgm:cxn modelId="{2338A99D-2AB1-49C7-9512-2A1E03C9B046}" type="presParOf" srcId="{9139E353-0122-404B-8BA4-5CA7620763E7}" destId="{F1C0973D-8465-4C01-9E50-85C1302C58BC}" srcOrd="1" destOrd="0" presId="urn:microsoft.com/office/officeart/2008/layout/LinedList"/>
    <dgm:cxn modelId="{72165252-C153-48A1-A4E1-7DBF3FA79B4D}" type="presParOf" srcId="{F1C0973D-8465-4C01-9E50-85C1302C58BC}" destId="{632FAAEA-EDE7-412C-81A0-8D0F68B5EB3C}" srcOrd="0" destOrd="0" presId="urn:microsoft.com/office/officeart/2008/layout/LinedList"/>
    <dgm:cxn modelId="{FEF4EB69-1E1D-4EB3-ADF9-1848615BABFB}" type="presParOf" srcId="{F1C0973D-8465-4C01-9E50-85C1302C58BC}" destId="{835A656D-20D3-45C8-BA74-8BD69271E6BA}" srcOrd="1" destOrd="0" presId="urn:microsoft.com/office/officeart/2008/layout/LinedList"/>
    <dgm:cxn modelId="{27E59AAA-42EC-4088-B44A-0F35D3C477E6}" type="presParOf" srcId="{9139E353-0122-404B-8BA4-5CA7620763E7}" destId="{04D86679-220B-4457-8834-89B632BE2180}" srcOrd="2" destOrd="0" presId="urn:microsoft.com/office/officeart/2008/layout/LinedList"/>
    <dgm:cxn modelId="{8FFDF5B2-2347-4F4E-886D-A3A4F0E90AB5}" type="presParOf" srcId="{9139E353-0122-404B-8BA4-5CA7620763E7}" destId="{6590A47C-3778-429C-A7E6-00B0217AF16F}" srcOrd="3" destOrd="0" presId="urn:microsoft.com/office/officeart/2008/layout/LinedList"/>
    <dgm:cxn modelId="{824CF6C2-3532-4105-9EAF-5A37525E9372}" type="presParOf" srcId="{6590A47C-3778-429C-A7E6-00B0217AF16F}" destId="{444DCE86-6F9D-4B2A-A212-D59A64C80E70}" srcOrd="0" destOrd="0" presId="urn:microsoft.com/office/officeart/2008/layout/LinedList"/>
    <dgm:cxn modelId="{E18291B7-335C-496D-84FB-EF5F12626963}" type="presParOf" srcId="{6590A47C-3778-429C-A7E6-00B0217AF16F}" destId="{92D1A036-D21E-4F5F-94F9-543CC41EC29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8AFE3FF-CCFB-4007-B2BF-08FBAA1BD3C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CO"/>
        </a:p>
      </dgm:t>
    </dgm:pt>
    <dgm:pt modelId="{62BCC1B2-EC33-45ED-BFAA-33C665C80633}">
      <dgm:prSet phldrT="[Texto]" custT="1"/>
      <dgm:spPr/>
      <dgm:t>
        <a:bodyPr/>
        <a:lstStyle/>
        <a:p>
          <a:pPr algn="just"/>
          <a:r>
            <a:rPr lang="es-EC" sz="1800" dirty="0"/>
            <a:t>Se recomienda realizar los estudios necesarios de vida útil de cada nanopartícula empleada, para que su uso sea aceptado por la industria ya que podría reemplazar determinados fluidos caloportadores los cuales tienen periodos cortos de vida útil y además producen una contaminación considerable para el medio ambiente.</a:t>
          </a:r>
        </a:p>
      </dgm:t>
    </dgm:pt>
    <dgm:pt modelId="{B52151CA-DC5E-4A4C-AC21-F22094BC4FDE}" type="sibTrans" cxnId="{4500F2DD-0459-431F-98A4-03C2EC473E0B}">
      <dgm:prSet/>
      <dgm:spPr/>
      <dgm:t>
        <a:bodyPr/>
        <a:lstStyle/>
        <a:p>
          <a:endParaRPr lang="es-CO" sz="1800"/>
        </a:p>
      </dgm:t>
    </dgm:pt>
    <dgm:pt modelId="{247F1066-5385-47D3-B534-2A6B67A7FC3B}" type="parTrans" cxnId="{4500F2DD-0459-431F-98A4-03C2EC473E0B}">
      <dgm:prSet/>
      <dgm:spPr/>
      <dgm:t>
        <a:bodyPr/>
        <a:lstStyle/>
        <a:p>
          <a:endParaRPr lang="es-CO" sz="1800"/>
        </a:p>
      </dgm:t>
    </dgm:pt>
    <dgm:pt modelId="{C7D7785B-93A5-44DA-8BE9-6002E5FA62BA}">
      <dgm:prSet custT="1"/>
      <dgm:spPr/>
      <dgm:t>
        <a:bodyPr/>
        <a:lstStyle/>
        <a:p>
          <a:endParaRPr lang="es-CO" sz="1800"/>
        </a:p>
      </dgm:t>
    </dgm:pt>
    <dgm:pt modelId="{BEA17A0C-72AF-42F4-B5FF-A5D5B538C105}" type="parTrans" cxnId="{D60EEB28-D609-45A8-95B9-0E18C3E3846C}">
      <dgm:prSet/>
      <dgm:spPr/>
      <dgm:t>
        <a:bodyPr/>
        <a:lstStyle/>
        <a:p>
          <a:endParaRPr lang="es-CO" sz="1800"/>
        </a:p>
      </dgm:t>
    </dgm:pt>
    <dgm:pt modelId="{8D8E5145-135C-400B-9150-A9A35873412C}" type="sibTrans" cxnId="{D60EEB28-D609-45A8-95B9-0E18C3E3846C}">
      <dgm:prSet/>
      <dgm:spPr/>
      <dgm:t>
        <a:bodyPr/>
        <a:lstStyle/>
        <a:p>
          <a:endParaRPr lang="es-CO" sz="1800"/>
        </a:p>
      </dgm:t>
    </dgm:pt>
    <dgm:pt modelId="{0DF6F056-2459-403D-97E5-147A4F6EC3AF}">
      <dgm:prSet custT="1"/>
      <dgm:spPr/>
      <dgm:t>
        <a:bodyPr/>
        <a:lstStyle/>
        <a:p>
          <a:pPr algn="just"/>
          <a:r>
            <a:rPr lang="es-CO" sz="1800" dirty="0"/>
            <a:t>En la preparación de los nanofluidos de Hierro (Fe3O4) se recomienda realizar ensayos con concentraciones mayores a la máxima concentración realizada en este experimento (1,5%), ya que aún no se observa un pico máximo de transferencia de calor y en los nanofluidos de Aluminio (Al2O3), realizar ensayos con concentraciones menores a la mínima concentración realizada en este experimento (0,1%), ya que se observa una tendencia decreciente en la transferencia de calor.</a:t>
          </a:r>
        </a:p>
      </dgm:t>
    </dgm:pt>
    <dgm:pt modelId="{87930D1D-507D-406B-8911-D573C7E25A62}" type="parTrans" cxnId="{60692CB4-6054-497A-8EAA-54B98FE777EC}">
      <dgm:prSet/>
      <dgm:spPr/>
      <dgm:t>
        <a:bodyPr/>
        <a:lstStyle/>
        <a:p>
          <a:endParaRPr lang="es-CO" sz="1800"/>
        </a:p>
      </dgm:t>
    </dgm:pt>
    <dgm:pt modelId="{B25D9E15-E2EA-4E4E-BA89-53172BD78129}" type="sibTrans" cxnId="{60692CB4-6054-497A-8EAA-54B98FE777EC}">
      <dgm:prSet/>
      <dgm:spPr/>
      <dgm:t>
        <a:bodyPr/>
        <a:lstStyle/>
        <a:p>
          <a:endParaRPr lang="es-CO" sz="1800"/>
        </a:p>
      </dgm:t>
    </dgm:pt>
    <dgm:pt modelId="{5CC148EF-9FD8-4CBE-BBD9-1729F0029140}">
      <dgm:prSet custT="1"/>
      <dgm:spPr/>
      <dgm:t>
        <a:bodyPr/>
        <a:lstStyle/>
        <a:p>
          <a:pPr algn="just"/>
          <a:r>
            <a:rPr lang="es-CO" sz="1800" dirty="0"/>
            <a:t>Se recomienda conectar un potenciómetro en el banco de resistencias, esto con el fin de estabilizar la potencia y mantener constante la temperatura de entrada en la sección del evaporador del termosifón</a:t>
          </a:r>
        </a:p>
      </dgm:t>
    </dgm:pt>
    <dgm:pt modelId="{748CECAF-7CDA-4924-BB56-426DBCDB9ABD}" type="parTrans" cxnId="{44A79750-23A8-4978-82CE-D4EE63CDD5B9}">
      <dgm:prSet/>
      <dgm:spPr/>
      <dgm:t>
        <a:bodyPr/>
        <a:lstStyle/>
        <a:p>
          <a:endParaRPr lang="es-CO" sz="1800"/>
        </a:p>
      </dgm:t>
    </dgm:pt>
    <dgm:pt modelId="{830DFF65-8E66-40C6-A1C4-C9E9BF06B713}" type="sibTrans" cxnId="{44A79750-23A8-4978-82CE-D4EE63CDD5B9}">
      <dgm:prSet/>
      <dgm:spPr/>
      <dgm:t>
        <a:bodyPr/>
        <a:lstStyle/>
        <a:p>
          <a:endParaRPr lang="es-CO" sz="1800"/>
        </a:p>
      </dgm:t>
    </dgm:pt>
    <dgm:pt modelId="{BB53A663-051D-43E0-8E90-7C6BB7AE8193}">
      <dgm:prSet custT="1"/>
      <dgm:spPr/>
      <dgm:t>
        <a:bodyPr/>
        <a:lstStyle/>
        <a:p>
          <a:pPr algn="just"/>
          <a:r>
            <a:rPr lang="es-CO" sz="1800" dirty="0"/>
            <a:t>Ampliar la longitud de los ductos de entrada en la sección del evaporador para verificar su incidencia en la vida útil del equipo, ya que el calor irradiado por el banco de resistencias podría alcanzar al motor de dicha sección y afectar sus componentes</a:t>
          </a:r>
        </a:p>
      </dgm:t>
    </dgm:pt>
    <dgm:pt modelId="{AFE84643-6E5A-4CA9-937A-CDDCAFB6EF47}" type="parTrans" cxnId="{53203B0E-6CA4-4E60-A4C0-3A3C1E1F1AAE}">
      <dgm:prSet/>
      <dgm:spPr/>
      <dgm:t>
        <a:bodyPr/>
        <a:lstStyle/>
        <a:p>
          <a:endParaRPr lang="es-CO" sz="1800"/>
        </a:p>
      </dgm:t>
    </dgm:pt>
    <dgm:pt modelId="{DD86310E-81BD-477D-8543-16ABABB0BE72}" type="sibTrans" cxnId="{53203B0E-6CA4-4E60-A4C0-3A3C1E1F1AAE}">
      <dgm:prSet/>
      <dgm:spPr/>
      <dgm:t>
        <a:bodyPr/>
        <a:lstStyle/>
        <a:p>
          <a:endParaRPr lang="es-CO" sz="1800"/>
        </a:p>
      </dgm:t>
    </dgm:pt>
    <dgm:pt modelId="{866EF262-57C1-4F07-BB77-0E8E9B4B4821}" type="pres">
      <dgm:prSet presAssocID="{98AFE3FF-CCFB-4007-B2BF-08FBAA1BD3C5}" presName="vert0" presStyleCnt="0">
        <dgm:presLayoutVars>
          <dgm:dir/>
          <dgm:animOne val="branch"/>
          <dgm:animLvl val="lvl"/>
        </dgm:presLayoutVars>
      </dgm:prSet>
      <dgm:spPr/>
    </dgm:pt>
    <dgm:pt modelId="{A35AA8F8-D3A6-4B31-A6EE-C2F4ED547D25}" type="pres">
      <dgm:prSet presAssocID="{62BCC1B2-EC33-45ED-BFAA-33C665C80633}" presName="thickLine" presStyleLbl="alignNode1" presStyleIdx="0" presStyleCnt="5"/>
      <dgm:spPr/>
    </dgm:pt>
    <dgm:pt modelId="{6D478D8F-5840-49C3-99AA-A2BCEB69DE42}" type="pres">
      <dgm:prSet presAssocID="{62BCC1B2-EC33-45ED-BFAA-33C665C80633}" presName="horz1" presStyleCnt="0"/>
      <dgm:spPr/>
    </dgm:pt>
    <dgm:pt modelId="{CAD01D86-F321-467B-A9C8-2B191A7F9FA2}" type="pres">
      <dgm:prSet presAssocID="{62BCC1B2-EC33-45ED-BFAA-33C665C80633}" presName="tx1" presStyleLbl="revTx" presStyleIdx="0" presStyleCnt="5" custScaleY="144614"/>
      <dgm:spPr/>
    </dgm:pt>
    <dgm:pt modelId="{332651A9-0A98-4498-B806-08CF3C3473BE}" type="pres">
      <dgm:prSet presAssocID="{62BCC1B2-EC33-45ED-BFAA-33C665C80633}" presName="vert1" presStyleCnt="0"/>
      <dgm:spPr/>
    </dgm:pt>
    <dgm:pt modelId="{3D1628A4-A8FB-41B0-916D-A4D7DFDF2504}" type="pres">
      <dgm:prSet presAssocID="{0DF6F056-2459-403D-97E5-147A4F6EC3AF}" presName="thickLine" presStyleLbl="alignNode1" presStyleIdx="1" presStyleCnt="5"/>
      <dgm:spPr/>
    </dgm:pt>
    <dgm:pt modelId="{F507C8D3-C885-4B1D-A5CC-84CD3A9E026C}" type="pres">
      <dgm:prSet presAssocID="{0DF6F056-2459-403D-97E5-147A4F6EC3AF}" presName="horz1" presStyleCnt="0"/>
      <dgm:spPr/>
    </dgm:pt>
    <dgm:pt modelId="{AB1CF3DB-BD07-4DF0-AD8D-F02BA72033AF}" type="pres">
      <dgm:prSet presAssocID="{0DF6F056-2459-403D-97E5-147A4F6EC3AF}" presName="tx1" presStyleLbl="revTx" presStyleIdx="1" presStyleCnt="5" custScaleY="187908"/>
      <dgm:spPr/>
    </dgm:pt>
    <dgm:pt modelId="{84FEF44A-01F9-48AF-A302-F89A6A4D708F}" type="pres">
      <dgm:prSet presAssocID="{0DF6F056-2459-403D-97E5-147A4F6EC3AF}" presName="vert1" presStyleCnt="0"/>
      <dgm:spPr/>
    </dgm:pt>
    <dgm:pt modelId="{7992EA0E-A755-4D91-98EB-535A1B0C24DA}" type="pres">
      <dgm:prSet presAssocID="{5CC148EF-9FD8-4CBE-BBD9-1729F0029140}" presName="thickLine" presStyleLbl="alignNode1" presStyleIdx="2" presStyleCnt="5"/>
      <dgm:spPr/>
    </dgm:pt>
    <dgm:pt modelId="{2FC1B8CD-C3C0-4276-95EE-B14C5E12B687}" type="pres">
      <dgm:prSet presAssocID="{5CC148EF-9FD8-4CBE-BBD9-1729F0029140}" presName="horz1" presStyleCnt="0"/>
      <dgm:spPr/>
    </dgm:pt>
    <dgm:pt modelId="{EC380DB3-2ABE-42DD-A02D-BC71AE174C64}" type="pres">
      <dgm:prSet presAssocID="{5CC148EF-9FD8-4CBE-BBD9-1729F0029140}" presName="tx1" presStyleLbl="revTx" presStyleIdx="2" presStyleCnt="5"/>
      <dgm:spPr/>
    </dgm:pt>
    <dgm:pt modelId="{079BD154-82A5-42E8-8FE3-8A4B9818030F}" type="pres">
      <dgm:prSet presAssocID="{5CC148EF-9FD8-4CBE-BBD9-1729F0029140}" presName="vert1" presStyleCnt="0"/>
      <dgm:spPr/>
    </dgm:pt>
    <dgm:pt modelId="{D7998DA1-6AE3-43E7-A315-D5CCE332D0CC}" type="pres">
      <dgm:prSet presAssocID="{BB53A663-051D-43E0-8E90-7C6BB7AE8193}" presName="thickLine" presStyleLbl="alignNode1" presStyleIdx="3" presStyleCnt="5"/>
      <dgm:spPr/>
    </dgm:pt>
    <dgm:pt modelId="{82FF4080-9A73-4438-9923-515D25C72FC8}" type="pres">
      <dgm:prSet presAssocID="{BB53A663-051D-43E0-8E90-7C6BB7AE8193}" presName="horz1" presStyleCnt="0"/>
      <dgm:spPr/>
    </dgm:pt>
    <dgm:pt modelId="{D01CFE11-7433-41B0-BB45-011B86EAC7B9}" type="pres">
      <dgm:prSet presAssocID="{BB53A663-051D-43E0-8E90-7C6BB7AE8193}" presName="tx1" presStyleLbl="revTx" presStyleIdx="3" presStyleCnt="5"/>
      <dgm:spPr/>
    </dgm:pt>
    <dgm:pt modelId="{7E9D8205-42CA-4F02-B589-A87CDFD7EE7E}" type="pres">
      <dgm:prSet presAssocID="{BB53A663-051D-43E0-8E90-7C6BB7AE8193}" presName="vert1" presStyleCnt="0"/>
      <dgm:spPr/>
    </dgm:pt>
    <dgm:pt modelId="{4FDB4B8C-381D-4BD4-B760-4DFBB9B02A37}" type="pres">
      <dgm:prSet presAssocID="{C7D7785B-93A5-44DA-8BE9-6002E5FA62BA}" presName="thickLine" presStyleLbl="alignNode1" presStyleIdx="4" presStyleCnt="5"/>
      <dgm:spPr/>
    </dgm:pt>
    <dgm:pt modelId="{8FB8AAD0-AA25-4D86-83A4-F3899F156A1F}" type="pres">
      <dgm:prSet presAssocID="{C7D7785B-93A5-44DA-8BE9-6002E5FA62BA}" presName="horz1" presStyleCnt="0"/>
      <dgm:spPr/>
    </dgm:pt>
    <dgm:pt modelId="{EDCBD0F0-08AA-4190-9420-33EFDF2CBF03}" type="pres">
      <dgm:prSet presAssocID="{C7D7785B-93A5-44DA-8BE9-6002E5FA62BA}" presName="tx1" presStyleLbl="revTx" presStyleIdx="4" presStyleCnt="5"/>
      <dgm:spPr/>
    </dgm:pt>
    <dgm:pt modelId="{425EB3FF-F36B-4189-8522-79F5F7866F14}" type="pres">
      <dgm:prSet presAssocID="{C7D7785B-93A5-44DA-8BE9-6002E5FA62BA}" presName="vert1" presStyleCnt="0"/>
      <dgm:spPr/>
    </dgm:pt>
  </dgm:ptLst>
  <dgm:cxnLst>
    <dgm:cxn modelId="{74167D05-FE33-49A3-A938-ECEE3CDA0E0B}" type="presOf" srcId="{C7D7785B-93A5-44DA-8BE9-6002E5FA62BA}" destId="{EDCBD0F0-08AA-4190-9420-33EFDF2CBF03}" srcOrd="0" destOrd="0" presId="urn:microsoft.com/office/officeart/2008/layout/LinedList"/>
    <dgm:cxn modelId="{53203B0E-6CA4-4E60-A4C0-3A3C1E1F1AAE}" srcId="{98AFE3FF-CCFB-4007-B2BF-08FBAA1BD3C5}" destId="{BB53A663-051D-43E0-8E90-7C6BB7AE8193}" srcOrd="3" destOrd="0" parTransId="{AFE84643-6E5A-4CA9-937A-CDDCAFB6EF47}" sibTransId="{DD86310E-81BD-477D-8543-16ABABB0BE72}"/>
    <dgm:cxn modelId="{972B4318-E282-4DD4-B181-7193240ADA89}" type="presOf" srcId="{62BCC1B2-EC33-45ED-BFAA-33C665C80633}" destId="{CAD01D86-F321-467B-A9C8-2B191A7F9FA2}" srcOrd="0" destOrd="0" presId="urn:microsoft.com/office/officeart/2008/layout/LinedList"/>
    <dgm:cxn modelId="{6C39811C-3361-4255-B8DB-8E746509C65B}" type="presOf" srcId="{98AFE3FF-CCFB-4007-B2BF-08FBAA1BD3C5}" destId="{866EF262-57C1-4F07-BB77-0E8E9B4B4821}" srcOrd="0" destOrd="0" presId="urn:microsoft.com/office/officeart/2008/layout/LinedList"/>
    <dgm:cxn modelId="{D60EEB28-D609-45A8-95B9-0E18C3E3846C}" srcId="{98AFE3FF-CCFB-4007-B2BF-08FBAA1BD3C5}" destId="{C7D7785B-93A5-44DA-8BE9-6002E5FA62BA}" srcOrd="4" destOrd="0" parTransId="{BEA17A0C-72AF-42F4-B5FF-A5D5B538C105}" sibTransId="{8D8E5145-135C-400B-9150-A9A35873412C}"/>
    <dgm:cxn modelId="{B760AD5F-2690-4661-8BAA-6164F9C78E4F}" type="presOf" srcId="{0DF6F056-2459-403D-97E5-147A4F6EC3AF}" destId="{AB1CF3DB-BD07-4DF0-AD8D-F02BA72033AF}" srcOrd="0" destOrd="0" presId="urn:microsoft.com/office/officeart/2008/layout/LinedList"/>
    <dgm:cxn modelId="{44A79750-23A8-4978-82CE-D4EE63CDD5B9}" srcId="{98AFE3FF-CCFB-4007-B2BF-08FBAA1BD3C5}" destId="{5CC148EF-9FD8-4CBE-BBD9-1729F0029140}" srcOrd="2" destOrd="0" parTransId="{748CECAF-7CDA-4924-BB56-426DBCDB9ABD}" sibTransId="{830DFF65-8E66-40C6-A1C4-C9E9BF06B713}"/>
    <dgm:cxn modelId="{6BDC9C54-110D-4FD3-83FA-AAE569AE6EAC}" type="presOf" srcId="{5CC148EF-9FD8-4CBE-BBD9-1729F0029140}" destId="{EC380DB3-2ABE-42DD-A02D-BC71AE174C64}" srcOrd="0" destOrd="0" presId="urn:microsoft.com/office/officeart/2008/layout/LinedList"/>
    <dgm:cxn modelId="{5A97CA84-AC10-4E62-B9B6-1AE174306598}" type="presOf" srcId="{BB53A663-051D-43E0-8E90-7C6BB7AE8193}" destId="{D01CFE11-7433-41B0-BB45-011B86EAC7B9}" srcOrd="0" destOrd="0" presId="urn:microsoft.com/office/officeart/2008/layout/LinedList"/>
    <dgm:cxn modelId="{60692CB4-6054-497A-8EAA-54B98FE777EC}" srcId="{98AFE3FF-CCFB-4007-B2BF-08FBAA1BD3C5}" destId="{0DF6F056-2459-403D-97E5-147A4F6EC3AF}" srcOrd="1" destOrd="0" parTransId="{87930D1D-507D-406B-8911-D573C7E25A62}" sibTransId="{B25D9E15-E2EA-4E4E-BA89-53172BD78129}"/>
    <dgm:cxn modelId="{4500F2DD-0459-431F-98A4-03C2EC473E0B}" srcId="{98AFE3FF-CCFB-4007-B2BF-08FBAA1BD3C5}" destId="{62BCC1B2-EC33-45ED-BFAA-33C665C80633}" srcOrd="0" destOrd="0" parTransId="{247F1066-5385-47D3-B534-2A6B67A7FC3B}" sibTransId="{B52151CA-DC5E-4A4C-AC21-F22094BC4FDE}"/>
    <dgm:cxn modelId="{2E50D3BD-541B-4FE3-8CBE-BFF8C9363C58}" type="presParOf" srcId="{866EF262-57C1-4F07-BB77-0E8E9B4B4821}" destId="{A35AA8F8-D3A6-4B31-A6EE-C2F4ED547D25}" srcOrd="0" destOrd="0" presId="urn:microsoft.com/office/officeart/2008/layout/LinedList"/>
    <dgm:cxn modelId="{6420BB70-912C-45DF-B302-8523310FB973}" type="presParOf" srcId="{866EF262-57C1-4F07-BB77-0E8E9B4B4821}" destId="{6D478D8F-5840-49C3-99AA-A2BCEB69DE42}" srcOrd="1" destOrd="0" presId="urn:microsoft.com/office/officeart/2008/layout/LinedList"/>
    <dgm:cxn modelId="{A7158F61-618E-420F-87AA-41A2AC9096C7}" type="presParOf" srcId="{6D478D8F-5840-49C3-99AA-A2BCEB69DE42}" destId="{CAD01D86-F321-467B-A9C8-2B191A7F9FA2}" srcOrd="0" destOrd="0" presId="urn:microsoft.com/office/officeart/2008/layout/LinedList"/>
    <dgm:cxn modelId="{D6D21CD6-23E3-4259-BA86-EC881E5D9013}" type="presParOf" srcId="{6D478D8F-5840-49C3-99AA-A2BCEB69DE42}" destId="{332651A9-0A98-4498-B806-08CF3C3473BE}" srcOrd="1" destOrd="0" presId="urn:microsoft.com/office/officeart/2008/layout/LinedList"/>
    <dgm:cxn modelId="{67DD7889-8563-4421-B083-A6B35A6704F7}" type="presParOf" srcId="{866EF262-57C1-4F07-BB77-0E8E9B4B4821}" destId="{3D1628A4-A8FB-41B0-916D-A4D7DFDF2504}" srcOrd="2" destOrd="0" presId="urn:microsoft.com/office/officeart/2008/layout/LinedList"/>
    <dgm:cxn modelId="{86DDE13E-CA77-4209-962A-4D0B9C83A693}" type="presParOf" srcId="{866EF262-57C1-4F07-BB77-0E8E9B4B4821}" destId="{F507C8D3-C885-4B1D-A5CC-84CD3A9E026C}" srcOrd="3" destOrd="0" presId="urn:microsoft.com/office/officeart/2008/layout/LinedList"/>
    <dgm:cxn modelId="{29E1E286-125D-400C-AE33-24EABD6EE0C8}" type="presParOf" srcId="{F507C8D3-C885-4B1D-A5CC-84CD3A9E026C}" destId="{AB1CF3DB-BD07-4DF0-AD8D-F02BA72033AF}" srcOrd="0" destOrd="0" presId="urn:microsoft.com/office/officeart/2008/layout/LinedList"/>
    <dgm:cxn modelId="{500EC510-256F-4F30-B988-BA2B64E44352}" type="presParOf" srcId="{F507C8D3-C885-4B1D-A5CC-84CD3A9E026C}" destId="{84FEF44A-01F9-48AF-A302-F89A6A4D708F}" srcOrd="1" destOrd="0" presId="urn:microsoft.com/office/officeart/2008/layout/LinedList"/>
    <dgm:cxn modelId="{E69A2ACA-68AD-4356-8B40-C9A5CA893E5B}" type="presParOf" srcId="{866EF262-57C1-4F07-BB77-0E8E9B4B4821}" destId="{7992EA0E-A755-4D91-98EB-535A1B0C24DA}" srcOrd="4" destOrd="0" presId="urn:microsoft.com/office/officeart/2008/layout/LinedList"/>
    <dgm:cxn modelId="{CA893285-0393-487C-B9F0-3F23DAC7F37B}" type="presParOf" srcId="{866EF262-57C1-4F07-BB77-0E8E9B4B4821}" destId="{2FC1B8CD-C3C0-4276-95EE-B14C5E12B687}" srcOrd="5" destOrd="0" presId="urn:microsoft.com/office/officeart/2008/layout/LinedList"/>
    <dgm:cxn modelId="{555CDA3C-66EB-49F6-90B2-F5A3D9CC1216}" type="presParOf" srcId="{2FC1B8CD-C3C0-4276-95EE-B14C5E12B687}" destId="{EC380DB3-2ABE-42DD-A02D-BC71AE174C64}" srcOrd="0" destOrd="0" presId="urn:microsoft.com/office/officeart/2008/layout/LinedList"/>
    <dgm:cxn modelId="{77CFAB94-3D07-426D-9F7A-0FFCFD0A80EB}" type="presParOf" srcId="{2FC1B8CD-C3C0-4276-95EE-B14C5E12B687}" destId="{079BD154-82A5-42E8-8FE3-8A4B9818030F}" srcOrd="1" destOrd="0" presId="urn:microsoft.com/office/officeart/2008/layout/LinedList"/>
    <dgm:cxn modelId="{E2FEE739-6B0D-4BB6-BF98-4CCD57B1C527}" type="presParOf" srcId="{866EF262-57C1-4F07-BB77-0E8E9B4B4821}" destId="{D7998DA1-6AE3-43E7-A315-D5CCE332D0CC}" srcOrd="6" destOrd="0" presId="urn:microsoft.com/office/officeart/2008/layout/LinedList"/>
    <dgm:cxn modelId="{C9454C04-88CE-4D33-8470-7BE73EDB8F13}" type="presParOf" srcId="{866EF262-57C1-4F07-BB77-0E8E9B4B4821}" destId="{82FF4080-9A73-4438-9923-515D25C72FC8}" srcOrd="7" destOrd="0" presId="urn:microsoft.com/office/officeart/2008/layout/LinedList"/>
    <dgm:cxn modelId="{31BFA5EA-2A55-48AA-9B2A-EA041FA065E8}" type="presParOf" srcId="{82FF4080-9A73-4438-9923-515D25C72FC8}" destId="{D01CFE11-7433-41B0-BB45-011B86EAC7B9}" srcOrd="0" destOrd="0" presId="urn:microsoft.com/office/officeart/2008/layout/LinedList"/>
    <dgm:cxn modelId="{69E81502-B71C-4141-885E-48A358EE2CD2}" type="presParOf" srcId="{82FF4080-9A73-4438-9923-515D25C72FC8}" destId="{7E9D8205-42CA-4F02-B589-A87CDFD7EE7E}" srcOrd="1" destOrd="0" presId="urn:microsoft.com/office/officeart/2008/layout/LinedList"/>
    <dgm:cxn modelId="{9DE31AA1-8B3F-4FC2-81E3-A78675DC45B4}" type="presParOf" srcId="{866EF262-57C1-4F07-BB77-0E8E9B4B4821}" destId="{4FDB4B8C-381D-4BD4-B760-4DFBB9B02A37}" srcOrd="8" destOrd="0" presId="urn:microsoft.com/office/officeart/2008/layout/LinedList"/>
    <dgm:cxn modelId="{E0DF2832-C67B-4EB1-B1FB-A8899AAC4518}" type="presParOf" srcId="{866EF262-57C1-4F07-BB77-0E8E9B4B4821}" destId="{8FB8AAD0-AA25-4D86-83A4-F3899F156A1F}" srcOrd="9" destOrd="0" presId="urn:microsoft.com/office/officeart/2008/layout/LinedList"/>
    <dgm:cxn modelId="{441EEDE5-1F21-4446-8658-D46B5D4319E6}" type="presParOf" srcId="{8FB8AAD0-AA25-4D86-83A4-F3899F156A1F}" destId="{EDCBD0F0-08AA-4190-9420-33EFDF2CBF03}" srcOrd="0" destOrd="0" presId="urn:microsoft.com/office/officeart/2008/layout/LinedList"/>
    <dgm:cxn modelId="{ACF3C363-7A80-49D1-9700-C419FA78547E}" type="presParOf" srcId="{8FB8AAD0-AA25-4D86-83A4-F3899F156A1F}" destId="{425EB3FF-F36B-4189-8522-79F5F7866F1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3CFED7-92C0-4269-A67E-A9F1A28415F3}"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s-ES"/>
        </a:p>
      </dgm:t>
    </dgm:pt>
    <dgm:pt modelId="{5322F06B-3144-4A4A-BA5F-782D2B3CD972}">
      <dgm:prSet phldrT="[Texto]"/>
      <dgm:spPr/>
      <dgm:t>
        <a:bodyPr/>
        <a:lstStyle/>
        <a:p>
          <a:r>
            <a:rPr lang="es-ES" dirty="0"/>
            <a:t>Optimización</a:t>
          </a:r>
        </a:p>
      </dgm:t>
    </dgm:pt>
    <dgm:pt modelId="{811F7659-94E9-492D-9BE6-5122388C1E36}" type="parTrans" cxnId="{8773C915-EB3B-4BA6-A6BA-0F70621E64AA}">
      <dgm:prSet/>
      <dgm:spPr/>
      <dgm:t>
        <a:bodyPr/>
        <a:lstStyle/>
        <a:p>
          <a:endParaRPr lang="es-ES"/>
        </a:p>
      </dgm:t>
    </dgm:pt>
    <dgm:pt modelId="{9492FAB1-B140-4680-A9BE-63D036B90BC9}" type="sibTrans" cxnId="{8773C915-EB3B-4BA6-A6BA-0F70621E64AA}">
      <dgm:prSet/>
      <dgm:spPr/>
      <dgm:t>
        <a:bodyPr/>
        <a:lstStyle/>
        <a:p>
          <a:endParaRPr lang="es-ES"/>
        </a:p>
      </dgm:t>
    </dgm:pt>
    <dgm:pt modelId="{16734F07-2047-4FCA-BD1E-4CB821059E7F}">
      <dgm:prSet phldrT="[Texto]"/>
      <dgm:spPr/>
      <dgm:t>
        <a:bodyPr/>
        <a:lstStyle/>
        <a:p>
          <a:r>
            <a:rPr lang="es-ES" dirty="0"/>
            <a:t>Mejora</a:t>
          </a:r>
        </a:p>
      </dgm:t>
    </dgm:pt>
    <dgm:pt modelId="{D9104FC2-BEF6-4FD6-8AEA-809D36B709E6}" type="parTrans" cxnId="{C3F7080B-375C-4D12-8A27-DDDCF654FC49}">
      <dgm:prSet/>
      <dgm:spPr/>
      <dgm:t>
        <a:bodyPr/>
        <a:lstStyle/>
        <a:p>
          <a:endParaRPr lang="es-ES"/>
        </a:p>
      </dgm:t>
    </dgm:pt>
    <dgm:pt modelId="{8ACBCCD7-3398-4F8A-8E69-1CCACABA4FAE}" type="sibTrans" cxnId="{C3F7080B-375C-4D12-8A27-DDDCF654FC49}">
      <dgm:prSet/>
      <dgm:spPr/>
      <dgm:t>
        <a:bodyPr/>
        <a:lstStyle/>
        <a:p>
          <a:endParaRPr lang="es-ES"/>
        </a:p>
      </dgm:t>
    </dgm:pt>
    <dgm:pt modelId="{8D48A884-FB7D-47E2-BDFE-FAF9BA9969EA}">
      <dgm:prSet phldrT="[Texto]"/>
      <dgm:spPr/>
      <dgm:t>
        <a:bodyPr/>
        <a:lstStyle/>
        <a:p>
          <a:r>
            <a:rPr lang="es-ES" dirty="0"/>
            <a:t>Fluidos Caloportadores</a:t>
          </a:r>
        </a:p>
      </dgm:t>
    </dgm:pt>
    <dgm:pt modelId="{2F5F785D-FEF9-4E53-A8DC-D95951E63DCB}" type="sibTrans" cxnId="{E49992A8-6C5C-480F-A473-6902494E8A1A}">
      <dgm:prSet/>
      <dgm:spPr/>
      <dgm:t>
        <a:bodyPr/>
        <a:lstStyle/>
        <a:p>
          <a:endParaRPr lang="es-ES"/>
        </a:p>
      </dgm:t>
    </dgm:pt>
    <dgm:pt modelId="{22CE652B-CF73-44B9-B43A-F430BC2AA9C3}" type="parTrans" cxnId="{E49992A8-6C5C-480F-A473-6902494E8A1A}">
      <dgm:prSet/>
      <dgm:spPr/>
      <dgm:t>
        <a:bodyPr/>
        <a:lstStyle/>
        <a:p>
          <a:endParaRPr lang="es-ES"/>
        </a:p>
      </dgm:t>
    </dgm:pt>
    <dgm:pt modelId="{B5F1EE85-3ED6-4A8B-99AE-AE2D664A25AC}" type="pres">
      <dgm:prSet presAssocID="{2A3CFED7-92C0-4269-A67E-A9F1A28415F3}" presName="Name0" presStyleCnt="0">
        <dgm:presLayoutVars>
          <dgm:chMax/>
          <dgm:chPref/>
          <dgm:dir/>
        </dgm:presLayoutVars>
      </dgm:prSet>
      <dgm:spPr/>
    </dgm:pt>
    <dgm:pt modelId="{38D22EBE-74BD-4366-B15D-4452D431B6F9}" type="pres">
      <dgm:prSet presAssocID="{5322F06B-3144-4A4A-BA5F-782D2B3CD972}" presName="composite" presStyleCnt="0">
        <dgm:presLayoutVars>
          <dgm:chMax val="1"/>
          <dgm:chPref val="1"/>
        </dgm:presLayoutVars>
      </dgm:prSet>
      <dgm:spPr/>
    </dgm:pt>
    <dgm:pt modelId="{A232681D-BD74-47D7-BF06-D3CC8556638F}" type="pres">
      <dgm:prSet presAssocID="{5322F06B-3144-4A4A-BA5F-782D2B3CD972}" presName="Accent" presStyleLbl="trAlignAcc1" presStyleIdx="0" presStyleCnt="3">
        <dgm:presLayoutVars>
          <dgm:chMax val="0"/>
          <dgm:chPref val="0"/>
        </dgm:presLayoutVars>
      </dgm:prSet>
      <dgm:spPr>
        <a:ln>
          <a:solidFill>
            <a:srgbClr val="1B7B2B"/>
          </a:solidFill>
        </a:ln>
      </dgm:spPr>
    </dgm:pt>
    <dgm:pt modelId="{780FCA69-6FB9-4CBD-B985-3AC488ED8C5E}" type="pres">
      <dgm:prSet presAssocID="{5322F06B-3144-4A4A-BA5F-782D2B3CD972}" presName="Image" presStyleLbl="alignImgPlace1" presStyleIdx="0" presStyleCnt="3">
        <dgm:presLayoutVars>
          <dgm:chMax val="0"/>
          <dgm:chPref val="0"/>
        </dgm:presLayoutVars>
      </dgm:prSet>
      <dgm:spPr>
        <a:blipFill rotWithShape="1">
          <a:blip xmlns:r="http://schemas.openxmlformats.org/officeDocument/2006/relationships" r:embed="rId1"/>
          <a:stretch>
            <a:fillRect/>
          </a:stretch>
        </a:blipFill>
      </dgm:spPr>
    </dgm:pt>
    <dgm:pt modelId="{4E7CECB6-27FA-4163-9C36-C9EFB73C0BEA}" type="pres">
      <dgm:prSet presAssocID="{5322F06B-3144-4A4A-BA5F-782D2B3CD972}" presName="ChildComposite" presStyleCnt="0"/>
      <dgm:spPr/>
    </dgm:pt>
    <dgm:pt modelId="{BA8DB491-7A9D-4080-BB4C-C96744DB5840}" type="pres">
      <dgm:prSet presAssocID="{5322F06B-3144-4A4A-BA5F-782D2B3CD972}" presName="Child" presStyleLbl="node1" presStyleIdx="0" presStyleCnt="0">
        <dgm:presLayoutVars>
          <dgm:chMax val="0"/>
          <dgm:chPref val="0"/>
          <dgm:bulletEnabled val="1"/>
        </dgm:presLayoutVars>
      </dgm:prSet>
      <dgm:spPr/>
    </dgm:pt>
    <dgm:pt modelId="{858DDC44-8964-46C3-8FE3-3EE847F1A48E}" type="pres">
      <dgm:prSet presAssocID="{5322F06B-3144-4A4A-BA5F-782D2B3CD972}" presName="Parent" presStyleLbl="revTx" presStyleIdx="0" presStyleCnt="3">
        <dgm:presLayoutVars>
          <dgm:chMax val="1"/>
          <dgm:chPref val="0"/>
          <dgm:bulletEnabled val="1"/>
        </dgm:presLayoutVars>
      </dgm:prSet>
      <dgm:spPr/>
    </dgm:pt>
    <dgm:pt modelId="{C090E7C8-EBA8-405B-A66F-3E4C5D924F6C}" type="pres">
      <dgm:prSet presAssocID="{9492FAB1-B140-4680-A9BE-63D036B90BC9}" presName="sibTrans" presStyleCnt="0"/>
      <dgm:spPr/>
    </dgm:pt>
    <dgm:pt modelId="{F17830CA-A6DE-4D55-8619-59CFD8927938}" type="pres">
      <dgm:prSet presAssocID="{8D48A884-FB7D-47E2-BDFE-FAF9BA9969EA}" presName="composite" presStyleCnt="0">
        <dgm:presLayoutVars>
          <dgm:chMax val="1"/>
          <dgm:chPref val="1"/>
        </dgm:presLayoutVars>
      </dgm:prSet>
      <dgm:spPr/>
    </dgm:pt>
    <dgm:pt modelId="{F31444B6-D181-4945-B688-FD0D04EC0EC6}" type="pres">
      <dgm:prSet presAssocID="{8D48A884-FB7D-47E2-BDFE-FAF9BA9969EA}" presName="Accent" presStyleLbl="trAlignAcc1" presStyleIdx="1" presStyleCnt="3">
        <dgm:presLayoutVars>
          <dgm:chMax val="0"/>
          <dgm:chPref val="0"/>
        </dgm:presLayoutVars>
      </dgm:prSet>
      <dgm:spPr>
        <a:ln>
          <a:solidFill>
            <a:srgbClr val="1B7B2B"/>
          </a:solidFill>
        </a:ln>
      </dgm:spPr>
    </dgm:pt>
    <dgm:pt modelId="{F0E6913E-FC27-4C40-AC83-84C98A33ED67}" type="pres">
      <dgm:prSet presAssocID="{8D48A884-FB7D-47E2-BDFE-FAF9BA9969EA}" presName="Image" presStyleLbl="alignImgPlace1" presStyleIdx="1" presStyleCnt="3">
        <dgm:presLayoutVars>
          <dgm:chMax val="0"/>
          <dgm:chPref val="0"/>
        </dgm:presLayoutVars>
      </dgm:prSet>
      <dgm:spPr>
        <a:blipFill rotWithShape="1">
          <a:blip xmlns:r="http://schemas.openxmlformats.org/officeDocument/2006/relationships" r:embed="rId2"/>
          <a:stretch>
            <a:fillRect/>
          </a:stretch>
        </a:blipFill>
      </dgm:spPr>
    </dgm:pt>
    <dgm:pt modelId="{1FE402FE-B729-41D6-984F-F609ABB654D3}" type="pres">
      <dgm:prSet presAssocID="{8D48A884-FB7D-47E2-BDFE-FAF9BA9969EA}" presName="ChildComposite" presStyleCnt="0"/>
      <dgm:spPr/>
    </dgm:pt>
    <dgm:pt modelId="{26AC98BD-A41E-4D92-9816-EDC25D3639A5}" type="pres">
      <dgm:prSet presAssocID="{8D48A884-FB7D-47E2-BDFE-FAF9BA9969EA}" presName="Child" presStyleLbl="node1" presStyleIdx="0" presStyleCnt="0">
        <dgm:presLayoutVars>
          <dgm:chMax val="0"/>
          <dgm:chPref val="0"/>
          <dgm:bulletEnabled val="1"/>
        </dgm:presLayoutVars>
      </dgm:prSet>
      <dgm:spPr/>
    </dgm:pt>
    <dgm:pt modelId="{80B07FE1-48E1-43B2-838C-5155E0963148}" type="pres">
      <dgm:prSet presAssocID="{8D48A884-FB7D-47E2-BDFE-FAF9BA9969EA}" presName="Parent" presStyleLbl="revTx" presStyleIdx="1" presStyleCnt="3">
        <dgm:presLayoutVars>
          <dgm:chMax val="1"/>
          <dgm:chPref val="0"/>
          <dgm:bulletEnabled val="1"/>
        </dgm:presLayoutVars>
      </dgm:prSet>
      <dgm:spPr/>
    </dgm:pt>
    <dgm:pt modelId="{19A45067-B8E7-40D6-B80F-D4A79D44C4C5}" type="pres">
      <dgm:prSet presAssocID="{2F5F785D-FEF9-4E53-A8DC-D95951E63DCB}" presName="sibTrans" presStyleCnt="0"/>
      <dgm:spPr/>
    </dgm:pt>
    <dgm:pt modelId="{30125759-A9A4-4541-BC8F-01EAF94C3078}" type="pres">
      <dgm:prSet presAssocID="{16734F07-2047-4FCA-BD1E-4CB821059E7F}" presName="composite" presStyleCnt="0">
        <dgm:presLayoutVars>
          <dgm:chMax val="1"/>
          <dgm:chPref val="1"/>
        </dgm:presLayoutVars>
      </dgm:prSet>
      <dgm:spPr/>
    </dgm:pt>
    <dgm:pt modelId="{59432BDA-1241-4255-9F44-3DE47DDD2973}" type="pres">
      <dgm:prSet presAssocID="{16734F07-2047-4FCA-BD1E-4CB821059E7F}" presName="Accent" presStyleLbl="trAlignAcc1" presStyleIdx="2" presStyleCnt="3">
        <dgm:presLayoutVars>
          <dgm:chMax val="0"/>
          <dgm:chPref val="0"/>
        </dgm:presLayoutVars>
      </dgm:prSet>
      <dgm:spPr>
        <a:ln>
          <a:solidFill>
            <a:srgbClr val="1B7B2B"/>
          </a:solidFill>
        </a:ln>
      </dgm:spPr>
    </dgm:pt>
    <dgm:pt modelId="{F1FDF21D-A683-4CCC-8918-7807314D1C4F}" type="pres">
      <dgm:prSet presAssocID="{16734F07-2047-4FCA-BD1E-4CB821059E7F}" presName="Image" presStyleLbl="alignImgPlace1" presStyleIdx="2" presStyleCnt="3">
        <dgm:presLayoutVars>
          <dgm:chMax val="0"/>
          <dgm:chPref val="0"/>
        </dgm:presLayoutVars>
      </dgm:prSet>
      <dgm:spPr>
        <a:blipFill rotWithShape="1">
          <a:blip xmlns:r="http://schemas.openxmlformats.org/officeDocument/2006/relationships" r:embed="rId3"/>
          <a:stretch>
            <a:fillRect/>
          </a:stretch>
        </a:blipFill>
      </dgm:spPr>
    </dgm:pt>
    <dgm:pt modelId="{79100336-61FD-46D2-82F4-82E340403411}" type="pres">
      <dgm:prSet presAssocID="{16734F07-2047-4FCA-BD1E-4CB821059E7F}" presName="ChildComposite" presStyleCnt="0"/>
      <dgm:spPr/>
    </dgm:pt>
    <dgm:pt modelId="{020DE9F7-0CA3-473B-AF0B-1812DCFC6DA5}" type="pres">
      <dgm:prSet presAssocID="{16734F07-2047-4FCA-BD1E-4CB821059E7F}" presName="Child" presStyleLbl="node1" presStyleIdx="0" presStyleCnt="0">
        <dgm:presLayoutVars>
          <dgm:chMax val="0"/>
          <dgm:chPref val="0"/>
          <dgm:bulletEnabled val="1"/>
        </dgm:presLayoutVars>
      </dgm:prSet>
      <dgm:spPr/>
    </dgm:pt>
    <dgm:pt modelId="{554F768B-EE75-4C15-AB7B-B908D944F8FC}" type="pres">
      <dgm:prSet presAssocID="{16734F07-2047-4FCA-BD1E-4CB821059E7F}" presName="Parent" presStyleLbl="revTx" presStyleIdx="2" presStyleCnt="3">
        <dgm:presLayoutVars>
          <dgm:chMax val="1"/>
          <dgm:chPref val="0"/>
          <dgm:bulletEnabled val="1"/>
        </dgm:presLayoutVars>
      </dgm:prSet>
      <dgm:spPr/>
    </dgm:pt>
  </dgm:ptLst>
  <dgm:cxnLst>
    <dgm:cxn modelId="{C3F7080B-375C-4D12-8A27-DDDCF654FC49}" srcId="{2A3CFED7-92C0-4269-A67E-A9F1A28415F3}" destId="{16734F07-2047-4FCA-BD1E-4CB821059E7F}" srcOrd="2" destOrd="0" parTransId="{D9104FC2-BEF6-4FD6-8AEA-809D36B709E6}" sibTransId="{8ACBCCD7-3398-4F8A-8E69-1CCACABA4FAE}"/>
    <dgm:cxn modelId="{8773C915-EB3B-4BA6-A6BA-0F70621E64AA}" srcId="{2A3CFED7-92C0-4269-A67E-A9F1A28415F3}" destId="{5322F06B-3144-4A4A-BA5F-782D2B3CD972}" srcOrd="0" destOrd="0" parTransId="{811F7659-94E9-492D-9BE6-5122388C1E36}" sibTransId="{9492FAB1-B140-4680-A9BE-63D036B90BC9}"/>
    <dgm:cxn modelId="{4F7C6088-593E-4F5B-9708-604DC0B80588}" type="presOf" srcId="{2A3CFED7-92C0-4269-A67E-A9F1A28415F3}" destId="{B5F1EE85-3ED6-4A8B-99AE-AE2D664A25AC}" srcOrd="0" destOrd="0" presId="urn:microsoft.com/office/officeart/2008/layout/CaptionedPictures"/>
    <dgm:cxn modelId="{E49992A8-6C5C-480F-A473-6902494E8A1A}" srcId="{2A3CFED7-92C0-4269-A67E-A9F1A28415F3}" destId="{8D48A884-FB7D-47E2-BDFE-FAF9BA9969EA}" srcOrd="1" destOrd="0" parTransId="{22CE652B-CF73-44B9-B43A-F430BC2AA9C3}" sibTransId="{2F5F785D-FEF9-4E53-A8DC-D95951E63DCB}"/>
    <dgm:cxn modelId="{E88C32AD-5860-4F9E-AC77-4FE2C79E57D4}" type="presOf" srcId="{8D48A884-FB7D-47E2-BDFE-FAF9BA9969EA}" destId="{80B07FE1-48E1-43B2-838C-5155E0963148}" srcOrd="0" destOrd="0" presId="urn:microsoft.com/office/officeart/2008/layout/CaptionedPictures"/>
    <dgm:cxn modelId="{B397E6B4-70D4-4146-9212-FC2812254D44}" type="presOf" srcId="{5322F06B-3144-4A4A-BA5F-782D2B3CD972}" destId="{858DDC44-8964-46C3-8FE3-3EE847F1A48E}" srcOrd="0" destOrd="0" presId="urn:microsoft.com/office/officeart/2008/layout/CaptionedPictures"/>
    <dgm:cxn modelId="{68ECBBFE-2EBB-4064-A864-8CC9D61C22DD}" type="presOf" srcId="{16734F07-2047-4FCA-BD1E-4CB821059E7F}" destId="{554F768B-EE75-4C15-AB7B-B908D944F8FC}" srcOrd="0" destOrd="0" presId="urn:microsoft.com/office/officeart/2008/layout/CaptionedPictures"/>
    <dgm:cxn modelId="{3E61C267-7477-400A-BC23-37041DA7AFC1}" type="presParOf" srcId="{B5F1EE85-3ED6-4A8B-99AE-AE2D664A25AC}" destId="{38D22EBE-74BD-4366-B15D-4452D431B6F9}" srcOrd="0" destOrd="0" presId="urn:microsoft.com/office/officeart/2008/layout/CaptionedPictures"/>
    <dgm:cxn modelId="{161C259D-7E65-4774-A046-588E54388125}" type="presParOf" srcId="{38D22EBE-74BD-4366-B15D-4452D431B6F9}" destId="{A232681D-BD74-47D7-BF06-D3CC8556638F}" srcOrd="0" destOrd="0" presId="urn:microsoft.com/office/officeart/2008/layout/CaptionedPictures"/>
    <dgm:cxn modelId="{F94B4806-DD23-4B47-9AB0-5B3F9D4BDB88}" type="presParOf" srcId="{38D22EBE-74BD-4366-B15D-4452D431B6F9}" destId="{780FCA69-6FB9-4CBD-B985-3AC488ED8C5E}" srcOrd="1" destOrd="0" presId="urn:microsoft.com/office/officeart/2008/layout/CaptionedPictures"/>
    <dgm:cxn modelId="{A55AFBA0-03E2-4C10-A299-B7F0DFE7A1E0}" type="presParOf" srcId="{38D22EBE-74BD-4366-B15D-4452D431B6F9}" destId="{4E7CECB6-27FA-4163-9C36-C9EFB73C0BEA}" srcOrd="2" destOrd="0" presId="urn:microsoft.com/office/officeart/2008/layout/CaptionedPictures"/>
    <dgm:cxn modelId="{FC5016C0-EAEC-48AD-8FE3-BDE06B6138FB}" type="presParOf" srcId="{4E7CECB6-27FA-4163-9C36-C9EFB73C0BEA}" destId="{BA8DB491-7A9D-4080-BB4C-C96744DB5840}" srcOrd="0" destOrd="0" presId="urn:microsoft.com/office/officeart/2008/layout/CaptionedPictures"/>
    <dgm:cxn modelId="{138F8061-397C-4A9E-A030-82060563F2A0}" type="presParOf" srcId="{4E7CECB6-27FA-4163-9C36-C9EFB73C0BEA}" destId="{858DDC44-8964-46C3-8FE3-3EE847F1A48E}" srcOrd="1" destOrd="0" presId="urn:microsoft.com/office/officeart/2008/layout/CaptionedPictures"/>
    <dgm:cxn modelId="{2AF3244C-18C4-4405-9854-A16691885FF3}" type="presParOf" srcId="{B5F1EE85-3ED6-4A8B-99AE-AE2D664A25AC}" destId="{C090E7C8-EBA8-405B-A66F-3E4C5D924F6C}" srcOrd="1" destOrd="0" presId="urn:microsoft.com/office/officeart/2008/layout/CaptionedPictures"/>
    <dgm:cxn modelId="{EDE205E4-4580-41DD-A648-7356BAD4A074}" type="presParOf" srcId="{B5F1EE85-3ED6-4A8B-99AE-AE2D664A25AC}" destId="{F17830CA-A6DE-4D55-8619-59CFD8927938}" srcOrd="2" destOrd="0" presId="urn:microsoft.com/office/officeart/2008/layout/CaptionedPictures"/>
    <dgm:cxn modelId="{67955625-C046-42FB-AE9A-4617D4D13E39}" type="presParOf" srcId="{F17830CA-A6DE-4D55-8619-59CFD8927938}" destId="{F31444B6-D181-4945-B688-FD0D04EC0EC6}" srcOrd="0" destOrd="0" presId="urn:microsoft.com/office/officeart/2008/layout/CaptionedPictures"/>
    <dgm:cxn modelId="{14942D0C-E924-4D02-8776-67A6A5CEA7AE}" type="presParOf" srcId="{F17830CA-A6DE-4D55-8619-59CFD8927938}" destId="{F0E6913E-FC27-4C40-AC83-84C98A33ED67}" srcOrd="1" destOrd="0" presId="urn:microsoft.com/office/officeart/2008/layout/CaptionedPictures"/>
    <dgm:cxn modelId="{B8ABEC8E-2C00-415B-AD37-3954CBE12452}" type="presParOf" srcId="{F17830CA-A6DE-4D55-8619-59CFD8927938}" destId="{1FE402FE-B729-41D6-984F-F609ABB654D3}" srcOrd="2" destOrd="0" presId="urn:microsoft.com/office/officeart/2008/layout/CaptionedPictures"/>
    <dgm:cxn modelId="{3874BB5B-FA66-4ECD-A440-FDEE5DC41331}" type="presParOf" srcId="{1FE402FE-B729-41D6-984F-F609ABB654D3}" destId="{26AC98BD-A41E-4D92-9816-EDC25D3639A5}" srcOrd="0" destOrd="0" presId="urn:microsoft.com/office/officeart/2008/layout/CaptionedPictures"/>
    <dgm:cxn modelId="{F4013E09-C17D-4552-816B-69818B2328A3}" type="presParOf" srcId="{1FE402FE-B729-41D6-984F-F609ABB654D3}" destId="{80B07FE1-48E1-43B2-838C-5155E0963148}" srcOrd="1" destOrd="0" presId="urn:microsoft.com/office/officeart/2008/layout/CaptionedPictures"/>
    <dgm:cxn modelId="{8B791010-EB06-4838-9194-AE56D5754973}" type="presParOf" srcId="{B5F1EE85-3ED6-4A8B-99AE-AE2D664A25AC}" destId="{19A45067-B8E7-40D6-B80F-D4A79D44C4C5}" srcOrd="3" destOrd="0" presId="urn:microsoft.com/office/officeart/2008/layout/CaptionedPictures"/>
    <dgm:cxn modelId="{1F24385C-76AA-459B-9FB2-A6E79C9C4F22}" type="presParOf" srcId="{B5F1EE85-3ED6-4A8B-99AE-AE2D664A25AC}" destId="{30125759-A9A4-4541-BC8F-01EAF94C3078}" srcOrd="4" destOrd="0" presId="urn:microsoft.com/office/officeart/2008/layout/CaptionedPictures"/>
    <dgm:cxn modelId="{E5097F6A-DE09-4E59-8A63-D4FBF27A9AD9}" type="presParOf" srcId="{30125759-A9A4-4541-BC8F-01EAF94C3078}" destId="{59432BDA-1241-4255-9F44-3DE47DDD2973}" srcOrd="0" destOrd="0" presId="urn:microsoft.com/office/officeart/2008/layout/CaptionedPictures"/>
    <dgm:cxn modelId="{0D768430-4000-4BEC-A382-54618556ED0D}" type="presParOf" srcId="{30125759-A9A4-4541-BC8F-01EAF94C3078}" destId="{F1FDF21D-A683-4CCC-8918-7807314D1C4F}" srcOrd="1" destOrd="0" presId="urn:microsoft.com/office/officeart/2008/layout/CaptionedPictures"/>
    <dgm:cxn modelId="{F54B0B67-7B9A-40FF-9584-F9CF14AB2AB7}" type="presParOf" srcId="{30125759-A9A4-4541-BC8F-01EAF94C3078}" destId="{79100336-61FD-46D2-82F4-82E340403411}" srcOrd="2" destOrd="0" presId="urn:microsoft.com/office/officeart/2008/layout/CaptionedPictures"/>
    <dgm:cxn modelId="{3F67B43D-7B62-47AD-88F1-4E5E3CA35710}" type="presParOf" srcId="{79100336-61FD-46D2-82F4-82E340403411}" destId="{020DE9F7-0CA3-473B-AF0B-1812DCFC6DA5}" srcOrd="0" destOrd="0" presId="urn:microsoft.com/office/officeart/2008/layout/CaptionedPictures"/>
    <dgm:cxn modelId="{D137DD3B-9235-4599-BBDA-CAE525ED08F9}" type="presParOf" srcId="{79100336-61FD-46D2-82F4-82E340403411}" destId="{554F768B-EE75-4C15-AB7B-B908D944F8FC}"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5BB534-8198-465A-8C0B-4F0347B71DAA}" type="doc">
      <dgm:prSet loTypeId="urn:microsoft.com/office/officeart/2008/layout/VerticalCurvedList" loCatId="list" qsTypeId="urn:microsoft.com/office/officeart/2005/8/quickstyle/simple1" qsCatId="simple" csTypeId="urn:microsoft.com/office/officeart/2005/8/colors/accent0_1" csCatId="mainScheme" phldr="1"/>
      <dgm:spPr/>
    </dgm:pt>
    <dgm:pt modelId="{AD6AC364-324F-4894-8D69-2596E04007A3}">
      <dgm:prSet phldrT="[Texto]" custT="1"/>
      <dgm:spPr/>
      <dgm:t>
        <a:bodyPr/>
        <a:lstStyle/>
        <a:p>
          <a:pPr algn="just"/>
          <a:r>
            <a:rPr lang="es-ES" sz="2800" dirty="0"/>
            <a:t>Estudiar teórica y experimentalmente la transferencia de calor en un IC tipo termosifón de tubos paralelos, al utilizar una mezcla de agua, etilenglicol y nanopartículas de Nanotubos de carbono, Al2O3, CuO, y Fe3O4, como fluido caloportador.</a:t>
          </a:r>
          <a:endParaRPr lang="es-EC" sz="2800" b="0" dirty="0">
            <a:latin typeface="+mj-lt"/>
            <a:cs typeface="Times New Roman" panose="02020603050405020304" pitchFamily="18" charset="0"/>
          </a:endParaRPr>
        </a:p>
      </dgm:t>
    </dgm:pt>
    <dgm:pt modelId="{82A18299-2DA5-4C26-9C51-56E57516C65B}" type="parTrans" cxnId="{6B089CA9-9175-4215-AB64-B4C46BC869E5}">
      <dgm:prSet/>
      <dgm:spPr/>
      <dgm:t>
        <a:bodyPr/>
        <a:lstStyle/>
        <a:p>
          <a:endParaRPr lang="es-EC" b="0">
            <a:latin typeface="+mj-lt"/>
            <a:cs typeface="Times New Roman" panose="02020603050405020304" pitchFamily="18" charset="0"/>
          </a:endParaRPr>
        </a:p>
      </dgm:t>
    </dgm:pt>
    <dgm:pt modelId="{DDF3EF04-D7DC-484E-AE65-269CBCD71AD6}" type="sibTrans" cxnId="{6B089CA9-9175-4215-AB64-B4C46BC869E5}">
      <dgm:prSet/>
      <dgm:spPr/>
      <dgm:t>
        <a:bodyPr/>
        <a:lstStyle/>
        <a:p>
          <a:endParaRPr lang="es-EC" b="0">
            <a:latin typeface="+mj-lt"/>
            <a:cs typeface="Times New Roman" panose="02020603050405020304" pitchFamily="18" charset="0"/>
          </a:endParaRPr>
        </a:p>
      </dgm:t>
    </dgm:pt>
    <dgm:pt modelId="{97FDFA40-EA60-42BE-9B41-BA920DCB5E61}" type="pres">
      <dgm:prSet presAssocID="{D25BB534-8198-465A-8C0B-4F0347B71DAA}" presName="Name0" presStyleCnt="0">
        <dgm:presLayoutVars>
          <dgm:chMax val="7"/>
          <dgm:chPref val="7"/>
          <dgm:dir/>
        </dgm:presLayoutVars>
      </dgm:prSet>
      <dgm:spPr/>
    </dgm:pt>
    <dgm:pt modelId="{D93131E9-49CD-45FB-B20D-F91DD504DD4E}" type="pres">
      <dgm:prSet presAssocID="{D25BB534-8198-465A-8C0B-4F0347B71DAA}" presName="Name1" presStyleCnt="0"/>
      <dgm:spPr/>
    </dgm:pt>
    <dgm:pt modelId="{88008DA6-9D5E-4AF3-B093-7EE4D70FBBE8}" type="pres">
      <dgm:prSet presAssocID="{D25BB534-8198-465A-8C0B-4F0347B71DAA}" presName="cycle" presStyleCnt="0"/>
      <dgm:spPr/>
    </dgm:pt>
    <dgm:pt modelId="{2C6329E9-F27B-4DB7-A76B-B7F91F3891C8}" type="pres">
      <dgm:prSet presAssocID="{D25BB534-8198-465A-8C0B-4F0347B71DAA}" presName="srcNode" presStyleLbl="node1" presStyleIdx="0" presStyleCnt="1"/>
      <dgm:spPr/>
    </dgm:pt>
    <dgm:pt modelId="{E59A7D70-0C01-4327-B34C-BD676B15BBB8}" type="pres">
      <dgm:prSet presAssocID="{D25BB534-8198-465A-8C0B-4F0347B71DAA}" presName="conn" presStyleLbl="parChTrans1D2" presStyleIdx="0" presStyleCnt="1"/>
      <dgm:spPr/>
    </dgm:pt>
    <dgm:pt modelId="{0FDCA8D3-684D-4E49-8382-10AC0A5D541E}" type="pres">
      <dgm:prSet presAssocID="{D25BB534-8198-465A-8C0B-4F0347B71DAA}" presName="extraNode" presStyleLbl="node1" presStyleIdx="0" presStyleCnt="1"/>
      <dgm:spPr/>
    </dgm:pt>
    <dgm:pt modelId="{465BF5A4-7948-428A-80D0-9F177C18F1A5}" type="pres">
      <dgm:prSet presAssocID="{D25BB534-8198-465A-8C0B-4F0347B71DAA}" presName="dstNode" presStyleLbl="node1" presStyleIdx="0" presStyleCnt="1"/>
      <dgm:spPr/>
    </dgm:pt>
    <dgm:pt modelId="{9B62972F-D613-4484-A0D4-69EDE2D183B7}" type="pres">
      <dgm:prSet presAssocID="{AD6AC364-324F-4894-8D69-2596E04007A3}" presName="text_1" presStyleLbl="node1" presStyleIdx="0" presStyleCnt="1" custScaleX="104276" custScaleY="174463">
        <dgm:presLayoutVars>
          <dgm:bulletEnabled val="1"/>
        </dgm:presLayoutVars>
      </dgm:prSet>
      <dgm:spPr/>
    </dgm:pt>
    <dgm:pt modelId="{E4D8FF8B-3E7D-45AF-8412-397C4A2340B1}" type="pres">
      <dgm:prSet presAssocID="{AD6AC364-324F-4894-8D69-2596E04007A3}" presName="accent_1" presStyleCnt="0"/>
      <dgm:spPr/>
    </dgm:pt>
    <dgm:pt modelId="{E4321EE7-7B73-4655-B22C-14E354DFEE42}" type="pres">
      <dgm:prSet presAssocID="{AD6AC364-324F-4894-8D69-2596E04007A3}" presName="accentRepeatNode" presStyleLbl="solidFgAcc1" presStyleIdx="0" presStyleCnt="1"/>
      <dgm:spPr/>
    </dgm:pt>
  </dgm:ptLst>
  <dgm:cxnLst>
    <dgm:cxn modelId="{4C2E579B-C08D-48D2-82EF-C292159D7D12}" type="presOf" srcId="{AD6AC364-324F-4894-8D69-2596E04007A3}" destId="{9B62972F-D613-4484-A0D4-69EDE2D183B7}" srcOrd="0" destOrd="0" presId="urn:microsoft.com/office/officeart/2008/layout/VerticalCurvedList"/>
    <dgm:cxn modelId="{6B089CA9-9175-4215-AB64-B4C46BC869E5}" srcId="{D25BB534-8198-465A-8C0B-4F0347B71DAA}" destId="{AD6AC364-324F-4894-8D69-2596E04007A3}" srcOrd="0" destOrd="0" parTransId="{82A18299-2DA5-4C26-9C51-56E57516C65B}" sibTransId="{DDF3EF04-D7DC-484E-AE65-269CBCD71AD6}"/>
    <dgm:cxn modelId="{1E19C9F4-92F1-4367-BF91-95F15D34A18C}" type="presOf" srcId="{DDF3EF04-D7DC-484E-AE65-269CBCD71AD6}" destId="{E59A7D70-0C01-4327-B34C-BD676B15BBB8}" srcOrd="0" destOrd="0" presId="urn:microsoft.com/office/officeart/2008/layout/VerticalCurvedList"/>
    <dgm:cxn modelId="{1A3FC2FA-053E-43A3-ADE4-42CEB14737E4}" type="presOf" srcId="{D25BB534-8198-465A-8C0B-4F0347B71DAA}" destId="{97FDFA40-EA60-42BE-9B41-BA920DCB5E61}" srcOrd="0" destOrd="0" presId="urn:microsoft.com/office/officeart/2008/layout/VerticalCurvedList"/>
    <dgm:cxn modelId="{B78F67CB-2FC4-4A70-B3F8-4CC2DFD19A42}" type="presParOf" srcId="{97FDFA40-EA60-42BE-9B41-BA920DCB5E61}" destId="{D93131E9-49CD-45FB-B20D-F91DD504DD4E}" srcOrd="0" destOrd="0" presId="urn:microsoft.com/office/officeart/2008/layout/VerticalCurvedList"/>
    <dgm:cxn modelId="{93FB5060-CCCB-426F-BC0E-9BEF45F025BA}" type="presParOf" srcId="{D93131E9-49CD-45FB-B20D-F91DD504DD4E}" destId="{88008DA6-9D5E-4AF3-B093-7EE4D70FBBE8}" srcOrd="0" destOrd="0" presId="urn:microsoft.com/office/officeart/2008/layout/VerticalCurvedList"/>
    <dgm:cxn modelId="{0124B338-9D89-4E0D-8B84-A9948AE0CAB5}" type="presParOf" srcId="{88008DA6-9D5E-4AF3-B093-7EE4D70FBBE8}" destId="{2C6329E9-F27B-4DB7-A76B-B7F91F3891C8}" srcOrd="0" destOrd="0" presId="urn:microsoft.com/office/officeart/2008/layout/VerticalCurvedList"/>
    <dgm:cxn modelId="{AC7DC011-FFE7-458B-A795-FE400D25A5C8}" type="presParOf" srcId="{88008DA6-9D5E-4AF3-B093-7EE4D70FBBE8}" destId="{E59A7D70-0C01-4327-B34C-BD676B15BBB8}" srcOrd="1" destOrd="0" presId="urn:microsoft.com/office/officeart/2008/layout/VerticalCurvedList"/>
    <dgm:cxn modelId="{B4526C20-4571-4545-9458-566CE8B797E2}" type="presParOf" srcId="{88008DA6-9D5E-4AF3-B093-7EE4D70FBBE8}" destId="{0FDCA8D3-684D-4E49-8382-10AC0A5D541E}" srcOrd="2" destOrd="0" presId="urn:microsoft.com/office/officeart/2008/layout/VerticalCurvedList"/>
    <dgm:cxn modelId="{AE3BB344-0989-4C38-872E-2A9AF285D6F2}" type="presParOf" srcId="{88008DA6-9D5E-4AF3-B093-7EE4D70FBBE8}" destId="{465BF5A4-7948-428A-80D0-9F177C18F1A5}" srcOrd="3" destOrd="0" presId="urn:microsoft.com/office/officeart/2008/layout/VerticalCurvedList"/>
    <dgm:cxn modelId="{EDF85535-1A38-48E3-B48B-7ACFAB1F8DDF}" type="presParOf" srcId="{D93131E9-49CD-45FB-B20D-F91DD504DD4E}" destId="{9B62972F-D613-4484-A0D4-69EDE2D183B7}" srcOrd="1" destOrd="0" presId="urn:microsoft.com/office/officeart/2008/layout/VerticalCurvedList"/>
    <dgm:cxn modelId="{6A00FC1B-1FAC-4099-8AFB-449422E2A299}" type="presParOf" srcId="{D93131E9-49CD-45FB-B20D-F91DD504DD4E}" destId="{E4D8FF8B-3E7D-45AF-8412-397C4A2340B1}" srcOrd="2" destOrd="0" presId="urn:microsoft.com/office/officeart/2008/layout/VerticalCurvedList"/>
    <dgm:cxn modelId="{B1FDA453-E75E-4408-AC6F-3598B6A03889}" type="presParOf" srcId="{E4D8FF8B-3E7D-45AF-8412-397C4A2340B1}" destId="{E4321EE7-7B73-4655-B22C-14E354DFEE4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5BB534-8198-465A-8C0B-4F0347B71DAA}" type="doc">
      <dgm:prSet loTypeId="urn:microsoft.com/office/officeart/2008/layout/VerticalCurvedList" loCatId="list" qsTypeId="urn:microsoft.com/office/officeart/2005/8/quickstyle/3d3" qsCatId="3D" csTypeId="urn:microsoft.com/office/officeart/2005/8/colors/accent3_1" csCatId="accent3" phldr="1"/>
      <dgm:spPr/>
    </dgm:pt>
    <dgm:pt modelId="{F7BED73F-DA48-489E-915E-32AEA48EC566}">
      <dgm:prSet custT="1"/>
      <dgm:spPr/>
      <dgm:t>
        <a:bodyPr/>
        <a:lstStyle/>
        <a:p>
          <a:pPr>
            <a:buFont typeface="Symbol" panose="05050102010706020507" pitchFamily="18" charset="2"/>
            <a:buChar char=""/>
          </a:pPr>
          <a:r>
            <a:rPr lang="es-EC" sz="1800" dirty="0"/>
            <a:t>Diseñar y construir el IC tipo termosifón de tubos paralelos acorde a los parámetros requeridos para el estudio.</a:t>
          </a:r>
        </a:p>
      </dgm:t>
    </dgm:pt>
    <dgm:pt modelId="{FEDEC706-057B-44B3-A08B-E679DDC8A58D}" type="parTrans" cxnId="{86B75796-3DB5-4BE6-8BE6-E54EA01E523F}">
      <dgm:prSet/>
      <dgm:spPr/>
      <dgm:t>
        <a:bodyPr/>
        <a:lstStyle/>
        <a:p>
          <a:endParaRPr lang="es-EC"/>
        </a:p>
      </dgm:t>
    </dgm:pt>
    <dgm:pt modelId="{267E344B-7B3B-447E-9CC8-9777B9733482}" type="sibTrans" cxnId="{86B75796-3DB5-4BE6-8BE6-E54EA01E523F}">
      <dgm:prSet/>
      <dgm:spPr/>
      <dgm:t>
        <a:bodyPr/>
        <a:lstStyle/>
        <a:p>
          <a:endParaRPr lang="es-EC"/>
        </a:p>
      </dgm:t>
    </dgm:pt>
    <dgm:pt modelId="{F770475C-8FE7-4E10-A90C-56AA671B75BF}">
      <dgm:prSet custT="1"/>
      <dgm:spPr/>
      <dgm:t>
        <a:bodyPr/>
        <a:lstStyle/>
        <a:p>
          <a:pPr>
            <a:buFont typeface="Symbol" panose="05050102010706020507" pitchFamily="18" charset="2"/>
            <a:buChar char=""/>
          </a:pPr>
          <a:r>
            <a:rPr lang="es-EC" sz="1800" dirty="0"/>
            <a:t>Preparar los nanofluidos: pesar cantidades, mezclar con un dispersante, agitación mecánica y sonicación</a:t>
          </a:r>
        </a:p>
      </dgm:t>
    </dgm:pt>
    <dgm:pt modelId="{0C850592-9590-45F9-A9F3-297FA91A1DEF}" type="parTrans" cxnId="{7D559234-A522-4222-8FFE-341E1AC2A9BE}">
      <dgm:prSet/>
      <dgm:spPr/>
      <dgm:t>
        <a:bodyPr/>
        <a:lstStyle/>
        <a:p>
          <a:endParaRPr lang="es-EC"/>
        </a:p>
      </dgm:t>
    </dgm:pt>
    <dgm:pt modelId="{0A5E9E68-2A6E-4D84-9287-780D27EC5BF9}" type="sibTrans" cxnId="{7D559234-A522-4222-8FFE-341E1AC2A9BE}">
      <dgm:prSet/>
      <dgm:spPr/>
      <dgm:t>
        <a:bodyPr/>
        <a:lstStyle/>
        <a:p>
          <a:endParaRPr lang="es-EC"/>
        </a:p>
      </dgm:t>
    </dgm:pt>
    <dgm:pt modelId="{8894C571-A13C-459D-9F5E-5B6C9FC15834}">
      <dgm:prSet custT="1"/>
      <dgm:spPr/>
      <dgm:t>
        <a:bodyPr/>
        <a:lstStyle/>
        <a:p>
          <a:pPr>
            <a:buFont typeface="Symbol" panose="05050102010706020507" pitchFamily="18" charset="2"/>
            <a:buChar char=""/>
          </a:pPr>
          <a:r>
            <a:rPr lang="es-EC" sz="1800" dirty="0"/>
            <a:t>Realizar ensayos con 4 diferentes caudales en la zona de condensación, en el intercambiador de calor tipo termosifón de tubos paralelos.</a:t>
          </a:r>
        </a:p>
      </dgm:t>
    </dgm:pt>
    <dgm:pt modelId="{E63BC8D7-431C-4A68-B1E1-3F1188F39965}" type="parTrans" cxnId="{98F22E53-17CB-450E-9EC8-230C922A4BD3}">
      <dgm:prSet/>
      <dgm:spPr/>
      <dgm:t>
        <a:bodyPr/>
        <a:lstStyle/>
        <a:p>
          <a:endParaRPr lang="es-EC"/>
        </a:p>
      </dgm:t>
    </dgm:pt>
    <dgm:pt modelId="{FD11D49F-B473-4F64-A045-D946A80A7401}" type="sibTrans" cxnId="{98F22E53-17CB-450E-9EC8-230C922A4BD3}">
      <dgm:prSet/>
      <dgm:spPr/>
      <dgm:t>
        <a:bodyPr/>
        <a:lstStyle/>
        <a:p>
          <a:endParaRPr lang="es-EC"/>
        </a:p>
      </dgm:t>
    </dgm:pt>
    <dgm:pt modelId="{65386D9A-6C97-4FB7-99DE-C077C12B2518}">
      <dgm:prSet custT="1"/>
      <dgm:spPr/>
      <dgm:t>
        <a:bodyPr/>
        <a:lstStyle/>
        <a:p>
          <a:pPr>
            <a:buFont typeface="Symbol" panose="05050102010706020507" pitchFamily="18" charset="2"/>
            <a:buChar char=""/>
          </a:pPr>
          <a:r>
            <a:rPr lang="es-EC" sz="1800" dirty="0"/>
            <a:t>Analizar e interpretar los resultados para determinar la transferencia de calor y la eficiencia térmica del intercambiador de calor tipo termosifón de tubos paralelos.</a:t>
          </a:r>
        </a:p>
      </dgm:t>
    </dgm:pt>
    <dgm:pt modelId="{5C27ECAB-158D-4EDA-83D8-86F6F3EED296}" type="parTrans" cxnId="{CFFFD385-3B27-4476-8783-44CD1FCA1173}">
      <dgm:prSet/>
      <dgm:spPr/>
      <dgm:t>
        <a:bodyPr/>
        <a:lstStyle/>
        <a:p>
          <a:endParaRPr lang="es-EC"/>
        </a:p>
      </dgm:t>
    </dgm:pt>
    <dgm:pt modelId="{BB38D639-B361-4322-88C0-E7A0D551631A}" type="sibTrans" cxnId="{CFFFD385-3B27-4476-8783-44CD1FCA1173}">
      <dgm:prSet/>
      <dgm:spPr/>
      <dgm:t>
        <a:bodyPr/>
        <a:lstStyle/>
        <a:p>
          <a:endParaRPr lang="es-EC"/>
        </a:p>
      </dgm:t>
    </dgm:pt>
    <dgm:pt modelId="{C79D2A8F-C2D5-41A0-908C-E72207D9F83A}" type="pres">
      <dgm:prSet presAssocID="{D25BB534-8198-465A-8C0B-4F0347B71DAA}" presName="Name0" presStyleCnt="0">
        <dgm:presLayoutVars>
          <dgm:chMax val="7"/>
          <dgm:chPref val="7"/>
          <dgm:dir/>
        </dgm:presLayoutVars>
      </dgm:prSet>
      <dgm:spPr/>
    </dgm:pt>
    <dgm:pt modelId="{4AD23DF8-28FA-4BD2-A142-FDFA21991E34}" type="pres">
      <dgm:prSet presAssocID="{D25BB534-8198-465A-8C0B-4F0347B71DAA}" presName="Name1" presStyleCnt="0"/>
      <dgm:spPr/>
    </dgm:pt>
    <dgm:pt modelId="{73954461-9C6E-44DA-9CCD-38E90143FBE9}" type="pres">
      <dgm:prSet presAssocID="{D25BB534-8198-465A-8C0B-4F0347B71DAA}" presName="cycle" presStyleCnt="0"/>
      <dgm:spPr/>
    </dgm:pt>
    <dgm:pt modelId="{5991D74D-E92F-47D3-B2D0-C3F14B98688C}" type="pres">
      <dgm:prSet presAssocID="{D25BB534-8198-465A-8C0B-4F0347B71DAA}" presName="srcNode" presStyleLbl="node1" presStyleIdx="0" presStyleCnt="4"/>
      <dgm:spPr/>
    </dgm:pt>
    <dgm:pt modelId="{29CE48A6-805B-427A-B39B-51E65995702F}" type="pres">
      <dgm:prSet presAssocID="{D25BB534-8198-465A-8C0B-4F0347B71DAA}" presName="conn" presStyleLbl="parChTrans1D2" presStyleIdx="0" presStyleCnt="1"/>
      <dgm:spPr/>
    </dgm:pt>
    <dgm:pt modelId="{DA6F4650-8768-4822-BA45-9B2643176CE5}" type="pres">
      <dgm:prSet presAssocID="{D25BB534-8198-465A-8C0B-4F0347B71DAA}" presName="extraNode" presStyleLbl="node1" presStyleIdx="0" presStyleCnt="4"/>
      <dgm:spPr/>
    </dgm:pt>
    <dgm:pt modelId="{CA9EEE1F-219B-4D8F-939D-31B180FDCC56}" type="pres">
      <dgm:prSet presAssocID="{D25BB534-8198-465A-8C0B-4F0347B71DAA}" presName="dstNode" presStyleLbl="node1" presStyleIdx="0" presStyleCnt="4"/>
      <dgm:spPr/>
    </dgm:pt>
    <dgm:pt modelId="{F6FD4349-CE03-4458-B596-F50C74901965}" type="pres">
      <dgm:prSet presAssocID="{F7BED73F-DA48-489E-915E-32AEA48EC566}" presName="text_1" presStyleLbl="node1" presStyleIdx="0" presStyleCnt="4">
        <dgm:presLayoutVars>
          <dgm:bulletEnabled val="1"/>
        </dgm:presLayoutVars>
      </dgm:prSet>
      <dgm:spPr/>
    </dgm:pt>
    <dgm:pt modelId="{F4C27419-AD11-4A08-A823-2DC43200F7C1}" type="pres">
      <dgm:prSet presAssocID="{F7BED73F-DA48-489E-915E-32AEA48EC566}" presName="accent_1" presStyleCnt="0"/>
      <dgm:spPr/>
    </dgm:pt>
    <dgm:pt modelId="{BF48C202-163D-4F7F-8E89-4C6F510F0E79}" type="pres">
      <dgm:prSet presAssocID="{F7BED73F-DA48-489E-915E-32AEA48EC566}" presName="accentRepeatNode" presStyleLbl="solidFgAcc1" presStyleIdx="0" presStyleCnt="4"/>
      <dgm:spPr/>
    </dgm:pt>
    <dgm:pt modelId="{4C711BDF-1FB3-4028-B7AE-F78DBA8FF770}" type="pres">
      <dgm:prSet presAssocID="{F770475C-8FE7-4E10-A90C-56AA671B75BF}" presName="text_2" presStyleLbl="node1" presStyleIdx="1" presStyleCnt="4">
        <dgm:presLayoutVars>
          <dgm:bulletEnabled val="1"/>
        </dgm:presLayoutVars>
      </dgm:prSet>
      <dgm:spPr/>
    </dgm:pt>
    <dgm:pt modelId="{B1A5A742-DCD7-44EB-A5AD-9759F7889BF4}" type="pres">
      <dgm:prSet presAssocID="{F770475C-8FE7-4E10-A90C-56AA671B75BF}" presName="accent_2" presStyleCnt="0"/>
      <dgm:spPr/>
    </dgm:pt>
    <dgm:pt modelId="{A3C5889E-EB2A-4CCC-94F3-E2A2CD4F42DC}" type="pres">
      <dgm:prSet presAssocID="{F770475C-8FE7-4E10-A90C-56AA671B75BF}" presName="accentRepeatNode" presStyleLbl="solidFgAcc1" presStyleIdx="1" presStyleCnt="4"/>
      <dgm:spPr/>
    </dgm:pt>
    <dgm:pt modelId="{ED718686-AD38-40E5-8809-9C70E58D4B10}" type="pres">
      <dgm:prSet presAssocID="{8894C571-A13C-459D-9F5E-5B6C9FC15834}" presName="text_3" presStyleLbl="node1" presStyleIdx="2" presStyleCnt="4">
        <dgm:presLayoutVars>
          <dgm:bulletEnabled val="1"/>
        </dgm:presLayoutVars>
      </dgm:prSet>
      <dgm:spPr/>
    </dgm:pt>
    <dgm:pt modelId="{D2505B03-CDE5-414A-A85F-05E3EB6A4F73}" type="pres">
      <dgm:prSet presAssocID="{8894C571-A13C-459D-9F5E-5B6C9FC15834}" presName="accent_3" presStyleCnt="0"/>
      <dgm:spPr/>
    </dgm:pt>
    <dgm:pt modelId="{E89C3CB6-1788-4009-A9C5-B5479FE97E9F}" type="pres">
      <dgm:prSet presAssocID="{8894C571-A13C-459D-9F5E-5B6C9FC15834}" presName="accentRepeatNode" presStyleLbl="solidFgAcc1" presStyleIdx="2" presStyleCnt="4"/>
      <dgm:spPr/>
    </dgm:pt>
    <dgm:pt modelId="{41B9BCEF-8CB2-4A9F-AB16-C6FC7383D66A}" type="pres">
      <dgm:prSet presAssocID="{65386D9A-6C97-4FB7-99DE-C077C12B2518}" presName="text_4" presStyleLbl="node1" presStyleIdx="3" presStyleCnt="4">
        <dgm:presLayoutVars>
          <dgm:bulletEnabled val="1"/>
        </dgm:presLayoutVars>
      </dgm:prSet>
      <dgm:spPr/>
    </dgm:pt>
    <dgm:pt modelId="{60B6E9B0-B582-4376-B45D-26A5881D61A4}" type="pres">
      <dgm:prSet presAssocID="{65386D9A-6C97-4FB7-99DE-C077C12B2518}" presName="accent_4" presStyleCnt="0"/>
      <dgm:spPr/>
    </dgm:pt>
    <dgm:pt modelId="{DF064381-8653-4221-B80C-C84C2F845C43}" type="pres">
      <dgm:prSet presAssocID="{65386D9A-6C97-4FB7-99DE-C077C12B2518}" presName="accentRepeatNode" presStyleLbl="solidFgAcc1" presStyleIdx="3" presStyleCnt="4"/>
      <dgm:spPr/>
    </dgm:pt>
  </dgm:ptLst>
  <dgm:cxnLst>
    <dgm:cxn modelId="{82F64E13-D189-4D85-83FA-D401807F53AC}" type="presOf" srcId="{8894C571-A13C-459D-9F5E-5B6C9FC15834}" destId="{ED718686-AD38-40E5-8809-9C70E58D4B10}" srcOrd="0" destOrd="0" presId="urn:microsoft.com/office/officeart/2008/layout/VerticalCurvedList"/>
    <dgm:cxn modelId="{D069A413-289B-4F3E-97E4-6C08A963B197}" type="presOf" srcId="{F770475C-8FE7-4E10-A90C-56AA671B75BF}" destId="{4C711BDF-1FB3-4028-B7AE-F78DBA8FF770}" srcOrd="0" destOrd="0" presId="urn:microsoft.com/office/officeart/2008/layout/VerticalCurvedList"/>
    <dgm:cxn modelId="{7D559234-A522-4222-8FFE-341E1AC2A9BE}" srcId="{D25BB534-8198-465A-8C0B-4F0347B71DAA}" destId="{F770475C-8FE7-4E10-A90C-56AA671B75BF}" srcOrd="1" destOrd="0" parTransId="{0C850592-9590-45F9-A9F3-297FA91A1DEF}" sibTransId="{0A5E9E68-2A6E-4D84-9287-780D27EC5BF9}"/>
    <dgm:cxn modelId="{98F22E53-17CB-450E-9EC8-230C922A4BD3}" srcId="{D25BB534-8198-465A-8C0B-4F0347B71DAA}" destId="{8894C571-A13C-459D-9F5E-5B6C9FC15834}" srcOrd="2" destOrd="0" parTransId="{E63BC8D7-431C-4A68-B1E1-3F1188F39965}" sibTransId="{FD11D49F-B473-4F64-A045-D946A80A7401}"/>
    <dgm:cxn modelId="{CFFFD385-3B27-4476-8783-44CD1FCA1173}" srcId="{D25BB534-8198-465A-8C0B-4F0347B71DAA}" destId="{65386D9A-6C97-4FB7-99DE-C077C12B2518}" srcOrd="3" destOrd="0" parTransId="{5C27ECAB-158D-4EDA-83D8-86F6F3EED296}" sibTransId="{BB38D639-B361-4322-88C0-E7A0D551631A}"/>
    <dgm:cxn modelId="{19937C8B-0950-41D3-8E5B-CA813280A833}" type="presOf" srcId="{267E344B-7B3B-447E-9CC8-9777B9733482}" destId="{29CE48A6-805B-427A-B39B-51E65995702F}" srcOrd="0" destOrd="0" presId="urn:microsoft.com/office/officeart/2008/layout/VerticalCurvedList"/>
    <dgm:cxn modelId="{7CD5DA91-F1D8-48B2-A98A-443E68444CB0}" type="presOf" srcId="{F7BED73F-DA48-489E-915E-32AEA48EC566}" destId="{F6FD4349-CE03-4458-B596-F50C74901965}" srcOrd="0" destOrd="0" presId="urn:microsoft.com/office/officeart/2008/layout/VerticalCurvedList"/>
    <dgm:cxn modelId="{86B75796-3DB5-4BE6-8BE6-E54EA01E523F}" srcId="{D25BB534-8198-465A-8C0B-4F0347B71DAA}" destId="{F7BED73F-DA48-489E-915E-32AEA48EC566}" srcOrd="0" destOrd="0" parTransId="{FEDEC706-057B-44B3-A08B-E679DDC8A58D}" sibTransId="{267E344B-7B3B-447E-9CC8-9777B9733482}"/>
    <dgm:cxn modelId="{4B512FB3-30EA-49A7-B0D0-1C5D915EFC62}" type="presOf" srcId="{D25BB534-8198-465A-8C0B-4F0347B71DAA}" destId="{C79D2A8F-C2D5-41A0-908C-E72207D9F83A}" srcOrd="0" destOrd="0" presId="urn:microsoft.com/office/officeart/2008/layout/VerticalCurvedList"/>
    <dgm:cxn modelId="{F2BAD1D4-CE43-4BF6-A3CA-367E4D66A828}" type="presOf" srcId="{65386D9A-6C97-4FB7-99DE-C077C12B2518}" destId="{41B9BCEF-8CB2-4A9F-AB16-C6FC7383D66A}" srcOrd="0" destOrd="0" presId="urn:microsoft.com/office/officeart/2008/layout/VerticalCurvedList"/>
    <dgm:cxn modelId="{7D385DFB-2FEF-4EF2-BAA0-1F6102BFBB45}" type="presParOf" srcId="{C79D2A8F-C2D5-41A0-908C-E72207D9F83A}" destId="{4AD23DF8-28FA-4BD2-A142-FDFA21991E34}" srcOrd="0" destOrd="0" presId="urn:microsoft.com/office/officeart/2008/layout/VerticalCurvedList"/>
    <dgm:cxn modelId="{1635AD86-45D3-45B5-B4DF-5A32196D2CD8}" type="presParOf" srcId="{4AD23DF8-28FA-4BD2-A142-FDFA21991E34}" destId="{73954461-9C6E-44DA-9CCD-38E90143FBE9}" srcOrd="0" destOrd="0" presId="urn:microsoft.com/office/officeart/2008/layout/VerticalCurvedList"/>
    <dgm:cxn modelId="{D2F53304-4BF0-4418-9E9F-025F065C8897}" type="presParOf" srcId="{73954461-9C6E-44DA-9CCD-38E90143FBE9}" destId="{5991D74D-E92F-47D3-B2D0-C3F14B98688C}" srcOrd="0" destOrd="0" presId="urn:microsoft.com/office/officeart/2008/layout/VerticalCurvedList"/>
    <dgm:cxn modelId="{E223327B-C3BB-4FE0-8DA8-7BEF3AD2D7EF}" type="presParOf" srcId="{73954461-9C6E-44DA-9CCD-38E90143FBE9}" destId="{29CE48A6-805B-427A-B39B-51E65995702F}" srcOrd="1" destOrd="0" presId="urn:microsoft.com/office/officeart/2008/layout/VerticalCurvedList"/>
    <dgm:cxn modelId="{6E85F462-3D45-40F5-B596-A34062AF678D}" type="presParOf" srcId="{73954461-9C6E-44DA-9CCD-38E90143FBE9}" destId="{DA6F4650-8768-4822-BA45-9B2643176CE5}" srcOrd="2" destOrd="0" presId="urn:microsoft.com/office/officeart/2008/layout/VerticalCurvedList"/>
    <dgm:cxn modelId="{9F0E78BC-CA19-4EAD-A765-495A0BB1B201}" type="presParOf" srcId="{73954461-9C6E-44DA-9CCD-38E90143FBE9}" destId="{CA9EEE1F-219B-4D8F-939D-31B180FDCC56}" srcOrd="3" destOrd="0" presId="urn:microsoft.com/office/officeart/2008/layout/VerticalCurvedList"/>
    <dgm:cxn modelId="{9461C1DD-01AC-4273-BB64-9FD6C28C9DB0}" type="presParOf" srcId="{4AD23DF8-28FA-4BD2-A142-FDFA21991E34}" destId="{F6FD4349-CE03-4458-B596-F50C74901965}" srcOrd="1" destOrd="0" presId="urn:microsoft.com/office/officeart/2008/layout/VerticalCurvedList"/>
    <dgm:cxn modelId="{B22A89B5-157D-47CD-8E1F-387CB5225683}" type="presParOf" srcId="{4AD23DF8-28FA-4BD2-A142-FDFA21991E34}" destId="{F4C27419-AD11-4A08-A823-2DC43200F7C1}" srcOrd="2" destOrd="0" presId="urn:microsoft.com/office/officeart/2008/layout/VerticalCurvedList"/>
    <dgm:cxn modelId="{3A4B2113-3E55-434D-9D20-5F6A8AB0FCF3}" type="presParOf" srcId="{F4C27419-AD11-4A08-A823-2DC43200F7C1}" destId="{BF48C202-163D-4F7F-8E89-4C6F510F0E79}" srcOrd="0" destOrd="0" presId="urn:microsoft.com/office/officeart/2008/layout/VerticalCurvedList"/>
    <dgm:cxn modelId="{F9BA4D05-576C-47AF-BAA2-0C5996F5657A}" type="presParOf" srcId="{4AD23DF8-28FA-4BD2-A142-FDFA21991E34}" destId="{4C711BDF-1FB3-4028-B7AE-F78DBA8FF770}" srcOrd="3" destOrd="0" presId="urn:microsoft.com/office/officeart/2008/layout/VerticalCurvedList"/>
    <dgm:cxn modelId="{650E5D96-8779-42A2-A6FF-BDC022C4C186}" type="presParOf" srcId="{4AD23DF8-28FA-4BD2-A142-FDFA21991E34}" destId="{B1A5A742-DCD7-44EB-A5AD-9759F7889BF4}" srcOrd="4" destOrd="0" presId="urn:microsoft.com/office/officeart/2008/layout/VerticalCurvedList"/>
    <dgm:cxn modelId="{216D3DB6-C8C5-4504-8BE9-0F3C681711C3}" type="presParOf" srcId="{B1A5A742-DCD7-44EB-A5AD-9759F7889BF4}" destId="{A3C5889E-EB2A-4CCC-94F3-E2A2CD4F42DC}" srcOrd="0" destOrd="0" presId="urn:microsoft.com/office/officeart/2008/layout/VerticalCurvedList"/>
    <dgm:cxn modelId="{86693084-BB24-4B78-8105-7EB5C3727D7F}" type="presParOf" srcId="{4AD23DF8-28FA-4BD2-A142-FDFA21991E34}" destId="{ED718686-AD38-40E5-8809-9C70E58D4B10}" srcOrd="5" destOrd="0" presId="urn:microsoft.com/office/officeart/2008/layout/VerticalCurvedList"/>
    <dgm:cxn modelId="{D5A8B31B-CE0F-428C-9D65-0B6172F18AA9}" type="presParOf" srcId="{4AD23DF8-28FA-4BD2-A142-FDFA21991E34}" destId="{D2505B03-CDE5-414A-A85F-05E3EB6A4F73}" srcOrd="6" destOrd="0" presId="urn:microsoft.com/office/officeart/2008/layout/VerticalCurvedList"/>
    <dgm:cxn modelId="{1A512ACB-2C4E-47C9-9593-58F08F0AA513}" type="presParOf" srcId="{D2505B03-CDE5-414A-A85F-05E3EB6A4F73}" destId="{E89C3CB6-1788-4009-A9C5-B5479FE97E9F}" srcOrd="0" destOrd="0" presId="urn:microsoft.com/office/officeart/2008/layout/VerticalCurvedList"/>
    <dgm:cxn modelId="{0BDB99B7-2675-4400-97F5-AFA6BC38417B}" type="presParOf" srcId="{4AD23DF8-28FA-4BD2-A142-FDFA21991E34}" destId="{41B9BCEF-8CB2-4A9F-AB16-C6FC7383D66A}" srcOrd="7" destOrd="0" presId="urn:microsoft.com/office/officeart/2008/layout/VerticalCurvedList"/>
    <dgm:cxn modelId="{FD75DB72-1558-4F82-ACE9-8B48650C4902}" type="presParOf" srcId="{4AD23DF8-28FA-4BD2-A142-FDFA21991E34}" destId="{60B6E9B0-B582-4376-B45D-26A5881D61A4}" srcOrd="8" destOrd="0" presId="urn:microsoft.com/office/officeart/2008/layout/VerticalCurvedList"/>
    <dgm:cxn modelId="{AF631982-8BC5-4A90-B665-71BB562ADCAD}" type="presParOf" srcId="{60B6E9B0-B582-4376-B45D-26A5881D61A4}" destId="{DF064381-8653-4221-B80C-C84C2F845C4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87BD0D-6B86-4F04-88B2-5F39DA9F48A2}"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S"/>
        </a:p>
      </dgm:t>
    </dgm:pt>
    <dgm:pt modelId="{16B92CE7-C7C0-495E-8B54-3D40CDC572A1}">
      <dgm:prSet phldrT="[Texto]"/>
      <dgm:spPr/>
      <dgm:t>
        <a:bodyPr/>
        <a:lstStyle/>
        <a:p>
          <a:r>
            <a:rPr lang="es-ES" dirty="0"/>
            <a:t>NANOTECNOLOGIA</a:t>
          </a:r>
        </a:p>
      </dgm:t>
    </dgm:pt>
    <dgm:pt modelId="{9BB09248-F19E-4488-A6F1-1B8DDF78F01E}" type="parTrans" cxnId="{D5403D47-36EA-4FB9-8564-B2682F1E9A74}">
      <dgm:prSet/>
      <dgm:spPr/>
      <dgm:t>
        <a:bodyPr/>
        <a:lstStyle/>
        <a:p>
          <a:endParaRPr lang="es-ES"/>
        </a:p>
      </dgm:t>
    </dgm:pt>
    <dgm:pt modelId="{112F1E7A-E4DF-4B90-BB7A-AE7B81858785}" type="sibTrans" cxnId="{D5403D47-36EA-4FB9-8564-B2682F1E9A74}">
      <dgm:prSet/>
      <dgm:spPr/>
      <dgm:t>
        <a:bodyPr/>
        <a:lstStyle/>
        <a:p>
          <a:endParaRPr lang="es-ES"/>
        </a:p>
      </dgm:t>
    </dgm:pt>
    <dgm:pt modelId="{561A378C-EEC4-4E3E-9D2C-DADFB958F5BA}">
      <dgm:prSet phldrT="[Texto]" custT="1"/>
      <dgm:spPr/>
      <dgm:t>
        <a:bodyPr/>
        <a:lstStyle/>
        <a:p>
          <a:r>
            <a:rPr lang="es-ES" sz="1700" dirty="0"/>
            <a:t>“Proceso de consolidación, separación y deformación </a:t>
          </a:r>
        </a:p>
        <a:p>
          <a:r>
            <a:rPr lang="es-ES" sz="1700" dirty="0"/>
            <a:t>de materiales por un átomo o una molécula". (Zarzycki, 2014) </a:t>
          </a:r>
        </a:p>
      </dgm:t>
    </dgm:pt>
    <dgm:pt modelId="{2A954D89-711D-4602-B0CC-7AE5B24702D2}" type="sibTrans" cxnId="{40F6B624-978A-43B5-B4E9-155FAEFEB96C}">
      <dgm:prSet/>
      <dgm:spPr/>
      <dgm:t>
        <a:bodyPr/>
        <a:lstStyle/>
        <a:p>
          <a:endParaRPr lang="es-ES"/>
        </a:p>
      </dgm:t>
    </dgm:pt>
    <dgm:pt modelId="{F747C260-4244-464D-A89C-7F42C1C83735}" type="parTrans" cxnId="{40F6B624-978A-43B5-B4E9-155FAEFEB96C}">
      <dgm:prSet/>
      <dgm:spPr/>
      <dgm:t>
        <a:bodyPr/>
        <a:lstStyle/>
        <a:p>
          <a:endParaRPr lang="es-ES"/>
        </a:p>
      </dgm:t>
    </dgm:pt>
    <dgm:pt modelId="{E8FE62C1-B60E-47CF-A873-6D95FDCCE685}">
      <dgm:prSet phldrT="[Texto]" custT="1"/>
      <dgm:spPr/>
      <dgm:t>
        <a:bodyPr/>
        <a:lstStyle/>
        <a:p>
          <a:pPr algn="ctr"/>
          <a:r>
            <a:rPr lang="es-ES" sz="1700" b="1" dirty="0"/>
            <a:t>Aplicaciones:</a:t>
          </a:r>
        </a:p>
      </dgm:t>
    </dgm:pt>
    <dgm:pt modelId="{1EFBD729-1875-4DDE-8F66-00A94645F49F}" type="parTrans" cxnId="{16558B43-BD0B-4147-BE4C-8636249A8F86}">
      <dgm:prSet/>
      <dgm:spPr/>
      <dgm:t>
        <a:bodyPr/>
        <a:lstStyle/>
        <a:p>
          <a:endParaRPr lang="es-ES"/>
        </a:p>
      </dgm:t>
    </dgm:pt>
    <dgm:pt modelId="{BECBA80C-C60E-4512-A00B-18D43137A2AC}" type="sibTrans" cxnId="{16558B43-BD0B-4147-BE4C-8636249A8F86}">
      <dgm:prSet/>
      <dgm:spPr/>
      <dgm:t>
        <a:bodyPr/>
        <a:lstStyle/>
        <a:p>
          <a:endParaRPr lang="es-ES"/>
        </a:p>
      </dgm:t>
    </dgm:pt>
    <dgm:pt modelId="{C50AAB88-F32C-413B-979E-4F861A826467}">
      <dgm:prSet phldrT="[Texto]" custT="1"/>
      <dgm:spPr/>
      <dgm:t>
        <a:bodyPr/>
        <a:lstStyle/>
        <a:p>
          <a:pPr algn="l"/>
          <a:r>
            <a:rPr lang="es-ES" sz="1700" dirty="0"/>
            <a:t>Energética</a:t>
          </a:r>
        </a:p>
      </dgm:t>
    </dgm:pt>
    <dgm:pt modelId="{E9A102DD-9077-418E-BA65-35D72CF847FD}" type="parTrans" cxnId="{C136B66E-DCFF-48FA-B992-768D116C9DD9}">
      <dgm:prSet/>
      <dgm:spPr/>
      <dgm:t>
        <a:bodyPr/>
        <a:lstStyle/>
        <a:p>
          <a:endParaRPr lang="es-ES"/>
        </a:p>
      </dgm:t>
    </dgm:pt>
    <dgm:pt modelId="{67C3200C-3162-4C62-85EC-7CE82A1ECC30}" type="sibTrans" cxnId="{C136B66E-DCFF-48FA-B992-768D116C9DD9}">
      <dgm:prSet/>
      <dgm:spPr/>
      <dgm:t>
        <a:bodyPr/>
        <a:lstStyle/>
        <a:p>
          <a:endParaRPr lang="es-ES"/>
        </a:p>
      </dgm:t>
    </dgm:pt>
    <dgm:pt modelId="{0D1D738A-1DB6-4ACA-85CF-7DAE59EA193A}">
      <dgm:prSet phldrT="[Texto]" custT="1"/>
      <dgm:spPr/>
      <dgm:t>
        <a:bodyPr/>
        <a:lstStyle/>
        <a:p>
          <a:pPr algn="l"/>
          <a:r>
            <a:rPr lang="es-ES" sz="1700" dirty="0"/>
            <a:t>Alimentaria </a:t>
          </a:r>
        </a:p>
      </dgm:t>
    </dgm:pt>
    <dgm:pt modelId="{3FCD9540-CB9D-446E-8329-E2666F29829B}" type="parTrans" cxnId="{7CEB7247-D317-4125-8E37-C5CFD0A24C36}">
      <dgm:prSet/>
      <dgm:spPr/>
      <dgm:t>
        <a:bodyPr/>
        <a:lstStyle/>
        <a:p>
          <a:endParaRPr lang="es-ES"/>
        </a:p>
      </dgm:t>
    </dgm:pt>
    <dgm:pt modelId="{760241EA-A093-4CF7-BECC-BAE11500F33F}" type="sibTrans" cxnId="{7CEB7247-D317-4125-8E37-C5CFD0A24C36}">
      <dgm:prSet/>
      <dgm:spPr/>
      <dgm:t>
        <a:bodyPr/>
        <a:lstStyle/>
        <a:p>
          <a:endParaRPr lang="es-ES"/>
        </a:p>
      </dgm:t>
    </dgm:pt>
    <dgm:pt modelId="{55C70F1D-C292-42B2-9EE5-5F9A8DB3367E}">
      <dgm:prSet phldrT="[Texto]" custT="1"/>
      <dgm:spPr/>
      <dgm:t>
        <a:bodyPr/>
        <a:lstStyle/>
        <a:p>
          <a:pPr algn="l"/>
          <a:r>
            <a:rPr lang="es-ES" sz="1700" dirty="0"/>
            <a:t>Textil </a:t>
          </a:r>
        </a:p>
      </dgm:t>
    </dgm:pt>
    <dgm:pt modelId="{F733B85B-4393-47A5-B002-4F0C389F399E}" type="parTrans" cxnId="{4A82E974-0AEA-41C0-9701-31567D17E8A1}">
      <dgm:prSet/>
      <dgm:spPr/>
      <dgm:t>
        <a:bodyPr/>
        <a:lstStyle/>
        <a:p>
          <a:endParaRPr lang="es-ES"/>
        </a:p>
      </dgm:t>
    </dgm:pt>
    <dgm:pt modelId="{C1D2D7CA-077E-423B-A0E5-0C41DAFAC1C7}" type="sibTrans" cxnId="{4A82E974-0AEA-41C0-9701-31567D17E8A1}">
      <dgm:prSet/>
      <dgm:spPr/>
      <dgm:t>
        <a:bodyPr/>
        <a:lstStyle/>
        <a:p>
          <a:endParaRPr lang="es-ES"/>
        </a:p>
      </dgm:t>
    </dgm:pt>
    <dgm:pt modelId="{6E2F58A3-917D-48A0-9D51-E106FD03FB14}" type="pres">
      <dgm:prSet presAssocID="{0587BD0D-6B86-4F04-88B2-5F39DA9F48A2}" presName="diagram" presStyleCnt="0">
        <dgm:presLayoutVars>
          <dgm:chPref val="1"/>
          <dgm:dir/>
          <dgm:animOne val="branch"/>
          <dgm:animLvl val="lvl"/>
          <dgm:resizeHandles/>
        </dgm:presLayoutVars>
      </dgm:prSet>
      <dgm:spPr/>
    </dgm:pt>
    <dgm:pt modelId="{9DAA5064-C2E4-490E-BD9B-80567ED550A1}" type="pres">
      <dgm:prSet presAssocID="{16B92CE7-C7C0-495E-8B54-3D40CDC572A1}" presName="root" presStyleCnt="0"/>
      <dgm:spPr/>
    </dgm:pt>
    <dgm:pt modelId="{CB1E0E1C-32E5-4F56-B961-9714BF81A9AE}" type="pres">
      <dgm:prSet presAssocID="{16B92CE7-C7C0-495E-8B54-3D40CDC572A1}" presName="rootComposite" presStyleCnt="0"/>
      <dgm:spPr/>
    </dgm:pt>
    <dgm:pt modelId="{D3F455AA-635B-4C08-A2B1-C3C9D662D581}" type="pres">
      <dgm:prSet presAssocID="{16B92CE7-C7C0-495E-8B54-3D40CDC572A1}" presName="rootText" presStyleLbl="node1" presStyleIdx="0" presStyleCnt="1"/>
      <dgm:spPr/>
    </dgm:pt>
    <dgm:pt modelId="{6A2C1C66-0E69-4436-A72F-53F8B76708E2}" type="pres">
      <dgm:prSet presAssocID="{16B92CE7-C7C0-495E-8B54-3D40CDC572A1}" presName="rootConnector" presStyleLbl="node1" presStyleIdx="0" presStyleCnt="1"/>
      <dgm:spPr/>
    </dgm:pt>
    <dgm:pt modelId="{DA6E1E97-8334-4F7F-8A75-6DB7CCDDBDAD}" type="pres">
      <dgm:prSet presAssocID="{16B92CE7-C7C0-495E-8B54-3D40CDC572A1}" presName="childShape" presStyleCnt="0"/>
      <dgm:spPr/>
    </dgm:pt>
    <dgm:pt modelId="{2C60279E-920B-419E-892B-5D5BD2A17D2B}" type="pres">
      <dgm:prSet presAssocID="{F747C260-4244-464D-A89C-7F42C1C83735}" presName="Name13" presStyleLbl="parChTrans1D2" presStyleIdx="0" presStyleCnt="2"/>
      <dgm:spPr/>
    </dgm:pt>
    <dgm:pt modelId="{59C2F142-1454-4271-82DC-F9E2057C3B67}" type="pres">
      <dgm:prSet presAssocID="{561A378C-EEC4-4E3E-9D2C-DADFB958F5BA}" presName="childText" presStyleLbl="bgAcc1" presStyleIdx="0" presStyleCnt="2" custScaleX="111457">
        <dgm:presLayoutVars>
          <dgm:bulletEnabled val="1"/>
        </dgm:presLayoutVars>
      </dgm:prSet>
      <dgm:spPr/>
    </dgm:pt>
    <dgm:pt modelId="{9711C5AD-B691-47B1-8352-FCB731DCD2C2}" type="pres">
      <dgm:prSet presAssocID="{1EFBD729-1875-4DDE-8F66-00A94645F49F}" presName="Name13" presStyleLbl="parChTrans1D2" presStyleIdx="1" presStyleCnt="2"/>
      <dgm:spPr/>
    </dgm:pt>
    <dgm:pt modelId="{3D04DF3E-300D-4B1A-8EB2-CB553076FF9A}" type="pres">
      <dgm:prSet presAssocID="{E8FE62C1-B60E-47CF-A873-6D95FDCCE685}" presName="childText" presStyleLbl="bgAcc1" presStyleIdx="1" presStyleCnt="2" custScaleX="109587" custScaleY="87972" custLinFactNeighborX="2396" custLinFactNeighborY="-10750">
        <dgm:presLayoutVars>
          <dgm:bulletEnabled val="1"/>
        </dgm:presLayoutVars>
      </dgm:prSet>
      <dgm:spPr/>
    </dgm:pt>
  </dgm:ptLst>
  <dgm:cxnLst>
    <dgm:cxn modelId="{D14FC319-7CA2-4BFA-A626-C6EC1772D54C}" type="presOf" srcId="{0D1D738A-1DB6-4ACA-85CF-7DAE59EA193A}" destId="{3D04DF3E-300D-4B1A-8EB2-CB553076FF9A}" srcOrd="0" destOrd="2" presId="urn:microsoft.com/office/officeart/2005/8/layout/hierarchy3"/>
    <dgm:cxn modelId="{07AA091F-79A4-4A51-B3D9-9432BE6D3A6E}" type="presOf" srcId="{561A378C-EEC4-4E3E-9D2C-DADFB958F5BA}" destId="{59C2F142-1454-4271-82DC-F9E2057C3B67}" srcOrd="0" destOrd="0" presId="urn:microsoft.com/office/officeart/2005/8/layout/hierarchy3"/>
    <dgm:cxn modelId="{40F6B624-978A-43B5-B4E9-155FAEFEB96C}" srcId="{16B92CE7-C7C0-495E-8B54-3D40CDC572A1}" destId="{561A378C-EEC4-4E3E-9D2C-DADFB958F5BA}" srcOrd="0" destOrd="0" parTransId="{F747C260-4244-464D-A89C-7F42C1C83735}" sibTransId="{2A954D89-711D-4602-B0CC-7AE5B24702D2}"/>
    <dgm:cxn modelId="{E9005F5C-DB1F-4942-A18F-2BD498D863B7}" type="presOf" srcId="{16B92CE7-C7C0-495E-8B54-3D40CDC572A1}" destId="{D3F455AA-635B-4C08-A2B1-C3C9D662D581}" srcOrd="0" destOrd="0" presId="urn:microsoft.com/office/officeart/2005/8/layout/hierarchy3"/>
    <dgm:cxn modelId="{16558B43-BD0B-4147-BE4C-8636249A8F86}" srcId="{16B92CE7-C7C0-495E-8B54-3D40CDC572A1}" destId="{E8FE62C1-B60E-47CF-A873-6D95FDCCE685}" srcOrd="1" destOrd="0" parTransId="{1EFBD729-1875-4DDE-8F66-00A94645F49F}" sibTransId="{BECBA80C-C60E-4512-A00B-18D43137A2AC}"/>
    <dgm:cxn modelId="{D5403D47-36EA-4FB9-8564-B2682F1E9A74}" srcId="{0587BD0D-6B86-4F04-88B2-5F39DA9F48A2}" destId="{16B92CE7-C7C0-495E-8B54-3D40CDC572A1}" srcOrd="0" destOrd="0" parTransId="{9BB09248-F19E-4488-A6F1-1B8DDF78F01E}" sibTransId="{112F1E7A-E4DF-4B90-BB7A-AE7B81858785}"/>
    <dgm:cxn modelId="{7CEB7247-D317-4125-8E37-C5CFD0A24C36}" srcId="{E8FE62C1-B60E-47CF-A873-6D95FDCCE685}" destId="{0D1D738A-1DB6-4ACA-85CF-7DAE59EA193A}" srcOrd="1" destOrd="0" parTransId="{3FCD9540-CB9D-446E-8329-E2666F29829B}" sibTransId="{760241EA-A093-4CF7-BECC-BAE11500F33F}"/>
    <dgm:cxn modelId="{AA6A696A-7703-4774-9248-058657E755BD}" type="presOf" srcId="{16B92CE7-C7C0-495E-8B54-3D40CDC572A1}" destId="{6A2C1C66-0E69-4436-A72F-53F8B76708E2}" srcOrd="1" destOrd="0" presId="urn:microsoft.com/office/officeart/2005/8/layout/hierarchy3"/>
    <dgm:cxn modelId="{C136B66E-DCFF-48FA-B992-768D116C9DD9}" srcId="{E8FE62C1-B60E-47CF-A873-6D95FDCCE685}" destId="{C50AAB88-F32C-413B-979E-4F861A826467}" srcOrd="0" destOrd="0" parTransId="{E9A102DD-9077-418E-BA65-35D72CF847FD}" sibTransId="{67C3200C-3162-4C62-85EC-7CE82A1ECC30}"/>
    <dgm:cxn modelId="{ACD9BC4F-DF67-4799-A57C-2FFB46C63DBE}" type="presOf" srcId="{F747C260-4244-464D-A89C-7F42C1C83735}" destId="{2C60279E-920B-419E-892B-5D5BD2A17D2B}" srcOrd="0" destOrd="0" presId="urn:microsoft.com/office/officeart/2005/8/layout/hierarchy3"/>
    <dgm:cxn modelId="{9E0E0972-41CF-49E8-99C3-086ABB2659CB}" type="presOf" srcId="{E8FE62C1-B60E-47CF-A873-6D95FDCCE685}" destId="{3D04DF3E-300D-4B1A-8EB2-CB553076FF9A}" srcOrd="0" destOrd="0" presId="urn:microsoft.com/office/officeart/2005/8/layout/hierarchy3"/>
    <dgm:cxn modelId="{4A82E974-0AEA-41C0-9701-31567D17E8A1}" srcId="{E8FE62C1-B60E-47CF-A873-6D95FDCCE685}" destId="{55C70F1D-C292-42B2-9EE5-5F9A8DB3367E}" srcOrd="2" destOrd="0" parTransId="{F733B85B-4393-47A5-B002-4F0C389F399E}" sibTransId="{C1D2D7CA-077E-423B-A0E5-0C41DAFAC1C7}"/>
    <dgm:cxn modelId="{0A710A5A-185E-4673-925C-EF5E97BE7CDF}" type="presOf" srcId="{55C70F1D-C292-42B2-9EE5-5F9A8DB3367E}" destId="{3D04DF3E-300D-4B1A-8EB2-CB553076FF9A}" srcOrd="0" destOrd="3" presId="urn:microsoft.com/office/officeart/2005/8/layout/hierarchy3"/>
    <dgm:cxn modelId="{DEC9C5B4-1AB3-4279-A6CD-28A1E0EDFBBF}" type="presOf" srcId="{C50AAB88-F32C-413B-979E-4F861A826467}" destId="{3D04DF3E-300D-4B1A-8EB2-CB553076FF9A}" srcOrd="0" destOrd="1" presId="urn:microsoft.com/office/officeart/2005/8/layout/hierarchy3"/>
    <dgm:cxn modelId="{92E08BDF-153B-4BB9-BD04-8E558E58F7DB}" type="presOf" srcId="{1EFBD729-1875-4DDE-8F66-00A94645F49F}" destId="{9711C5AD-B691-47B1-8352-FCB731DCD2C2}" srcOrd="0" destOrd="0" presId="urn:microsoft.com/office/officeart/2005/8/layout/hierarchy3"/>
    <dgm:cxn modelId="{B6D7B3EE-62B8-47A2-A403-751458639D71}" type="presOf" srcId="{0587BD0D-6B86-4F04-88B2-5F39DA9F48A2}" destId="{6E2F58A3-917D-48A0-9D51-E106FD03FB14}" srcOrd="0" destOrd="0" presId="urn:microsoft.com/office/officeart/2005/8/layout/hierarchy3"/>
    <dgm:cxn modelId="{96996C1D-8FF8-453B-8622-6BDB8E75E410}" type="presParOf" srcId="{6E2F58A3-917D-48A0-9D51-E106FD03FB14}" destId="{9DAA5064-C2E4-490E-BD9B-80567ED550A1}" srcOrd="0" destOrd="0" presId="urn:microsoft.com/office/officeart/2005/8/layout/hierarchy3"/>
    <dgm:cxn modelId="{6D31954A-519A-4E18-8F9F-685094A2FBAC}" type="presParOf" srcId="{9DAA5064-C2E4-490E-BD9B-80567ED550A1}" destId="{CB1E0E1C-32E5-4F56-B961-9714BF81A9AE}" srcOrd="0" destOrd="0" presId="urn:microsoft.com/office/officeart/2005/8/layout/hierarchy3"/>
    <dgm:cxn modelId="{7F738F49-6BBF-4747-B47C-3C98766CC959}" type="presParOf" srcId="{CB1E0E1C-32E5-4F56-B961-9714BF81A9AE}" destId="{D3F455AA-635B-4C08-A2B1-C3C9D662D581}" srcOrd="0" destOrd="0" presId="urn:microsoft.com/office/officeart/2005/8/layout/hierarchy3"/>
    <dgm:cxn modelId="{0F3D1D22-D357-4E4F-BAB2-55D2E4A3D8F6}" type="presParOf" srcId="{CB1E0E1C-32E5-4F56-B961-9714BF81A9AE}" destId="{6A2C1C66-0E69-4436-A72F-53F8B76708E2}" srcOrd="1" destOrd="0" presId="urn:microsoft.com/office/officeart/2005/8/layout/hierarchy3"/>
    <dgm:cxn modelId="{B5A9C0E9-5D4F-4F82-8116-D210F4225F75}" type="presParOf" srcId="{9DAA5064-C2E4-490E-BD9B-80567ED550A1}" destId="{DA6E1E97-8334-4F7F-8A75-6DB7CCDDBDAD}" srcOrd="1" destOrd="0" presId="urn:microsoft.com/office/officeart/2005/8/layout/hierarchy3"/>
    <dgm:cxn modelId="{896F89EC-5242-4BB3-B081-C38F48A54982}" type="presParOf" srcId="{DA6E1E97-8334-4F7F-8A75-6DB7CCDDBDAD}" destId="{2C60279E-920B-419E-892B-5D5BD2A17D2B}" srcOrd="0" destOrd="0" presId="urn:microsoft.com/office/officeart/2005/8/layout/hierarchy3"/>
    <dgm:cxn modelId="{918FAB15-2AF3-42AB-ADE4-565316C36476}" type="presParOf" srcId="{DA6E1E97-8334-4F7F-8A75-6DB7CCDDBDAD}" destId="{59C2F142-1454-4271-82DC-F9E2057C3B67}" srcOrd="1" destOrd="0" presId="urn:microsoft.com/office/officeart/2005/8/layout/hierarchy3"/>
    <dgm:cxn modelId="{E80F7377-091A-4E3C-A64C-0A766463CF8C}" type="presParOf" srcId="{DA6E1E97-8334-4F7F-8A75-6DB7CCDDBDAD}" destId="{9711C5AD-B691-47B1-8352-FCB731DCD2C2}" srcOrd="2" destOrd="0" presId="urn:microsoft.com/office/officeart/2005/8/layout/hierarchy3"/>
    <dgm:cxn modelId="{067D31F8-0190-4833-95E9-DF1529FA756B}" type="presParOf" srcId="{DA6E1E97-8334-4F7F-8A75-6DB7CCDDBDAD}" destId="{3D04DF3E-300D-4B1A-8EB2-CB553076FF9A}"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325ED8-766C-4A03-B3DB-5929994BD6C2}"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s-ES"/>
        </a:p>
      </dgm:t>
    </dgm:pt>
    <dgm:pt modelId="{9C457ABF-D14B-424A-BBED-29A4DDCBD0E1}">
      <dgm:prSet phldrT="[Texto]" custT="1"/>
      <dgm:spPr/>
      <dgm:t>
        <a:bodyPr/>
        <a:lstStyle/>
        <a:p>
          <a:r>
            <a:rPr lang="es-MX" sz="2800" dirty="0">
              <a:cs typeface="Times New Roman" panose="02020603050405020304" pitchFamily="18" charset="0"/>
            </a:rPr>
            <a:t>Nanopartículas</a:t>
          </a:r>
          <a:endParaRPr lang="es-ES" sz="2800" dirty="0"/>
        </a:p>
      </dgm:t>
    </dgm:pt>
    <dgm:pt modelId="{1EDFFD0C-5529-48D5-8703-6B538DA37B59}" type="parTrans" cxnId="{7119636E-745A-4FEA-903B-A9B9788DCE02}">
      <dgm:prSet/>
      <dgm:spPr/>
      <dgm:t>
        <a:bodyPr/>
        <a:lstStyle/>
        <a:p>
          <a:endParaRPr lang="es-ES"/>
        </a:p>
      </dgm:t>
    </dgm:pt>
    <dgm:pt modelId="{88881DC6-0DF6-47D4-9F38-E618FFF23507}" type="sibTrans" cxnId="{7119636E-745A-4FEA-903B-A9B9788DCE02}">
      <dgm:prSet/>
      <dgm:spPr/>
      <dgm:t>
        <a:bodyPr/>
        <a:lstStyle/>
        <a:p>
          <a:endParaRPr lang="es-ES"/>
        </a:p>
      </dgm:t>
    </dgm:pt>
    <dgm:pt modelId="{9186A9D2-07D7-44D5-A896-44BEBF4C1A59}">
      <dgm:prSet phldrT="[Texto]"/>
      <dgm:spPr/>
      <dgm:t>
        <a:bodyPr/>
        <a:lstStyle/>
        <a:p>
          <a:r>
            <a:rPr lang="es-ES" dirty="0"/>
            <a:t>Ultrafinas</a:t>
          </a:r>
        </a:p>
      </dgm:t>
    </dgm:pt>
    <dgm:pt modelId="{516FB775-541A-47B0-B53D-67FDAA18EDAA}" type="parTrans" cxnId="{948B56C9-FC65-4464-BB51-4D31F8151657}">
      <dgm:prSet/>
      <dgm:spPr/>
      <dgm:t>
        <a:bodyPr/>
        <a:lstStyle/>
        <a:p>
          <a:endParaRPr lang="es-ES"/>
        </a:p>
      </dgm:t>
    </dgm:pt>
    <dgm:pt modelId="{631C93E8-5D05-42CF-BD77-2AD099FF6FB2}" type="sibTrans" cxnId="{948B56C9-FC65-4464-BB51-4D31F8151657}">
      <dgm:prSet/>
      <dgm:spPr/>
      <dgm:t>
        <a:bodyPr/>
        <a:lstStyle/>
        <a:p>
          <a:endParaRPr lang="es-ES"/>
        </a:p>
      </dgm:t>
    </dgm:pt>
    <dgm:pt modelId="{D79FBAC2-B578-40EF-B8E9-051E59DCB3AC}">
      <dgm:prSet phldrT="[Texto]"/>
      <dgm:spPr/>
      <dgm:t>
        <a:bodyPr/>
        <a:lstStyle/>
        <a:p>
          <a:r>
            <a:rPr lang="es-ES" dirty="0"/>
            <a:t>Finas</a:t>
          </a:r>
        </a:p>
      </dgm:t>
    </dgm:pt>
    <dgm:pt modelId="{23291F19-FE22-4C48-94D8-C15C5835635E}" type="parTrans" cxnId="{C2B40E09-9850-4399-AA4D-40B0B9831DA4}">
      <dgm:prSet/>
      <dgm:spPr/>
      <dgm:t>
        <a:bodyPr/>
        <a:lstStyle/>
        <a:p>
          <a:endParaRPr lang="es-ES"/>
        </a:p>
      </dgm:t>
    </dgm:pt>
    <dgm:pt modelId="{015AE741-BC41-49F4-AE64-3F2E318D0BC8}" type="sibTrans" cxnId="{C2B40E09-9850-4399-AA4D-40B0B9831DA4}">
      <dgm:prSet/>
      <dgm:spPr/>
      <dgm:t>
        <a:bodyPr/>
        <a:lstStyle/>
        <a:p>
          <a:endParaRPr lang="es-ES"/>
        </a:p>
      </dgm:t>
    </dgm:pt>
    <dgm:pt modelId="{1F34C2CE-D4A4-4C96-B5AB-E71E7170F88D}">
      <dgm:prSet phldrT="[Texto]"/>
      <dgm:spPr/>
      <dgm:t>
        <a:bodyPr/>
        <a:lstStyle/>
        <a:p>
          <a:r>
            <a:rPr lang="es-ES" dirty="0"/>
            <a:t>Clasificación de las nanopartículas</a:t>
          </a:r>
        </a:p>
      </dgm:t>
    </dgm:pt>
    <dgm:pt modelId="{8EDB776C-1105-4979-82AC-13B0F759B58F}" type="parTrans" cxnId="{C3B48531-2AA2-4D49-81A0-FBD9DBFBCD49}">
      <dgm:prSet/>
      <dgm:spPr/>
      <dgm:t>
        <a:bodyPr/>
        <a:lstStyle/>
        <a:p>
          <a:endParaRPr lang="es-ES"/>
        </a:p>
      </dgm:t>
    </dgm:pt>
    <dgm:pt modelId="{E70F5652-F5D1-4848-BE1D-896929392BFA}" type="sibTrans" cxnId="{C3B48531-2AA2-4D49-81A0-FBD9DBFBCD49}">
      <dgm:prSet/>
      <dgm:spPr/>
      <dgm:t>
        <a:bodyPr/>
        <a:lstStyle/>
        <a:p>
          <a:endParaRPr lang="es-ES"/>
        </a:p>
      </dgm:t>
    </dgm:pt>
    <dgm:pt modelId="{60F70B25-A7B3-4177-AFA6-EFEFDD120549}">
      <dgm:prSet phldrT="[Texto]"/>
      <dgm:spPr/>
      <dgm:t>
        <a:bodyPr/>
        <a:lstStyle/>
        <a:p>
          <a:r>
            <a:rPr lang="es-ES" dirty="0"/>
            <a:t>Y Gruesas</a:t>
          </a:r>
        </a:p>
      </dgm:t>
    </dgm:pt>
    <dgm:pt modelId="{09BF9464-3043-4646-AC5F-524E6E142D11}" type="parTrans" cxnId="{ECC2BA68-94BD-468B-BD58-2B358C70D404}">
      <dgm:prSet/>
      <dgm:spPr/>
      <dgm:t>
        <a:bodyPr/>
        <a:lstStyle/>
        <a:p>
          <a:endParaRPr lang="es-ES"/>
        </a:p>
      </dgm:t>
    </dgm:pt>
    <dgm:pt modelId="{66DB7644-6D97-48AC-9F10-0D12248A9A60}" type="sibTrans" cxnId="{ECC2BA68-94BD-468B-BD58-2B358C70D404}">
      <dgm:prSet/>
      <dgm:spPr/>
      <dgm:t>
        <a:bodyPr/>
        <a:lstStyle/>
        <a:p>
          <a:endParaRPr lang="es-ES"/>
        </a:p>
      </dgm:t>
    </dgm:pt>
    <dgm:pt modelId="{E0400A5C-B230-4949-9B68-2655AB4592F0}">
      <dgm:prSet phldrT="[Texto]"/>
      <dgm:spPr/>
      <dgm:t>
        <a:bodyPr/>
        <a:lstStyle/>
        <a:p>
          <a:r>
            <a:rPr lang="es-ES" dirty="0"/>
            <a:t>Son partículas con una dimensión inferior a 100 </a:t>
          </a:r>
          <a:r>
            <a:rPr lang="es-ES" dirty="0" err="1"/>
            <a:t>nm</a:t>
          </a:r>
          <a:endParaRPr lang="es-ES" dirty="0"/>
        </a:p>
      </dgm:t>
    </dgm:pt>
    <dgm:pt modelId="{A696637A-12FB-4872-91D4-05B56C0A4F3F}" type="parTrans" cxnId="{5882D71C-5700-426B-9B45-291625EE2567}">
      <dgm:prSet/>
      <dgm:spPr/>
      <dgm:t>
        <a:bodyPr/>
        <a:lstStyle/>
        <a:p>
          <a:endParaRPr lang="es-ES"/>
        </a:p>
      </dgm:t>
    </dgm:pt>
    <dgm:pt modelId="{7B7AC728-856A-46D8-9801-5E02CE1FD9E9}" type="sibTrans" cxnId="{5882D71C-5700-426B-9B45-291625EE2567}">
      <dgm:prSet/>
      <dgm:spPr/>
      <dgm:t>
        <a:bodyPr/>
        <a:lstStyle/>
        <a:p>
          <a:endParaRPr lang="es-ES"/>
        </a:p>
      </dgm:t>
    </dgm:pt>
    <dgm:pt modelId="{0D2BAA0C-F8EE-421A-8EC9-76E9D4F1692B}" type="pres">
      <dgm:prSet presAssocID="{57325ED8-766C-4A03-B3DB-5929994BD6C2}" presName="mainComposite" presStyleCnt="0">
        <dgm:presLayoutVars>
          <dgm:chPref val="1"/>
          <dgm:dir/>
          <dgm:animOne val="branch"/>
          <dgm:animLvl val="lvl"/>
          <dgm:resizeHandles val="exact"/>
        </dgm:presLayoutVars>
      </dgm:prSet>
      <dgm:spPr/>
    </dgm:pt>
    <dgm:pt modelId="{752B26CA-EAB2-4861-808D-726AE3E7F228}" type="pres">
      <dgm:prSet presAssocID="{57325ED8-766C-4A03-B3DB-5929994BD6C2}" presName="hierFlow" presStyleCnt="0"/>
      <dgm:spPr/>
    </dgm:pt>
    <dgm:pt modelId="{9BA1B1F9-94B1-47BE-B2FB-98B4E2E329AD}" type="pres">
      <dgm:prSet presAssocID="{57325ED8-766C-4A03-B3DB-5929994BD6C2}" presName="hierChild1" presStyleCnt="0">
        <dgm:presLayoutVars>
          <dgm:chPref val="1"/>
          <dgm:animOne val="branch"/>
          <dgm:animLvl val="lvl"/>
        </dgm:presLayoutVars>
      </dgm:prSet>
      <dgm:spPr/>
    </dgm:pt>
    <dgm:pt modelId="{869D6697-8BDC-4DF2-9226-C59D14A2F204}" type="pres">
      <dgm:prSet presAssocID="{9C457ABF-D14B-424A-BBED-29A4DDCBD0E1}" presName="Name14" presStyleCnt="0"/>
      <dgm:spPr/>
    </dgm:pt>
    <dgm:pt modelId="{BEEFA425-9CDD-4E44-B081-A1AF7B37EF43}" type="pres">
      <dgm:prSet presAssocID="{9C457ABF-D14B-424A-BBED-29A4DDCBD0E1}" presName="level1Shape" presStyleLbl="node0" presStyleIdx="0" presStyleCnt="1" custScaleX="189982" custScaleY="39568">
        <dgm:presLayoutVars>
          <dgm:chPref val="3"/>
        </dgm:presLayoutVars>
      </dgm:prSet>
      <dgm:spPr/>
    </dgm:pt>
    <dgm:pt modelId="{77BB309A-E5A8-4A22-B09E-4E7D4081D8D7}" type="pres">
      <dgm:prSet presAssocID="{9C457ABF-D14B-424A-BBED-29A4DDCBD0E1}" presName="hierChild2" presStyleCnt="0"/>
      <dgm:spPr/>
    </dgm:pt>
    <dgm:pt modelId="{0AFB8F1D-6093-4296-ACA9-F22D341D7835}" type="pres">
      <dgm:prSet presAssocID="{A696637A-12FB-4872-91D4-05B56C0A4F3F}" presName="Name19" presStyleLbl="parChTrans1D2" presStyleIdx="0" presStyleCnt="2"/>
      <dgm:spPr/>
    </dgm:pt>
    <dgm:pt modelId="{9BE5C048-A658-4AE3-9BD7-CCB5F7463BBE}" type="pres">
      <dgm:prSet presAssocID="{E0400A5C-B230-4949-9B68-2655AB4592F0}" presName="Name21" presStyleCnt="0"/>
      <dgm:spPr/>
    </dgm:pt>
    <dgm:pt modelId="{58E95F74-6971-4E0F-9854-40EF23E3B666}" type="pres">
      <dgm:prSet presAssocID="{E0400A5C-B230-4949-9B68-2655AB4592F0}" presName="level2Shape" presStyleLbl="node2" presStyleIdx="0" presStyleCnt="2" custScaleX="225873" custScaleY="60213"/>
      <dgm:spPr/>
    </dgm:pt>
    <dgm:pt modelId="{683C6488-F402-409E-8130-819E73A8188F}" type="pres">
      <dgm:prSet presAssocID="{E0400A5C-B230-4949-9B68-2655AB4592F0}" presName="hierChild3" presStyleCnt="0"/>
      <dgm:spPr/>
    </dgm:pt>
    <dgm:pt modelId="{F1BB5A6B-1658-4F57-9F1B-8E3CBA2AF591}" type="pres">
      <dgm:prSet presAssocID="{8EDB776C-1105-4979-82AC-13B0F759B58F}" presName="Name19" presStyleLbl="parChTrans1D2" presStyleIdx="1" presStyleCnt="2"/>
      <dgm:spPr/>
    </dgm:pt>
    <dgm:pt modelId="{69FE1160-C146-483D-91F8-F91E6A29AE5B}" type="pres">
      <dgm:prSet presAssocID="{1F34C2CE-D4A4-4C96-B5AB-E71E7170F88D}" presName="Name21" presStyleCnt="0"/>
      <dgm:spPr/>
    </dgm:pt>
    <dgm:pt modelId="{C7230B28-4EF6-434C-B6AA-679120BDD531}" type="pres">
      <dgm:prSet presAssocID="{1F34C2CE-D4A4-4C96-B5AB-E71E7170F88D}" presName="level2Shape" presStyleLbl="node2" presStyleIdx="1" presStyleCnt="2" custScaleX="205964" custScaleY="54786"/>
      <dgm:spPr/>
    </dgm:pt>
    <dgm:pt modelId="{33B3B316-EABF-4701-9C18-62713B7B0DFF}" type="pres">
      <dgm:prSet presAssocID="{1F34C2CE-D4A4-4C96-B5AB-E71E7170F88D}" presName="hierChild3" presStyleCnt="0"/>
      <dgm:spPr/>
    </dgm:pt>
    <dgm:pt modelId="{95F0B516-3E15-4AB8-B3DE-8EFAA83D432B}" type="pres">
      <dgm:prSet presAssocID="{516FB775-541A-47B0-B53D-67FDAA18EDAA}" presName="Name19" presStyleLbl="parChTrans1D3" presStyleIdx="0" presStyleCnt="3"/>
      <dgm:spPr/>
    </dgm:pt>
    <dgm:pt modelId="{9E34606D-FCB2-4ACC-8A7E-494EA7ABC359}" type="pres">
      <dgm:prSet presAssocID="{9186A9D2-07D7-44D5-A896-44BEBF4C1A59}" presName="Name21" presStyleCnt="0"/>
      <dgm:spPr/>
    </dgm:pt>
    <dgm:pt modelId="{9FF8DC91-A788-4BBD-BF69-D6D54E6D9FEE}" type="pres">
      <dgm:prSet presAssocID="{9186A9D2-07D7-44D5-A896-44BEBF4C1A59}" presName="level2Shape" presStyleLbl="node3" presStyleIdx="0" presStyleCnt="3" custScaleX="176031" custScaleY="62709"/>
      <dgm:spPr/>
    </dgm:pt>
    <dgm:pt modelId="{11D31802-1858-4690-B757-8C53A9ED5C19}" type="pres">
      <dgm:prSet presAssocID="{9186A9D2-07D7-44D5-A896-44BEBF4C1A59}" presName="hierChild3" presStyleCnt="0"/>
      <dgm:spPr/>
    </dgm:pt>
    <dgm:pt modelId="{45519363-6EA0-4F48-9AB8-F3229769287F}" type="pres">
      <dgm:prSet presAssocID="{23291F19-FE22-4C48-94D8-C15C5835635E}" presName="Name19" presStyleLbl="parChTrans1D3" presStyleIdx="1" presStyleCnt="3"/>
      <dgm:spPr/>
    </dgm:pt>
    <dgm:pt modelId="{89B66F96-5BF3-4ED0-8493-721B7C7E1561}" type="pres">
      <dgm:prSet presAssocID="{D79FBAC2-B578-40EF-B8E9-051E59DCB3AC}" presName="Name21" presStyleCnt="0"/>
      <dgm:spPr/>
    </dgm:pt>
    <dgm:pt modelId="{50EF6592-5B01-433B-A2BD-D115345CAFC6}" type="pres">
      <dgm:prSet presAssocID="{D79FBAC2-B578-40EF-B8E9-051E59DCB3AC}" presName="level2Shape" presStyleLbl="node3" presStyleIdx="1" presStyleCnt="3" custScaleX="156813" custScaleY="65749"/>
      <dgm:spPr/>
    </dgm:pt>
    <dgm:pt modelId="{92C97944-15E9-4B93-8B0F-E6BFC0593118}" type="pres">
      <dgm:prSet presAssocID="{D79FBAC2-B578-40EF-B8E9-051E59DCB3AC}" presName="hierChild3" presStyleCnt="0"/>
      <dgm:spPr/>
    </dgm:pt>
    <dgm:pt modelId="{513F5C8C-813D-4BD2-BEF8-1BB3868B8B8F}" type="pres">
      <dgm:prSet presAssocID="{09BF9464-3043-4646-AC5F-524E6E142D11}" presName="Name19" presStyleLbl="parChTrans1D3" presStyleIdx="2" presStyleCnt="3"/>
      <dgm:spPr/>
    </dgm:pt>
    <dgm:pt modelId="{2EFF401E-EC31-463C-A7E1-D19C5AB59CB4}" type="pres">
      <dgm:prSet presAssocID="{60F70B25-A7B3-4177-AFA6-EFEFDD120549}" presName="Name21" presStyleCnt="0"/>
      <dgm:spPr/>
    </dgm:pt>
    <dgm:pt modelId="{C3B7142E-1BBC-463A-BE29-E73C8CE40DD3}" type="pres">
      <dgm:prSet presAssocID="{60F70B25-A7B3-4177-AFA6-EFEFDD120549}" presName="level2Shape" presStyleLbl="node3" presStyleIdx="2" presStyleCnt="3" custScaleX="124050" custScaleY="59668" custLinFactNeighborX="0" custLinFactNeighborY="0"/>
      <dgm:spPr/>
    </dgm:pt>
    <dgm:pt modelId="{BACE387A-0D93-43CB-92F1-0CD82D5D853A}" type="pres">
      <dgm:prSet presAssocID="{60F70B25-A7B3-4177-AFA6-EFEFDD120549}" presName="hierChild3" presStyleCnt="0"/>
      <dgm:spPr/>
    </dgm:pt>
    <dgm:pt modelId="{ECDDF784-B725-4198-AFE3-1D94EE348DF9}" type="pres">
      <dgm:prSet presAssocID="{57325ED8-766C-4A03-B3DB-5929994BD6C2}" presName="bgShapesFlow" presStyleCnt="0"/>
      <dgm:spPr/>
    </dgm:pt>
  </dgm:ptLst>
  <dgm:cxnLst>
    <dgm:cxn modelId="{C2B40E09-9850-4399-AA4D-40B0B9831DA4}" srcId="{1F34C2CE-D4A4-4C96-B5AB-E71E7170F88D}" destId="{D79FBAC2-B578-40EF-B8E9-051E59DCB3AC}" srcOrd="1" destOrd="0" parTransId="{23291F19-FE22-4C48-94D8-C15C5835635E}" sibTransId="{015AE741-BC41-49F4-AE64-3F2E318D0BC8}"/>
    <dgm:cxn modelId="{5882D71C-5700-426B-9B45-291625EE2567}" srcId="{9C457ABF-D14B-424A-BBED-29A4DDCBD0E1}" destId="{E0400A5C-B230-4949-9B68-2655AB4592F0}" srcOrd="0" destOrd="0" parTransId="{A696637A-12FB-4872-91D4-05B56C0A4F3F}" sibTransId="{7B7AC728-856A-46D8-9801-5E02CE1FD9E9}"/>
    <dgm:cxn modelId="{8330F420-8B86-44A7-88DC-D8CFFD168A8D}" type="presOf" srcId="{8EDB776C-1105-4979-82AC-13B0F759B58F}" destId="{F1BB5A6B-1658-4F57-9F1B-8E3CBA2AF591}" srcOrd="0" destOrd="0" presId="urn:microsoft.com/office/officeart/2005/8/layout/hierarchy6"/>
    <dgm:cxn modelId="{C3B48531-2AA2-4D49-81A0-FBD9DBFBCD49}" srcId="{9C457ABF-D14B-424A-BBED-29A4DDCBD0E1}" destId="{1F34C2CE-D4A4-4C96-B5AB-E71E7170F88D}" srcOrd="1" destOrd="0" parTransId="{8EDB776C-1105-4979-82AC-13B0F759B58F}" sibTransId="{E70F5652-F5D1-4848-BE1D-896929392BFA}"/>
    <dgm:cxn modelId="{412E5134-FF1E-4910-A672-D404FFE28019}" type="presOf" srcId="{57325ED8-766C-4A03-B3DB-5929994BD6C2}" destId="{0D2BAA0C-F8EE-421A-8EC9-76E9D4F1692B}" srcOrd="0" destOrd="0" presId="urn:microsoft.com/office/officeart/2005/8/layout/hierarchy6"/>
    <dgm:cxn modelId="{A4BAC636-AD09-4621-AB7B-AD4F2558E8A8}" type="presOf" srcId="{9C457ABF-D14B-424A-BBED-29A4DDCBD0E1}" destId="{BEEFA425-9CDD-4E44-B081-A1AF7B37EF43}" srcOrd="0" destOrd="0" presId="urn:microsoft.com/office/officeart/2005/8/layout/hierarchy6"/>
    <dgm:cxn modelId="{ECC2BA68-94BD-468B-BD58-2B358C70D404}" srcId="{1F34C2CE-D4A4-4C96-B5AB-E71E7170F88D}" destId="{60F70B25-A7B3-4177-AFA6-EFEFDD120549}" srcOrd="2" destOrd="0" parTransId="{09BF9464-3043-4646-AC5F-524E6E142D11}" sibTransId="{66DB7644-6D97-48AC-9F10-0D12248A9A60}"/>
    <dgm:cxn modelId="{7119636E-745A-4FEA-903B-A9B9788DCE02}" srcId="{57325ED8-766C-4A03-B3DB-5929994BD6C2}" destId="{9C457ABF-D14B-424A-BBED-29A4DDCBD0E1}" srcOrd="0" destOrd="0" parTransId="{1EDFFD0C-5529-48D5-8703-6B538DA37B59}" sibTransId="{88881DC6-0DF6-47D4-9F38-E618FFF23507}"/>
    <dgm:cxn modelId="{CE4CA273-6C98-48C2-BC95-0EC923048399}" type="presOf" srcId="{23291F19-FE22-4C48-94D8-C15C5835635E}" destId="{45519363-6EA0-4F48-9AB8-F3229769287F}" srcOrd="0" destOrd="0" presId="urn:microsoft.com/office/officeart/2005/8/layout/hierarchy6"/>
    <dgm:cxn modelId="{BDA2E978-91FA-4F1E-A5EC-B20A2B6477E2}" type="presOf" srcId="{E0400A5C-B230-4949-9B68-2655AB4592F0}" destId="{58E95F74-6971-4E0F-9854-40EF23E3B666}" srcOrd="0" destOrd="0" presId="urn:microsoft.com/office/officeart/2005/8/layout/hierarchy6"/>
    <dgm:cxn modelId="{EA63057A-399E-4949-8951-8DDBFD291B51}" type="presOf" srcId="{516FB775-541A-47B0-B53D-67FDAA18EDAA}" destId="{95F0B516-3E15-4AB8-B3DE-8EFAA83D432B}" srcOrd="0" destOrd="0" presId="urn:microsoft.com/office/officeart/2005/8/layout/hierarchy6"/>
    <dgm:cxn modelId="{13D9E089-E004-40B5-BD70-73EB9FEB169A}" type="presOf" srcId="{9186A9D2-07D7-44D5-A896-44BEBF4C1A59}" destId="{9FF8DC91-A788-4BBD-BF69-D6D54E6D9FEE}" srcOrd="0" destOrd="0" presId="urn:microsoft.com/office/officeart/2005/8/layout/hierarchy6"/>
    <dgm:cxn modelId="{C98B01B5-3788-4642-8A21-011B69FC2EED}" type="presOf" srcId="{D79FBAC2-B578-40EF-B8E9-051E59DCB3AC}" destId="{50EF6592-5B01-433B-A2BD-D115345CAFC6}" srcOrd="0" destOrd="0" presId="urn:microsoft.com/office/officeart/2005/8/layout/hierarchy6"/>
    <dgm:cxn modelId="{1D58FCC2-3C4F-4CAD-9479-C30ED86FB192}" type="presOf" srcId="{A696637A-12FB-4872-91D4-05B56C0A4F3F}" destId="{0AFB8F1D-6093-4296-ACA9-F22D341D7835}" srcOrd="0" destOrd="0" presId="urn:microsoft.com/office/officeart/2005/8/layout/hierarchy6"/>
    <dgm:cxn modelId="{948B56C9-FC65-4464-BB51-4D31F8151657}" srcId="{1F34C2CE-D4A4-4C96-B5AB-E71E7170F88D}" destId="{9186A9D2-07D7-44D5-A896-44BEBF4C1A59}" srcOrd="0" destOrd="0" parTransId="{516FB775-541A-47B0-B53D-67FDAA18EDAA}" sibTransId="{631C93E8-5D05-42CF-BD77-2AD099FF6FB2}"/>
    <dgm:cxn modelId="{1A6606D2-6186-4D24-8915-7A3EE6879C64}" type="presOf" srcId="{60F70B25-A7B3-4177-AFA6-EFEFDD120549}" destId="{C3B7142E-1BBC-463A-BE29-E73C8CE40DD3}" srcOrd="0" destOrd="0" presId="urn:microsoft.com/office/officeart/2005/8/layout/hierarchy6"/>
    <dgm:cxn modelId="{AB200BEF-5CB9-4AEC-8A96-3F64A10E9A12}" type="presOf" srcId="{1F34C2CE-D4A4-4C96-B5AB-E71E7170F88D}" destId="{C7230B28-4EF6-434C-B6AA-679120BDD531}" srcOrd="0" destOrd="0" presId="urn:microsoft.com/office/officeart/2005/8/layout/hierarchy6"/>
    <dgm:cxn modelId="{6F0645FC-3501-48A8-A78C-434C40AE2700}" type="presOf" srcId="{09BF9464-3043-4646-AC5F-524E6E142D11}" destId="{513F5C8C-813D-4BD2-BEF8-1BB3868B8B8F}" srcOrd="0" destOrd="0" presId="urn:microsoft.com/office/officeart/2005/8/layout/hierarchy6"/>
    <dgm:cxn modelId="{EE7B2DDB-3DA4-4D9D-A9C9-5F1B1329CAD5}" type="presParOf" srcId="{0D2BAA0C-F8EE-421A-8EC9-76E9D4F1692B}" destId="{752B26CA-EAB2-4861-808D-726AE3E7F228}" srcOrd="0" destOrd="0" presId="urn:microsoft.com/office/officeart/2005/8/layout/hierarchy6"/>
    <dgm:cxn modelId="{52A38DC7-624F-4AC0-BB1B-E05CBC97CDC0}" type="presParOf" srcId="{752B26CA-EAB2-4861-808D-726AE3E7F228}" destId="{9BA1B1F9-94B1-47BE-B2FB-98B4E2E329AD}" srcOrd="0" destOrd="0" presId="urn:microsoft.com/office/officeart/2005/8/layout/hierarchy6"/>
    <dgm:cxn modelId="{A637041B-09DD-4C7B-AEB2-FA2EBD3FCF8C}" type="presParOf" srcId="{9BA1B1F9-94B1-47BE-B2FB-98B4E2E329AD}" destId="{869D6697-8BDC-4DF2-9226-C59D14A2F204}" srcOrd="0" destOrd="0" presId="urn:microsoft.com/office/officeart/2005/8/layout/hierarchy6"/>
    <dgm:cxn modelId="{0A6ACCA6-28AC-485C-AF3A-3B284E84EF39}" type="presParOf" srcId="{869D6697-8BDC-4DF2-9226-C59D14A2F204}" destId="{BEEFA425-9CDD-4E44-B081-A1AF7B37EF43}" srcOrd="0" destOrd="0" presId="urn:microsoft.com/office/officeart/2005/8/layout/hierarchy6"/>
    <dgm:cxn modelId="{F41F3657-5D4C-468B-ACC3-EFBC53E93A7A}" type="presParOf" srcId="{869D6697-8BDC-4DF2-9226-C59D14A2F204}" destId="{77BB309A-E5A8-4A22-B09E-4E7D4081D8D7}" srcOrd="1" destOrd="0" presId="urn:microsoft.com/office/officeart/2005/8/layout/hierarchy6"/>
    <dgm:cxn modelId="{F2AC4416-59B4-4305-86AD-017D8F1DAC52}" type="presParOf" srcId="{77BB309A-E5A8-4A22-B09E-4E7D4081D8D7}" destId="{0AFB8F1D-6093-4296-ACA9-F22D341D7835}" srcOrd="0" destOrd="0" presId="urn:microsoft.com/office/officeart/2005/8/layout/hierarchy6"/>
    <dgm:cxn modelId="{47B68F04-4F46-4DD7-B282-619FEA4F45DD}" type="presParOf" srcId="{77BB309A-E5A8-4A22-B09E-4E7D4081D8D7}" destId="{9BE5C048-A658-4AE3-9BD7-CCB5F7463BBE}" srcOrd="1" destOrd="0" presId="urn:microsoft.com/office/officeart/2005/8/layout/hierarchy6"/>
    <dgm:cxn modelId="{9BF4A1C3-A469-40D8-97D3-7B0333238E4E}" type="presParOf" srcId="{9BE5C048-A658-4AE3-9BD7-CCB5F7463BBE}" destId="{58E95F74-6971-4E0F-9854-40EF23E3B666}" srcOrd="0" destOrd="0" presId="urn:microsoft.com/office/officeart/2005/8/layout/hierarchy6"/>
    <dgm:cxn modelId="{82790234-1D96-40B1-98C5-49FFB08A066D}" type="presParOf" srcId="{9BE5C048-A658-4AE3-9BD7-CCB5F7463BBE}" destId="{683C6488-F402-409E-8130-819E73A8188F}" srcOrd="1" destOrd="0" presId="urn:microsoft.com/office/officeart/2005/8/layout/hierarchy6"/>
    <dgm:cxn modelId="{F3D27413-4E6E-42C0-9162-4DBF91B6D981}" type="presParOf" srcId="{77BB309A-E5A8-4A22-B09E-4E7D4081D8D7}" destId="{F1BB5A6B-1658-4F57-9F1B-8E3CBA2AF591}" srcOrd="2" destOrd="0" presId="urn:microsoft.com/office/officeart/2005/8/layout/hierarchy6"/>
    <dgm:cxn modelId="{F87E9682-64E4-4D8D-8D40-C3D068A36CC8}" type="presParOf" srcId="{77BB309A-E5A8-4A22-B09E-4E7D4081D8D7}" destId="{69FE1160-C146-483D-91F8-F91E6A29AE5B}" srcOrd="3" destOrd="0" presId="urn:microsoft.com/office/officeart/2005/8/layout/hierarchy6"/>
    <dgm:cxn modelId="{052A7E6E-2187-4EDC-B587-017232EBC3D6}" type="presParOf" srcId="{69FE1160-C146-483D-91F8-F91E6A29AE5B}" destId="{C7230B28-4EF6-434C-B6AA-679120BDD531}" srcOrd="0" destOrd="0" presId="urn:microsoft.com/office/officeart/2005/8/layout/hierarchy6"/>
    <dgm:cxn modelId="{99790D13-E13E-4E2B-AB14-9338E1D3E248}" type="presParOf" srcId="{69FE1160-C146-483D-91F8-F91E6A29AE5B}" destId="{33B3B316-EABF-4701-9C18-62713B7B0DFF}" srcOrd="1" destOrd="0" presId="urn:microsoft.com/office/officeart/2005/8/layout/hierarchy6"/>
    <dgm:cxn modelId="{218B3941-00B6-4158-8C96-347D80F5F8CE}" type="presParOf" srcId="{33B3B316-EABF-4701-9C18-62713B7B0DFF}" destId="{95F0B516-3E15-4AB8-B3DE-8EFAA83D432B}" srcOrd="0" destOrd="0" presId="urn:microsoft.com/office/officeart/2005/8/layout/hierarchy6"/>
    <dgm:cxn modelId="{AFC91D1D-CABE-40A6-BFE0-E87E27553D58}" type="presParOf" srcId="{33B3B316-EABF-4701-9C18-62713B7B0DFF}" destId="{9E34606D-FCB2-4ACC-8A7E-494EA7ABC359}" srcOrd="1" destOrd="0" presId="urn:microsoft.com/office/officeart/2005/8/layout/hierarchy6"/>
    <dgm:cxn modelId="{954A4111-8FE1-4C80-9A9C-575D7E33C3BD}" type="presParOf" srcId="{9E34606D-FCB2-4ACC-8A7E-494EA7ABC359}" destId="{9FF8DC91-A788-4BBD-BF69-D6D54E6D9FEE}" srcOrd="0" destOrd="0" presId="urn:microsoft.com/office/officeart/2005/8/layout/hierarchy6"/>
    <dgm:cxn modelId="{7E022E73-FD43-468A-A96D-8449A0C18878}" type="presParOf" srcId="{9E34606D-FCB2-4ACC-8A7E-494EA7ABC359}" destId="{11D31802-1858-4690-B757-8C53A9ED5C19}" srcOrd="1" destOrd="0" presId="urn:microsoft.com/office/officeart/2005/8/layout/hierarchy6"/>
    <dgm:cxn modelId="{3612A6C0-09CE-43BB-8AF3-01C26A9F4947}" type="presParOf" srcId="{33B3B316-EABF-4701-9C18-62713B7B0DFF}" destId="{45519363-6EA0-4F48-9AB8-F3229769287F}" srcOrd="2" destOrd="0" presId="urn:microsoft.com/office/officeart/2005/8/layout/hierarchy6"/>
    <dgm:cxn modelId="{B0EF93B7-5081-4954-A12B-2E69087123C1}" type="presParOf" srcId="{33B3B316-EABF-4701-9C18-62713B7B0DFF}" destId="{89B66F96-5BF3-4ED0-8493-721B7C7E1561}" srcOrd="3" destOrd="0" presId="urn:microsoft.com/office/officeart/2005/8/layout/hierarchy6"/>
    <dgm:cxn modelId="{73124E39-B29A-4992-B8E8-5C2851A11F01}" type="presParOf" srcId="{89B66F96-5BF3-4ED0-8493-721B7C7E1561}" destId="{50EF6592-5B01-433B-A2BD-D115345CAFC6}" srcOrd="0" destOrd="0" presId="urn:microsoft.com/office/officeart/2005/8/layout/hierarchy6"/>
    <dgm:cxn modelId="{3C7E713F-3FB9-4D4A-B8E0-9F4D55ED52A6}" type="presParOf" srcId="{89B66F96-5BF3-4ED0-8493-721B7C7E1561}" destId="{92C97944-15E9-4B93-8B0F-E6BFC0593118}" srcOrd="1" destOrd="0" presId="urn:microsoft.com/office/officeart/2005/8/layout/hierarchy6"/>
    <dgm:cxn modelId="{E4AA8D73-642B-4A23-8F9C-64A3CC3E98E4}" type="presParOf" srcId="{33B3B316-EABF-4701-9C18-62713B7B0DFF}" destId="{513F5C8C-813D-4BD2-BEF8-1BB3868B8B8F}" srcOrd="4" destOrd="0" presId="urn:microsoft.com/office/officeart/2005/8/layout/hierarchy6"/>
    <dgm:cxn modelId="{C6C28747-3A16-4CF5-95F4-0A3EC0428234}" type="presParOf" srcId="{33B3B316-EABF-4701-9C18-62713B7B0DFF}" destId="{2EFF401E-EC31-463C-A7E1-D19C5AB59CB4}" srcOrd="5" destOrd="0" presId="urn:microsoft.com/office/officeart/2005/8/layout/hierarchy6"/>
    <dgm:cxn modelId="{04364590-CFBA-49BF-BC5A-6F2504FC8DB7}" type="presParOf" srcId="{2EFF401E-EC31-463C-A7E1-D19C5AB59CB4}" destId="{C3B7142E-1BBC-463A-BE29-E73C8CE40DD3}" srcOrd="0" destOrd="0" presId="urn:microsoft.com/office/officeart/2005/8/layout/hierarchy6"/>
    <dgm:cxn modelId="{0EFEF72B-B797-4956-BFCE-A39F13866242}" type="presParOf" srcId="{2EFF401E-EC31-463C-A7E1-D19C5AB59CB4}" destId="{BACE387A-0D93-43CB-92F1-0CD82D5D853A}" srcOrd="1" destOrd="0" presId="urn:microsoft.com/office/officeart/2005/8/layout/hierarchy6"/>
    <dgm:cxn modelId="{5044244A-64EC-4240-8D67-CB231E680A59}" type="presParOf" srcId="{0D2BAA0C-F8EE-421A-8EC9-76E9D4F1692B}" destId="{ECDDF784-B725-4198-AFE3-1D94EE348DF9}"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C05292-79D3-4F2B-AFB2-57B8D659C7C3}"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s-ES"/>
        </a:p>
      </dgm:t>
    </dgm:pt>
    <dgm:pt modelId="{AAC03C92-1F1C-4A36-A142-24E039213462}">
      <dgm:prSet phldrT="[Texto]"/>
      <dgm:spPr/>
      <dgm:t>
        <a:bodyPr/>
        <a:lstStyle/>
        <a:p>
          <a:r>
            <a:rPr lang="es-ES" dirty="0"/>
            <a:t>Top Down</a:t>
          </a:r>
        </a:p>
      </dgm:t>
    </dgm:pt>
    <dgm:pt modelId="{379FE5F2-7416-4164-A281-1DD5BC5D4BFF}" type="parTrans" cxnId="{F97FB40C-E998-455A-BC3A-4385FA14F6D9}">
      <dgm:prSet/>
      <dgm:spPr/>
      <dgm:t>
        <a:bodyPr/>
        <a:lstStyle/>
        <a:p>
          <a:endParaRPr lang="es-ES"/>
        </a:p>
      </dgm:t>
    </dgm:pt>
    <dgm:pt modelId="{3A072347-AD1D-4FE7-B726-AC1B5BFDE0AF}" type="sibTrans" cxnId="{F97FB40C-E998-455A-BC3A-4385FA14F6D9}">
      <dgm:prSet/>
      <dgm:spPr/>
      <dgm:t>
        <a:bodyPr/>
        <a:lstStyle/>
        <a:p>
          <a:endParaRPr lang="es-ES"/>
        </a:p>
      </dgm:t>
    </dgm:pt>
    <dgm:pt modelId="{6DEDA9AB-C575-4F65-A485-ECA20B24DEFE}">
      <dgm:prSet phldrT="[Texto]"/>
      <dgm:spPr/>
      <dgm:t>
        <a:bodyPr/>
        <a:lstStyle/>
        <a:p>
          <a:r>
            <a:rPr lang="es-ES" dirty="0" err="1"/>
            <a:t>Bottom</a:t>
          </a:r>
          <a:r>
            <a:rPr lang="es-ES" dirty="0"/>
            <a:t> Up</a:t>
          </a:r>
        </a:p>
      </dgm:t>
    </dgm:pt>
    <dgm:pt modelId="{F3F0C6F6-9381-49AA-9278-C5013F68BE9F}" type="parTrans" cxnId="{C1B0C600-E046-4026-938C-596A83906E02}">
      <dgm:prSet/>
      <dgm:spPr/>
      <dgm:t>
        <a:bodyPr/>
        <a:lstStyle/>
        <a:p>
          <a:endParaRPr lang="es-ES"/>
        </a:p>
      </dgm:t>
    </dgm:pt>
    <dgm:pt modelId="{FA94BF61-4F44-4D7E-BA8B-FBD9297221F3}" type="sibTrans" cxnId="{C1B0C600-E046-4026-938C-596A83906E02}">
      <dgm:prSet/>
      <dgm:spPr/>
      <dgm:t>
        <a:bodyPr/>
        <a:lstStyle/>
        <a:p>
          <a:endParaRPr lang="es-ES"/>
        </a:p>
      </dgm:t>
    </dgm:pt>
    <dgm:pt modelId="{B45CE693-2EEE-46AE-AE93-6756351D40EF}" type="pres">
      <dgm:prSet presAssocID="{06C05292-79D3-4F2B-AFB2-57B8D659C7C3}" presName="Name0" presStyleCnt="0">
        <dgm:presLayoutVars>
          <dgm:chMax/>
          <dgm:chPref/>
          <dgm:dir/>
        </dgm:presLayoutVars>
      </dgm:prSet>
      <dgm:spPr/>
    </dgm:pt>
    <dgm:pt modelId="{16410C54-48DA-413D-9D01-62552E6420BB}" type="pres">
      <dgm:prSet presAssocID="{AAC03C92-1F1C-4A36-A142-24E039213462}" presName="composite" presStyleCnt="0">
        <dgm:presLayoutVars>
          <dgm:chMax val="1"/>
          <dgm:chPref val="1"/>
        </dgm:presLayoutVars>
      </dgm:prSet>
      <dgm:spPr/>
    </dgm:pt>
    <dgm:pt modelId="{9CE1DC07-0E46-421E-A567-09DA02C21CC3}" type="pres">
      <dgm:prSet presAssocID="{AAC03C92-1F1C-4A36-A142-24E039213462}" presName="Accent" presStyleLbl="trAlignAcc1" presStyleIdx="0" presStyleCnt="2">
        <dgm:presLayoutVars>
          <dgm:chMax val="0"/>
          <dgm:chPref val="0"/>
        </dgm:presLayoutVars>
      </dgm:prSet>
      <dgm:spPr/>
    </dgm:pt>
    <dgm:pt modelId="{3DAE9EBC-8107-4B27-9520-7F1AAC04AF04}" type="pres">
      <dgm:prSet presAssocID="{AAC03C92-1F1C-4A36-A142-24E039213462}" presName="Image" presStyleLbl="alignImgPlace1" presStyleIdx="0" presStyleCnt="2">
        <dgm:presLayoutVars>
          <dgm:chMax val="0"/>
          <dgm:chPref val="0"/>
        </dgm:presLayoutVars>
      </dgm:prSet>
      <dgm:spPr>
        <a:blipFill rotWithShape="1">
          <a:blip xmlns:r="http://schemas.openxmlformats.org/officeDocument/2006/relationships" r:embed="rId1"/>
          <a:stretch>
            <a:fillRect/>
          </a:stretch>
        </a:blipFill>
      </dgm:spPr>
    </dgm:pt>
    <dgm:pt modelId="{2587CD6E-15BE-48C9-A3F8-1CAAD528948B}" type="pres">
      <dgm:prSet presAssocID="{AAC03C92-1F1C-4A36-A142-24E039213462}" presName="ChildComposite" presStyleCnt="0"/>
      <dgm:spPr/>
    </dgm:pt>
    <dgm:pt modelId="{189C5411-C969-41A6-8F57-63A7D90C0E70}" type="pres">
      <dgm:prSet presAssocID="{AAC03C92-1F1C-4A36-A142-24E039213462}" presName="Child" presStyleLbl="node1" presStyleIdx="0" presStyleCnt="0">
        <dgm:presLayoutVars>
          <dgm:chMax val="0"/>
          <dgm:chPref val="0"/>
          <dgm:bulletEnabled val="1"/>
        </dgm:presLayoutVars>
      </dgm:prSet>
      <dgm:spPr/>
    </dgm:pt>
    <dgm:pt modelId="{42CB21EC-410F-4E9F-9E1A-D86309B879F1}" type="pres">
      <dgm:prSet presAssocID="{AAC03C92-1F1C-4A36-A142-24E039213462}" presName="Parent" presStyleLbl="revTx" presStyleIdx="0" presStyleCnt="2">
        <dgm:presLayoutVars>
          <dgm:chMax val="1"/>
          <dgm:chPref val="0"/>
          <dgm:bulletEnabled val="1"/>
        </dgm:presLayoutVars>
      </dgm:prSet>
      <dgm:spPr/>
    </dgm:pt>
    <dgm:pt modelId="{120992D5-F8D9-4CC7-807C-EB6129E40907}" type="pres">
      <dgm:prSet presAssocID="{3A072347-AD1D-4FE7-B726-AC1B5BFDE0AF}" presName="sibTrans" presStyleCnt="0"/>
      <dgm:spPr/>
    </dgm:pt>
    <dgm:pt modelId="{2A6A7F48-4729-41FB-A360-18E6424FE953}" type="pres">
      <dgm:prSet presAssocID="{6DEDA9AB-C575-4F65-A485-ECA20B24DEFE}" presName="composite" presStyleCnt="0">
        <dgm:presLayoutVars>
          <dgm:chMax val="1"/>
          <dgm:chPref val="1"/>
        </dgm:presLayoutVars>
      </dgm:prSet>
      <dgm:spPr/>
    </dgm:pt>
    <dgm:pt modelId="{81302410-E07D-4E7B-9E45-52F180C6004C}" type="pres">
      <dgm:prSet presAssocID="{6DEDA9AB-C575-4F65-A485-ECA20B24DEFE}" presName="Accent" presStyleLbl="trAlignAcc1" presStyleIdx="1" presStyleCnt="2" custLinFactNeighborX="19939" custLinFactNeighborY="34">
        <dgm:presLayoutVars>
          <dgm:chMax val="0"/>
          <dgm:chPref val="0"/>
        </dgm:presLayoutVars>
      </dgm:prSet>
      <dgm:spPr/>
    </dgm:pt>
    <dgm:pt modelId="{DA137798-9BCE-4198-B213-C64B3B429E20}" type="pres">
      <dgm:prSet presAssocID="{6DEDA9AB-C575-4F65-A485-ECA20B24DEFE}" presName="Image" presStyleLbl="alignImgPlace1" presStyleIdx="1" presStyleCnt="2" custLinFactNeighborX="6818" custLinFactNeighborY="-2703">
        <dgm:presLayoutVars>
          <dgm:chMax val="0"/>
          <dgm:chPref val="0"/>
        </dgm:presLayoutVars>
      </dgm:prSet>
      <dgm:spPr>
        <a:blipFill rotWithShape="1">
          <a:blip xmlns:r="http://schemas.openxmlformats.org/officeDocument/2006/relationships" r:embed="rId2"/>
          <a:stretch>
            <a:fillRect/>
          </a:stretch>
        </a:blipFill>
      </dgm:spPr>
    </dgm:pt>
    <dgm:pt modelId="{0BA00B45-4D2F-49DC-8137-84C3577F29D7}" type="pres">
      <dgm:prSet presAssocID="{6DEDA9AB-C575-4F65-A485-ECA20B24DEFE}" presName="ChildComposite" presStyleCnt="0"/>
      <dgm:spPr/>
    </dgm:pt>
    <dgm:pt modelId="{9712818B-6000-44B3-AD60-10D252FF2DC1}" type="pres">
      <dgm:prSet presAssocID="{6DEDA9AB-C575-4F65-A485-ECA20B24DEFE}" presName="Child" presStyleLbl="node1" presStyleIdx="0" presStyleCnt="0">
        <dgm:presLayoutVars>
          <dgm:chMax val="0"/>
          <dgm:chPref val="0"/>
          <dgm:bulletEnabled val="1"/>
        </dgm:presLayoutVars>
      </dgm:prSet>
      <dgm:spPr/>
    </dgm:pt>
    <dgm:pt modelId="{AA3D009F-1D92-49FB-B980-052F3282F473}" type="pres">
      <dgm:prSet presAssocID="{6DEDA9AB-C575-4F65-A485-ECA20B24DEFE}" presName="Parent" presStyleLbl="revTx" presStyleIdx="1" presStyleCnt="2" custLinFactNeighborX="19118" custLinFactNeighborY="14815">
        <dgm:presLayoutVars>
          <dgm:chMax val="1"/>
          <dgm:chPref val="0"/>
          <dgm:bulletEnabled val="1"/>
        </dgm:presLayoutVars>
      </dgm:prSet>
      <dgm:spPr/>
    </dgm:pt>
  </dgm:ptLst>
  <dgm:cxnLst>
    <dgm:cxn modelId="{C1B0C600-E046-4026-938C-596A83906E02}" srcId="{06C05292-79D3-4F2B-AFB2-57B8D659C7C3}" destId="{6DEDA9AB-C575-4F65-A485-ECA20B24DEFE}" srcOrd="1" destOrd="0" parTransId="{F3F0C6F6-9381-49AA-9278-C5013F68BE9F}" sibTransId="{FA94BF61-4F44-4D7E-BA8B-FBD9297221F3}"/>
    <dgm:cxn modelId="{F97FB40C-E998-455A-BC3A-4385FA14F6D9}" srcId="{06C05292-79D3-4F2B-AFB2-57B8D659C7C3}" destId="{AAC03C92-1F1C-4A36-A142-24E039213462}" srcOrd="0" destOrd="0" parTransId="{379FE5F2-7416-4164-A281-1DD5BC5D4BFF}" sibTransId="{3A072347-AD1D-4FE7-B726-AC1B5BFDE0AF}"/>
    <dgm:cxn modelId="{C0FD533A-8B2E-4DEC-8C4D-D51AFD725609}" type="presOf" srcId="{AAC03C92-1F1C-4A36-A142-24E039213462}" destId="{42CB21EC-410F-4E9F-9E1A-D86309B879F1}" srcOrd="0" destOrd="0" presId="urn:microsoft.com/office/officeart/2008/layout/CaptionedPictures"/>
    <dgm:cxn modelId="{2041724B-5639-4764-BA6E-C7EBDBDF52C8}" type="presOf" srcId="{06C05292-79D3-4F2B-AFB2-57B8D659C7C3}" destId="{B45CE693-2EEE-46AE-AE93-6756351D40EF}" srcOrd="0" destOrd="0" presId="urn:microsoft.com/office/officeart/2008/layout/CaptionedPictures"/>
    <dgm:cxn modelId="{20E412EE-B19C-412D-874F-2288E237C03C}" type="presOf" srcId="{6DEDA9AB-C575-4F65-A485-ECA20B24DEFE}" destId="{AA3D009F-1D92-49FB-B980-052F3282F473}" srcOrd="0" destOrd="0" presId="urn:microsoft.com/office/officeart/2008/layout/CaptionedPictures"/>
    <dgm:cxn modelId="{6E99A93A-C088-45AA-AB55-DB2643D52E02}" type="presParOf" srcId="{B45CE693-2EEE-46AE-AE93-6756351D40EF}" destId="{16410C54-48DA-413D-9D01-62552E6420BB}" srcOrd="0" destOrd="0" presId="urn:microsoft.com/office/officeart/2008/layout/CaptionedPictures"/>
    <dgm:cxn modelId="{37E14386-DE21-4311-9F97-AB4D6CC76AEF}" type="presParOf" srcId="{16410C54-48DA-413D-9D01-62552E6420BB}" destId="{9CE1DC07-0E46-421E-A567-09DA02C21CC3}" srcOrd="0" destOrd="0" presId="urn:microsoft.com/office/officeart/2008/layout/CaptionedPictures"/>
    <dgm:cxn modelId="{E9B341C3-9F7D-415A-BC20-29FEA3DA5189}" type="presParOf" srcId="{16410C54-48DA-413D-9D01-62552E6420BB}" destId="{3DAE9EBC-8107-4B27-9520-7F1AAC04AF04}" srcOrd="1" destOrd="0" presId="urn:microsoft.com/office/officeart/2008/layout/CaptionedPictures"/>
    <dgm:cxn modelId="{98FF4B99-242E-40A5-934F-8D0AD3F95C64}" type="presParOf" srcId="{16410C54-48DA-413D-9D01-62552E6420BB}" destId="{2587CD6E-15BE-48C9-A3F8-1CAAD528948B}" srcOrd="2" destOrd="0" presId="urn:microsoft.com/office/officeart/2008/layout/CaptionedPictures"/>
    <dgm:cxn modelId="{D0A86EE8-6EC5-4130-89A5-C41E15284005}" type="presParOf" srcId="{2587CD6E-15BE-48C9-A3F8-1CAAD528948B}" destId="{189C5411-C969-41A6-8F57-63A7D90C0E70}" srcOrd="0" destOrd="0" presId="urn:microsoft.com/office/officeart/2008/layout/CaptionedPictures"/>
    <dgm:cxn modelId="{B4B32851-5E69-4C0E-93DF-1DCB8FF8D3D8}" type="presParOf" srcId="{2587CD6E-15BE-48C9-A3F8-1CAAD528948B}" destId="{42CB21EC-410F-4E9F-9E1A-D86309B879F1}" srcOrd="1" destOrd="0" presId="urn:microsoft.com/office/officeart/2008/layout/CaptionedPictures"/>
    <dgm:cxn modelId="{4F4BD15A-84F7-436F-8A4F-3CE3A4A3AA18}" type="presParOf" srcId="{B45CE693-2EEE-46AE-AE93-6756351D40EF}" destId="{120992D5-F8D9-4CC7-807C-EB6129E40907}" srcOrd="1" destOrd="0" presId="urn:microsoft.com/office/officeart/2008/layout/CaptionedPictures"/>
    <dgm:cxn modelId="{E9E19A7B-67D5-415E-B003-F1ADC177C68A}" type="presParOf" srcId="{B45CE693-2EEE-46AE-AE93-6756351D40EF}" destId="{2A6A7F48-4729-41FB-A360-18E6424FE953}" srcOrd="2" destOrd="0" presId="urn:microsoft.com/office/officeart/2008/layout/CaptionedPictures"/>
    <dgm:cxn modelId="{BE8BF6E1-E42A-48BF-AFAE-0393EC373610}" type="presParOf" srcId="{2A6A7F48-4729-41FB-A360-18E6424FE953}" destId="{81302410-E07D-4E7B-9E45-52F180C6004C}" srcOrd="0" destOrd="0" presId="urn:microsoft.com/office/officeart/2008/layout/CaptionedPictures"/>
    <dgm:cxn modelId="{F50A9102-1322-4648-A39A-B010546DC33B}" type="presParOf" srcId="{2A6A7F48-4729-41FB-A360-18E6424FE953}" destId="{DA137798-9BCE-4198-B213-C64B3B429E20}" srcOrd="1" destOrd="0" presId="urn:microsoft.com/office/officeart/2008/layout/CaptionedPictures"/>
    <dgm:cxn modelId="{4C1F1A25-0097-4EEB-8CFB-03981F21B3EA}" type="presParOf" srcId="{2A6A7F48-4729-41FB-A360-18E6424FE953}" destId="{0BA00B45-4D2F-49DC-8137-84C3577F29D7}" srcOrd="2" destOrd="0" presId="urn:microsoft.com/office/officeart/2008/layout/CaptionedPictures"/>
    <dgm:cxn modelId="{171D65A0-70AC-4860-8362-39CACDB7BCF8}" type="presParOf" srcId="{0BA00B45-4D2F-49DC-8137-84C3577F29D7}" destId="{9712818B-6000-44B3-AD60-10D252FF2DC1}" srcOrd="0" destOrd="0" presId="urn:microsoft.com/office/officeart/2008/layout/CaptionedPictures"/>
    <dgm:cxn modelId="{C8125E28-F9B2-4073-9DFC-9BCF94556600}" type="presParOf" srcId="{0BA00B45-4D2F-49DC-8137-84C3577F29D7}" destId="{AA3D009F-1D92-49FB-B980-052F3282F473}" srcOrd="1" destOrd="0" presId="urn:microsoft.com/office/officeart/2008/layout/CaptionedPicture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5C84E4-2D51-41E1-B309-6FBA4966835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S"/>
        </a:p>
      </dgm:t>
    </dgm:pt>
    <dgm:pt modelId="{161DB24F-BDC8-4289-8F13-5A16E09D5B2B}">
      <dgm:prSet phldrT="[Texto]" custT="1"/>
      <dgm:spPr/>
      <dgm:t>
        <a:bodyPr/>
        <a:lstStyle/>
        <a:p>
          <a:r>
            <a:rPr lang="es-ES" sz="1200" dirty="0"/>
            <a:t>Oxido de aluminio</a:t>
          </a:r>
        </a:p>
        <a:p>
          <a:r>
            <a:rPr lang="es-ES" sz="1200" dirty="0">
              <a:effectLst/>
              <a:latin typeface="Calibri" panose="020F0502020204030204" pitchFamily="34" charset="0"/>
              <a:ea typeface="Calibri" panose="020F0502020204030204" pitchFamily="34" charset="0"/>
            </a:rPr>
            <a:t>(30 nm)</a:t>
          </a:r>
          <a:endParaRPr lang="es-ES" sz="1200" dirty="0"/>
        </a:p>
      </dgm:t>
    </dgm:pt>
    <dgm:pt modelId="{D116CD21-EDD7-4F89-94B5-CFDA55FAF67F}" type="parTrans" cxnId="{0B9AFA8E-051B-4E05-96A4-F099A3F604CA}">
      <dgm:prSet/>
      <dgm:spPr/>
      <dgm:t>
        <a:bodyPr/>
        <a:lstStyle/>
        <a:p>
          <a:endParaRPr lang="es-ES" sz="1200"/>
        </a:p>
      </dgm:t>
    </dgm:pt>
    <dgm:pt modelId="{AF1D5827-40C0-4762-8061-85DBC46F4694}" type="sibTrans" cxnId="{0B9AFA8E-051B-4E05-96A4-F099A3F604CA}">
      <dgm:prSet/>
      <dgm:spPr/>
      <dgm:t>
        <a:bodyPr/>
        <a:lstStyle/>
        <a:p>
          <a:endParaRPr lang="es-ES" sz="1200"/>
        </a:p>
      </dgm:t>
    </dgm:pt>
    <dgm:pt modelId="{2A7719E9-8EFA-472B-BA8D-7C4769FFE6AC}">
      <dgm:prSet phldrT="[Texto]" custT="1"/>
      <dgm:spPr/>
      <dgm:t>
        <a:bodyPr/>
        <a:lstStyle/>
        <a:p>
          <a:r>
            <a:rPr lang="es-ES" sz="1200" dirty="0"/>
            <a:t>Oxido de Cobre</a:t>
          </a:r>
        </a:p>
        <a:p>
          <a:r>
            <a:rPr lang="es-ES" sz="1200" dirty="0"/>
            <a:t>(20 - 30 nm)</a:t>
          </a:r>
        </a:p>
      </dgm:t>
    </dgm:pt>
    <dgm:pt modelId="{A0B176B2-46D2-4C3D-B087-A26A4837F695}" type="parTrans" cxnId="{FD06E076-C73A-4B60-A324-D2F1AB256F9A}">
      <dgm:prSet/>
      <dgm:spPr/>
      <dgm:t>
        <a:bodyPr/>
        <a:lstStyle/>
        <a:p>
          <a:endParaRPr lang="es-ES" sz="1200"/>
        </a:p>
      </dgm:t>
    </dgm:pt>
    <dgm:pt modelId="{159F4F2D-62AB-4815-87BA-F887F7E73D5F}" type="sibTrans" cxnId="{FD06E076-C73A-4B60-A324-D2F1AB256F9A}">
      <dgm:prSet/>
      <dgm:spPr/>
      <dgm:t>
        <a:bodyPr/>
        <a:lstStyle/>
        <a:p>
          <a:endParaRPr lang="es-ES" sz="1200"/>
        </a:p>
      </dgm:t>
    </dgm:pt>
    <dgm:pt modelId="{76838A27-E603-4FE5-A5FF-66B158BC62E5}">
      <dgm:prSet phldrT="[Texto]" custT="1"/>
      <dgm:spPr/>
      <dgm:t>
        <a:bodyPr/>
        <a:lstStyle/>
        <a:p>
          <a:r>
            <a:rPr lang="es-ES" sz="1200" dirty="0"/>
            <a:t>Nanotubos de Carbono</a:t>
          </a:r>
        </a:p>
        <a:p>
          <a:r>
            <a:rPr lang="es-ES" sz="1200" dirty="0"/>
            <a:t>(15 - 25 nm )</a:t>
          </a:r>
        </a:p>
      </dgm:t>
    </dgm:pt>
    <dgm:pt modelId="{D14AA197-E8A9-44D2-B884-D0BD87CEAF9C}" type="parTrans" cxnId="{509047E6-7D6C-4D3D-8955-E2BF53A12E92}">
      <dgm:prSet/>
      <dgm:spPr/>
      <dgm:t>
        <a:bodyPr/>
        <a:lstStyle/>
        <a:p>
          <a:endParaRPr lang="es-ES" sz="1200"/>
        </a:p>
      </dgm:t>
    </dgm:pt>
    <dgm:pt modelId="{6C6E48AA-B397-42F3-B401-BDBD8079C93F}" type="sibTrans" cxnId="{509047E6-7D6C-4D3D-8955-E2BF53A12E92}">
      <dgm:prSet/>
      <dgm:spPr/>
      <dgm:t>
        <a:bodyPr/>
        <a:lstStyle/>
        <a:p>
          <a:endParaRPr lang="es-ES" sz="1200"/>
        </a:p>
      </dgm:t>
    </dgm:pt>
    <dgm:pt modelId="{4280A9BD-14AC-4FF6-AA09-983CB0D30C8F}">
      <dgm:prSet phldrT="[Texto]" custT="1"/>
      <dgm:spPr/>
      <dgm:t>
        <a:bodyPr/>
        <a:lstStyle/>
        <a:p>
          <a:r>
            <a:rPr lang="es-ES" sz="1200" dirty="0"/>
            <a:t>Oxido de Hierro </a:t>
          </a:r>
        </a:p>
        <a:p>
          <a:r>
            <a:rPr lang="es-ES" sz="1200" dirty="0"/>
            <a:t>(40 - 100 nm)</a:t>
          </a:r>
        </a:p>
      </dgm:t>
    </dgm:pt>
    <dgm:pt modelId="{6C5B19E4-A29F-4A8A-A291-2F361C678D67}" type="parTrans" cxnId="{11E1CF8A-3BEB-4452-8AC8-27918EE855AA}">
      <dgm:prSet/>
      <dgm:spPr/>
      <dgm:t>
        <a:bodyPr/>
        <a:lstStyle/>
        <a:p>
          <a:endParaRPr lang="es-ES" sz="1200"/>
        </a:p>
      </dgm:t>
    </dgm:pt>
    <dgm:pt modelId="{3D65526D-4F24-466B-AA9A-6E4745A0E761}" type="sibTrans" cxnId="{11E1CF8A-3BEB-4452-8AC8-27918EE855AA}">
      <dgm:prSet/>
      <dgm:spPr/>
      <dgm:t>
        <a:bodyPr/>
        <a:lstStyle/>
        <a:p>
          <a:endParaRPr lang="es-ES" sz="1200"/>
        </a:p>
      </dgm:t>
    </dgm:pt>
    <dgm:pt modelId="{D4DE3C2A-18AB-4756-9A8E-FE443DFE865D}" type="pres">
      <dgm:prSet presAssocID="{755C84E4-2D51-41E1-B309-6FBA49668350}" presName="diagram" presStyleCnt="0">
        <dgm:presLayoutVars>
          <dgm:dir/>
        </dgm:presLayoutVars>
      </dgm:prSet>
      <dgm:spPr/>
    </dgm:pt>
    <dgm:pt modelId="{DAFFB7F4-3D25-4375-A2FD-EC67CBBF64D2}" type="pres">
      <dgm:prSet presAssocID="{161DB24F-BDC8-4289-8F13-5A16E09D5B2B}" presName="composite" presStyleCnt="0"/>
      <dgm:spPr/>
    </dgm:pt>
    <dgm:pt modelId="{CA3B5C02-EA89-46B6-863E-5A4035CA6D9D}" type="pres">
      <dgm:prSet presAssocID="{161DB24F-BDC8-4289-8F13-5A16E09D5B2B}" presName="Image" presStyleLbl="bgShp" presStyleIdx="0" presStyleCnt="4"/>
      <dgm:spPr>
        <a:blipFill rotWithShape="1">
          <a:blip xmlns:r="http://schemas.openxmlformats.org/officeDocument/2006/relationships" r:embed="rId1"/>
          <a:stretch>
            <a:fillRect/>
          </a:stretch>
        </a:blipFill>
      </dgm:spPr>
    </dgm:pt>
    <dgm:pt modelId="{CD27099D-5AA1-4617-9E53-CA2D33F9B77B}" type="pres">
      <dgm:prSet presAssocID="{161DB24F-BDC8-4289-8F13-5A16E09D5B2B}" presName="Parent" presStyleLbl="node0" presStyleIdx="0" presStyleCnt="4">
        <dgm:presLayoutVars>
          <dgm:bulletEnabled val="1"/>
        </dgm:presLayoutVars>
      </dgm:prSet>
      <dgm:spPr/>
    </dgm:pt>
    <dgm:pt modelId="{577EB1BC-87EC-4458-9008-8D27A745F6A1}" type="pres">
      <dgm:prSet presAssocID="{AF1D5827-40C0-4762-8061-85DBC46F4694}" presName="sibTrans" presStyleCnt="0"/>
      <dgm:spPr/>
    </dgm:pt>
    <dgm:pt modelId="{A64C002B-8F3E-4F87-94D3-7711CA33C52C}" type="pres">
      <dgm:prSet presAssocID="{2A7719E9-8EFA-472B-BA8D-7C4769FFE6AC}" presName="composite" presStyleCnt="0"/>
      <dgm:spPr/>
    </dgm:pt>
    <dgm:pt modelId="{AC9880B0-7B9D-4D42-ABD4-39D853C58C8E}" type="pres">
      <dgm:prSet presAssocID="{2A7719E9-8EFA-472B-BA8D-7C4769FFE6AC}" presName="Image" presStyleLbl="bgShp" presStyleIdx="1" presStyleCnt="4"/>
      <dgm:spPr>
        <a:blipFill rotWithShape="1">
          <a:blip xmlns:r="http://schemas.openxmlformats.org/officeDocument/2006/relationships" r:embed="rId2"/>
          <a:stretch>
            <a:fillRect/>
          </a:stretch>
        </a:blipFill>
      </dgm:spPr>
    </dgm:pt>
    <dgm:pt modelId="{846DA8B7-6AAF-43E3-9485-4E51AD25D479}" type="pres">
      <dgm:prSet presAssocID="{2A7719E9-8EFA-472B-BA8D-7C4769FFE6AC}" presName="Parent" presStyleLbl="node0" presStyleIdx="1" presStyleCnt="4">
        <dgm:presLayoutVars>
          <dgm:bulletEnabled val="1"/>
        </dgm:presLayoutVars>
      </dgm:prSet>
      <dgm:spPr/>
    </dgm:pt>
    <dgm:pt modelId="{7A2A65C5-4571-4E61-B2E5-57F9BBA51F65}" type="pres">
      <dgm:prSet presAssocID="{159F4F2D-62AB-4815-87BA-F887F7E73D5F}" presName="sibTrans" presStyleCnt="0"/>
      <dgm:spPr/>
    </dgm:pt>
    <dgm:pt modelId="{B629B625-DB34-40F1-8743-81B6FF567142}" type="pres">
      <dgm:prSet presAssocID="{4280A9BD-14AC-4FF6-AA09-983CB0D30C8F}" presName="composite" presStyleCnt="0"/>
      <dgm:spPr/>
    </dgm:pt>
    <dgm:pt modelId="{4C372259-03EE-4B47-8BD6-560D236F7530}" type="pres">
      <dgm:prSet presAssocID="{4280A9BD-14AC-4FF6-AA09-983CB0D30C8F}" presName="Image" presStyleLbl="bgShp" presStyleIdx="2" presStyleCnt="4"/>
      <dgm:spPr>
        <a:blipFill rotWithShape="1">
          <a:blip xmlns:r="http://schemas.openxmlformats.org/officeDocument/2006/relationships" r:embed="rId3"/>
          <a:stretch>
            <a:fillRect/>
          </a:stretch>
        </a:blipFill>
      </dgm:spPr>
    </dgm:pt>
    <dgm:pt modelId="{697AF4A5-2343-4B0A-B0AD-A2446BFF0393}" type="pres">
      <dgm:prSet presAssocID="{4280A9BD-14AC-4FF6-AA09-983CB0D30C8F}" presName="Parent" presStyleLbl="node0" presStyleIdx="2" presStyleCnt="4">
        <dgm:presLayoutVars>
          <dgm:bulletEnabled val="1"/>
        </dgm:presLayoutVars>
      </dgm:prSet>
      <dgm:spPr/>
    </dgm:pt>
    <dgm:pt modelId="{65C318BF-F20D-4A75-8D9D-C8AAF56C9542}" type="pres">
      <dgm:prSet presAssocID="{3D65526D-4F24-466B-AA9A-6E4745A0E761}" presName="sibTrans" presStyleCnt="0"/>
      <dgm:spPr/>
    </dgm:pt>
    <dgm:pt modelId="{80352AE6-5327-4434-AA23-5B758A1E6B04}" type="pres">
      <dgm:prSet presAssocID="{76838A27-E603-4FE5-A5FF-66B158BC62E5}" presName="composite" presStyleCnt="0"/>
      <dgm:spPr/>
    </dgm:pt>
    <dgm:pt modelId="{DB90534C-F2E1-4617-BAFA-4963BF9DE084}" type="pres">
      <dgm:prSet presAssocID="{76838A27-E603-4FE5-A5FF-66B158BC62E5}" presName="Image" presStyleLbl="bgShp" presStyleIdx="3" presStyleCnt="4"/>
      <dgm:spPr>
        <a:blipFill rotWithShape="1">
          <a:blip xmlns:r="http://schemas.openxmlformats.org/officeDocument/2006/relationships" r:embed="rId4"/>
          <a:stretch>
            <a:fillRect/>
          </a:stretch>
        </a:blipFill>
      </dgm:spPr>
    </dgm:pt>
    <dgm:pt modelId="{1A501ECD-76A4-450B-8367-FF6E6253798D}" type="pres">
      <dgm:prSet presAssocID="{76838A27-E603-4FE5-A5FF-66B158BC62E5}" presName="Parent" presStyleLbl="node0" presStyleIdx="3" presStyleCnt="4">
        <dgm:presLayoutVars>
          <dgm:bulletEnabled val="1"/>
        </dgm:presLayoutVars>
      </dgm:prSet>
      <dgm:spPr/>
    </dgm:pt>
  </dgm:ptLst>
  <dgm:cxnLst>
    <dgm:cxn modelId="{ABF3A928-B566-413D-9F31-E7B201135132}" type="presOf" srcId="{161DB24F-BDC8-4289-8F13-5A16E09D5B2B}" destId="{CD27099D-5AA1-4617-9E53-CA2D33F9B77B}" srcOrd="0" destOrd="0" presId="urn:microsoft.com/office/officeart/2008/layout/BendingPictureCaption"/>
    <dgm:cxn modelId="{FD06E076-C73A-4B60-A324-D2F1AB256F9A}" srcId="{755C84E4-2D51-41E1-B309-6FBA49668350}" destId="{2A7719E9-8EFA-472B-BA8D-7C4769FFE6AC}" srcOrd="1" destOrd="0" parTransId="{A0B176B2-46D2-4C3D-B087-A26A4837F695}" sibTransId="{159F4F2D-62AB-4815-87BA-F887F7E73D5F}"/>
    <dgm:cxn modelId="{E7DA0A7C-D889-436A-87D4-80590D9FCD77}" type="presOf" srcId="{755C84E4-2D51-41E1-B309-6FBA49668350}" destId="{D4DE3C2A-18AB-4756-9A8E-FE443DFE865D}" srcOrd="0" destOrd="0" presId="urn:microsoft.com/office/officeart/2008/layout/BendingPictureCaption"/>
    <dgm:cxn modelId="{81FBF07D-94FB-4EE4-89D7-6CC3560E545C}" type="presOf" srcId="{2A7719E9-8EFA-472B-BA8D-7C4769FFE6AC}" destId="{846DA8B7-6AAF-43E3-9485-4E51AD25D479}" srcOrd="0" destOrd="0" presId="urn:microsoft.com/office/officeart/2008/layout/BendingPictureCaption"/>
    <dgm:cxn modelId="{11E1CF8A-3BEB-4452-8AC8-27918EE855AA}" srcId="{755C84E4-2D51-41E1-B309-6FBA49668350}" destId="{4280A9BD-14AC-4FF6-AA09-983CB0D30C8F}" srcOrd="2" destOrd="0" parTransId="{6C5B19E4-A29F-4A8A-A291-2F361C678D67}" sibTransId="{3D65526D-4F24-466B-AA9A-6E4745A0E761}"/>
    <dgm:cxn modelId="{0B9AFA8E-051B-4E05-96A4-F099A3F604CA}" srcId="{755C84E4-2D51-41E1-B309-6FBA49668350}" destId="{161DB24F-BDC8-4289-8F13-5A16E09D5B2B}" srcOrd="0" destOrd="0" parTransId="{D116CD21-EDD7-4F89-94B5-CFDA55FAF67F}" sibTransId="{AF1D5827-40C0-4762-8061-85DBC46F4694}"/>
    <dgm:cxn modelId="{509047E6-7D6C-4D3D-8955-E2BF53A12E92}" srcId="{755C84E4-2D51-41E1-B309-6FBA49668350}" destId="{76838A27-E603-4FE5-A5FF-66B158BC62E5}" srcOrd="3" destOrd="0" parTransId="{D14AA197-E8A9-44D2-B884-D0BD87CEAF9C}" sibTransId="{6C6E48AA-B397-42F3-B401-BDBD8079C93F}"/>
    <dgm:cxn modelId="{7A13E1FA-15CA-478A-8DE7-64145535B722}" type="presOf" srcId="{4280A9BD-14AC-4FF6-AA09-983CB0D30C8F}" destId="{697AF4A5-2343-4B0A-B0AD-A2446BFF0393}" srcOrd="0" destOrd="0" presId="urn:microsoft.com/office/officeart/2008/layout/BendingPictureCaption"/>
    <dgm:cxn modelId="{E96412FC-CF24-437F-8406-1C6EA9C07902}" type="presOf" srcId="{76838A27-E603-4FE5-A5FF-66B158BC62E5}" destId="{1A501ECD-76A4-450B-8367-FF6E6253798D}" srcOrd="0" destOrd="0" presId="urn:microsoft.com/office/officeart/2008/layout/BendingPictureCaption"/>
    <dgm:cxn modelId="{20703347-72A3-40C5-8855-33920B10F445}" type="presParOf" srcId="{D4DE3C2A-18AB-4756-9A8E-FE443DFE865D}" destId="{DAFFB7F4-3D25-4375-A2FD-EC67CBBF64D2}" srcOrd="0" destOrd="0" presId="urn:microsoft.com/office/officeart/2008/layout/BendingPictureCaption"/>
    <dgm:cxn modelId="{1DFB3B47-6EA9-4FA5-9134-6A3132001E7D}" type="presParOf" srcId="{DAFFB7F4-3D25-4375-A2FD-EC67CBBF64D2}" destId="{CA3B5C02-EA89-46B6-863E-5A4035CA6D9D}" srcOrd="0" destOrd="0" presId="urn:microsoft.com/office/officeart/2008/layout/BendingPictureCaption"/>
    <dgm:cxn modelId="{C86BE1D1-1C3B-442E-8B86-5B697B769D7D}" type="presParOf" srcId="{DAFFB7F4-3D25-4375-A2FD-EC67CBBF64D2}" destId="{CD27099D-5AA1-4617-9E53-CA2D33F9B77B}" srcOrd="1" destOrd="0" presId="urn:microsoft.com/office/officeart/2008/layout/BendingPictureCaption"/>
    <dgm:cxn modelId="{191D89C8-FD9C-479F-8F15-A27638F64C0C}" type="presParOf" srcId="{D4DE3C2A-18AB-4756-9A8E-FE443DFE865D}" destId="{577EB1BC-87EC-4458-9008-8D27A745F6A1}" srcOrd="1" destOrd="0" presId="urn:microsoft.com/office/officeart/2008/layout/BendingPictureCaption"/>
    <dgm:cxn modelId="{AB9A699D-4C7B-4234-B0D6-60D3C6051A99}" type="presParOf" srcId="{D4DE3C2A-18AB-4756-9A8E-FE443DFE865D}" destId="{A64C002B-8F3E-4F87-94D3-7711CA33C52C}" srcOrd="2" destOrd="0" presId="urn:microsoft.com/office/officeart/2008/layout/BendingPictureCaption"/>
    <dgm:cxn modelId="{D5000C57-20F4-4EBA-B022-26DFDA736ACE}" type="presParOf" srcId="{A64C002B-8F3E-4F87-94D3-7711CA33C52C}" destId="{AC9880B0-7B9D-4D42-ABD4-39D853C58C8E}" srcOrd="0" destOrd="0" presId="urn:microsoft.com/office/officeart/2008/layout/BendingPictureCaption"/>
    <dgm:cxn modelId="{BF142A79-CDC7-49CF-B6A2-ABFAEA4B9727}" type="presParOf" srcId="{A64C002B-8F3E-4F87-94D3-7711CA33C52C}" destId="{846DA8B7-6AAF-43E3-9485-4E51AD25D479}" srcOrd="1" destOrd="0" presId="urn:microsoft.com/office/officeart/2008/layout/BendingPictureCaption"/>
    <dgm:cxn modelId="{AA120265-858A-42EF-86AA-1A4DA356883D}" type="presParOf" srcId="{D4DE3C2A-18AB-4756-9A8E-FE443DFE865D}" destId="{7A2A65C5-4571-4E61-B2E5-57F9BBA51F65}" srcOrd="3" destOrd="0" presId="urn:microsoft.com/office/officeart/2008/layout/BendingPictureCaption"/>
    <dgm:cxn modelId="{99204A80-3159-4094-A8E0-EA819608647D}" type="presParOf" srcId="{D4DE3C2A-18AB-4756-9A8E-FE443DFE865D}" destId="{B629B625-DB34-40F1-8743-81B6FF567142}" srcOrd="4" destOrd="0" presId="urn:microsoft.com/office/officeart/2008/layout/BendingPictureCaption"/>
    <dgm:cxn modelId="{9519740E-B5D1-48C3-A916-EAEF20C6AFBE}" type="presParOf" srcId="{B629B625-DB34-40F1-8743-81B6FF567142}" destId="{4C372259-03EE-4B47-8BD6-560D236F7530}" srcOrd="0" destOrd="0" presId="urn:microsoft.com/office/officeart/2008/layout/BendingPictureCaption"/>
    <dgm:cxn modelId="{6E01059E-5123-4D0A-840D-193708947EA8}" type="presParOf" srcId="{B629B625-DB34-40F1-8743-81B6FF567142}" destId="{697AF4A5-2343-4B0A-B0AD-A2446BFF0393}" srcOrd="1" destOrd="0" presId="urn:microsoft.com/office/officeart/2008/layout/BendingPictureCaption"/>
    <dgm:cxn modelId="{AE94AB09-2383-44BE-82A5-B374A32D5535}" type="presParOf" srcId="{D4DE3C2A-18AB-4756-9A8E-FE443DFE865D}" destId="{65C318BF-F20D-4A75-8D9D-C8AAF56C9542}" srcOrd="5" destOrd="0" presId="urn:microsoft.com/office/officeart/2008/layout/BendingPictureCaption"/>
    <dgm:cxn modelId="{E5C25EFA-A017-4A6E-8E38-94B4199D72E8}" type="presParOf" srcId="{D4DE3C2A-18AB-4756-9A8E-FE443DFE865D}" destId="{80352AE6-5327-4434-AA23-5B758A1E6B04}" srcOrd="6" destOrd="0" presId="urn:microsoft.com/office/officeart/2008/layout/BendingPictureCaption"/>
    <dgm:cxn modelId="{6FCFAEE8-00E7-4943-A91E-C30D371229BF}" type="presParOf" srcId="{80352AE6-5327-4434-AA23-5B758A1E6B04}" destId="{DB90534C-F2E1-4617-BAFA-4963BF9DE084}" srcOrd="0" destOrd="0" presId="urn:microsoft.com/office/officeart/2008/layout/BendingPictureCaption"/>
    <dgm:cxn modelId="{78B0614A-7D71-4A20-AEFE-4BD756635296}" type="presParOf" srcId="{80352AE6-5327-4434-AA23-5B758A1E6B04}" destId="{1A501ECD-76A4-450B-8367-FF6E6253798D}"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C324C27-F625-4408-87E3-5B125BC6B0A3}"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8A013F09-1FA8-4BFE-9EBA-63EEB32163B6}">
      <dgm:prSet phldrT="[Texto]"/>
      <dgm:spPr/>
      <dgm:t>
        <a:bodyPr/>
        <a:lstStyle/>
        <a:p>
          <a:r>
            <a:rPr lang="es-ES" dirty="0"/>
            <a:t>Conductividad térmica del nanofluido</a:t>
          </a:r>
        </a:p>
      </dgm:t>
    </dgm:pt>
    <dgm:pt modelId="{1EE611DE-1AE8-41C5-B5EF-672BBA8F1B08}" type="parTrans" cxnId="{1DE95B64-4D70-46B4-AFDD-65978DCEA465}">
      <dgm:prSet/>
      <dgm:spPr/>
      <dgm:t>
        <a:bodyPr/>
        <a:lstStyle/>
        <a:p>
          <a:endParaRPr lang="es-ES"/>
        </a:p>
      </dgm:t>
    </dgm:pt>
    <dgm:pt modelId="{21F63E3C-E02C-4396-9636-06EC12039C97}" type="sibTrans" cxnId="{1DE95B64-4D70-46B4-AFDD-65978DCEA465}">
      <dgm:prSet/>
      <dgm:spPr/>
      <dgm:t>
        <a:bodyPr/>
        <a:lstStyle/>
        <a:p>
          <a:endParaRPr lang="es-ES"/>
        </a:p>
      </dgm:t>
    </dgm:pt>
    <dgm:pt modelId="{3BDA113C-DA7A-40EC-B89F-11F42E44B016}">
      <dgm:prSet phldrT="[Texto]"/>
      <dgm:spPr/>
      <dgm:t>
        <a:bodyPr/>
        <a:lstStyle/>
        <a:p>
          <a:r>
            <a:rPr lang="es-ES" dirty="0"/>
            <a:t>Material</a:t>
          </a:r>
        </a:p>
      </dgm:t>
    </dgm:pt>
    <dgm:pt modelId="{A6873C73-ECC5-445E-AE9E-F25C9DB2758B}" type="parTrans" cxnId="{EC52BA44-33DA-42FE-AB64-95AF0C70FC78}">
      <dgm:prSet/>
      <dgm:spPr/>
      <dgm:t>
        <a:bodyPr/>
        <a:lstStyle/>
        <a:p>
          <a:endParaRPr lang="es-ES"/>
        </a:p>
      </dgm:t>
    </dgm:pt>
    <dgm:pt modelId="{D3F85504-38CF-435E-B053-BB5D043F8EF5}" type="sibTrans" cxnId="{EC52BA44-33DA-42FE-AB64-95AF0C70FC78}">
      <dgm:prSet/>
      <dgm:spPr/>
      <dgm:t>
        <a:bodyPr/>
        <a:lstStyle/>
        <a:p>
          <a:endParaRPr lang="es-ES"/>
        </a:p>
      </dgm:t>
    </dgm:pt>
    <dgm:pt modelId="{0C23143F-C28F-4B91-A289-F724861EAA57}">
      <dgm:prSet phldrT="[Texto]"/>
      <dgm:spPr/>
      <dgm:t>
        <a:bodyPr/>
        <a:lstStyle/>
        <a:p>
          <a:r>
            <a:rPr lang="es-ES" dirty="0"/>
            <a:t>Concentración</a:t>
          </a:r>
        </a:p>
      </dgm:t>
    </dgm:pt>
    <dgm:pt modelId="{DF223EEE-44A0-4DF6-BCBE-FAEAC5C8EB41}" type="parTrans" cxnId="{FB3AC938-4994-4F2F-8771-B3852FBC2620}">
      <dgm:prSet/>
      <dgm:spPr/>
      <dgm:t>
        <a:bodyPr/>
        <a:lstStyle/>
        <a:p>
          <a:endParaRPr lang="es-ES"/>
        </a:p>
      </dgm:t>
    </dgm:pt>
    <dgm:pt modelId="{C4C0572C-6C01-481A-AE0A-D07B6769AB38}" type="sibTrans" cxnId="{FB3AC938-4994-4F2F-8771-B3852FBC2620}">
      <dgm:prSet/>
      <dgm:spPr/>
      <dgm:t>
        <a:bodyPr/>
        <a:lstStyle/>
        <a:p>
          <a:endParaRPr lang="es-ES"/>
        </a:p>
      </dgm:t>
    </dgm:pt>
    <dgm:pt modelId="{3805FF4E-32F1-4E39-A84F-6C4B25E6C267}">
      <dgm:prSet phldrT="[Texto]"/>
      <dgm:spPr/>
      <dgm:t>
        <a:bodyPr/>
        <a:lstStyle/>
        <a:p>
          <a:pPr algn="ctr"/>
          <a:r>
            <a:rPr lang="es-ES" dirty="0"/>
            <a:t>Estabilidad del nanofluido</a:t>
          </a:r>
        </a:p>
      </dgm:t>
    </dgm:pt>
    <dgm:pt modelId="{374CB43D-F7F8-49E2-BD2B-A154648606CA}" type="parTrans" cxnId="{710DAB42-BC2A-4124-9A6F-79775358E957}">
      <dgm:prSet/>
      <dgm:spPr/>
      <dgm:t>
        <a:bodyPr/>
        <a:lstStyle/>
        <a:p>
          <a:endParaRPr lang="es-ES"/>
        </a:p>
      </dgm:t>
    </dgm:pt>
    <dgm:pt modelId="{8C375D58-3B8C-4248-8625-7A82A18ABE9C}" type="sibTrans" cxnId="{710DAB42-BC2A-4124-9A6F-79775358E957}">
      <dgm:prSet/>
      <dgm:spPr/>
      <dgm:t>
        <a:bodyPr/>
        <a:lstStyle/>
        <a:p>
          <a:endParaRPr lang="es-ES"/>
        </a:p>
      </dgm:t>
    </dgm:pt>
    <dgm:pt modelId="{257C3E9A-D1D6-4C91-9FAC-5999C589A190}">
      <dgm:prSet phldrT="[Texto]"/>
      <dgm:spPr/>
      <dgm:t>
        <a:bodyPr/>
        <a:lstStyle/>
        <a:p>
          <a:r>
            <a:rPr lang="es-ES" dirty="0"/>
            <a:t>Concentración</a:t>
          </a:r>
        </a:p>
      </dgm:t>
    </dgm:pt>
    <dgm:pt modelId="{917B72DA-6FEE-499D-929F-0769C98E370E}" type="parTrans" cxnId="{37F8044A-F264-44AC-A364-552CF5DBC0F8}">
      <dgm:prSet/>
      <dgm:spPr/>
      <dgm:t>
        <a:bodyPr/>
        <a:lstStyle/>
        <a:p>
          <a:endParaRPr lang="es-ES"/>
        </a:p>
      </dgm:t>
    </dgm:pt>
    <dgm:pt modelId="{44774BCF-761B-4A06-BCFE-18DBE9F0CF97}" type="sibTrans" cxnId="{37F8044A-F264-44AC-A364-552CF5DBC0F8}">
      <dgm:prSet/>
      <dgm:spPr/>
      <dgm:t>
        <a:bodyPr/>
        <a:lstStyle/>
        <a:p>
          <a:endParaRPr lang="es-ES"/>
        </a:p>
      </dgm:t>
    </dgm:pt>
    <dgm:pt modelId="{2FFD6C98-CDF3-4BC3-94ED-362A71F7DF70}">
      <dgm:prSet phldrT="[Texto]"/>
      <dgm:spPr/>
      <dgm:t>
        <a:bodyPr/>
        <a:lstStyle/>
        <a:p>
          <a:r>
            <a:rPr lang="es-ES" dirty="0"/>
            <a:t>Forma</a:t>
          </a:r>
        </a:p>
      </dgm:t>
    </dgm:pt>
    <dgm:pt modelId="{5C3699CC-FFDC-4DCC-943F-D27B29C46605}" type="parTrans" cxnId="{EC1193D4-740E-4841-9755-7984C106347B}">
      <dgm:prSet/>
      <dgm:spPr/>
      <dgm:t>
        <a:bodyPr/>
        <a:lstStyle/>
        <a:p>
          <a:endParaRPr lang="es-ES"/>
        </a:p>
      </dgm:t>
    </dgm:pt>
    <dgm:pt modelId="{0737D2B5-82B8-4D2B-B24D-2BB9BE6C1531}" type="sibTrans" cxnId="{EC1193D4-740E-4841-9755-7984C106347B}">
      <dgm:prSet/>
      <dgm:spPr/>
      <dgm:t>
        <a:bodyPr/>
        <a:lstStyle/>
        <a:p>
          <a:endParaRPr lang="es-ES"/>
        </a:p>
      </dgm:t>
    </dgm:pt>
    <dgm:pt modelId="{67658D4E-48E0-47DE-9CAD-901C7E940733}">
      <dgm:prSet phldrT="[Texto]"/>
      <dgm:spPr/>
      <dgm:t>
        <a:bodyPr/>
        <a:lstStyle/>
        <a:p>
          <a:r>
            <a:rPr lang="es-ES" dirty="0"/>
            <a:t>Tamaño</a:t>
          </a:r>
        </a:p>
      </dgm:t>
    </dgm:pt>
    <dgm:pt modelId="{DCA9CC69-5761-425B-A4DA-6845038AD337}" type="parTrans" cxnId="{722D4A2D-5E9A-4343-B9A9-1752F566FB09}">
      <dgm:prSet/>
      <dgm:spPr/>
      <dgm:t>
        <a:bodyPr/>
        <a:lstStyle/>
        <a:p>
          <a:endParaRPr lang="es-ES"/>
        </a:p>
      </dgm:t>
    </dgm:pt>
    <dgm:pt modelId="{60CEB966-E9D5-42AD-BE52-48A03049A00A}" type="sibTrans" cxnId="{722D4A2D-5E9A-4343-B9A9-1752F566FB09}">
      <dgm:prSet/>
      <dgm:spPr/>
      <dgm:t>
        <a:bodyPr/>
        <a:lstStyle/>
        <a:p>
          <a:endParaRPr lang="es-ES"/>
        </a:p>
      </dgm:t>
    </dgm:pt>
    <dgm:pt modelId="{560E469D-E087-479C-8E66-C44DB788B725}">
      <dgm:prSet phldrT="[Texto]"/>
      <dgm:spPr/>
      <dgm:t>
        <a:bodyPr/>
        <a:lstStyle/>
        <a:p>
          <a:r>
            <a:rPr lang="es-ES" dirty="0"/>
            <a:t>Forma</a:t>
          </a:r>
        </a:p>
      </dgm:t>
    </dgm:pt>
    <dgm:pt modelId="{8F3DCB99-745B-4C9F-85C3-6EAEEAFD38D0}" type="parTrans" cxnId="{1110A4BA-01FD-4B94-BBA3-5EF02A80557E}">
      <dgm:prSet/>
      <dgm:spPr/>
      <dgm:t>
        <a:bodyPr/>
        <a:lstStyle/>
        <a:p>
          <a:endParaRPr lang="es-ES"/>
        </a:p>
      </dgm:t>
    </dgm:pt>
    <dgm:pt modelId="{23B3FE0D-C710-4617-8FA3-66FBADAF5A78}" type="sibTrans" cxnId="{1110A4BA-01FD-4B94-BBA3-5EF02A80557E}">
      <dgm:prSet/>
      <dgm:spPr/>
      <dgm:t>
        <a:bodyPr/>
        <a:lstStyle/>
        <a:p>
          <a:endParaRPr lang="es-ES"/>
        </a:p>
      </dgm:t>
    </dgm:pt>
    <dgm:pt modelId="{1F20BC20-76E8-4B9E-BC92-2E3E757B82A5}">
      <dgm:prSet phldrT="[Texto]"/>
      <dgm:spPr/>
      <dgm:t>
        <a:bodyPr/>
        <a:lstStyle/>
        <a:p>
          <a:r>
            <a:rPr lang="es-ES" dirty="0"/>
            <a:t>Tamaño</a:t>
          </a:r>
        </a:p>
      </dgm:t>
    </dgm:pt>
    <dgm:pt modelId="{E2A6F3BD-672E-4B9F-B605-92560E6185CD}" type="parTrans" cxnId="{7DA772F2-796D-42CE-8971-55ADD0DEF215}">
      <dgm:prSet/>
      <dgm:spPr/>
      <dgm:t>
        <a:bodyPr/>
        <a:lstStyle/>
        <a:p>
          <a:endParaRPr lang="es-ES"/>
        </a:p>
      </dgm:t>
    </dgm:pt>
    <dgm:pt modelId="{9AFD73D6-B590-4871-A0EE-BF8B0C0AF95C}" type="sibTrans" cxnId="{7DA772F2-796D-42CE-8971-55ADD0DEF215}">
      <dgm:prSet/>
      <dgm:spPr/>
      <dgm:t>
        <a:bodyPr/>
        <a:lstStyle/>
        <a:p>
          <a:endParaRPr lang="es-ES"/>
        </a:p>
      </dgm:t>
    </dgm:pt>
    <dgm:pt modelId="{BB77860F-CB39-4079-8144-57A83D268420}">
      <dgm:prSet phldrT="[Texto]"/>
      <dgm:spPr/>
      <dgm:t>
        <a:bodyPr/>
        <a:lstStyle/>
        <a:p>
          <a:r>
            <a:rPr lang="es-ES" dirty="0"/>
            <a:t>pH</a:t>
          </a:r>
        </a:p>
      </dgm:t>
    </dgm:pt>
    <dgm:pt modelId="{4D3427D4-91CE-4528-9AE4-E68C6DE3E9D6}" type="parTrans" cxnId="{B2AB2FF4-6468-46EE-A84C-6F1E6CA71333}">
      <dgm:prSet/>
      <dgm:spPr/>
      <dgm:t>
        <a:bodyPr/>
        <a:lstStyle/>
        <a:p>
          <a:endParaRPr lang="es-ES"/>
        </a:p>
      </dgm:t>
    </dgm:pt>
    <dgm:pt modelId="{163A6F4F-25B8-41E6-8687-23338BA135EF}" type="sibTrans" cxnId="{B2AB2FF4-6468-46EE-A84C-6F1E6CA71333}">
      <dgm:prSet/>
      <dgm:spPr/>
      <dgm:t>
        <a:bodyPr/>
        <a:lstStyle/>
        <a:p>
          <a:endParaRPr lang="es-ES"/>
        </a:p>
      </dgm:t>
    </dgm:pt>
    <dgm:pt modelId="{4D60E522-BDEF-4496-AB83-DE4CC1A93DF1}">
      <dgm:prSet phldrT="[Texto]"/>
      <dgm:spPr/>
      <dgm:t>
        <a:bodyPr/>
        <a:lstStyle/>
        <a:p>
          <a:r>
            <a:rPr lang="es-ES" dirty="0"/>
            <a:t>Fluido Base</a:t>
          </a:r>
        </a:p>
      </dgm:t>
    </dgm:pt>
    <dgm:pt modelId="{6F229A81-F6D3-44CE-A688-CD0462894AA5}" type="parTrans" cxnId="{8C6374BB-AA9F-49C2-B9D5-E429EAA5B03F}">
      <dgm:prSet/>
      <dgm:spPr/>
      <dgm:t>
        <a:bodyPr/>
        <a:lstStyle/>
        <a:p>
          <a:endParaRPr lang="es-ES"/>
        </a:p>
      </dgm:t>
    </dgm:pt>
    <dgm:pt modelId="{64FF80DF-1B5E-4BC5-AA9E-957AD1E0E770}" type="sibTrans" cxnId="{8C6374BB-AA9F-49C2-B9D5-E429EAA5B03F}">
      <dgm:prSet/>
      <dgm:spPr/>
      <dgm:t>
        <a:bodyPr/>
        <a:lstStyle/>
        <a:p>
          <a:endParaRPr lang="es-ES"/>
        </a:p>
      </dgm:t>
    </dgm:pt>
    <dgm:pt modelId="{ED11D82C-BC59-4DF9-BA00-3A2F5C6719A6}" type="pres">
      <dgm:prSet presAssocID="{0C324C27-F625-4408-87E3-5B125BC6B0A3}" presName="Name0" presStyleCnt="0">
        <dgm:presLayoutVars>
          <dgm:dir/>
          <dgm:animLvl val="lvl"/>
          <dgm:resizeHandles val="exact"/>
        </dgm:presLayoutVars>
      </dgm:prSet>
      <dgm:spPr/>
    </dgm:pt>
    <dgm:pt modelId="{2114DB52-EACD-4B89-9C62-A0685E86E8EC}" type="pres">
      <dgm:prSet presAssocID="{0C324C27-F625-4408-87E3-5B125BC6B0A3}" presName="tSp" presStyleCnt="0"/>
      <dgm:spPr/>
    </dgm:pt>
    <dgm:pt modelId="{6DDE554A-1472-48E3-9F24-8C3405862533}" type="pres">
      <dgm:prSet presAssocID="{0C324C27-F625-4408-87E3-5B125BC6B0A3}" presName="bSp" presStyleCnt="0"/>
      <dgm:spPr/>
    </dgm:pt>
    <dgm:pt modelId="{6A82D14F-381F-4735-9E81-BF305B28E470}" type="pres">
      <dgm:prSet presAssocID="{0C324C27-F625-4408-87E3-5B125BC6B0A3}" presName="process" presStyleCnt="0"/>
      <dgm:spPr/>
    </dgm:pt>
    <dgm:pt modelId="{BA849A1F-164B-4516-B057-7267677F55D9}" type="pres">
      <dgm:prSet presAssocID="{8A013F09-1FA8-4BFE-9EBA-63EEB32163B6}" presName="composite1" presStyleCnt="0"/>
      <dgm:spPr/>
    </dgm:pt>
    <dgm:pt modelId="{4DB89A7A-A069-43B5-9CE2-70438BD5147B}" type="pres">
      <dgm:prSet presAssocID="{8A013F09-1FA8-4BFE-9EBA-63EEB32163B6}" presName="dummyNode1" presStyleLbl="node1" presStyleIdx="0" presStyleCnt="2"/>
      <dgm:spPr/>
    </dgm:pt>
    <dgm:pt modelId="{123D5DCE-5FC5-4FBE-876E-35FEFBE8798D}" type="pres">
      <dgm:prSet presAssocID="{8A013F09-1FA8-4BFE-9EBA-63EEB32163B6}" presName="childNode1" presStyleLbl="bgAcc1" presStyleIdx="0" presStyleCnt="2">
        <dgm:presLayoutVars>
          <dgm:bulletEnabled val="1"/>
        </dgm:presLayoutVars>
      </dgm:prSet>
      <dgm:spPr/>
    </dgm:pt>
    <dgm:pt modelId="{C088FC21-BFD1-42DD-8112-F5B304BFF0CD}" type="pres">
      <dgm:prSet presAssocID="{8A013F09-1FA8-4BFE-9EBA-63EEB32163B6}" presName="childNode1tx" presStyleLbl="bgAcc1" presStyleIdx="0" presStyleCnt="2">
        <dgm:presLayoutVars>
          <dgm:bulletEnabled val="1"/>
        </dgm:presLayoutVars>
      </dgm:prSet>
      <dgm:spPr/>
    </dgm:pt>
    <dgm:pt modelId="{11662EA9-3C8B-4E03-BC10-E4C0ABD324CB}" type="pres">
      <dgm:prSet presAssocID="{8A013F09-1FA8-4BFE-9EBA-63EEB32163B6}" presName="parentNode1" presStyleLbl="node1" presStyleIdx="0" presStyleCnt="2" custScaleX="113427">
        <dgm:presLayoutVars>
          <dgm:chMax val="1"/>
          <dgm:bulletEnabled val="1"/>
        </dgm:presLayoutVars>
      </dgm:prSet>
      <dgm:spPr/>
    </dgm:pt>
    <dgm:pt modelId="{4BF2B44D-F200-459D-A7D5-4A586D14ABE5}" type="pres">
      <dgm:prSet presAssocID="{8A013F09-1FA8-4BFE-9EBA-63EEB32163B6}" presName="connSite1" presStyleCnt="0"/>
      <dgm:spPr/>
    </dgm:pt>
    <dgm:pt modelId="{3D11BCE1-DE3B-4E02-8309-E49FBF57800B}" type="pres">
      <dgm:prSet presAssocID="{21F63E3C-E02C-4396-9636-06EC12039C97}" presName="Name9" presStyleLbl="sibTrans2D1" presStyleIdx="0" presStyleCnt="1"/>
      <dgm:spPr/>
    </dgm:pt>
    <dgm:pt modelId="{5EE08AE6-A62F-4493-B1D5-1926D54C391C}" type="pres">
      <dgm:prSet presAssocID="{3805FF4E-32F1-4E39-A84F-6C4B25E6C267}" presName="composite2" presStyleCnt="0"/>
      <dgm:spPr/>
    </dgm:pt>
    <dgm:pt modelId="{6133B8ED-30E7-4554-BA22-51295F0EA189}" type="pres">
      <dgm:prSet presAssocID="{3805FF4E-32F1-4E39-A84F-6C4B25E6C267}" presName="dummyNode2" presStyleLbl="node1" presStyleIdx="0" presStyleCnt="2"/>
      <dgm:spPr/>
    </dgm:pt>
    <dgm:pt modelId="{E6792744-340B-42DB-BA0D-864E46B6F6AB}" type="pres">
      <dgm:prSet presAssocID="{3805FF4E-32F1-4E39-A84F-6C4B25E6C267}" presName="childNode2" presStyleLbl="bgAcc1" presStyleIdx="1" presStyleCnt="2">
        <dgm:presLayoutVars>
          <dgm:bulletEnabled val="1"/>
        </dgm:presLayoutVars>
      </dgm:prSet>
      <dgm:spPr/>
    </dgm:pt>
    <dgm:pt modelId="{EF67E444-8A23-4D73-8634-1F46EDE02C75}" type="pres">
      <dgm:prSet presAssocID="{3805FF4E-32F1-4E39-A84F-6C4B25E6C267}" presName="childNode2tx" presStyleLbl="bgAcc1" presStyleIdx="1" presStyleCnt="2">
        <dgm:presLayoutVars>
          <dgm:bulletEnabled val="1"/>
        </dgm:presLayoutVars>
      </dgm:prSet>
      <dgm:spPr/>
    </dgm:pt>
    <dgm:pt modelId="{98A712FD-62C9-4638-9DA2-29036A1C312A}" type="pres">
      <dgm:prSet presAssocID="{3805FF4E-32F1-4E39-A84F-6C4B25E6C267}" presName="parentNode2" presStyleLbl="node1" presStyleIdx="1" presStyleCnt="2">
        <dgm:presLayoutVars>
          <dgm:chMax val="0"/>
          <dgm:bulletEnabled val="1"/>
        </dgm:presLayoutVars>
      </dgm:prSet>
      <dgm:spPr/>
    </dgm:pt>
    <dgm:pt modelId="{91DFB1E8-7406-4975-9CB3-2A131994E043}" type="pres">
      <dgm:prSet presAssocID="{3805FF4E-32F1-4E39-A84F-6C4B25E6C267}" presName="connSite2" presStyleCnt="0"/>
      <dgm:spPr/>
    </dgm:pt>
  </dgm:ptLst>
  <dgm:cxnLst>
    <dgm:cxn modelId="{03287401-5A41-4A3E-82C8-51456FF6269C}" type="presOf" srcId="{0C23143F-C28F-4B91-A289-F724861EAA57}" destId="{C088FC21-BFD1-42DD-8112-F5B304BFF0CD}" srcOrd="1" destOrd="1" presId="urn:microsoft.com/office/officeart/2005/8/layout/hProcess4"/>
    <dgm:cxn modelId="{5A40E601-61D5-439F-A165-505B32E537D4}" type="presOf" srcId="{560E469D-E087-479C-8E66-C44DB788B725}" destId="{123D5DCE-5FC5-4FBE-876E-35FEFBE8798D}" srcOrd="0" destOrd="3" presId="urn:microsoft.com/office/officeart/2005/8/layout/hProcess4"/>
    <dgm:cxn modelId="{0ED67E03-6BEC-41E0-AF92-80888E62C773}" type="presOf" srcId="{3805FF4E-32F1-4E39-A84F-6C4B25E6C267}" destId="{98A712FD-62C9-4638-9DA2-29036A1C312A}" srcOrd="0" destOrd="0" presId="urn:microsoft.com/office/officeart/2005/8/layout/hProcess4"/>
    <dgm:cxn modelId="{6CD45519-D4D6-42CB-A54A-0FC626BA9FBA}" type="presOf" srcId="{2FFD6C98-CDF3-4BC3-94ED-362A71F7DF70}" destId="{EF67E444-8A23-4D73-8634-1F46EDE02C75}" srcOrd="1" destOrd="2" presId="urn:microsoft.com/office/officeart/2005/8/layout/hProcess4"/>
    <dgm:cxn modelId="{7E30952A-1690-45B3-9F27-4979F3EF9DF0}" type="presOf" srcId="{4D60E522-BDEF-4496-AB83-DE4CC1A93DF1}" destId="{E6792744-340B-42DB-BA0D-864E46B6F6AB}" srcOrd="0" destOrd="4" presId="urn:microsoft.com/office/officeart/2005/8/layout/hProcess4"/>
    <dgm:cxn modelId="{722D4A2D-5E9A-4343-B9A9-1752F566FB09}" srcId="{8A013F09-1FA8-4BFE-9EBA-63EEB32163B6}" destId="{67658D4E-48E0-47DE-9CAD-901C7E940733}" srcOrd="2" destOrd="0" parTransId="{DCA9CC69-5761-425B-A4DA-6845038AD337}" sibTransId="{60CEB966-E9D5-42AD-BE52-48A03049A00A}"/>
    <dgm:cxn modelId="{802C3A34-96B2-4A52-BFC9-CABC4B5A74EB}" type="presOf" srcId="{67658D4E-48E0-47DE-9CAD-901C7E940733}" destId="{C088FC21-BFD1-42DD-8112-F5B304BFF0CD}" srcOrd="1" destOrd="2" presId="urn:microsoft.com/office/officeart/2005/8/layout/hProcess4"/>
    <dgm:cxn modelId="{73C45038-8302-4098-9514-972584DEC8AF}" type="presOf" srcId="{21F63E3C-E02C-4396-9636-06EC12039C97}" destId="{3D11BCE1-DE3B-4E02-8309-E49FBF57800B}" srcOrd="0" destOrd="0" presId="urn:microsoft.com/office/officeart/2005/8/layout/hProcess4"/>
    <dgm:cxn modelId="{FB3AC938-4994-4F2F-8771-B3852FBC2620}" srcId="{8A013F09-1FA8-4BFE-9EBA-63EEB32163B6}" destId="{0C23143F-C28F-4B91-A289-F724861EAA57}" srcOrd="1" destOrd="0" parTransId="{DF223EEE-44A0-4DF6-BCBE-FAEAC5C8EB41}" sibTransId="{C4C0572C-6C01-481A-AE0A-D07B6769AB38}"/>
    <dgm:cxn modelId="{1DAADB38-E055-43F8-A424-509F4C3CC2D6}" type="presOf" srcId="{257C3E9A-D1D6-4C91-9FAC-5999C589A190}" destId="{E6792744-340B-42DB-BA0D-864E46B6F6AB}" srcOrd="0" destOrd="0" presId="urn:microsoft.com/office/officeart/2005/8/layout/hProcess4"/>
    <dgm:cxn modelId="{710DAB42-BC2A-4124-9A6F-79775358E957}" srcId="{0C324C27-F625-4408-87E3-5B125BC6B0A3}" destId="{3805FF4E-32F1-4E39-A84F-6C4B25E6C267}" srcOrd="1" destOrd="0" parTransId="{374CB43D-F7F8-49E2-BD2B-A154648606CA}" sibTransId="{8C375D58-3B8C-4248-8625-7A82A18ABE9C}"/>
    <dgm:cxn modelId="{1DE95B64-4D70-46B4-AFDD-65978DCEA465}" srcId="{0C324C27-F625-4408-87E3-5B125BC6B0A3}" destId="{8A013F09-1FA8-4BFE-9EBA-63EEB32163B6}" srcOrd="0" destOrd="0" parTransId="{1EE611DE-1AE8-41C5-B5EF-672BBA8F1B08}" sibTransId="{21F63E3C-E02C-4396-9636-06EC12039C97}"/>
    <dgm:cxn modelId="{EC52BA44-33DA-42FE-AB64-95AF0C70FC78}" srcId="{8A013F09-1FA8-4BFE-9EBA-63EEB32163B6}" destId="{3BDA113C-DA7A-40EC-B89F-11F42E44B016}" srcOrd="0" destOrd="0" parTransId="{A6873C73-ECC5-445E-AE9E-F25C9DB2758B}" sibTransId="{D3F85504-38CF-435E-B053-BB5D043F8EF5}"/>
    <dgm:cxn modelId="{52DD4A45-30C2-435C-8FF3-8E271828BC0C}" type="presOf" srcId="{BB77860F-CB39-4079-8144-57A83D268420}" destId="{EF67E444-8A23-4D73-8634-1F46EDE02C75}" srcOrd="1" destOrd="3" presId="urn:microsoft.com/office/officeart/2005/8/layout/hProcess4"/>
    <dgm:cxn modelId="{6605BE45-482C-4863-BA36-9E6CA573C9F3}" type="presOf" srcId="{BB77860F-CB39-4079-8144-57A83D268420}" destId="{E6792744-340B-42DB-BA0D-864E46B6F6AB}" srcOrd="0" destOrd="3" presId="urn:microsoft.com/office/officeart/2005/8/layout/hProcess4"/>
    <dgm:cxn modelId="{BFEEBE65-3E95-4023-8620-AD758160803F}" type="presOf" srcId="{67658D4E-48E0-47DE-9CAD-901C7E940733}" destId="{123D5DCE-5FC5-4FBE-876E-35FEFBE8798D}" srcOrd="0" destOrd="2" presId="urn:microsoft.com/office/officeart/2005/8/layout/hProcess4"/>
    <dgm:cxn modelId="{04CE6C46-B379-4C0B-BB46-6C3DE98107E3}" type="presOf" srcId="{8A013F09-1FA8-4BFE-9EBA-63EEB32163B6}" destId="{11662EA9-3C8B-4E03-BC10-E4C0ABD324CB}" srcOrd="0" destOrd="0" presId="urn:microsoft.com/office/officeart/2005/8/layout/hProcess4"/>
    <dgm:cxn modelId="{37F8044A-F264-44AC-A364-552CF5DBC0F8}" srcId="{3805FF4E-32F1-4E39-A84F-6C4B25E6C267}" destId="{257C3E9A-D1D6-4C91-9FAC-5999C589A190}" srcOrd="0" destOrd="0" parTransId="{917B72DA-6FEE-499D-929F-0769C98E370E}" sibTransId="{44774BCF-761B-4A06-BCFE-18DBE9F0CF97}"/>
    <dgm:cxn modelId="{7B819655-8B2D-4637-918B-25C80B86BD2E}" type="presOf" srcId="{0C324C27-F625-4408-87E3-5B125BC6B0A3}" destId="{ED11D82C-BC59-4DF9-BA00-3A2F5C6719A6}" srcOrd="0" destOrd="0" presId="urn:microsoft.com/office/officeart/2005/8/layout/hProcess4"/>
    <dgm:cxn modelId="{5EE8788A-496B-4F8C-A3EC-2A8612F01DC1}" type="presOf" srcId="{3BDA113C-DA7A-40EC-B89F-11F42E44B016}" destId="{C088FC21-BFD1-42DD-8112-F5B304BFF0CD}" srcOrd="1" destOrd="0" presId="urn:microsoft.com/office/officeart/2005/8/layout/hProcess4"/>
    <dgm:cxn modelId="{741F9494-E601-4DC7-9CD7-B287E6E4087F}" type="presOf" srcId="{1F20BC20-76E8-4B9E-BC92-2E3E757B82A5}" destId="{EF67E444-8A23-4D73-8634-1F46EDE02C75}" srcOrd="1" destOrd="1" presId="urn:microsoft.com/office/officeart/2005/8/layout/hProcess4"/>
    <dgm:cxn modelId="{2B218E9C-AEC4-487C-95FF-7AB84180860E}" type="presOf" srcId="{1F20BC20-76E8-4B9E-BC92-2E3E757B82A5}" destId="{E6792744-340B-42DB-BA0D-864E46B6F6AB}" srcOrd="0" destOrd="1" presId="urn:microsoft.com/office/officeart/2005/8/layout/hProcess4"/>
    <dgm:cxn modelId="{A92B20AC-87F1-40AB-86F2-381187842732}" type="presOf" srcId="{257C3E9A-D1D6-4C91-9FAC-5999C589A190}" destId="{EF67E444-8A23-4D73-8634-1F46EDE02C75}" srcOrd="1" destOrd="0" presId="urn:microsoft.com/office/officeart/2005/8/layout/hProcess4"/>
    <dgm:cxn modelId="{10124AB4-A6F9-4B86-A3D6-51EAD6DB9EB7}" type="presOf" srcId="{560E469D-E087-479C-8E66-C44DB788B725}" destId="{C088FC21-BFD1-42DD-8112-F5B304BFF0CD}" srcOrd="1" destOrd="3" presId="urn:microsoft.com/office/officeart/2005/8/layout/hProcess4"/>
    <dgm:cxn modelId="{1110A4BA-01FD-4B94-BBA3-5EF02A80557E}" srcId="{8A013F09-1FA8-4BFE-9EBA-63EEB32163B6}" destId="{560E469D-E087-479C-8E66-C44DB788B725}" srcOrd="3" destOrd="0" parTransId="{8F3DCB99-745B-4C9F-85C3-6EAEEAFD38D0}" sibTransId="{23B3FE0D-C710-4617-8FA3-66FBADAF5A78}"/>
    <dgm:cxn modelId="{8C6374BB-AA9F-49C2-B9D5-E429EAA5B03F}" srcId="{3805FF4E-32F1-4E39-A84F-6C4B25E6C267}" destId="{4D60E522-BDEF-4496-AB83-DE4CC1A93DF1}" srcOrd="4" destOrd="0" parTransId="{6F229A81-F6D3-44CE-A688-CD0462894AA5}" sibTransId="{64FF80DF-1B5E-4BC5-AA9E-957AD1E0E770}"/>
    <dgm:cxn modelId="{26E5C9C7-921A-4F6E-A97D-B4F12285CDC4}" type="presOf" srcId="{2FFD6C98-CDF3-4BC3-94ED-362A71F7DF70}" destId="{E6792744-340B-42DB-BA0D-864E46B6F6AB}" srcOrd="0" destOrd="2" presId="urn:microsoft.com/office/officeart/2005/8/layout/hProcess4"/>
    <dgm:cxn modelId="{EC1193D4-740E-4841-9755-7984C106347B}" srcId="{3805FF4E-32F1-4E39-A84F-6C4B25E6C267}" destId="{2FFD6C98-CDF3-4BC3-94ED-362A71F7DF70}" srcOrd="2" destOrd="0" parTransId="{5C3699CC-FFDC-4DCC-943F-D27B29C46605}" sibTransId="{0737D2B5-82B8-4D2B-B24D-2BB9BE6C1531}"/>
    <dgm:cxn modelId="{CBDE97D6-D7B3-4796-9907-488A27C9B81C}" type="presOf" srcId="{0C23143F-C28F-4B91-A289-F724861EAA57}" destId="{123D5DCE-5FC5-4FBE-876E-35FEFBE8798D}" srcOrd="0" destOrd="1" presId="urn:microsoft.com/office/officeart/2005/8/layout/hProcess4"/>
    <dgm:cxn modelId="{437490DD-E696-4879-9095-D5FCC9E8C2AE}" type="presOf" srcId="{4D60E522-BDEF-4496-AB83-DE4CC1A93DF1}" destId="{EF67E444-8A23-4D73-8634-1F46EDE02C75}" srcOrd="1" destOrd="4" presId="urn:microsoft.com/office/officeart/2005/8/layout/hProcess4"/>
    <dgm:cxn modelId="{B9C976E6-2514-4667-8182-24E49B8B960A}" type="presOf" srcId="{3BDA113C-DA7A-40EC-B89F-11F42E44B016}" destId="{123D5DCE-5FC5-4FBE-876E-35FEFBE8798D}" srcOrd="0" destOrd="0" presId="urn:microsoft.com/office/officeart/2005/8/layout/hProcess4"/>
    <dgm:cxn modelId="{7DA772F2-796D-42CE-8971-55ADD0DEF215}" srcId="{3805FF4E-32F1-4E39-A84F-6C4B25E6C267}" destId="{1F20BC20-76E8-4B9E-BC92-2E3E757B82A5}" srcOrd="1" destOrd="0" parTransId="{E2A6F3BD-672E-4B9F-B605-92560E6185CD}" sibTransId="{9AFD73D6-B590-4871-A0EE-BF8B0C0AF95C}"/>
    <dgm:cxn modelId="{B2AB2FF4-6468-46EE-A84C-6F1E6CA71333}" srcId="{3805FF4E-32F1-4E39-A84F-6C4B25E6C267}" destId="{BB77860F-CB39-4079-8144-57A83D268420}" srcOrd="3" destOrd="0" parTransId="{4D3427D4-91CE-4528-9AE4-E68C6DE3E9D6}" sibTransId="{163A6F4F-25B8-41E6-8687-23338BA135EF}"/>
    <dgm:cxn modelId="{211C7DE7-E627-445F-B1D1-DE2F2966EADA}" type="presParOf" srcId="{ED11D82C-BC59-4DF9-BA00-3A2F5C6719A6}" destId="{2114DB52-EACD-4B89-9C62-A0685E86E8EC}" srcOrd="0" destOrd="0" presId="urn:microsoft.com/office/officeart/2005/8/layout/hProcess4"/>
    <dgm:cxn modelId="{43DF0C17-EDBD-4559-9F62-5557771BCC82}" type="presParOf" srcId="{ED11D82C-BC59-4DF9-BA00-3A2F5C6719A6}" destId="{6DDE554A-1472-48E3-9F24-8C3405862533}" srcOrd="1" destOrd="0" presId="urn:microsoft.com/office/officeart/2005/8/layout/hProcess4"/>
    <dgm:cxn modelId="{EA6FA7C7-1B5B-4AE1-BE73-3FFDEC58C4C9}" type="presParOf" srcId="{ED11D82C-BC59-4DF9-BA00-3A2F5C6719A6}" destId="{6A82D14F-381F-4735-9E81-BF305B28E470}" srcOrd="2" destOrd="0" presId="urn:microsoft.com/office/officeart/2005/8/layout/hProcess4"/>
    <dgm:cxn modelId="{986123EE-8613-44A5-A499-B49DF71FFC99}" type="presParOf" srcId="{6A82D14F-381F-4735-9E81-BF305B28E470}" destId="{BA849A1F-164B-4516-B057-7267677F55D9}" srcOrd="0" destOrd="0" presId="urn:microsoft.com/office/officeart/2005/8/layout/hProcess4"/>
    <dgm:cxn modelId="{AB79A347-FB60-42F2-A83D-616A94CBB56E}" type="presParOf" srcId="{BA849A1F-164B-4516-B057-7267677F55D9}" destId="{4DB89A7A-A069-43B5-9CE2-70438BD5147B}" srcOrd="0" destOrd="0" presId="urn:microsoft.com/office/officeart/2005/8/layout/hProcess4"/>
    <dgm:cxn modelId="{1A7978CF-13B5-41C7-8444-8865926661CD}" type="presParOf" srcId="{BA849A1F-164B-4516-B057-7267677F55D9}" destId="{123D5DCE-5FC5-4FBE-876E-35FEFBE8798D}" srcOrd="1" destOrd="0" presId="urn:microsoft.com/office/officeart/2005/8/layout/hProcess4"/>
    <dgm:cxn modelId="{E1572001-90F0-4D85-8C33-92F8DBCA8835}" type="presParOf" srcId="{BA849A1F-164B-4516-B057-7267677F55D9}" destId="{C088FC21-BFD1-42DD-8112-F5B304BFF0CD}" srcOrd="2" destOrd="0" presId="urn:microsoft.com/office/officeart/2005/8/layout/hProcess4"/>
    <dgm:cxn modelId="{025763BC-DAEF-4518-81CD-6A72C5B64D91}" type="presParOf" srcId="{BA849A1F-164B-4516-B057-7267677F55D9}" destId="{11662EA9-3C8B-4E03-BC10-E4C0ABD324CB}" srcOrd="3" destOrd="0" presId="urn:microsoft.com/office/officeart/2005/8/layout/hProcess4"/>
    <dgm:cxn modelId="{1F7B40DB-C2FF-4476-9AED-647C98AB72D0}" type="presParOf" srcId="{BA849A1F-164B-4516-B057-7267677F55D9}" destId="{4BF2B44D-F200-459D-A7D5-4A586D14ABE5}" srcOrd="4" destOrd="0" presId="urn:microsoft.com/office/officeart/2005/8/layout/hProcess4"/>
    <dgm:cxn modelId="{8A981E99-C41A-447B-BDBE-C8F2CD90C0B8}" type="presParOf" srcId="{6A82D14F-381F-4735-9E81-BF305B28E470}" destId="{3D11BCE1-DE3B-4E02-8309-E49FBF57800B}" srcOrd="1" destOrd="0" presId="urn:microsoft.com/office/officeart/2005/8/layout/hProcess4"/>
    <dgm:cxn modelId="{A2309F14-0AA5-4602-8FEE-02B2C08CE645}" type="presParOf" srcId="{6A82D14F-381F-4735-9E81-BF305B28E470}" destId="{5EE08AE6-A62F-4493-B1D5-1926D54C391C}" srcOrd="2" destOrd="0" presId="urn:microsoft.com/office/officeart/2005/8/layout/hProcess4"/>
    <dgm:cxn modelId="{FF4A12DD-14B4-4569-B9E5-8D1215A86304}" type="presParOf" srcId="{5EE08AE6-A62F-4493-B1D5-1926D54C391C}" destId="{6133B8ED-30E7-4554-BA22-51295F0EA189}" srcOrd="0" destOrd="0" presId="urn:microsoft.com/office/officeart/2005/8/layout/hProcess4"/>
    <dgm:cxn modelId="{55548A40-68D1-44E4-8E44-BB31EA1200C0}" type="presParOf" srcId="{5EE08AE6-A62F-4493-B1D5-1926D54C391C}" destId="{E6792744-340B-42DB-BA0D-864E46B6F6AB}" srcOrd="1" destOrd="0" presId="urn:microsoft.com/office/officeart/2005/8/layout/hProcess4"/>
    <dgm:cxn modelId="{5F361027-A62F-49F0-B786-5377F7D57BB0}" type="presParOf" srcId="{5EE08AE6-A62F-4493-B1D5-1926D54C391C}" destId="{EF67E444-8A23-4D73-8634-1F46EDE02C75}" srcOrd="2" destOrd="0" presId="urn:microsoft.com/office/officeart/2005/8/layout/hProcess4"/>
    <dgm:cxn modelId="{4F43DCC0-B3CD-4D94-832B-847714A5E575}" type="presParOf" srcId="{5EE08AE6-A62F-4493-B1D5-1926D54C391C}" destId="{98A712FD-62C9-4638-9DA2-29036A1C312A}" srcOrd="3" destOrd="0" presId="urn:microsoft.com/office/officeart/2005/8/layout/hProcess4"/>
    <dgm:cxn modelId="{6A60D55E-34D8-4E54-A590-4A59F462F4D7}" type="presParOf" srcId="{5EE08AE6-A62F-4493-B1D5-1926D54C391C}" destId="{91DFB1E8-7406-4975-9CB3-2A131994E043}"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0D563-CCD6-491E-AD0E-3F5BE464316E}">
      <dsp:nvSpPr>
        <dsp:cNvPr id="0" name=""/>
        <dsp:cNvSpPr/>
      </dsp:nvSpPr>
      <dsp:spPr>
        <a:xfrm>
          <a:off x="1832337" y="3564641"/>
          <a:ext cx="2129259" cy="1828032"/>
        </a:xfrm>
        <a:prstGeom prst="hexagon">
          <a:avLst>
            <a:gd name="adj" fmla="val 25000"/>
            <a:gd name="vf" fmla="val 11547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s-ES" sz="2400" kern="1200" dirty="0"/>
            <a:t>Calefacción</a:t>
          </a:r>
        </a:p>
      </dsp:txBody>
      <dsp:txXfrm>
        <a:off x="2162111" y="3847762"/>
        <a:ext cx="1469711" cy="1261790"/>
      </dsp:txXfrm>
    </dsp:sp>
    <dsp:sp modelId="{53ACF23E-88A6-4321-8BFF-63D9ECD51B49}">
      <dsp:nvSpPr>
        <dsp:cNvPr id="0" name=""/>
        <dsp:cNvSpPr/>
      </dsp:nvSpPr>
      <dsp:spPr>
        <a:xfrm>
          <a:off x="1883141" y="4382074"/>
          <a:ext cx="248375" cy="214089"/>
        </a:xfrm>
        <a:prstGeom prst="hexagon">
          <a:avLst>
            <a:gd name="adj" fmla="val 25000"/>
            <a:gd name="vf" fmla="val 115470"/>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638027-8162-45F5-A961-0EF7903E17F6}">
      <dsp:nvSpPr>
        <dsp:cNvPr id="0" name=""/>
        <dsp:cNvSpPr/>
      </dsp:nvSpPr>
      <dsp:spPr>
        <a:xfrm>
          <a:off x="0" y="2554041"/>
          <a:ext cx="2129259" cy="1828032"/>
        </a:xfrm>
        <a:prstGeom prst="hexagon">
          <a:avLst>
            <a:gd name="adj" fmla="val 25000"/>
            <a:gd name="vf" fmla="val 115470"/>
          </a:avLst>
        </a:prstGeom>
        <a:blipFill rotWithShape="1">
          <a:blip xmlns:r="http://schemas.openxmlformats.org/officeDocument/2006/relationships" r:embed="rId1"/>
          <a:stretch>
            <a:fillRect/>
          </a:stretch>
        </a:blip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599E78-82AC-4CFF-A18A-BA37F4D9AF5B}">
      <dsp:nvSpPr>
        <dsp:cNvPr id="0" name=""/>
        <dsp:cNvSpPr/>
      </dsp:nvSpPr>
      <dsp:spPr>
        <a:xfrm>
          <a:off x="1458644" y="4139277"/>
          <a:ext cx="248375" cy="214089"/>
        </a:xfrm>
        <a:prstGeom prst="hexagon">
          <a:avLst>
            <a:gd name="adj" fmla="val 25000"/>
            <a:gd name="vf" fmla="val 115470"/>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26FC21-3D7F-4CDE-BAD1-2CB665829AAF}">
      <dsp:nvSpPr>
        <dsp:cNvPr id="0" name=""/>
        <dsp:cNvSpPr/>
      </dsp:nvSpPr>
      <dsp:spPr>
        <a:xfrm>
          <a:off x="3664674" y="2548203"/>
          <a:ext cx="2129259" cy="1828032"/>
        </a:xfrm>
        <a:prstGeom prst="hexagon">
          <a:avLst>
            <a:gd name="adj" fmla="val 25000"/>
            <a:gd name="vf" fmla="val 11547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s-ES" sz="2400" kern="1200" dirty="0"/>
            <a:t>Cocina</a:t>
          </a:r>
        </a:p>
      </dsp:txBody>
      <dsp:txXfrm>
        <a:off x="3994448" y="2831324"/>
        <a:ext cx="1469711" cy="1261790"/>
      </dsp:txXfrm>
    </dsp:sp>
    <dsp:sp modelId="{15246053-CFE9-4749-9C23-5F25F5CD73DA}">
      <dsp:nvSpPr>
        <dsp:cNvPr id="0" name=""/>
        <dsp:cNvSpPr/>
      </dsp:nvSpPr>
      <dsp:spPr>
        <a:xfrm>
          <a:off x="5130093" y="4129546"/>
          <a:ext cx="248375" cy="214089"/>
        </a:xfrm>
        <a:prstGeom prst="hexagon">
          <a:avLst>
            <a:gd name="adj" fmla="val 25000"/>
            <a:gd name="vf" fmla="val 115470"/>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FD9443-B464-4731-8DFA-63893C00009B}">
      <dsp:nvSpPr>
        <dsp:cNvPr id="0" name=""/>
        <dsp:cNvSpPr/>
      </dsp:nvSpPr>
      <dsp:spPr>
        <a:xfrm>
          <a:off x="5495883" y="3560749"/>
          <a:ext cx="2129259" cy="1828032"/>
        </a:xfrm>
        <a:prstGeom prst="hexagon">
          <a:avLst>
            <a:gd name="adj" fmla="val 25000"/>
            <a:gd name="vf" fmla="val 115470"/>
          </a:avLst>
        </a:prstGeom>
        <a:blipFill rotWithShape="1">
          <a:blip xmlns:r="http://schemas.openxmlformats.org/officeDocument/2006/relationships" r:embed="rId2"/>
          <a:stretch>
            <a:fillRect/>
          </a:stretch>
        </a:blip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752955-B464-4D27-B641-9C1810BF158A}">
      <dsp:nvSpPr>
        <dsp:cNvPr id="0" name=""/>
        <dsp:cNvSpPr/>
      </dsp:nvSpPr>
      <dsp:spPr>
        <a:xfrm>
          <a:off x="5547816" y="4374289"/>
          <a:ext cx="248375" cy="214089"/>
        </a:xfrm>
        <a:prstGeom prst="hexagon">
          <a:avLst>
            <a:gd name="adj" fmla="val 25000"/>
            <a:gd name="vf" fmla="val 115470"/>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927F8F-1667-4652-AE69-E341E673909D}">
      <dsp:nvSpPr>
        <dsp:cNvPr id="0" name=""/>
        <dsp:cNvSpPr/>
      </dsp:nvSpPr>
      <dsp:spPr>
        <a:xfrm>
          <a:off x="1832337" y="1543441"/>
          <a:ext cx="2129259" cy="1828032"/>
        </a:xfrm>
        <a:prstGeom prst="hexagon">
          <a:avLst>
            <a:gd name="adj" fmla="val 25000"/>
            <a:gd name="vf" fmla="val 11547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s-ES" sz="2400" kern="1200" dirty="0"/>
            <a:t>Hogar</a:t>
          </a:r>
        </a:p>
      </dsp:txBody>
      <dsp:txXfrm>
        <a:off x="2162111" y="1826562"/>
        <a:ext cx="1469711" cy="1261790"/>
      </dsp:txXfrm>
    </dsp:sp>
    <dsp:sp modelId="{FC029FD8-50B4-4BF2-82AB-BD456430A92C}">
      <dsp:nvSpPr>
        <dsp:cNvPr id="0" name=""/>
        <dsp:cNvSpPr/>
      </dsp:nvSpPr>
      <dsp:spPr>
        <a:xfrm>
          <a:off x="3290981" y="1577988"/>
          <a:ext cx="248375" cy="214089"/>
        </a:xfrm>
        <a:prstGeom prst="hexagon">
          <a:avLst>
            <a:gd name="adj" fmla="val 25000"/>
            <a:gd name="vf" fmla="val 115470"/>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301A59-3988-47DF-9958-64B6EAF710D3}">
      <dsp:nvSpPr>
        <dsp:cNvPr id="0" name=""/>
        <dsp:cNvSpPr/>
      </dsp:nvSpPr>
      <dsp:spPr>
        <a:xfrm>
          <a:off x="3664674" y="527003"/>
          <a:ext cx="2129259" cy="1828032"/>
        </a:xfrm>
        <a:prstGeom prst="hexagon">
          <a:avLst>
            <a:gd name="adj" fmla="val 25000"/>
            <a:gd name="vf" fmla="val 115470"/>
          </a:avLst>
        </a:prstGeom>
        <a:blipFill rotWithShape="1">
          <a:blip xmlns:r="http://schemas.openxmlformats.org/officeDocument/2006/relationships" r:embed="rId3"/>
          <a:stretch>
            <a:fillRect/>
          </a:stretch>
        </a:blip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218613-16B3-4E52-A925-A3EC28FF1046}">
      <dsp:nvSpPr>
        <dsp:cNvPr id="0" name=""/>
        <dsp:cNvSpPr/>
      </dsp:nvSpPr>
      <dsp:spPr>
        <a:xfrm>
          <a:off x="3724510" y="1337137"/>
          <a:ext cx="248375" cy="214089"/>
        </a:xfrm>
        <a:prstGeom prst="hexagon">
          <a:avLst>
            <a:gd name="adj" fmla="val 25000"/>
            <a:gd name="vf" fmla="val 115470"/>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206201-0C7B-41F2-8016-00630456FB5A}">
      <dsp:nvSpPr>
        <dsp:cNvPr id="0" name=""/>
        <dsp:cNvSpPr/>
      </dsp:nvSpPr>
      <dsp:spPr>
        <a:xfrm>
          <a:off x="5495883" y="1539549"/>
          <a:ext cx="2129259" cy="1828032"/>
        </a:xfrm>
        <a:prstGeom prst="hexagon">
          <a:avLst>
            <a:gd name="adj" fmla="val 25000"/>
            <a:gd name="vf" fmla="val 11547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s-ES" sz="2400" kern="1200" dirty="0"/>
            <a:t>Industria</a:t>
          </a:r>
        </a:p>
      </dsp:txBody>
      <dsp:txXfrm>
        <a:off x="5825657" y="1822670"/>
        <a:ext cx="1469711" cy="1261790"/>
      </dsp:txXfrm>
    </dsp:sp>
    <dsp:sp modelId="{1C00CBCE-A98B-4F45-848B-CC503BE67910}">
      <dsp:nvSpPr>
        <dsp:cNvPr id="0" name=""/>
        <dsp:cNvSpPr/>
      </dsp:nvSpPr>
      <dsp:spPr>
        <a:xfrm>
          <a:off x="7338381" y="2349683"/>
          <a:ext cx="248375" cy="214089"/>
        </a:xfrm>
        <a:prstGeom prst="hexagon">
          <a:avLst>
            <a:gd name="adj" fmla="val 25000"/>
            <a:gd name="vf" fmla="val 115470"/>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FDB732-2BD4-43AB-A25B-A5138EADE5F8}">
      <dsp:nvSpPr>
        <dsp:cNvPr id="0" name=""/>
        <dsp:cNvSpPr/>
      </dsp:nvSpPr>
      <dsp:spPr>
        <a:xfrm>
          <a:off x="7328220" y="2567179"/>
          <a:ext cx="2129259" cy="1828032"/>
        </a:xfrm>
        <a:prstGeom prst="hexagon">
          <a:avLst>
            <a:gd name="adj" fmla="val 25000"/>
            <a:gd name="vf" fmla="val 115470"/>
          </a:avLst>
        </a:prstGeom>
        <a:blipFill rotWithShape="1">
          <a:blip xmlns:r="http://schemas.openxmlformats.org/officeDocument/2006/relationships" r:embed="rId4"/>
          <a:stretch>
            <a:fillRect/>
          </a:stretch>
        </a:blip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474CE9-59B8-404B-8899-BAED52FC7B0F}">
      <dsp:nvSpPr>
        <dsp:cNvPr id="0" name=""/>
        <dsp:cNvSpPr/>
      </dsp:nvSpPr>
      <dsp:spPr>
        <a:xfrm>
          <a:off x="7743686" y="2600265"/>
          <a:ext cx="248375" cy="214089"/>
        </a:xfrm>
        <a:prstGeom prst="hexagon">
          <a:avLst>
            <a:gd name="adj" fmla="val 25000"/>
            <a:gd name="vf" fmla="val 115470"/>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123CC0-1234-4509-A984-542849672A53}">
      <dsp:nvSpPr>
        <dsp:cNvPr id="0" name=""/>
        <dsp:cNvSpPr/>
      </dsp:nvSpPr>
      <dsp:spPr>
        <a:xfrm>
          <a:off x="7328220" y="546465"/>
          <a:ext cx="2129259" cy="1828032"/>
        </a:xfrm>
        <a:prstGeom prst="hexagon">
          <a:avLst>
            <a:gd name="adj" fmla="val 25000"/>
            <a:gd name="vf" fmla="val 11547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s-ES" sz="2400" kern="1200" dirty="0"/>
            <a:t>I.C.</a:t>
          </a:r>
        </a:p>
      </dsp:txBody>
      <dsp:txXfrm>
        <a:off x="7657994" y="829586"/>
        <a:ext cx="1469711" cy="1261790"/>
      </dsp:txXfrm>
    </dsp:sp>
    <dsp:sp modelId="{4E1ED7C2-E782-4BC2-9E71-89DBE117F858}">
      <dsp:nvSpPr>
        <dsp:cNvPr id="0" name=""/>
        <dsp:cNvSpPr/>
      </dsp:nvSpPr>
      <dsp:spPr>
        <a:xfrm>
          <a:off x="9170719" y="1365844"/>
          <a:ext cx="248375" cy="214089"/>
        </a:xfrm>
        <a:prstGeom prst="hexagon">
          <a:avLst>
            <a:gd name="adj" fmla="val 25000"/>
            <a:gd name="vf" fmla="val 115470"/>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08FB6C-B992-46D6-BE2C-0AB140E0F9A5}">
      <dsp:nvSpPr>
        <dsp:cNvPr id="0" name=""/>
        <dsp:cNvSpPr/>
      </dsp:nvSpPr>
      <dsp:spPr>
        <a:xfrm>
          <a:off x="9160558" y="1566310"/>
          <a:ext cx="2129259" cy="1828032"/>
        </a:xfrm>
        <a:prstGeom prst="hexagon">
          <a:avLst>
            <a:gd name="adj" fmla="val 25000"/>
            <a:gd name="vf" fmla="val 115470"/>
          </a:avLst>
        </a:prstGeom>
        <a:blipFill rotWithShape="1">
          <a:blip xmlns:r="http://schemas.openxmlformats.org/officeDocument/2006/relationships" r:embed="rId5"/>
          <a:stretch>
            <a:fillRect/>
          </a:stretch>
        </a:blip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EC2151-302B-42D4-B494-9DCB1C3B12B7}">
      <dsp:nvSpPr>
        <dsp:cNvPr id="0" name=""/>
        <dsp:cNvSpPr/>
      </dsp:nvSpPr>
      <dsp:spPr>
        <a:xfrm>
          <a:off x="9585055" y="1607182"/>
          <a:ext cx="248375" cy="214089"/>
        </a:xfrm>
        <a:prstGeom prst="hexagon">
          <a:avLst>
            <a:gd name="adj" fmla="val 25000"/>
            <a:gd name="vf" fmla="val 115470"/>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9DD08-AEE8-4DF2-AE87-60EA19731239}">
      <dsp:nvSpPr>
        <dsp:cNvPr id="0" name=""/>
        <dsp:cNvSpPr/>
      </dsp:nvSpPr>
      <dsp:spPr>
        <a:xfrm>
          <a:off x="0" y="239"/>
          <a:ext cx="10001117"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5DEF49-9251-45E8-AEFF-98906176A41E}">
      <dsp:nvSpPr>
        <dsp:cNvPr id="0" name=""/>
        <dsp:cNvSpPr/>
      </dsp:nvSpPr>
      <dsp:spPr>
        <a:xfrm>
          <a:off x="0" y="0"/>
          <a:ext cx="9951711" cy="1904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EC" sz="2000" kern="1200" dirty="0"/>
            <a:t>El Equipo diseñado y construido consta de una sección para el calentamiento de aire (evaporador) desde la temperatura ambiente hasta los 104,5 °C, la cual es suficiente para que se produzca el proceso de ebullición en el interior de los tubos del termosifón, y una sección de enfriamiento (condensador), la cual incrementa la velocidad del aire al permitir que el vapor obtenido en el interior de los tubos pueda ser condensado y al mismo tiempo dicho aire pueda absorber este calor y así cumplir la función requerida.</a:t>
          </a:r>
          <a:endParaRPr lang="es-EC" sz="2000" i="0" kern="1200" dirty="0">
            <a:solidFill>
              <a:srgbClr val="000000"/>
            </a:solidFill>
            <a:effectLst/>
            <a:latin typeface="Calibri" panose="020F0502020204030204" pitchFamily="34" charset="0"/>
            <a:cs typeface="Calibri" panose="020F0502020204030204" pitchFamily="34" charset="0"/>
          </a:endParaRPr>
        </a:p>
      </dsp:txBody>
      <dsp:txXfrm>
        <a:off x="0" y="0"/>
        <a:ext cx="9951711" cy="1904716"/>
      </dsp:txXfrm>
    </dsp:sp>
    <dsp:sp modelId="{19550200-32D5-4BE8-BADF-5CA8F7401CFD}">
      <dsp:nvSpPr>
        <dsp:cNvPr id="0" name=""/>
        <dsp:cNvSpPr/>
      </dsp:nvSpPr>
      <dsp:spPr>
        <a:xfrm>
          <a:off x="0" y="1904956"/>
          <a:ext cx="10001117"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47FE93-ADF7-4B92-BD9A-73149EAF03CD}">
      <dsp:nvSpPr>
        <dsp:cNvPr id="0" name=""/>
        <dsp:cNvSpPr/>
      </dsp:nvSpPr>
      <dsp:spPr>
        <a:xfrm>
          <a:off x="0" y="1836825"/>
          <a:ext cx="10001117" cy="1690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EC" sz="2000" kern="1200" dirty="0"/>
            <a:t>Para los nanofluidos empleados de: Al</a:t>
          </a:r>
          <a:r>
            <a:rPr lang="es-EC" sz="2000" kern="1200" baseline="-25000" dirty="0"/>
            <a:t>2</a:t>
          </a:r>
          <a:r>
            <a:rPr lang="es-EC" sz="2000" kern="1200" dirty="0"/>
            <a:t>O</a:t>
          </a:r>
          <a:r>
            <a:rPr lang="es-EC" sz="2000" kern="1200" baseline="-25000" dirty="0"/>
            <a:t>3</a:t>
          </a:r>
          <a:r>
            <a:rPr lang="es-EC" sz="2000" kern="1200" dirty="0"/>
            <a:t>, Fe</a:t>
          </a:r>
          <a:r>
            <a:rPr lang="es-EC" sz="2000" kern="1200" baseline="-25000" dirty="0"/>
            <a:t>3</a:t>
          </a:r>
          <a:r>
            <a:rPr lang="es-EC" sz="2000" kern="1200" dirty="0"/>
            <a:t>O</a:t>
          </a:r>
          <a:r>
            <a:rPr lang="es-EC" sz="2000" kern="1200" baseline="-25000" dirty="0"/>
            <a:t>4</a:t>
          </a:r>
          <a:r>
            <a:rPr lang="es-EC" sz="2000" kern="1200" dirty="0"/>
            <a:t> y Nanotubos de Carbono (NTC), al ser utilizados en el interior de los tubos del termosifón, la capacidad de transferencia de calor incrementa, lo cual representa una opción muy viable para su uso en futuras aplicaciones en intercambiadores de calor de tipo termosifón, esto generaría un ahorro en la industria, ya que al utilizar calor residual se utiliza energía que de otra manera se evacuaría al ambiente.</a:t>
          </a:r>
        </a:p>
      </dsp:txBody>
      <dsp:txXfrm>
        <a:off x="0" y="1836825"/>
        <a:ext cx="10001117" cy="1690284"/>
      </dsp:txXfrm>
    </dsp:sp>
    <dsp:sp modelId="{482F07B3-E9E3-4839-886C-FB00B30CA808}">
      <dsp:nvSpPr>
        <dsp:cNvPr id="0" name=""/>
        <dsp:cNvSpPr/>
      </dsp:nvSpPr>
      <dsp:spPr>
        <a:xfrm>
          <a:off x="0" y="3595240"/>
          <a:ext cx="10001117" cy="0"/>
        </a:xfrm>
        <a:prstGeom prst="line">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4B9061-7929-4217-88B3-E3DEDFF3FEF0}">
      <dsp:nvSpPr>
        <dsp:cNvPr id="0" name=""/>
        <dsp:cNvSpPr/>
      </dsp:nvSpPr>
      <dsp:spPr>
        <a:xfrm>
          <a:off x="0" y="3595240"/>
          <a:ext cx="10001117" cy="3673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EC" sz="2000" kern="1200" dirty="0"/>
            <a:t>Los resultados en las nanopartículas de Hierro (Fe</a:t>
          </a:r>
          <a:r>
            <a:rPr lang="es-EC" sz="2000" kern="1200" baseline="-25000" dirty="0"/>
            <a:t>3</a:t>
          </a:r>
          <a:r>
            <a:rPr lang="es-EC" sz="2000" kern="1200" dirty="0"/>
            <a:t>O</a:t>
          </a:r>
          <a:r>
            <a:rPr lang="es-EC" sz="2000" kern="1200" baseline="-25000" dirty="0"/>
            <a:t>4</a:t>
          </a:r>
          <a:r>
            <a:rPr lang="es-EC" sz="2000" kern="1200" dirty="0"/>
            <a:t>), muestran una estabilidad en la transferencia de calor (creciente), en las concentraciones analizadas, convirtiéndolas en candidatas para su uso en aplicaciones industriales que requieran una mayor cantidad de calor recuperado.</a:t>
          </a:r>
          <a:endParaRPr lang="es-EC" sz="1600" kern="1200" dirty="0">
            <a:latin typeface="Calibri" panose="020F0502020204030204" pitchFamily="34" charset="0"/>
            <a:cs typeface="Calibri" panose="020F0502020204030204" pitchFamily="34" charset="0"/>
          </a:endParaRPr>
        </a:p>
      </dsp:txBody>
      <dsp:txXfrm>
        <a:off x="0" y="3595240"/>
        <a:ext cx="10001117" cy="367336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4A252-E09B-4290-B02E-99A66EE19B7B}">
      <dsp:nvSpPr>
        <dsp:cNvPr id="0" name=""/>
        <dsp:cNvSpPr/>
      </dsp:nvSpPr>
      <dsp:spPr>
        <a:xfrm>
          <a:off x="0" y="2483"/>
          <a:ext cx="9968183"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1F69E3-9C05-4665-8E03-ACA79C593FEB}">
      <dsp:nvSpPr>
        <dsp:cNvPr id="0" name=""/>
        <dsp:cNvSpPr/>
      </dsp:nvSpPr>
      <dsp:spPr>
        <a:xfrm>
          <a:off x="0" y="2483"/>
          <a:ext cx="9968183" cy="1488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EC" sz="2000" kern="1200" dirty="0"/>
            <a:t>En las concentraciones de 0,1 y 0,5% de los nanofluidos el mejor resultado obtenido corresponde al nanofluido de Nanotubos de carbono (NTC), con valores de 1145,35 W y 1376,52 W  respectivamente, lo cual representa 1,11 y 1,33 veces más que el agua destilada. </a:t>
          </a:r>
        </a:p>
      </dsp:txBody>
      <dsp:txXfrm>
        <a:off x="0" y="2483"/>
        <a:ext cx="9968183" cy="1488804"/>
      </dsp:txXfrm>
    </dsp:sp>
    <dsp:sp modelId="{B2994ED1-6CCA-41FF-851E-655EEFA895F4}">
      <dsp:nvSpPr>
        <dsp:cNvPr id="0" name=""/>
        <dsp:cNvSpPr/>
      </dsp:nvSpPr>
      <dsp:spPr>
        <a:xfrm>
          <a:off x="0" y="1491287"/>
          <a:ext cx="9968183"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2FAAEA-EDE7-412C-81A0-8D0F68B5EB3C}">
      <dsp:nvSpPr>
        <dsp:cNvPr id="0" name=""/>
        <dsp:cNvSpPr/>
      </dsp:nvSpPr>
      <dsp:spPr>
        <a:xfrm>
          <a:off x="0" y="1491287"/>
          <a:ext cx="9968183" cy="1794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EC" sz="2000" kern="1200" dirty="0"/>
            <a:t>Se observa que el nanofluido de nanotubos de carbono (NTC) en las concentraciones analizadas, la curva de transferencia de calor presenta una forma acampanada, con un pico máximo al 0,5% y muestra una tendencia decreciente al 1,5%, esto se debe a que en una concentración mayor las nanopartículas tienden a agruparse en lugar de dispersarse en el fluido base, de esta manera la nanopartícula actúa como una resistencia térmica </a:t>
          </a:r>
        </a:p>
      </dsp:txBody>
      <dsp:txXfrm>
        <a:off x="0" y="1491287"/>
        <a:ext cx="9968183" cy="1794597"/>
      </dsp:txXfrm>
    </dsp:sp>
    <dsp:sp modelId="{04D86679-220B-4457-8834-89B632BE2180}">
      <dsp:nvSpPr>
        <dsp:cNvPr id="0" name=""/>
        <dsp:cNvSpPr/>
      </dsp:nvSpPr>
      <dsp:spPr>
        <a:xfrm>
          <a:off x="0" y="3285884"/>
          <a:ext cx="9968183" cy="0"/>
        </a:xfrm>
        <a:prstGeom prst="line">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4DCE86-6F9D-4B2A-A212-D59A64C80E70}">
      <dsp:nvSpPr>
        <dsp:cNvPr id="0" name=""/>
        <dsp:cNvSpPr/>
      </dsp:nvSpPr>
      <dsp:spPr>
        <a:xfrm>
          <a:off x="0" y="3285884"/>
          <a:ext cx="9968183" cy="2168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EC" sz="2000" kern="1200" dirty="0"/>
            <a:t>En los nanofluidos de Aluminio (Al</a:t>
          </a:r>
          <a:r>
            <a:rPr lang="es-EC" sz="2000" kern="1200" baseline="-25000" dirty="0"/>
            <a:t>2</a:t>
          </a:r>
          <a:r>
            <a:rPr lang="es-EC" sz="2000" kern="1200" dirty="0"/>
            <a:t>O</a:t>
          </a:r>
          <a:r>
            <a:rPr lang="es-EC" sz="2000" kern="1200" baseline="-25000" dirty="0"/>
            <a:t>3</a:t>
          </a:r>
          <a:r>
            <a:rPr lang="es-EC" sz="2000" kern="1200" dirty="0"/>
            <a:t>) en las concentraciones analizadas, la curva de transferencia de calor presenta una tendencia decreciente lineal, con un pico máximo al 0,1% y su pico mínimo al 1,5%, esto se debe a que en una concentración mayor las nanopartículas dificultan la transferencia de calor debido a la agrupación de las mismas.</a:t>
          </a:r>
        </a:p>
        <a:p>
          <a:pPr marL="0" lvl="0" indent="0" algn="just" defTabSz="889000">
            <a:lnSpc>
              <a:spcPct val="90000"/>
            </a:lnSpc>
            <a:spcBef>
              <a:spcPct val="0"/>
            </a:spcBef>
            <a:spcAft>
              <a:spcPct val="35000"/>
            </a:spcAft>
            <a:buNone/>
          </a:pPr>
          <a:endParaRPr lang="es-EC" sz="2000" kern="1200" dirty="0"/>
        </a:p>
      </dsp:txBody>
      <dsp:txXfrm>
        <a:off x="0" y="3285884"/>
        <a:ext cx="9968183" cy="21682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94ED1-6CCA-41FF-851E-655EEFA895F4}">
      <dsp:nvSpPr>
        <dsp:cNvPr id="0" name=""/>
        <dsp:cNvSpPr/>
      </dsp:nvSpPr>
      <dsp:spPr>
        <a:xfrm>
          <a:off x="0" y="1029478"/>
          <a:ext cx="10023601"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2FAAEA-EDE7-412C-81A0-8D0F68B5EB3C}">
      <dsp:nvSpPr>
        <dsp:cNvPr id="0" name=""/>
        <dsp:cNvSpPr/>
      </dsp:nvSpPr>
      <dsp:spPr>
        <a:xfrm>
          <a:off x="0" y="1029478"/>
          <a:ext cx="10023601" cy="1161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EC" sz="2000" kern="1200" dirty="0"/>
            <a:t>El nanofluido que presenta una mayor eficiencia es el de nanotubos de carbono (NTC), a una concentración del 0,5%, con un valor de 31,97, esto supera al agua destilada en 2,56 veces, en 1,54 veces al Fe</a:t>
          </a:r>
          <a:r>
            <a:rPr lang="es-EC" sz="2000" kern="1200" baseline="-25000" dirty="0"/>
            <a:t>3</a:t>
          </a:r>
          <a:r>
            <a:rPr lang="es-EC" sz="2000" kern="1200" dirty="0"/>
            <a:t>O</a:t>
          </a:r>
          <a:r>
            <a:rPr lang="es-EC" sz="2000" kern="1200" baseline="-25000" dirty="0"/>
            <a:t>4</a:t>
          </a:r>
          <a:r>
            <a:rPr lang="es-EC" sz="2000" kern="1200" dirty="0"/>
            <a:t>, en 1,35 veces al Al</a:t>
          </a:r>
          <a:r>
            <a:rPr lang="es-EC" sz="2000" kern="1200" baseline="-25000" dirty="0"/>
            <a:t>2</a:t>
          </a:r>
          <a:r>
            <a:rPr lang="es-EC" sz="2000" kern="1200" dirty="0"/>
            <a:t>O</a:t>
          </a:r>
          <a:r>
            <a:rPr lang="es-EC" sz="2000" kern="1200" baseline="-25000" dirty="0"/>
            <a:t>3</a:t>
          </a:r>
          <a:endParaRPr lang="es-EC" sz="2000" kern="1200" dirty="0"/>
        </a:p>
      </dsp:txBody>
      <dsp:txXfrm>
        <a:off x="0" y="1029478"/>
        <a:ext cx="10023601" cy="1161720"/>
      </dsp:txXfrm>
    </dsp:sp>
    <dsp:sp modelId="{04D86679-220B-4457-8834-89B632BE2180}">
      <dsp:nvSpPr>
        <dsp:cNvPr id="0" name=""/>
        <dsp:cNvSpPr/>
      </dsp:nvSpPr>
      <dsp:spPr>
        <a:xfrm>
          <a:off x="0" y="2191198"/>
          <a:ext cx="10023601"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4DCE86-6F9D-4B2A-A212-D59A64C80E70}">
      <dsp:nvSpPr>
        <dsp:cNvPr id="0" name=""/>
        <dsp:cNvSpPr/>
      </dsp:nvSpPr>
      <dsp:spPr>
        <a:xfrm>
          <a:off x="0" y="2191198"/>
          <a:ext cx="10023601" cy="2235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EC" sz="2000" kern="1200" dirty="0"/>
            <a:t>El menor tiempo de recuperación de la inversión en las diferentes concentraciones en peso utilizadas para el presente proyecto y al utilizar el valor de 0,799 USD del kW/h en el país, es de 18 meses, en el caso del nanofluido de NTC al 0,5% de concentración en peso, seguido del nanofluido de Cobre al 1,5% de concentración en peso, con un tiempo de 19 meses y el nanofluido de NTC al 0,1% de concentración en peso, con un tiempo de 22 meses.</a:t>
          </a:r>
        </a:p>
      </dsp:txBody>
      <dsp:txXfrm>
        <a:off x="0" y="2191198"/>
        <a:ext cx="10023601" cy="223597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AA8F8-D3A6-4B31-A6EE-C2F4ED547D25}">
      <dsp:nvSpPr>
        <dsp:cNvPr id="0" name=""/>
        <dsp:cNvSpPr/>
      </dsp:nvSpPr>
      <dsp:spPr>
        <a:xfrm>
          <a:off x="0" y="2668"/>
          <a:ext cx="8602135"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D01D86-F321-467B-A9C8-2B191A7F9FA2}">
      <dsp:nvSpPr>
        <dsp:cNvPr id="0" name=""/>
        <dsp:cNvSpPr/>
      </dsp:nvSpPr>
      <dsp:spPr>
        <a:xfrm>
          <a:off x="0" y="2668"/>
          <a:ext cx="8593734" cy="1393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s-EC" sz="1800" kern="1200" dirty="0"/>
            <a:t>Se recomienda realizar los estudios necesarios de vida útil de cada nanopartícula empleada, para que su uso sea aceptado por la industria ya que podría reemplazar determinados fluidos caloportadores los cuales tienen periodos cortos de vida útil y además producen una contaminación considerable para el medio ambiente.</a:t>
          </a:r>
        </a:p>
      </dsp:txBody>
      <dsp:txXfrm>
        <a:off x="0" y="2668"/>
        <a:ext cx="8593734" cy="1393655"/>
      </dsp:txXfrm>
    </dsp:sp>
    <dsp:sp modelId="{3D1628A4-A8FB-41B0-916D-A4D7DFDF2504}">
      <dsp:nvSpPr>
        <dsp:cNvPr id="0" name=""/>
        <dsp:cNvSpPr/>
      </dsp:nvSpPr>
      <dsp:spPr>
        <a:xfrm>
          <a:off x="0" y="1396323"/>
          <a:ext cx="8602135"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1CF3DB-BD07-4DF0-AD8D-F02BA72033AF}">
      <dsp:nvSpPr>
        <dsp:cNvPr id="0" name=""/>
        <dsp:cNvSpPr/>
      </dsp:nvSpPr>
      <dsp:spPr>
        <a:xfrm>
          <a:off x="0" y="1396323"/>
          <a:ext cx="8593734" cy="1810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s-CO" sz="1800" kern="1200" dirty="0"/>
            <a:t>En la preparación de los nanofluidos de Hierro (Fe3O4) se recomienda realizar ensayos con concentraciones mayores a la máxima concentración realizada en este experimento (1,5%), ya que aún no se observa un pico máximo de transferencia de calor y en los nanofluidos de Aluminio (Al2O3), realizar ensayos con concentraciones menores a la mínima concentración realizada en este experimento (0,1%), ya que se observa una tendencia decreciente en la transferencia de calor.</a:t>
          </a:r>
        </a:p>
      </dsp:txBody>
      <dsp:txXfrm>
        <a:off x="0" y="1396323"/>
        <a:ext cx="8593734" cy="1810882"/>
      </dsp:txXfrm>
    </dsp:sp>
    <dsp:sp modelId="{7992EA0E-A755-4D91-98EB-535A1B0C24DA}">
      <dsp:nvSpPr>
        <dsp:cNvPr id="0" name=""/>
        <dsp:cNvSpPr/>
      </dsp:nvSpPr>
      <dsp:spPr>
        <a:xfrm>
          <a:off x="0" y="3207206"/>
          <a:ext cx="8602135"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380DB3-2ABE-42DD-A02D-BC71AE174C64}">
      <dsp:nvSpPr>
        <dsp:cNvPr id="0" name=""/>
        <dsp:cNvSpPr/>
      </dsp:nvSpPr>
      <dsp:spPr>
        <a:xfrm>
          <a:off x="0" y="3207206"/>
          <a:ext cx="8602135" cy="963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s-CO" sz="1800" kern="1200" dirty="0"/>
            <a:t>Se recomienda conectar un potenciómetro en el banco de resistencias, esto con el fin de estabilizar la potencia y mantener constante la temperatura de entrada en la sección del evaporador del termosifón</a:t>
          </a:r>
        </a:p>
      </dsp:txBody>
      <dsp:txXfrm>
        <a:off x="0" y="3207206"/>
        <a:ext cx="8602135" cy="963707"/>
      </dsp:txXfrm>
    </dsp:sp>
    <dsp:sp modelId="{D7998DA1-6AE3-43E7-A315-D5CCE332D0CC}">
      <dsp:nvSpPr>
        <dsp:cNvPr id="0" name=""/>
        <dsp:cNvSpPr/>
      </dsp:nvSpPr>
      <dsp:spPr>
        <a:xfrm>
          <a:off x="0" y="4170913"/>
          <a:ext cx="8602135"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1CFE11-7433-41B0-BB45-011B86EAC7B9}">
      <dsp:nvSpPr>
        <dsp:cNvPr id="0" name=""/>
        <dsp:cNvSpPr/>
      </dsp:nvSpPr>
      <dsp:spPr>
        <a:xfrm>
          <a:off x="0" y="4170913"/>
          <a:ext cx="8602135" cy="963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s-CO" sz="1800" kern="1200" dirty="0"/>
            <a:t>Ampliar la longitud de los ductos de entrada en la sección del evaporador para verificar su incidencia en la vida útil del equipo, ya que el calor irradiado por el banco de resistencias podría alcanzar al motor de dicha sección y afectar sus componentes</a:t>
          </a:r>
        </a:p>
      </dsp:txBody>
      <dsp:txXfrm>
        <a:off x="0" y="4170913"/>
        <a:ext cx="8602135" cy="963707"/>
      </dsp:txXfrm>
    </dsp:sp>
    <dsp:sp modelId="{4FDB4B8C-381D-4BD4-B760-4DFBB9B02A37}">
      <dsp:nvSpPr>
        <dsp:cNvPr id="0" name=""/>
        <dsp:cNvSpPr/>
      </dsp:nvSpPr>
      <dsp:spPr>
        <a:xfrm>
          <a:off x="0" y="5134620"/>
          <a:ext cx="8602135"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CBD0F0-08AA-4190-9420-33EFDF2CBF03}">
      <dsp:nvSpPr>
        <dsp:cNvPr id="0" name=""/>
        <dsp:cNvSpPr/>
      </dsp:nvSpPr>
      <dsp:spPr>
        <a:xfrm>
          <a:off x="0" y="5134620"/>
          <a:ext cx="8602135" cy="963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s-CO" sz="1800" kern="1200"/>
        </a:p>
      </dsp:txBody>
      <dsp:txXfrm>
        <a:off x="0" y="5134620"/>
        <a:ext cx="8602135" cy="9637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2681D-BD74-47D7-BF06-D3CC8556638F}">
      <dsp:nvSpPr>
        <dsp:cNvPr id="0" name=""/>
        <dsp:cNvSpPr/>
      </dsp:nvSpPr>
      <dsp:spPr>
        <a:xfrm>
          <a:off x="157" y="774634"/>
          <a:ext cx="2614559" cy="3075951"/>
        </a:xfrm>
        <a:prstGeom prst="rect">
          <a:avLst/>
        </a:prstGeom>
        <a:solidFill>
          <a:schemeClr val="lt1">
            <a:alpha val="40000"/>
            <a:hueOff val="0"/>
            <a:satOff val="0"/>
            <a:lumOff val="0"/>
            <a:alphaOff val="0"/>
          </a:schemeClr>
        </a:solidFill>
        <a:ln w="9525" cap="flat" cmpd="sng" algn="ctr">
          <a:solidFill>
            <a:srgbClr val="1B7B2B"/>
          </a:solidFill>
          <a:prstDash val="solid"/>
        </a:ln>
        <a:effectLst/>
      </dsp:spPr>
      <dsp:style>
        <a:lnRef idx="1">
          <a:scrgbClr r="0" g="0" b="0"/>
        </a:lnRef>
        <a:fillRef idx="1">
          <a:scrgbClr r="0" g="0" b="0"/>
        </a:fillRef>
        <a:effectRef idx="0">
          <a:scrgbClr r="0" g="0" b="0"/>
        </a:effectRef>
        <a:fontRef idx="minor"/>
      </dsp:style>
    </dsp:sp>
    <dsp:sp modelId="{780FCA69-6FB9-4CBD-B985-3AC488ED8C5E}">
      <dsp:nvSpPr>
        <dsp:cNvPr id="0" name=""/>
        <dsp:cNvSpPr/>
      </dsp:nvSpPr>
      <dsp:spPr>
        <a:xfrm>
          <a:off x="130885" y="897672"/>
          <a:ext cx="2353103" cy="1999368"/>
        </a:xfrm>
        <a:prstGeom prst="rect">
          <a:avLst/>
        </a:prstGeom>
        <a:blipFill rotWithShape="1">
          <a:blip xmlns:r="http://schemas.openxmlformats.org/officeDocument/2006/relationships" r:embed="rId1"/>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8DDC44-8964-46C3-8FE3-3EE847F1A48E}">
      <dsp:nvSpPr>
        <dsp:cNvPr id="0" name=""/>
        <dsp:cNvSpPr/>
      </dsp:nvSpPr>
      <dsp:spPr>
        <a:xfrm>
          <a:off x="130885" y="2897040"/>
          <a:ext cx="2353103" cy="830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t>Optimización</a:t>
          </a:r>
        </a:p>
      </dsp:txBody>
      <dsp:txXfrm>
        <a:off x="130885" y="2897040"/>
        <a:ext cx="2353103" cy="830507"/>
      </dsp:txXfrm>
    </dsp:sp>
    <dsp:sp modelId="{F31444B6-D181-4945-B688-FD0D04EC0EC6}">
      <dsp:nvSpPr>
        <dsp:cNvPr id="0" name=""/>
        <dsp:cNvSpPr/>
      </dsp:nvSpPr>
      <dsp:spPr>
        <a:xfrm>
          <a:off x="3216401" y="774634"/>
          <a:ext cx="2614559" cy="3075951"/>
        </a:xfrm>
        <a:prstGeom prst="rect">
          <a:avLst/>
        </a:prstGeom>
        <a:solidFill>
          <a:schemeClr val="lt1">
            <a:alpha val="40000"/>
            <a:hueOff val="0"/>
            <a:satOff val="0"/>
            <a:lumOff val="0"/>
            <a:alphaOff val="0"/>
          </a:schemeClr>
        </a:solidFill>
        <a:ln w="9525" cap="flat" cmpd="sng" algn="ctr">
          <a:solidFill>
            <a:srgbClr val="1B7B2B"/>
          </a:solidFill>
          <a:prstDash val="solid"/>
        </a:ln>
        <a:effectLst/>
      </dsp:spPr>
      <dsp:style>
        <a:lnRef idx="1">
          <a:scrgbClr r="0" g="0" b="0"/>
        </a:lnRef>
        <a:fillRef idx="1">
          <a:scrgbClr r="0" g="0" b="0"/>
        </a:fillRef>
        <a:effectRef idx="0">
          <a:scrgbClr r="0" g="0" b="0"/>
        </a:effectRef>
        <a:fontRef idx="minor"/>
      </dsp:style>
    </dsp:sp>
    <dsp:sp modelId="{F0E6913E-FC27-4C40-AC83-84C98A33ED67}">
      <dsp:nvSpPr>
        <dsp:cNvPr id="0" name=""/>
        <dsp:cNvSpPr/>
      </dsp:nvSpPr>
      <dsp:spPr>
        <a:xfrm>
          <a:off x="3347129" y="897672"/>
          <a:ext cx="2353103" cy="1999368"/>
        </a:xfrm>
        <a:prstGeom prst="rect">
          <a:avLst/>
        </a:prstGeom>
        <a:blipFill rotWithShape="1">
          <a:blip xmlns:r="http://schemas.openxmlformats.org/officeDocument/2006/relationships" r:embed="rId2"/>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B07FE1-48E1-43B2-838C-5155E0963148}">
      <dsp:nvSpPr>
        <dsp:cNvPr id="0" name=""/>
        <dsp:cNvSpPr/>
      </dsp:nvSpPr>
      <dsp:spPr>
        <a:xfrm>
          <a:off x="3347129" y="2897040"/>
          <a:ext cx="2353103" cy="830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t>Fluidos Caloportadores</a:t>
          </a:r>
        </a:p>
      </dsp:txBody>
      <dsp:txXfrm>
        <a:off x="3347129" y="2897040"/>
        <a:ext cx="2353103" cy="830507"/>
      </dsp:txXfrm>
    </dsp:sp>
    <dsp:sp modelId="{59432BDA-1241-4255-9F44-3DE47DDD2973}">
      <dsp:nvSpPr>
        <dsp:cNvPr id="0" name=""/>
        <dsp:cNvSpPr/>
      </dsp:nvSpPr>
      <dsp:spPr>
        <a:xfrm>
          <a:off x="6432646" y="774634"/>
          <a:ext cx="2614559" cy="3075951"/>
        </a:xfrm>
        <a:prstGeom prst="rect">
          <a:avLst/>
        </a:prstGeom>
        <a:solidFill>
          <a:schemeClr val="lt1">
            <a:alpha val="40000"/>
            <a:hueOff val="0"/>
            <a:satOff val="0"/>
            <a:lumOff val="0"/>
            <a:alphaOff val="0"/>
          </a:schemeClr>
        </a:solidFill>
        <a:ln w="9525" cap="flat" cmpd="sng" algn="ctr">
          <a:solidFill>
            <a:srgbClr val="1B7B2B"/>
          </a:solidFill>
          <a:prstDash val="solid"/>
        </a:ln>
        <a:effectLst/>
      </dsp:spPr>
      <dsp:style>
        <a:lnRef idx="1">
          <a:scrgbClr r="0" g="0" b="0"/>
        </a:lnRef>
        <a:fillRef idx="1">
          <a:scrgbClr r="0" g="0" b="0"/>
        </a:fillRef>
        <a:effectRef idx="0">
          <a:scrgbClr r="0" g="0" b="0"/>
        </a:effectRef>
        <a:fontRef idx="minor"/>
      </dsp:style>
    </dsp:sp>
    <dsp:sp modelId="{F1FDF21D-A683-4CCC-8918-7807314D1C4F}">
      <dsp:nvSpPr>
        <dsp:cNvPr id="0" name=""/>
        <dsp:cNvSpPr/>
      </dsp:nvSpPr>
      <dsp:spPr>
        <a:xfrm>
          <a:off x="6563374" y="897672"/>
          <a:ext cx="2353103" cy="1999368"/>
        </a:xfrm>
        <a:prstGeom prst="rect">
          <a:avLst/>
        </a:prstGeom>
        <a:blipFill rotWithShape="1">
          <a:blip xmlns:r="http://schemas.openxmlformats.org/officeDocument/2006/relationships" r:embed="rId3"/>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4F768B-EE75-4C15-AB7B-B908D944F8FC}">
      <dsp:nvSpPr>
        <dsp:cNvPr id="0" name=""/>
        <dsp:cNvSpPr/>
      </dsp:nvSpPr>
      <dsp:spPr>
        <a:xfrm>
          <a:off x="6563374" y="2897040"/>
          <a:ext cx="2353103" cy="830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t>Mejora</a:t>
          </a:r>
        </a:p>
      </dsp:txBody>
      <dsp:txXfrm>
        <a:off x="6563374" y="2897040"/>
        <a:ext cx="2353103" cy="830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A7D70-0C01-4327-B34C-BD676B15BBB8}">
      <dsp:nvSpPr>
        <dsp:cNvPr id="0" name=""/>
        <dsp:cNvSpPr/>
      </dsp:nvSpPr>
      <dsp:spPr>
        <a:xfrm>
          <a:off x="-3004074" y="-489087"/>
          <a:ext cx="3790312" cy="3790312"/>
        </a:xfrm>
        <a:prstGeom prst="blockArc">
          <a:avLst>
            <a:gd name="adj1" fmla="val 18900000"/>
            <a:gd name="adj2" fmla="val 2700000"/>
            <a:gd name="adj3" fmla="val 570"/>
          </a:avLst>
        </a:prstGeom>
        <a:noFill/>
        <a:ln w="1079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62972F-D613-4484-A0D4-69EDE2D183B7}">
      <dsp:nvSpPr>
        <dsp:cNvPr id="0" name=""/>
        <dsp:cNvSpPr/>
      </dsp:nvSpPr>
      <dsp:spPr>
        <a:xfrm>
          <a:off x="582958" y="210771"/>
          <a:ext cx="8891369" cy="2390593"/>
        </a:xfrm>
        <a:prstGeom prst="rect">
          <a:avLst/>
        </a:prstGeom>
        <a:solidFill>
          <a:schemeClr val="lt1">
            <a:hueOff val="0"/>
            <a:satOff val="0"/>
            <a:lumOff val="0"/>
            <a:alphaOff val="0"/>
          </a:schemeClr>
        </a:solidFill>
        <a:ln w="1079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6067" tIns="71120" rIns="71120" bIns="71120" numCol="1" spcCol="1270" anchor="ctr" anchorCtr="0">
          <a:noAutofit/>
        </a:bodyPr>
        <a:lstStyle/>
        <a:p>
          <a:pPr marL="0" lvl="0" indent="0" algn="just" defTabSz="1244600">
            <a:lnSpc>
              <a:spcPct val="90000"/>
            </a:lnSpc>
            <a:spcBef>
              <a:spcPct val="0"/>
            </a:spcBef>
            <a:spcAft>
              <a:spcPct val="35000"/>
            </a:spcAft>
            <a:buNone/>
          </a:pPr>
          <a:r>
            <a:rPr lang="es-ES" sz="2800" kern="1200" dirty="0"/>
            <a:t>Estudiar teórica y experimentalmente la transferencia de calor en un IC tipo termosifón de tubos paralelos, al utilizar una mezcla de agua, etilenglicol y nanopartículas de Nanotubos de carbono, Al2O3, CuO, y Fe3O4, como fluido caloportador.</a:t>
          </a:r>
          <a:endParaRPr lang="es-EC" sz="2800" b="0" kern="1200" dirty="0">
            <a:latin typeface="+mj-lt"/>
            <a:cs typeface="Times New Roman" panose="02020603050405020304" pitchFamily="18" charset="0"/>
          </a:endParaRPr>
        </a:p>
      </dsp:txBody>
      <dsp:txXfrm>
        <a:off x="582958" y="210771"/>
        <a:ext cx="8891369" cy="2390593"/>
      </dsp:txXfrm>
    </dsp:sp>
    <dsp:sp modelId="{E4321EE7-7B73-4655-B22C-14E354DFEE42}">
      <dsp:nvSpPr>
        <dsp:cNvPr id="0" name=""/>
        <dsp:cNvSpPr/>
      </dsp:nvSpPr>
      <dsp:spPr>
        <a:xfrm>
          <a:off x="-91151" y="549656"/>
          <a:ext cx="1712823" cy="1712823"/>
        </a:xfrm>
        <a:prstGeom prst="ellipse">
          <a:avLst/>
        </a:prstGeom>
        <a:solidFill>
          <a:schemeClr val="lt1">
            <a:hueOff val="0"/>
            <a:satOff val="0"/>
            <a:lumOff val="0"/>
            <a:alphaOff val="0"/>
          </a:schemeClr>
        </a:solidFill>
        <a:ln w="1079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E48A6-805B-427A-B39B-51E65995702F}">
      <dsp:nvSpPr>
        <dsp:cNvPr id="0" name=""/>
        <dsp:cNvSpPr/>
      </dsp:nvSpPr>
      <dsp:spPr>
        <a:xfrm>
          <a:off x="-5521419" y="-845349"/>
          <a:ext cx="6574124" cy="6574124"/>
        </a:xfrm>
        <a:prstGeom prst="blockArc">
          <a:avLst>
            <a:gd name="adj1" fmla="val 18900000"/>
            <a:gd name="adj2" fmla="val 2700000"/>
            <a:gd name="adj3" fmla="val 329"/>
          </a:avLst>
        </a:prstGeom>
        <a:noFill/>
        <a:ln w="10795" cap="flat" cmpd="sng" algn="ctr">
          <a:solidFill>
            <a:schemeClr val="accent3">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6FD4349-CE03-4458-B596-F50C74901965}">
      <dsp:nvSpPr>
        <dsp:cNvPr id="0" name=""/>
        <dsp:cNvSpPr/>
      </dsp:nvSpPr>
      <dsp:spPr>
        <a:xfrm>
          <a:off x="551089" y="375437"/>
          <a:ext cx="9176872" cy="751266"/>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318"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t>Diseñar y construir el IC tipo termosifón de tubos paralelos acorde a los parámetros requeridos para el estudio.</a:t>
          </a:r>
        </a:p>
      </dsp:txBody>
      <dsp:txXfrm>
        <a:off x="551089" y="375437"/>
        <a:ext cx="9176872" cy="751266"/>
      </dsp:txXfrm>
    </dsp:sp>
    <dsp:sp modelId="{BF48C202-163D-4F7F-8E89-4C6F510F0E79}">
      <dsp:nvSpPr>
        <dsp:cNvPr id="0" name=""/>
        <dsp:cNvSpPr/>
      </dsp:nvSpPr>
      <dsp:spPr>
        <a:xfrm>
          <a:off x="81548" y="281529"/>
          <a:ext cx="939082" cy="9390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C711BDF-1FB3-4028-B7AE-F78DBA8FF770}">
      <dsp:nvSpPr>
        <dsp:cNvPr id="0" name=""/>
        <dsp:cNvSpPr/>
      </dsp:nvSpPr>
      <dsp:spPr>
        <a:xfrm>
          <a:off x="981808" y="1502532"/>
          <a:ext cx="8746154" cy="751266"/>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318"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t>Preparar los nanofluidos: pesar cantidades, mezclar con un dispersante, agitación mecánica y sonicación</a:t>
          </a:r>
        </a:p>
      </dsp:txBody>
      <dsp:txXfrm>
        <a:off x="981808" y="1502532"/>
        <a:ext cx="8746154" cy="751266"/>
      </dsp:txXfrm>
    </dsp:sp>
    <dsp:sp modelId="{A3C5889E-EB2A-4CCC-94F3-E2A2CD4F42DC}">
      <dsp:nvSpPr>
        <dsp:cNvPr id="0" name=""/>
        <dsp:cNvSpPr/>
      </dsp:nvSpPr>
      <dsp:spPr>
        <a:xfrm>
          <a:off x="512266" y="1408624"/>
          <a:ext cx="939082" cy="9390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D718686-AD38-40E5-8809-9C70E58D4B10}">
      <dsp:nvSpPr>
        <dsp:cNvPr id="0" name=""/>
        <dsp:cNvSpPr/>
      </dsp:nvSpPr>
      <dsp:spPr>
        <a:xfrm>
          <a:off x="981808" y="2629627"/>
          <a:ext cx="8746154" cy="751266"/>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318"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t>Realizar ensayos con 4 diferentes caudales en la zona de condensación, en el intercambiador de calor tipo termosifón de tubos paralelos.</a:t>
          </a:r>
        </a:p>
      </dsp:txBody>
      <dsp:txXfrm>
        <a:off x="981808" y="2629627"/>
        <a:ext cx="8746154" cy="751266"/>
      </dsp:txXfrm>
    </dsp:sp>
    <dsp:sp modelId="{E89C3CB6-1788-4009-A9C5-B5479FE97E9F}">
      <dsp:nvSpPr>
        <dsp:cNvPr id="0" name=""/>
        <dsp:cNvSpPr/>
      </dsp:nvSpPr>
      <dsp:spPr>
        <a:xfrm>
          <a:off x="512266" y="2535718"/>
          <a:ext cx="939082" cy="9390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1B9BCEF-8CB2-4A9F-AB16-C6FC7383D66A}">
      <dsp:nvSpPr>
        <dsp:cNvPr id="0" name=""/>
        <dsp:cNvSpPr/>
      </dsp:nvSpPr>
      <dsp:spPr>
        <a:xfrm>
          <a:off x="551089" y="3756721"/>
          <a:ext cx="9176872" cy="751266"/>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318"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t>Analizar e interpretar los resultados para determinar la transferencia de calor y la eficiencia térmica del intercambiador de calor tipo termosifón de tubos paralelos.</a:t>
          </a:r>
        </a:p>
      </dsp:txBody>
      <dsp:txXfrm>
        <a:off x="551089" y="3756721"/>
        <a:ext cx="9176872" cy="751266"/>
      </dsp:txXfrm>
    </dsp:sp>
    <dsp:sp modelId="{DF064381-8653-4221-B80C-C84C2F845C43}">
      <dsp:nvSpPr>
        <dsp:cNvPr id="0" name=""/>
        <dsp:cNvSpPr/>
      </dsp:nvSpPr>
      <dsp:spPr>
        <a:xfrm>
          <a:off x="81548" y="3662813"/>
          <a:ext cx="939082" cy="9390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455AA-635B-4C08-A2B1-C3C9D662D581}">
      <dsp:nvSpPr>
        <dsp:cNvPr id="0" name=""/>
        <dsp:cNvSpPr/>
      </dsp:nvSpPr>
      <dsp:spPr>
        <a:xfrm>
          <a:off x="1165801" y="1605"/>
          <a:ext cx="3382989" cy="169149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kern="1200" dirty="0"/>
            <a:t>NANOTECNOLOGIA</a:t>
          </a:r>
        </a:p>
      </dsp:txBody>
      <dsp:txXfrm>
        <a:off x="1215343" y="51147"/>
        <a:ext cx="3283905" cy="1592410"/>
      </dsp:txXfrm>
    </dsp:sp>
    <dsp:sp modelId="{2C60279E-920B-419E-892B-5D5BD2A17D2B}">
      <dsp:nvSpPr>
        <dsp:cNvPr id="0" name=""/>
        <dsp:cNvSpPr/>
      </dsp:nvSpPr>
      <dsp:spPr>
        <a:xfrm>
          <a:off x="1504100" y="1693100"/>
          <a:ext cx="338298" cy="1268621"/>
        </a:xfrm>
        <a:custGeom>
          <a:avLst/>
          <a:gdLst/>
          <a:ahLst/>
          <a:cxnLst/>
          <a:rect l="0" t="0" r="0" b="0"/>
          <a:pathLst>
            <a:path>
              <a:moveTo>
                <a:pt x="0" y="0"/>
              </a:moveTo>
              <a:lnTo>
                <a:pt x="0" y="1268621"/>
              </a:lnTo>
              <a:lnTo>
                <a:pt x="338298" y="1268621"/>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C2F142-1454-4271-82DC-F9E2057C3B67}">
      <dsp:nvSpPr>
        <dsp:cNvPr id="0" name=""/>
        <dsp:cNvSpPr/>
      </dsp:nvSpPr>
      <dsp:spPr>
        <a:xfrm>
          <a:off x="1842399" y="2115974"/>
          <a:ext cx="3016462" cy="169149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ES" sz="1700" kern="1200" dirty="0"/>
            <a:t>“Proceso de consolidación, separación y deformación </a:t>
          </a:r>
        </a:p>
        <a:p>
          <a:pPr marL="0" lvl="0" indent="0" algn="ctr" defTabSz="755650">
            <a:lnSpc>
              <a:spcPct val="90000"/>
            </a:lnSpc>
            <a:spcBef>
              <a:spcPct val="0"/>
            </a:spcBef>
            <a:spcAft>
              <a:spcPct val="35000"/>
            </a:spcAft>
            <a:buNone/>
          </a:pPr>
          <a:r>
            <a:rPr lang="es-ES" sz="1700" kern="1200" dirty="0"/>
            <a:t>de materiales por un átomo o una molécula". (Zarzycki, 2014) </a:t>
          </a:r>
        </a:p>
      </dsp:txBody>
      <dsp:txXfrm>
        <a:off x="1891941" y="2165516"/>
        <a:ext cx="2917378" cy="1592410"/>
      </dsp:txXfrm>
    </dsp:sp>
    <dsp:sp modelId="{9711C5AD-B691-47B1-8352-FCB731DCD2C2}">
      <dsp:nvSpPr>
        <dsp:cNvPr id="0" name=""/>
        <dsp:cNvSpPr/>
      </dsp:nvSpPr>
      <dsp:spPr>
        <a:xfrm>
          <a:off x="1504100" y="1693100"/>
          <a:ext cx="403144" cy="3099427"/>
        </a:xfrm>
        <a:custGeom>
          <a:avLst/>
          <a:gdLst/>
          <a:ahLst/>
          <a:cxnLst/>
          <a:rect l="0" t="0" r="0" b="0"/>
          <a:pathLst>
            <a:path>
              <a:moveTo>
                <a:pt x="0" y="0"/>
              </a:moveTo>
              <a:lnTo>
                <a:pt x="0" y="3099427"/>
              </a:lnTo>
              <a:lnTo>
                <a:pt x="403144" y="3099427"/>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04DF3E-300D-4B1A-8EB2-CB553076FF9A}">
      <dsp:nvSpPr>
        <dsp:cNvPr id="0" name=""/>
        <dsp:cNvSpPr/>
      </dsp:nvSpPr>
      <dsp:spPr>
        <a:xfrm>
          <a:off x="1907244" y="4048506"/>
          <a:ext cx="2965853" cy="1488041"/>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t" anchorCtr="0">
          <a:noAutofit/>
        </a:bodyPr>
        <a:lstStyle/>
        <a:p>
          <a:pPr marL="0" lvl="0" indent="0" algn="ctr" defTabSz="755650">
            <a:lnSpc>
              <a:spcPct val="90000"/>
            </a:lnSpc>
            <a:spcBef>
              <a:spcPct val="0"/>
            </a:spcBef>
            <a:spcAft>
              <a:spcPct val="35000"/>
            </a:spcAft>
            <a:buNone/>
          </a:pPr>
          <a:r>
            <a:rPr lang="es-ES" sz="1700" b="1" kern="1200" dirty="0"/>
            <a:t>Aplicaciones:</a:t>
          </a:r>
        </a:p>
        <a:p>
          <a:pPr marL="171450" lvl="1" indent="-171450" algn="l" defTabSz="755650">
            <a:lnSpc>
              <a:spcPct val="90000"/>
            </a:lnSpc>
            <a:spcBef>
              <a:spcPct val="0"/>
            </a:spcBef>
            <a:spcAft>
              <a:spcPct val="15000"/>
            </a:spcAft>
            <a:buChar char="•"/>
          </a:pPr>
          <a:r>
            <a:rPr lang="es-ES" sz="1700" kern="1200" dirty="0"/>
            <a:t>Energética</a:t>
          </a:r>
        </a:p>
        <a:p>
          <a:pPr marL="171450" lvl="1" indent="-171450" algn="l" defTabSz="755650">
            <a:lnSpc>
              <a:spcPct val="90000"/>
            </a:lnSpc>
            <a:spcBef>
              <a:spcPct val="0"/>
            </a:spcBef>
            <a:spcAft>
              <a:spcPct val="15000"/>
            </a:spcAft>
            <a:buChar char="•"/>
          </a:pPr>
          <a:r>
            <a:rPr lang="es-ES" sz="1700" kern="1200" dirty="0"/>
            <a:t>Alimentaria </a:t>
          </a:r>
        </a:p>
        <a:p>
          <a:pPr marL="171450" lvl="1" indent="-171450" algn="l" defTabSz="755650">
            <a:lnSpc>
              <a:spcPct val="90000"/>
            </a:lnSpc>
            <a:spcBef>
              <a:spcPct val="0"/>
            </a:spcBef>
            <a:spcAft>
              <a:spcPct val="15000"/>
            </a:spcAft>
            <a:buChar char="•"/>
          </a:pPr>
          <a:r>
            <a:rPr lang="es-ES" sz="1700" kern="1200" dirty="0"/>
            <a:t>Textil </a:t>
          </a:r>
        </a:p>
      </dsp:txBody>
      <dsp:txXfrm>
        <a:off x="1950827" y="4092089"/>
        <a:ext cx="2878687" cy="14008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FA425-9CDD-4E44-B081-A1AF7B37EF43}">
      <dsp:nvSpPr>
        <dsp:cNvPr id="0" name=""/>
        <dsp:cNvSpPr/>
      </dsp:nvSpPr>
      <dsp:spPr>
        <a:xfrm>
          <a:off x="2178478" y="764476"/>
          <a:ext cx="3039253" cy="42199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MX" sz="2800" kern="1200" dirty="0">
              <a:cs typeface="Times New Roman" panose="02020603050405020304" pitchFamily="18" charset="0"/>
            </a:rPr>
            <a:t>Nanopartículas</a:t>
          </a:r>
          <a:endParaRPr lang="es-ES" sz="2800" kern="1200" dirty="0"/>
        </a:p>
      </dsp:txBody>
      <dsp:txXfrm>
        <a:off x="2190838" y="776836"/>
        <a:ext cx="3014533" cy="397275"/>
      </dsp:txXfrm>
    </dsp:sp>
    <dsp:sp modelId="{0AFB8F1D-6093-4296-ACA9-F22D341D7835}">
      <dsp:nvSpPr>
        <dsp:cNvPr id="0" name=""/>
        <dsp:cNvSpPr/>
      </dsp:nvSpPr>
      <dsp:spPr>
        <a:xfrm>
          <a:off x="1810678" y="1186471"/>
          <a:ext cx="1887427" cy="426602"/>
        </a:xfrm>
        <a:custGeom>
          <a:avLst/>
          <a:gdLst/>
          <a:ahLst/>
          <a:cxnLst/>
          <a:rect l="0" t="0" r="0" b="0"/>
          <a:pathLst>
            <a:path>
              <a:moveTo>
                <a:pt x="1887427" y="0"/>
              </a:moveTo>
              <a:lnTo>
                <a:pt x="1887427" y="213301"/>
              </a:lnTo>
              <a:lnTo>
                <a:pt x="0" y="213301"/>
              </a:lnTo>
              <a:lnTo>
                <a:pt x="0" y="42660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E95F74-6971-4E0F-9854-40EF23E3B666}">
      <dsp:nvSpPr>
        <dsp:cNvPr id="0" name=""/>
        <dsp:cNvSpPr/>
      </dsp:nvSpPr>
      <dsp:spPr>
        <a:xfrm>
          <a:off x="3966" y="1613074"/>
          <a:ext cx="3613423" cy="64217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Son partículas con una dimensión inferior a 100 </a:t>
          </a:r>
          <a:r>
            <a:rPr lang="es-ES" sz="1700" kern="1200" dirty="0" err="1"/>
            <a:t>nm</a:t>
          </a:r>
          <a:endParaRPr lang="es-ES" sz="1700" kern="1200" dirty="0"/>
        </a:p>
      </dsp:txBody>
      <dsp:txXfrm>
        <a:off x="22775" y="1631883"/>
        <a:ext cx="3575805" cy="604557"/>
      </dsp:txXfrm>
    </dsp:sp>
    <dsp:sp modelId="{F1BB5A6B-1658-4F57-9F1B-8E3CBA2AF591}">
      <dsp:nvSpPr>
        <dsp:cNvPr id="0" name=""/>
        <dsp:cNvSpPr/>
      </dsp:nvSpPr>
      <dsp:spPr>
        <a:xfrm>
          <a:off x="3698105" y="1186471"/>
          <a:ext cx="2046675" cy="426602"/>
        </a:xfrm>
        <a:custGeom>
          <a:avLst/>
          <a:gdLst/>
          <a:ahLst/>
          <a:cxnLst/>
          <a:rect l="0" t="0" r="0" b="0"/>
          <a:pathLst>
            <a:path>
              <a:moveTo>
                <a:pt x="0" y="0"/>
              </a:moveTo>
              <a:lnTo>
                <a:pt x="0" y="213301"/>
              </a:lnTo>
              <a:lnTo>
                <a:pt x="2046675" y="213301"/>
              </a:lnTo>
              <a:lnTo>
                <a:pt x="2046675" y="42660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230B28-4EF6-434C-B6AA-679120BDD531}">
      <dsp:nvSpPr>
        <dsp:cNvPr id="0" name=""/>
        <dsp:cNvSpPr/>
      </dsp:nvSpPr>
      <dsp:spPr>
        <a:xfrm>
          <a:off x="4097317" y="1613074"/>
          <a:ext cx="3294927" cy="58429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Clasificación de las nanopartículas</a:t>
          </a:r>
        </a:p>
      </dsp:txBody>
      <dsp:txXfrm>
        <a:off x="4114430" y="1630187"/>
        <a:ext cx="3260701" cy="550069"/>
      </dsp:txXfrm>
    </dsp:sp>
    <dsp:sp modelId="{95F0B516-3E15-4AB8-B3DE-8EFAA83D432B}">
      <dsp:nvSpPr>
        <dsp:cNvPr id="0" name=""/>
        <dsp:cNvSpPr/>
      </dsp:nvSpPr>
      <dsp:spPr>
        <a:xfrm>
          <a:off x="3018288" y="2197370"/>
          <a:ext cx="2726492" cy="426602"/>
        </a:xfrm>
        <a:custGeom>
          <a:avLst/>
          <a:gdLst/>
          <a:ahLst/>
          <a:cxnLst/>
          <a:rect l="0" t="0" r="0" b="0"/>
          <a:pathLst>
            <a:path>
              <a:moveTo>
                <a:pt x="2726492" y="0"/>
              </a:moveTo>
              <a:lnTo>
                <a:pt x="2726492" y="213301"/>
              </a:lnTo>
              <a:lnTo>
                <a:pt x="0" y="213301"/>
              </a:lnTo>
              <a:lnTo>
                <a:pt x="0" y="42660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F8DC91-A788-4BBD-BF69-D6D54E6D9FEE}">
      <dsp:nvSpPr>
        <dsp:cNvPr id="0" name=""/>
        <dsp:cNvSpPr/>
      </dsp:nvSpPr>
      <dsp:spPr>
        <a:xfrm>
          <a:off x="1610252" y="2623972"/>
          <a:ext cx="2816071" cy="66879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Ultrafinas</a:t>
          </a:r>
        </a:p>
      </dsp:txBody>
      <dsp:txXfrm>
        <a:off x="1629840" y="2643560"/>
        <a:ext cx="2776895" cy="629619"/>
      </dsp:txXfrm>
    </dsp:sp>
    <dsp:sp modelId="{45519363-6EA0-4F48-9AB8-F3229769287F}">
      <dsp:nvSpPr>
        <dsp:cNvPr id="0" name=""/>
        <dsp:cNvSpPr/>
      </dsp:nvSpPr>
      <dsp:spPr>
        <a:xfrm>
          <a:off x="5744780" y="2197370"/>
          <a:ext cx="415785" cy="426602"/>
        </a:xfrm>
        <a:custGeom>
          <a:avLst/>
          <a:gdLst/>
          <a:ahLst/>
          <a:cxnLst/>
          <a:rect l="0" t="0" r="0" b="0"/>
          <a:pathLst>
            <a:path>
              <a:moveTo>
                <a:pt x="0" y="0"/>
              </a:moveTo>
              <a:lnTo>
                <a:pt x="0" y="213301"/>
              </a:lnTo>
              <a:lnTo>
                <a:pt x="415785" y="213301"/>
              </a:lnTo>
              <a:lnTo>
                <a:pt x="415785" y="42660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EF6592-5B01-433B-A2BD-D115345CAFC6}">
      <dsp:nvSpPr>
        <dsp:cNvPr id="0" name=""/>
        <dsp:cNvSpPr/>
      </dsp:nvSpPr>
      <dsp:spPr>
        <a:xfrm>
          <a:off x="4906251" y="2623972"/>
          <a:ext cx="2508629" cy="701216"/>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Finas</a:t>
          </a:r>
        </a:p>
      </dsp:txBody>
      <dsp:txXfrm>
        <a:off x="4926789" y="2644510"/>
        <a:ext cx="2467553" cy="660140"/>
      </dsp:txXfrm>
    </dsp:sp>
    <dsp:sp modelId="{513F5C8C-813D-4BD2-BEF8-1BB3868B8B8F}">
      <dsp:nvSpPr>
        <dsp:cNvPr id="0" name=""/>
        <dsp:cNvSpPr/>
      </dsp:nvSpPr>
      <dsp:spPr>
        <a:xfrm>
          <a:off x="5744780" y="2197370"/>
          <a:ext cx="3142278" cy="426602"/>
        </a:xfrm>
        <a:custGeom>
          <a:avLst/>
          <a:gdLst/>
          <a:ahLst/>
          <a:cxnLst/>
          <a:rect l="0" t="0" r="0" b="0"/>
          <a:pathLst>
            <a:path>
              <a:moveTo>
                <a:pt x="0" y="0"/>
              </a:moveTo>
              <a:lnTo>
                <a:pt x="0" y="213301"/>
              </a:lnTo>
              <a:lnTo>
                <a:pt x="3142278" y="213301"/>
              </a:lnTo>
              <a:lnTo>
                <a:pt x="3142278" y="42660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B7142E-1BBC-463A-BE29-E73C8CE40DD3}">
      <dsp:nvSpPr>
        <dsp:cNvPr id="0" name=""/>
        <dsp:cNvSpPr/>
      </dsp:nvSpPr>
      <dsp:spPr>
        <a:xfrm>
          <a:off x="7894808" y="2623972"/>
          <a:ext cx="1984500" cy="63636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Y Gruesas</a:t>
          </a:r>
        </a:p>
      </dsp:txBody>
      <dsp:txXfrm>
        <a:off x="7913446" y="2642610"/>
        <a:ext cx="1947224" cy="5990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1DC07-0E46-421E-A567-09DA02C21CC3}">
      <dsp:nvSpPr>
        <dsp:cNvPr id="0" name=""/>
        <dsp:cNvSpPr/>
      </dsp:nvSpPr>
      <dsp:spPr>
        <a:xfrm>
          <a:off x="133860" y="0"/>
          <a:ext cx="2391479" cy="281350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DAE9EBC-8107-4B27-9520-7F1AAC04AF04}">
      <dsp:nvSpPr>
        <dsp:cNvPr id="0" name=""/>
        <dsp:cNvSpPr/>
      </dsp:nvSpPr>
      <dsp:spPr>
        <a:xfrm>
          <a:off x="253433" y="112540"/>
          <a:ext cx="2152331" cy="1828778"/>
        </a:xfrm>
        <a:prstGeom prst="rect">
          <a:avLst/>
        </a:prstGeom>
        <a:blipFill rotWithShape="1">
          <a:blip xmlns:r="http://schemas.openxmlformats.org/officeDocument/2006/relationships" r:embed="rId1"/>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CB21EC-410F-4E9F-9E1A-D86309B879F1}">
      <dsp:nvSpPr>
        <dsp:cNvPr id="0" name=""/>
        <dsp:cNvSpPr/>
      </dsp:nvSpPr>
      <dsp:spPr>
        <a:xfrm>
          <a:off x="253433" y="1941318"/>
          <a:ext cx="2152331" cy="75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Top Down</a:t>
          </a:r>
        </a:p>
      </dsp:txBody>
      <dsp:txXfrm>
        <a:off x="253433" y="1941318"/>
        <a:ext cx="2152331" cy="759646"/>
      </dsp:txXfrm>
    </dsp:sp>
    <dsp:sp modelId="{81302410-E07D-4E7B-9E45-52F180C6004C}">
      <dsp:nvSpPr>
        <dsp:cNvPr id="0" name=""/>
        <dsp:cNvSpPr/>
      </dsp:nvSpPr>
      <dsp:spPr>
        <a:xfrm>
          <a:off x="3220385" y="0"/>
          <a:ext cx="2391479" cy="281350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A137798-9BCE-4198-B213-C64B3B429E20}">
      <dsp:nvSpPr>
        <dsp:cNvPr id="0" name=""/>
        <dsp:cNvSpPr/>
      </dsp:nvSpPr>
      <dsp:spPr>
        <a:xfrm>
          <a:off x="3352845" y="63108"/>
          <a:ext cx="2152331" cy="1828778"/>
        </a:xfrm>
        <a:prstGeom prst="rect">
          <a:avLst/>
        </a:prstGeom>
        <a:blipFill rotWithShape="1">
          <a:blip xmlns:r="http://schemas.openxmlformats.org/officeDocument/2006/relationships" r:embed="rId2"/>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3D009F-1D92-49FB-B980-052F3282F473}">
      <dsp:nvSpPr>
        <dsp:cNvPr id="0" name=""/>
        <dsp:cNvSpPr/>
      </dsp:nvSpPr>
      <dsp:spPr>
        <a:xfrm>
          <a:off x="3459533" y="2053858"/>
          <a:ext cx="2152331" cy="75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err="1"/>
            <a:t>Bottom</a:t>
          </a:r>
          <a:r>
            <a:rPr lang="es-ES" sz="3200" kern="1200" dirty="0"/>
            <a:t> Up</a:t>
          </a:r>
        </a:p>
      </dsp:txBody>
      <dsp:txXfrm>
        <a:off x="3459533" y="2053858"/>
        <a:ext cx="2152331" cy="7596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B5C02-EA89-46B6-863E-5A4035CA6D9D}">
      <dsp:nvSpPr>
        <dsp:cNvPr id="0" name=""/>
        <dsp:cNvSpPr/>
      </dsp:nvSpPr>
      <dsp:spPr>
        <a:xfrm>
          <a:off x="1681492" y="73636"/>
          <a:ext cx="2830559" cy="209177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CD27099D-5AA1-4617-9E53-CA2D33F9B77B}">
      <dsp:nvSpPr>
        <dsp:cNvPr id="0" name=""/>
        <dsp:cNvSpPr/>
      </dsp:nvSpPr>
      <dsp:spPr>
        <a:xfrm>
          <a:off x="2253626" y="1786132"/>
          <a:ext cx="2439099" cy="58615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s-ES" sz="1200" kern="1200" dirty="0"/>
            <a:t>Oxido de aluminio</a:t>
          </a:r>
        </a:p>
        <a:p>
          <a:pPr marL="0" lvl="0" indent="0" algn="ctr" defTabSz="533400">
            <a:lnSpc>
              <a:spcPct val="90000"/>
            </a:lnSpc>
            <a:spcBef>
              <a:spcPct val="0"/>
            </a:spcBef>
            <a:spcAft>
              <a:spcPct val="5000"/>
            </a:spcAft>
            <a:buNone/>
          </a:pPr>
          <a:r>
            <a:rPr lang="es-ES" sz="1200" kern="1200" dirty="0">
              <a:effectLst/>
              <a:latin typeface="Calibri" panose="020F0502020204030204" pitchFamily="34" charset="0"/>
              <a:ea typeface="Calibri" panose="020F0502020204030204" pitchFamily="34" charset="0"/>
            </a:rPr>
            <a:t>(30 nm)</a:t>
          </a:r>
          <a:endParaRPr lang="es-ES" sz="1200" kern="1200" dirty="0"/>
        </a:p>
      </dsp:txBody>
      <dsp:txXfrm>
        <a:off x="2253626" y="1786132"/>
        <a:ext cx="2439099" cy="586156"/>
      </dsp:txXfrm>
    </dsp:sp>
    <dsp:sp modelId="{AC9880B0-7B9D-4D42-ABD4-39D853C58C8E}">
      <dsp:nvSpPr>
        <dsp:cNvPr id="0" name=""/>
        <dsp:cNvSpPr/>
      </dsp:nvSpPr>
      <dsp:spPr>
        <a:xfrm>
          <a:off x="5140704" y="73636"/>
          <a:ext cx="2830559" cy="209177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846DA8B7-6AAF-43E3-9485-4E51AD25D479}">
      <dsp:nvSpPr>
        <dsp:cNvPr id="0" name=""/>
        <dsp:cNvSpPr/>
      </dsp:nvSpPr>
      <dsp:spPr>
        <a:xfrm>
          <a:off x="5712838" y="1786132"/>
          <a:ext cx="2439099" cy="58615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s-ES" sz="1200" kern="1200" dirty="0"/>
            <a:t>Oxido de Cobre</a:t>
          </a:r>
        </a:p>
        <a:p>
          <a:pPr marL="0" lvl="0" indent="0" algn="ctr" defTabSz="533400">
            <a:lnSpc>
              <a:spcPct val="90000"/>
            </a:lnSpc>
            <a:spcBef>
              <a:spcPct val="0"/>
            </a:spcBef>
            <a:spcAft>
              <a:spcPct val="5000"/>
            </a:spcAft>
            <a:buNone/>
          </a:pPr>
          <a:r>
            <a:rPr lang="es-ES" sz="1200" kern="1200" dirty="0"/>
            <a:t>(20 - 30 nm)</a:t>
          </a:r>
        </a:p>
      </dsp:txBody>
      <dsp:txXfrm>
        <a:off x="5712838" y="1786132"/>
        <a:ext cx="2439099" cy="586156"/>
      </dsp:txXfrm>
    </dsp:sp>
    <dsp:sp modelId="{4C372259-03EE-4B47-8BD6-560D236F7530}">
      <dsp:nvSpPr>
        <dsp:cNvPr id="0" name=""/>
        <dsp:cNvSpPr/>
      </dsp:nvSpPr>
      <dsp:spPr>
        <a:xfrm>
          <a:off x="1681492" y="2673412"/>
          <a:ext cx="2830559" cy="209177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697AF4A5-2343-4B0A-B0AD-A2446BFF0393}">
      <dsp:nvSpPr>
        <dsp:cNvPr id="0" name=""/>
        <dsp:cNvSpPr/>
      </dsp:nvSpPr>
      <dsp:spPr>
        <a:xfrm>
          <a:off x="2253626" y="4385907"/>
          <a:ext cx="2439099" cy="58615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s-ES" sz="1200" kern="1200" dirty="0"/>
            <a:t>Oxido de Hierro </a:t>
          </a:r>
        </a:p>
        <a:p>
          <a:pPr marL="0" lvl="0" indent="0" algn="ctr" defTabSz="533400">
            <a:lnSpc>
              <a:spcPct val="90000"/>
            </a:lnSpc>
            <a:spcBef>
              <a:spcPct val="0"/>
            </a:spcBef>
            <a:spcAft>
              <a:spcPct val="5000"/>
            </a:spcAft>
            <a:buNone/>
          </a:pPr>
          <a:r>
            <a:rPr lang="es-ES" sz="1200" kern="1200" dirty="0"/>
            <a:t>(40 - 100 nm)</a:t>
          </a:r>
        </a:p>
      </dsp:txBody>
      <dsp:txXfrm>
        <a:off x="2253626" y="4385907"/>
        <a:ext cx="2439099" cy="586156"/>
      </dsp:txXfrm>
    </dsp:sp>
    <dsp:sp modelId="{DB90534C-F2E1-4617-BAFA-4963BF9DE084}">
      <dsp:nvSpPr>
        <dsp:cNvPr id="0" name=""/>
        <dsp:cNvSpPr/>
      </dsp:nvSpPr>
      <dsp:spPr>
        <a:xfrm>
          <a:off x="5140704" y="2673412"/>
          <a:ext cx="2830559" cy="209177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1A501ECD-76A4-450B-8367-FF6E6253798D}">
      <dsp:nvSpPr>
        <dsp:cNvPr id="0" name=""/>
        <dsp:cNvSpPr/>
      </dsp:nvSpPr>
      <dsp:spPr>
        <a:xfrm>
          <a:off x="5712838" y="4385907"/>
          <a:ext cx="2439099" cy="58615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s-ES" sz="1200" kern="1200" dirty="0"/>
            <a:t>Nanotubos de Carbono</a:t>
          </a:r>
        </a:p>
        <a:p>
          <a:pPr marL="0" lvl="0" indent="0" algn="ctr" defTabSz="533400">
            <a:lnSpc>
              <a:spcPct val="90000"/>
            </a:lnSpc>
            <a:spcBef>
              <a:spcPct val="0"/>
            </a:spcBef>
            <a:spcAft>
              <a:spcPct val="5000"/>
            </a:spcAft>
            <a:buNone/>
          </a:pPr>
          <a:r>
            <a:rPr lang="es-ES" sz="1200" kern="1200" dirty="0"/>
            <a:t>(15 - 25 nm )</a:t>
          </a:r>
        </a:p>
      </dsp:txBody>
      <dsp:txXfrm>
        <a:off x="5712838" y="4385907"/>
        <a:ext cx="2439099" cy="5861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D5DCE-5FC5-4FBE-876E-35FEFBE8798D}">
      <dsp:nvSpPr>
        <dsp:cNvPr id="0" name=""/>
        <dsp:cNvSpPr/>
      </dsp:nvSpPr>
      <dsp:spPr>
        <a:xfrm>
          <a:off x="600062" y="1226697"/>
          <a:ext cx="2857917" cy="235718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40005" rIns="40005" bIns="40005" numCol="1" spcCol="1270" anchor="t" anchorCtr="0">
          <a:noAutofit/>
        </a:bodyPr>
        <a:lstStyle/>
        <a:p>
          <a:pPr marL="228600" lvl="1" indent="-228600" algn="l" defTabSz="933450">
            <a:lnSpc>
              <a:spcPct val="90000"/>
            </a:lnSpc>
            <a:spcBef>
              <a:spcPct val="0"/>
            </a:spcBef>
            <a:spcAft>
              <a:spcPct val="15000"/>
            </a:spcAft>
            <a:buChar char="•"/>
          </a:pPr>
          <a:r>
            <a:rPr lang="es-ES" sz="2100" kern="1200" dirty="0"/>
            <a:t>Material</a:t>
          </a:r>
        </a:p>
        <a:p>
          <a:pPr marL="228600" lvl="1" indent="-228600" algn="l" defTabSz="933450">
            <a:lnSpc>
              <a:spcPct val="90000"/>
            </a:lnSpc>
            <a:spcBef>
              <a:spcPct val="0"/>
            </a:spcBef>
            <a:spcAft>
              <a:spcPct val="15000"/>
            </a:spcAft>
            <a:buChar char="•"/>
          </a:pPr>
          <a:r>
            <a:rPr lang="es-ES" sz="2100" kern="1200" dirty="0"/>
            <a:t>Concentración</a:t>
          </a:r>
        </a:p>
        <a:p>
          <a:pPr marL="228600" lvl="1" indent="-228600" algn="l" defTabSz="933450">
            <a:lnSpc>
              <a:spcPct val="90000"/>
            </a:lnSpc>
            <a:spcBef>
              <a:spcPct val="0"/>
            </a:spcBef>
            <a:spcAft>
              <a:spcPct val="15000"/>
            </a:spcAft>
            <a:buChar char="•"/>
          </a:pPr>
          <a:r>
            <a:rPr lang="es-ES" sz="2100" kern="1200" dirty="0"/>
            <a:t>Tamaño</a:t>
          </a:r>
        </a:p>
        <a:p>
          <a:pPr marL="228600" lvl="1" indent="-228600" algn="l" defTabSz="933450">
            <a:lnSpc>
              <a:spcPct val="90000"/>
            </a:lnSpc>
            <a:spcBef>
              <a:spcPct val="0"/>
            </a:spcBef>
            <a:spcAft>
              <a:spcPct val="15000"/>
            </a:spcAft>
            <a:buChar char="•"/>
          </a:pPr>
          <a:r>
            <a:rPr lang="es-ES" sz="2100" kern="1200" dirty="0"/>
            <a:t>Forma</a:t>
          </a:r>
        </a:p>
      </dsp:txBody>
      <dsp:txXfrm>
        <a:off x="654307" y="1280942"/>
        <a:ext cx="2749427" cy="1743583"/>
      </dsp:txXfrm>
    </dsp:sp>
    <dsp:sp modelId="{3D11BCE1-DE3B-4E02-8309-E49FBF57800B}">
      <dsp:nvSpPr>
        <dsp:cNvPr id="0" name=""/>
        <dsp:cNvSpPr/>
      </dsp:nvSpPr>
      <dsp:spPr>
        <a:xfrm>
          <a:off x="2213618" y="1714424"/>
          <a:ext cx="3240320" cy="3240320"/>
        </a:xfrm>
        <a:prstGeom prst="leftCircularArrow">
          <a:avLst>
            <a:gd name="adj1" fmla="val 2634"/>
            <a:gd name="adj2" fmla="val 320194"/>
            <a:gd name="adj3" fmla="val 2095705"/>
            <a:gd name="adj4" fmla="val 9024489"/>
            <a:gd name="adj5" fmla="val 307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662EA9-3C8B-4E03-BC10-E4C0ABD324CB}">
      <dsp:nvSpPr>
        <dsp:cNvPr id="0" name=""/>
        <dsp:cNvSpPr/>
      </dsp:nvSpPr>
      <dsp:spPr>
        <a:xfrm>
          <a:off x="1064607" y="3078771"/>
          <a:ext cx="2881466" cy="101022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s-ES" sz="2200" kern="1200" dirty="0"/>
            <a:t>Conductividad térmica del nanofluido</a:t>
          </a:r>
        </a:p>
      </dsp:txBody>
      <dsp:txXfrm>
        <a:off x="1094195" y="3108359"/>
        <a:ext cx="2822290" cy="951045"/>
      </dsp:txXfrm>
    </dsp:sp>
    <dsp:sp modelId="{E6792744-340B-42DB-BA0D-864E46B6F6AB}">
      <dsp:nvSpPr>
        <dsp:cNvPr id="0" name=""/>
        <dsp:cNvSpPr/>
      </dsp:nvSpPr>
      <dsp:spPr>
        <a:xfrm>
          <a:off x="4352473" y="1226697"/>
          <a:ext cx="2857917" cy="235718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40005" rIns="40005" bIns="40005" numCol="1" spcCol="1270" anchor="t" anchorCtr="0">
          <a:noAutofit/>
        </a:bodyPr>
        <a:lstStyle/>
        <a:p>
          <a:pPr marL="228600" lvl="1" indent="-228600" algn="l" defTabSz="933450">
            <a:lnSpc>
              <a:spcPct val="90000"/>
            </a:lnSpc>
            <a:spcBef>
              <a:spcPct val="0"/>
            </a:spcBef>
            <a:spcAft>
              <a:spcPct val="15000"/>
            </a:spcAft>
            <a:buChar char="•"/>
          </a:pPr>
          <a:r>
            <a:rPr lang="es-ES" sz="2100" kern="1200" dirty="0"/>
            <a:t>Concentración</a:t>
          </a:r>
        </a:p>
        <a:p>
          <a:pPr marL="228600" lvl="1" indent="-228600" algn="l" defTabSz="933450">
            <a:lnSpc>
              <a:spcPct val="90000"/>
            </a:lnSpc>
            <a:spcBef>
              <a:spcPct val="0"/>
            </a:spcBef>
            <a:spcAft>
              <a:spcPct val="15000"/>
            </a:spcAft>
            <a:buChar char="•"/>
          </a:pPr>
          <a:r>
            <a:rPr lang="es-ES" sz="2100" kern="1200" dirty="0"/>
            <a:t>Tamaño</a:t>
          </a:r>
        </a:p>
        <a:p>
          <a:pPr marL="228600" lvl="1" indent="-228600" algn="l" defTabSz="933450">
            <a:lnSpc>
              <a:spcPct val="90000"/>
            </a:lnSpc>
            <a:spcBef>
              <a:spcPct val="0"/>
            </a:spcBef>
            <a:spcAft>
              <a:spcPct val="15000"/>
            </a:spcAft>
            <a:buChar char="•"/>
          </a:pPr>
          <a:r>
            <a:rPr lang="es-ES" sz="2100" kern="1200" dirty="0"/>
            <a:t>Forma</a:t>
          </a:r>
        </a:p>
        <a:p>
          <a:pPr marL="228600" lvl="1" indent="-228600" algn="l" defTabSz="933450">
            <a:lnSpc>
              <a:spcPct val="90000"/>
            </a:lnSpc>
            <a:spcBef>
              <a:spcPct val="0"/>
            </a:spcBef>
            <a:spcAft>
              <a:spcPct val="15000"/>
            </a:spcAft>
            <a:buChar char="•"/>
          </a:pPr>
          <a:r>
            <a:rPr lang="es-ES" sz="2100" kern="1200" dirty="0"/>
            <a:t>pH</a:t>
          </a:r>
        </a:p>
        <a:p>
          <a:pPr marL="228600" lvl="1" indent="-228600" algn="l" defTabSz="933450">
            <a:lnSpc>
              <a:spcPct val="90000"/>
            </a:lnSpc>
            <a:spcBef>
              <a:spcPct val="0"/>
            </a:spcBef>
            <a:spcAft>
              <a:spcPct val="15000"/>
            </a:spcAft>
            <a:buChar char="•"/>
          </a:pPr>
          <a:r>
            <a:rPr lang="es-ES" sz="2100" kern="1200" dirty="0"/>
            <a:t>Fluido Base</a:t>
          </a:r>
        </a:p>
      </dsp:txBody>
      <dsp:txXfrm>
        <a:off x="4406718" y="1786053"/>
        <a:ext cx="2749427" cy="1743583"/>
      </dsp:txXfrm>
    </dsp:sp>
    <dsp:sp modelId="{98A712FD-62C9-4638-9DA2-29036A1C312A}">
      <dsp:nvSpPr>
        <dsp:cNvPr id="0" name=""/>
        <dsp:cNvSpPr/>
      </dsp:nvSpPr>
      <dsp:spPr>
        <a:xfrm>
          <a:off x="4987566" y="721587"/>
          <a:ext cx="2540371" cy="101022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s-ES" sz="2200" kern="1200" dirty="0"/>
            <a:t>Estabilidad del nanofluido</a:t>
          </a:r>
        </a:p>
      </dsp:txBody>
      <dsp:txXfrm>
        <a:off x="5017154" y="751175"/>
        <a:ext cx="2481195" cy="951045"/>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2D1E91-4CDB-4C10-94E5-B4D26CF83F4F}" type="datetimeFigureOut">
              <a:rPr lang="es-EC" smtClean="0"/>
              <a:t>24/3/2022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s-EC" dirty="0"/>
              <a:t>|</a:t>
            </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B4219-F76C-42FD-BAC0-861A19F20428}" type="slidenum">
              <a:rPr lang="es-EC" smtClean="0"/>
              <a:t>‹Nº›</a:t>
            </a:fld>
            <a:endParaRPr lang="es-EC"/>
          </a:p>
        </p:txBody>
      </p:sp>
    </p:spTree>
    <p:extLst>
      <p:ext uri="{BB962C8B-B14F-4D97-AF65-F5344CB8AC3E}">
        <p14:creationId xmlns:p14="http://schemas.microsoft.com/office/powerpoint/2010/main" val="4113455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4A8B4219-F76C-42FD-BAC0-861A19F20428}" type="slidenum">
              <a:rPr lang="es-EC" smtClean="0"/>
              <a:t>1</a:t>
            </a:fld>
            <a:endParaRPr lang="es-EC"/>
          </a:p>
        </p:txBody>
      </p:sp>
    </p:spTree>
    <p:extLst>
      <p:ext uri="{BB962C8B-B14F-4D97-AF65-F5344CB8AC3E}">
        <p14:creationId xmlns:p14="http://schemas.microsoft.com/office/powerpoint/2010/main" val="3666688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4A8B4219-F76C-42FD-BAC0-861A19F20428}" type="slidenum">
              <a:rPr lang="es-EC" smtClean="0"/>
              <a:t>14</a:t>
            </a:fld>
            <a:endParaRPr lang="es-EC"/>
          </a:p>
        </p:txBody>
      </p:sp>
    </p:spTree>
    <p:extLst>
      <p:ext uri="{BB962C8B-B14F-4D97-AF65-F5344CB8AC3E}">
        <p14:creationId xmlns:p14="http://schemas.microsoft.com/office/powerpoint/2010/main" val="969233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15</a:t>
            </a:fld>
            <a:endParaRPr lang="es-EC"/>
          </a:p>
        </p:txBody>
      </p:sp>
    </p:spTree>
    <p:extLst>
      <p:ext uri="{BB962C8B-B14F-4D97-AF65-F5344CB8AC3E}">
        <p14:creationId xmlns:p14="http://schemas.microsoft.com/office/powerpoint/2010/main" val="2751977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16</a:t>
            </a:fld>
            <a:endParaRPr lang="es-EC"/>
          </a:p>
        </p:txBody>
      </p:sp>
    </p:spTree>
    <p:extLst>
      <p:ext uri="{BB962C8B-B14F-4D97-AF65-F5344CB8AC3E}">
        <p14:creationId xmlns:p14="http://schemas.microsoft.com/office/powerpoint/2010/main" val="537893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17</a:t>
            </a:fld>
            <a:endParaRPr lang="es-EC" dirty="0"/>
          </a:p>
        </p:txBody>
      </p:sp>
    </p:spTree>
    <p:extLst>
      <p:ext uri="{BB962C8B-B14F-4D97-AF65-F5344CB8AC3E}">
        <p14:creationId xmlns:p14="http://schemas.microsoft.com/office/powerpoint/2010/main" val="2730496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18</a:t>
            </a:fld>
            <a:endParaRPr lang="es-EC" dirty="0"/>
          </a:p>
        </p:txBody>
      </p:sp>
    </p:spTree>
    <p:extLst>
      <p:ext uri="{BB962C8B-B14F-4D97-AF65-F5344CB8AC3E}">
        <p14:creationId xmlns:p14="http://schemas.microsoft.com/office/powerpoint/2010/main" val="230921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21</a:t>
            </a:fld>
            <a:endParaRPr lang="es-EC"/>
          </a:p>
        </p:txBody>
      </p:sp>
    </p:spTree>
    <p:extLst>
      <p:ext uri="{BB962C8B-B14F-4D97-AF65-F5344CB8AC3E}">
        <p14:creationId xmlns:p14="http://schemas.microsoft.com/office/powerpoint/2010/main" val="571049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22</a:t>
            </a:fld>
            <a:endParaRPr lang="es-EC" dirty="0"/>
          </a:p>
        </p:txBody>
      </p:sp>
    </p:spTree>
    <p:extLst>
      <p:ext uri="{BB962C8B-B14F-4D97-AF65-F5344CB8AC3E}">
        <p14:creationId xmlns:p14="http://schemas.microsoft.com/office/powerpoint/2010/main" val="4185714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23</a:t>
            </a:fld>
            <a:endParaRPr lang="es-EC" dirty="0"/>
          </a:p>
        </p:txBody>
      </p:sp>
    </p:spTree>
    <p:extLst>
      <p:ext uri="{BB962C8B-B14F-4D97-AF65-F5344CB8AC3E}">
        <p14:creationId xmlns:p14="http://schemas.microsoft.com/office/powerpoint/2010/main" val="3414062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24</a:t>
            </a:fld>
            <a:endParaRPr lang="es-EC" dirty="0"/>
          </a:p>
        </p:txBody>
      </p:sp>
    </p:spTree>
    <p:extLst>
      <p:ext uri="{BB962C8B-B14F-4D97-AF65-F5344CB8AC3E}">
        <p14:creationId xmlns:p14="http://schemas.microsoft.com/office/powerpoint/2010/main" val="2443968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25</a:t>
            </a:fld>
            <a:endParaRPr lang="es-EC" dirty="0"/>
          </a:p>
        </p:txBody>
      </p:sp>
    </p:spTree>
    <p:extLst>
      <p:ext uri="{BB962C8B-B14F-4D97-AF65-F5344CB8AC3E}">
        <p14:creationId xmlns:p14="http://schemas.microsoft.com/office/powerpoint/2010/main" val="3328045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5"/>
          </p:nvPr>
        </p:nvSpPr>
        <p:spPr/>
        <p:txBody>
          <a:bodyPr/>
          <a:lstStyle/>
          <a:p>
            <a:fld id="{4A8B4219-F76C-42FD-BAC0-861A19F20428}" type="slidenum">
              <a:rPr lang="es-EC" smtClean="0"/>
              <a:t>4</a:t>
            </a:fld>
            <a:endParaRPr lang="es-EC"/>
          </a:p>
        </p:txBody>
      </p:sp>
    </p:spTree>
    <p:extLst>
      <p:ext uri="{BB962C8B-B14F-4D97-AF65-F5344CB8AC3E}">
        <p14:creationId xmlns:p14="http://schemas.microsoft.com/office/powerpoint/2010/main" val="4229415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26</a:t>
            </a:fld>
            <a:endParaRPr lang="es-EC"/>
          </a:p>
        </p:txBody>
      </p:sp>
    </p:spTree>
    <p:extLst>
      <p:ext uri="{BB962C8B-B14F-4D97-AF65-F5344CB8AC3E}">
        <p14:creationId xmlns:p14="http://schemas.microsoft.com/office/powerpoint/2010/main" val="1760418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27</a:t>
            </a:fld>
            <a:endParaRPr lang="es-EC"/>
          </a:p>
        </p:txBody>
      </p:sp>
    </p:spTree>
    <p:extLst>
      <p:ext uri="{BB962C8B-B14F-4D97-AF65-F5344CB8AC3E}">
        <p14:creationId xmlns:p14="http://schemas.microsoft.com/office/powerpoint/2010/main" val="1469639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28</a:t>
            </a:fld>
            <a:endParaRPr lang="es-EC"/>
          </a:p>
        </p:txBody>
      </p:sp>
    </p:spTree>
    <p:extLst>
      <p:ext uri="{BB962C8B-B14F-4D97-AF65-F5344CB8AC3E}">
        <p14:creationId xmlns:p14="http://schemas.microsoft.com/office/powerpoint/2010/main" val="2210803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29</a:t>
            </a:fld>
            <a:endParaRPr lang="es-EC"/>
          </a:p>
        </p:txBody>
      </p:sp>
    </p:spTree>
    <p:extLst>
      <p:ext uri="{BB962C8B-B14F-4D97-AF65-F5344CB8AC3E}">
        <p14:creationId xmlns:p14="http://schemas.microsoft.com/office/powerpoint/2010/main" val="903567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32</a:t>
            </a:fld>
            <a:endParaRPr lang="es-EC"/>
          </a:p>
        </p:txBody>
      </p:sp>
    </p:spTree>
    <p:extLst>
      <p:ext uri="{BB962C8B-B14F-4D97-AF65-F5344CB8AC3E}">
        <p14:creationId xmlns:p14="http://schemas.microsoft.com/office/powerpoint/2010/main" val="2499938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39</a:t>
            </a:fld>
            <a:endParaRPr lang="es-EC"/>
          </a:p>
        </p:txBody>
      </p:sp>
    </p:spTree>
    <p:extLst>
      <p:ext uri="{BB962C8B-B14F-4D97-AF65-F5344CB8AC3E}">
        <p14:creationId xmlns:p14="http://schemas.microsoft.com/office/powerpoint/2010/main" val="1971192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40</a:t>
            </a:fld>
            <a:endParaRPr lang="es-EC"/>
          </a:p>
        </p:txBody>
      </p:sp>
    </p:spTree>
    <p:extLst>
      <p:ext uri="{BB962C8B-B14F-4D97-AF65-F5344CB8AC3E}">
        <p14:creationId xmlns:p14="http://schemas.microsoft.com/office/powerpoint/2010/main" val="2812678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41</a:t>
            </a:fld>
            <a:endParaRPr lang="es-EC"/>
          </a:p>
        </p:txBody>
      </p:sp>
    </p:spTree>
    <p:extLst>
      <p:ext uri="{BB962C8B-B14F-4D97-AF65-F5344CB8AC3E}">
        <p14:creationId xmlns:p14="http://schemas.microsoft.com/office/powerpoint/2010/main" val="513771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43</a:t>
            </a:fld>
            <a:endParaRPr lang="es-EC"/>
          </a:p>
        </p:txBody>
      </p:sp>
    </p:spTree>
    <p:extLst>
      <p:ext uri="{BB962C8B-B14F-4D97-AF65-F5344CB8AC3E}">
        <p14:creationId xmlns:p14="http://schemas.microsoft.com/office/powerpoint/2010/main" val="401135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44</a:t>
            </a:fld>
            <a:endParaRPr lang="es-EC"/>
          </a:p>
        </p:txBody>
      </p:sp>
    </p:spTree>
    <p:extLst>
      <p:ext uri="{BB962C8B-B14F-4D97-AF65-F5344CB8AC3E}">
        <p14:creationId xmlns:p14="http://schemas.microsoft.com/office/powerpoint/2010/main" val="398872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5</a:t>
            </a:fld>
            <a:endParaRPr lang="es-EC"/>
          </a:p>
        </p:txBody>
      </p:sp>
    </p:spTree>
    <p:extLst>
      <p:ext uri="{BB962C8B-B14F-4D97-AF65-F5344CB8AC3E}">
        <p14:creationId xmlns:p14="http://schemas.microsoft.com/office/powerpoint/2010/main" val="1607434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4A8B4219-F76C-42FD-BAC0-861A19F20428}" type="slidenum">
              <a:rPr lang="es-EC" smtClean="0"/>
              <a:t>45</a:t>
            </a:fld>
            <a:endParaRPr lang="es-EC"/>
          </a:p>
        </p:txBody>
      </p:sp>
    </p:spTree>
    <p:extLst>
      <p:ext uri="{BB962C8B-B14F-4D97-AF65-F5344CB8AC3E}">
        <p14:creationId xmlns:p14="http://schemas.microsoft.com/office/powerpoint/2010/main" val="690831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6</a:t>
            </a:fld>
            <a:endParaRPr lang="es-EC"/>
          </a:p>
        </p:txBody>
      </p:sp>
    </p:spTree>
    <p:extLst>
      <p:ext uri="{BB962C8B-B14F-4D97-AF65-F5344CB8AC3E}">
        <p14:creationId xmlns:p14="http://schemas.microsoft.com/office/powerpoint/2010/main" val="3501230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8</a:t>
            </a:fld>
            <a:endParaRPr lang="es-EC"/>
          </a:p>
        </p:txBody>
      </p:sp>
    </p:spTree>
    <p:extLst>
      <p:ext uri="{BB962C8B-B14F-4D97-AF65-F5344CB8AC3E}">
        <p14:creationId xmlns:p14="http://schemas.microsoft.com/office/powerpoint/2010/main" val="1884525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9</a:t>
            </a:fld>
            <a:endParaRPr lang="es-EC"/>
          </a:p>
        </p:txBody>
      </p:sp>
    </p:spTree>
    <p:extLst>
      <p:ext uri="{BB962C8B-B14F-4D97-AF65-F5344CB8AC3E}">
        <p14:creationId xmlns:p14="http://schemas.microsoft.com/office/powerpoint/2010/main" val="235644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10</a:t>
            </a:fld>
            <a:endParaRPr lang="es-EC"/>
          </a:p>
        </p:txBody>
      </p:sp>
    </p:spTree>
    <p:extLst>
      <p:ext uri="{BB962C8B-B14F-4D97-AF65-F5344CB8AC3E}">
        <p14:creationId xmlns:p14="http://schemas.microsoft.com/office/powerpoint/2010/main" val="3315306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5"/>
          </p:nvPr>
        </p:nvSpPr>
        <p:spPr/>
        <p:txBody>
          <a:bodyPr/>
          <a:lstStyle/>
          <a:p>
            <a:fld id="{4A8B4219-F76C-42FD-BAC0-861A19F20428}" type="slidenum">
              <a:rPr lang="es-EC" smtClean="0"/>
              <a:t>11</a:t>
            </a:fld>
            <a:endParaRPr lang="es-EC"/>
          </a:p>
        </p:txBody>
      </p:sp>
    </p:spTree>
    <p:extLst>
      <p:ext uri="{BB962C8B-B14F-4D97-AF65-F5344CB8AC3E}">
        <p14:creationId xmlns:p14="http://schemas.microsoft.com/office/powerpoint/2010/main" val="3375225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A8B4219-F76C-42FD-BAC0-861A19F20428}" type="slidenum">
              <a:rPr lang="es-EC" smtClean="0"/>
              <a:t>13</a:t>
            </a:fld>
            <a:endParaRPr lang="es-EC"/>
          </a:p>
        </p:txBody>
      </p:sp>
    </p:spTree>
    <p:extLst>
      <p:ext uri="{BB962C8B-B14F-4D97-AF65-F5344CB8AC3E}">
        <p14:creationId xmlns:p14="http://schemas.microsoft.com/office/powerpoint/2010/main" val="110858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6" name="Imagen 2" descr="Imagen 2">
            <a:extLst>
              <a:ext uri="{FF2B5EF4-FFF2-40B4-BE49-F238E27FC236}">
                <a16:creationId xmlns:a16="http://schemas.microsoft.com/office/drawing/2014/main" id="{F4C75630-9B5D-4DB0-AB7B-995AB2EE6BDA}"/>
              </a:ext>
            </a:extLst>
          </p:cNvPr>
          <p:cNvPicPr>
            <a:picLocks noChangeAspect="1"/>
          </p:cNvPicPr>
          <p:nvPr userDrawn="1"/>
        </p:nvPicPr>
        <p:blipFill>
          <a:blip r:embed="rId2"/>
          <a:stretch>
            <a:fillRect/>
          </a:stretch>
        </p:blipFill>
        <p:spPr>
          <a:xfrm rot="16200000" flipV="1">
            <a:off x="1044396" y="577656"/>
            <a:ext cx="6857998" cy="5702688"/>
          </a:xfrm>
          <a:prstGeom prst="rect">
            <a:avLst/>
          </a:prstGeom>
          <a:ln w="12700">
            <a:miter lim="400000"/>
          </a:ln>
        </p:spPr>
      </p:pic>
      <p:sp>
        <p:nvSpPr>
          <p:cNvPr id="12" name="Rectángulo 3">
            <a:extLst>
              <a:ext uri="{FF2B5EF4-FFF2-40B4-BE49-F238E27FC236}">
                <a16:creationId xmlns:a16="http://schemas.microsoft.com/office/drawing/2014/main" id="{A70AB293-2D13-48D1-B2DF-E5F79ED70C86}"/>
              </a:ext>
            </a:extLst>
          </p:cNvPr>
          <p:cNvSpPr/>
          <p:nvPr userDrawn="1"/>
        </p:nvSpPr>
        <p:spPr>
          <a:xfrm rot="16200000" flipV="1">
            <a:off x="-1879949" y="3391655"/>
            <a:ext cx="6857997" cy="74694"/>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3" name="Rectángulo 4">
            <a:extLst>
              <a:ext uri="{FF2B5EF4-FFF2-40B4-BE49-F238E27FC236}">
                <a16:creationId xmlns:a16="http://schemas.microsoft.com/office/drawing/2014/main" id="{7B98FF81-A9B0-4D9E-BFF5-1877E89C64FE}"/>
              </a:ext>
            </a:extLst>
          </p:cNvPr>
          <p:cNvSpPr/>
          <p:nvPr userDrawn="1"/>
        </p:nvSpPr>
        <p:spPr>
          <a:xfrm rot="16200000" flipV="1">
            <a:off x="-1809389" y="3391652"/>
            <a:ext cx="6858000" cy="74695"/>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pic>
        <p:nvPicPr>
          <p:cNvPr id="10" name="Imagen 9" descr="Resultado de imagen para espe">
            <a:extLst>
              <a:ext uri="{FF2B5EF4-FFF2-40B4-BE49-F238E27FC236}">
                <a16:creationId xmlns:a16="http://schemas.microsoft.com/office/drawing/2014/main" id="{7DAFB53B-D726-42F6-8453-CBAC83256719}"/>
              </a:ext>
            </a:extLst>
          </p:cNvPr>
          <p:cNvPicPr/>
          <p:nvPr userDrawn="1"/>
        </p:nvPicPr>
        <p:blipFill rotWithShape="1">
          <a:blip r:embed="rId3" cstate="print">
            <a:extLst>
              <a:ext uri="{28A0092B-C50C-407E-A947-70E740481C1C}">
                <a14:useLocalDpi xmlns:a14="http://schemas.microsoft.com/office/drawing/2010/main" val="0"/>
              </a:ext>
            </a:extLst>
          </a:blip>
          <a:srcRect r="74423"/>
          <a:stretch/>
        </p:blipFill>
        <p:spPr bwMode="auto">
          <a:xfrm>
            <a:off x="249460" y="2560947"/>
            <a:ext cx="993941" cy="933446"/>
          </a:xfrm>
          <a:prstGeom prst="rect">
            <a:avLst/>
          </a:prstGeom>
          <a:noFill/>
          <a:ln>
            <a:noFill/>
          </a:ln>
        </p:spPr>
      </p:pic>
      <p:sp>
        <p:nvSpPr>
          <p:cNvPr id="2" name="Title 1"/>
          <p:cNvSpPr>
            <a:spLocks noGrp="1"/>
          </p:cNvSpPr>
          <p:nvPr>
            <p:ph type="ctrTitle"/>
          </p:nvPr>
        </p:nvSpPr>
        <p:spPr>
          <a:xfrm>
            <a:off x="3354435" y="770012"/>
            <a:ext cx="7315200" cy="2782080"/>
          </a:xfrm>
        </p:spPr>
        <p:txBody>
          <a:bodyPr anchor="b">
            <a:normAutofit/>
          </a:bodyPr>
          <a:lstStyle>
            <a:lvl1pPr algn="l">
              <a:defRPr sz="5900" spc="-100" baseline="0">
                <a:solidFill>
                  <a:schemeClr val="tx2"/>
                </a:solidFill>
              </a:defRPr>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3433566" y="4809812"/>
            <a:ext cx="7315200" cy="914400"/>
          </a:xfrm>
        </p:spPr>
        <p:txBody>
          <a:bodyPr anchor="t">
            <a:normAutofit/>
          </a:bodyPr>
          <a:lstStyle>
            <a:lvl1pPr marL="0" indent="0" algn="l">
              <a:buNone/>
              <a:defRPr sz="2200" cap="none" spc="0" baseline="0">
                <a:solidFill>
                  <a:schemeClr val="tx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a:xfrm>
            <a:off x="411933" y="6356350"/>
            <a:ext cx="923605" cy="365125"/>
          </a:xfrm>
        </p:spPr>
        <p:txBody>
          <a:bodyPr/>
          <a:lstStyle/>
          <a:p>
            <a:fld id="{B0B45A1A-3601-41FF-95FE-2EBE15A1A392}" type="datetime1">
              <a:rPr lang="es-EC" smtClean="0"/>
              <a:t>24/3/2022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E73B57E-1C3D-4B30-85D5-675832EB121F}" type="slidenum">
              <a:rPr lang="es-EC" smtClean="0"/>
              <a:t>‹Nº›</a:t>
            </a:fld>
            <a:endParaRPr lang="es-EC"/>
          </a:p>
        </p:txBody>
      </p:sp>
      <p:pic>
        <p:nvPicPr>
          <p:cNvPr id="9" name="Imagen 8" descr="Resultado de imagen para espe">
            <a:extLst>
              <a:ext uri="{FF2B5EF4-FFF2-40B4-BE49-F238E27FC236}">
                <a16:creationId xmlns:a16="http://schemas.microsoft.com/office/drawing/2014/main" id="{7FDDA7ED-4C62-453B-82CB-0F62D2CB80C6}"/>
              </a:ext>
            </a:extLst>
          </p:cNvPr>
          <p:cNvPicPr/>
          <p:nvPr userDrawn="1"/>
        </p:nvPicPr>
        <p:blipFill rotWithShape="1">
          <a:blip r:embed="rId4" cstate="print">
            <a:extLst>
              <a:ext uri="{28A0092B-C50C-407E-A947-70E740481C1C}">
                <a14:useLocalDpi xmlns:a14="http://schemas.microsoft.com/office/drawing/2010/main" val="0"/>
              </a:ext>
            </a:extLst>
          </a:blip>
          <a:srcRect l="24832"/>
          <a:stretch/>
        </p:blipFill>
        <p:spPr bwMode="auto">
          <a:xfrm>
            <a:off x="75857" y="1622704"/>
            <a:ext cx="1330242" cy="522899"/>
          </a:xfrm>
          <a:prstGeom prst="rect">
            <a:avLst/>
          </a:prstGeom>
          <a:noFill/>
          <a:ln>
            <a:noFill/>
          </a:ln>
        </p:spPr>
      </p:pic>
      <p:pic>
        <p:nvPicPr>
          <p:cNvPr id="19" name="Imagen 18">
            <a:extLst>
              <a:ext uri="{FF2B5EF4-FFF2-40B4-BE49-F238E27FC236}">
                <a16:creationId xmlns:a16="http://schemas.microsoft.com/office/drawing/2014/main" id="{FEFA4785-4D84-4B44-A881-0330465A5396}"/>
              </a:ext>
            </a:extLst>
          </p:cNvPr>
          <p:cNvPicPr>
            <a:picLocks noChangeAspect="1"/>
          </p:cNvPicPr>
          <p:nvPr userDrawn="1"/>
        </p:nvPicPr>
        <p:blipFill>
          <a:blip r:embed="rId5"/>
          <a:stretch>
            <a:fillRect/>
          </a:stretch>
        </p:blipFill>
        <p:spPr>
          <a:xfrm>
            <a:off x="232123" y="3862720"/>
            <a:ext cx="1017710" cy="1131256"/>
          </a:xfrm>
          <a:prstGeom prst="rect">
            <a:avLst/>
          </a:prstGeom>
        </p:spPr>
      </p:pic>
    </p:spTree>
    <p:extLst>
      <p:ext uri="{BB962C8B-B14F-4D97-AF65-F5344CB8AC3E}">
        <p14:creationId xmlns:p14="http://schemas.microsoft.com/office/powerpoint/2010/main" val="1453083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928491" y="604380"/>
            <a:ext cx="7315200" cy="512064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CC59883-4CFD-49EA-AA35-49FF2D8838D3}" type="datetime1">
              <a:rPr lang="es-EC" smtClean="0"/>
              <a:t>24/3/2022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427827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3416" y="1806819"/>
            <a:ext cx="1140069" cy="32443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167426" y="868680"/>
            <a:ext cx="7315200" cy="512064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3D11506-AE6B-4376-93DC-BEE24B7FE41A}" type="datetime1">
              <a:rPr lang="es-EC" smtClean="0"/>
              <a:t>24/3/2022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372914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3167426" y="472108"/>
            <a:ext cx="7315200" cy="1346897"/>
          </a:xfrm>
        </p:spPr>
        <p:txBody>
          <a:bodyPr/>
          <a:lstStyle>
            <a:lvl1pPr algn="ctr">
              <a:defRPr/>
            </a:lvl1p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fld id="{24DE7625-76D6-49B5-A7FE-E88C9EFF5711}" type="datetime1">
              <a:rPr lang="es-EC" smtClean="0"/>
              <a:t>24/3/2022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794663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005665" y="1307240"/>
            <a:ext cx="7315200" cy="3255264"/>
          </a:xfrm>
        </p:spPr>
        <p:txBody>
          <a:bodyPr anchor="b">
            <a:normAutofit/>
          </a:bodyPr>
          <a:lstStyle>
            <a:lvl1pPr>
              <a:defRPr sz="5900" b="0" spc="-100" baseline="0">
                <a:solidFill>
                  <a:schemeClr val="tx1">
                    <a:lumMod val="65000"/>
                    <a:lumOff val="35000"/>
                  </a:schemeClr>
                </a:solidFill>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3023953" y="4681376"/>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60D1D789-E459-4123-9197-E27A673AB830}" type="datetime1">
              <a:rPr lang="es-EC" smtClean="0"/>
              <a:t>24/3/2022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354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936649"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886857"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9186B34D-7763-4329-BCD7-155A97A74F78}" type="datetime1">
              <a:rPr lang="es-EC" smtClean="0"/>
              <a:t>24/3/2022</a:t>
            </a:fld>
            <a:endParaRPr lang="es-EC"/>
          </a:p>
        </p:txBody>
      </p:sp>
      <p:sp>
        <p:nvSpPr>
          <p:cNvPr id="9" name="Footer Placeholder 8"/>
          <p:cNvSpPr>
            <a:spLocks noGrp="1"/>
          </p:cNvSpPr>
          <p:nvPr>
            <p:ph type="ftr" sz="quarter" idx="11"/>
          </p:nvPr>
        </p:nvSpPr>
        <p:spPr/>
        <p:txBody>
          <a:bodyPr/>
          <a:lstStyle/>
          <a:p>
            <a:endParaRPr lang="es-EC"/>
          </a:p>
        </p:txBody>
      </p:sp>
      <p:sp>
        <p:nvSpPr>
          <p:cNvPr id="10" name="Slide Number Placeholder 9"/>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2277626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27133" y="943094"/>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2927133"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877684" y="943094"/>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877684"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BD9D4552-C4F2-46C4-96BC-FF8A28C2F814}" type="datetime1">
              <a:rPr lang="es-EC" smtClean="0"/>
              <a:t>24/3/2022</a:t>
            </a:fld>
            <a:endParaRPr lang="es-EC"/>
          </a:p>
        </p:txBody>
      </p:sp>
      <p:sp>
        <p:nvSpPr>
          <p:cNvPr id="11" name="Footer Placeholder 10"/>
          <p:cNvSpPr>
            <a:spLocks noGrp="1"/>
          </p:cNvSpPr>
          <p:nvPr>
            <p:ph type="ftr" sz="quarter" idx="11"/>
          </p:nvPr>
        </p:nvSpPr>
        <p:spPr/>
        <p:txBody>
          <a:bodyPr/>
          <a:lstStyle/>
          <a:p>
            <a:endParaRPr lang="es-EC"/>
          </a:p>
        </p:txBody>
      </p:sp>
      <p:sp>
        <p:nvSpPr>
          <p:cNvPr id="12" name="Slide Number Placeholder 11"/>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884529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48C90EC5-049E-4A69-A26C-A71EF30E4FC0}" type="datetime1">
              <a:rPr lang="es-EC" smtClean="0"/>
              <a:t>24/3/2022</a:t>
            </a:fld>
            <a:endParaRPr lang="es-EC"/>
          </a:p>
        </p:txBody>
      </p:sp>
      <p:sp>
        <p:nvSpPr>
          <p:cNvPr id="7" name="Footer Placeholder 6"/>
          <p:cNvSpPr>
            <a:spLocks noGrp="1"/>
          </p:cNvSpPr>
          <p:nvPr>
            <p:ph type="ftr" sz="quarter" idx="11"/>
          </p:nvPr>
        </p:nvSpPr>
        <p:spPr/>
        <p:txBody>
          <a:bodyPr/>
          <a:lstStyle/>
          <a:p>
            <a:endParaRPr lang="es-EC"/>
          </a:p>
        </p:txBody>
      </p:sp>
      <p:sp>
        <p:nvSpPr>
          <p:cNvPr id="8" name="Slide Number Placeholder 7"/>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350881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0F5B182-43CF-4AD6-8358-DD1A13F8E0C8}" type="datetime1">
              <a:rPr lang="es-EC" smtClean="0"/>
              <a:t>24/3/2022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2765535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31632" y="2523504"/>
            <a:ext cx="1221076" cy="1810992"/>
          </a:xfrm>
        </p:spPr>
        <p:txBody>
          <a:bodyPr anchor="b">
            <a:normAutofit/>
          </a:bodyPr>
          <a:lstStyle>
            <a:lvl1pPr>
              <a:defRPr sz="20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173321"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26368" y="4783014"/>
            <a:ext cx="1221076" cy="103315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Date Placeholder 7"/>
          <p:cNvSpPr>
            <a:spLocks noGrp="1"/>
          </p:cNvSpPr>
          <p:nvPr>
            <p:ph type="dt" sz="half" idx="10"/>
          </p:nvPr>
        </p:nvSpPr>
        <p:spPr/>
        <p:txBody>
          <a:bodyPr/>
          <a:lstStyle/>
          <a:p>
            <a:fld id="{B927051E-802A-429C-86DD-DA53E58C5993}" type="datetime1">
              <a:rPr lang="es-EC" smtClean="0"/>
              <a:t>24/3/2022</a:t>
            </a:fld>
            <a:endParaRPr lang="es-EC"/>
          </a:p>
        </p:txBody>
      </p:sp>
      <p:sp>
        <p:nvSpPr>
          <p:cNvPr id="9" name="Footer Placeholder 8"/>
          <p:cNvSpPr>
            <a:spLocks noGrp="1"/>
          </p:cNvSpPr>
          <p:nvPr>
            <p:ph type="ftr" sz="quarter" idx="11"/>
          </p:nvPr>
        </p:nvSpPr>
        <p:spPr/>
        <p:txBody>
          <a:bodyPr/>
          <a:lstStyle/>
          <a:p>
            <a:endParaRPr lang="es-EC"/>
          </a:p>
        </p:txBody>
      </p:sp>
      <p:sp>
        <p:nvSpPr>
          <p:cNvPr id="10" name="Slide Number Placeholder 9"/>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2855335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4728" y="1698002"/>
            <a:ext cx="1379337" cy="1802423"/>
          </a:xfrm>
        </p:spPr>
        <p:txBody>
          <a:bodyPr anchor="b">
            <a:normAutofit/>
          </a:bodyPr>
          <a:lstStyle>
            <a:lvl1pPr>
              <a:defRPr sz="20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832090" y="755015"/>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62465" y="4293407"/>
            <a:ext cx="1379337" cy="126996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Date Placeholder 7"/>
          <p:cNvSpPr>
            <a:spLocks noGrp="1"/>
          </p:cNvSpPr>
          <p:nvPr>
            <p:ph type="dt" sz="half" idx="10"/>
          </p:nvPr>
        </p:nvSpPr>
        <p:spPr/>
        <p:txBody>
          <a:bodyPr/>
          <a:lstStyle/>
          <a:p>
            <a:fld id="{35FD5F45-6469-4C34-9107-79B80AD4F094}" type="datetime1">
              <a:rPr lang="es-EC" smtClean="0"/>
              <a:t>24/3/2022</a:t>
            </a:fld>
            <a:endParaRPr lang="es-EC"/>
          </a:p>
        </p:txBody>
      </p:sp>
      <p:sp>
        <p:nvSpPr>
          <p:cNvPr id="9" name="Footer Placeholder 8"/>
          <p:cNvSpPr>
            <a:spLocks noGrp="1"/>
          </p:cNvSpPr>
          <p:nvPr>
            <p:ph type="ftr" sz="quarter" idx="11"/>
          </p:nvPr>
        </p:nvSpPr>
        <p:spPr>
          <a:xfrm>
            <a:off x="3499101" y="6356350"/>
            <a:ext cx="5911517" cy="365125"/>
          </a:xfrm>
        </p:spPr>
        <p:txBody>
          <a:bodyPr/>
          <a:lstStyle/>
          <a:p>
            <a:endParaRPr lang="es-EC"/>
          </a:p>
        </p:txBody>
      </p:sp>
      <p:sp>
        <p:nvSpPr>
          <p:cNvPr id="10" name="Slide Number Placeholder 9"/>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255901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Imagen 2" descr="Imagen 2">
            <a:extLst>
              <a:ext uri="{FF2B5EF4-FFF2-40B4-BE49-F238E27FC236}">
                <a16:creationId xmlns:a16="http://schemas.microsoft.com/office/drawing/2014/main" id="{00BF7DF2-B8A8-48A4-8488-BB3C10B5ABD7}"/>
              </a:ext>
            </a:extLst>
          </p:cNvPr>
          <p:cNvPicPr>
            <a:picLocks noChangeAspect="1"/>
          </p:cNvPicPr>
          <p:nvPr userDrawn="1"/>
        </p:nvPicPr>
        <p:blipFill>
          <a:blip r:embed="rId13"/>
          <a:stretch>
            <a:fillRect/>
          </a:stretch>
        </p:blipFill>
        <p:spPr>
          <a:xfrm rot="16200000" flipV="1">
            <a:off x="918843" y="577657"/>
            <a:ext cx="6857998" cy="5702688"/>
          </a:xfrm>
          <a:prstGeom prst="rect">
            <a:avLst/>
          </a:prstGeom>
          <a:ln w="12700">
            <a:miter lim="400000"/>
          </a:ln>
        </p:spPr>
      </p:pic>
      <p:sp>
        <p:nvSpPr>
          <p:cNvPr id="16" name="Rectángulo 3">
            <a:extLst>
              <a:ext uri="{FF2B5EF4-FFF2-40B4-BE49-F238E27FC236}">
                <a16:creationId xmlns:a16="http://schemas.microsoft.com/office/drawing/2014/main" id="{CCD9AE4D-7A78-4517-90E9-A171A6F835E9}"/>
              </a:ext>
            </a:extLst>
          </p:cNvPr>
          <p:cNvSpPr/>
          <p:nvPr userDrawn="1"/>
        </p:nvSpPr>
        <p:spPr>
          <a:xfrm rot="16200000" flipV="1">
            <a:off x="-1853969" y="3390841"/>
            <a:ext cx="6857997" cy="76319"/>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7" name="Rectángulo 4">
            <a:extLst>
              <a:ext uri="{FF2B5EF4-FFF2-40B4-BE49-F238E27FC236}">
                <a16:creationId xmlns:a16="http://schemas.microsoft.com/office/drawing/2014/main" id="{D9ED41AA-C25B-4D32-80A1-FBAA030CA83C}"/>
              </a:ext>
            </a:extLst>
          </p:cNvPr>
          <p:cNvSpPr/>
          <p:nvPr userDrawn="1"/>
        </p:nvSpPr>
        <p:spPr>
          <a:xfrm rot="16200000" flipV="1">
            <a:off x="-1955852" y="3380204"/>
            <a:ext cx="6857998" cy="97590"/>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7" name="Rectangle 6"/>
          <p:cNvSpPr/>
          <p:nvPr/>
        </p:nvSpPr>
        <p:spPr>
          <a:xfrm>
            <a:off x="2" y="0"/>
            <a:ext cx="1426412" cy="6858000"/>
          </a:xfrm>
          <a:prstGeom prst="rect">
            <a:avLst/>
          </a:prstGeom>
          <a:gradFill flip="none" rotWithShape="1">
            <a:gsLst>
              <a:gs pos="0">
                <a:srgbClr val="217143">
                  <a:shade val="30000"/>
                  <a:satMod val="115000"/>
                </a:srgbClr>
              </a:gs>
              <a:gs pos="50000">
                <a:srgbClr val="217143">
                  <a:shade val="67500"/>
                  <a:satMod val="115000"/>
                </a:srgbClr>
              </a:gs>
              <a:gs pos="100000">
                <a:srgbClr val="217143">
                  <a:shade val="100000"/>
                  <a:satMod val="115000"/>
                </a:srgbClr>
              </a:gs>
            </a:gsLst>
            <a:path path="circle">
              <a:fillToRect l="50000" t="50000" r="50000" b="50000"/>
            </a:path>
            <a:tileRect/>
          </a:gradFill>
          <a:ln>
            <a:solidFill>
              <a:srgbClr val="21714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205587" y="363289"/>
            <a:ext cx="7238877" cy="1319793"/>
          </a:xfrm>
          <a:prstGeom prst="rect">
            <a:avLst/>
          </a:prstGeom>
        </p:spPr>
        <p:txBody>
          <a:bodyPr vert="horz" lIns="91440" tIns="45720" rIns="91440" bIns="45720" rtlCol="0" anchor="ctr">
            <a:noAutofit/>
          </a:bodyPr>
          <a:lstStyle/>
          <a:p>
            <a:r>
              <a:rPr lang="es-ES" dirty="0"/>
              <a:t>Haga clic para modificar el estilo de título del patrón</a:t>
            </a:r>
            <a:endParaRPr lang="en-US" dirty="0"/>
          </a:p>
        </p:txBody>
      </p:sp>
      <p:sp>
        <p:nvSpPr>
          <p:cNvPr id="38" name="Rectangle 37"/>
          <p:cNvSpPr/>
          <p:nvPr/>
        </p:nvSpPr>
        <p:spPr>
          <a:xfrm>
            <a:off x="11825654" y="738554"/>
            <a:ext cx="374258" cy="535135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077961" y="853909"/>
            <a:ext cx="7315200" cy="5120640"/>
          </a:xfrm>
          <a:prstGeom prst="rect">
            <a:avLst/>
          </a:prstGeom>
        </p:spPr>
        <p:txBody>
          <a:bodyPr vert="horz" lIns="91440" tIns="45720" rIns="91440" bIns="45720" rtlCol="0" anchor="ctr">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BFE01385-26E5-401B-8F2F-9D47B8D1A26E}" type="datetime1">
              <a:rPr lang="es-EC" smtClean="0"/>
              <a:t>24/3/2022</a:t>
            </a:fld>
            <a:endParaRPr lang="es-EC"/>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s-EC"/>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E73B57E-1C3D-4B30-85D5-675832EB121F}" type="slidenum">
              <a:rPr lang="es-EC" smtClean="0"/>
              <a:t>‹Nº›</a:t>
            </a:fld>
            <a:endParaRPr lang="es-EC"/>
          </a:p>
        </p:txBody>
      </p:sp>
      <p:pic>
        <p:nvPicPr>
          <p:cNvPr id="14" name="Imagen 13" descr="Resultado de imagen para espe">
            <a:extLst>
              <a:ext uri="{FF2B5EF4-FFF2-40B4-BE49-F238E27FC236}">
                <a16:creationId xmlns:a16="http://schemas.microsoft.com/office/drawing/2014/main" id="{388FB323-E807-4565-8409-B0EC9DE7289D}"/>
              </a:ext>
            </a:extLst>
          </p:cNvPr>
          <p:cNvPicPr/>
          <p:nvPr userDrawn="1"/>
        </p:nvPicPr>
        <p:blipFill rotWithShape="1">
          <a:blip r:embed="rId14" cstate="print">
            <a:extLst>
              <a:ext uri="{BEBA8EAE-BF5A-486C-A8C5-ECC9F3942E4B}">
                <a14:imgProps xmlns:a14="http://schemas.microsoft.com/office/drawing/2010/main">
                  <a14:imgLayer r:embed="rId15">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r="74423"/>
          <a:stretch/>
        </p:blipFill>
        <p:spPr bwMode="auto">
          <a:xfrm>
            <a:off x="262465" y="136525"/>
            <a:ext cx="990254" cy="886661"/>
          </a:xfrm>
          <a:prstGeom prst="rect">
            <a:avLst/>
          </a:prstGeom>
          <a:noFill/>
          <a:ln>
            <a:noFill/>
          </a:ln>
        </p:spPr>
      </p:pic>
    </p:spTree>
    <p:extLst>
      <p:ext uri="{BB962C8B-B14F-4D97-AF65-F5344CB8AC3E}">
        <p14:creationId xmlns:p14="http://schemas.microsoft.com/office/powerpoint/2010/main" val="1903521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0.png"/><Relationship Id="rId7" Type="http://schemas.openxmlformats.org/officeDocument/2006/relationships/image" Target="../media/image38.png"/><Relationship Id="rId12"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image" Target="../media/image39.png"/><Relationship Id="rId7" Type="http://schemas.openxmlformats.org/officeDocument/2006/relationships/image" Target="../media/image60.png"/><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38.png"/><Relationship Id="rId9" Type="http://schemas.openxmlformats.org/officeDocument/2006/relationships/image" Target="../media/image62.png"/><Relationship Id="rId1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3.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38.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1.png"/><Relationship Id="rId4" Type="http://schemas.openxmlformats.org/officeDocument/2006/relationships/image" Target="../media/image11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180.png"/><Relationship Id="rId4" Type="http://schemas.openxmlformats.org/officeDocument/2006/relationships/image" Target="../media/image117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541.png"/><Relationship Id="rId4" Type="http://schemas.openxmlformats.org/officeDocument/2006/relationships/image" Target="../media/image530.png"/></Relationships>
</file>

<file path=ppt/slides/_rels/slide29.xml.rels><?xml version="1.0" encoding="UTF-8" standalone="yes"?>
<Relationships xmlns="http://schemas.openxmlformats.org/package/2006/relationships"><Relationship Id="rId8" Type="http://schemas.openxmlformats.org/officeDocument/2006/relationships/image" Target="../media/image124.png"/><Relationship Id="rId7"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670.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650.png"/><Relationship Id="rId4" Type="http://schemas.openxmlformats.org/officeDocument/2006/relationships/image" Target="../media/image128.png"/></Relationships>
</file>

<file path=ppt/slides/_rels/slide31.xml.rels><?xml version="1.0" encoding="UTF-8" standalone="yes"?>
<Relationships xmlns="http://schemas.openxmlformats.org/package/2006/relationships"><Relationship Id="rId3" Type="http://schemas.openxmlformats.org/officeDocument/2006/relationships/image" Target="../media/image1280.png"/><Relationship Id="rId1" Type="http://schemas.openxmlformats.org/officeDocument/2006/relationships/slideLayout" Target="../slideLayouts/slideLayout7.xml"/><Relationship Id="rId5" Type="http://schemas.openxmlformats.org/officeDocument/2006/relationships/image" Target="../media/image700.png"/><Relationship Id="rId4" Type="http://schemas.openxmlformats.org/officeDocument/2006/relationships/image" Target="../media/image1290.png"/></Relationships>
</file>

<file path=ppt/slides/_rels/slide32.xml.rels><?xml version="1.0" encoding="UTF-8" standalone="yes"?>
<Relationships xmlns="http://schemas.openxmlformats.org/package/2006/relationships"><Relationship Id="rId8" Type="http://schemas.openxmlformats.org/officeDocument/2006/relationships/image" Target="../media/image134.png"/><Relationship Id="rId7"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38.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8.jpeg"/><Relationship Id="rId5" Type="http://schemas.openxmlformats.org/officeDocument/2006/relationships/diagramQuickStyle" Target="../diagrams/quickStyle2.xml"/><Relationship Id="rId10" Type="http://schemas.openxmlformats.org/officeDocument/2006/relationships/image" Target="../media/image17.jpeg"/><Relationship Id="rId4" Type="http://schemas.openxmlformats.org/officeDocument/2006/relationships/diagramLayout" Target="../diagrams/layout2.xml"/><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gi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09183" y="3874300"/>
            <a:ext cx="1351396" cy="1171957"/>
          </a:xfrm>
          <a:prstGeom prst="rect">
            <a:avLst/>
          </a:prstGeom>
        </p:spPr>
      </p:pic>
      <p:sp>
        <p:nvSpPr>
          <p:cNvPr id="4" name="Subtítulo 2">
            <a:extLst>
              <a:ext uri="{FF2B5EF4-FFF2-40B4-BE49-F238E27FC236}">
                <a16:creationId xmlns:a16="http://schemas.microsoft.com/office/drawing/2014/main" id="{7A3B76FF-EAA0-46E8-A1DF-1123CA3A75D9}"/>
              </a:ext>
            </a:extLst>
          </p:cNvPr>
          <p:cNvSpPr>
            <a:spLocks noGrp="1"/>
          </p:cNvSpPr>
          <p:nvPr>
            <p:ph type="subTitle" idx="1"/>
          </p:nvPr>
        </p:nvSpPr>
        <p:spPr>
          <a:xfrm>
            <a:off x="3466256" y="4460278"/>
            <a:ext cx="7506539" cy="1619386"/>
          </a:xfrm>
        </p:spPr>
        <p:txBody>
          <a:bodyPr rtlCol="0">
            <a:noAutofit/>
          </a:bodyPr>
          <a:lstStyle/>
          <a:p>
            <a:pPr algn="ctr"/>
            <a:r>
              <a:rPr lang="es-EC" b="1" dirty="0">
                <a:solidFill>
                  <a:schemeClr val="tx1"/>
                </a:solidFill>
                <a:latin typeface="+mj-lt"/>
                <a:cs typeface="Times New Roman" panose="02020603050405020304" pitchFamily="18" charset="0"/>
              </a:rPr>
              <a:t>HARO MORA FERNANDO PATRICIO</a:t>
            </a:r>
          </a:p>
          <a:p>
            <a:pPr algn="ctr"/>
            <a:r>
              <a:rPr lang="es-EC" b="1" dirty="0">
                <a:solidFill>
                  <a:schemeClr val="tx1"/>
                </a:solidFill>
                <a:latin typeface="+mj-lt"/>
                <a:cs typeface="Times New Roman" panose="02020603050405020304" pitchFamily="18" charset="0"/>
              </a:rPr>
              <a:t>HEREDIA RAMOS JUAN CARLOS</a:t>
            </a:r>
          </a:p>
          <a:p>
            <a:pPr algn="ctr"/>
            <a:r>
              <a:rPr lang="es-EC" b="1" dirty="0">
                <a:solidFill>
                  <a:schemeClr val="tx1"/>
                </a:solidFill>
                <a:effectLst>
                  <a:outerShdw blurRad="38100" dist="38100" dir="2700000" algn="tl">
                    <a:srgbClr val="000000">
                      <a:alpha val="43137"/>
                    </a:srgbClr>
                  </a:outerShdw>
                </a:effectLst>
                <a:latin typeface="+mj-lt"/>
                <a:cs typeface="Times New Roman" panose="02020603050405020304" pitchFamily="18" charset="0"/>
              </a:rPr>
              <a:t>DIRECTOR: </a:t>
            </a:r>
            <a:r>
              <a:rPr lang="es-EC" b="1" dirty="0">
                <a:solidFill>
                  <a:schemeClr val="tx1"/>
                </a:solidFill>
                <a:latin typeface="+mj-lt"/>
                <a:cs typeface="Times New Roman" panose="02020603050405020304" pitchFamily="18" charset="0"/>
              </a:rPr>
              <a:t>ING. </a:t>
            </a:r>
            <a:r>
              <a:rPr lang="es-EC" sz="2400" b="1" dirty="0">
                <a:solidFill>
                  <a:schemeClr val="tx1"/>
                </a:solidFill>
                <a:latin typeface="+mj-lt"/>
                <a:cs typeface="Times New Roman" panose="02020603050405020304" pitchFamily="18" charset="0"/>
              </a:rPr>
              <a:t>CARRIÓN MATAMOROS, LUIS MIGUEL</a:t>
            </a:r>
          </a:p>
          <a:p>
            <a:pPr algn="ctr"/>
            <a:endParaRPr kumimoji="0" lang="es-EC" sz="2200" b="1"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a:p>
            <a:pPr algn="ctr"/>
            <a:r>
              <a:rPr lang="es-EC" b="1" dirty="0" err="1">
                <a:solidFill>
                  <a:prstClr val="black"/>
                </a:solidFill>
                <a:latin typeface="+mj-lt"/>
                <a:cs typeface="Times New Roman" panose="02020603050405020304" pitchFamily="18" charset="0"/>
              </a:rPr>
              <a:t>Mart</a:t>
            </a:r>
            <a:r>
              <a:rPr kumimoji="0" lang="es-EC" sz="2200" b="1" i="0" u="none" strike="noStrike" kern="1200" cap="none" spc="0" normalizeH="0" baseline="0" noProof="0" dirty="0">
                <a:ln>
                  <a:noFill/>
                </a:ln>
                <a:solidFill>
                  <a:prstClr val="black"/>
                </a:solidFill>
                <a:effectLst/>
                <a:uLnTx/>
                <a:uFillTx/>
                <a:latin typeface="+mj-lt"/>
                <a:cs typeface="Times New Roman" panose="02020603050405020304" pitchFamily="18" charset="0"/>
              </a:rPr>
              <a:t>e</a:t>
            </a:r>
            <a:r>
              <a:rPr lang="es-EC" b="1" dirty="0">
                <a:solidFill>
                  <a:prstClr val="black"/>
                </a:solidFill>
                <a:latin typeface="+mj-lt"/>
                <a:cs typeface="Times New Roman" panose="02020603050405020304" pitchFamily="18" charset="0"/>
              </a:rPr>
              <a:t>s</a:t>
            </a:r>
            <a:r>
              <a:rPr kumimoji="0" lang="es-EC" sz="2200" b="1" i="0" u="none" strike="noStrike" kern="1200" cap="none" spc="0" normalizeH="0" baseline="0" noProof="0" dirty="0">
                <a:ln>
                  <a:noFill/>
                </a:ln>
                <a:solidFill>
                  <a:prstClr val="black"/>
                </a:solidFill>
                <a:effectLst/>
                <a:uLnTx/>
                <a:uFillTx/>
                <a:latin typeface="+mj-lt"/>
                <a:cs typeface="Times New Roman" panose="02020603050405020304" pitchFamily="18" charset="0"/>
              </a:rPr>
              <a:t> 15 de</a:t>
            </a:r>
            <a:r>
              <a:rPr kumimoji="0" lang="es-EC" sz="2200" b="1" i="0" u="none" strike="noStrike" kern="1200" cap="none" spc="0" normalizeH="0" noProof="0" dirty="0">
                <a:ln>
                  <a:noFill/>
                </a:ln>
                <a:solidFill>
                  <a:prstClr val="black"/>
                </a:solidFill>
                <a:effectLst/>
                <a:uLnTx/>
                <a:uFillTx/>
                <a:latin typeface="+mj-lt"/>
                <a:cs typeface="Times New Roman" panose="02020603050405020304" pitchFamily="18" charset="0"/>
              </a:rPr>
              <a:t> Marzo</a:t>
            </a:r>
            <a:r>
              <a:rPr kumimoji="0" lang="es-EC" sz="2200" b="1" i="0" u="none" strike="noStrike" kern="1200" cap="none" spc="0" normalizeH="0" baseline="0" noProof="0" dirty="0">
                <a:ln>
                  <a:noFill/>
                </a:ln>
                <a:solidFill>
                  <a:prstClr val="black"/>
                </a:solidFill>
                <a:effectLst/>
                <a:uLnTx/>
                <a:uFillTx/>
                <a:latin typeface="+mj-lt"/>
                <a:cs typeface="Times New Roman" panose="02020603050405020304" pitchFamily="18" charset="0"/>
              </a:rPr>
              <a:t> de 2022</a:t>
            </a:r>
            <a:endParaRPr lang="es-ES" b="1" dirty="0">
              <a:solidFill>
                <a:schemeClr val="tx1"/>
              </a:solidFill>
              <a:latin typeface="+mj-lt"/>
              <a:cs typeface="Times New Roman" panose="02020603050405020304" pitchFamily="18" charset="0"/>
            </a:endParaRPr>
          </a:p>
        </p:txBody>
      </p:sp>
      <p:sp>
        <p:nvSpPr>
          <p:cNvPr id="5" name="Rectángulo 4">
            <a:extLst>
              <a:ext uri="{FF2B5EF4-FFF2-40B4-BE49-F238E27FC236}">
                <a16:creationId xmlns:a16="http://schemas.microsoft.com/office/drawing/2014/main" id="{161F5FC7-429A-4F94-8412-DAF8A443FCDA}"/>
              </a:ext>
            </a:extLst>
          </p:cNvPr>
          <p:cNvSpPr/>
          <p:nvPr/>
        </p:nvSpPr>
        <p:spPr>
          <a:xfrm>
            <a:off x="2347332" y="-278278"/>
            <a:ext cx="9744389" cy="4001095"/>
          </a:xfrm>
          <a:prstGeom prst="rect">
            <a:avLst/>
          </a:prstGeom>
        </p:spPr>
        <p:txBody>
          <a:bodyPr wrap="square">
            <a:spAutoFit/>
          </a:bodyPr>
          <a:lstStyle/>
          <a:p>
            <a:r>
              <a:rPr lang="es-EC" sz="3200" b="1" dirty="0"/>
              <a:t> </a:t>
            </a:r>
            <a:endParaRPr lang="es-CO" sz="3200" dirty="0"/>
          </a:p>
          <a:p>
            <a:pPr algn="ctr"/>
            <a:r>
              <a:rPr lang="es-EC" sz="3000" b="1" cap="all" dirty="0"/>
              <a:t>Estudio teórico experimental de la transferencia de calor en termosifón de tubos paralelos UTILIZANDO una mezcla de agua y nanopartículas de nanotubos de carbono, Al</a:t>
            </a:r>
            <a:r>
              <a:rPr lang="es-EC" sz="3000" b="1" cap="all" baseline="-25000" dirty="0"/>
              <a:t>2</a:t>
            </a:r>
            <a:r>
              <a:rPr lang="es-EC" sz="3000" b="1" cap="all" dirty="0"/>
              <a:t>O</a:t>
            </a:r>
            <a:r>
              <a:rPr lang="es-EC" sz="3000" b="1" cap="all" baseline="-25000" dirty="0"/>
              <a:t>3</a:t>
            </a:r>
            <a:r>
              <a:rPr lang="es-EC" sz="3000" b="1" cap="all" dirty="0"/>
              <a:t>, F</a:t>
            </a:r>
            <a:r>
              <a:rPr lang="es-EC" b="1" cap="all" dirty="0"/>
              <a:t>E</a:t>
            </a:r>
            <a:r>
              <a:rPr lang="es-EC" sz="3000" b="1" cap="all" baseline="-25000" dirty="0"/>
              <a:t>3</a:t>
            </a:r>
            <a:r>
              <a:rPr lang="es-EC" sz="3000" b="1" cap="all" dirty="0"/>
              <a:t>O</a:t>
            </a:r>
            <a:r>
              <a:rPr lang="es-EC" sz="3000" b="1" cap="all" baseline="-25000" dirty="0"/>
              <a:t>4</a:t>
            </a:r>
            <a:r>
              <a:rPr lang="es-EC" sz="3000" b="1" cap="all" dirty="0"/>
              <a:t> como fluido caloportador</a:t>
            </a:r>
            <a:endParaRPr lang="es-CO" sz="3000" cap="all" dirty="0"/>
          </a:p>
          <a:p>
            <a:pPr lvl="0" algn="ctr" defTabSz="457200">
              <a:defRPr/>
            </a:pPr>
            <a:br>
              <a:rPr kumimoji="0" lang="es-EC" sz="2800" b="1" i="0" u="none" strike="noStrike" kern="1200" cap="none" spc="0" normalizeH="0" baseline="0" noProof="0" dirty="0">
                <a:ln>
                  <a:noFill/>
                </a:ln>
                <a:solidFill>
                  <a:prstClr val="black"/>
                </a:solidFill>
                <a:effectLst/>
                <a:uLnTx/>
                <a:uFillTx/>
                <a:latin typeface="+mj-lt"/>
                <a:cs typeface="Times New Roman" panose="02020603050405020304" pitchFamily="18" charset="0"/>
              </a:rPr>
            </a:br>
            <a:r>
              <a:rPr kumimoji="0" lang="es-ES" sz="2200" b="1" i="0" u="none" strike="noStrike" kern="1200" cap="none" spc="0" normalizeH="0" baseline="0" noProof="0" dirty="0">
                <a:ln>
                  <a:noFill/>
                </a:ln>
                <a:solidFill>
                  <a:prstClr val="black"/>
                </a:solidFill>
                <a:effectLst/>
                <a:uLnTx/>
                <a:uFillTx/>
                <a:latin typeface="+mj-lt"/>
                <a:cs typeface="Times New Roman" panose="02020603050405020304" pitchFamily="18" charset="0"/>
              </a:rPr>
              <a:t>Trabajo de titulación, previo a la </a:t>
            </a:r>
            <a:r>
              <a:rPr kumimoji="0" lang="es-EC" sz="2200" b="1" i="0" u="none" strike="noStrike" kern="1200" cap="none" spc="0" normalizeH="0" baseline="0" noProof="0" dirty="0">
                <a:ln>
                  <a:noFill/>
                </a:ln>
                <a:solidFill>
                  <a:prstClr val="black"/>
                </a:solidFill>
                <a:effectLst/>
                <a:uLnTx/>
                <a:uFillTx/>
                <a:latin typeface="+mj-lt"/>
                <a:cs typeface="Times New Roman" panose="02020603050405020304" pitchFamily="18" charset="0"/>
              </a:rPr>
              <a:t>obtención</a:t>
            </a:r>
            <a:br>
              <a:rPr kumimoji="0" lang="es-EC" sz="2200" b="1" i="0" u="none" strike="noStrike" kern="1200" cap="none" spc="0" normalizeH="0" baseline="0" noProof="0" dirty="0">
                <a:ln>
                  <a:noFill/>
                </a:ln>
                <a:solidFill>
                  <a:prstClr val="black"/>
                </a:solidFill>
                <a:effectLst/>
                <a:uLnTx/>
                <a:uFillTx/>
                <a:latin typeface="+mj-lt"/>
                <a:cs typeface="Times New Roman" panose="02020603050405020304" pitchFamily="18" charset="0"/>
              </a:rPr>
            </a:br>
            <a:r>
              <a:rPr kumimoji="0" lang="es-EC" sz="2200" b="1" i="0" u="none" strike="noStrike" kern="1200" cap="none" spc="0" normalizeH="0" baseline="0" noProof="0" dirty="0">
                <a:ln>
                  <a:noFill/>
                </a:ln>
                <a:solidFill>
                  <a:prstClr val="black"/>
                </a:solidFill>
                <a:effectLst/>
                <a:uLnTx/>
                <a:uFillTx/>
                <a:latin typeface="+mj-lt"/>
                <a:cs typeface="Times New Roman" panose="02020603050405020304" pitchFamily="18" charset="0"/>
              </a:rPr>
              <a:t>del título de Ingeniero </a:t>
            </a:r>
            <a:r>
              <a:rPr lang="es-EC" sz="2200" b="1" noProof="0" dirty="0">
                <a:solidFill>
                  <a:prstClr val="black"/>
                </a:solidFill>
                <a:latin typeface="+mj-lt"/>
                <a:cs typeface="Times New Roman" panose="02020603050405020304" pitchFamily="18" charset="0"/>
              </a:rPr>
              <a:t>en</a:t>
            </a:r>
            <a:r>
              <a:rPr lang="es-EC" sz="2200" b="1" dirty="0">
                <a:solidFill>
                  <a:prstClr val="black"/>
                </a:solidFill>
                <a:latin typeface="+mj-lt"/>
                <a:cs typeface="Times New Roman" panose="02020603050405020304" pitchFamily="18" charset="0"/>
              </a:rPr>
              <a:t> M</a:t>
            </a:r>
            <a:r>
              <a:rPr kumimoji="0" lang="es-EC" sz="2200" b="1" i="0" u="none" strike="noStrike" kern="1200" cap="none" spc="0" normalizeH="0" baseline="0" noProof="0" dirty="0" err="1">
                <a:ln>
                  <a:noFill/>
                </a:ln>
                <a:solidFill>
                  <a:prstClr val="black"/>
                </a:solidFill>
                <a:effectLst/>
                <a:uLnTx/>
                <a:uFillTx/>
                <a:latin typeface="+mj-lt"/>
                <a:cs typeface="Times New Roman" panose="02020603050405020304" pitchFamily="18" charset="0"/>
              </a:rPr>
              <a:t>ecánica</a:t>
            </a:r>
            <a:endParaRPr kumimoji="0" lang="es-EC" sz="2200" b="1"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2" name="Slide Number Placeholder 1">
            <a:extLst>
              <a:ext uri="{FF2B5EF4-FFF2-40B4-BE49-F238E27FC236}">
                <a16:creationId xmlns:a16="http://schemas.microsoft.com/office/drawing/2014/main" id="{2FAFEA06-4C73-4E11-BFAA-C1F92FE4D6F5}"/>
              </a:ext>
            </a:extLst>
          </p:cNvPr>
          <p:cNvSpPr>
            <a:spLocks noGrp="1"/>
          </p:cNvSpPr>
          <p:nvPr>
            <p:ph type="sldNum" sz="quarter" idx="12"/>
          </p:nvPr>
        </p:nvSpPr>
        <p:spPr/>
        <p:txBody>
          <a:bodyPr/>
          <a:lstStyle/>
          <a:p>
            <a:fld id="{FE73B57E-1C3D-4B30-85D5-675832EB121F}" type="slidenum">
              <a:rPr lang="es-EC" smtClean="0"/>
              <a:t>1</a:t>
            </a:fld>
            <a:endParaRPr lang="es-EC" dirty="0"/>
          </a:p>
        </p:txBody>
      </p:sp>
    </p:spTree>
    <p:extLst>
      <p:ext uri="{BB962C8B-B14F-4D97-AF65-F5344CB8AC3E}">
        <p14:creationId xmlns:p14="http://schemas.microsoft.com/office/powerpoint/2010/main" val="2170316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87161F9E-85CB-495C-B84A-025173098FB7}"/>
              </a:ext>
            </a:extLst>
          </p:cNvPr>
          <p:cNvSpPr txBox="1">
            <a:spLocks/>
          </p:cNvSpPr>
          <p:nvPr/>
        </p:nvSpPr>
        <p:spPr>
          <a:xfrm>
            <a:off x="0" y="1464638"/>
            <a:ext cx="1433146" cy="4546326"/>
          </a:xfrm>
          <a:prstGeom prst="rect">
            <a:avLst/>
          </a:prstGeom>
        </p:spPr>
        <p:txBody>
          <a:bodyPr vert="horz" lIns="91440" tIns="45721" rIns="91440" bIns="45721"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algn="ctr" defTabSz="914411">
              <a:lnSpc>
                <a:spcPct val="100000"/>
              </a:lnSpc>
              <a:buClr>
                <a:srgbClr val="549E39"/>
              </a:buClr>
              <a:defRPr/>
            </a:pPr>
            <a:r>
              <a:rPr lang="es-EC" sz="1300" dirty="0">
                <a:solidFill>
                  <a:prstClr val="white"/>
                </a:solidFill>
                <a:latin typeface="+mj-lt"/>
                <a:cs typeface="Times New Roman" panose="02020603050405020304" pitchFamily="18" charset="0"/>
              </a:rPr>
              <a:t>Antecedentes</a:t>
            </a:r>
          </a:p>
          <a:p>
            <a:pPr algn="ctr" defTabSz="914411">
              <a:lnSpc>
                <a:spcPct val="100000"/>
              </a:lnSpc>
              <a:buClr>
                <a:srgbClr val="549E39"/>
              </a:buClr>
              <a:defRPr/>
            </a:pPr>
            <a:r>
              <a:rPr lang="es-EC" sz="1300" dirty="0">
                <a:solidFill>
                  <a:prstClr val="white"/>
                </a:solidFill>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b="1" u="sng" dirty="0">
                <a:solidFill>
                  <a:prstClr val="white"/>
                </a:solidFill>
                <a:latin typeface="+mj-lt"/>
                <a:cs typeface="Times New Roman" panose="02020603050405020304" pitchFamily="18" charset="0"/>
              </a:rPr>
              <a:t>Conceptos</a:t>
            </a:r>
          </a:p>
          <a:p>
            <a:pPr algn="ctr"/>
            <a:r>
              <a:rPr lang="es-MX" sz="1300" dirty="0">
                <a:solidFill>
                  <a:prstClr val="white"/>
                </a:solidFill>
                <a:cs typeface="Times New Roman" panose="02020603050405020304" pitchFamily="18" charset="0"/>
              </a:rPr>
              <a:t>Diseño y Construcción</a:t>
            </a:r>
          </a:p>
          <a:p>
            <a:pPr algn="ctr"/>
            <a:r>
              <a:rPr lang="es-MX" sz="1300" dirty="0">
                <a:solidFill>
                  <a:prstClr val="white"/>
                </a:solidFill>
                <a:cs typeface="Times New Roman" panose="02020603050405020304" pitchFamily="18" charset="0"/>
              </a:rPr>
              <a:t>Pruebas</a:t>
            </a:r>
          </a:p>
          <a:p>
            <a:pPr algn="ctr"/>
            <a:r>
              <a:rPr lang="es-MX" sz="1300" dirty="0">
                <a:solidFill>
                  <a:prstClr val="white"/>
                </a:solidFill>
                <a:cs typeface="Times New Roman" panose="02020603050405020304" pitchFamily="18" charset="0"/>
              </a:rPr>
              <a:t>Cálculos</a:t>
            </a:r>
          </a:p>
          <a:p>
            <a:pPr algn="ctr"/>
            <a:r>
              <a:rPr lang="es-MX" sz="1300" dirty="0">
                <a:solidFill>
                  <a:prstClr val="white"/>
                </a:solidFill>
                <a:cs typeface="Times New Roman" panose="02020603050405020304" pitchFamily="18" charset="0"/>
              </a:rPr>
              <a:t>Resultados</a:t>
            </a:r>
          </a:p>
          <a:p>
            <a:pPr algn="ctr"/>
            <a:r>
              <a:rPr lang="es-MX" sz="1300" dirty="0">
                <a:solidFill>
                  <a:prstClr val="white"/>
                </a:solidFill>
                <a:cs typeface="Times New Roman" panose="02020603050405020304" pitchFamily="18" charset="0"/>
              </a:rPr>
              <a:t>Conclusiones y Recomendaciones</a:t>
            </a:r>
          </a:p>
          <a:p>
            <a:pPr algn="ctr"/>
            <a:r>
              <a:rPr lang="es-MX" sz="1300" dirty="0">
                <a:solidFill>
                  <a:prstClr val="white"/>
                </a:solidFill>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algn="ctr" defTabSz="914411">
              <a:lnSpc>
                <a:spcPct val="100000"/>
              </a:lnSpc>
              <a:buClr>
                <a:srgbClr val="549E39"/>
              </a:buClr>
              <a:defRPr/>
            </a:pPr>
            <a:endParaRPr lang="es-EC" sz="2201" dirty="0">
              <a:solidFill>
                <a:prstClr val="black">
                  <a:lumMod val="65000"/>
                  <a:lumOff val="35000"/>
                </a:prstClr>
              </a:solidFill>
              <a:latin typeface="+mj-lt"/>
              <a:cs typeface="Times New Roman" panose="02020603050405020304" pitchFamily="18" charset="0"/>
            </a:endParaRPr>
          </a:p>
        </p:txBody>
      </p:sp>
      <p:sp>
        <p:nvSpPr>
          <p:cNvPr id="2" name="Slide Number Placeholder 1">
            <a:extLst>
              <a:ext uri="{FF2B5EF4-FFF2-40B4-BE49-F238E27FC236}">
                <a16:creationId xmlns:a16="http://schemas.microsoft.com/office/drawing/2014/main" id="{D1DF2753-80C7-4A31-B505-EE98292C367D}"/>
              </a:ext>
            </a:extLst>
          </p:cNvPr>
          <p:cNvSpPr>
            <a:spLocks noGrp="1"/>
          </p:cNvSpPr>
          <p:nvPr>
            <p:ph type="sldNum" sz="quarter" idx="12"/>
          </p:nvPr>
        </p:nvSpPr>
        <p:spPr/>
        <p:txBody>
          <a:bodyPr/>
          <a:lstStyle/>
          <a:p>
            <a:fld id="{FE73B57E-1C3D-4B30-85D5-675832EB121F}" type="slidenum">
              <a:rPr lang="es-EC" smtClean="0"/>
              <a:t>10</a:t>
            </a:fld>
            <a:endParaRPr lang="es-EC"/>
          </a:p>
        </p:txBody>
      </p:sp>
      <p:sp>
        <p:nvSpPr>
          <p:cNvPr id="4" name="Título 1">
            <a:extLst>
              <a:ext uri="{FF2B5EF4-FFF2-40B4-BE49-F238E27FC236}">
                <a16:creationId xmlns:a16="http://schemas.microsoft.com/office/drawing/2014/main" id="{B1C041D7-4080-4FC3-9908-69A0727EE2B1}"/>
              </a:ext>
            </a:extLst>
          </p:cNvPr>
          <p:cNvSpPr>
            <a:spLocks noGrp="1"/>
          </p:cNvSpPr>
          <p:nvPr>
            <p:ph type="title"/>
          </p:nvPr>
        </p:nvSpPr>
        <p:spPr>
          <a:xfrm>
            <a:off x="3199666" y="0"/>
            <a:ext cx="7434469" cy="685800"/>
          </a:xfrm>
        </p:spPr>
        <p:txBody>
          <a:bodyPr/>
          <a:lstStyle/>
          <a:p>
            <a:r>
              <a:rPr lang="es-MX" sz="4000" dirty="0">
                <a:cs typeface="Times New Roman" panose="02020603050405020304" pitchFamily="18" charset="0"/>
              </a:rPr>
              <a:t>Nanopartículas </a:t>
            </a:r>
          </a:p>
        </p:txBody>
      </p:sp>
      <p:graphicFrame>
        <p:nvGraphicFramePr>
          <p:cNvPr id="3" name="Diagrama 2"/>
          <p:cNvGraphicFramePr/>
          <p:nvPr>
            <p:extLst>
              <p:ext uri="{D42A27DB-BD31-4B8C-83A1-F6EECF244321}">
                <p14:modId xmlns:p14="http://schemas.microsoft.com/office/powerpoint/2010/main" val="3389747828"/>
              </p:ext>
            </p:extLst>
          </p:nvPr>
        </p:nvGraphicFramePr>
        <p:xfrm>
          <a:off x="1764438" y="324039"/>
          <a:ext cx="9883276" cy="4089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p:cNvGraphicFramePr/>
          <p:nvPr>
            <p:extLst>
              <p:ext uri="{D42A27DB-BD31-4B8C-83A1-F6EECF244321}">
                <p14:modId xmlns:p14="http://schemas.microsoft.com/office/powerpoint/2010/main" val="2861513388"/>
              </p:ext>
            </p:extLst>
          </p:nvPr>
        </p:nvGraphicFramePr>
        <p:xfrm>
          <a:off x="5394426" y="3907969"/>
          <a:ext cx="5611865" cy="28135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7" name="Grupo 6"/>
          <p:cNvGrpSpPr/>
          <p:nvPr/>
        </p:nvGrpSpPr>
        <p:grpSpPr>
          <a:xfrm>
            <a:off x="2092337" y="4858752"/>
            <a:ext cx="2929933" cy="911942"/>
            <a:chOff x="2100207" y="634455"/>
            <a:chExt cx="2929933" cy="406816"/>
          </a:xfrm>
        </p:grpSpPr>
        <p:sp>
          <p:nvSpPr>
            <p:cNvPr id="8" name="Rectángulo redondeado 7"/>
            <p:cNvSpPr/>
            <p:nvPr/>
          </p:nvSpPr>
          <p:spPr>
            <a:xfrm>
              <a:off x="2100207" y="634455"/>
              <a:ext cx="2929933" cy="4068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uadroTexto 8"/>
            <p:cNvSpPr txBox="1"/>
            <p:nvPr/>
          </p:nvSpPr>
          <p:spPr>
            <a:xfrm>
              <a:off x="2112122" y="646370"/>
              <a:ext cx="2906103" cy="3829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dirty="0">
                  <a:cs typeface="Times New Roman" panose="02020603050405020304" pitchFamily="18" charset="0"/>
                </a:rPr>
                <a:t>Métodos de Obtención</a:t>
              </a:r>
              <a:endParaRPr lang="es-ES" sz="2800" kern="1200" dirty="0"/>
            </a:p>
          </p:txBody>
        </p:sp>
      </p:grpSp>
      <p:sp>
        <p:nvSpPr>
          <p:cNvPr id="10" name="TextBox 10">
            <a:extLst>
              <a:ext uri="{FF2B5EF4-FFF2-40B4-BE49-F238E27FC236}">
                <a16:creationId xmlns:a16="http://schemas.microsoft.com/office/drawing/2014/main" id="{F3C2B496-1EAC-4252-A699-D63C8DE48B12}"/>
              </a:ext>
            </a:extLst>
          </p:cNvPr>
          <p:cNvSpPr txBox="1"/>
          <p:nvPr/>
        </p:nvSpPr>
        <p:spPr>
          <a:xfrm>
            <a:off x="2213883" y="6227846"/>
            <a:ext cx="4091234" cy="369460"/>
          </a:xfrm>
          <a:prstGeom prst="rect">
            <a:avLst/>
          </a:prstGeom>
          <a:noFill/>
        </p:spPr>
        <p:txBody>
          <a:bodyPr wrap="square" rtlCol="0">
            <a:spAutoFit/>
          </a:bodyPr>
          <a:lstStyle/>
          <a:p>
            <a:r>
              <a:rPr lang="en-US" sz="1801" dirty="0"/>
              <a:t>Fig. 8. (Macias ,2018)</a:t>
            </a:r>
            <a:endParaRPr lang="es-EC" sz="1801" dirty="0"/>
          </a:p>
        </p:txBody>
      </p:sp>
    </p:spTree>
    <p:extLst>
      <p:ext uri="{BB962C8B-B14F-4D97-AF65-F5344CB8AC3E}">
        <p14:creationId xmlns:p14="http://schemas.microsoft.com/office/powerpoint/2010/main" val="1580768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041D7-4080-4FC3-9908-69A0727EE2B1}"/>
              </a:ext>
            </a:extLst>
          </p:cNvPr>
          <p:cNvSpPr>
            <a:spLocks noGrp="1"/>
          </p:cNvSpPr>
          <p:nvPr>
            <p:ph type="title"/>
          </p:nvPr>
        </p:nvSpPr>
        <p:spPr>
          <a:xfrm>
            <a:off x="3032715" y="1"/>
            <a:ext cx="8638585" cy="1182382"/>
          </a:xfrm>
        </p:spPr>
        <p:txBody>
          <a:bodyPr/>
          <a:lstStyle/>
          <a:p>
            <a:r>
              <a:rPr lang="es-MX" sz="4000" dirty="0">
                <a:cs typeface="Times New Roman" panose="02020603050405020304" pitchFamily="18" charset="0"/>
              </a:rPr>
              <a:t>Nanopartículas de Análisis </a:t>
            </a:r>
          </a:p>
        </p:txBody>
      </p:sp>
      <p:sp>
        <p:nvSpPr>
          <p:cNvPr id="11" name="Marcador de contenido 2">
            <a:extLst>
              <a:ext uri="{FF2B5EF4-FFF2-40B4-BE49-F238E27FC236}">
                <a16:creationId xmlns:a16="http://schemas.microsoft.com/office/drawing/2014/main" id="{E6CC5A50-4840-43D8-88D6-C8B4166D9FDE}"/>
              </a:ext>
            </a:extLst>
          </p:cNvPr>
          <p:cNvSpPr txBox="1">
            <a:spLocks/>
          </p:cNvSpPr>
          <p:nvPr/>
        </p:nvSpPr>
        <p:spPr>
          <a:xfrm>
            <a:off x="0" y="1464638"/>
            <a:ext cx="1433146" cy="4546326"/>
          </a:xfrm>
          <a:prstGeom prst="rect">
            <a:avLst/>
          </a:prstGeom>
        </p:spPr>
        <p:txBody>
          <a:bodyPr vert="horz" lIns="91440" tIns="45721" rIns="91440" bIns="45721"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algn="ctr" defTabSz="914411">
              <a:lnSpc>
                <a:spcPct val="100000"/>
              </a:lnSpc>
              <a:buClr>
                <a:srgbClr val="549E39"/>
              </a:buClr>
              <a:defRPr/>
            </a:pPr>
            <a:r>
              <a:rPr lang="es-EC" sz="1300" dirty="0">
                <a:solidFill>
                  <a:prstClr val="white"/>
                </a:solidFill>
                <a:latin typeface="+mj-lt"/>
                <a:cs typeface="Times New Roman" panose="02020603050405020304" pitchFamily="18" charset="0"/>
              </a:rPr>
              <a:t>Antecedentes</a:t>
            </a:r>
          </a:p>
          <a:p>
            <a:pPr algn="ctr" defTabSz="914411">
              <a:lnSpc>
                <a:spcPct val="100000"/>
              </a:lnSpc>
              <a:buClr>
                <a:srgbClr val="549E39"/>
              </a:buClr>
              <a:defRPr/>
            </a:pPr>
            <a:r>
              <a:rPr lang="es-EC" sz="1300" dirty="0">
                <a:solidFill>
                  <a:prstClr val="white"/>
                </a:solidFill>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b="1" u="sng" dirty="0">
                <a:solidFill>
                  <a:prstClr val="white"/>
                </a:solidFill>
                <a:latin typeface="+mj-lt"/>
                <a:cs typeface="Times New Roman" panose="02020603050405020304" pitchFamily="18" charset="0"/>
              </a:rPr>
              <a:t>Conceptos</a:t>
            </a:r>
          </a:p>
          <a:p>
            <a:pPr algn="ctr"/>
            <a:r>
              <a:rPr lang="es-MX" sz="1300" dirty="0">
                <a:solidFill>
                  <a:prstClr val="white"/>
                </a:solidFill>
                <a:cs typeface="Times New Roman" panose="02020603050405020304" pitchFamily="18" charset="0"/>
              </a:rPr>
              <a:t>Diseño y Construcción</a:t>
            </a:r>
          </a:p>
          <a:p>
            <a:pPr algn="ctr"/>
            <a:r>
              <a:rPr lang="es-MX" sz="1300" dirty="0">
                <a:solidFill>
                  <a:prstClr val="white"/>
                </a:solidFill>
                <a:cs typeface="Times New Roman" panose="02020603050405020304" pitchFamily="18" charset="0"/>
              </a:rPr>
              <a:t>Pruebas</a:t>
            </a:r>
          </a:p>
          <a:p>
            <a:pPr algn="ctr"/>
            <a:r>
              <a:rPr lang="es-MX" sz="1300" dirty="0">
                <a:solidFill>
                  <a:prstClr val="white"/>
                </a:solidFill>
                <a:cs typeface="Times New Roman" panose="02020603050405020304" pitchFamily="18" charset="0"/>
              </a:rPr>
              <a:t>Cálculos</a:t>
            </a:r>
          </a:p>
          <a:p>
            <a:pPr algn="ctr"/>
            <a:r>
              <a:rPr lang="es-MX" sz="1300" dirty="0">
                <a:solidFill>
                  <a:prstClr val="white"/>
                </a:solidFill>
                <a:cs typeface="Times New Roman" panose="02020603050405020304" pitchFamily="18" charset="0"/>
              </a:rPr>
              <a:t>Resultados</a:t>
            </a:r>
          </a:p>
          <a:p>
            <a:pPr algn="ctr"/>
            <a:r>
              <a:rPr lang="es-MX" sz="1300" dirty="0">
                <a:solidFill>
                  <a:prstClr val="white"/>
                </a:solidFill>
                <a:cs typeface="Times New Roman" panose="02020603050405020304" pitchFamily="18" charset="0"/>
              </a:rPr>
              <a:t>Conclusiones y Recomendaciones</a:t>
            </a:r>
          </a:p>
          <a:p>
            <a:pPr algn="ctr"/>
            <a:r>
              <a:rPr lang="es-MX" sz="1300" dirty="0">
                <a:solidFill>
                  <a:prstClr val="white"/>
                </a:solidFill>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algn="ctr" defTabSz="914411">
              <a:lnSpc>
                <a:spcPct val="100000"/>
              </a:lnSpc>
              <a:buClr>
                <a:srgbClr val="549E39"/>
              </a:buClr>
              <a:defRPr/>
            </a:pPr>
            <a:endParaRPr lang="es-EC" sz="2201" dirty="0">
              <a:solidFill>
                <a:prstClr val="black">
                  <a:lumMod val="65000"/>
                  <a:lumOff val="35000"/>
                </a:prstClr>
              </a:solidFill>
              <a:latin typeface="+mj-lt"/>
              <a:cs typeface="Times New Roman" panose="02020603050405020304" pitchFamily="18" charset="0"/>
            </a:endParaRPr>
          </a:p>
        </p:txBody>
      </p:sp>
      <p:sp>
        <p:nvSpPr>
          <p:cNvPr id="3" name="Slide Number Placeholder 2">
            <a:extLst>
              <a:ext uri="{FF2B5EF4-FFF2-40B4-BE49-F238E27FC236}">
                <a16:creationId xmlns:a16="http://schemas.microsoft.com/office/drawing/2014/main" id="{208D1815-ECB6-4442-8508-657288EB3DDD}"/>
              </a:ext>
            </a:extLst>
          </p:cNvPr>
          <p:cNvSpPr>
            <a:spLocks noGrp="1"/>
          </p:cNvSpPr>
          <p:nvPr>
            <p:ph type="sldNum" sz="quarter" idx="12"/>
          </p:nvPr>
        </p:nvSpPr>
        <p:spPr/>
        <p:txBody>
          <a:bodyPr/>
          <a:lstStyle/>
          <a:p>
            <a:fld id="{FE73B57E-1C3D-4B30-85D5-675832EB121F}" type="slidenum">
              <a:rPr lang="es-EC" smtClean="0"/>
              <a:t>11</a:t>
            </a:fld>
            <a:endParaRPr lang="es-EC"/>
          </a:p>
        </p:txBody>
      </p:sp>
      <p:sp>
        <p:nvSpPr>
          <p:cNvPr id="7" name="TextBox 6">
            <a:extLst>
              <a:ext uri="{FF2B5EF4-FFF2-40B4-BE49-F238E27FC236}">
                <a16:creationId xmlns:a16="http://schemas.microsoft.com/office/drawing/2014/main" id="{53FE84DC-CA75-4F8C-BE67-FD95B580F1EB}"/>
              </a:ext>
            </a:extLst>
          </p:cNvPr>
          <p:cNvSpPr txBox="1"/>
          <p:nvPr/>
        </p:nvSpPr>
        <p:spPr>
          <a:xfrm>
            <a:off x="2018143" y="6254751"/>
            <a:ext cx="4091234" cy="369460"/>
          </a:xfrm>
          <a:prstGeom prst="rect">
            <a:avLst/>
          </a:prstGeom>
          <a:noFill/>
        </p:spPr>
        <p:txBody>
          <a:bodyPr wrap="square" rtlCol="0">
            <a:spAutoFit/>
          </a:bodyPr>
          <a:lstStyle/>
          <a:p>
            <a:r>
              <a:rPr lang="en-US" sz="1801" dirty="0"/>
              <a:t>Fig. 9.</a:t>
            </a:r>
            <a:r>
              <a:rPr lang="es-EC" sz="1801" dirty="0">
                <a:solidFill>
                  <a:srgbClr val="000000"/>
                </a:solidFill>
                <a:latin typeface="Calibri" panose="020F0502020204030204" pitchFamily="34" charset="0"/>
              </a:rPr>
              <a:t>(van </a:t>
            </a:r>
            <a:r>
              <a:rPr lang="es-EC" sz="1801" dirty="0" err="1">
                <a:solidFill>
                  <a:srgbClr val="000000"/>
                </a:solidFill>
                <a:latin typeface="Calibri" panose="020F0502020204030204" pitchFamily="34" charset="0"/>
              </a:rPr>
              <a:t>Bochove</a:t>
            </a:r>
            <a:r>
              <a:rPr lang="es-EC" sz="1801" dirty="0">
                <a:solidFill>
                  <a:srgbClr val="000000"/>
                </a:solidFill>
                <a:latin typeface="Calibri" panose="020F0502020204030204" pitchFamily="34" charset="0"/>
              </a:rPr>
              <a:t> et al., 2016)</a:t>
            </a:r>
            <a:endParaRPr lang="es-EC" sz="1801" dirty="0"/>
          </a:p>
        </p:txBody>
      </p:sp>
      <p:graphicFrame>
        <p:nvGraphicFramePr>
          <p:cNvPr id="13" name="Diagrama 12"/>
          <p:cNvGraphicFramePr/>
          <p:nvPr>
            <p:extLst>
              <p:ext uri="{D42A27DB-BD31-4B8C-83A1-F6EECF244321}">
                <p14:modId xmlns:p14="http://schemas.microsoft.com/office/powerpoint/2010/main" val="1579636830"/>
              </p:ext>
            </p:extLst>
          </p:nvPr>
        </p:nvGraphicFramePr>
        <p:xfrm>
          <a:off x="2031999" y="719667"/>
          <a:ext cx="9833430" cy="5045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5154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041D7-4080-4FC3-9908-69A0727EE2B1}"/>
              </a:ext>
            </a:extLst>
          </p:cNvPr>
          <p:cNvSpPr>
            <a:spLocks noGrp="1"/>
          </p:cNvSpPr>
          <p:nvPr>
            <p:ph type="title"/>
          </p:nvPr>
        </p:nvSpPr>
        <p:spPr>
          <a:xfrm>
            <a:off x="4450442" y="178546"/>
            <a:ext cx="4293312" cy="731905"/>
          </a:xfrm>
        </p:spPr>
        <p:txBody>
          <a:bodyPr/>
          <a:lstStyle/>
          <a:p>
            <a:r>
              <a:rPr lang="es-MX" sz="4000" dirty="0">
                <a:cs typeface="Times New Roman" panose="02020603050405020304" pitchFamily="18" charset="0"/>
              </a:rPr>
              <a:t>Nanofluido </a:t>
            </a:r>
          </a:p>
        </p:txBody>
      </p:sp>
      <p:sp>
        <p:nvSpPr>
          <p:cNvPr id="6" name="Marcador de contenido 2">
            <a:extLst>
              <a:ext uri="{FF2B5EF4-FFF2-40B4-BE49-F238E27FC236}">
                <a16:creationId xmlns:a16="http://schemas.microsoft.com/office/drawing/2014/main" id="{273CAD24-C9BF-4342-847D-A74663BEF8AD}"/>
              </a:ext>
            </a:extLst>
          </p:cNvPr>
          <p:cNvSpPr txBox="1">
            <a:spLocks/>
          </p:cNvSpPr>
          <p:nvPr/>
        </p:nvSpPr>
        <p:spPr>
          <a:xfrm>
            <a:off x="0" y="1464638"/>
            <a:ext cx="1433146" cy="4546326"/>
          </a:xfrm>
          <a:prstGeom prst="rect">
            <a:avLst/>
          </a:prstGeom>
        </p:spPr>
        <p:txBody>
          <a:bodyPr vert="horz" lIns="91440" tIns="45721" rIns="91440" bIns="45721"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algn="ctr" defTabSz="914411">
              <a:lnSpc>
                <a:spcPct val="100000"/>
              </a:lnSpc>
              <a:buClr>
                <a:srgbClr val="549E39"/>
              </a:buClr>
              <a:defRPr/>
            </a:pPr>
            <a:r>
              <a:rPr lang="es-EC" sz="1300" dirty="0">
                <a:solidFill>
                  <a:prstClr val="white"/>
                </a:solidFill>
                <a:latin typeface="+mj-lt"/>
                <a:cs typeface="Times New Roman" panose="02020603050405020304" pitchFamily="18" charset="0"/>
              </a:rPr>
              <a:t>Antecedentes</a:t>
            </a:r>
          </a:p>
          <a:p>
            <a:pPr algn="ctr" defTabSz="914411">
              <a:lnSpc>
                <a:spcPct val="100000"/>
              </a:lnSpc>
              <a:buClr>
                <a:srgbClr val="549E39"/>
              </a:buClr>
              <a:defRPr/>
            </a:pPr>
            <a:r>
              <a:rPr lang="es-EC" sz="1300" dirty="0">
                <a:solidFill>
                  <a:prstClr val="white"/>
                </a:solidFill>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b="1" u="sng"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a:t>
            </a:r>
          </a:p>
          <a:p>
            <a:pPr algn="ctr"/>
            <a:r>
              <a:rPr lang="es-MX" sz="1300" dirty="0">
                <a:solidFill>
                  <a:prstClr val="white"/>
                </a:solidFill>
                <a:latin typeface="+mj-lt"/>
                <a:cs typeface="Times New Roman" panose="02020603050405020304" pitchFamily="18" charset="0"/>
              </a:rPr>
              <a:t>Cálculos</a:t>
            </a:r>
          </a:p>
          <a:p>
            <a:pPr algn="ctr"/>
            <a:r>
              <a:rPr lang="es-MX" sz="1300" dirty="0">
                <a:solidFill>
                  <a:prstClr val="white"/>
                </a:solidFill>
                <a:latin typeface="+mj-lt"/>
                <a:cs typeface="Times New Roman" panose="02020603050405020304" pitchFamily="18" charset="0"/>
              </a:rPr>
              <a:t>Resultados</a:t>
            </a:r>
          </a:p>
          <a:p>
            <a:pPr algn="ctr"/>
            <a:r>
              <a:rPr lang="es-MX" sz="1300" dirty="0">
                <a:solidFill>
                  <a:prstClr val="white"/>
                </a:solidFill>
                <a:latin typeface="+mj-lt"/>
                <a:cs typeface="Times New Roman" panose="02020603050405020304" pitchFamily="18" charset="0"/>
              </a:rPr>
              <a:t>Conclusiones y Recomendaciones</a:t>
            </a:r>
          </a:p>
          <a:p>
            <a:pPr algn="ctr"/>
            <a:r>
              <a:rPr lang="es-MX" sz="1300" dirty="0">
                <a:solidFill>
                  <a:prstClr val="white"/>
                </a:solidFill>
                <a:latin typeface="+mj-lt"/>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algn="ctr" defTabSz="914411">
              <a:lnSpc>
                <a:spcPct val="100000"/>
              </a:lnSpc>
              <a:buClr>
                <a:srgbClr val="549E39"/>
              </a:buClr>
              <a:defRPr/>
            </a:pPr>
            <a:endParaRPr lang="es-EC" sz="2201" dirty="0">
              <a:solidFill>
                <a:prstClr val="black">
                  <a:lumMod val="65000"/>
                  <a:lumOff val="35000"/>
                </a:prstClr>
              </a:solidFill>
              <a:latin typeface="+mj-lt"/>
              <a:cs typeface="Times New Roman" panose="02020603050405020304" pitchFamily="18" charset="0"/>
            </a:endParaRPr>
          </a:p>
        </p:txBody>
      </p:sp>
      <p:sp>
        <p:nvSpPr>
          <p:cNvPr id="3" name="Slide Number Placeholder 2">
            <a:extLst>
              <a:ext uri="{FF2B5EF4-FFF2-40B4-BE49-F238E27FC236}">
                <a16:creationId xmlns:a16="http://schemas.microsoft.com/office/drawing/2014/main" id="{48F371F8-F9F4-48AB-95A2-4E1F3E0B4AEE}"/>
              </a:ext>
            </a:extLst>
          </p:cNvPr>
          <p:cNvSpPr>
            <a:spLocks noGrp="1"/>
          </p:cNvSpPr>
          <p:nvPr>
            <p:ph type="sldNum" sz="quarter" idx="12"/>
          </p:nvPr>
        </p:nvSpPr>
        <p:spPr/>
        <p:txBody>
          <a:bodyPr/>
          <a:lstStyle/>
          <a:p>
            <a:fld id="{FE73B57E-1C3D-4B30-85D5-675832EB121F}" type="slidenum">
              <a:rPr lang="es-EC" smtClean="0"/>
              <a:t>12</a:t>
            </a:fld>
            <a:endParaRPr lang="es-EC"/>
          </a:p>
        </p:txBody>
      </p:sp>
      <p:sp>
        <p:nvSpPr>
          <p:cNvPr id="8" name="TextBox 7">
            <a:extLst>
              <a:ext uri="{FF2B5EF4-FFF2-40B4-BE49-F238E27FC236}">
                <a16:creationId xmlns:a16="http://schemas.microsoft.com/office/drawing/2014/main" id="{E973268C-22DB-4B96-9CD7-AE7D236298C9}"/>
              </a:ext>
            </a:extLst>
          </p:cNvPr>
          <p:cNvSpPr txBox="1"/>
          <p:nvPr/>
        </p:nvSpPr>
        <p:spPr>
          <a:xfrm>
            <a:off x="2176135" y="6182875"/>
            <a:ext cx="4091234" cy="369460"/>
          </a:xfrm>
          <a:prstGeom prst="rect">
            <a:avLst/>
          </a:prstGeom>
          <a:noFill/>
        </p:spPr>
        <p:txBody>
          <a:bodyPr wrap="square" rtlCol="0">
            <a:spAutoFit/>
          </a:bodyPr>
          <a:lstStyle/>
          <a:p>
            <a:r>
              <a:rPr lang="en-US" sz="1801" dirty="0"/>
              <a:t>Fig. 10.</a:t>
            </a:r>
            <a:r>
              <a:rPr lang="es-EC" sz="1801" dirty="0">
                <a:solidFill>
                  <a:srgbClr val="000000"/>
                </a:solidFill>
                <a:latin typeface="Calibri" panose="020F0502020204030204" pitchFamily="34" charset="0"/>
              </a:rPr>
              <a:t>(Fuente propia, 2022)</a:t>
            </a:r>
            <a:endParaRPr lang="es-EC" sz="1801" dirty="0"/>
          </a:p>
        </p:txBody>
      </p:sp>
      <p:graphicFrame>
        <p:nvGraphicFramePr>
          <p:cNvPr id="9" name="Diagrama 8"/>
          <p:cNvGraphicFramePr/>
          <p:nvPr/>
        </p:nvGraphicFramePr>
        <p:xfrm>
          <a:off x="2717800" y="1464637"/>
          <a:ext cx="8128000" cy="4810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upo 11"/>
          <p:cNvGrpSpPr/>
          <p:nvPr/>
        </p:nvGrpSpPr>
        <p:grpSpPr>
          <a:xfrm>
            <a:off x="2176135" y="1008666"/>
            <a:ext cx="5705122" cy="911942"/>
            <a:chOff x="2100207" y="634455"/>
            <a:chExt cx="2929933" cy="406816"/>
          </a:xfrm>
        </p:grpSpPr>
        <p:sp>
          <p:nvSpPr>
            <p:cNvPr id="13" name="Rectángulo redondeado 12"/>
            <p:cNvSpPr/>
            <p:nvPr/>
          </p:nvSpPr>
          <p:spPr>
            <a:xfrm>
              <a:off x="2100207" y="634455"/>
              <a:ext cx="2929933" cy="4068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CuadroTexto 13"/>
            <p:cNvSpPr txBox="1"/>
            <p:nvPr/>
          </p:nvSpPr>
          <p:spPr>
            <a:xfrm>
              <a:off x="2112123" y="646370"/>
              <a:ext cx="2906103" cy="3829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dirty="0">
                  <a:cs typeface="Times New Roman" panose="02020603050405020304" pitchFamily="18" charset="0"/>
                </a:rPr>
                <a:t>FACTORES QUE INFLUYEN EN: </a:t>
              </a:r>
              <a:endParaRPr lang="es-ES" sz="2800" kern="1200" dirty="0"/>
            </a:p>
          </p:txBody>
        </p:sp>
      </p:grpSp>
    </p:spTree>
    <p:extLst>
      <p:ext uri="{BB962C8B-B14F-4D97-AF65-F5344CB8AC3E}">
        <p14:creationId xmlns:p14="http://schemas.microsoft.com/office/powerpoint/2010/main" val="1607912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1021280" y="-90156"/>
            <a:ext cx="11081657" cy="1160065"/>
          </a:xfrm>
        </p:spPr>
        <p:txBody>
          <a:bodyPr>
            <a:normAutofit/>
          </a:bodyPr>
          <a:lstStyle/>
          <a:p>
            <a:r>
              <a:rPr lang="es-EC" sz="4000" dirty="0"/>
              <a:t>Diseño y Construcción</a:t>
            </a:r>
            <a:endParaRPr lang="es-EC" sz="4000" dirty="0">
              <a:effectLst>
                <a:outerShdw blurRad="38100" dist="38100" dir="2700000" algn="tl">
                  <a:srgbClr val="000000">
                    <a:alpha val="43137"/>
                  </a:srgbClr>
                </a:outerShdw>
              </a:effectLst>
            </a:endParaRPr>
          </a:p>
        </p:txBody>
      </p:sp>
      <p:sp>
        <p:nvSpPr>
          <p:cNvPr id="19" name="Marcador de contenido 2">
            <a:extLst>
              <a:ext uri="{FF2B5EF4-FFF2-40B4-BE49-F238E27FC236}">
                <a16:creationId xmlns:a16="http://schemas.microsoft.com/office/drawing/2014/main" id="{D0856374-D1E9-47DC-8D88-863815B26B64}"/>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b="1" u="sng"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a:t>
            </a:r>
          </a:p>
          <a:p>
            <a:pPr algn="ctr"/>
            <a:r>
              <a:rPr lang="es-MX" sz="1300" dirty="0">
                <a:solidFill>
                  <a:prstClr val="white"/>
                </a:solidFill>
                <a:latin typeface="+mj-lt"/>
                <a:cs typeface="Times New Roman" panose="02020603050405020304" pitchFamily="18" charset="0"/>
              </a:rPr>
              <a:t>Cálculos</a:t>
            </a:r>
          </a:p>
          <a:p>
            <a:pPr algn="ctr"/>
            <a:r>
              <a:rPr lang="es-MX" sz="1300" dirty="0">
                <a:solidFill>
                  <a:prstClr val="white"/>
                </a:solidFill>
                <a:latin typeface="+mj-lt"/>
                <a:cs typeface="Times New Roman" panose="02020603050405020304" pitchFamily="18" charset="0"/>
              </a:rPr>
              <a:t>Resultados</a:t>
            </a:r>
          </a:p>
          <a:p>
            <a:pPr algn="ctr"/>
            <a:r>
              <a:rPr lang="es-MX" sz="1300" dirty="0">
                <a:solidFill>
                  <a:prstClr val="white"/>
                </a:solidFill>
                <a:latin typeface="+mj-lt"/>
                <a:cs typeface="Times New Roman" panose="02020603050405020304" pitchFamily="18" charset="0"/>
              </a:rPr>
              <a:t>Conclusiones y Recomendaciones</a:t>
            </a:r>
          </a:p>
          <a:p>
            <a:pPr algn="ctr"/>
            <a:r>
              <a:rPr lang="es-MX" sz="1300" dirty="0">
                <a:solidFill>
                  <a:prstClr val="white"/>
                </a:solidFill>
                <a:latin typeface="+mj-lt"/>
                <a:cs typeface="Times New Roman" panose="02020603050405020304" pitchFamily="18" charset="0"/>
              </a:rPr>
              <a:t>Referencias Bibliográficas</a:t>
            </a:r>
          </a:p>
        </p:txBody>
      </p:sp>
      <p:sp>
        <p:nvSpPr>
          <p:cNvPr id="3" name="Slide Number Placeholder 2">
            <a:extLst>
              <a:ext uri="{FF2B5EF4-FFF2-40B4-BE49-F238E27FC236}">
                <a16:creationId xmlns:a16="http://schemas.microsoft.com/office/drawing/2014/main" id="{F96D3410-A3E8-4B95-A144-AFE3753283FB}"/>
              </a:ext>
            </a:extLst>
          </p:cNvPr>
          <p:cNvSpPr>
            <a:spLocks noGrp="1"/>
          </p:cNvSpPr>
          <p:nvPr>
            <p:ph type="sldNum" sz="quarter" idx="12"/>
          </p:nvPr>
        </p:nvSpPr>
        <p:spPr/>
        <p:txBody>
          <a:bodyPr/>
          <a:lstStyle/>
          <a:p>
            <a:fld id="{FE73B57E-1C3D-4B30-85D5-675832EB121F}" type="slidenum">
              <a:rPr lang="es-EC" smtClean="0"/>
              <a:t>13</a:t>
            </a:fld>
            <a:endParaRPr lang="es-EC"/>
          </a:p>
        </p:txBody>
      </p:sp>
      <p:sp>
        <p:nvSpPr>
          <p:cNvPr id="9" name="TextBox 7">
            <a:extLst>
              <a:ext uri="{FF2B5EF4-FFF2-40B4-BE49-F238E27FC236}">
                <a16:creationId xmlns:a16="http://schemas.microsoft.com/office/drawing/2014/main" id="{E973268C-22DB-4B96-9CD7-AE7D236298C9}"/>
              </a:ext>
            </a:extLst>
          </p:cNvPr>
          <p:cNvSpPr txBox="1"/>
          <p:nvPr/>
        </p:nvSpPr>
        <p:spPr>
          <a:xfrm>
            <a:off x="1804128" y="6352015"/>
            <a:ext cx="4091234" cy="369460"/>
          </a:xfrm>
          <a:prstGeom prst="rect">
            <a:avLst/>
          </a:prstGeom>
          <a:noFill/>
        </p:spPr>
        <p:txBody>
          <a:bodyPr wrap="square" rtlCol="0">
            <a:spAutoFit/>
          </a:bodyPr>
          <a:lstStyle/>
          <a:p>
            <a:r>
              <a:rPr lang="en-US" sz="1801" dirty="0"/>
              <a:t>Fig. 11.</a:t>
            </a:r>
            <a:r>
              <a:rPr lang="es-EC" sz="1801" dirty="0">
                <a:solidFill>
                  <a:srgbClr val="000000"/>
                </a:solidFill>
                <a:latin typeface="Calibri" panose="020F0502020204030204" pitchFamily="34" charset="0"/>
              </a:rPr>
              <a:t>(Fuente propia, 2022)</a:t>
            </a:r>
            <a:endParaRPr lang="es-EC" sz="1801" dirty="0"/>
          </a:p>
        </p:txBody>
      </p:sp>
      <p:pic>
        <p:nvPicPr>
          <p:cNvPr id="10" name="Imagen 9">
            <a:extLst>
              <a:ext uri="{FF2B5EF4-FFF2-40B4-BE49-F238E27FC236}">
                <a16:creationId xmlns:a16="http://schemas.microsoft.com/office/drawing/2014/main" id="{2EBCA413-E9C6-4AF9-AD29-577290C527EA}"/>
              </a:ext>
            </a:extLst>
          </p:cNvPr>
          <p:cNvPicPr>
            <a:picLocks noChangeAspect="1"/>
          </p:cNvPicPr>
          <p:nvPr/>
        </p:nvPicPr>
        <p:blipFill>
          <a:blip r:embed="rId3"/>
          <a:stretch>
            <a:fillRect/>
          </a:stretch>
        </p:blipFill>
        <p:spPr>
          <a:xfrm>
            <a:off x="3330796" y="1069909"/>
            <a:ext cx="5999184" cy="4711286"/>
          </a:xfrm>
          <a:prstGeom prst="rect">
            <a:avLst/>
          </a:prstGeom>
        </p:spPr>
      </p:pic>
    </p:spTree>
    <p:extLst>
      <p:ext uri="{BB962C8B-B14F-4D97-AF65-F5344CB8AC3E}">
        <p14:creationId xmlns:p14="http://schemas.microsoft.com/office/powerpoint/2010/main" val="1088555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a:extLst>
              <a:ext uri="{FF2B5EF4-FFF2-40B4-BE49-F238E27FC236}">
                <a16:creationId xmlns:a16="http://schemas.microsoft.com/office/drawing/2014/main" id="{3E275334-5927-40AB-A6AD-47DEE4BD849E}"/>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780119" y="3005850"/>
            <a:ext cx="410215" cy="41021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4"/>
          <a:stretch>
            <a:fillRect/>
          </a:stretch>
        </p:blipFill>
        <p:spPr>
          <a:xfrm>
            <a:off x="6096000" y="1172685"/>
            <a:ext cx="2495550" cy="2409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p:cNvPicPr>
            <a:picLocks noChangeAspect="1"/>
          </p:cNvPicPr>
          <p:nvPr/>
        </p:nvPicPr>
        <p:blipFill>
          <a:blip r:embed="rId5"/>
          <a:stretch>
            <a:fillRect/>
          </a:stretch>
        </p:blipFill>
        <p:spPr>
          <a:xfrm>
            <a:off x="9492804" y="1219419"/>
            <a:ext cx="1771650" cy="2390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p:cNvPicPr>
            <a:picLocks noChangeAspect="1"/>
          </p:cNvPicPr>
          <p:nvPr/>
        </p:nvPicPr>
        <p:blipFill>
          <a:blip r:embed="rId6"/>
          <a:stretch>
            <a:fillRect/>
          </a:stretch>
        </p:blipFill>
        <p:spPr>
          <a:xfrm>
            <a:off x="6118451" y="4029091"/>
            <a:ext cx="2468961" cy="2162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p:cNvPicPr>
            <a:picLocks noChangeAspect="1"/>
          </p:cNvPicPr>
          <p:nvPr/>
        </p:nvPicPr>
        <p:blipFill>
          <a:blip r:embed="rId7"/>
          <a:stretch>
            <a:fillRect/>
          </a:stretch>
        </p:blipFill>
        <p:spPr>
          <a:xfrm>
            <a:off x="9481477" y="4038616"/>
            <a:ext cx="1771650" cy="2152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TextBox 12">
            <a:extLst>
              <a:ext uri="{FF2B5EF4-FFF2-40B4-BE49-F238E27FC236}">
                <a16:creationId xmlns:a16="http://schemas.microsoft.com/office/drawing/2014/main" id="{3220B075-0F08-4CF4-89E6-AC5454143B8E}"/>
              </a:ext>
            </a:extLst>
          </p:cNvPr>
          <p:cNvSpPr txBox="1"/>
          <p:nvPr/>
        </p:nvSpPr>
        <p:spPr>
          <a:xfrm rot="16200000">
            <a:off x="4564509" y="3461081"/>
            <a:ext cx="2092334" cy="369332"/>
          </a:xfrm>
          <a:prstGeom prst="rect">
            <a:avLst/>
          </a:prstGeom>
          <a:solidFill>
            <a:srgbClr val="436408"/>
          </a:solidFill>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b="1" dirty="0"/>
              <a:t>Placas de Duralón</a:t>
            </a:r>
          </a:p>
        </p:txBody>
      </p:sp>
      <p:sp>
        <p:nvSpPr>
          <p:cNvPr id="24" name="Flecha derecha 23"/>
          <p:cNvSpPr/>
          <p:nvPr/>
        </p:nvSpPr>
        <p:spPr>
          <a:xfrm>
            <a:off x="8941423" y="2230032"/>
            <a:ext cx="337369" cy="369548"/>
          </a:xfrm>
          <a:prstGeom prst="righ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Flecha derecha 27"/>
          <p:cNvSpPr/>
          <p:nvPr/>
        </p:nvSpPr>
        <p:spPr>
          <a:xfrm>
            <a:off x="8963277" y="4930167"/>
            <a:ext cx="337369" cy="369548"/>
          </a:xfrm>
          <a:prstGeom prst="righ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0" name="Picture 4" descr="ESPE - Universidad de las Fuerzas Armadas | Sangolqu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523" y="91751"/>
            <a:ext cx="2718855" cy="7007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C2068C95-591C-4705-BD05-66C4888EF3A2}"/>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6348000" y="3304340"/>
            <a:ext cx="410215" cy="41021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Static Comp 2">
            <a:extLst>
              <a:ext uri="{FF2B5EF4-FFF2-40B4-BE49-F238E27FC236}">
                <a16:creationId xmlns:a16="http://schemas.microsoft.com/office/drawing/2014/main" id="{140461E1-A88D-40D8-BCC5-7612DB7026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58799" y="3352980"/>
            <a:ext cx="410215" cy="322555"/>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n 40">
            <a:extLst>
              <a:ext uri="{FF2B5EF4-FFF2-40B4-BE49-F238E27FC236}">
                <a16:creationId xmlns:a16="http://schemas.microsoft.com/office/drawing/2014/main" id="{E717F113-08F5-4367-B723-22CE6C811CF2}"/>
              </a:ext>
            </a:extLst>
          </p:cNvPr>
          <p:cNvPicPr>
            <a:picLocks noChangeAspect="1"/>
          </p:cNvPicPr>
          <p:nvPr/>
        </p:nvPicPr>
        <p:blipFill>
          <a:blip r:embed="rId10"/>
          <a:stretch>
            <a:fillRect/>
          </a:stretch>
        </p:blipFill>
        <p:spPr>
          <a:xfrm>
            <a:off x="1989856" y="1266357"/>
            <a:ext cx="2544074" cy="20569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2" name="TextBox 12">
            <a:extLst>
              <a:ext uri="{FF2B5EF4-FFF2-40B4-BE49-F238E27FC236}">
                <a16:creationId xmlns:a16="http://schemas.microsoft.com/office/drawing/2014/main" id="{1D5E8B08-8DDE-4D44-8DFA-B3E23ECE692A}"/>
              </a:ext>
            </a:extLst>
          </p:cNvPr>
          <p:cNvSpPr txBox="1"/>
          <p:nvPr/>
        </p:nvSpPr>
        <p:spPr>
          <a:xfrm rot="16200000">
            <a:off x="-231230" y="3229821"/>
            <a:ext cx="2092334" cy="646331"/>
          </a:xfrm>
          <a:prstGeom prst="rect">
            <a:avLst/>
          </a:prstGeom>
          <a:solidFill>
            <a:srgbClr val="FF0000"/>
          </a:solidFill>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b="1" dirty="0"/>
              <a:t>Construcción de Tubos del IC</a:t>
            </a:r>
          </a:p>
        </p:txBody>
      </p:sp>
      <p:sp>
        <p:nvSpPr>
          <p:cNvPr id="43" name="Flecha derecha 26">
            <a:extLst>
              <a:ext uri="{FF2B5EF4-FFF2-40B4-BE49-F238E27FC236}">
                <a16:creationId xmlns:a16="http://schemas.microsoft.com/office/drawing/2014/main" id="{C2383E00-CB99-41AF-AC15-9E86ED5FDCD1}"/>
              </a:ext>
            </a:extLst>
          </p:cNvPr>
          <p:cNvSpPr/>
          <p:nvPr/>
        </p:nvSpPr>
        <p:spPr>
          <a:xfrm>
            <a:off x="1485506" y="4886760"/>
            <a:ext cx="380009" cy="412955"/>
          </a:xfrm>
          <a:prstGeom prst="rightArrow">
            <a:avLst/>
          </a:prstGeom>
          <a:solidFill>
            <a:srgbClr val="FF0000"/>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4" name="Imagen 43">
            <a:extLst>
              <a:ext uri="{FF2B5EF4-FFF2-40B4-BE49-F238E27FC236}">
                <a16:creationId xmlns:a16="http://schemas.microsoft.com/office/drawing/2014/main" id="{CC3A6BF7-28B8-4582-AA37-67AE00B37AD6}"/>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2133510" y="4038616"/>
            <a:ext cx="2508909" cy="217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5" name="Flecha derecha 28">
            <a:extLst>
              <a:ext uri="{FF2B5EF4-FFF2-40B4-BE49-F238E27FC236}">
                <a16:creationId xmlns:a16="http://schemas.microsoft.com/office/drawing/2014/main" id="{BF749C3F-E0DB-41B3-9B0A-9F1ABBB64630}"/>
              </a:ext>
            </a:extLst>
          </p:cNvPr>
          <p:cNvSpPr/>
          <p:nvPr/>
        </p:nvSpPr>
        <p:spPr>
          <a:xfrm>
            <a:off x="1314440" y="2088334"/>
            <a:ext cx="380009" cy="412955"/>
          </a:xfrm>
          <a:prstGeom prst="rightArrow">
            <a:avLst/>
          </a:prstGeom>
          <a:solidFill>
            <a:srgbClr val="FF0000"/>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073223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59FD988D-9AA8-40E6-A8C1-8C2AB243775C}"/>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949126" y="3268044"/>
            <a:ext cx="410215" cy="41021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stretch>
            <a:fillRect/>
          </a:stretch>
        </p:blipFill>
        <p:spPr>
          <a:xfrm>
            <a:off x="1334536" y="1222431"/>
            <a:ext cx="1951832" cy="2475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p:cNvPicPr>
            <a:picLocks noChangeAspect="1"/>
          </p:cNvPicPr>
          <p:nvPr/>
        </p:nvPicPr>
        <p:blipFill>
          <a:blip r:embed="rId5"/>
          <a:stretch>
            <a:fillRect/>
          </a:stretch>
        </p:blipFill>
        <p:spPr>
          <a:xfrm>
            <a:off x="3872982" y="1169690"/>
            <a:ext cx="1914590" cy="25283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p:cNvPicPr>
            <a:picLocks noChangeAspect="1"/>
          </p:cNvPicPr>
          <p:nvPr/>
        </p:nvPicPr>
        <p:blipFill>
          <a:blip r:embed="rId6"/>
          <a:stretch>
            <a:fillRect/>
          </a:stretch>
        </p:blipFill>
        <p:spPr>
          <a:xfrm>
            <a:off x="3870797" y="4155747"/>
            <a:ext cx="1952170" cy="2352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p:cNvPicPr>
            <a:picLocks noChangeAspect="1"/>
          </p:cNvPicPr>
          <p:nvPr/>
        </p:nvPicPr>
        <p:blipFill>
          <a:blip r:embed="rId7"/>
          <a:stretch>
            <a:fillRect/>
          </a:stretch>
        </p:blipFill>
        <p:spPr>
          <a:xfrm>
            <a:off x="1315102" y="4132463"/>
            <a:ext cx="1879452" cy="2399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TextBox 12">
            <a:extLst>
              <a:ext uri="{FF2B5EF4-FFF2-40B4-BE49-F238E27FC236}">
                <a16:creationId xmlns:a16="http://schemas.microsoft.com/office/drawing/2014/main" id="{3220B075-0F08-4CF4-89E6-AC5454143B8E}"/>
              </a:ext>
            </a:extLst>
          </p:cNvPr>
          <p:cNvSpPr txBox="1"/>
          <p:nvPr/>
        </p:nvSpPr>
        <p:spPr>
          <a:xfrm rot="16200000">
            <a:off x="-407740" y="3528756"/>
            <a:ext cx="2092334" cy="338554"/>
          </a:xfrm>
          <a:prstGeom prst="rect">
            <a:avLst/>
          </a:prstGeom>
          <a:solidFill>
            <a:schemeClr val="accent4">
              <a:lumMod val="75000"/>
            </a:schemeClr>
          </a:solidFill>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1600" b="1" dirty="0"/>
              <a:t>Estructura Interna IC</a:t>
            </a:r>
          </a:p>
        </p:txBody>
      </p:sp>
      <p:sp>
        <p:nvSpPr>
          <p:cNvPr id="38" name="Flecha derecha 37"/>
          <p:cNvSpPr/>
          <p:nvPr/>
        </p:nvSpPr>
        <p:spPr>
          <a:xfrm>
            <a:off x="3395500" y="2248211"/>
            <a:ext cx="337369" cy="369548"/>
          </a:xfrm>
          <a:prstGeom prst="rightArrow">
            <a:avLst/>
          </a:prstGeom>
          <a:solidFill>
            <a:schemeClr val="accent4">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Flecha derecha 40"/>
          <p:cNvSpPr/>
          <p:nvPr/>
        </p:nvSpPr>
        <p:spPr>
          <a:xfrm>
            <a:off x="3385056" y="5121390"/>
            <a:ext cx="337369" cy="369548"/>
          </a:xfrm>
          <a:prstGeom prst="rightArrow">
            <a:avLst/>
          </a:prstGeom>
          <a:solidFill>
            <a:schemeClr val="accent4">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3" name="Picture 4" descr="ESPE - Universidad de las Fuerzas Armadas | Sangolqu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523" y="91751"/>
            <a:ext cx="2718855" cy="700736"/>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n 24">
            <a:extLst>
              <a:ext uri="{FF2B5EF4-FFF2-40B4-BE49-F238E27FC236}">
                <a16:creationId xmlns:a16="http://schemas.microsoft.com/office/drawing/2014/main" id="{B4AE0A36-ADC6-4A34-81D2-B541FCBF71CD}"/>
              </a:ext>
            </a:extLst>
          </p:cNvPr>
          <p:cNvPicPr>
            <a:picLocks noChangeAspect="1"/>
          </p:cNvPicPr>
          <p:nvPr/>
        </p:nvPicPr>
        <p:blipFill>
          <a:blip r:embed="rId9"/>
          <a:stretch>
            <a:fillRect/>
          </a:stretch>
        </p:blipFill>
        <p:spPr>
          <a:xfrm>
            <a:off x="7084121" y="1045778"/>
            <a:ext cx="1826139" cy="26072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Imagen 25">
            <a:extLst>
              <a:ext uri="{FF2B5EF4-FFF2-40B4-BE49-F238E27FC236}">
                <a16:creationId xmlns:a16="http://schemas.microsoft.com/office/drawing/2014/main" id="{A2770D64-0479-4AD9-A18D-8EE88C77AFFC}"/>
              </a:ext>
            </a:extLst>
          </p:cNvPr>
          <p:cNvPicPr>
            <a:picLocks noChangeAspect="1"/>
          </p:cNvPicPr>
          <p:nvPr/>
        </p:nvPicPr>
        <p:blipFill>
          <a:blip r:embed="rId10"/>
          <a:stretch>
            <a:fillRect/>
          </a:stretch>
        </p:blipFill>
        <p:spPr>
          <a:xfrm>
            <a:off x="9624519" y="1167859"/>
            <a:ext cx="2039471" cy="26072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Imagen 26">
            <a:extLst>
              <a:ext uri="{FF2B5EF4-FFF2-40B4-BE49-F238E27FC236}">
                <a16:creationId xmlns:a16="http://schemas.microsoft.com/office/drawing/2014/main" id="{907C1C07-FC0F-436F-A107-AF9ADD1D4A0F}"/>
              </a:ext>
            </a:extLst>
          </p:cNvPr>
          <p:cNvPicPr>
            <a:picLocks noChangeAspect="1"/>
          </p:cNvPicPr>
          <p:nvPr/>
        </p:nvPicPr>
        <p:blipFill>
          <a:blip r:embed="rId11"/>
          <a:stretch>
            <a:fillRect/>
          </a:stretch>
        </p:blipFill>
        <p:spPr>
          <a:xfrm>
            <a:off x="7044797" y="3997927"/>
            <a:ext cx="1904788" cy="25104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Imagen 27">
            <a:extLst>
              <a:ext uri="{FF2B5EF4-FFF2-40B4-BE49-F238E27FC236}">
                <a16:creationId xmlns:a16="http://schemas.microsoft.com/office/drawing/2014/main" id="{48533143-5243-46D4-B627-7099954B47BE}"/>
              </a:ext>
            </a:extLst>
          </p:cNvPr>
          <p:cNvPicPr>
            <a:picLocks noChangeAspect="1"/>
          </p:cNvPicPr>
          <p:nvPr/>
        </p:nvPicPr>
        <p:blipFill>
          <a:blip r:embed="rId12"/>
          <a:stretch>
            <a:fillRect/>
          </a:stretch>
        </p:blipFill>
        <p:spPr>
          <a:xfrm>
            <a:off x="9643790" y="4019400"/>
            <a:ext cx="2020200" cy="24890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Flecha derecha 25">
            <a:extLst>
              <a:ext uri="{FF2B5EF4-FFF2-40B4-BE49-F238E27FC236}">
                <a16:creationId xmlns:a16="http://schemas.microsoft.com/office/drawing/2014/main" id="{D4067C2B-458C-4EE8-9E50-00A0020C79C6}"/>
              </a:ext>
            </a:extLst>
          </p:cNvPr>
          <p:cNvSpPr/>
          <p:nvPr/>
        </p:nvSpPr>
        <p:spPr>
          <a:xfrm>
            <a:off x="9107299" y="2286716"/>
            <a:ext cx="337369" cy="369548"/>
          </a:xfrm>
          <a:prstGeom prst="rightArrow">
            <a:avLst/>
          </a:prstGeom>
          <a:solidFill>
            <a:srgbClr val="0070C0"/>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Flecha derecha 28">
            <a:extLst>
              <a:ext uri="{FF2B5EF4-FFF2-40B4-BE49-F238E27FC236}">
                <a16:creationId xmlns:a16="http://schemas.microsoft.com/office/drawing/2014/main" id="{A00A7471-9FEF-476A-BD98-AD8BDE16E56F}"/>
              </a:ext>
            </a:extLst>
          </p:cNvPr>
          <p:cNvSpPr/>
          <p:nvPr/>
        </p:nvSpPr>
        <p:spPr>
          <a:xfrm>
            <a:off x="9136043" y="5079137"/>
            <a:ext cx="337369" cy="369548"/>
          </a:xfrm>
          <a:prstGeom prst="rightArrow">
            <a:avLst/>
          </a:prstGeom>
          <a:solidFill>
            <a:srgbClr val="0070C0"/>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TextBox 12">
            <a:extLst>
              <a:ext uri="{FF2B5EF4-FFF2-40B4-BE49-F238E27FC236}">
                <a16:creationId xmlns:a16="http://schemas.microsoft.com/office/drawing/2014/main" id="{6B7DA25E-05C6-448E-9354-D3A77CE1213C}"/>
              </a:ext>
            </a:extLst>
          </p:cNvPr>
          <p:cNvSpPr txBox="1"/>
          <p:nvPr/>
        </p:nvSpPr>
        <p:spPr>
          <a:xfrm rot="16200000">
            <a:off x="5331749" y="3533154"/>
            <a:ext cx="2092334" cy="338554"/>
          </a:xfrm>
          <a:prstGeom prst="rect">
            <a:avLst/>
          </a:prstGeom>
          <a:solidFill>
            <a:srgbClr val="0070C0"/>
          </a:solidFill>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1600" b="1" dirty="0"/>
              <a:t>Termocuplas</a:t>
            </a:r>
          </a:p>
        </p:txBody>
      </p:sp>
    </p:spTree>
    <p:extLst>
      <p:ext uri="{BB962C8B-B14F-4D97-AF65-F5344CB8AC3E}">
        <p14:creationId xmlns:p14="http://schemas.microsoft.com/office/powerpoint/2010/main" val="2320051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275625" y="1044366"/>
            <a:ext cx="1768265" cy="2576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p:cNvPicPr>
            <a:picLocks noChangeAspect="1"/>
          </p:cNvPicPr>
          <p:nvPr/>
        </p:nvPicPr>
        <p:blipFill>
          <a:blip r:embed="rId4"/>
          <a:stretch>
            <a:fillRect/>
          </a:stretch>
        </p:blipFill>
        <p:spPr>
          <a:xfrm>
            <a:off x="3913618" y="1065902"/>
            <a:ext cx="1829076" cy="25932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p:cNvPicPr>
            <a:picLocks noChangeAspect="1"/>
          </p:cNvPicPr>
          <p:nvPr/>
        </p:nvPicPr>
        <p:blipFill>
          <a:blip r:embed="rId5"/>
          <a:stretch>
            <a:fillRect/>
          </a:stretch>
        </p:blipFill>
        <p:spPr>
          <a:xfrm>
            <a:off x="1275625" y="3823980"/>
            <a:ext cx="1768265" cy="2773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p:cNvPicPr>
            <a:picLocks noChangeAspect="1"/>
          </p:cNvPicPr>
          <p:nvPr/>
        </p:nvPicPr>
        <p:blipFill>
          <a:blip r:embed="rId6"/>
          <a:stretch>
            <a:fillRect/>
          </a:stretch>
        </p:blipFill>
        <p:spPr>
          <a:xfrm>
            <a:off x="3915098" y="3823980"/>
            <a:ext cx="1748245" cy="2773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4" descr="ESPE - Universidad de las Fuerzas Armadas | Sangolquí"/>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23" y="91751"/>
            <a:ext cx="2718855" cy="7007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2">
            <a:extLst>
              <a:ext uri="{FF2B5EF4-FFF2-40B4-BE49-F238E27FC236}">
                <a16:creationId xmlns:a16="http://schemas.microsoft.com/office/drawing/2014/main" id="{3220B075-0F08-4CF4-89E6-AC5454143B8E}"/>
              </a:ext>
            </a:extLst>
          </p:cNvPr>
          <p:cNvSpPr txBox="1"/>
          <p:nvPr/>
        </p:nvSpPr>
        <p:spPr>
          <a:xfrm rot="16200000">
            <a:off x="-699953" y="3209011"/>
            <a:ext cx="2576616" cy="338554"/>
          </a:xfrm>
          <a:prstGeom prst="rect">
            <a:avLst/>
          </a:prstGeom>
          <a:solidFill>
            <a:schemeClr val="tx1">
              <a:lumMod val="75000"/>
              <a:lumOff val="25000"/>
            </a:schemeClr>
          </a:solidFill>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1600" b="1" dirty="0">
                <a:solidFill>
                  <a:schemeClr val="bg1"/>
                </a:solidFill>
              </a:rPr>
              <a:t>Sellado del IC</a:t>
            </a:r>
          </a:p>
        </p:txBody>
      </p:sp>
      <p:sp>
        <p:nvSpPr>
          <p:cNvPr id="26" name="Flecha derecha 25"/>
          <p:cNvSpPr/>
          <p:nvPr/>
        </p:nvSpPr>
        <p:spPr>
          <a:xfrm>
            <a:off x="3310069" y="2159160"/>
            <a:ext cx="337369" cy="369548"/>
          </a:xfrm>
          <a:prstGeom prst="rightArrow">
            <a:avLst/>
          </a:prstGeom>
          <a:solidFill>
            <a:schemeClr val="tx1">
              <a:lumMod val="75000"/>
              <a:lumOff val="2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9" name="Flecha derecha 28"/>
          <p:cNvSpPr/>
          <p:nvPr/>
        </p:nvSpPr>
        <p:spPr>
          <a:xfrm>
            <a:off x="3310068" y="4821579"/>
            <a:ext cx="337369" cy="369548"/>
          </a:xfrm>
          <a:prstGeom prst="rightArrow">
            <a:avLst/>
          </a:prstGeom>
          <a:solidFill>
            <a:schemeClr val="tx1">
              <a:lumMod val="75000"/>
              <a:lumOff val="2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0" name="TextBox 12">
            <a:extLst>
              <a:ext uri="{FF2B5EF4-FFF2-40B4-BE49-F238E27FC236}">
                <a16:creationId xmlns:a16="http://schemas.microsoft.com/office/drawing/2014/main" id="{5799F28B-7130-463E-B1F7-FB1D3F236DB5}"/>
              </a:ext>
            </a:extLst>
          </p:cNvPr>
          <p:cNvSpPr txBox="1"/>
          <p:nvPr/>
        </p:nvSpPr>
        <p:spPr>
          <a:xfrm>
            <a:off x="7863399" y="301564"/>
            <a:ext cx="2092334" cy="646331"/>
          </a:xfrm>
          <a:prstGeom prst="rect">
            <a:avLst/>
          </a:prstGeom>
          <a:solidFill>
            <a:srgbClr val="92D050"/>
          </a:solidFill>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b="1" dirty="0"/>
              <a:t>Reducciones y Ductos</a:t>
            </a:r>
          </a:p>
        </p:txBody>
      </p:sp>
      <p:pic>
        <p:nvPicPr>
          <p:cNvPr id="31" name="Picture 16" descr="Static Comp 2">
            <a:extLst>
              <a:ext uri="{FF2B5EF4-FFF2-40B4-BE49-F238E27FC236}">
                <a16:creationId xmlns:a16="http://schemas.microsoft.com/office/drawing/2014/main" id="{848E0823-A40C-4C87-861B-5820DD373C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48046" y="2908299"/>
            <a:ext cx="410215" cy="322555"/>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n 31">
            <a:extLst>
              <a:ext uri="{FF2B5EF4-FFF2-40B4-BE49-F238E27FC236}">
                <a16:creationId xmlns:a16="http://schemas.microsoft.com/office/drawing/2014/main" id="{AEA1D855-0302-450B-B43D-325A17723B28}"/>
              </a:ext>
            </a:extLst>
          </p:cNvPr>
          <p:cNvPicPr>
            <a:picLocks noChangeAspect="1"/>
          </p:cNvPicPr>
          <p:nvPr/>
        </p:nvPicPr>
        <p:blipFill>
          <a:blip r:embed="rId9"/>
          <a:stretch>
            <a:fillRect/>
          </a:stretch>
        </p:blipFill>
        <p:spPr>
          <a:xfrm>
            <a:off x="9323176" y="1358763"/>
            <a:ext cx="1860723" cy="20634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Imagen 32">
            <a:extLst>
              <a:ext uri="{FF2B5EF4-FFF2-40B4-BE49-F238E27FC236}">
                <a16:creationId xmlns:a16="http://schemas.microsoft.com/office/drawing/2014/main" id="{84693D62-4B0D-459A-9E33-17420561C88B}"/>
              </a:ext>
            </a:extLst>
          </p:cNvPr>
          <p:cNvPicPr>
            <a:picLocks noChangeAspect="1"/>
          </p:cNvPicPr>
          <p:nvPr/>
        </p:nvPicPr>
        <p:blipFill>
          <a:blip r:embed="rId10"/>
          <a:stretch>
            <a:fillRect/>
          </a:stretch>
        </p:blipFill>
        <p:spPr>
          <a:xfrm>
            <a:off x="6439138" y="3606917"/>
            <a:ext cx="2194131" cy="24839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Imagen 33">
            <a:extLst>
              <a:ext uri="{FF2B5EF4-FFF2-40B4-BE49-F238E27FC236}">
                <a16:creationId xmlns:a16="http://schemas.microsoft.com/office/drawing/2014/main" id="{6B17BDA2-1207-4D03-8770-B154206F911E}"/>
              </a:ext>
            </a:extLst>
          </p:cNvPr>
          <p:cNvPicPr>
            <a:picLocks noChangeAspect="1"/>
          </p:cNvPicPr>
          <p:nvPr/>
        </p:nvPicPr>
        <p:blipFill>
          <a:blip r:embed="rId11"/>
          <a:stretch>
            <a:fillRect/>
          </a:stretch>
        </p:blipFill>
        <p:spPr>
          <a:xfrm>
            <a:off x="9281675" y="3823980"/>
            <a:ext cx="2026597" cy="24013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Imagen 34">
            <a:extLst>
              <a:ext uri="{FF2B5EF4-FFF2-40B4-BE49-F238E27FC236}">
                <a16:creationId xmlns:a16="http://schemas.microsoft.com/office/drawing/2014/main" id="{6BF8235D-0574-4850-B6AF-6065C376BF6C}"/>
              </a:ext>
            </a:extLst>
          </p:cNvPr>
          <p:cNvPicPr>
            <a:picLocks noChangeAspect="1"/>
          </p:cNvPicPr>
          <p:nvPr/>
        </p:nvPicPr>
        <p:blipFill>
          <a:blip r:embed="rId12"/>
          <a:stretch>
            <a:fillRect/>
          </a:stretch>
        </p:blipFill>
        <p:spPr>
          <a:xfrm>
            <a:off x="6311226" y="1358763"/>
            <a:ext cx="2582841" cy="20394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1135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6" descr="Static Comp 2">
            <a:extLst>
              <a:ext uri="{FF2B5EF4-FFF2-40B4-BE49-F238E27FC236}">
                <a16:creationId xmlns:a16="http://schemas.microsoft.com/office/drawing/2014/main" id="{F7D709AB-7402-4839-9901-FEB7F8B7D8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8256" y="3054490"/>
            <a:ext cx="410215" cy="32255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12">
            <a:extLst>
              <a:ext uri="{FF2B5EF4-FFF2-40B4-BE49-F238E27FC236}">
                <a16:creationId xmlns:a16="http://schemas.microsoft.com/office/drawing/2014/main" id="{3220B075-0F08-4CF4-89E6-AC5454143B8E}"/>
              </a:ext>
            </a:extLst>
          </p:cNvPr>
          <p:cNvSpPr txBox="1"/>
          <p:nvPr/>
        </p:nvSpPr>
        <p:spPr>
          <a:xfrm>
            <a:off x="3798488" y="257453"/>
            <a:ext cx="4509184" cy="369332"/>
          </a:xfrm>
          <a:prstGeom prst="rect">
            <a:avLst/>
          </a:prstGeom>
          <a:solidFill>
            <a:srgbClr val="436408"/>
          </a:solidFill>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b="1" dirty="0"/>
              <a:t>Caja de resistencias y Montaje LC</a:t>
            </a:r>
          </a:p>
        </p:txBody>
      </p:sp>
      <p:sp>
        <p:nvSpPr>
          <p:cNvPr id="25" name="Flecha derecha 24"/>
          <p:cNvSpPr/>
          <p:nvPr/>
        </p:nvSpPr>
        <p:spPr>
          <a:xfrm>
            <a:off x="2533436" y="5327366"/>
            <a:ext cx="562084" cy="535319"/>
          </a:xfrm>
          <a:prstGeom prst="righ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30" name="Picture 4" descr="ESPE - Universidad de las Fuerzas Armadas | Sangolqu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23" y="91751"/>
            <a:ext cx="2718855" cy="70073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a:stretch>
            <a:fillRect/>
          </a:stretch>
        </p:blipFill>
        <p:spPr>
          <a:xfrm>
            <a:off x="5319088" y="1145987"/>
            <a:ext cx="1881218" cy="1804823"/>
          </a:xfrm>
          <a:prstGeom prst="rect">
            <a:avLst/>
          </a:prstGeom>
          <a:ln>
            <a:noFill/>
          </a:ln>
          <a:effectLst>
            <a:softEdge rad="112500"/>
          </a:effectLst>
        </p:spPr>
      </p:pic>
      <p:pic>
        <p:nvPicPr>
          <p:cNvPr id="4" name="Imagen 3"/>
          <p:cNvPicPr>
            <a:picLocks noChangeAspect="1"/>
          </p:cNvPicPr>
          <p:nvPr/>
        </p:nvPicPr>
        <p:blipFill>
          <a:blip r:embed="rId6"/>
          <a:stretch>
            <a:fillRect/>
          </a:stretch>
        </p:blipFill>
        <p:spPr>
          <a:xfrm>
            <a:off x="373392" y="1083417"/>
            <a:ext cx="2160044" cy="1867393"/>
          </a:xfrm>
          <a:prstGeom prst="rect">
            <a:avLst/>
          </a:prstGeom>
          <a:ln>
            <a:noFill/>
          </a:ln>
          <a:effectLst>
            <a:softEdge rad="112500"/>
          </a:effectLst>
        </p:spPr>
      </p:pic>
      <p:pic>
        <p:nvPicPr>
          <p:cNvPr id="8" name="Imagen 7"/>
          <p:cNvPicPr>
            <a:picLocks noChangeAspect="1"/>
          </p:cNvPicPr>
          <p:nvPr/>
        </p:nvPicPr>
        <p:blipFill>
          <a:blip r:embed="rId7"/>
          <a:stretch>
            <a:fillRect/>
          </a:stretch>
        </p:blipFill>
        <p:spPr>
          <a:xfrm>
            <a:off x="2924526" y="1094381"/>
            <a:ext cx="1871077" cy="1838817"/>
          </a:xfrm>
          <a:prstGeom prst="rect">
            <a:avLst/>
          </a:prstGeom>
          <a:ln>
            <a:noFill/>
          </a:ln>
          <a:effectLst>
            <a:softEdge rad="112500"/>
          </a:effectLst>
        </p:spPr>
      </p:pic>
      <p:pic>
        <p:nvPicPr>
          <p:cNvPr id="9" name="Imagen 8"/>
          <p:cNvPicPr>
            <a:picLocks noChangeAspect="1"/>
          </p:cNvPicPr>
          <p:nvPr/>
        </p:nvPicPr>
        <p:blipFill>
          <a:blip r:embed="rId8"/>
          <a:stretch>
            <a:fillRect/>
          </a:stretch>
        </p:blipFill>
        <p:spPr>
          <a:xfrm>
            <a:off x="816058" y="3153660"/>
            <a:ext cx="2454671" cy="1575820"/>
          </a:xfrm>
          <a:prstGeom prst="rect">
            <a:avLst/>
          </a:prstGeom>
          <a:ln>
            <a:noFill/>
          </a:ln>
          <a:effectLst>
            <a:softEdge rad="112500"/>
          </a:effectLst>
        </p:spPr>
      </p:pic>
      <p:pic>
        <p:nvPicPr>
          <p:cNvPr id="32" name="Imagen 31"/>
          <p:cNvPicPr>
            <a:picLocks noChangeAspect="1"/>
          </p:cNvPicPr>
          <p:nvPr/>
        </p:nvPicPr>
        <p:blipFill>
          <a:blip r:embed="rId9"/>
          <a:stretch>
            <a:fillRect/>
          </a:stretch>
        </p:blipFill>
        <p:spPr>
          <a:xfrm>
            <a:off x="4002297" y="3171107"/>
            <a:ext cx="2473404" cy="1540925"/>
          </a:xfrm>
          <a:prstGeom prst="rect">
            <a:avLst/>
          </a:prstGeom>
          <a:ln>
            <a:noFill/>
          </a:ln>
          <a:effectLst>
            <a:softEdge rad="112500"/>
          </a:effectLst>
        </p:spPr>
      </p:pic>
      <p:pic>
        <p:nvPicPr>
          <p:cNvPr id="33" name="Imagen 32"/>
          <p:cNvPicPr>
            <a:picLocks noChangeAspect="1"/>
          </p:cNvPicPr>
          <p:nvPr/>
        </p:nvPicPr>
        <p:blipFill>
          <a:blip r:embed="rId10"/>
          <a:stretch>
            <a:fillRect/>
          </a:stretch>
        </p:blipFill>
        <p:spPr>
          <a:xfrm>
            <a:off x="373392" y="4962103"/>
            <a:ext cx="1695599" cy="1545787"/>
          </a:xfrm>
          <a:prstGeom prst="rect">
            <a:avLst/>
          </a:prstGeom>
          <a:ln>
            <a:noFill/>
          </a:ln>
          <a:effectLst>
            <a:softEdge rad="112500"/>
          </a:effectLst>
        </p:spPr>
      </p:pic>
      <p:pic>
        <p:nvPicPr>
          <p:cNvPr id="36" name="Imagen 35"/>
          <p:cNvPicPr>
            <a:picLocks noChangeAspect="1"/>
          </p:cNvPicPr>
          <p:nvPr/>
        </p:nvPicPr>
        <p:blipFill>
          <a:blip r:embed="rId11"/>
          <a:stretch>
            <a:fillRect/>
          </a:stretch>
        </p:blipFill>
        <p:spPr>
          <a:xfrm>
            <a:off x="3559965" y="4869445"/>
            <a:ext cx="3558822" cy="1731102"/>
          </a:xfrm>
          <a:prstGeom prst="rect">
            <a:avLst/>
          </a:prstGeom>
          <a:ln>
            <a:noFill/>
          </a:ln>
          <a:effectLst>
            <a:softEdge rad="112500"/>
          </a:effectLst>
        </p:spPr>
      </p:pic>
      <p:pic>
        <p:nvPicPr>
          <p:cNvPr id="21" name="Picture 4">
            <a:extLst>
              <a:ext uri="{FF2B5EF4-FFF2-40B4-BE49-F238E27FC236}">
                <a16:creationId xmlns:a16="http://schemas.microsoft.com/office/drawing/2014/main" id="{A07C0A16-49B9-44F4-846E-0B6B5E0AB6DE}"/>
              </a:ext>
            </a:extLst>
          </p:cNvPr>
          <p:cNvPicPr>
            <a:picLocks noChangeAspect="1" noChangeArrowheads="1"/>
          </p:cNvPicPr>
          <p:nvPr/>
        </p:nvPicPr>
        <p:blipFill>
          <a:blip r:embed="rId12" cstate="print">
            <a:lum bright="70000" contrast="-70000"/>
            <a:extLst>
              <a:ext uri="{28A0092B-C50C-407E-A947-70E740481C1C}">
                <a14:useLocalDpi xmlns:a14="http://schemas.microsoft.com/office/drawing/2010/main" val="0"/>
              </a:ext>
            </a:extLst>
          </a:blip>
          <a:srcRect/>
          <a:stretch>
            <a:fillRect/>
          </a:stretch>
        </p:blipFill>
        <p:spPr bwMode="auto">
          <a:xfrm>
            <a:off x="9091837" y="5347253"/>
            <a:ext cx="204243" cy="20424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Static Comp 2">
            <a:extLst>
              <a:ext uri="{FF2B5EF4-FFF2-40B4-BE49-F238E27FC236}">
                <a16:creationId xmlns:a16="http://schemas.microsoft.com/office/drawing/2014/main" id="{8A7743D2-DEF4-42C5-B488-64D7DF7A96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2636" y="5395894"/>
            <a:ext cx="204243" cy="16059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12">
            <a:extLst>
              <a:ext uri="{FF2B5EF4-FFF2-40B4-BE49-F238E27FC236}">
                <a16:creationId xmlns:a16="http://schemas.microsoft.com/office/drawing/2014/main" id="{29A148B3-49B4-450F-A60B-9432B0753DAC}"/>
              </a:ext>
            </a:extLst>
          </p:cNvPr>
          <p:cNvSpPr txBox="1"/>
          <p:nvPr/>
        </p:nvSpPr>
        <p:spPr>
          <a:xfrm>
            <a:off x="8505085" y="1777911"/>
            <a:ext cx="1956133" cy="369332"/>
          </a:xfrm>
          <a:prstGeom prst="rect">
            <a:avLst/>
          </a:prstGeom>
          <a:solidFill>
            <a:srgbClr val="FF0000"/>
          </a:solidFill>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b="1" dirty="0"/>
              <a:t>Mesa de Trabajo</a:t>
            </a:r>
          </a:p>
        </p:txBody>
      </p:sp>
      <p:pic>
        <p:nvPicPr>
          <p:cNvPr id="39" name="Imagen 38">
            <a:extLst>
              <a:ext uri="{FF2B5EF4-FFF2-40B4-BE49-F238E27FC236}">
                <a16:creationId xmlns:a16="http://schemas.microsoft.com/office/drawing/2014/main" id="{EF8E50D5-F676-4D33-B205-E30613D4A83A}"/>
              </a:ext>
            </a:extLst>
          </p:cNvPr>
          <p:cNvPicPr>
            <a:picLocks noChangeAspect="1"/>
          </p:cNvPicPr>
          <p:nvPr/>
        </p:nvPicPr>
        <p:blipFill>
          <a:blip r:embed="rId13"/>
          <a:stretch>
            <a:fillRect/>
          </a:stretch>
        </p:blipFill>
        <p:spPr>
          <a:xfrm>
            <a:off x="8713363" y="2633248"/>
            <a:ext cx="1539579" cy="16954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Imagen 39">
            <a:extLst>
              <a:ext uri="{FF2B5EF4-FFF2-40B4-BE49-F238E27FC236}">
                <a16:creationId xmlns:a16="http://schemas.microsoft.com/office/drawing/2014/main" id="{B51BB5E8-AE35-47F8-A953-5FB0C537139D}"/>
              </a:ext>
            </a:extLst>
          </p:cNvPr>
          <p:cNvPicPr>
            <a:picLocks noChangeAspect="1"/>
          </p:cNvPicPr>
          <p:nvPr/>
        </p:nvPicPr>
        <p:blipFill>
          <a:blip r:embed="rId14"/>
          <a:stretch>
            <a:fillRect/>
          </a:stretch>
        </p:blipFill>
        <p:spPr>
          <a:xfrm>
            <a:off x="8795261" y="4784123"/>
            <a:ext cx="1445476" cy="16954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30802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59FD988D-9AA8-40E6-A8C1-8C2AB243775C}"/>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8490848" y="3005850"/>
            <a:ext cx="410215" cy="41021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12">
            <a:extLst>
              <a:ext uri="{FF2B5EF4-FFF2-40B4-BE49-F238E27FC236}">
                <a16:creationId xmlns:a16="http://schemas.microsoft.com/office/drawing/2014/main" id="{3220B075-0F08-4CF4-89E6-AC5454143B8E}"/>
              </a:ext>
            </a:extLst>
          </p:cNvPr>
          <p:cNvSpPr txBox="1"/>
          <p:nvPr/>
        </p:nvSpPr>
        <p:spPr>
          <a:xfrm>
            <a:off x="4600927" y="344621"/>
            <a:ext cx="2092334" cy="338554"/>
          </a:xfrm>
          <a:prstGeom prst="rect">
            <a:avLst/>
          </a:prstGeom>
          <a:solidFill>
            <a:schemeClr val="accent4">
              <a:lumMod val="75000"/>
            </a:schemeClr>
          </a:solidFill>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1600" b="1" dirty="0"/>
              <a:t>Instrumentación</a:t>
            </a:r>
          </a:p>
        </p:txBody>
      </p:sp>
      <p:pic>
        <p:nvPicPr>
          <p:cNvPr id="43" name="Picture 4" descr="ESPE - Universidad de las Fuerzas Armadas | Sangolqu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23" y="91751"/>
            <a:ext cx="2718855" cy="700736"/>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2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7958" y="3063308"/>
            <a:ext cx="1459320" cy="1760932"/>
          </a:xfrm>
          <a:prstGeom prst="rect">
            <a:avLst/>
          </a:prstGeom>
          <a:ln>
            <a:noFill/>
          </a:ln>
          <a:effectLst>
            <a:outerShdw blurRad="190500" algn="tl" rotWithShape="0">
              <a:srgbClr val="000000">
                <a:alpha val="70000"/>
              </a:srgbClr>
            </a:outerShdw>
          </a:effectLst>
        </p:spPr>
      </p:pic>
      <p:pic>
        <p:nvPicPr>
          <p:cNvPr id="29" name="Imagen 28"/>
          <p:cNvPicPr/>
          <p:nvPr/>
        </p:nvPicPr>
        <p:blipFill>
          <a:blip r:embed="rId6">
            <a:extLst>
              <a:ext uri="{28A0092B-C50C-407E-A947-70E740481C1C}">
                <a14:useLocalDpi xmlns:a14="http://schemas.microsoft.com/office/drawing/2010/main" val="0"/>
              </a:ext>
            </a:extLst>
          </a:blip>
          <a:srcRect/>
          <a:stretch>
            <a:fillRect/>
          </a:stretch>
        </p:blipFill>
        <p:spPr bwMode="auto">
          <a:xfrm>
            <a:off x="4391389" y="3151348"/>
            <a:ext cx="1355522" cy="1671424"/>
          </a:xfrm>
          <a:prstGeom prst="rect">
            <a:avLst/>
          </a:prstGeom>
          <a:ln>
            <a:noFill/>
          </a:ln>
          <a:effectLst>
            <a:outerShdw blurRad="190500" algn="tl" rotWithShape="0">
              <a:srgbClr val="000000">
                <a:alpha val="70000"/>
              </a:srgbClr>
            </a:outerShdw>
          </a:effectLst>
        </p:spPr>
      </p:pic>
      <p:pic>
        <p:nvPicPr>
          <p:cNvPr id="30" name="Imagen 29"/>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1082" y="950960"/>
            <a:ext cx="1503152" cy="1904834"/>
          </a:xfrm>
          <a:prstGeom prst="rect">
            <a:avLst/>
          </a:prstGeom>
          <a:ln>
            <a:noFill/>
          </a:ln>
          <a:effectLst>
            <a:outerShdw blurRad="190500" algn="tl" rotWithShape="0">
              <a:srgbClr val="000000">
                <a:alpha val="70000"/>
              </a:srgbClr>
            </a:outerShdw>
          </a:effectLst>
        </p:spPr>
      </p:pic>
      <p:pic>
        <p:nvPicPr>
          <p:cNvPr id="31" name="Imagen 30"/>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2541" y="1047243"/>
            <a:ext cx="1428781" cy="1712268"/>
          </a:xfrm>
          <a:prstGeom prst="rect">
            <a:avLst/>
          </a:prstGeom>
          <a:ln>
            <a:noFill/>
          </a:ln>
          <a:effectLst>
            <a:outerShdw blurRad="190500" algn="tl" rotWithShape="0">
              <a:srgbClr val="000000">
                <a:alpha val="70000"/>
              </a:srgbClr>
            </a:outerShdw>
          </a:effectLst>
        </p:spPr>
      </p:pic>
      <p:pic>
        <p:nvPicPr>
          <p:cNvPr id="32" name="Imagen 31"/>
          <p:cNvPicPr/>
          <p:nvPr/>
        </p:nvPicPr>
        <p:blipFill rotWithShape="1">
          <a:blip r:embed="rId9" cstate="print">
            <a:extLst>
              <a:ext uri="{28A0092B-C50C-407E-A947-70E740481C1C}">
                <a14:useLocalDpi xmlns:a14="http://schemas.microsoft.com/office/drawing/2010/main" val="0"/>
              </a:ext>
            </a:extLst>
          </a:blip>
          <a:srcRect l="20660" b="15546"/>
          <a:stretch/>
        </p:blipFill>
        <p:spPr bwMode="auto">
          <a:xfrm>
            <a:off x="7030613" y="1072883"/>
            <a:ext cx="2605626" cy="2488203"/>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6" name="Flecha izquierda y derecha 5"/>
          <p:cNvSpPr/>
          <p:nvPr/>
        </p:nvSpPr>
        <p:spPr>
          <a:xfrm>
            <a:off x="3490088" y="1773939"/>
            <a:ext cx="581424" cy="351905"/>
          </a:xfrm>
          <a:prstGeom prst="leftRightArrow">
            <a:avLst/>
          </a:prstGeom>
          <a:solidFill>
            <a:schemeClr val="accent4">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3" name="Flecha izquierda y derecha 32"/>
          <p:cNvSpPr/>
          <p:nvPr/>
        </p:nvSpPr>
        <p:spPr>
          <a:xfrm>
            <a:off x="3490088" y="3811107"/>
            <a:ext cx="581424" cy="351905"/>
          </a:xfrm>
          <a:prstGeom prst="leftRightArrow">
            <a:avLst/>
          </a:prstGeom>
          <a:solidFill>
            <a:schemeClr val="accent4">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9" name="Imagen 8"/>
          <p:cNvPicPr>
            <a:picLocks noChangeAspect="1"/>
          </p:cNvPicPr>
          <p:nvPr/>
        </p:nvPicPr>
        <p:blipFill>
          <a:blip r:embed="rId10"/>
          <a:stretch>
            <a:fillRect/>
          </a:stretch>
        </p:blipFill>
        <p:spPr>
          <a:xfrm>
            <a:off x="1812052" y="5031754"/>
            <a:ext cx="1424517" cy="1684505"/>
          </a:xfrm>
          <a:prstGeom prst="rect">
            <a:avLst/>
          </a:prstGeom>
          <a:ln>
            <a:noFill/>
          </a:ln>
          <a:effectLst>
            <a:outerShdw blurRad="190500" algn="tl" rotWithShape="0">
              <a:srgbClr val="000000">
                <a:alpha val="70000"/>
              </a:srgbClr>
            </a:outerShdw>
          </a:effectLst>
        </p:spPr>
      </p:pic>
      <p:pic>
        <p:nvPicPr>
          <p:cNvPr id="10" name="Imagen 9"/>
          <p:cNvPicPr>
            <a:picLocks noChangeAspect="1"/>
          </p:cNvPicPr>
          <p:nvPr/>
        </p:nvPicPr>
        <p:blipFill>
          <a:blip r:embed="rId11"/>
          <a:stretch>
            <a:fillRect/>
          </a:stretch>
        </p:blipFill>
        <p:spPr>
          <a:xfrm>
            <a:off x="4366994" y="5074577"/>
            <a:ext cx="1432178" cy="1661327"/>
          </a:xfrm>
          <a:prstGeom prst="rect">
            <a:avLst/>
          </a:prstGeom>
          <a:ln>
            <a:noFill/>
          </a:ln>
          <a:effectLst>
            <a:outerShdw blurRad="190500" algn="tl" rotWithShape="0">
              <a:srgbClr val="000000">
                <a:alpha val="70000"/>
              </a:srgbClr>
            </a:outerShdw>
          </a:effectLst>
        </p:spPr>
      </p:pic>
      <p:pic>
        <p:nvPicPr>
          <p:cNvPr id="42" name="Imagen 41"/>
          <p:cNvPicPr/>
          <p:nvPr/>
        </p:nvPicPr>
        <p:blipFill>
          <a:blip r:embed="rId12">
            <a:extLst>
              <a:ext uri="{28A0092B-C50C-407E-A947-70E740481C1C}">
                <a14:useLocalDpi xmlns:a14="http://schemas.microsoft.com/office/drawing/2010/main" val="0"/>
              </a:ext>
            </a:extLst>
          </a:blip>
          <a:srcRect/>
          <a:stretch>
            <a:fillRect/>
          </a:stretch>
        </p:blipFill>
        <p:spPr bwMode="auto">
          <a:xfrm>
            <a:off x="7030613" y="3981864"/>
            <a:ext cx="2605626" cy="2586983"/>
          </a:xfrm>
          <a:prstGeom prst="rect">
            <a:avLst/>
          </a:prstGeom>
          <a:ln>
            <a:noFill/>
          </a:ln>
          <a:effectLst>
            <a:outerShdw blurRad="190500" algn="tl" rotWithShape="0">
              <a:srgbClr val="000000">
                <a:alpha val="70000"/>
              </a:srgbClr>
            </a:outerShdw>
          </a:effectLst>
        </p:spPr>
      </p:pic>
      <p:sp>
        <p:nvSpPr>
          <p:cNvPr id="46" name="Flecha izquierda y derecha 45"/>
          <p:cNvSpPr/>
          <p:nvPr/>
        </p:nvSpPr>
        <p:spPr>
          <a:xfrm>
            <a:off x="3490088" y="5698053"/>
            <a:ext cx="581424" cy="351905"/>
          </a:xfrm>
          <a:prstGeom prst="leftRightArrow">
            <a:avLst/>
          </a:prstGeom>
          <a:solidFill>
            <a:schemeClr val="accent4">
              <a:lumMod val="75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2328724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ESPE - Universidad de las Fuerzas Armadas | Sangolqu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23" y="91751"/>
            <a:ext cx="2718855" cy="7007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12">
            <a:extLst>
              <a:ext uri="{FF2B5EF4-FFF2-40B4-BE49-F238E27FC236}">
                <a16:creationId xmlns:a16="http://schemas.microsoft.com/office/drawing/2014/main" id="{3220B075-0F08-4CF4-89E6-AC5454143B8E}"/>
              </a:ext>
            </a:extLst>
          </p:cNvPr>
          <p:cNvSpPr txBox="1"/>
          <p:nvPr/>
        </p:nvSpPr>
        <p:spPr>
          <a:xfrm>
            <a:off x="3857456" y="388406"/>
            <a:ext cx="2717930" cy="338554"/>
          </a:xfrm>
          <a:prstGeom prst="rect">
            <a:avLst/>
          </a:prstGeom>
          <a:solidFill>
            <a:srgbClr val="0070C0"/>
          </a:solidFill>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1600" b="1" dirty="0"/>
              <a:t>Preparación de Nanofluido</a:t>
            </a:r>
          </a:p>
        </p:txBody>
      </p:sp>
      <p:pic>
        <p:nvPicPr>
          <p:cNvPr id="8" name="Imagen 7"/>
          <p:cNvPicPr>
            <a:picLocks noChangeAspect="1"/>
          </p:cNvPicPr>
          <p:nvPr/>
        </p:nvPicPr>
        <p:blipFill>
          <a:blip r:embed="rId3"/>
          <a:stretch>
            <a:fillRect/>
          </a:stretch>
        </p:blipFill>
        <p:spPr>
          <a:xfrm>
            <a:off x="1993581" y="1255766"/>
            <a:ext cx="1889594" cy="2208782"/>
          </a:xfrm>
          <a:prstGeom prst="rect">
            <a:avLst/>
          </a:prstGeom>
          <a:ln>
            <a:noFill/>
          </a:ln>
          <a:effectLst>
            <a:outerShdw blurRad="190500" algn="tl" rotWithShape="0">
              <a:srgbClr val="000000">
                <a:alpha val="70000"/>
              </a:srgbClr>
            </a:outerShdw>
          </a:effectLst>
        </p:spPr>
      </p:pic>
      <p:pic>
        <p:nvPicPr>
          <p:cNvPr id="31" name="Imagen 30"/>
          <p:cNvPicPr/>
          <p:nvPr/>
        </p:nvPicPr>
        <p:blipFill>
          <a:blip r:embed="rId4">
            <a:extLst>
              <a:ext uri="{28A0092B-C50C-407E-A947-70E740481C1C}">
                <a14:useLocalDpi xmlns:a14="http://schemas.microsoft.com/office/drawing/2010/main" val="0"/>
              </a:ext>
            </a:extLst>
          </a:blip>
          <a:srcRect/>
          <a:stretch>
            <a:fillRect/>
          </a:stretch>
        </p:blipFill>
        <p:spPr bwMode="auto">
          <a:xfrm>
            <a:off x="5216421" y="1182328"/>
            <a:ext cx="1978518" cy="22044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a:blip r:embed="rId5"/>
          <a:stretch>
            <a:fillRect/>
          </a:stretch>
        </p:blipFill>
        <p:spPr>
          <a:xfrm>
            <a:off x="8747065" y="1185032"/>
            <a:ext cx="1646163" cy="2181778"/>
          </a:xfrm>
          <a:prstGeom prst="rect">
            <a:avLst/>
          </a:prstGeom>
          <a:ln>
            <a:noFill/>
          </a:ln>
          <a:effectLst>
            <a:outerShdw blurRad="190500" algn="tl" rotWithShape="0">
              <a:srgbClr val="000000">
                <a:alpha val="70000"/>
              </a:srgbClr>
            </a:outerShdw>
          </a:effectLst>
        </p:spPr>
      </p:pic>
      <p:pic>
        <p:nvPicPr>
          <p:cNvPr id="10" name="Imagen 9"/>
          <p:cNvPicPr>
            <a:picLocks noChangeAspect="1"/>
          </p:cNvPicPr>
          <p:nvPr/>
        </p:nvPicPr>
        <p:blipFill>
          <a:blip r:embed="rId6"/>
          <a:stretch>
            <a:fillRect/>
          </a:stretch>
        </p:blipFill>
        <p:spPr>
          <a:xfrm>
            <a:off x="2065369" y="3842167"/>
            <a:ext cx="1792087" cy="2359758"/>
          </a:xfrm>
          <a:prstGeom prst="rect">
            <a:avLst/>
          </a:prstGeom>
          <a:ln>
            <a:noFill/>
          </a:ln>
          <a:effectLst>
            <a:outerShdw blurRad="190500" algn="tl" rotWithShape="0">
              <a:srgbClr val="000000">
                <a:alpha val="70000"/>
              </a:srgbClr>
            </a:outerShdw>
          </a:effectLst>
        </p:spPr>
      </p:pic>
      <p:pic>
        <p:nvPicPr>
          <p:cNvPr id="13" name="Imagen 12"/>
          <p:cNvPicPr>
            <a:picLocks noChangeAspect="1"/>
          </p:cNvPicPr>
          <p:nvPr/>
        </p:nvPicPr>
        <p:blipFill>
          <a:blip r:embed="rId7"/>
          <a:stretch>
            <a:fillRect/>
          </a:stretch>
        </p:blipFill>
        <p:spPr>
          <a:xfrm>
            <a:off x="5259948" y="3851272"/>
            <a:ext cx="2002696" cy="2359758"/>
          </a:xfrm>
          <a:prstGeom prst="rect">
            <a:avLst/>
          </a:prstGeom>
          <a:ln>
            <a:noFill/>
          </a:ln>
          <a:effectLst>
            <a:outerShdw blurRad="190500" algn="tl" rotWithShape="0">
              <a:srgbClr val="000000">
                <a:alpha val="70000"/>
              </a:srgbClr>
            </a:outerShdw>
          </a:effectLst>
        </p:spPr>
      </p:pic>
      <p:pic>
        <p:nvPicPr>
          <p:cNvPr id="14" name="Imagen 13"/>
          <p:cNvPicPr>
            <a:picLocks noChangeAspect="1"/>
          </p:cNvPicPr>
          <p:nvPr/>
        </p:nvPicPr>
        <p:blipFill>
          <a:blip r:embed="rId8"/>
          <a:stretch>
            <a:fillRect/>
          </a:stretch>
        </p:blipFill>
        <p:spPr>
          <a:xfrm>
            <a:off x="9157608" y="3851272"/>
            <a:ext cx="1619942" cy="2359758"/>
          </a:xfrm>
          <a:prstGeom prst="rect">
            <a:avLst/>
          </a:prstGeom>
          <a:ln>
            <a:noFill/>
          </a:ln>
          <a:effectLst>
            <a:outerShdw blurRad="190500" algn="tl" rotWithShape="0">
              <a:srgbClr val="000000">
                <a:alpha val="70000"/>
              </a:srgbClr>
            </a:outerShdw>
          </a:effectLst>
        </p:spPr>
      </p:pic>
      <p:sp>
        <p:nvSpPr>
          <p:cNvPr id="33" name="Flecha derecha 32"/>
          <p:cNvSpPr/>
          <p:nvPr/>
        </p:nvSpPr>
        <p:spPr>
          <a:xfrm>
            <a:off x="8665136" y="4837272"/>
            <a:ext cx="337369" cy="369548"/>
          </a:xfrm>
          <a:prstGeom prst="rightArrow">
            <a:avLst/>
          </a:prstGeom>
          <a:solidFill>
            <a:srgbClr val="0070C0"/>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1813890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DE954-0D2A-49B0-A1EC-F3CE78F6620A}"/>
              </a:ext>
            </a:extLst>
          </p:cNvPr>
          <p:cNvSpPr>
            <a:spLocks noGrp="1"/>
          </p:cNvSpPr>
          <p:nvPr>
            <p:ph type="title"/>
          </p:nvPr>
        </p:nvSpPr>
        <p:spPr>
          <a:xfrm>
            <a:off x="728869" y="2876976"/>
            <a:ext cx="6540824" cy="1104048"/>
          </a:xfrm>
        </p:spPr>
        <p:txBody>
          <a:bodyPr>
            <a:normAutofit/>
          </a:bodyPr>
          <a:lstStyle/>
          <a:p>
            <a:pPr algn="ctr"/>
            <a:r>
              <a:rPr lang="es-EC" sz="4400" b="1" dirty="0">
                <a:solidFill>
                  <a:schemeClr val="tx1">
                    <a:lumMod val="65000"/>
                    <a:lumOff val="35000"/>
                  </a:schemeClr>
                </a:solidFill>
                <a:effectLst>
                  <a:outerShdw blurRad="38100" dist="38100" dir="2700000" algn="tl">
                    <a:srgbClr val="000000">
                      <a:alpha val="43137"/>
                    </a:srgbClr>
                  </a:outerShdw>
                </a:effectLst>
                <a:cs typeface="Times New Roman" panose="02020603050405020304" pitchFamily="18" charset="0"/>
              </a:rPr>
              <a:t>CONTENIDO</a:t>
            </a:r>
          </a:p>
        </p:txBody>
      </p:sp>
      <p:sp>
        <p:nvSpPr>
          <p:cNvPr id="3" name="Marcador de contenido 2">
            <a:extLst>
              <a:ext uri="{FF2B5EF4-FFF2-40B4-BE49-F238E27FC236}">
                <a16:creationId xmlns:a16="http://schemas.microsoft.com/office/drawing/2014/main" id="{433F4D12-1F61-438B-A18F-A7B4EC91F9A2}"/>
              </a:ext>
            </a:extLst>
          </p:cNvPr>
          <p:cNvSpPr>
            <a:spLocks noGrp="1"/>
          </p:cNvSpPr>
          <p:nvPr>
            <p:ph idx="1"/>
          </p:nvPr>
        </p:nvSpPr>
        <p:spPr>
          <a:xfrm>
            <a:off x="6656048" y="108141"/>
            <a:ext cx="4926352" cy="6606209"/>
          </a:xfrm>
        </p:spPr>
        <p:txBody>
          <a:bodyPr>
            <a:noAutofit/>
          </a:bodyPr>
          <a:lstStyle/>
          <a:p>
            <a:r>
              <a:rPr lang="es-MX" sz="2400" b="1" dirty="0">
                <a:latin typeface="+mj-lt"/>
                <a:cs typeface="Times New Roman" panose="02020603050405020304" pitchFamily="18" charset="0"/>
              </a:rPr>
              <a:t>Antecedentes </a:t>
            </a:r>
          </a:p>
          <a:p>
            <a:r>
              <a:rPr lang="es-MX" sz="2400" b="1" dirty="0">
                <a:latin typeface="+mj-lt"/>
                <a:cs typeface="Times New Roman" panose="02020603050405020304" pitchFamily="18" charset="0"/>
              </a:rPr>
              <a:t>Justificación e Importancia</a:t>
            </a:r>
          </a:p>
          <a:p>
            <a:r>
              <a:rPr lang="es-MX" sz="2400" b="1" dirty="0">
                <a:latin typeface="+mj-lt"/>
                <a:cs typeface="Times New Roman" panose="02020603050405020304" pitchFamily="18" charset="0"/>
              </a:rPr>
              <a:t>Objetivos </a:t>
            </a:r>
          </a:p>
          <a:p>
            <a:r>
              <a:rPr lang="es-MX" sz="2400" b="1" dirty="0">
                <a:latin typeface="+mj-lt"/>
                <a:cs typeface="Times New Roman" panose="02020603050405020304" pitchFamily="18" charset="0"/>
              </a:rPr>
              <a:t>Conceptos </a:t>
            </a:r>
          </a:p>
          <a:p>
            <a:r>
              <a:rPr lang="en-US" sz="2400" b="1" dirty="0" err="1">
                <a:latin typeface="+mj-lt"/>
                <a:cs typeface="Times New Roman" panose="02020603050405020304" pitchFamily="18" charset="0"/>
              </a:rPr>
              <a:t>Diseño</a:t>
            </a:r>
            <a:r>
              <a:rPr lang="en-US" sz="2400" b="1" dirty="0">
                <a:latin typeface="+mj-lt"/>
                <a:cs typeface="Times New Roman" panose="02020603050405020304" pitchFamily="18" charset="0"/>
              </a:rPr>
              <a:t> y </a:t>
            </a:r>
            <a:r>
              <a:rPr lang="en-US" sz="2400" b="1" dirty="0" err="1">
                <a:latin typeface="+mj-lt"/>
                <a:cs typeface="Times New Roman" panose="02020603050405020304" pitchFamily="18" charset="0"/>
              </a:rPr>
              <a:t>Construcción</a:t>
            </a:r>
            <a:r>
              <a:rPr lang="en-US" sz="2400" b="1" dirty="0">
                <a:latin typeface="+mj-lt"/>
                <a:cs typeface="Times New Roman" panose="02020603050405020304" pitchFamily="18" charset="0"/>
              </a:rPr>
              <a:t> </a:t>
            </a:r>
          </a:p>
          <a:p>
            <a:r>
              <a:rPr lang="es-MX" sz="2400" b="1" dirty="0">
                <a:latin typeface="+mj-lt"/>
                <a:cs typeface="Times New Roman" panose="02020603050405020304" pitchFamily="18" charset="0"/>
              </a:rPr>
              <a:t>Pruebas </a:t>
            </a:r>
          </a:p>
          <a:p>
            <a:r>
              <a:rPr lang="es-MX" sz="2400" b="1" dirty="0">
                <a:cs typeface="Times New Roman" panose="02020603050405020304" pitchFamily="18" charset="0"/>
              </a:rPr>
              <a:t>Cálculos </a:t>
            </a:r>
          </a:p>
          <a:p>
            <a:r>
              <a:rPr lang="es-MX" sz="2400" b="1" dirty="0">
                <a:latin typeface="+mj-lt"/>
                <a:cs typeface="Times New Roman" panose="02020603050405020304" pitchFamily="18" charset="0"/>
              </a:rPr>
              <a:t>Resultados </a:t>
            </a:r>
          </a:p>
          <a:p>
            <a:r>
              <a:rPr lang="es-MX" sz="2400" b="1" dirty="0">
                <a:latin typeface="+mj-lt"/>
                <a:cs typeface="Times New Roman" panose="02020603050405020304" pitchFamily="18" charset="0"/>
              </a:rPr>
              <a:t>Conclusiones y Recomendaciones</a:t>
            </a:r>
          </a:p>
          <a:p>
            <a:r>
              <a:rPr lang="es-MX" sz="2400" b="1" dirty="0">
                <a:latin typeface="+mj-lt"/>
                <a:cs typeface="Times New Roman" panose="02020603050405020304" pitchFamily="18" charset="0"/>
              </a:rPr>
              <a:t>Referencias Bibliográficas</a:t>
            </a:r>
          </a:p>
        </p:txBody>
      </p:sp>
      <p:sp>
        <p:nvSpPr>
          <p:cNvPr id="4" name="Slide Number Placeholder 3">
            <a:extLst>
              <a:ext uri="{FF2B5EF4-FFF2-40B4-BE49-F238E27FC236}">
                <a16:creationId xmlns:a16="http://schemas.microsoft.com/office/drawing/2014/main" id="{629FB6AF-5F83-4C3E-B85C-61562D5ED339}"/>
              </a:ext>
            </a:extLst>
          </p:cNvPr>
          <p:cNvSpPr>
            <a:spLocks noGrp="1"/>
          </p:cNvSpPr>
          <p:nvPr>
            <p:ph type="sldNum" sz="quarter" idx="12"/>
          </p:nvPr>
        </p:nvSpPr>
        <p:spPr/>
        <p:txBody>
          <a:bodyPr/>
          <a:lstStyle/>
          <a:p>
            <a:fld id="{FE73B57E-1C3D-4B30-85D5-675832EB121F}" type="slidenum">
              <a:rPr lang="es-EC" smtClean="0"/>
              <a:t>2</a:t>
            </a:fld>
            <a:endParaRPr lang="es-EC"/>
          </a:p>
        </p:txBody>
      </p:sp>
    </p:spTree>
    <p:extLst>
      <p:ext uri="{BB962C8B-B14F-4D97-AF65-F5344CB8AC3E}">
        <p14:creationId xmlns:p14="http://schemas.microsoft.com/office/powerpoint/2010/main" val="1023124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ESPE - Universidad de las Fuerzas Armadas | Sangolqu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23" y="91751"/>
            <a:ext cx="2718855" cy="7007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2">
            <a:extLst>
              <a:ext uri="{FF2B5EF4-FFF2-40B4-BE49-F238E27FC236}">
                <a16:creationId xmlns:a16="http://schemas.microsoft.com/office/drawing/2014/main" id="{3220B075-0F08-4CF4-89E6-AC5454143B8E}"/>
              </a:ext>
            </a:extLst>
          </p:cNvPr>
          <p:cNvSpPr txBox="1"/>
          <p:nvPr/>
        </p:nvSpPr>
        <p:spPr>
          <a:xfrm>
            <a:off x="4643342" y="272842"/>
            <a:ext cx="2092334" cy="338554"/>
          </a:xfrm>
          <a:prstGeom prst="rect">
            <a:avLst/>
          </a:prstGeom>
          <a:solidFill>
            <a:schemeClr val="tx1">
              <a:lumMod val="75000"/>
              <a:lumOff val="25000"/>
            </a:schemeClr>
          </a:solidFill>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1600" b="1" dirty="0">
                <a:solidFill>
                  <a:schemeClr val="bg1"/>
                </a:solidFill>
              </a:rPr>
              <a:t>Equipos utilizados</a:t>
            </a:r>
          </a:p>
        </p:txBody>
      </p:sp>
      <p:pic>
        <p:nvPicPr>
          <p:cNvPr id="2" name="Imagen 1"/>
          <p:cNvPicPr>
            <a:picLocks noChangeAspect="1"/>
          </p:cNvPicPr>
          <p:nvPr/>
        </p:nvPicPr>
        <p:blipFill>
          <a:blip r:embed="rId3"/>
          <a:stretch>
            <a:fillRect/>
          </a:stretch>
        </p:blipFill>
        <p:spPr>
          <a:xfrm>
            <a:off x="1578950" y="1003508"/>
            <a:ext cx="8886825" cy="5581650"/>
          </a:xfrm>
          <a:prstGeom prst="rect">
            <a:avLst/>
          </a:prstGeom>
        </p:spPr>
      </p:pic>
    </p:spTree>
    <p:extLst>
      <p:ext uri="{BB962C8B-B14F-4D97-AF65-F5344CB8AC3E}">
        <p14:creationId xmlns:p14="http://schemas.microsoft.com/office/powerpoint/2010/main" val="2255110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556844-1FE3-4279-A15C-CCB32C80567F}"/>
              </a:ext>
            </a:extLst>
          </p:cNvPr>
          <p:cNvSpPr>
            <a:spLocks noGrp="1"/>
          </p:cNvSpPr>
          <p:nvPr>
            <p:ph type="sldNum" sz="quarter" idx="12"/>
          </p:nvPr>
        </p:nvSpPr>
        <p:spPr/>
        <p:txBody>
          <a:bodyPr/>
          <a:lstStyle/>
          <a:p>
            <a:fld id="{FE73B57E-1C3D-4B30-85D5-675832EB121F}" type="slidenum">
              <a:rPr lang="es-EC" smtClean="0"/>
              <a:t>21</a:t>
            </a:fld>
            <a:endParaRPr lang="es-EC" dirty="0"/>
          </a:p>
        </p:txBody>
      </p:sp>
      <p:sp>
        <p:nvSpPr>
          <p:cNvPr id="2" name="Título 1">
            <a:extLst>
              <a:ext uri="{FF2B5EF4-FFF2-40B4-BE49-F238E27FC236}">
                <a16:creationId xmlns:a16="http://schemas.microsoft.com/office/drawing/2014/main" id="{BBC69536-F5EF-47F1-97BE-1FD6839FA2F7}"/>
              </a:ext>
            </a:extLst>
          </p:cNvPr>
          <p:cNvSpPr>
            <a:spLocks noGrp="1"/>
          </p:cNvSpPr>
          <p:nvPr>
            <p:ph type="title" idx="4294967295"/>
          </p:nvPr>
        </p:nvSpPr>
        <p:spPr>
          <a:xfrm>
            <a:off x="716573" y="45192"/>
            <a:ext cx="10445750" cy="984250"/>
          </a:xfrm>
        </p:spPr>
        <p:txBody>
          <a:bodyPr>
            <a:noAutofit/>
          </a:bodyPr>
          <a:lstStyle/>
          <a:p>
            <a:r>
              <a:rPr lang="es-EC" sz="4000" dirty="0"/>
              <a:t>Pruebas realizadas</a:t>
            </a:r>
            <a:endParaRPr lang="es-EC" sz="4000" dirty="0">
              <a:effectLst>
                <a:outerShdw blurRad="38100" dist="38100" dir="2700000" algn="tl">
                  <a:srgbClr val="000000">
                    <a:alpha val="43137"/>
                  </a:srgbClr>
                </a:outerShdw>
              </a:effectLst>
            </a:endParaRPr>
          </a:p>
        </p:txBody>
      </p:sp>
      <p:sp>
        <p:nvSpPr>
          <p:cNvPr id="8" name="Marcador de contenido 2">
            <a:extLst>
              <a:ext uri="{FF2B5EF4-FFF2-40B4-BE49-F238E27FC236}">
                <a16:creationId xmlns:a16="http://schemas.microsoft.com/office/drawing/2014/main" id="{CCA93876-2F8F-4DD1-97CB-F1707216A840}"/>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b="1" u="sng" dirty="0">
                <a:solidFill>
                  <a:prstClr val="white"/>
                </a:solidFill>
                <a:latin typeface="+mj-lt"/>
                <a:cs typeface="Times New Roman" panose="02020603050405020304" pitchFamily="18" charset="0"/>
              </a:rPr>
              <a:t>Pruebas </a:t>
            </a:r>
          </a:p>
          <a:p>
            <a:pPr algn="ctr"/>
            <a:r>
              <a:rPr lang="es-MX" sz="1300" dirty="0">
                <a:solidFill>
                  <a:prstClr val="white"/>
                </a:solidFill>
                <a:latin typeface="+mj-lt"/>
                <a:cs typeface="Times New Roman" panose="02020603050405020304" pitchFamily="18" charset="0"/>
              </a:rPr>
              <a:t>Cálculos</a:t>
            </a:r>
          </a:p>
          <a:p>
            <a:pPr algn="ctr"/>
            <a:r>
              <a:rPr lang="es-MX" sz="1300" dirty="0">
                <a:solidFill>
                  <a:prstClr val="white"/>
                </a:solidFill>
                <a:latin typeface="+mj-lt"/>
                <a:cs typeface="Times New Roman" panose="02020603050405020304" pitchFamily="18" charset="0"/>
              </a:rPr>
              <a:t>Resultados</a:t>
            </a:r>
          </a:p>
          <a:p>
            <a:pPr algn="ctr"/>
            <a:r>
              <a:rPr lang="es-MX" sz="1300" dirty="0">
                <a:solidFill>
                  <a:prstClr val="white"/>
                </a:solidFill>
                <a:latin typeface="+mj-lt"/>
                <a:cs typeface="Times New Roman" panose="02020603050405020304" pitchFamily="18" charset="0"/>
              </a:rPr>
              <a:t>Conclusiones y Recomendaciones</a:t>
            </a:r>
          </a:p>
          <a:p>
            <a:pPr algn="ctr"/>
            <a:r>
              <a:rPr lang="es-MX" sz="1300" dirty="0">
                <a:solidFill>
                  <a:prstClr val="white"/>
                </a:solidFill>
                <a:latin typeface="+mj-lt"/>
                <a:cs typeface="Times New Roman" panose="02020603050405020304" pitchFamily="18" charset="0"/>
              </a:rPr>
              <a:t>Referencias Bibliográficas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graphicFrame>
        <p:nvGraphicFramePr>
          <p:cNvPr id="7" name="Tabla 6"/>
          <p:cNvGraphicFramePr>
            <a:graphicFrameLocks noGrp="1"/>
          </p:cNvGraphicFramePr>
          <p:nvPr>
            <p:extLst>
              <p:ext uri="{D42A27DB-BD31-4B8C-83A1-F6EECF244321}">
                <p14:modId xmlns:p14="http://schemas.microsoft.com/office/powerpoint/2010/main" val="802573065"/>
              </p:ext>
            </p:extLst>
          </p:nvPr>
        </p:nvGraphicFramePr>
        <p:xfrm>
          <a:off x="5823316" y="1464638"/>
          <a:ext cx="6204588" cy="2925102"/>
        </p:xfrm>
        <a:graphic>
          <a:graphicData uri="http://schemas.openxmlformats.org/drawingml/2006/table">
            <a:tbl>
              <a:tblPr>
                <a:tableStyleId>{69CF1AB2-1976-4502-BF36-3FF5EA218861}</a:tableStyleId>
              </a:tblPr>
              <a:tblGrid>
                <a:gridCol w="631798">
                  <a:extLst>
                    <a:ext uri="{9D8B030D-6E8A-4147-A177-3AD203B41FA5}">
                      <a16:colId xmlns:a16="http://schemas.microsoft.com/office/drawing/2014/main" val="20000"/>
                    </a:ext>
                  </a:extLst>
                </a:gridCol>
                <a:gridCol w="583198">
                  <a:extLst>
                    <a:ext uri="{9D8B030D-6E8A-4147-A177-3AD203B41FA5}">
                      <a16:colId xmlns:a16="http://schemas.microsoft.com/office/drawing/2014/main" val="20001"/>
                    </a:ext>
                  </a:extLst>
                </a:gridCol>
                <a:gridCol w="602639">
                  <a:extLst>
                    <a:ext uri="{9D8B030D-6E8A-4147-A177-3AD203B41FA5}">
                      <a16:colId xmlns:a16="http://schemas.microsoft.com/office/drawing/2014/main" val="20002"/>
                    </a:ext>
                  </a:extLst>
                </a:gridCol>
                <a:gridCol w="515159">
                  <a:extLst>
                    <a:ext uri="{9D8B030D-6E8A-4147-A177-3AD203B41FA5}">
                      <a16:colId xmlns:a16="http://schemas.microsoft.com/office/drawing/2014/main" val="20003"/>
                    </a:ext>
                  </a:extLst>
                </a:gridCol>
                <a:gridCol w="534600">
                  <a:extLst>
                    <a:ext uri="{9D8B030D-6E8A-4147-A177-3AD203B41FA5}">
                      <a16:colId xmlns:a16="http://schemas.microsoft.com/office/drawing/2014/main" val="20004"/>
                    </a:ext>
                  </a:extLst>
                </a:gridCol>
                <a:gridCol w="534600">
                  <a:extLst>
                    <a:ext uri="{9D8B030D-6E8A-4147-A177-3AD203B41FA5}">
                      <a16:colId xmlns:a16="http://schemas.microsoft.com/office/drawing/2014/main" val="20005"/>
                    </a:ext>
                  </a:extLst>
                </a:gridCol>
                <a:gridCol w="573479">
                  <a:extLst>
                    <a:ext uri="{9D8B030D-6E8A-4147-A177-3AD203B41FA5}">
                      <a16:colId xmlns:a16="http://schemas.microsoft.com/office/drawing/2014/main" val="20006"/>
                    </a:ext>
                  </a:extLst>
                </a:gridCol>
                <a:gridCol w="573479">
                  <a:extLst>
                    <a:ext uri="{9D8B030D-6E8A-4147-A177-3AD203B41FA5}">
                      <a16:colId xmlns:a16="http://schemas.microsoft.com/office/drawing/2014/main" val="20007"/>
                    </a:ext>
                  </a:extLst>
                </a:gridCol>
                <a:gridCol w="534600">
                  <a:extLst>
                    <a:ext uri="{9D8B030D-6E8A-4147-A177-3AD203B41FA5}">
                      <a16:colId xmlns:a16="http://schemas.microsoft.com/office/drawing/2014/main" val="20008"/>
                    </a:ext>
                  </a:extLst>
                </a:gridCol>
                <a:gridCol w="524878">
                  <a:extLst>
                    <a:ext uri="{9D8B030D-6E8A-4147-A177-3AD203B41FA5}">
                      <a16:colId xmlns:a16="http://schemas.microsoft.com/office/drawing/2014/main" val="20009"/>
                    </a:ext>
                  </a:extLst>
                </a:gridCol>
                <a:gridCol w="596158">
                  <a:extLst>
                    <a:ext uri="{9D8B030D-6E8A-4147-A177-3AD203B41FA5}">
                      <a16:colId xmlns:a16="http://schemas.microsoft.com/office/drawing/2014/main" val="20010"/>
                    </a:ext>
                  </a:extLst>
                </a:gridCol>
              </a:tblGrid>
              <a:tr h="267065">
                <a:tc gridSpan="10">
                  <a:txBody>
                    <a:bodyPr/>
                    <a:lstStyle/>
                    <a:p>
                      <a:pPr algn="ctr" fontAlgn="ctr"/>
                      <a:r>
                        <a:rPr lang="es-CO" sz="1600" b="1" u="none" strike="noStrike" dirty="0">
                          <a:effectLst/>
                        </a:rPr>
                        <a:t>TEMPERATURAS (°C)</a:t>
                      </a:r>
                      <a:endParaRPr lang="es-CO" sz="16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s-CO" sz="1200" b="1" u="none" strike="noStrike" dirty="0">
                        <a:effectLst/>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s-CO" sz="1200" b="1" u="none" strike="noStrike" dirty="0">
                          <a:effectLst/>
                        </a:rPr>
                        <a:t>LADO FRIO APERTURA</a:t>
                      </a:r>
                    </a:p>
                    <a:p>
                      <a:pPr algn="ctr" fontAlgn="b"/>
                      <a:endParaRPr lang="es-CO" sz="1400" b="1" i="0" u="none" strike="noStrike" dirty="0">
                        <a:solidFill>
                          <a:srgbClr val="000000"/>
                        </a:solidFill>
                        <a:effectLst/>
                        <a:latin typeface="Calibri" panose="020F0502020204030204" pitchFamily="34" charset="0"/>
                      </a:endParaRPr>
                    </a:p>
                  </a:txBody>
                  <a:tcPr marL="9525" marR="9525" marT="9525" marB="0" vert="vert270" anchor="ctr"/>
                </a:tc>
                <a:extLst>
                  <a:ext uri="{0D108BD9-81ED-4DB2-BD59-A6C34878D82A}">
                    <a16:rowId xmlns:a16="http://schemas.microsoft.com/office/drawing/2014/main" val="10000"/>
                  </a:ext>
                </a:extLst>
              </a:tr>
              <a:tr h="1008469">
                <a:tc>
                  <a:txBody>
                    <a:bodyPr/>
                    <a:lstStyle/>
                    <a:p>
                      <a:pPr algn="ctr" fontAlgn="ctr"/>
                      <a:r>
                        <a:rPr lang="es-CO" sz="1400" b="1" u="none" strike="noStrike" dirty="0">
                          <a:effectLst/>
                        </a:rPr>
                        <a:t>T1</a:t>
                      </a:r>
                      <a:endParaRPr lang="es-CO"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400" b="1" u="none" strike="noStrike" dirty="0">
                          <a:effectLst/>
                        </a:rPr>
                        <a:t>T2</a:t>
                      </a:r>
                      <a:endParaRPr lang="es-CO"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400" b="1" u="none" strike="noStrike" dirty="0">
                          <a:effectLst/>
                        </a:rPr>
                        <a:t>T3</a:t>
                      </a:r>
                      <a:endParaRPr lang="es-CO"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400" b="1" u="none" strike="noStrike" dirty="0">
                          <a:effectLst/>
                        </a:rPr>
                        <a:t>T4</a:t>
                      </a:r>
                      <a:endParaRPr lang="es-CO"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400" b="1" u="none" strike="noStrike" dirty="0">
                          <a:effectLst/>
                        </a:rPr>
                        <a:t>T5</a:t>
                      </a:r>
                      <a:endParaRPr lang="es-CO"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400" b="1" u="none" strike="noStrike" dirty="0">
                          <a:effectLst/>
                        </a:rPr>
                        <a:t>T6</a:t>
                      </a:r>
                      <a:endParaRPr lang="es-CO"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400" b="1" u="none" strike="noStrike" dirty="0">
                          <a:effectLst/>
                        </a:rPr>
                        <a:t>T7</a:t>
                      </a:r>
                      <a:endParaRPr lang="es-CO"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400" b="1" u="none" strike="noStrike" dirty="0">
                          <a:effectLst/>
                        </a:rPr>
                        <a:t>T8</a:t>
                      </a:r>
                      <a:endParaRPr lang="es-CO"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400" b="1" u="none" strike="noStrike" dirty="0">
                          <a:effectLst/>
                        </a:rPr>
                        <a:t>T9</a:t>
                      </a:r>
                      <a:endParaRPr lang="es-CO"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400" b="1" u="none" strike="noStrike" dirty="0">
                          <a:effectLst/>
                        </a:rPr>
                        <a:t>T10</a:t>
                      </a:r>
                      <a:endParaRPr lang="es-CO" sz="1400" b="1" i="0" u="none" strike="noStrike" dirty="0">
                        <a:solidFill>
                          <a:srgbClr val="000000"/>
                        </a:solidFill>
                        <a:effectLst/>
                        <a:latin typeface="Calibri" panose="020F0502020204030204" pitchFamily="34" charset="0"/>
                      </a:endParaRPr>
                    </a:p>
                  </a:txBody>
                  <a:tcPr marL="9525" marR="9525" marT="9525" marB="0" anchor="ctr"/>
                </a:tc>
                <a:tc vMerge="1">
                  <a:txBody>
                    <a:bodyPr/>
                    <a:lstStyle/>
                    <a:p>
                      <a:pPr algn="ctr" fontAlgn="ct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412392">
                <a:tc>
                  <a:txBody>
                    <a:bodyPr/>
                    <a:lstStyle/>
                    <a:p>
                      <a:pPr algn="ctr" fontAlgn="ctr"/>
                      <a:r>
                        <a:rPr lang="es-CO" sz="1400" u="none" strike="noStrike" dirty="0">
                          <a:effectLst/>
                          <a:latin typeface="Calibri" panose="020F0502020204030204" pitchFamily="34" charset="0"/>
                          <a:cs typeface="Calibri" panose="020F0502020204030204" pitchFamily="34" charset="0"/>
                        </a:rPr>
                        <a:t>103,5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93,5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92,25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86,25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83,5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58,5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66,5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78,75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24</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34</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rgbClr val="DF8585"/>
                    </a:solidFill>
                  </a:tcPr>
                </a:tc>
                <a:tc>
                  <a:txBody>
                    <a:bodyPr/>
                    <a:lstStyle/>
                    <a:p>
                      <a:pPr algn="ctr" fontAlgn="b"/>
                      <a:r>
                        <a:rPr lang="es-CO" sz="1400" b="1" u="none" strike="noStrike" dirty="0">
                          <a:effectLst/>
                        </a:rPr>
                        <a:t>25%</a:t>
                      </a:r>
                      <a:endParaRPr lang="es-CO"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412392">
                <a:tc>
                  <a:txBody>
                    <a:bodyPr/>
                    <a:lstStyle/>
                    <a:p>
                      <a:pPr algn="ctr" fontAlgn="ctr"/>
                      <a:r>
                        <a:rPr lang="es-CO" sz="1400" u="none" strike="noStrike" dirty="0">
                          <a:effectLst/>
                          <a:latin typeface="Calibri" panose="020F0502020204030204" pitchFamily="34" charset="0"/>
                          <a:cs typeface="Calibri" panose="020F0502020204030204" pitchFamily="34" charset="0"/>
                        </a:rPr>
                        <a:t>102,25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93,25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88</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84</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82</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53,25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59</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66</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24,25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29,75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rgbClr val="DF8585"/>
                    </a:solidFill>
                  </a:tcPr>
                </a:tc>
                <a:tc>
                  <a:txBody>
                    <a:bodyPr/>
                    <a:lstStyle/>
                    <a:p>
                      <a:pPr algn="ctr" fontAlgn="b"/>
                      <a:r>
                        <a:rPr lang="es-CO" sz="1400" b="1" u="none" strike="noStrike" dirty="0">
                          <a:effectLst/>
                        </a:rPr>
                        <a:t>50%</a:t>
                      </a:r>
                      <a:endParaRPr lang="es-CO"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412392">
                <a:tc>
                  <a:txBody>
                    <a:bodyPr/>
                    <a:lstStyle/>
                    <a:p>
                      <a:pPr algn="ctr" fontAlgn="ctr"/>
                      <a:r>
                        <a:rPr lang="es-CO" sz="1400" u="none" strike="noStrike" dirty="0">
                          <a:effectLst/>
                          <a:latin typeface="Calibri" panose="020F0502020204030204" pitchFamily="34" charset="0"/>
                          <a:cs typeface="Calibri" panose="020F0502020204030204" pitchFamily="34" charset="0"/>
                        </a:rPr>
                        <a:t>101,5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92,5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88,5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82</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81,75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51</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55,5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62,75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24,5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27,5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rgbClr val="DF8585"/>
                    </a:solidFill>
                  </a:tcPr>
                </a:tc>
                <a:tc>
                  <a:txBody>
                    <a:bodyPr/>
                    <a:lstStyle/>
                    <a:p>
                      <a:pPr algn="ctr" fontAlgn="ctr"/>
                      <a:r>
                        <a:rPr lang="es-CO" sz="1400" b="1" u="none" strike="noStrike" dirty="0">
                          <a:effectLst/>
                        </a:rPr>
                        <a:t>75%</a:t>
                      </a:r>
                      <a:endParaRPr lang="es-CO"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412392">
                <a:tc>
                  <a:txBody>
                    <a:bodyPr/>
                    <a:lstStyle/>
                    <a:p>
                      <a:pPr algn="ctr" fontAlgn="ctr"/>
                      <a:r>
                        <a:rPr lang="es-CO" sz="1400" u="none" strike="noStrike" dirty="0">
                          <a:effectLst/>
                          <a:latin typeface="Calibri" panose="020F0502020204030204" pitchFamily="34" charset="0"/>
                          <a:cs typeface="Calibri" panose="020F0502020204030204" pitchFamily="34" charset="0"/>
                        </a:rPr>
                        <a:t>101,25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90,75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87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81,25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80,25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50</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53</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57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24</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no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26,75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rgbClr val="DF8585"/>
                    </a:solidFill>
                  </a:tcPr>
                </a:tc>
                <a:tc>
                  <a:txBody>
                    <a:bodyPr/>
                    <a:lstStyle/>
                    <a:p>
                      <a:pPr algn="ctr" fontAlgn="ctr"/>
                      <a:r>
                        <a:rPr lang="es-CO" sz="1400" b="1" u="none" strike="noStrike" dirty="0">
                          <a:effectLst/>
                        </a:rPr>
                        <a:t>100%</a:t>
                      </a:r>
                      <a:endParaRPr lang="es-CO"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2187022652"/>
              </p:ext>
            </p:extLst>
          </p:nvPr>
        </p:nvGraphicFramePr>
        <p:xfrm>
          <a:off x="7109876" y="4704492"/>
          <a:ext cx="3879091" cy="2016983"/>
        </p:xfrm>
        <a:graphic>
          <a:graphicData uri="http://schemas.openxmlformats.org/drawingml/2006/table">
            <a:tbl>
              <a:tblPr>
                <a:tableStyleId>{69CF1AB2-1976-4502-BF36-3FF5EA218861}</a:tableStyleId>
              </a:tblPr>
              <a:tblGrid>
                <a:gridCol w="1013358">
                  <a:extLst>
                    <a:ext uri="{9D8B030D-6E8A-4147-A177-3AD203B41FA5}">
                      <a16:colId xmlns:a16="http://schemas.microsoft.com/office/drawing/2014/main" val="20000"/>
                    </a:ext>
                  </a:extLst>
                </a:gridCol>
                <a:gridCol w="991565">
                  <a:extLst>
                    <a:ext uri="{9D8B030D-6E8A-4147-A177-3AD203B41FA5}">
                      <a16:colId xmlns:a16="http://schemas.microsoft.com/office/drawing/2014/main" val="20001"/>
                    </a:ext>
                  </a:extLst>
                </a:gridCol>
                <a:gridCol w="915291">
                  <a:extLst>
                    <a:ext uri="{9D8B030D-6E8A-4147-A177-3AD203B41FA5}">
                      <a16:colId xmlns:a16="http://schemas.microsoft.com/office/drawing/2014/main" val="20002"/>
                    </a:ext>
                  </a:extLst>
                </a:gridCol>
                <a:gridCol w="958877">
                  <a:extLst>
                    <a:ext uri="{9D8B030D-6E8A-4147-A177-3AD203B41FA5}">
                      <a16:colId xmlns:a16="http://schemas.microsoft.com/office/drawing/2014/main" val="20003"/>
                    </a:ext>
                  </a:extLst>
                </a:gridCol>
              </a:tblGrid>
              <a:tr h="237410">
                <a:tc gridSpan="4">
                  <a:txBody>
                    <a:bodyPr/>
                    <a:lstStyle/>
                    <a:p>
                      <a:pPr algn="ctr" fontAlgn="ctr"/>
                      <a:r>
                        <a:rPr lang="es-CO" sz="1600" b="1" u="none" strike="noStrike" dirty="0">
                          <a:effectLst/>
                        </a:rPr>
                        <a:t>VELOCIDAD (m/s)</a:t>
                      </a:r>
                      <a:endParaRPr lang="es-CO" sz="16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37410">
                <a:tc gridSpan="2">
                  <a:txBody>
                    <a:bodyPr/>
                    <a:lstStyle/>
                    <a:p>
                      <a:pPr algn="ctr" fontAlgn="ctr"/>
                      <a:r>
                        <a:rPr lang="es-CO" sz="1400" b="1" u="none" strike="noStrike" dirty="0">
                          <a:effectLst/>
                        </a:rPr>
                        <a:t>LC</a:t>
                      </a:r>
                      <a:endParaRPr lang="es-CO" sz="1400" b="1" i="0" u="none" strike="noStrike" dirty="0">
                        <a:solidFill>
                          <a:srgbClr val="FF0000"/>
                        </a:solidFill>
                        <a:effectLst/>
                        <a:latin typeface="Calibri" panose="020F0502020204030204" pitchFamily="34" charset="0"/>
                      </a:endParaRPr>
                    </a:p>
                  </a:txBody>
                  <a:tcPr marL="9525" marR="9525" marT="9525" marB="0" anchor="ctr"/>
                </a:tc>
                <a:tc hMerge="1">
                  <a:txBody>
                    <a:bodyPr/>
                    <a:lstStyle/>
                    <a:p>
                      <a:endParaRPr lang="es-CO"/>
                    </a:p>
                  </a:txBody>
                  <a:tcPr/>
                </a:tc>
                <a:tc gridSpan="2">
                  <a:txBody>
                    <a:bodyPr/>
                    <a:lstStyle/>
                    <a:p>
                      <a:pPr algn="ctr" fontAlgn="ctr"/>
                      <a:r>
                        <a:rPr lang="es-CO" sz="1400" b="1" u="none" strike="noStrike" dirty="0">
                          <a:effectLst/>
                        </a:rPr>
                        <a:t>LF</a:t>
                      </a:r>
                      <a:endParaRPr lang="es-CO" sz="1400" b="1" i="0" u="none" strike="noStrike" dirty="0">
                        <a:solidFill>
                          <a:srgbClr val="4472C4"/>
                        </a:solidFill>
                        <a:effectLst/>
                        <a:latin typeface="Calibri" panose="020F0502020204030204" pitchFamily="34" charset="0"/>
                      </a:endParaRPr>
                    </a:p>
                  </a:txBody>
                  <a:tcPr marL="9525" marR="9525" marT="9525" marB="0" anchor="ctr"/>
                </a:tc>
                <a:tc hMerge="1">
                  <a:txBody>
                    <a:bodyPr/>
                    <a:lstStyle/>
                    <a:p>
                      <a:endParaRPr lang="es-CO"/>
                    </a:p>
                  </a:txBody>
                  <a:tcPr/>
                </a:tc>
                <a:extLst>
                  <a:ext uri="{0D108BD9-81ED-4DB2-BD59-A6C34878D82A}">
                    <a16:rowId xmlns:a16="http://schemas.microsoft.com/office/drawing/2014/main" val="10001"/>
                  </a:ext>
                </a:extLst>
              </a:tr>
              <a:tr h="350463">
                <a:tc>
                  <a:txBody>
                    <a:bodyPr/>
                    <a:lstStyle/>
                    <a:p>
                      <a:pPr algn="ctr" fontAlgn="ctr"/>
                      <a:r>
                        <a:rPr lang="es-CO" sz="1400" b="1" i="0" u="none" strike="noStrike" dirty="0">
                          <a:solidFill>
                            <a:schemeClr val="dk1"/>
                          </a:solidFill>
                          <a:effectLst/>
                          <a:latin typeface="+mn-lt"/>
                        </a:rPr>
                        <a:t>V1</a:t>
                      </a:r>
                      <a:endParaRPr lang="es-CO"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400" b="1" u="none" strike="noStrike" dirty="0">
                          <a:effectLst/>
                        </a:rPr>
                        <a:t>V2</a:t>
                      </a:r>
                      <a:endParaRPr lang="es-CO"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400" b="1" u="none" strike="noStrike" dirty="0">
                          <a:effectLst/>
                        </a:rPr>
                        <a:t>V3</a:t>
                      </a:r>
                      <a:endParaRPr lang="es-CO"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400" b="1" u="none" strike="noStrike" dirty="0">
                          <a:effectLst/>
                        </a:rPr>
                        <a:t>V4</a:t>
                      </a:r>
                      <a:endParaRPr lang="es-CO"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361767">
                <a:tc>
                  <a:txBody>
                    <a:bodyPr/>
                    <a:lstStyle/>
                    <a:p>
                      <a:pPr algn="ctr" fontAlgn="ctr"/>
                      <a:r>
                        <a:rPr lang="es-CO" sz="1400" u="none" strike="noStrike" dirty="0">
                          <a:effectLst/>
                          <a:latin typeface="Calibri" panose="020F0502020204030204" pitchFamily="34" charset="0"/>
                          <a:cs typeface="Calibri" panose="020F0502020204030204" pitchFamily="34" charset="0"/>
                        </a:rPr>
                        <a:t>24,7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16,7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5,6</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3,8</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0003"/>
                  </a:ext>
                </a:extLst>
              </a:tr>
              <a:tr h="293936">
                <a:tc>
                  <a:txBody>
                    <a:bodyPr/>
                    <a:lstStyle/>
                    <a:p>
                      <a:pPr algn="ctr" fontAlgn="ctr"/>
                      <a:r>
                        <a:rPr lang="es-CO" sz="1400" u="none" strike="noStrike" dirty="0">
                          <a:effectLst/>
                          <a:latin typeface="Calibri" panose="020F0502020204030204" pitchFamily="34" charset="0"/>
                          <a:cs typeface="Calibri" panose="020F0502020204030204" pitchFamily="34" charset="0"/>
                        </a:rPr>
                        <a:t>24,7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16,7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10,2</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5,8</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0004"/>
                  </a:ext>
                </a:extLst>
              </a:tr>
              <a:tr h="271326">
                <a:tc>
                  <a:txBody>
                    <a:bodyPr/>
                    <a:lstStyle/>
                    <a:p>
                      <a:pPr algn="ctr" fontAlgn="ctr"/>
                      <a:r>
                        <a:rPr lang="es-CO" sz="1400" u="none" strike="noStrike" dirty="0">
                          <a:effectLst/>
                          <a:latin typeface="Calibri" panose="020F0502020204030204" pitchFamily="34" charset="0"/>
                          <a:cs typeface="Calibri" panose="020F0502020204030204" pitchFamily="34" charset="0"/>
                        </a:rPr>
                        <a:t>24,7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16,7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10,9</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7,5</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0005"/>
                  </a:ext>
                </a:extLst>
              </a:tr>
              <a:tr h="248716">
                <a:tc>
                  <a:txBody>
                    <a:bodyPr/>
                    <a:lstStyle/>
                    <a:p>
                      <a:pPr algn="ctr" fontAlgn="ctr"/>
                      <a:r>
                        <a:rPr lang="es-CO" sz="1400" u="none" strike="noStrike" dirty="0">
                          <a:effectLst/>
                          <a:latin typeface="Calibri" panose="020F0502020204030204" pitchFamily="34" charset="0"/>
                          <a:cs typeface="Calibri" panose="020F0502020204030204" pitchFamily="34" charset="0"/>
                        </a:rPr>
                        <a:t>24,7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16,7</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11,4</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s-CO" sz="1400" u="none" strike="noStrike" dirty="0">
                          <a:effectLst/>
                          <a:latin typeface="Calibri" panose="020F0502020204030204" pitchFamily="34" charset="0"/>
                          <a:cs typeface="Calibri" panose="020F0502020204030204" pitchFamily="34" charset="0"/>
                        </a:rPr>
                        <a:t>8,2</a:t>
                      </a:r>
                      <a:endParaRPr lang="es-CO"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0006"/>
                  </a:ext>
                </a:extLst>
              </a:tr>
            </a:tbl>
          </a:graphicData>
        </a:graphic>
      </p:graphicFrame>
      <p:sp>
        <p:nvSpPr>
          <p:cNvPr id="11" name="Rectángulo 10"/>
          <p:cNvSpPr/>
          <p:nvPr/>
        </p:nvSpPr>
        <p:spPr>
          <a:xfrm>
            <a:off x="7351773" y="888393"/>
            <a:ext cx="3529658" cy="523220"/>
          </a:xfrm>
          <a:prstGeom prst="rect">
            <a:avLst/>
          </a:prstGeom>
        </p:spPr>
        <p:txBody>
          <a:bodyPr wrap="square">
            <a:spAutoFit/>
          </a:bodyPr>
          <a:lstStyle/>
          <a:p>
            <a:pPr algn="ctr" fontAlgn="ctr"/>
            <a:r>
              <a:rPr lang="es-CO" sz="2800" b="1" dirty="0">
                <a:solidFill>
                  <a:schemeClr val="accent5">
                    <a:lumMod val="75000"/>
                  </a:schemeClr>
                </a:solidFill>
              </a:rPr>
              <a:t>AGUA (destilada)</a:t>
            </a:r>
            <a:endParaRPr lang="es-CO" sz="2800" b="1" dirty="0">
              <a:solidFill>
                <a:schemeClr val="accent5">
                  <a:lumMod val="75000"/>
                </a:schemeClr>
              </a:solidFill>
              <a:latin typeface="Calibri" panose="020F0502020204030204" pitchFamily="34" charset="0"/>
            </a:endParaRPr>
          </a:p>
        </p:txBody>
      </p:sp>
      <p:pic>
        <p:nvPicPr>
          <p:cNvPr id="10" name="Picture 4" descr="ESPE - Universidad de las Fuerzas Armadas | Sangolqu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23" y="91751"/>
            <a:ext cx="2718855" cy="7007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7">
            <a:extLst>
              <a:ext uri="{FF2B5EF4-FFF2-40B4-BE49-F238E27FC236}">
                <a16:creationId xmlns:a16="http://schemas.microsoft.com/office/drawing/2014/main" id="{E973268C-22DB-4B96-9CD7-AE7D236298C9}"/>
              </a:ext>
            </a:extLst>
          </p:cNvPr>
          <p:cNvSpPr txBox="1"/>
          <p:nvPr/>
        </p:nvSpPr>
        <p:spPr>
          <a:xfrm>
            <a:off x="342588" y="5912790"/>
            <a:ext cx="4091234" cy="369460"/>
          </a:xfrm>
          <a:prstGeom prst="rect">
            <a:avLst/>
          </a:prstGeom>
          <a:noFill/>
        </p:spPr>
        <p:txBody>
          <a:bodyPr wrap="square" rtlCol="0">
            <a:spAutoFit/>
          </a:bodyPr>
          <a:lstStyle/>
          <a:p>
            <a:r>
              <a:rPr lang="en-US" sz="1801" dirty="0"/>
              <a:t>Fig. 12.</a:t>
            </a:r>
            <a:r>
              <a:rPr lang="es-EC" sz="1801" dirty="0">
                <a:solidFill>
                  <a:srgbClr val="000000"/>
                </a:solidFill>
                <a:latin typeface="Calibri" panose="020F0502020204030204" pitchFamily="34" charset="0"/>
              </a:rPr>
              <a:t>(Fuente propia, 2020)</a:t>
            </a:r>
            <a:endParaRPr lang="es-EC" sz="1801" dirty="0"/>
          </a:p>
        </p:txBody>
      </p:sp>
      <p:pic>
        <p:nvPicPr>
          <p:cNvPr id="5" name="Imagen 4"/>
          <p:cNvPicPr>
            <a:picLocks noChangeAspect="1"/>
          </p:cNvPicPr>
          <p:nvPr/>
        </p:nvPicPr>
        <p:blipFill>
          <a:blip r:embed="rId4"/>
          <a:stretch>
            <a:fillRect/>
          </a:stretch>
        </p:blipFill>
        <p:spPr>
          <a:xfrm>
            <a:off x="271184" y="1873037"/>
            <a:ext cx="4810942" cy="3380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66143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1584961" y="0"/>
            <a:ext cx="10444479" cy="984180"/>
          </a:xfrm>
        </p:spPr>
        <p:txBody>
          <a:bodyPr>
            <a:noAutofit/>
          </a:bodyPr>
          <a:lstStyle/>
          <a:p>
            <a:r>
              <a:rPr lang="es-EC" sz="4000" dirty="0"/>
              <a:t>Nanofluido de Fe3O4</a:t>
            </a:r>
            <a:endParaRPr lang="es-EC" sz="4000" dirty="0">
              <a:effectLst>
                <a:outerShdw blurRad="38100" dist="38100" dir="2700000" algn="tl">
                  <a:srgbClr val="000000">
                    <a:alpha val="43137"/>
                  </a:srgbClr>
                </a:outerShdw>
              </a:effectLst>
            </a:endParaRPr>
          </a:p>
        </p:txBody>
      </p:sp>
      <p:sp>
        <p:nvSpPr>
          <p:cNvPr id="8" name="Marcador de contenido 2">
            <a:extLst>
              <a:ext uri="{FF2B5EF4-FFF2-40B4-BE49-F238E27FC236}">
                <a16:creationId xmlns:a16="http://schemas.microsoft.com/office/drawing/2014/main" id="{CCA93876-2F8F-4DD1-97CB-F1707216A840}"/>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b="1" u="sng" dirty="0">
                <a:solidFill>
                  <a:prstClr val="white"/>
                </a:solidFill>
                <a:latin typeface="+mj-lt"/>
                <a:cs typeface="Times New Roman" panose="02020603050405020304" pitchFamily="18" charset="0"/>
              </a:rPr>
              <a:t>Pruebas </a:t>
            </a:r>
          </a:p>
          <a:p>
            <a:pPr algn="ctr"/>
            <a:r>
              <a:rPr lang="es-MX" sz="1300" dirty="0">
                <a:solidFill>
                  <a:prstClr val="white"/>
                </a:solidFill>
                <a:cs typeface="Times New Roman" panose="02020603050405020304" pitchFamily="18" charset="0"/>
              </a:rPr>
              <a:t>Cálculos</a:t>
            </a:r>
          </a:p>
          <a:p>
            <a:pPr algn="ctr"/>
            <a:r>
              <a:rPr lang="es-MX" sz="1300" dirty="0">
                <a:solidFill>
                  <a:prstClr val="white"/>
                </a:solidFill>
                <a:cs typeface="Times New Roman" panose="02020603050405020304" pitchFamily="18" charset="0"/>
              </a:rPr>
              <a:t>Resultados</a:t>
            </a:r>
          </a:p>
          <a:p>
            <a:pPr algn="ctr"/>
            <a:r>
              <a:rPr lang="es-MX" sz="1300" dirty="0">
                <a:solidFill>
                  <a:prstClr val="white"/>
                </a:solidFill>
                <a:cs typeface="Times New Roman" panose="02020603050405020304" pitchFamily="18" charset="0"/>
              </a:rPr>
              <a:t>Conclusiones y Recomendaciones</a:t>
            </a:r>
          </a:p>
          <a:p>
            <a:pPr algn="ctr"/>
            <a:r>
              <a:rPr lang="es-MX" sz="1300" dirty="0">
                <a:solidFill>
                  <a:prstClr val="white"/>
                </a:solidFill>
                <a:cs typeface="Times New Roman" panose="02020603050405020304" pitchFamily="18" charset="0"/>
              </a:rPr>
              <a:t>Referencias Bibliográficas</a:t>
            </a:r>
          </a:p>
        </p:txBody>
      </p:sp>
      <p:sp>
        <p:nvSpPr>
          <p:cNvPr id="3" name="Slide Number Placeholder 2">
            <a:extLst>
              <a:ext uri="{FF2B5EF4-FFF2-40B4-BE49-F238E27FC236}">
                <a16:creationId xmlns:a16="http://schemas.microsoft.com/office/drawing/2014/main" id="{D2556844-1FE3-4279-A15C-CCB32C80567F}"/>
              </a:ext>
            </a:extLst>
          </p:cNvPr>
          <p:cNvSpPr>
            <a:spLocks noGrp="1"/>
          </p:cNvSpPr>
          <p:nvPr>
            <p:ph type="sldNum" sz="quarter" idx="12"/>
          </p:nvPr>
        </p:nvSpPr>
        <p:spPr/>
        <p:txBody>
          <a:bodyPr/>
          <a:lstStyle/>
          <a:p>
            <a:fld id="{FE73B57E-1C3D-4B30-85D5-675832EB121F}" type="slidenum">
              <a:rPr lang="es-EC" smtClean="0"/>
              <a:t>22</a:t>
            </a:fld>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2951341379"/>
              </p:ext>
            </p:extLst>
          </p:nvPr>
        </p:nvGraphicFramePr>
        <p:xfrm>
          <a:off x="1786436" y="1039600"/>
          <a:ext cx="6526293" cy="1645803"/>
        </p:xfrm>
        <a:graphic>
          <a:graphicData uri="http://schemas.openxmlformats.org/drawingml/2006/table">
            <a:tbl>
              <a:tblPr>
                <a:tableStyleId>{69CF1AB2-1976-4502-BF36-3FF5EA218861}</a:tableStyleId>
              </a:tblPr>
              <a:tblGrid>
                <a:gridCol w="664558">
                  <a:extLst>
                    <a:ext uri="{9D8B030D-6E8A-4147-A177-3AD203B41FA5}">
                      <a16:colId xmlns:a16="http://schemas.microsoft.com/office/drawing/2014/main" val="20000"/>
                    </a:ext>
                  </a:extLst>
                </a:gridCol>
                <a:gridCol w="613437">
                  <a:extLst>
                    <a:ext uri="{9D8B030D-6E8A-4147-A177-3AD203B41FA5}">
                      <a16:colId xmlns:a16="http://schemas.microsoft.com/office/drawing/2014/main" val="20001"/>
                    </a:ext>
                  </a:extLst>
                </a:gridCol>
                <a:gridCol w="633886">
                  <a:extLst>
                    <a:ext uri="{9D8B030D-6E8A-4147-A177-3AD203B41FA5}">
                      <a16:colId xmlns:a16="http://schemas.microsoft.com/office/drawing/2014/main" val="20002"/>
                    </a:ext>
                  </a:extLst>
                </a:gridCol>
                <a:gridCol w="541870">
                  <a:extLst>
                    <a:ext uri="{9D8B030D-6E8A-4147-A177-3AD203B41FA5}">
                      <a16:colId xmlns:a16="http://schemas.microsoft.com/office/drawing/2014/main" val="20003"/>
                    </a:ext>
                  </a:extLst>
                </a:gridCol>
                <a:gridCol w="562318">
                  <a:extLst>
                    <a:ext uri="{9D8B030D-6E8A-4147-A177-3AD203B41FA5}">
                      <a16:colId xmlns:a16="http://schemas.microsoft.com/office/drawing/2014/main" val="20004"/>
                    </a:ext>
                  </a:extLst>
                </a:gridCol>
                <a:gridCol w="562318">
                  <a:extLst>
                    <a:ext uri="{9D8B030D-6E8A-4147-A177-3AD203B41FA5}">
                      <a16:colId xmlns:a16="http://schemas.microsoft.com/office/drawing/2014/main" val="20005"/>
                    </a:ext>
                  </a:extLst>
                </a:gridCol>
                <a:gridCol w="603212">
                  <a:extLst>
                    <a:ext uri="{9D8B030D-6E8A-4147-A177-3AD203B41FA5}">
                      <a16:colId xmlns:a16="http://schemas.microsoft.com/office/drawing/2014/main" val="20006"/>
                    </a:ext>
                  </a:extLst>
                </a:gridCol>
                <a:gridCol w="603212">
                  <a:extLst>
                    <a:ext uri="{9D8B030D-6E8A-4147-A177-3AD203B41FA5}">
                      <a16:colId xmlns:a16="http://schemas.microsoft.com/office/drawing/2014/main" val="20007"/>
                    </a:ext>
                  </a:extLst>
                </a:gridCol>
                <a:gridCol w="562318">
                  <a:extLst>
                    <a:ext uri="{9D8B030D-6E8A-4147-A177-3AD203B41FA5}">
                      <a16:colId xmlns:a16="http://schemas.microsoft.com/office/drawing/2014/main" val="20008"/>
                    </a:ext>
                  </a:extLst>
                </a:gridCol>
                <a:gridCol w="552095">
                  <a:extLst>
                    <a:ext uri="{9D8B030D-6E8A-4147-A177-3AD203B41FA5}">
                      <a16:colId xmlns:a16="http://schemas.microsoft.com/office/drawing/2014/main" val="20009"/>
                    </a:ext>
                  </a:extLst>
                </a:gridCol>
                <a:gridCol w="627069">
                  <a:extLst>
                    <a:ext uri="{9D8B030D-6E8A-4147-A177-3AD203B41FA5}">
                      <a16:colId xmlns:a16="http://schemas.microsoft.com/office/drawing/2014/main" val="20010"/>
                    </a:ext>
                  </a:extLst>
                </a:gridCol>
              </a:tblGrid>
              <a:tr h="390169">
                <a:tc gridSpan="10">
                  <a:txBody>
                    <a:bodyPr/>
                    <a:lstStyle/>
                    <a:p>
                      <a:pPr algn="ctr" fontAlgn="ctr"/>
                      <a:r>
                        <a:rPr lang="es-CO" sz="1600" b="1" u="none" strike="noStrike" dirty="0">
                          <a:effectLst/>
                        </a:rPr>
                        <a:t>AGUA + Fe3O4 0,1% + Etilenglicol</a:t>
                      </a:r>
                      <a:endParaRPr lang="es-CO" sz="16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algn="ctr" fontAlgn="b"/>
                      <a:r>
                        <a:rPr lang="es-CO" sz="900" b="1" u="none" strike="noStrike" dirty="0">
                          <a:effectLst/>
                        </a:rPr>
                        <a:t>LADO FRIO</a:t>
                      </a:r>
                    </a:p>
                    <a:p>
                      <a:pPr marL="0" marR="0" lvl="0" indent="0" algn="ctr" defTabSz="914400" rtl="0" eaLnBrk="1" fontAlgn="b" latinLnBrk="0" hangingPunct="1">
                        <a:lnSpc>
                          <a:spcPct val="100000"/>
                        </a:lnSpc>
                        <a:spcBef>
                          <a:spcPts val="0"/>
                        </a:spcBef>
                        <a:spcAft>
                          <a:spcPts val="0"/>
                        </a:spcAft>
                        <a:buClrTx/>
                        <a:buSzTx/>
                        <a:buFontTx/>
                        <a:buNone/>
                        <a:tabLst/>
                        <a:defRPr/>
                      </a:pPr>
                      <a:r>
                        <a:rPr lang="es-CO" sz="900" b="1" u="none" strike="noStrike" dirty="0">
                          <a:effectLst/>
                        </a:rPr>
                        <a:t>APERTURA</a:t>
                      </a:r>
                      <a:endParaRPr lang="es-CO" sz="900" b="1" i="0" u="none" strike="noStrike" dirty="0">
                        <a:solidFill>
                          <a:srgbClr val="000000"/>
                        </a:solidFill>
                        <a:effectLst/>
                        <a:latin typeface="Calibri" panose="020F0502020204030204" pitchFamily="34" charset="0"/>
                      </a:endParaRPr>
                    </a:p>
                    <a:p>
                      <a:endParaRPr lang="es-CO" sz="1100" b="1" dirty="0"/>
                    </a:p>
                  </a:txBody>
                  <a:tcPr marL="9525" marR="9525" marT="9525" marB="0" anchor="ctr"/>
                </a:tc>
                <a:extLst>
                  <a:ext uri="{0D108BD9-81ED-4DB2-BD59-A6C34878D82A}">
                    <a16:rowId xmlns:a16="http://schemas.microsoft.com/office/drawing/2014/main" val="10000"/>
                  </a:ext>
                </a:extLst>
              </a:tr>
              <a:tr h="236466">
                <a:tc>
                  <a:txBody>
                    <a:bodyPr/>
                    <a:lstStyle/>
                    <a:p>
                      <a:pPr algn="ctr" fontAlgn="ctr"/>
                      <a:r>
                        <a:rPr lang="es-CO" sz="1100" b="1" u="none" strike="noStrike" dirty="0">
                          <a:effectLst/>
                        </a:rPr>
                        <a:t>T1</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T2</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T3</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T4</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T5</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T6</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T7</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T8</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T9</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T10</a:t>
                      </a:r>
                      <a:endParaRPr lang="es-CO" sz="1100" b="1" i="0" u="none" strike="noStrike" dirty="0">
                        <a:solidFill>
                          <a:srgbClr val="000000"/>
                        </a:solidFill>
                        <a:effectLst/>
                        <a:latin typeface="Calibri" panose="020F0502020204030204" pitchFamily="34" charset="0"/>
                      </a:endParaRPr>
                    </a:p>
                  </a:txBody>
                  <a:tcPr marL="9525" marR="9525" marT="9525" marB="0" anchor="ctr"/>
                </a:tc>
                <a:tc vMerge="1">
                  <a:txBody>
                    <a:bodyPr/>
                    <a:lstStyle/>
                    <a:p>
                      <a:endParaRPr lang="es-CO" dirty="0"/>
                    </a:p>
                  </a:txBody>
                  <a:tcPr marL="9525" marR="9525" marT="9525" marB="0" anchor="ctr"/>
                </a:tc>
                <a:extLst>
                  <a:ext uri="{0D108BD9-81ED-4DB2-BD59-A6C34878D82A}">
                    <a16:rowId xmlns:a16="http://schemas.microsoft.com/office/drawing/2014/main" val="10001"/>
                  </a:ext>
                </a:extLst>
              </a:tr>
              <a:tr h="260113">
                <a:tc>
                  <a:txBody>
                    <a:bodyPr/>
                    <a:lstStyle/>
                    <a:p>
                      <a:pPr algn="ctr" fontAlgn="ctr"/>
                      <a:r>
                        <a:rPr lang="es-CO" sz="1100" b="0" i="0" u="none" strike="noStrike" dirty="0">
                          <a:solidFill>
                            <a:srgbClr val="000000"/>
                          </a:solidFill>
                          <a:effectLst/>
                          <a:latin typeface="Calibri" panose="020F0502020204030204" pitchFamily="34" charset="0"/>
                        </a:rPr>
                        <a:t>102,5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93,75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89,25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82,75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80</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60,75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75,25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24,75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38,5</a:t>
                      </a:r>
                    </a:p>
                  </a:txBody>
                  <a:tcPr marL="9525" marR="9525" marT="9525" marB="0" anchor="ctr">
                    <a:solidFill>
                      <a:srgbClr val="DF8585"/>
                    </a:solidFill>
                  </a:tcPr>
                </a:tc>
                <a:tc>
                  <a:txBody>
                    <a:bodyPr/>
                    <a:lstStyle/>
                    <a:p>
                      <a:pPr algn="ctr" fontAlgn="b"/>
                      <a:r>
                        <a:rPr lang="es-CO" sz="1100" b="1" u="none" strike="noStrike" dirty="0">
                          <a:effectLst/>
                        </a:rPr>
                        <a:t>25%</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71936">
                <a:tc>
                  <a:txBody>
                    <a:bodyPr/>
                    <a:lstStyle/>
                    <a:p>
                      <a:pPr algn="ctr" fontAlgn="ctr"/>
                      <a:r>
                        <a:rPr lang="es-CO" sz="1100" b="0" i="0" u="none" strike="noStrike" dirty="0">
                          <a:solidFill>
                            <a:srgbClr val="000000"/>
                          </a:solidFill>
                          <a:effectLst/>
                          <a:latin typeface="Calibri" panose="020F0502020204030204" pitchFamily="34" charset="0"/>
                        </a:rPr>
                        <a:t>102,5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93,5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86,75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81,5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80</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50</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55,75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24,25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35,75</a:t>
                      </a:r>
                    </a:p>
                  </a:txBody>
                  <a:tcPr marL="9525" marR="9525" marT="9525" marB="0" anchor="ctr">
                    <a:solidFill>
                      <a:srgbClr val="DF8585"/>
                    </a:solidFill>
                  </a:tcPr>
                </a:tc>
                <a:tc>
                  <a:txBody>
                    <a:bodyPr/>
                    <a:lstStyle/>
                    <a:p>
                      <a:pPr algn="ctr" fontAlgn="b"/>
                      <a:r>
                        <a:rPr lang="es-CO" sz="1100" b="1" u="none" strike="noStrike" dirty="0">
                          <a:effectLst/>
                        </a:rPr>
                        <a:t>50%</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238831">
                <a:tc>
                  <a:txBody>
                    <a:bodyPr/>
                    <a:lstStyle/>
                    <a:p>
                      <a:pPr algn="ctr" fontAlgn="ctr"/>
                      <a:r>
                        <a:rPr lang="es-CO" sz="1100" b="0" i="0" u="none" strike="noStrike" dirty="0">
                          <a:solidFill>
                            <a:srgbClr val="000000"/>
                          </a:solidFill>
                          <a:effectLst/>
                          <a:latin typeface="Calibri" panose="020F0502020204030204" pitchFamily="34" charset="0"/>
                        </a:rPr>
                        <a:t>101,5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92,75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87,25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79,75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79</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49,5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52,75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34,5</a:t>
                      </a:r>
                    </a:p>
                  </a:txBody>
                  <a:tcPr marL="9525" marR="9525" marT="9525" marB="0" anchor="ctr">
                    <a:solidFill>
                      <a:srgbClr val="DF8585"/>
                    </a:solidFill>
                  </a:tcPr>
                </a:tc>
                <a:tc>
                  <a:txBody>
                    <a:bodyPr/>
                    <a:lstStyle/>
                    <a:p>
                      <a:pPr algn="ctr" fontAlgn="ctr"/>
                      <a:r>
                        <a:rPr lang="es-CO" sz="1100" b="1" u="none" strike="noStrike" dirty="0">
                          <a:effectLst/>
                        </a:rPr>
                        <a:t>75%</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248288">
                <a:tc>
                  <a:txBody>
                    <a:bodyPr/>
                    <a:lstStyle/>
                    <a:p>
                      <a:pPr algn="ctr" fontAlgn="ctr"/>
                      <a:r>
                        <a:rPr lang="es-CO" sz="1100" b="0" i="0" u="none" strike="noStrike" dirty="0">
                          <a:solidFill>
                            <a:srgbClr val="000000"/>
                          </a:solidFill>
                          <a:effectLst/>
                          <a:latin typeface="Calibri" panose="020F0502020204030204" pitchFamily="34" charset="0"/>
                        </a:rPr>
                        <a:t>100,75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91,5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85,5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80,25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79</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49,75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52,75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61</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24,25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33,75</a:t>
                      </a:r>
                    </a:p>
                  </a:txBody>
                  <a:tcPr marL="9525" marR="9525" marT="9525" marB="0" anchor="ctr">
                    <a:solidFill>
                      <a:srgbClr val="DF8585"/>
                    </a:solidFill>
                  </a:tcPr>
                </a:tc>
                <a:tc>
                  <a:txBody>
                    <a:bodyPr/>
                    <a:lstStyle/>
                    <a:p>
                      <a:pPr algn="ctr" fontAlgn="ctr"/>
                      <a:r>
                        <a:rPr lang="es-CO" sz="1100" b="1" u="none" strike="noStrike" dirty="0">
                          <a:effectLst/>
                        </a:rPr>
                        <a:t>100%</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268115931"/>
              </p:ext>
            </p:extLst>
          </p:nvPr>
        </p:nvGraphicFramePr>
        <p:xfrm>
          <a:off x="8527527" y="1080583"/>
          <a:ext cx="3200401" cy="1590965"/>
        </p:xfrm>
        <a:graphic>
          <a:graphicData uri="http://schemas.openxmlformats.org/drawingml/2006/table">
            <a:tbl>
              <a:tblPr>
                <a:tableStyleId>{69CF1AB2-1976-4502-BF36-3FF5EA218861}</a:tableStyleId>
              </a:tblPr>
              <a:tblGrid>
                <a:gridCol w="764275">
                  <a:extLst>
                    <a:ext uri="{9D8B030D-6E8A-4147-A177-3AD203B41FA5}">
                      <a16:colId xmlns:a16="http://schemas.microsoft.com/office/drawing/2014/main" val="20000"/>
                    </a:ext>
                  </a:extLst>
                </a:gridCol>
                <a:gridCol w="821595">
                  <a:extLst>
                    <a:ext uri="{9D8B030D-6E8A-4147-A177-3AD203B41FA5}">
                      <a16:colId xmlns:a16="http://schemas.microsoft.com/office/drawing/2014/main" val="20001"/>
                    </a:ext>
                  </a:extLst>
                </a:gridCol>
                <a:gridCol w="764275">
                  <a:extLst>
                    <a:ext uri="{9D8B030D-6E8A-4147-A177-3AD203B41FA5}">
                      <a16:colId xmlns:a16="http://schemas.microsoft.com/office/drawing/2014/main" val="20002"/>
                    </a:ext>
                  </a:extLst>
                </a:gridCol>
                <a:gridCol w="850256">
                  <a:extLst>
                    <a:ext uri="{9D8B030D-6E8A-4147-A177-3AD203B41FA5}">
                      <a16:colId xmlns:a16="http://schemas.microsoft.com/office/drawing/2014/main" val="20003"/>
                    </a:ext>
                  </a:extLst>
                </a:gridCol>
              </a:tblGrid>
              <a:tr h="216950">
                <a:tc gridSpan="4">
                  <a:txBody>
                    <a:bodyPr/>
                    <a:lstStyle/>
                    <a:p>
                      <a:pPr algn="ctr" fontAlgn="ctr"/>
                      <a:r>
                        <a:rPr lang="es-CO" sz="1100" b="1" u="none" strike="noStrike" dirty="0">
                          <a:effectLst/>
                        </a:rPr>
                        <a:t>VELOCIDAD (m/s)</a:t>
                      </a:r>
                      <a:endParaRPr lang="es-CO"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16950">
                <a:tc gridSpan="2">
                  <a:txBody>
                    <a:bodyPr/>
                    <a:lstStyle/>
                    <a:p>
                      <a:pPr algn="ctr" fontAlgn="ctr"/>
                      <a:r>
                        <a:rPr lang="es-CO" sz="1100" b="1" u="none" strike="noStrike" dirty="0">
                          <a:effectLst/>
                        </a:rPr>
                        <a:t>LC</a:t>
                      </a:r>
                      <a:endParaRPr lang="es-CO" sz="1100" b="1" i="0" u="none" strike="noStrike" dirty="0">
                        <a:solidFill>
                          <a:srgbClr val="FF0000"/>
                        </a:solidFill>
                        <a:effectLst/>
                        <a:latin typeface="Calibri" panose="020F0502020204030204" pitchFamily="34" charset="0"/>
                      </a:endParaRPr>
                    </a:p>
                  </a:txBody>
                  <a:tcPr marL="9525" marR="9525" marT="9525" marB="0" anchor="ctr"/>
                </a:tc>
                <a:tc hMerge="1">
                  <a:txBody>
                    <a:bodyPr/>
                    <a:lstStyle/>
                    <a:p>
                      <a:endParaRPr lang="es-CO"/>
                    </a:p>
                  </a:txBody>
                  <a:tcPr/>
                </a:tc>
                <a:tc gridSpan="2">
                  <a:txBody>
                    <a:bodyPr/>
                    <a:lstStyle/>
                    <a:p>
                      <a:pPr algn="ctr" fontAlgn="ctr"/>
                      <a:r>
                        <a:rPr lang="es-CO" sz="1100" b="1" u="none" strike="noStrike" dirty="0">
                          <a:effectLst/>
                        </a:rPr>
                        <a:t>LF</a:t>
                      </a:r>
                      <a:endParaRPr lang="es-CO" sz="1100" b="1" i="0" u="none" strike="noStrike" dirty="0">
                        <a:solidFill>
                          <a:srgbClr val="4472C4"/>
                        </a:solidFill>
                        <a:effectLst/>
                        <a:latin typeface="Calibri" panose="020F0502020204030204" pitchFamily="34" charset="0"/>
                      </a:endParaRPr>
                    </a:p>
                  </a:txBody>
                  <a:tcPr marL="9525" marR="9525" marT="9525" marB="0" anchor="ctr"/>
                </a:tc>
                <a:tc hMerge="1">
                  <a:txBody>
                    <a:bodyPr/>
                    <a:lstStyle/>
                    <a:p>
                      <a:endParaRPr lang="es-CO"/>
                    </a:p>
                  </a:txBody>
                  <a:tcPr/>
                </a:tc>
                <a:extLst>
                  <a:ext uri="{0D108BD9-81ED-4DB2-BD59-A6C34878D82A}">
                    <a16:rowId xmlns:a16="http://schemas.microsoft.com/office/drawing/2014/main" val="10001"/>
                  </a:ext>
                </a:extLst>
              </a:tr>
              <a:tr h="258273">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16950">
                <a:tc>
                  <a:txBody>
                    <a:bodyPr/>
                    <a:lstStyle/>
                    <a:p>
                      <a:pPr algn="ctr" fontAlgn="ctr"/>
                      <a:r>
                        <a:rPr lang="es-CO" sz="1100" b="0" i="0" u="none" strike="noStrike" dirty="0">
                          <a:solidFill>
                            <a:srgbClr val="000000"/>
                          </a:solidFill>
                          <a:effectLst/>
                          <a:latin typeface="Calibri" panose="020F0502020204030204" pitchFamily="34" charset="0"/>
                        </a:rPr>
                        <a:t>27,4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6,7</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4,3</a:t>
                      </a:r>
                    </a:p>
                  </a:txBody>
                  <a:tcPr marL="9525" marR="9525" marT="9525" marB="0" anchor="ctr">
                    <a:noFill/>
                  </a:tcPr>
                </a:tc>
                <a:extLst>
                  <a:ext uri="{0D108BD9-81ED-4DB2-BD59-A6C34878D82A}">
                    <a16:rowId xmlns:a16="http://schemas.microsoft.com/office/drawing/2014/main" val="10003"/>
                  </a:ext>
                </a:extLst>
              </a:tr>
              <a:tr h="216950">
                <a:tc>
                  <a:txBody>
                    <a:bodyPr/>
                    <a:lstStyle/>
                    <a:p>
                      <a:pPr algn="ctr" fontAlgn="ctr"/>
                      <a:r>
                        <a:rPr lang="es-CO" sz="1100" b="0" i="0" u="none" strike="noStrike" dirty="0">
                          <a:solidFill>
                            <a:srgbClr val="000000"/>
                          </a:solidFill>
                          <a:effectLst/>
                          <a:latin typeface="Calibri" panose="020F0502020204030204" pitchFamily="34" charset="0"/>
                        </a:rPr>
                        <a:t>27,4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7,2</a:t>
                      </a:r>
                    </a:p>
                  </a:txBody>
                  <a:tcPr marL="9525" marR="9525" marT="9525" marB="0" anchor="ctr">
                    <a:noFill/>
                  </a:tcPr>
                </a:tc>
                <a:extLst>
                  <a:ext uri="{0D108BD9-81ED-4DB2-BD59-A6C34878D82A}">
                    <a16:rowId xmlns:a16="http://schemas.microsoft.com/office/drawing/2014/main" val="10004"/>
                  </a:ext>
                </a:extLst>
              </a:tr>
              <a:tr h="258273">
                <a:tc>
                  <a:txBody>
                    <a:bodyPr/>
                    <a:lstStyle/>
                    <a:p>
                      <a:pPr algn="ctr" fontAlgn="ctr"/>
                      <a:r>
                        <a:rPr lang="es-CO" sz="1100" b="0" i="0" u="none" strike="noStrike" dirty="0">
                          <a:solidFill>
                            <a:srgbClr val="000000"/>
                          </a:solidFill>
                          <a:effectLst/>
                          <a:latin typeface="Calibri" panose="020F0502020204030204" pitchFamily="34" charset="0"/>
                        </a:rPr>
                        <a:t>27,4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10,9</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8,1</a:t>
                      </a:r>
                    </a:p>
                  </a:txBody>
                  <a:tcPr marL="9525" marR="9525" marT="9525" marB="0" anchor="ctr">
                    <a:noFill/>
                  </a:tcPr>
                </a:tc>
                <a:extLst>
                  <a:ext uri="{0D108BD9-81ED-4DB2-BD59-A6C34878D82A}">
                    <a16:rowId xmlns:a16="http://schemas.microsoft.com/office/drawing/2014/main" val="10005"/>
                  </a:ext>
                </a:extLst>
              </a:tr>
              <a:tr h="206619">
                <a:tc>
                  <a:txBody>
                    <a:bodyPr/>
                    <a:lstStyle/>
                    <a:p>
                      <a:pPr algn="ctr" fontAlgn="ctr"/>
                      <a:r>
                        <a:rPr lang="es-CO" sz="1100" b="0" i="0" u="none" strike="noStrike" dirty="0">
                          <a:solidFill>
                            <a:srgbClr val="000000"/>
                          </a:solidFill>
                          <a:effectLst/>
                          <a:latin typeface="Calibri" panose="020F0502020204030204" pitchFamily="34" charset="0"/>
                        </a:rPr>
                        <a:t>27,4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11,7</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9,3</a:t>
                      </a:r>
                    </a:p>
                  </a:txBody>
                  <a:tcPr marL="9525" marR="9525" marT="9525" marB="0" anchor="ctr">
                    <a:noFill/>
                  </a:tcPr>
                </a:tc>
                <a:extLst>
                  <a:ext uri="{0D108BD9-81ED-4DB2-BD59-A6C34878D82A}">
                    <a16:rowId xmlns:a16="http://schemas.microsoft.com/office/drawing/2014/main" val="10006"/>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830764306"/>
              </p:ext>
            </p:extLst>
          </p:nvPr>
        </p:nvGraphicFramePr>
        <p:xfrm>
          <a:off x="8499818" y="3074208"/>
          <a:ext cx="3200400" cy="1512206"/>
        </p:xfrm>
        <a:graphic>
          <a:graphicData uri="http://schemas.openxmlformats.org/drawingml/2006/table">
            <a:tbl>
              <a:tblPr>
                <a:tableStyleId>{69CF1AB2-1976-4502-BF36-3FF5EA218861}</a:tableStyleId>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gridCol w="800100">
                  <a:extLst>
                    <a:ext uri="{9D8B030D-6E8A-4147-A177-3AD203B41FA5}">
                      <a16:colId xmlns:a16="http://schemas.microsoft.com/office/drawing/2014/main" val="20002"/>
                    </a:ext>
                  </a:extLst>
                </a:gridCol>
                <a:gridCol w="800100">
                  <a:extLst>
                    <a:ext uri="{9D8B030D-6E8A-4147-A177-3AD203B41FA5}">
                      <a16:colId xmlns:a16="http://schemas.microsoft.com/office/drawing/2014/main" val="20003"/>
                    </a:ext>
                  </a:extLst>
                </a:gridCol>
              </a:tblGrid>
              <a:tr h="206210">
                <a:tc gridSpan="4">
                  <a:txBody>
                    <a:bodyPr/>
                    <a:lstStyle/>
                    <a:p>
                      <a:pPr algn="ctr" fontAlgn="ctr"/>
                      <a:r>
                        <a:rPr lang="es-CO" sz="1100" b="1" u="none" strike="noStrike" dirty="0">
                          <a:effectLst/>
                        </a:rPr>
                        <a:t>VELOCIDAD (m/s)</a:t>
                      </a:r>
                      <a:endParaRPr lang="es-CO"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06210">
                <a:tc gridSpan="2">
                  <a:txBody>
                    <a:bodyPr/>
                    <a:lstStyle/>
                    <a:p>
                      <a:pPr algn="ctr" fontAlgn="ctr"/>
                      <a:r>
                        <a:rPr lang="es-CO" sz="1100" b="1" u="none" strike="noStrike" dirty="0">
                          <a:effectLst/>
                        </a:rPr>
                        <a:t>LC</a:t>
                      </a:r>
                      <a:endParaRPr lang="es-CO" sz="1100" b="1" i="0" u="none" strike="noStrike" dirty="0">
                        <a:solidFill>
                          <a:srgbClr val="FF0000"/>
                        </a:solidFill>
                        <a:effectLst/>
                        <a:latin typeface="Calibri" panose="020F0502020204030204" pitchFamily="34" charset="0"/>
                      </a:endParaRPr>
                    </a:p>
                  </a:txBody>
                  <a:tcPr marL="9525" marR="9525" marT="9525" marB="0" anchor="ctr"/>
                </a:tc>
                <a:tc hMerge="1">
                  <a:txBody>
                    <a:bodyPr/>
                    <a:lstStyle/>
                    <a:p>
                      <a:endParaRPr lang="es-CO"/>
                    </a:p>
                  </a:txBody>
                  <a:tcPr/>
                </a:tc>
                <a:tc gridSpan="2">
                  <a:txBody>
                    <a:bodyPr/>
                    <a:lstStyle/>
                    <a:p>
                      <a:pPr algn="ctr" fontAlgn="ctr"/>
                      <a:r>
                        <a:rPr lang="es-CO" sz="1100" b="1" u="none" strike="noStrike" dirty="0">
                          <a:effectLst/>
                        </a:rPr>
                        <a:t>LF</a:t>
                      </a:r>
                      <a:endParaRPr lang="es-CO" sz="1100" b="1" i="0" u="none" strike="noStrike" dirty="0">
                        <a:solidFill>
                          <a:srgbClr val="4472C4"/>
                        </a:solidFill>
                        <a:effectLst/>
                        <a:latin typeface="Calibri" panose="020F0502020204030204" pitchFamily="34" charset="0"/>
                      </a:endParaRPr>
                    </a:p>
                  </a:txBody>
                  <a:tcPr marL="9525" marR="9525" marT="9525" marB="0" anchor="ctr"/>
                </a:tc>
                <a:tc hMerge="1">
                  <a:txBody>
                    <a:bodyPr/>
                    <a:lstStyle/>
                    <a:p>
                      <a:endParaRPr lang="es-CO"/>
                    </a:p>
                  </a:txBody>
                  <a:tcPr/>
                </a:tc>
                <a:extLst>
                  <a:ext uri="{0D108BD9-81ED-4DB2-BD59-A6C34878D82A}">
                    <a16:rowId xmlns:a16="http://schemas.microsoft.com/office/drawing/2014/main" val="10001"/>
                  </a:ext>
                </a:extLst>
              </a:tr>
              <a:tr h="245488">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06210">
                <a:tc>
                  <a:txBody>
                    <a:bodyPr/>
                    <a:lstStyle/>
                    <a:p>
                      <a:pPr algn="ctr" fontAlgn="ctr"/>
                      <a:r>
                        <a:rPr lang="es-CO" sz="1100" b="0" i="0" u="none" strike="noStrike" dirty="0">
                          <a:solidFill>
                            <a:srgbClr val="000000"/>
                          </a:solidFill>
                          <a:effectLst/>
                          <a:latin typeface="Calibri" panose="020F0502020204030204" pitchFamily="34" charset="0"/>
                        </a:rPr>
                        <a:t>27,4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3,4</a:t>
                      </a:r>
                    </a:p>
                  </a:txBody>
                  <a:tcPr marL="9525" marR="9525" marT="9525" marB="0" anchor="ctr">
                    <a:noFill/>
                  </a:tcPr>
                </a:tc>
                <a:extLst>
                  <a:ext uri="{0D108BD9-81ED-4DB2-BD59-A6C34878D82A}">
                    <a16:rowId xmlns:a16="http://schemas.microsoft.com/office/drawing/2014/main" val="10003"/>
                  </a:ext>
                </a:extLst>
              </a:tr>
              <a:tr h="206210">
                <a:tc>
                  <a:txBody>
                    <a:bodyPr/>
                    <a:lstStyle/>
                    <a:p>
                      <a:pPr algn="ctr" fontAlgn="ctr"/>
                      <a:r>
                        <a:rPr lang="es-CO" sz="1100" b="0" i="0" u="none" strike="noStrike" dirty="0">
                          <a:solidFill>
                            <a:srgbClr val="000000"/>
                          </a:solidFill>
                          <a:effectLst/>
                          <a:latin typeface="Calibri" panose="020F0502020204030204" pitchFamily="34" charset="0"/>
                        </a:rPr>
                        <a:t>27,4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6,7</a:t>
                      </a:r>
                    </a:p>
                  </a:txBody>
                  <a:tcPr marL="9525" marR="9525" marT="9525" marB="0" anchor="ctr">
                    <a:noFill/>
                  </a:tcPr>
                </a:tc>
                <a:extLst>
                  <a:ext uri="{0D108BD9-81ED-4DB2-BD59-A6C34878D82A}">
                    <a16:rowId xmlns:a16="http://schemas.microsoft.com/office/drawing/2014/main" val="10004"/>
                  </a:ext>
                </a:extLst>
              </a:tr>
              <a:tr h="245488">
                <a:tc>
                  <a:txBody>
                    <a:bodyPr/>
                    <a:lstStyle/>
                    <a:p>
                      <a:pPr algn="ctr" fontAlgn="ctr"/>
                      <a:r>
                        <a:rPr lang="es-CO" sz="1100" b="0" i="0" u="none" strike="noStrike" dirty="0">
                          <a:solidFill>
                            <a:srgbClr val="000000"/>
                          </a:solidFill>
                          <a:effectLst/>
                          <a:latin typeface="Calibri" panose="020F0502020204030204" pitchFamily="34" charset="0"/>
                        </a:rPr>
                        <a:t>27,4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10,7</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8,1</a:t>
                      </a:r>
                    </a:p>
                  </a:txBody>
                  <a:tcPr marL="9525" marR="9525" marT="9525" marB="0" anchor="ctr">
                    <a:noFill/>
                  </a:tcPr>
                </a:tc>
                <a:extLst>
                  <a:ext uri="{0D108BD9-81ED-4DB2-BD59-A6C34878D82A}">
                    <a16:rowId xmlns:a16="http://schemas.microsoft.com/office/drawing/2014/main" val="10005"/>
                  </a:ext>
                </a:extLst>
              </a:tr>
              <a:tr h="196390">
                <a:tc>
                  <a:txBody>
                    <a:bodyPr/>
                    <a:lstStyle/>
                    <a:p>
                      <a:pPr algn="ctr" fontAlgn="ctr"/>
                      <a:r>
                        <a:rPr lang="es-CO" sz="1100" b="0" i="0" u="none" strike="noStrike" dirty="0">
                          <a:solidFill>
                            <a:srgbClr val="000000"/>
                          </a:solidFill>
                          <a:effectLst/>
                          <a:latin typeface="Calibri" panose="020F0502020204030204" pitchFamily="34" charset="0"/>
                        </a:rPr>
                        <a:t>27,4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11,3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9,2</a:t>
                      </a:r>
                    </a:p>
                  </a:txBody>
                  <a:tcPr marL="9525" marR="9525" marT="9525" marB="0" anchor="ctr">
                    <a:noFill/>
                  </a:tcPr>
                </a:tc>
                <a:extLst>
                  <a:ext uri="{0D108BD9-81ED-4DB2-BD59-A6C34878D82A}">
                    <a16:rowId xmlns:a16="http://schemas.microsoft.com/office/drawing/2014/main" val="10006"/>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2181666495"/>
              </p:ext>
            </p:extLst>
          </p:nvPr>
        </p:nvGraphicFramePr>
        <p:xfrm>
          <a:off x="1760682" y="3046498"/>
          <a:ext cx="6552046" cy="1581481"/>
        </p:xfrm>
        <a:graphic>
          <a:graphicData uri="http://schemas.openxmlformats.org/drawingml/2006/table">
            <a:tbl>
              <a:tblPr>
                <a:tableStyleId>{69CF1AB2-1976-4502-BF36-3FF5EA218861}</a:tableStyleId>
              </a:tblPr>
              <a:tblGrid>
                <a:gridCol w="622981">
                  <a:extLst>
                    <a:ext uri="{9D8B030D-6E8A-4147-A177-3AD203B41FA5}">
                      <a16:colId xmlns:a16="http://schemas.microsoft.com/office/drawing/2014/main" val="20000"/>
                    </a:ext>
                  </a:extLst>
                </a:gridCol>
                <a:gridCol w="601499">
                  <a:extLst>
                    <a:ext uri="{9D8B030D-6E8A-4147-A177-3AD203B41FA5}">
                      <a16:colId xmlns:a16="http://schemas.microsoft.com/office/drawing/2014/main" val="20001"/>
                    </a:ext>
                  </a:extLst>
                </a:gridCol>
                <a:gridCol w="547794">
                  <a:extLst>
                    <a:ext uri="{9D8B030D-6E8A-4147-A177-3AD203B41FA5}">
                      <a16:colId xmlns:a16="http://schemas.microsoft.com/office/drawing/2014/main" val="20002"/>
                    </a:ext>
                  </a:extLst>
                </a:gridCol>
                <a:gridCol w="590759">
                  <a:extLst>
                    <a:ext uri="{9D8B030D-6E8A-4147-A177-3AD203B41FA5}">
                      <a16:colId xmlns:a16="http://schemas.microsoft.com/office/drawing/2014/main" val="20003"/>
                    </a:ext>
                  </a:extLst>
                </a:gridCol>
                <a:gridCol w="590759">
                  <a:extLst>
                    <a:ext uri="{9D8B030D-6E8A-4147-A177-3AD203B41FA5}">
                      <a16:colId xmlns:a16="http://schemas.microsoft.com/office/drawing/2014/main" val="20004"/>
                    </a:ext>
                  </a:extLst>
                </a:gridCol>
                <a:gridCol w="601499">
                  <a:extLst>
                    <a:ext uri="{9D8B030D-6E8A-4147-A177-3AD203B41FA5}">
                      <a16:colId xmlns:a16="http://schemas.microsoft.com/office/drawing/2014/main" val="20005"/>
                    </a:ext>
                  </a:extLst>
                </a:gridCol>
                <a:gridCol w="590759">
                  <a:extLst>
                    <a:ext uri="{9D8B030D-6E8A-4147-A177-3AD203B41FA5}">
                      <a16:colId xmlns:a16="http://schemas.microsoft.com/office/drawing/2014/main" val="20006"/>
                    </a:ext>
                  </a:extLst>
                </a:gridCol>
                <a:gridCol w="622981">
                  <a:extLst>
                    <a:ext uri="{9D8B030D-6E8A-4147-A177-3AD203B41FA5}">
                      <a16:colId xmlns:a16="http://schemas.microsoft.com/office/drawing/2014/main" val="20007"/>
                    </a:ext>
                  </a:extLst>
                </a:gridCol>
                <a:gridCol w="612240">
                  <a:extLst>
                    <a:ext uri="{9D8B030D-6E8A-4147-A177-3AD203B41FA5}">
                      <a16:colId xmlns:a16="http://schemas.microsoft.com/office/drawing/2014/main" val="20008"/>
                    </a:ext>
                  </a:extLst>
                </a:gridCol>
                <a:gridCol w="537053">
                  <a:extLst>
                    <a:ext uri="{9D8B030D-6E8A-4147-A177-3AD203B41FA5}">
                      <a16:colId xmlns:a16="http://schemas.microsoft.com/office/drawing/2014/main" val="20009"/>
                    </a:ext>
                  </a:extLst>
                </a:gridCol>
                <a:gridCol w="633722">
                  <a:extLst>
                    <a:ext uri="{9D8B030D-6E8A-4147-A177-3AD203B41FA5}">
                      <a16:colId xmlns:a16="http://schemas.microsoft.com/office/drawing/2014/main" val="20010"/>
                    </a:ext>
                  </a:extLst>
                </a:gridCol>
              </a:tblGrid>
              <a:tr h="365469">
                <a:tc gridSpan="10">
                  <a:txBody>
                    <a:bodyPr/>
                    <a:lstStyle/>
                    <a:p>
                      <a:pPr algn="ctr" fontAlgn="ctr"/>
                      <a:r>
                        <a:rPr lang="es-CO" sz="1600" b="1" u="none" strike="noStrike" dirty="0">
                          <a:effectLst/>
                        </a:rPr>
                        <a:t>AGUA + Fe3O4 0,5% + Etilenglicol</a:t>
                      </a:r>
                      <a:endParaRPr lang="es-CO" sz="16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algn="ctr" fontAlgn="b"/>
                      <a:r>
                        <a:rPr lang="es-CO" sz="900" b="1" u="none" strike="noStrike" dirty="0">
                          <a:effectLst/>
                        </a:rPr>
                        <a:t>LADO FRIO</a:t>
                      </a:r>
                    </a:p>
                    <a:p>
                      <a:pPr marL="0" marR="0" lvl="0" indent="0" algn="ctr" defTabSz="914400" rtl="0" eaLnBrk="1" fontAlgn="b" latinLnBrk="0" hangingPunct="1">
                        <a:lnSpc>
                          <a:spcPct val="100000"/>
                        </a:lnSpc>
                        <a:spcBef>
                          <a:spcPts val="0"/>
                        </a:spcBef>
                        <a:spcAft>
                          <a:spcPts val="0"/>
                        </a:spcAft>
                        <a:buClrTx/>
                        <a:buSzTx/>
                        <a:buFontTx/>
                        <a:buNone/>
                        <a:tabLst/>
                        <a:defRPr/>
                      </a:pPr>
                      <a:r>
                        <a:rPr lang="es-CO" sz="900" b="1" u="none" strike="noStrike" dirty="0">
                          <a:effectLst/>
                        </a:rPr>
                        <a:t>APERTURA</a:t>
                      </a:r>
                      <a:endParaRPr lang="es-CO" sz="9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0"/>
                  </a:ext>
                </a:extLst>
              </a:tr>
              <a:tr h="285728">
                <a:tc>
                  <a:txBody>
                    <a:bodyPr/>
                    <a:lstStyle/>
                    <a:p>
                      <a:pPr algn="ctr" fontAlgn="ctr"/>
                      <a:r>
                        <a:rPr lang="es-CO" sz="1100" b="1" u="none" strike="noStrike" dirty="0">
                          <a:effectLst/>
                        </a:rPr>
                        <a:t>T1</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T2</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T3</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T4</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T5</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T6</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T7</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T8</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T9</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T10</a:t>
                      </a:r>
                      <a:endParaRPr lang="es-CO" sz="1100" b="1" i="0" u="none" strike="noStrike" dirty="0">
                        <a:solidFill>
                          <a:srgbClr val="000000"/>
                        </a:solidFill>
                        <a:effectLst/>
                        <a:latin typeface="Calibri" panose="020F0502020204030204" pitchFamily="34" charset="0"/>
                      </a:endParaRPr>
                    </a:p>
                  </a:txBody>
                  <a:tcPr marL="9525" marR="9525" marT="9525" marB="0" anchor="ctr"/>
                </a:tc>
                <a:tc vMerge="1">
                  <a:txBody>
                    <a:bodyPr/>
                    <a:lstStyle/>
                    <a:p>
                      <a:pPr algn="ctr" fontAlgn="ctr"/>
                      <a:endParaRPr lang="es-CO" sz="9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232571">
                <a:tc>
                  <a:txBody>
                    <a:bodyPr/>
                    <a:lstStyle/>
                    <a:p>
                      <a:pPr algn="ctr" fontAlgn="ctr"/>
                      <a:r>
                        <a:rPr lang="es-CO" sz="1100" b="0" i="0" u="none" strike="noStrike" dirty="0">
                          <a:solidFill>
                            <a:srgbClr val="000000"/>
                          </a:solidFill>
                          <a:effectLst/>
                          <a:latin typeface="Calibri" panose="020F0502020204030204" pitchFamily="34" charset="0"/>
                        </a:rPr>
                        <a:t>101,25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92,75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89,75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83,75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83</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55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63,25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78</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24,25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40,75</a:t>
                      </a:r>
                    </a:p>
                  </a:txBody>
                  <a:tcPr marL="9525" marR="9525" marT="9525" marB="0" anchor="ctr">
                    <a:solidFill>
                      <a:srgbClr val="DF8585"/>
                    </a:solidFill>
                  </a:tcPr>
                </a:tc>
                <a:tc>
                  <a:txBody>
                    <a:bodyPr/>
                    <a:lstStyle/>
                    <a:p>
                      <a:pPr algn="ctr" fontAlgn="b"/>
                      <a:r>
                        <a:rPr lang="es-CO" sz="1100" b="1" u="none" strike="noStrike" dirty="0">
                          <a:effectLst/>
                        </a:rPr>
                        <a:t>25%</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32571">
                <a:tc>
                  <a:txBody>
                    <a:bodyPr/>
                    <a:lstStyle/>
                    <a:p>
                      <a:pPr algn="ctr" fontAlgn="ctr"/>
                      <a:r>
                        <a:rPr lang="es-CO" sz="1100" b="0" i="0" u="none" strike="noStrike" dirty="0">
                          <a:solidFill>
                            <a:srgbClr val="000000"/>
                          </a:solidFill>
                          <a:effectLst/>
                          <a:latin typeface="Calibri" panose="020F0502020204030204" pitchFamily="34" charset="0"/>
                        </a:rPr>
                        <a:t>101,5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93</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89,25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83</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82,75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54</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61,75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75,5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24</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37,75</a:t>
                      </a:r>
                    </a:p>
                  </a:txBody>
                  <a:tcPr marL="9525" marR="9525" marT="9525" marB="0" anchor="ctr">
                    <a:solidFill>
                      <a:srgbClr val="DF8585"/>
                    </a:solidFill>
                  </a:tcPr>
                </a:tc>
                <a:tc>
                  <a:txBody>
                    <a:bodyPr/>
                    <a:lstStyle/>
                    <a:p>
                      <a:pPr algn="ctr" fontAlgn="b"/>
                      <a:r>
                        <a:rPr lang="es-CO" sz="1100" b="1" u="none" strike="noStrike" dirty="0">
                          <a:effectLst/>
                        </a:rPr>
                        <a:t>50%</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232571">
                <a:tc>
                  <a:txBody>
                    <a:bodyPr/>
                    <a:lstStyle/>
                    <a:p>
                      <a:pPr algn="ctr" fontAlgn="ctr"/>
                      <a:r>
                        <a:rPr lang="es-CO" sz="1100" b="0" i="0" u="none" strike="noStrike" dirty="0">
                          <a:solidFill>
                            <a:srgbClr val="000000"/>
                          </a:solidFill>
                          <a:effectLst/>
                          <a:latin typeface="Calibri" panose="020F0502020204030204" pitchFamily="34" charset="0"/>
                        </a:rPr>
                        <a:t>102,25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92,75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88,5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82,25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82,25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53,5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59,5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71,5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24,25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35,5</a:t>
                      </a:r>
                    </a:p>
                  </a:txBody>
                  <a:tcPr marL="9525" marR="9525" marT="9525" marB="0" anchor="ctr">
                    <a:solidFill>
                      <a:srgbClr val="DF8585"/>
                    </a:solidFill>
                  </a:tcPr>
                </a:tc>
                <a:tc>
                  <a:txBody>
                    <a:bodyPr/>
                    <a:lstStyle/>
                    <a:p>
                      <a:pPr algn="ctr" fontAlgn="ctr"/>
                      <a:r>
                        <a:rPr lang="es-CO" sz="1100" b="1" u="none" strike="noStrike" dirty="0">
                          <a:effectLst/>
                        </a:rPr>
                        <a:t>75%</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232571">
                <a:tc>
                  <a:txBody>
                    <a:bodyPr/>
                    <a:lstStyle/>
                    <a:p>
                      <a:pPr algn="ctr" fontAlgn="ctr"/>
                      <a:r>
                        <a:rPr lang="es-CO" sz="1100" b="0" i="0" u="none" strike="noStrike" dirty="0">
                          <a:solidFill>
                            <a:srgbClr val="000000"/>
                          </a:solidFill>
                          <a:effectLst/>
                          <a:latin typeface="Calibri" panose="020F0502020204030204" pitchFamily="34" charset="0"/>
                        </a:rPr>
                        <a:t>101,75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88,25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82</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82,25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52,75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58</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69,5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24,25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34,75</a:t>
                      </a:r>
                    </a:p>
                  </a:txBody>
                  <a:tcPr marL="9525" marR="9525" marT="9525" marB="0" anchor="ctr">
                    <a:solidFill>
                      <a:srgbClr val="DF8585"/>
                    </a:solidFill>
                  </a:tcPr>
                </a:tc>
                <a:tc>
                  <a:txBody>
                    <a:bodyPr/>
                    <a:lstStyle/>
                    <a:p>
                      <a:pPr algn="ctr" fontAlgn="ctr"/>
                      <a:r>
                        <a:rPr lang="es-CO" sz="1100" b="1" u="none" strike="noStrike" dirty="0">
                          <a:effectLst/>
                        </a:rPr>
                        <a:t>100%</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815776267"/>
              </p:ext>
            </p:extLst>
          </p:nvPr>
        </p:nvGraphicFramePr>
        <p:xfrm>
          <a:off x="1760682" y="4961365"/>
          <a:ext cx="6552045" cy="1593851"/>
        </p:xfrm>
        <a:graphic>
          <a:graphicData uri="http://schemas.openxmlformats.org/drawingml/2006/table">
            <a:tbl>
              <a:tblPr>
                <a:tableStyleId>{69CF1AB2-1976-4502-BF36-3FF5EA218861}</a:tableStyleId>
              </a:tblPr>
              <a:tblGrid>
                <a:gridCol w="595099">
                  <a:extLst>
                    <a:ext uri="{9D8B030D-6E8A-4147-A177-3AD203B41FA5}">
                      <a16:colId xmlns:a16="http://schemas.microsoft.com/office/drawing/2014/main" val="20000"/>
                    </a:ext>
                  </a:extLst>
                </a:gridCol>
                <a:gridCol w="636140">
                  <a:extLst>
                    <a:ext uri="{9D8B030D-6E8A-4147-A177-3AD203B41FA5}">
                      <a16:colId xmlns:a16="http://schemas.microsoft.com/office/drawing/2014/main" val="20001"/>
                    </a:ext>
                  </a:extLst>
                </a:gridCol>
                <a:gridCol w="584839">
                  <a:extLst>
                    <a:ext uri="{9D8B030D-6E8A-4147-A177-3AD203B41FA5}">
                      <a16:colId xmlns:a16="http://schemas.microsoft.com/office/drawing/2014/main" val="20002"/>
                    </a:ext>
                  </a:extLst>
                </a:gridCol>
                <a:gridCol w="564319">
                  <a:extLst>
                    <a:ext uri="{9D8B030D-6E8A-4147-A177-3AD203B41FA5}">
                      <a16:colId xmlns:a16="http://schemas.microsoft.com/office/drawing/2014/main" val="20003"/>
                    </a:ext>
                  </a:extLst>
                </a:gridCol>
                <a:gridCol w="625880">
                  <a:extLst>
                    <a:ext uri="{9D8B030D-6E8A-4147-A177-3AD203B41FA5}">
                      <a16:colId xmlns:a16="http://schemas.microsoft.com/office/drawing/2014/main" val="20004"/>
                    </a:ext>
                  </a:extLst>
                </a:gridCol>
                <a:gridCol w="584839">
                  <a:extLst>
                    <a:ext uri="{9D8B030D-6E8A-4147-A177-3AD203B41FA5}">
                      <a16:colId xmlns:a16="http://schemas.microsoft.com/office/drawing/2014/main" val="20005"/>
                    </a:ext>
                  </a:extLst>
                </a:gridCol>
                <a:gridCol w="574579">
                  <a:extLst>
                    <a:ext uri="{9D8B030D-6E8A-4147-A177-3AD203B41FA5}">
                      <a16:colId xmlns:a16="http://schemas.microsoft.com/office/drawing/2014/main" val="20006"/>
                    </a:ext>
                  </a:extLst>
                </a:gridCol>
                <a:gridCol w="595099">
                  <a:extLst>
                    <a:ext uri="{9D8B030D-6E8A-4147-A177-3AD203B41FA5}">
                      <a16:colId xmlns:a16="http://schemas.microsoft.com/office/drawing/2014/main" val="20007"/>
                    </a:ext>
                  </a:extLst>
                </a:gridCol>
                <a:gridCol w="543797">
                  <a:extLst>
                    <a:ext uri="{9D8B030D-6E8A-4147-A177-3AD203B41FA5}">
                      <a16:colId xmlns:a16="http://schemas.microsoft.com/office/drawing/2014/main" val="20008"/>
                    </a:ext>
                  </a:extLst>
                </a:gridCol>
                <a:gridCol w="615620">
                  <a:extLst>
                    <a:ext uri="{9D8B030D-6E8A-4147-A177-3AD203B41FA5}">
                      <a16:colId xmlns:a16="http://schemas.microsoft.com/office/drawing/2014/main" val="20009"/>
                    </a:ext>
                  </a:extLst>
                </a:gridCol>
                <a:gridCol w="631834">
                  <a:extLst>
                    <a:ext uri="{9D8B030D-6E8A-4147-A177-3AD203B41FA5}">
                      <a16:colId xmlns:a16="http://schemas.microsoft.com/office/drawing/2014/main" val="20010"/>
                    </a:ext>
                  </a:extLst>
                </a:gridCol>
              </a:tblGrid>
              <a:tr h="328654">
                <a:tc gridSpan="10">
                  <a:txBody>
                    <a:bodyPr/>
                    <a:lstStyle/>
                    <a:p>
                      <a:pPr algn="ctr" fontAlgn="ctr"/>
                      <a:r>
                        <a:rPr lang="es-CO" sz="1600" b="1" u="none" strike="noStrike" dirty="0">
                          <a:effectLst/>
                        </a:rPr>
                        <a:t>AGUA + Fe3O4 1,5% + Etilenglicol</a:t>
                      </a:r>
                      <a:endParaRPr lang="es-CO" sz="16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900" b="1" u="none" strike="noStrike" dirty="0">
                          <a:effectLst/>
                        </a:rPr>
                        <a:t>LADO FRIO APERTURA</a:t>
                      </a:r>
                      <a:endParaRPr lang="es-CO" sz="9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0"/>
                  </a:ext>
                </a:extLst>
              </a:tr>
              <a:tr h="247109">
                <a:tc>
                  <a:txBody>
                    <a:bodyPr/>
                    <a:lstStyle/>
                    <a:p>
                      <a:pPr algn="ctr" fontAlgn="ctr"/>
                      <a:r>
                        <a:rPr lang="es-CO" sz="1100" b="1" u="none" strike="noStrike" dirty="0">
                          <a:effectLst/>
                        </a:rPr>
                        <a:t>T1</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T2</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T3</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T4</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T5</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T6</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T7</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T8</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T9</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T10</a:t>
                      </a:r>
                      <a:endParaRPr lang="es-CO" sz="1100" b="1" i="0" u="none" strike="noStrike" dirty="0">
                        <a:solidFill>
                          <a:srgbClr val="000000"/>
                        </a:solidFill>
                        <a:effectLst/>
                        <a:latin typeface="Calibri" panose="020F0502020204030204" pitchFamily="34" charset="0"/>
                      </a:endParaRPr>
                    </a:p>
                  </a:txBody>
                  <a:tcPr marL="9525" marR="9525" marT="9525" marB="0" anchor="ctr"/>
                </a:tc>
                <a:tc vMerge="1">
                  <a:txBody>
                    <a:bodyPr/>
                    <a:lstStyle/>
                    <a:p>
                      <a:pPr algn="ctr" fontAlgn="ctr"/>
                      <a:endParaRPr lang="es-CO" sz="9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249580">
                <a:tc>
                  <a:txBody>
                    <a:bodyPr/>
                    <a:lstStyle/>
                    <a:p>
                      <a:pPr algn="ctr" fontAlgn="ctr"/>
                      <a:r>
                        <a:rPr lang="es-CO" sz="1100" b="0" i="0" u="none" strike="noStrike" dirty="0">
                          <a:solidFill>
                            <a:srgbClr val="000000"/>
                          </a:solidFill>
                          <a:effectLst/>
                          <a:latin typeface="Calibri" panose="020F0502020204030204" pitchFamily="34" charset="0"/>
                        </a:rPr>
                        <a:t>101,5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89,5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81,5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48,75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60,25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74,25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23,75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43,25</a:t>
                      </a:r>
                    </a:p>
                  </a:txBody>
                  <a:tcPr marL="9525" marR="9525" marT="9525" marB="0" anchor="ctr">
                    <a:solidFill>
                      <a:srgbClr val="DF8585"/>
                    </a:solidFill>
                  </a:tcPr>
                </a:tc>
                <a:tc>
                  <a:txBody>
                    <a:bodyPr/>
                    <a:lstStyle/>
                    <a:p>
                      <a:pPr algn="ctr" fontAlgn="b"/>
                      <a:r>
                        <a:rPr lang="es-CO" sz="1200" b="1" u="none" strike="noStrike" dirty="0">
                          <a:effectLst/>
                        </a:rPr>
                        <a:t>25%</a:t>
                      </a:r>
                      <a:endParaRPr lang="es-CO"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49580">
                <a:tc>
                  <a:txBody>
                    <a:bodyPr/>
                    <a:lstStyle/>
                    <a:p>
                      <a:pPr algn="ctr" fontAlgn="ctr"/>
                      <a:r>
                        <a:rPr lang="es-CO" sz="1100" b="0" i="0" u="none" strike="noStrike" dirty="0">
                          <a:solidFill>
                            <a:srgbClr val="000000"/>
                          </a:solidFill>
                          <a:effectLst/>
                          <a:latin typeface="Calibri" panose="020F0502020204030204" pitchFamily="34" charset="0"/>
                        </a:rPr>
                        <a:t>102,5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93,25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86,25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81,25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78,5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47,75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57</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66,75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24,25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39,5</a:t>
                      </a:r>
                    </a:p>
                  </a:txBody>
                  <a:tcPr marL="9525" marR="9525" marT="9525" marB="0" anchor="ctr">
                    <a:solidFill>
                      <a:srgbClr val="DF8585"/>
                    </a:solidFill>
                  </a:tcPr>
                </a:tc>
                <a:tc>
                  <a:txBody>
                    <a:bodyPr/>
                    <a:lstStyle/>
                    <a:p>
                      <a:pPr algn="ctr" fontAlgn="b"/>
                      <a:r>
                        <a:rPr lang="es-CO" sz="1200" b="1" u="none" strike="noStrike" dirty="0">
                          <a:effectLst/>
                        </a:rPr>
                        <a:t>50%</a:t>
                      </a:r>
                      <a:endParaRPr lang="es-CO"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259464">
                <a:tc>
                  <a:txBody>
                    <a:bodyPr/>
                    <a:lstStyle/>
                    <a:p>
                      <a:pPr algn="ctr" fontAlgn="ctr"/>
                      <a:r>
                        <a:rPr lang="es-CO" sz="1100" b="0" i="0" u="none" strike="noStrike" dirty="0">
                          <a:solidFill>
                            <a:srgbClr val="000000"/>
                          </a:solidFill>
                          <a:effectLst/>
                          <a:latin typeface="Calibri" panose="020F0502020204030204" pitchFamily="34" charset="0"/>
                        </a:rPr>
                        <a:t>99,25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86,25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81</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79,75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49</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55,25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63,75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36,5</a:t>
                      </a:r>
                    </a:p>
                  </a:txBody>
                  <a:tcPr marL="9525" marR="9525" marT="9525" marB="0" anchor="ctr">
                    <a:solidFill>
                      <a:srgbClr val="DF8585"/>
                    </a:solidFill>
                  </a:tcPr>
                </a:tc>
                <a:tc>
                  <a:txBody>
                    <a:bodyPr/>
                    <a:lstStyle/>
                    <a:p>
                      <a:pPr algn="ctr" fontAlgn="ctr"/>
                      <a:r>
                        <a:rPr lang="es-CO" sz="1200" b="1" u="none" strike="noStrike" dirty="0">
                          <a:effectLst/>
                        </a:rPr>
                        <a:t>75%</a:t>
                      </a:r>
                      <a:endParaRPr lang="es-CO"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259464">
                <a:tc>
                  <a:txBody>
                    <a:bodyPr/>
                    <a:lstStyle/>
                    <a:p>
                      <a:pPr algn="ctr" fontAlgn="ctr"/>
                      <a:r>
                        <a:rPr lang="es-CO" sz="1100" b="0" i="0" u="none" strike="noStrike" dirty="0">
                          <a:solidFill>
                            <a:srgbClr val="000000"/>
                          </a:solidFill>
                          <a:effectLst/>
                          <a:latin typeface="Calibri" panose="020F0502020204030204" pitchFamily="34" charset="0"/>
                        </a:rPr>
                        <a:t>102,5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91,75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85,25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81,75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78,5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47,25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56,25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62</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23,75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35,25</a:t>
                      </a:r>
                    </a:p>
                  </a:txBody>
                  <a:tcPr marL="9525" marR="9525" marT="9525" marB="0" anchor="ctr">
                    <a:solidFill>
                      <a:srgbClr val="DF8585"/>
                    </a:solidFill>
                  </a:tcPr>
                </a:tc>
                <a:tc>
                  <a:txBody>
                    <a:bodyPr/>
                    <a:lstStyle/>
                    <a:p>
                      <a:pPr algn="ctr" fontAlgn="ctr"/>
                      <a:r>
                        <a:rPr lang="es-CO" sz="1200" b="1" u="none" strike="noStrike" dirty="0">
                          <a:effectLst/>
                        </a:rPr>
                        <a:t>100%</a:t>
                      </a:r>
                      <a:endParaRPr lang="es-CO"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3358284365"/>
              </p:ext>
            </p:extLst>
          </p:nvPr>
        </p:nvGraphicFramePr>
        <p:xfrm>
          <a:off x="8499818" y="4997154"/>
          <a:ext cx="3200400" cy="1530351"/>
        </p:xfrm>
        <a:graphic>
          <a:graphicData uri="http://schemas.openxmlformats.org/drawingml/2006/table">
            <a:tbl>
              <a:tblPr>
                <a:tableStyleId>{69CF1AB2-1976-4502-BF36-3FF5EA218861}</a:tableStyleId>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gridCol w="800100">
                  <a:extLst>
                    <a:ext uri="{9D8B030D-6E8A-4147-A177-3AD203B41FA5}">
                      <a16:colId xmlns:a16="http://schemas.microsoft.com/office/drawing/2014/main" val="20002"/>
                    </a:ext>
                  </a:extLst>
                </a:gridCol>
                <a:gridCol w="800100">
                  <a:extLst>
                    <a:ext uri="{9D8B030D-6E8A-4147-A177-3AD203B41FA5}">
                      <a16:colId xmlns:a16="http://schemas.microsoft.com/office/drawing/2014/main" val="20003"/>
                    </a:ext>
                  </a:extLst>
                </a:gridCol>
              </a:tblGrid>
              <a:tr h="208684">
                <a:tc gridSpan="4">
                  <a:txBody>
                    <a:bodyPr/>
                    <a:lstStyle/>
                    <a:p>
                      <a:pPr algn="ctr" fontAlgn="ctr"/>
                      <a:r>
                        <a:rPr lang="es-CO" sz="1100" b="1" u="none" strike="noStrike" dirty="0">
                          <a:effectLst/>
                        </a:rPr>
                        <a:t>VELOCIDAD (m/s)</a:t>
                      </a:r>
                      <a:endParaRPr lang="es-CO"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08684">
                <a:tc gridSpan="2">
                  <a:txBody>
                    <a:bodyPr/>
                    <a:lstStyle/>
                    <a:p>
                      <a:pPr algn="ctr" fontAlgn="ctr"/>
                      <a:r>
                        <a:rPr lang="es-CO" sz="1100" b="1" u="none" strike="noStrike" dirty="0">
                          <a:effectLst/>
                        </a:rPr>
                        <a:t>LC</a:t>
                      </a:r>
                      <a:endParaRPr lang="es-CO" sz="1100" b="1" i="0" u="none" strike="noStrike" dirty="0">
                        <a:solidFill>
                          <a:srgbClr val="FF0000"/>
                        </a:solidFill>
                        <a:effectLst/>
                        <a:latin typeface="Calibri" panose="020F0502020204030204" pitchFamily="34" charset="0"/>
                      </a:endParaRPr>
                    </a:p>
                  </a:txBody>
                  <a:tcPr marL="9525" marR="9525" marT="9525" marB="0" anchor="ctr"/>
                </a:tc>
                <a:tc hMerge="1">
                  <a:txBody>
                    <a:bodyPr/>
                    <a:lstStyle/>
                    <a:p>
                      <a:endParaRPr lang="es-CO"/>
                    </a:p>
                  </a:txBody>
                  <a:tcPr/>
                </a:tc>
                <a:tc gridSpan="2">
                  <a:txBody>
                    <a:bodyPr/>
                    <a:lstStyle/>
                    <a:p>
                      <a:pPr algn="ctr" fontAlgn="ctr"/>
                      <a:r>
                        <a:rPr lang="es-CO" sz="1100" b="1" i="0" u="none" strike="noStrike" dirty="0">
                          <a:solidFill>
                            <a:schemeClr val="dk1"/>
                          </a:solidFill>
                          <a:effectLst/>
                          <a:latin typeface="+mn-lt"/>
                        </a:rPr>
                        <a:t>LF</a:t>
                      </a:r>
                      <a:endParaRPr lang="es-CO" sz="1100" b="1" i="0" u="none" strike="noStrike" dirty="0">
                        <a:solidFill>
                          <a:srgbClr val="4472C4"/>
                        </a:solidFill>
                        <a:effectLst/>
                        <a:latin typeface="Calibri" panose="020F0502020204030204" pitchFamily="34" charset="0"/>
                      </a:endParaRPr>
                    </a:p>
                  </a:txBody>
                  <a:tcPr marL="9525" marR="9525" marT="9525" marB="0" anchor="ctr"/>
                </a:tc>
                <a:tc hMerge="1">
                  <a:txBody>
                    <a:bodyPr/>
                    <a:lstStyle/>
                    <a:p>
                      <a:endParaRPr lang="es-CO"/>
                    </a:p>
                  </a:txBody>
                  <a:tcPr/>
                </a:tc>
                <a:extLst>
                  <a:ext uri="{0D108BD9-81ED-4DB2-BD59-A6C34878D82A}">
                    <a16:rowId xmlns:a16="http://schemas.microsoft.com/office/drawing/2014/main" val="10001"/>
                  </a:ext>
                </a:extLst>
              </a:tr>
              <a:tr h="248434">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08684">
                <a:tc>
                  <a:txBody>
                    <a:bodyPr/>
                    <a:lstStyle/>
                    <a:p>
                      <a:pPr algn="ctr" fontAlgn="ctr"/>
                      <a:r>
                        <a:rPr lang="es-CO" sz="1100" b="0" i="0" u="none" strike="noStrike" dirty="0">
                          <a:solidFill>
                            <a:srgbClr val="000000"/>
                          </a:solidFill>
                          <a:effectLst/>
                          <a:latin typeface="Calibri" panose="020F0502020204030204" pitchFamily="34" charset="0"/>
                        </a:rPr>
                        <a:t>27,4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4,2</a:t>
                      </a:r>
                    </a:p>
                  </a:txBody>
                  <a:tcPr marL="9525" marR="9525" marT="9525" marB="0" anchor="ctr">
                    <a:noFill/>
                  </a:tcPr>
                </a:tc>
                <a:extLst>
                  <a:ext uri="{0D108BD9-81ED-4DB2-BD59-A6C34878D82A}">
                    <a16:rowId xmlns:a16="http://schemas.microsoft.com/office/drawing/2014/main" val="10003"/>
                  </a:ext>
                </a:extLst>
              </a:tr>
              <a:tr h="208684">
                <a:tc>
                  <a:txBody>
                    <a:bodyPr/>
                    <a:lstStyle/>
                    <a:p>
                      <a:pPr algn="ctr" fontAlgn="ctr"/>
                      <a:r>
                        <a:rPr lang="es-CO" sz="1100" b="0" i="0" u="none" strike="noStrike" dirty="0">
                          <a:solidFill>
                            <a:srgbClr val="000000"/>
                          </a:solidFill>
                          <a:effectLst/>
                          <a:latin typeface="Calibri" panose="020F0502020204030204" pitchFamily="34" charset="0"/>
                        </a:rPr>
                        <a:t>27,4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10,3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7,1</a:t>
                      </a:r>
                    </a:p>
                  </a:txBody>
                  <a:tcPr marL="9525" marR="9525" marT="9525" marB="0" anchor="ctr">
                    <a:noFill/>
                  </a:tcPr>
                </a:tc>
                <a:extLst>
                  <a:ext uri="{0D108BD9-81ED-4DB2-BD59-A6C34878D82A}">
                    <a16:rowId xmlns:a16="http://schemas.microsoft.com/office/drawing/2014/main" val="10004"/>
                  </a:ext>
                </a:extLst>
              </a:tr>
              <a:tr h="248434">
                <a:tc>
                  <a:txBody>
                    <a:bodyPr/>
                    <a:lstStyle/>
                    <a:p>
                      <a:pPr algn="ctr" fontAlgn="ctr"/>
                      <a:r>
                        <a:rPr lang="es-CO" sz="1100" b="0" i="0" u="none" strike="noStrike" dirty="0">
                          <a:solidFill>
                            <a:srgbClr val="000000"/>
                          </a:solidFill>
                          <a:effectLst/>
                          <a:latin typeface="Calibri" panose="020F0502020204030204" pitchFamily="34" charset="0"/>
                        </a:rPr>
                        <a:t>27,4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10,7</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8,3</a:t>
                      </a:r>
                    </a:p>
                  </a:txBody>
                  <a:tcPr marL="9525" marR="9525" marT="9525" marB="0" anchor="ctr">
                    <a:noFill/>
                  </a:tcPr>
                </a:tc>
                <a:extLst>
                  <a:ext uri="{0D108BD9-81ED-4DB2-BD59-A6C34878D82A}">
                    <a16:rowId xmlns:a16="http://schemas.microsoft.com/office/drawing/2014/main" val="10005"/>
                  </a:ext>
                </a:extLst>
              </a:tr>
              <a:tr h="198747">
                <a:tc>
                  <a:txBody>
                    <a:bodyPr/>
                    <a:lstStyle/>
                    <a:p>
                      <a:pPr algn="ctr" fontAlgn="ctr"/>
                      <a:r>
                        <a:rPr lang="es-CO" sz="1100" b="0" i="0" u="none" strike="noStrike" dirty="0">
                          <a:solidFill>
                            <a:srgbClr val="000000"/>
                          </a:solidFill>
                          <a:effectLst/>
                          <a:latin typeface="Calibri" panose="020F0502020204030204" pitchFamily="34" charset="0"/>
                        </a:rPr>
                        <a:t>27,4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11,7</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9,1</a:t>
                      </a:r>
                    </a:p>
                  </a:txBody>
                  <a:tcPr marL="9525" marR="9525" marT="9525" marB="0"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17036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1584961" y="0"/>
            <a:ext cx="10444479" cy="984180"/>
          </a:xfrm>
        </p:spPr>
        <p:txBody>
          <a:bodyPr>
            <a:noAutofit/>
          </a:bodyPr>
          <a:lstStyle/>
          <a:p>
            <a:r>
              <a:rPr lang="es-EC" sz="4000" dirty="0"/>
              <a:t>Nanofluido de Al2O3</a:t>
            </a:r>
            <a:endParaRPr lang="es-EC" sz="4000" dirty="0">
              <a:effectLst>
                <a:outerShdw blurRad="38100" dist="38100" dir="2700000" algn="tl">
                  <a:srgbClr val="000000">
                    <a:alpha val="43137"/>
                  </a:srgbClr>
                </a:outerShdw>
              </a:effectLst>
            </a:endParaRPr>
          </a:p>
        </p:txBody>
      </p:sp>
      <p:sp>
        <p:nvSpPr>
          <p:cNvPr id="8" name="Marcador de contenido 2">
            <a:extLst>
              <a:ext uri="{FF2B5EF4-FFF2-40B4-BE49-F238E27FC236}">
                <a16:creationId xmlns:a16="http://schemas.microsoft.com/office/drawing/2014/main" id="{CCA93876-2F8F-4DD1-97CB-F1707216A840}"/>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b="1" u="sng" dirty="0">
                <a:solidFill>
                  <a:prstClr val="white"/>
                </a:solidFill>
                <a:latin typeface="+mj-lt"/>
                <a:cs typeface="Times New Roman" panose="02020603050405020304" pitchFamily="18" charset="0"/>
              </a:rPr>
              <a:t>Pruebas </a:t>
            </a:r>
          </a:p>
          <a:p>
            <a:pPr algn="ctr"/>
            <a:r>
              <a:rPr lang="es-MX" sz="1300" dirty="0">
                <a:solidFill>
                  <a:prstClr val="white"/>
                </a:solidFill>
                <a:cs typeface="Times New Roman" panose="02020603050405020304" pitchFamily="18" charset="0"/>
              </a:rPr>
              <a:t>Cálculos</a:t>
            </a:r>
          </a:p>
          <a:p>
            <a:pPr algn="ctr"/>
            <a:r>
              <a:rPr lang="es-MX" sz="1300" dirty="0">
                <a:solidFill>
                  <a:prstClr val="white"/>
                </a:solidFill>
                <a:cs typeface="Times New Roman" panose="02020603050405020304" pitchFamily="18" charset="0"/>
              </a:rPr>
              <a:t>Resultados</a:t>
            </a:r>
          </a:p>
          <a:p>
            <a:pPr algn="ctr"/>
            <a:r>
              <a:rPr lang="es-MX" sz="1300" dirty="0">
                <a:solidFill>
                  <a:prstClr val="white"/>
                </a:solidFill>
                <a:cs typeface="Times New Roman" panose="02020603050405020304" pitchFamily="18" charset="0"/>
              </a:rPr>
              <a:t>Conclusiones y Recomendaciones</a:t>
            </a:r>
          </a:p>
          <a:p>
            <a:pPr algn="ctr"/>
            <a:r>
              <a:rPr lang="es-MX" sz="1300" dirty="0">
                <a:solidFill>
                  <a:prstClr val="white"/>
                </a:solidFill>
                <a:cs typeface="Times New Roman" panose="02020603050405020304" pitchFamily="18" charset="0"/>
              </a:rPr>
              <a:t>Referencias Bibliográficas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3" name="Slide Number Placeholder 2">
            <a:extLst>
              <a:ext uri="{FF2B5EF4-FFF2-40B4-BE49-F238E27FC236}">
                <a16:creationId xmlns:a16="http://schemas.microsoft.com/office/drawing/2014/main" id="{D2556844-1FE3-4279-A15C-CCB32C80567F}"/>
              </a:ext>
            </a:extLst>
          </p:cNvPr>
          <p:cNvSpPr>
            <a:spLocks noGrp="1"/>
          </p:cNvSpPr>
          <p:nvPr>
            <p:ph type="sldNum" sz="quarter" idx="12"/>
          </p:nvPr>
        </p:nvSpPr>
        <p:spPr/>
        <p:txBody>
          <a:bodyPr/>
          <a:lstStyle/>
          <a:p>
            <a:fld id="{FE73B57E-1C3D-4B30-85D5-675832EB121F}" type="slidenum">
              <a:rPr lang="es-EC" smtClean="0"/>
              <a:t>23</a:t>
            </a:fld>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2531264127"/>
              </p:ext>
            </p:extLst>
          </p:nvPr>
        </p:nvGraphicFramePr>
        <p:xfrm>
          <a:off x="1786436" y="1039600"/>
          <a:ext cx="6526293" cy="1645803"/>
        </p:xfrm>
        <a:graphic>
          <a:graphicData uri="http://schemas.openxmlformats.org/drawingml/2006/table">
            <a:tbl>
              <a:tblPr>
                <a:tableStyleId>{69CF1AB2-1976-4502-BF36-3FF5EA218861}</a:tableStyleId>
              </a:tblPr>
              <a:tblGrid>
                <a:gridCol w="664558">
                  <a:extLst>
                    <a:ext uri="{9D8B030D-6E8A-4147-A177-3AD203B41FA5}">
                      <a16:colId xmlns:a16="http://schemas.microsoft.com/office/drawing/2014/main" val="20000"/>
                    </a:ext>
                  </a:extLst>
                </a:gridCol>
                <a:gridCol w="613437">
                  <a:extLst>
                    <a:ext uri="{9D8B030D-6E8A-4147-A177-3AD203B41FA5}">
                      <a16:colId xmlns:a16="http://schemas.microsoft.com/office/drawing/2014/main" val="20001"/>
                    </a:ext>
                  </a:extLst>
                </a:gridCol>
                <a:gridCol w="633886">
                  <a:extLst>
                    <a:ext uri="{9D8B030D-6E8A-4147-A177-3AD203B41FA5}">
                      <a16:colId xmlns:a16="http://schemas.microsoft.com/office/drawing/2014/main" val="20002"/>
                    </a:ext>
                  </a:extLst>
                </a:gridCol>
                <a:gridCol w="541870">
                  <a:extLst>
                    <a:ext uri="{9D8B030D-6E8A-4147-A177-3AD203B41FA5}">
                      <a16:colId xmlns:a16="http://schemas.microsoft.com/office/drawing/2014/main" val="20003"/>
                    </a:ext>
                  </a:extLst>
                </a:gridCol>
                <a:gridCol w="562318">
                  <a:extLst>
                    <a:ext uri="{9D8B030D-6E8A-4147-A177-3AD203B41FA5}">
                      <a16:colId xmlns:a16="http://schemas.microsoft.com/office/drawing/2014/main" val="20004"/>
                    </a:ext>
                  </a:extLst>
                </a:gridCol>
                <a:gridCol w="562318">
                  <a:extLst>
                    <a:ext uri="{9D8B030D-6E8A-4147-A177-3AD203B41FA5}">
                      <a16:colId xmlns:a16="http://schemas.microsoft.com/office/drawing/2014/main" val="20005"/>
                    </a:ext>
                  </a:extLst>
                </a:gridCol>
                <a:gridCol w="603212">
                  <a:extLst>
                    <a:ext uri="{9D8B030D-6E8A-4147-A177-3AD203B41FA5}">
                      <a16:colId xmlns:a16="http://schemas.microsoft.com/office/drawing/2014/main" val="20006"/>
                    </a:ext>
                  </a:extLst>
                </a:gridCol>
                <a:gridCol w="603212">
                  <a:extLst>
                    <a:ext uri="{9D8B030D-6E8A-4147-A177-3AD203B41FA5}">
                      <a16:colId xmlns:a16="http://schemas.microsoft.com/office/drawing/2014/main" val="20007"/>
                    </a:ext>
                  </a:extLst>
                </a:gridCol>
                <a:gridCol w="562318">
                  <a:extLst>
                    <a:ext uri="{9D8B030D-6E8A-4147-A177-3AD203B41FA5}">
                      <a16:colId xmlns:a16="http://schemas.microsoft.com/office/drawing/2014/main" val="20008"/>
                    </a:ext>
                  </a:extLst>
                </a:gridCol>
                <a:gridCol w="552095">
                  <a:extLst>
                    <a:ext uri="{9D8B030D-6E8A-4147-A177-3AD203B41FA5}">
                      <a16:colId xmlns:a16="http://schemas.microsoft.com/office/drawing/2014/main" val="20009"/>
                    </a:ext>
                  </a:extLst>
                </a:gridCol>
                <a:gridCol w="627069">
                  <a:extLst>
                    <a:ext uri="{9D8B030D-6E8A-4147-A177-3AD203B41FA5}">
                      <a16:colId xmlns:a16="http://schemas.microsoft.com/office/drawing/2014/main" val="20010"/>
                    </a:ext>
                  </a:extLst>
                </a:gridCol>
              </a:tblGrid>
              <a:tr h="390169">
                <a:tc gridSpan="10">
                  <a:txBody>
                    <a:bodyPr/>
                    <a:lstStyle/>
                    <a:p>
                      <a:pPr algn="ctr" fontAlgn="ctr"/>
                      <a:r>
                        <a:rPr lang="es-CO" sz="1600" b="1" u="none" strike="noStrike" dirty="0">
                          <a:effectLst/>
                        </a:rPr>
                        <a:t>AGUA + Al2O3 0,1% + Etilenglicol</a:t>
                      </a:r>
                      <a:endParaRPr lang="es-CO" sz="16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algn="ctr" fontAlgn="b"/>
                      <a:r>
                        <a:rPr lang="es-CO" sz="900" b="1" u="none" strike="noStrike" dirty="0">
                          <a:effectLst/>
                        </a:rPr>
                        <a:t>LADO FRIO</a:t>
                      </a:r>
                    </a:p>
                    <a:p>
                      <a:pPr marL="0" marR="0" lvl="0" indent="0" algn="ctr" defTabSz="914400" rtl="0" eaLnBrk="1" fontAlgn="b" latinLnBrk="0" hangingPunct="1">
                        <a:lnSpc>
                          <a:spcPct val="100000"/>
                        </a:lnSpc>
                        <a:spcBef>
                          <a:spcPts val="0"/>
                        </a:spcBef>
                        <a:spcAft>
                          <a:spcPts val="0"/>
                        </a:spcAft>
                        <a:buClrTx/>
                        <a:buSzTx/>
                        <a:buFontTx/>
                        <a:buNone/>
                        <a:tabLst/>
                        <a:defRPr/>
                      </a:pPr>
                      <a:r>
                        <a:rPr lang="es-CO" sz="900" b="1" u="none" strike="noStrike" dirty="0">
                          <a:effectLst/>
                        </a:rPr>
                        <a:t>APERTURA</a:t>
                      </a:r>
                      <a:endParaRPr lang="es-CO" sz="900" b="1" i="0" u="none" strike="noStrike" dirty="0">
                        <a:solidFill>
                          <a:srgbClr val="000000"/>
                        </a:solidFill>
                        <a:effectLst/>
                        <a:latin typeface="Calibri" panose="020F0502020204030204" pitchFamily="34" charset="0"/>
                      </a:endParaRPr>
                    </a:p>
                    <a:p>
                      <a:endParaRPr lang="es-CO" sz="1100" b="1" dirty="0"/>
                    </a:p>
                  </a:txBody>
                  <a:tcPr marL="9525" marR="9525" marT="9525" marB="0" anchor="ctr"/>
                </a:tc>
                <a:extLst>
                  <a:ext uri="{0D108BD9-81ED-4DB2-BD59-A6C34878D82A}">
                    <a16:rowId xmlns:a16="http://schemas.microsoft.com/office/drawing/2014/main" val="10000"/>
                  </a:ext>
                </a:extLst>
              </a:tr>
              <a:tr h="236466">
                <a:tc>
                  <a:txBody>
                    <a:bodyPr/>
                    <a:lstStyle/>
                    <a:p>
                      <a:pPr algn="ctr" fontAlgn="ctr"/>
                      <a:r>
                        <a:rPr lang="es-CO" sz="1100" b="1" u="none" strike="noStrike" dirty="0">
                          <a:effectLst/>
                        </a:rPr>
                        <a:t>T1</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T2</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T3</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T4</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T5</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T6</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T7</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T8</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T9</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T10</a:t>
                      </a:r>
                      <a:endParaRPr lang="es-CO" sz="1100" b="1" i="0" u="none" strike="noStrike" dirty="0">
                        <a:solidFill>
                          <a:srgbClr val="000000"/>
                        </a:solidFill>
                        <a:effectLst/>
                        <a:latin typeface="Calibri" panose="020F0502020204030204" pitchFamily="34" charset="0"/>
                      </a:endParaRPr>
                    </a:p>
                  </a:txBody>
                  <a:tcPr marL="9525" marR="9525" marT="9525" marB="0" anchor="ctr"/>
                </a:tc>
                <a:tc vMerge="1">
                  <a:txBody>
                    <a:bodyPr/>
                    <a:lstStyle/>
                    <a:p>
                      <a:endParaRPr lang="es-CO" dirty="0"/>
                    </a:p>
                  </a:txBody>
                  <a:tcPr marL="9525" marR="9525" marT="9525" marB="0" anchor="ctr"/>
                </a:tc>
                <a:extLst>
                  <a:ext uri="{0D108BD9-81ED-4DB2-BD59-A6C34878D82A}">
                    <a16:rowId xmlns:a16="http://schemas.microsoft.com/office/drawing/2014/main" val="10001"/>
                  </a:ext>
                </a:extLst>
              </a:tr>
              <a:tr h="260113">
                <a:tc>
                  <a:txBody>
                    <a:bodyPr/>
                    <a:lstStyle/>
                    <a:p>
                      <a:pPr algn="ctr" fontAlgn="ctr"/>
                      <a:r>
                        <a:rPr lang="es-CO" sz="1100" b="0" i="0" u="none" strike="noStrike" dirty="0">
                          <a:solidFill>
                            <a:srgbClr val="000000"/>
                          </a:solidFill>
                          <a:effectLst/>
                          <a:latin typeface="Calibri" panose="020F0502020204030204" pitchFamily="34" charset="0"/>
                        </a:rPr>
                        <a:t>101,25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93,75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91,25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81,25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80,5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51,5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58,5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75,75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21,75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42,75</a:t>
                      </a:r>
                    </a:p>
                  </a:txBody>
                  <a:tcPr marL="9525" marR="9525" marT="9525" marB="0" anchor="ctr">
                    <a:solidFill>
                      <a:srgbClr val="DF8585"/>
                    </a:solidFill>
                  </a:tcPr>
                </a:tc>
                <a:tc>
                  <a:txBody>
                    <a:bodyPr/>
                    <a:lstStyle/>
                    <a:p>
                      <a:pPr algn="ctr" fontAlgn="b"/>
                      <a:r>
                        <a:rPr lang="es-CO" sz="1100" b="1" u="none" strike="noStrike" dirty="0">
                          <a:effectLst/>
                        </a:rPr>
                        <a:t>25%</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71936">
                <a:tc>
                  <a:txBody>
                    <a:bodyPr/>
                    <a:lstStyle/>
                    <a:p>
                      <a:pPr algn="ctr" fontAlgn="ctr"/>
                      <a:r>
                        <a:rPr lang="es-CO" sz="1100" b="0" i="0" u="none" strike="noStrike" dirty="0">
                          <a:solidFill>
                            <a:srgbClr val="000000"/>
                          </a:solidFill>
                          <a:effectLst/>
                          <a:latin typeface="Calibri" panose="020F0502020204030204" pitchFamily="34" charset="0"/>
                        </a:rPr>
                        <a:t>102,5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93,25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89,25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81</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79,25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50,25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56</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70</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22</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40,5</a:t>
                      </a:r>
                    </a:p>
                  </a:txBody>
                  <a:tcPr marL="9525" marR="9525" marT="9525" marB="0" anchor="ctr">
                    <a:solidFill>
                      <a:srgbClr val="DF8585"/>
                    </a:solidFill>
                  </a:tcPr>
                </a:tc>
                <a:tc>
                  <a:txBody>
                    <a:bodyPr/>
                    <a:lstStyle/>
                    <a:p>
                      <a:pPr algn="ctr" fontAlgn="b"/>
                      <a:r>
                        <a:rPr lang="es-CO" sz="1100" b="1" u="none" strike="noStrike" dirty="0">
                          <a:effectLst/>
                        </a:rPr>
                        <a:t>50%</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238831">
                <a:tc>
                  <a:txBody>
                    <a:bodyPr/>
                    <a:lstStyle/>
                    <a:p>
                      <a:pPr algn="ctr" fontAlgn="ctr"/>
                      <a:r>
                        <a:rPr lang="es-CO" sz="1100" b="0" i="0" u="none" strike="noStrike" dirty="0">
                          <a:solidFill>
                            <a:srgbClr val="000000"/>
                          </a:solidFill>
                          <a:effectLst/>
                          <a:latin typeface="Calibri" panose="020F0502020204030204" pitchFamily="34" charset="0"/>
                        </a:rPr>
                        <a:t>101,5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81</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80,25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49,75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53,75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66</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21,5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37,75</a:t>
                      </a:r>
                    </a:p>
                  </a:txBody>
                  <a:tcPr marL="9525" marR="9525" marT="9525" marB="0" anchor="ctr">
                    <a:solidFill>
                      <a:srgbClr val="DF8585"/>
                    </a:solidFill>
                  </a:tcPr>
                </a:tc>
                <a:tc>
                  <a:txBody>
                    <a:bodyPr/>
                    <a:lstStyle/>
                    <a:p>
                      <a:pPr algn="ctr" fontAlgn="ctr"/>
                      <a:r>
                        <a:rPr lang="es-CO" sz="1100" b="1" u="none" strike="noStrike" dirty="0">
                          <a:effectLst/>
                        </a:rPr>
                        <a:t>75%</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248288">
                <a:tc>
                  <a:txBody>
                    <a:bodyPr/>
                    <a:lstStyle/>
                    <a:p>
                      <a:pPr algn="ctr" fontAlgn="ctr"/>
                      <a:r>
                        <a:rPr lang="es-CO" sz="1100" b="0" i="0" u="none" strike="noStrike" dirty="0">
                          <a:solidFill>
                            <a:srgbClr val="000000"/>
                          </a:solidFill>
                          <a:effectLst/>
                          <a:latin typeface="Calibri" panose="020F0502020204030204" pitchFamily="34" charset="0"/>
                        </a:rPr>
                        <a:t>101,75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92,75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86,75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78,75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79</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47,25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52,25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65,75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21,75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37</a:t>
                      </a:r>
                    </a:p>
                  </a:txBody>
                  <a:tcPr marL="9525" marR="9525" marT="9525" marB="0" anchor="ctr">
                    <a:solidFill>
                      <a:srgbClr val="DF8585"/>
                    </a:solidFill>
                  </a:tcPr>
                </a:tc>
                <a:tc>
                  <a:txBody>
                    <a:bodyPr/>
                    <a:lstStyle/>
                    <a:p>
                      <a:pPr algn="ctr" fontAlgn="ctr"/>
                      <a:r>
                        <a:rPr lang="es-CO" sz="1100" b="1" u="none" strike="noStrike" dirty="0">
                          <a:effectLst/>
                        </a:rPr>
                        <a:t>100%</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18669258"/>
              </p:ext>
            </p:extLst>
          </p:nvPr>
        </p:nvGraphicFramePr>
        <p:xfrm>
          <a:off x="8527527" y="1080583"/>
          <a:ext cx="3200401" cy="1590965"/>
        </p:xfrm>
        <a:graphic>
          <a:graphicData uri="http://schemas.openxmlformats.org/drawingml/2006/table">
            <a:tbl>
              <a:tblPr>
                <a:tableStyleId>{69CF1AB2-1976-4502-BF36-3FF5EA218861}</a:tableStyleId>
              </a:tblPr>
              <a:tblGrid>
                <a:gridCol w="764275">
                  <a:extLst>
                    <a:ext uri="{9D8B030D-6E8A-4147-A177-3AD203B41FA5}">
                      <a16:colId xmlns:a16="http://schemas.microsoft.com/office/drawing/2014/main" val="20000"/>
                    </a:ext>
                  </a:extLst>
                </a:gridCol>
                <a:gridCol w="821595">
                  <a:extLst>
                    <a:ext uri="{9D8B030D-6E8A-4147-A177-3AD203B41FA5}">
                      <a16:colId xmlns:a16="http://schemas.microsoft.com/office/drawing/2014/main" val="20001"/>
                    </a:ext>
                  </a:extLst>
                </a:gridCol>
                <a:gridCol w="764275">
                  <a:extLst>
                    <a:ext uri="{9D8B030D-6E8A-4147-A177-3AD203B41FA5}">
                      <a16:colId xmlns:a16="http://schemas.microsoft.com/office/drawing/2014/main" val="20002"/>
                    </a:ext>
                  </a:extLst>
                </a:gridCol>
                <a:gridCol w="850256">
                  <a:extLst>
                    <a:ext uri="{9D8B030D-6E8A-4147-A177-3AD203B41FA5}">
                      <a16:colId xmlns:a16="http://schemas.microsoft.com/office/drawing/2014/main" val="20003"/>
                    </a:ext>
                  </a:extLst>
                </a:gridCol>
              </a:tblGrid>
              <a:tr h="216950">
                <a:tc gridSpan="4">
                  <a:txBody>
                    <a:bodyPr/>
                    <a:lstStyle/>
                    <a:p>
                      <a:pPr algn="ctr" fontAlgn="ctr"/>
                      <a:r>
                        <a:rPr lang="es-CO" sz="1100" b="1" u="none" strike="noStrike" dirty="0">
                          <a:effectLst/>
                        </a:rPr>
                        <a:t>VELOCIDAD (m/s)</a:t>
                      </a:r>
                      <a:endParaRPr lang="es-CO"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16950">
                <a:tc gridSpan="2">
                  <a:txBody>
                    <a:bodyPr/>
                    <a:lstStyle/>
                    <a:p>
                      <a:pPr algn="ctr" fontAlgn="ctr"/>
                      <a:r>
                        <a:rPr lang="es-CO" sz="1100" b="1" u="none" strike="noStrike" dirty="0">
                          <a:effectLst/>
                        </a:rPr>
                        <a:t>LC</a:t>
                      </a:r>
                      <a:endParaRPr lang="es-CO" sz="1100" b="1" i="0" u="none" strike="noStrike" dirty="0">
                        <a:solidFill>
                          <a:srgbClr val="FF0000"/>
                        </a:solidFill>
                        <a:effectLst/>
                        <a:latin typeface="Calibri" panose="020F0502020204030204" pitchFamily="34" charset="0"/>
                      </a:endParaRPr>
                    </a:p>
                  </a:txBody>
                  <a:tcPr marL="9525" marR="9525" marT="9525" marB="0" anchor="ctr"/>
                </a:tc>
                <a:tc hMerge="1">
                  <a:txBody>
                    <a:bodyPr/>
                    <a:lstStyle/>
                    <a:p>
                      <a:endParaRPr lang="es-CO"/>
                    </a:p>
                  </a:txBody>
                  <a:tcPr/>
                </a:tc>
                <a:tc gridSpan="2">
                  <a:txBody>
                    <a:bodyPr/>
                    <a:lstStyle/>
                    <a:p>
                      <a:pPr algn="ctr" fontAlgn="ctr"/>
                      <a:r>
                        <a:rPr lang="es-CO" sz="1100" b="1" u="none" strike="noStrike" dirty="0">
                          <a:effectLst/>
                        </a:rPr>
                        <a:t>LF</a:t>
                      </a:r>
                      <a:endParaRPr lang="es-CO" sz="1100" b="1" i="0" u="none" strike="noStrike" dirty="0">
                        <a:solidFill>
                          <a:srgbClr val="4472C4"/>
                        </a:solidFill>
                        <a:effectLst/>
                        <a:latin typeface="Calibri" panose="020F0502020204030204" pitchFamily="34" charset="0"/>
                      </a:endParaRPr>
                    </a:p>
                  </a:txBody>
                  <a:tcPr marL="9525" marR="9525" marT="9525" marB="0" anchor="ctr"/>
                </a:tc>
                <a:tc hMerge="1">
                  <a:txBody>
                    <a:bodyPr/>
                    <a:lstStyle/>
                    <a:p>
                      <a:endParaRPr lang="es-CO"/>
                    </a:p>
                  </a:txBody>
                  <a:tcPr/>
                </a:tc>
                <a:extLst>
                  <a:ext uri="{0D108BD9-81ED-4DB2-BD59-A6C34878D82A}">
                    <a16:rowId xmlns:a16="http://schemas.microsoft.com/office/drawing/2014/main" val="10001"/>
                  </a:ext>
                </a:extLst>
              </a:tr>
              <a:tr h="258273">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16950">
                <a:tc>
                  <a:txBody>
                    <a:bodyPr/>
                    <a:lstStyle/>
                    <a:p>
                      <a:pPr algn="ctr" fontAlgn="ctr"/>
                      <a:r>
                        <a:rPr lang="es-CO" sz="1100" b="0" i="0" u="none" strike="noStrike" dirty="0">
                          <a:solidFill>
                            <a:srgbClr val="000000"/>
                          </a:solidFill>
                          <a:effectLst/>
                          <a:latin typeface="Calibri" panose="020F0502020204030204" pitchFamily="34" charset="0"/>
                        </a:rPr>
                        <a:t>26,3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18,6</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4,5</a:t>
                      </a:r>
                    </a:p>
                  </a:txBody>
                  <a:tcPr marL="9525" marR="9525" marT="9525" marB="0" anchor="ctr">
                    <a:noFill/>
                  </a:tcPr>
                </a:tc>
                <a:extLst>
                  <a:ext uri="{0D108BD9-81ED-4DB2-BD59-A6C34878D82A}">
                    <a16:rowId xmlns:a16="http://schemas.microsoft.com/office/drawing/2014/main" val="10003"/>
                  </a:ext>
                </a:extLst>
              </a:tr>
              <a:tr h="216950">
                <a:tc>
                  <a:txBody>
                    <a:bodyPr/>
                    <a:lstStyle/>
                    <a:p>
                      <a:pPr algn="ctr" fontAlgn="ctr"/>
                      <a:r>
                        <a:rPr lang="es-CO" sz="1100" b="0" i="0" u="none" strike="noStrike" dirty="0">
                          <a:solidFill>
                            <a:srgbClr val="000000"/>
                          </a:solidFill>
                          <a:effectLst/>
                          <a:latin typeface="Calibri" panose="020F0502020204030204" pitchFamily="34" charset="0"/>
                        </a:rPr>
                        <a:t>26,3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18,6</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10,1</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7,4</a:t>
                      </a:r>
                    </a:p>
                  </a:txBody>
                  <a:tcPr marL="9525" marR="9525" marT="9525" marB="0" anchor="ctr">
                    <a:noFill/>
                  </a:tcPr>
                </a:tc>
                <a:extLst>
                  <a:ext uri="{0D108BD9-81ED-4DB2-BD59-A6C34878D82A}">
                    <a16:rowId xmlns:a16="http://schemas.microsoft.com/office/drawing/2014/main" val="10004"/>
                  </a:ext>
                </a:extLst>
              </a:tr>
              <a:tr h="258273">
                <a:tc>
                  <a:txBody>
                    <a:bodyPr/>
                    <a:lstStyle/>
                    <a:p>
                      <a:pPr algn="ctr" fontAlgn="ctr"/>
                      <a:r>
                        <a:rPr lang="es-CO" sz="1100" b="0" i="0" u="none" strike="noStrike" dirty="0">
                          <a:solidFill>
                            <a:srgbClr val="000000"/>
                          </a:solidFill>
                          <a:effectLst/>
                          <a:latin typeface="Calibri" panose="020F0502020204030204" pitchFamily="34" charset="0"/>
                        </a:rPr>
                        <a:t>26,3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18,6</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11,3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8,5</a:t>
                      </a:r>
                    </a:p>
                  </a:txBody>
                  <a:tcPr marL="9525" marR="9525" marT="9525" marB="0" anchor="ctr">
                    <a:noFill/>
                  </a:tcPr>
                </a:tc>
                <a:extLst>
                  <a:ext uri="{0D108BD9-81ED-4DB2-BD59-A6C34878D82A}">
                    <a16:rowId xmlns:a16="http://schemas.microsoft.com/office/drawing/2014/main" val="10005"/>
                  </a:ext>
                </a:extLst>
              </a:tr>
              <a:tr h="206619">
                <a:tc>
                  <a:txBody>
                    <a:bodyPr/>
                    <a:lstStyle/>
                    <a:p>
                      <a:pPr algn="ctr" fontAlgn="ctr"/>
                      <a:r>
                        <a:rPr lang="es-CO" sz="1100" b="0" i="0" u="none" strike="noStrike" dirty="0">
                          <a:solidFill>
                            <a:srgbClr val="000000"/>
                          </a:solidFill>
                          <a:effectLst/>
                          <a:latin typeface="Calibri" panose="020F0502020204030204" pitchFamily="34" charset="0"/>
                        </a:rPr>
                        <a:t>26,3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18,6</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11,5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9,2</a:t>
                      </a:r>
                    </a:p>
                  </a:txBody>
                  <a:tcPr marL="9525" marR="9525" marT="9525" marB="0" anchor="ctr">
                    <a:noFill/>
                  </a:tcPr>
                </a:tc>
                <a:extLst>
                  <a:ext uri="{0D108BD9-81ED-4DB2-BD59-A6C34878D82A}">
                    <a16:rowId xmlns:a16="http://schemas.microsoft.com/office/drawing/2014/main" val="10006"/>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947378623"/>
              </p:ext>
            </p:extLst>
          </p:nvPr>
        </p:nvGraphicFramePr>
        <p:xfrm>
          <a:off x="8499818" y="3074208"/>
          <a:ext cx="3200400" cy="1512206"/>
        </p:xfrm>
        <a:graphic>
          <a:graphicData uri="http://schemas.openxmlformats.org/drawingml/2006/table">
            <a:tbl>
              <a:tblPr>
                <a:tableStyleId>{69CF1AB2-1976-4502-BF36-3FF5EA218861}</a:tableStyleId>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gridCol w="800100">
                  <a:extLst>
                    <a:ext uri="{9D8B030D-6E8A-4147-A177-3AD203B41FA5}">
                      <a16:colId xmlns:a16="http://schemas.microsoft.com/office/drawing/2014/main" val="20002"/>
                    </a:ext>
                  </a:extLst>
                </a:gridCol>
                <a:gridCol w="800100">
                  <a:extLst>
                    <a:ext uri="{9D8B030D-6E8A-4147-A177-3AD203B41FA5}">
                      <a16:colId xmlns:a16="http://schemas.microsoft.com/office/drawing/2014/main" val="20003"/>
                    </a:ext>
                  </a:extLst>
                </a:gridCol>
              </a:tblGrid>
              <a:tr h="206210">
                <a:tc gridSpan="4">
                  <a:txBody>
                    <a:bodyPr/>
                    <a:lstStyle/>
                    <a:p>
                      <a:pPr algn="ctr" fontAlgn="ctr"/>
                      <a:r>
                        <a:rPr lang="es-CO" sz="1100" b="1" u="none" strike="noStrike" dirty="0">
                          <a:effectLst/>
                        </a:rPr>
                        <a:t>VELOCIDAD (m/s)</a:t>
                      </a:r>
                      <a:endParaRPr lang="es-CO"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06210">
                <a:tc gridSpan="2">
                  <a:txBody>
                    <a:bodyPr/>
                    <a:lstStyle/>
                    <a:p>
                      <a:pPr algn="ctr" fontAlgn="ctr"/>
                      <a:r>
                        <a:rPr lang="es-CO" sz="1100" b="1" u="none" strike="noStrike" dirty="0">
                          <a:effectLst/>
                        </a:rPr>
                        <a:t>LC</a:t>
                      </a:r>
                      <a:endParaRPr lang="es-CO" sz="1100" b="1" i="0" u="none" strike="noStrike" dirty="0">
                        <a:solidFill>
                          <a:srgbClr val="FF0000"/>
                        </a:solidFill>
                        <a:effectLst/>
                        <a:latin typeface="Calibri" panose="020F0502020204030204" pitchFamily="34" charset="0"/>
                      </a:endParaRPr>
                    </a:p>
                  </a:txBody>
                  <a:tcPr marL="9525" marR="9525" marT="9525" marB="0" anchor="ctr"/>
                </a:tc>
                <a:tc hMerge="1">
                  <a:txBody>
                    <a:bodyPr/>
                    <a:lstStyle/>
                    <a:p>
                      <a:endParaRPr lang="es-CO"/>
                    </a:p>
                  </a:txBody>
                  <a:tcPr/>
                </a:tc>
                <a:tc gridSpan="2">
                  <a:txBody>
                    <a:bodyPr/>
                    <a:lstStyle/>
                    <a:p>
                      <a:pPr algn="ctr" fontAlgn="ctr"/>
                      <a:r>
                        <a:rPr lang="es-CO" sz="1100" b="1" u="none" strike="noStrike" dirty="0">
                          <a:effectLst/>
                        </a:rPr>
                        <a:t>LF</a:t>
                      </a:r>
                      <a:endParaRPr lang="es-CO" sz="1100" b="1" i="0" u="none" strike="noStrike" dirty="0">
                        <a:solidFill>
                          <a:srgbClr val="4472C4"/>
                        </a:solidFill>
                        <a:effectLst/>
                        <a:latin typeface="Calibri" panose="020F0502020204030204" pitchFamily="34" charset="0"/>
                      </a:endParaRPr>
                    </a:p>
                  </a:txBody>
                  <a:tcPr marL="9525" marR="9525" marT="9525" marB="0" anchor="ctr"/>
                </a:tc>
                <a:tc hMerge="1">
                  <a:txBody>
                    <a:bodyPr/>
                    <a:lstStyle/>
                    <a:p>
                      <a:endParaRPr lang="es-CO"/>
                    </a:p>
                  </a:txBody>
                  <a:tcPr/>
                </a:tc>
                <a:extLst>
                  <a:ext uri="{0D108BD9-81ED-4DB2-BD59-A6C34878D82A}">
                    <a16:rowId xmlns:a16="http://schemas.microsoft.com/office/drawing/2014/main" val="10001"/>
                  </a:ext>
                </a:extLst>
              </a:tr>
              <a:tr h="245488">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06210">
                <a:tc>
                  <a:txBody>
                    <a:bodyPr/>
                    <a:lstStyle/>
                    <a:p>
                      <a:pPr algn="ctr" fontAlgn="ctr"/>
                      <a:r>
                        <a:rPr lang="es-CO" sz="1100" b="0" i="0" u="none" strike="noStrike" dirty="0">
                          <a:solidFill>
                            <a:srgbClr val="000000"/>
                          </a:solidFill>
                          <a:effectLst/>
                          <a:latin typeface="Calibri" panose="020F0502020204030204" pitchFamily="34" charset="0"/>
                        </a:rPr>
                        <a:t>26,3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18,6</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3,8</a:t>
                      </a:r>
                    </a:p>
                  </a:txBody>
                  <a:tcPr marL="9525" marR="9525" marT="9525" marB="0" anchor="ctr">
                    <a:noFill/>
                  </a:tcPr>
                </a:tc>
                <a:extLst>
                  <a:ext uri="{0D108BD9-81ED-4DB2-BD59-A6C34878D82A}">
                    <a16:rowId xmlns:a16="http://schemas.microsoft.com/office/drawing/2014/main" val="10003"/>
                  </a:ext>
                </a:extLst>
              </a:tr>
              <a:tr h="206210">
                <a:tc>
                  <a:txBody>
                    <a:bodyPr/>
                    <a:lstStyle/>
                    <a:p>
                      <a:pPr algn="ctr" fontAlgn="ctr"/>
                      <a:r>
                        <a:rPr lang="es-CO" sz="1100" b="0" i="0" u="none" strike="noStrike" dirty="0">
                          <a:solidFill>
                            <a:srgbClr val="000000"/>
                          </a:solidFill>
                          <a:effectLst/>
                          <a:latin typeface="Calibri" panose="020F0502020204030204" pitchFamily="34" charset="0"/>
                        </a:rPr>
                        <a:t>26,3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18,6</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9,7</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6,5</a:t>
                      </a:r>
                    </a:p>
                  </a:txBody>
                  <a:tcPr marL="9525" marR="9525" marT="9525" marB="0" anchor="ctr">
                    <a:noFill/>
                  </a:tcPr>
                </a:tc>
                <a:extLst>
                  <a:ext uri="{0D108BD9-81ED-4DB2-BD59-A6C34878D82A}">
                    <a16:rowId xmlns:a16="http://schemas.microsoft.com/office/drawing/2014/main" val="10004"/>
                  </a:ext>
                </a:extLst>
              </a:tr>
              <a:tr h="245488">
                <a:tc>
                  <a:txBody>
                    <a:bodyPr/>
                    <a:lstStyle/>
                    <a:p>
                      <a:pPr algn="ctr" fontAlgn="ctr"/>
                      <a:r>
                        <a:rPr lang="es-CO" sz="1100" b="0" i="0" u="none" strike="noStrike" dirty="0">
                          <a:solidFill>
                            <a:srgbClr val="000000"/>
                          </a:solidFill>
                          <a:effectLst/>
                          <a:latin typeface="Calibri" panose="020F0502020204030204" pitchFamily="34" charset="0"/>
                        </a:rPr>
                        <a:t>26,3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18,6</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10,2</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7,9</a:t>
                      </a:r>
                    </a:p>
                  </a:txBody>
                  <a:tcPr marL="9525" marR="9525" marT="9525" marB="0" anchor="ctr">
                    <a:noFill/>
                  </a:tcPr>
                </a:tc>
                <a:extLst>
                  <a:ext uri="{0D108BD9-81ED-4DB2-BD59-A6C34878D82A}">
                    <a16:rowId xmlns:a16="http://schemas.microsoft.com/office/drawing/2014/main" val="10005"/>
                  </a:ext>
                </a:extLst>
              </a:tr>
              <a:tr h="196390">
                <a:tc>
                  <a:txBody>
                    <a:bodyPr/>
                    <a:lstStyle/>
                    <a:p>
                      <a:pPr algn="ctr" fontAlgn="ctr"/>
                      <a:r>
                        <a:rPr lang="es-CO" sz="1100" b="0" i="0" u="none" strike="noStrike" dirty="0">
                          <a:solidFill>
                            <a:srgbClr val="000000"/>
                          </a:solidFill>
                          <a:effectLst/>
                          <a:latin typeface="Calibri" panose="020F0502020204030204" pitchFamily="34" charset="0"/>
                        </a:rPr>
                        <a:t>26,3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18,6</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10,9</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8,3</a:t>
                      </a:r>
                    </a:p>
                  </a:txBody>
                  <a:tcPr marL="9525" marR="9525" marT="9525" marB="0" anchor="ctr">
                    <a:noFill/>
                  </a:tcPr>
                </a:tc>
                <a:extLst>
                  <a:ext uri="{0D108BD9-81ED-4DB2-BD59-A6C34878D82A}">
                    <a16:rowId xmlns:a16="http://schemas.microsoft.com/office/drawing/2014/main" val="10006"/>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2088534941"/>
              </p:ext>
            </p:extLst>
          </p:nvPr>
        </p:nvGraphicFramePr>
        <p:xfrm>
          <a:off x="1760682" y="3046498"/>
          <a:ext cx="6552046" cy="1581481"/>
        </p:xfrm>
        <a:graphic>
          <a:graphicData uri="http://schemas.openxmlformats.org/drawingml/2006/table">
            <a:tbl>
              <a:tblPr>
                <a:tableStyleId>{69CF1AB2-1976-4502-BF36-3FF5EA218861}</a:tableStyleId>
              </a:tblPr>
              <a:tblGrid>
                <a:gridCol w="622981">
                  <a:extLst>
                    <a:ext uri="{9D8B030D-6E8A-4147-A177-3AD203B41FA5}">
                      <a16:colId xmlns:a16="http://schemas.microsoft.com/office/drawing/2014/main" val="20000"/>
                    </a:ext>
                  </a:extLst>
                </a:gridCol>
                <a:gridCol w="601499">
                  <a:extLst>
                    <a:ext uri="{9D8B030D-6E8A-4147-A177-3AD203B41FA5}">
                      <a16:colId xmlns:a16="http://schemas.microsoft.com/office/drawing/2014/main" val="20001"/>
                    </a:ext>
                  </a:extLst>
                </a:gridCol>
                <a:gridCol w="547794">
                  <a:extLst>
                    <a:ext uri="{9D8B030D-6E8A-4147-A177-3AD203B41FA5}">
                      <a16:colId xmlns:a16="http://schemas.microsoft.com/office/drawing/2014/main" val="20002"/>
                    </a:ext>
                  </a:extLst>
                </a:gridCol>
                <a:gridCol w="590759">
                  <a:extLst>
                    <a:ext uri="{9D8B030D-6E8A-4147-A177-3AD203B41FA5}">
                      <a16:colId xmlns:a16="http://schemas.microsoft.com/office/drawing/2014/main" val="20003"/>
                    </a:ext>
                  </a:extLst>
                </a:gridCol>
                <a:gridCol w="590759">
                  <a:extLst>
                    <a:ext uri="{9D8B030D-6E8A-4147-A177-3AD203B41FA5}">
                      <a16:colId xmlns:a16="http://schemas.microsoft.com/office/drawing/2014/main" val="20004"/>
                    </a:ext>
                  </a:extLst>
                </a:gridCol>
                <a:gridCol w="601499">
                  <a:extLst>
                    <a:ext uri="{9D8B030D-6E8A-4147-A177-3AD203B41FA5}">
                      <a16:colId xmlns:a16="http://schemas.microsoft.com/office/drawing/2014/main" val="20005"/>
                    </a:ext>
                  </a:extLst>
                </a:gridCol>
                <a:gridCol w="590759">
                  <a:extLst>
                    <a:ext uri="{9D8B030D-6E8A-4147-A177-3AD203B41FA5}">
                      <a16:colId xmlns:a16="http://schemas.microsoft.com/office/drawing/2014/main" val="20006"/>
                    </a:ext>
                  </a:extLst>
                </a:gridCol>
                <a:gridCol w="622981">
                  <a:extLst>
                    <a:ext uri="{9D8B030D-6E8A-4147-A177-3AD203B41FA5}">
                      <a16:colId xmlns:a16="http://schemas.microsoft.com/office/drawing/2014/main" val="20007"/>
                    </a:ext>
                  </a:extLst>
                </a:gridCol>
                <a:gridCol w="612240">
                  <a:extLst>
                    <a:ext uri="{9D8B030D-6E8A-4147-A177-3AD203B41FA5}">
                      <a16:colId xmlns:a16="http://schemas.microsoft.com/office/drawing/2014/main" val="20008"/>
                    </a:ext>
                  </a:extLst>
                </a:gridCol>
                <a:gridCol w="537053">
                  <a:extLst>
                    <a:ext uri="{9D8B030D-6E8A-4147-A177-3AD203B41FA5}">
                      <a16:colId xmlns:a16="http://schemas.microsoft.com/office/drawing/2014/main" val="20009"/>
                    </a:ext>
                  </a:extLst>
                </a:gridCol>
                <a:gridCol w="633722">
                  <a:extLst>
                    <a:ext uri="{9D8B030D-6E8A-4147-A177-3AD203B41FA5}">
                      <a16:colId xmlns:a16="http://schemas.microsoft.com/office/drawing/2014/main" val="20010"/>
                    </a:ext>
                  </a:extLst>
                </a:gridCol>
              </a:tblGrid>
              <a:tr h="365469">
                <a:tc gridSpan="10">
                  <a:txBody>
                    <a:bodyPr/>
                    <a:lstStyle/>
                    <a:p>
                      <a:pPr algn="ctr" fontAlgn="ctr"/>
                      <a:r>
                        <a:rPr lang="es-CO" sz="1600" b="1" u="none" strike="noStrike" dirty="0">
                          <a:effectLst/>
                        </a:rPr>
                        <a:t>AGUA + Al2O3 0,5% + Etilenglicol</a:t>
                      </a:r>
                      <a:endParaRPr lang="es-CO" sz="16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algn="ctr" fontAlgn="b"/>
                      <a:r>
                        <a:rPr lang="es-CO" sz="900" b="1" u="none" strike="noStrike" dirty="0">
                          <a:effectLst/>
                        </a:rPr>
                        <a:t>LADO FRIO</a:t>
                      </a:r>
                    </a:p>
                    <a:p>
                      <a:pPr marL="0" marR="0" lvl="0" indent="0" algn="ctr" defTabSz="914400" rtl="0" eaLnBrk="1" fontAlgn="b" latinLnBrk="0" hangingPunct="1">
                        <a:lnSpc>
                          <a:spcPct val="100000"/>
                        </a:lnSpc>
                        <a:spcBef>
                          <a:spcPts val="0"/>
                        </a:spcBef>
                        <a:spcAft>
                          <a:spcPts val="0"/>
                        </a:spcAft>
                        <a:buClrTx/>
                        <a:buSzTx/>
                        <a:buFontTx/>
                        <a:buNone/>
                        <a:tabLst/>
                        <a:defRPr/>
                      </a:pPr>
                      <a:r>
                        <a:rPr lang="es-CO" sz="900" b="1" u="none" strike="noStrike" dirty="0">
                          <a:effectLst/>
                        </a:rPr>
                        <a:t>APERTURA</a:t>
                      </a:r>
                      <a:endParaRPr lang="es-CO" sz="9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0"/>
                  </a:ext>
                </a:extLst>
              </a:tr>
              <a:tr h="285728">
                <a:tc>
                  <a:txBody>
                    <a:bodyPr/>
                    <a:lstStyle/>
                    <a:p>
                      <a:pPr algn="ctr" fontAlgn="ctr"/>
                      <a:r>
                        <a:rPr lang="es-CO" sz="1100" b="1" u="none" strike="noStrike" dirty="0">
                          <a:effectLst/>
                        </a:rPr>
                        <a:t>T1</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T2</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T3</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T4</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T5</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T6</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T7</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T8</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T9</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T10</a:t>
                      </a:r>
                      <a:endParaRPr lang="es-CO" sz="1100" b="1" i="0" u="none" strike="noStrike" dirty="0">
                        <a:solidFill>
                          <a:srgbClr val="000000"/>
                        </a:solidFill>
                        <a:effectLst/>
                        <a:latin typeface="Calibri" panose="020F0502020204030204" pitchFamily="34" charset="0"/>
                      </a:endParaRPr>
                    </a:p>
                  </a:txBody>
                  <a:tcPr marL="9525" marR="9525" marT="9525" marB="0" anchor="ctr"/>
                </a:tc>
                <a:tc vMerge="1">
                  <a:txBody>
                    <a:bodyPr/>
                    <a:lstStyle/>
                    <a:p>
                      <a:pPr algn="ctr" fontAlgn="ctr"/>
                      <a:endParaRPr lang="es-CO" sz="9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232571">
                <a:tc>
                  <a:txBody>
                    <a:bodyPr/>
                    <a:lstStyle/>
                    <a:p>
                      <a:pPr algn="ctr" fontAlgn="ctr"/>
                      <a:r>
                        <a:rPr lang="es-CO" sz="1100" b="0" i="0" u="none" strike="noStrike" dirty="0">
                          <a:solidFill>
                            <a:srgbClr val="000000"/>
                          </a:solidFill>
                          <a:effectLst/>
                          <a:latin typeface="Calibri" panose="020F0502020204030204" pitchFamily="34" charset="0"/>
                        </a:rPr>
                        <a:t>102,5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93,25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92,75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84</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55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63,75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81,5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22,5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41,75</a:t>
                      </a:r>
                    </a:p>
                  </a:txBody>
                  <a:tcPr marL="9525" marR="9525" marT="9525" marB="0" anchor="ctr">
                    <a:solidFill>
                      <a:srgbClr val="DF8585"/>
                    </a:solidFill>
                  </a:tcPr>
                </a:tc>
                <a:tc>
                  <a:txBody>
                    <a:bodyPr/>
                    <a:lstStyle/>
                    <a:p>
                      <a:pPr algn="ctr" fontAlgn="b"/>
                      <a:r>
                        <a:rPr lang="es-CO" sz="1100" b="1" u="none" strike="noStrike" dirty="0">
                          <a:effectLst/>
                        </a:rPr>
                        <a:t>25%</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32571">
                <a:tc>
                  <a:txBody>
                    <a:bodyPr/>
                    <a:lstStyle/>
                    <a:p>
                      <a:pPr algn="ctr" fontAlgn="ctr"/>
                      <a:r>
                        <a:rPr lang="es-CO" sz="1100" b="0" i="0" u="none" strike="noStrike" dirty="0">
                          <a:solidFill>
                            <a:srgbClr val="000000"/>
                          </a:solidFill>
                          <a:effectLst/>
                          <a:latin typeface="Calibri" panose="020F0502020204030204" pitchFamily="34" charset="0"/>
                        </a:rPr>
                        <a:t>102,25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93,25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88,75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83,25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83,5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52,75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58,25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70</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22,75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39</a:t>
                      </a:r>
                    </a:p>
                  </a:txBody>
                  <a:tcPr marL="9525" marR="9525" marT="9525" marB="0" anchor="ctr">
                    <a:solidFill>
                      <a:srgbClr val="DF8585"/>
                    </a:solidFill>
                  </a:tcPr>
                </a:tc>
                <a:tc>
                  <a:txBody>
                    <a:bodyPr/>
                    <a:lstStyle/>
                    <a:p>
                      <a:pPr algn="ctr" fontAlgn="b"/>
                      <a:r>
                        <a:rPr lang="es-CO" sz="1100" b="1" u="none" strike="noStrike" dirty="0">
                          <a:effectLst/>
                        </a:rPr>
                        <a:t>50%</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232571">
                <a:tc>
                  <a:txBody>
                    <a:bodyPr/>
                    <a:lstStyle/>
                    <a:p>
                      <a:pPr algn="ctr" fontAlgn="ctr"/>
                      <a:r>
                        <a:rPr lang="es-CO" sz="1100" b="0" i="0" u="none" strike="noStrike" dirty="0">
                          <a:solidFill>
                            <a:srgbClr val="000000"/>
                          </a:solidFill>
                          <a:effectLst/>
                          <a:latin typeface="Calibri" panose="020F0502020204030204" pitchFamily="34" charset="0"/>
                        </a:rPr>
                        <a:t>102,5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92,75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89</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83</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82</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52</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56,75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67</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23</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38</a:t>
                      </a:r>
                    </a:p>
                  </a:txBody>
                  <a:tcPr marL="9525" marR="9525" marT="9525" marB="0" anchor="ctr">
                    <a:solidFill>
                      <a:srgbClr val="DF8585"/>
                    </a:solidFill>
                  </a:tcPr>
                </a:tc>
                <a:tc>
                  <a:txBody>
                    <a:bodyPr/>
                    <a:lstStyle/>
                    <a:p>
                      <a:pPr algn="ctr" fontAlgn="ctr"/>
                      <a:r>
                        <a:rPr lang="es-CO" sz="1100" b="1" u="none" strike="noStrike" dirty="0">
                          <a:effectLst/>
                        </a:rPr>
                        <a:t>75%</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232571">
                <a:tc>
                  <a:txBody>
                    <a:bodyPr/>
                    <a:lstStyle/>
                    <a:p>
                      <a:pPr algn="ctr" fontAlgn="ctr"/>
                      <a:r>
                        <a:rPr lang="es-CO" sz="1100" b="0" i="0" u="none" strike="noStrike" dirty="0">
                          <a:solidFill>
                            <a:srgbClr val="000000"/>
                          </a:solidFill>
                          <a:effectLst/>
                          <a:latin typeface="Calibri" panose="020F0502020204030204" pitchFamily="34" charset="0"/>
                        </a:rPr>
                        <a:t>101,75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92,25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88,75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82,75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51,5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56,5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68,5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23,25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37</a:t>
                      </a:r>
                    </a:p>
                  </a:txBody>
                  <a:tcPr marL="9525" marR="9525" marT="9525" marB="0" anchor="ctr">
                    <a:solidFill>
                      <a:srgbClr val="DF8585"/>
                    </a:solidFill>
                  </a:tcPr>
                </a:tc>
                <a:tc>
                  <a:txBody>
                    <a:bodyPr/>
                    <a:lstStyle/>
                    <a:p>
                      <a:pPr algn="ctr" fontAlgn="ctr"/>
                      <a:r>
                        <a:rPr lang="es-CO" sz="1100" b="1" u="none" strike="noStrike" dirty="0">
                          <a:effectLst/>
                        </a:rPr>
                        <a:t>100%</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1117491148"/>
              </p:ext>
            </p:extLst>
          </p:nvPr>
        </p:nvGraphicFramePr>
        <p:xfrm>
          <a:off x="1760682" y="4961365"/>
          <a:ext cx="6552045" cy="1593851"/>
        </p:xfrm>
        <a:graphic>
          <a:graphicData uri="http://schemas.openxmlformats.org/drawingml/2006/table">
            <a:tbl>
              <a:tblPr>
                <a:tableStyleId>{69CF1AB2-1976-4502-BF36-3FF5EA218861}</a:tableStyleId>
              </a:tblPr>
              <a:tblGrid>
                <a:gridCol w="595099">
                  <a:extLst>
                    <a:ext uri="{9D8B030D-6E8A-4147-A177-3AD203B41FA5}">
                      <a16:colId xmlns:a16="http://schemas.microsoft.com/office/drawing/2014/main" val="20000"/>
                    </a:ext>
                  </a:extLst>
                </a:gridCol>
                <a:gridCol w="636140">
                  <a:extLst>
                    <a:ext uri="{9D8B030D-6E8A-4147-A177-3AD203B41FA5}">
                      <a16:colId xmlns:a16="http://schemas.microsoft.com/office/drawing/2014/main" val="20001"/>
                    </a:ext>
                  </a:extLst>
                </a:gridCol>
                <a:gridCol w="584839">
                  <a:extLst>
                    <a:ext uri="{9D8B030D-6E8A-4147-A177-3AD203B41FA5}">
                      <a16:colId xmlns:a16="http://schemas.microsoft.com/office/drawing/2014/main" val="20002"/>
                    </a:ext>
                  </a:extLst>
                </a:gridCol>
                <a:gridCol w="564319">
                  <a:extLst>
                    <a:ext uri="{9D8B030D-6E8A-4147-A177-3AD203B41FA5}">
                      <a16:colId xmlns:a16="http://schemas.microsoft.com/office/drawing/2014/main" val="20003"/>
                    </a:ext>
                  </a:extLst>
                </a:gridCol>
                <a:gridCol w="625880">
                  <a:extLst>
                    <a:ext uri="{9D8B030D-6E8A-4147-A177-3AD203B41FA5}">
                      <a16:colId xmlns:a16="http://schemas.microsoft.com/office/drawing/2014/main" val="20004"/>
                    </a:ext>
                  </a:extLst>
                </a:gridCol>
                <a:gridCol w="584839">
                  <a:extLst>
                    <a:ext uri="{9D8B030D-6E8A-4147-A177-3AD203B41FA5}">
                      <a16:colId xmlns:a16="http://schemas.microsoft.com/office/drawing/2014/main" val="20005"/>
                    </a:ext>
                  </a:extLst>
                </a:gridCol>
                <a:gridCol w="574579">
                  <a:extLst>
                    <a:ext uri="{9D8B030D-6E8A-4147-A177-3AD203B41FA5}">
                      <a16:colId xmlns:a16="http://schemas.microsoft.com/office/drawing/2014/main" val="20006"/>
                    </a:ext>
                  </a:extLst>
                </a:gridCol>
                <a:gridCol w="595099">
                  <a:extLst>
                    <a:ext uri="{9D8B030D-6E8A-4147-A177-3AD203B41FA5}">
                      <a16:colId xmlns:a16="http://schemas.microsoft.com/office/drawing/2014/main" val="20007"/>
                    </a:ext>
                  </a:extLst>
                </a:gridCol>
                <a:gridCol w="543797">
                  <a:extLst>
                    <a:ext uri="{9D8B030D-6E8A-4147-A177-3AD203B41FA5}">
                      <a16:colId xmlns:a16="http://schemas.microsoft.com/office/drawing/2014/main" val="20008"/>
                    </a:ext>
                  </a:extLst>
                </a:gridCol>
                <a:gridCol w="615620">
                  <a:extLst>
                    <a:ext uri="{9D8B030D-6E8A-4147-A177-3AD203B41FA5}">
                      <a16:colId xmlns:a16="http://schemas.microsoft.com/office/drawing/2014/main" val="20009"/>
                    </a:ext>
                  </a:extLst>
                </a:gridCol>
                <a:gridCol w="631834">
                  <a:extLst>
                    <a:ext uri="{9D8B030D-6E8A-4147-A177-3AD203B41FA5}">
                      <a16:colId xmlns:a16="http://schemas.microsoft.com/office/drawing/2014/main" val="20010"/>
                    </a:ext>
                  </a:extLst>
                </a:gridCol>
              </a:tblGrid>
              <a:tr h="328654">
                <a:tc gridSpan="10">
                  <a:txBody>
                    <a:bodyPr/>
                    <a:lstStyle/>
                    <a:p>
                      <a:pPr algn="ctr" fontAlgn="ctr"/>
                      <a:r>
                        <a:rPr lang="es-CO" sz="1600" b="1" u="none" strike="noStrike" dirty="0">
                          <a:effectLst/>
                        </a:rPr>
                        <a:t>AGUA + Al2O3 1,5% + Etilenglicol</a:t>
                      </a:r>
                      <a:endParaRPr lang="es-CO" sz="16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900" b="1" u="none" strike="noStrike" dirty="0">
                          <a:effectLst/>
                        </a:rPr>
                        <a:t>LADO FRIO APERTURA</a:t>
                      </a:r>
                      <a:endParaRPr lang="es-CO" sz="9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0"/>
                  </a:ext>
                </a:extLst>
              </a:tr>
              <a:tr h="247109">
                <a:tc>
                  <a:txBody>
                    <a:bodyPr/>
                    <a:lstStyle/>
                    <a:p>
                      <a:pPr algn="ctr" fontAlgn="ctr"/>
                      <a:r>
                        <a:rPr lang="es-CO" sz="1100" b="1" u="none" strike="noStrike" dirty="0">
                          <a:effectLst/>
                        </a:rPr>
                        <a:t>T1</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T2</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T3</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T4</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T5</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T6</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T7</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T8</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T9</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T10</a:t>
                      </a:r>
                      <a:endParaRPr lang="es-CO" sz="1100" b="1" i="0" u="none" strike="noStrike" dirty="0">
                        <a:solidFill>
                          <a:srgbClr val="000000"/>
                        </a:solidFill>
                        <a:effectLst/>
                        <a:latin typeface="Calibri" panose="020F0502020204030204" pitchFamily="34" charset="0"/>
                      </a:endParaRPr>
                    </a:p>
                  </a:txBody>
                  <a:tcPr marL="9525" marR="9525" marT="9525" marB="0" anchor="ctr"/>
                </a:tc>
                <a:tc vMerge="1">
                  <a:txBody>
                    <a:bodyPr/>
                    <a:lstStyle/>
                    <a:p>
                      <a:pPr algn="ctr" fontAlgn="ctr"/>
                      <a:endParaRPr lang="es-CO" sz="9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249580">
                <a:tc>
                  <a:txBody>
                    <a:bodyPr/>
                    <a:lstStyle/>
                    <a:p>
                      <a:pPr algn="ctr" fontAlgn="ctr"/>
                      <a:r>
                        <a:rPr lang="es-CO" sz="1100" b="0" i="0" u="none" strike="noStrike" dirty="0">
                          <a:solidFill>
                            <a:srgbClr val="000000"/>
                          </a:solidFill>
                          <a:effectLst/>
                          <a:latin typeface="Calibri" panose="020F0502020204030204" pitchFamily="34" charset="0"/>
                        </a:rPr>
                        <a:t>102,25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91,75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73,5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54,25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57,25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80,5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40,5</a:t>
                      </a:r>
                    </a:p>
                  </a:txBody>
                  <a:tcPr marL="9525" marR="9525" marT="9525" marB="0" anchor="ctr">
                    <a:solidFill>
                      <a:srgbClr val="DF8585"/>
                    </a:solidFill>
                  </a:tcPr>
                </a:tc>
                <a:tc>
                  <a:txBody>
                    <a:bodyPr/>
                    <a:lstStyle/>
                    <a:p>
                      <a:pPr algn="ctr" fontAlgn="b"/>
                      <a:r>
                        <a:rPr lang="es-CO" sz="1200" b="1" u="none" strike="noStrike" dirty="0">
                          <a:effectLst/>
                        </a:rPr>
                        <a:t>25%</a:t>
                      </a:r>
                      <a:endParaRPr lang="es-CO"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49580">
                <a:tc>
                  <a:txBody>
                    <a:bodyPr/>
                    <a:lstStyle/>
                    <a:p>
                      <a:pPr algn="ctr" fontAlgn="ctr"/>
                      <a:r>
                        <a:rPr lang="es-CO" sz="1100" b="0" i="0" u="none" strike="noStrike" dirty="0">
                          <a:solidFill>
                            <a:srgbClr val="000000"/>
                          </a:solidFill>
                          <a:effectLst/>
                          <a:latin typeface="Calibri" panose="020F0502020204030204" pitchFamily="34" charset="0"/>
                        </a:rPr>
                        <a:t>102,5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93,25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89</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81,75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51,75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24,25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36,5</a:t>
                      </a:r>
                    </a:p>
                  </a:txBody>
                  <a:tcPr marL="9525" marR="9525" marT="9525" marB="0" anchor="ctr">
                    <a:solidFill>
                      <a:srgbClr val="DF8585"/>
                    </a:solidFill>
                  </a:tcPr>
                </a:tc>
                <a:tc>
                  <a:txBody>
                    <a:bodyPr/>
                    <a:lstStyle/>
                    <a:p>
                      <a:pPr algn="ctr" fontAlgn="b"/>
                      <a:r>
                        <a:rPr lang="es-CO" sz="1200" b="1" u="none" strike="noStrike" dirty="0">
                          <a:effectLst/>
                        </a:rPr>
                        <a:t>50%</a:t>
                      </a:r>
                      <a:endParaRPr lang="es-CO"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259464">
                <a:tc>
                  <a:txBody>
                    <a:bodyPr/>
                    <a:lstStyle/>
                    <a:p>
                      <a:pPr algn="ctr" fontAlgn="ctr"/>
                      <a:r>
                        <a:rPr lang="es-CO" sz="1100" b="0" i="0" u="none" strike="noStrike" dirty="0">
                          <a:solidFill>
                            <a:srgbClr val="000000"/>
                          </a:solidFill>
                          <a:effectLst/>
                          <a:latin typeface="Calibri" panose="020F0502020204030204" pitchFamily="34" charset="0"/>
                        </a:rPr>
                        <a:t>100</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92,75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81,75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50,75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50,5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35,75</a:t>
                      </a:r>
                    </a:p>
                  </a:txBody>
                  <a:tcPr marL="9525" marR="9525" marT="9525" marB="0" anchor="ctr">
                    <a:solidFill>
                      <a:srgbClr val="DF8585"/>
                    </a:solidFill>
                  </a:tcPr>
                </a:tc>
                <a:tc>
                  <a:txBody>
                    <a:bodyPr/>
                    <a:lstStyle/>
                    <a:p>
                      <a:pPr algn="ctr" fontAlgn="ctr"/>
                      <a:r>
                        <a:rPr lang="es-CO" sz="1200" b="1" u="none" strike="noStrike" dirty="0">
                          <a:effectLst/>
                        </a:rPr>
                        <a:t>75%</a:t>
                      </a:r>
                      <a:endParaRPr lang="es-CO"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259464">
                <a:tc>
                  <a:txBody>
                    <a:bodyPr/>
                    <a:lstStyle/>
                    <a:p>
                      <a:pPr algn="ctr" fontAlgn="ctr"/>
                      <a:r>
                        <a:rPr lang="es-CO" sz="1100" b="0" i="0" u="none" strike="noStrike" dirty="0">
                          <a:solidFill>
                            <a:srgbClr val="000000"/>
                          </a:solidFill>
                          <a:effectLst/>
                          <a:latin typeface="Calibri" panose="020F0502020204030204" pitchFamily="34" charset="0"/>
                        </a:rPr>
                        <a:t>99,75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92,75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87,75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72</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82</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51,25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49,5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64,25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24,25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35</a:t>
                      </a:r>
                    </a:p>
                  </a:txBody>
                  <a:tcPr marL="9525" marR="9525" marT="9525" marB="0" anchor="ctr">
                    <a:solidFill>
                      <a:srgbClr val="DF8585"/>
                    </a:solidFill>
                  </a:tcPr>
                </a:tc>
                <a:tc>
                  <a:txBody>
                    <a:bodyPr/>
                    <a:lstStyle/>
                    <a:p>
                      <a:pPr algn="ctr" fontAlgn="ctr"/>
                      <a:r>
                        <a:rPr lang="es-CO" sz="1200" b="1" u="none" strike="noStrike" dirty="0">
                          <a:effectLst/>
                        </a:rPr>
                        <a:t>100%</a:t>
                      </a:r>
                      <a:endParaRPr lang="es-CO"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301622886"/>
              </p:ext>
            </p:extLst>
          </p:nvPr>
        </p:nvGraphicFramePr>
        <p:xfrm>
          <a:off x="8499818" y="4997154"/>
          <a:ext cx="3200400" cy="1530351"/>
        </p:xfrm>
        <a:graphic>
          <a:graphicData uri="http://schemas.openxmlformats.org/drawingml/2006/table">
            <a:tbl>
              <a:tblPr>
                <a:tableStyleId>{69CF1AB2-1976-4502-BF36-3FF5EA218861}</a:tableStyleId>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gridCol w="800100">
                  <a:extLst>
                    <a:ext uri="{9D8B030D-6E8A-4147-A177-3AD203B41FA5}">
                      <a16:colId xmlns:a16="http://schemas.microsoft.com/office/drawing/2014/main" val="20002"/>
                    </a:ext>
                  </a:extLst>
                </a:gridCol>
                <a:gridCol w="800100">
                  <a:extLst>
                    <a:ext uri="{9D8B030D-6E8A-4147-A177-3AD203B41FA5}">
                      <a16:colId xmlns:a16="http://schemas.microsoft.com/office/drawing/2014/main" val="20003"/>
                    </a:ext>
                  </a:extLst>
                </a:gridCol>
              </a:tblGrid>
              <a:tr h="208684">
                <a:tc gridSpan="4">
                  <a:txBody>
                    <a:bodyPr/>
                    <a:lstStyle/>
                    <a:p>
                      <a:pPr algn="ctr" fontAlgn="ctr"/>
                      <a:r>
                        <a:rPr lang="es-CO" sz="1100" b="1" u="none" strike="noStrike" dirty="0">
                          <a:effectLst/>
                        </a:rPr>
                        <a:t>VELOCIDAD (m/s)</a:t>
                      </a:r>
                      <a:endParaRPr lang="es-CO"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08684">
                <a:tc gridSpan="2">
                  <a:txBody>
                    <a:bodyPr/>
                    <a:lstStyle/>
                    <a:p>
                      <a:pPr algn="ctr" fontAlgn="ctr"/>
                      <a:r>
                        <a:rPr lang="es-CO" sz="1100" b="1" u="none" strike="noStrike" dirty="0">
                          <a:effectLst/>
                        </a:rPr>
                        <a:t>LC</a:t>
                      </a:r>
                      <a:endParaRPr lang="es-CO" sz="1100" b="1" i="0" u="none" strike="noStrike" dirty="0">
                        <a:solidFill>
                          <a:srgbClr val="FF0000"/>
                        </a:solidFill>
                        <a:effectLst/>
                        <a:latin typeface="Calibri" panose="020F0502020204030204" pitchFamily="34" charset="0"/>
                      </a:endParaRPr>
                    </a:p>
                  </a:txBody>
                  <a:tcPr marL="9525" marR="9525" marT="9525" marB="0" anchor="ctr"/>
                </a:tc>
                <a:tc hMerge="1">
                  <a:txBody>
                    <a:bodyPr/>
                    <a:lstStyle/>
                    <a:p>
                      <a:endParaRPr lang="es-CO"/>
                    </a:p>
                  </a:txBody>
                  <a:tcPr/>
                </a:tc>
                <a:tc gridSpan="2">
                  <a:txBody>
                    <a:bodyPr/>
                    <a:lstStyle/>
                    <a:p>
                      <a:pPr algn="ctr" fontAlgn="ctr"/>
                      <a:r>
                        <a:rPr lang="es-CO" sz="1100" b="1" i="0" u="none" strike="noStrike" dirty="0">
                          <a:solidFill>
                            <a:schemeClr val="dk1"/>
                          </a:solidFill>
                          <a:effectLst/>
                          <a:latin typeface="+mn-lt"/>
                        </a:rPr>
                        <a:t>LF</a:t>
                      </a:r>
                      <a:endParaRPr lang="es-CO" sz="1100" b="1" i="0" u="none" strike="noStrike" dirty="0">
                        <a:solidFill>
                          <a:srgbClr val="4472C4"/>
                        </a:solidFill>
                        <a:effectLst/>
                        <a:latin typeface="Calibri" panose="020F0502020204030204" pitchFamily="34" charset="0"/>
                      </a:endParaRPr>
                    </a:p>
                  </a:txBody>
                  <a:tcPr marL="9525" marR="9525" marT="9525" marB="0" anchor="ctr"/>
                </a:tc>
                <a:tc hMerge="1">
                  <a:txBody>
                    <a:bodyPr/>
                    <a:lstStyle/>
                    <a:p>
                      <a:endParaRPr lang="es-CO"/>
                    </a:p>
                  </a:txBody>
                  <a:tcPr/>
                </a:tc>
                <a:extLst>
                  <a:ext uri="{0D108BD9-81ED-4DB2-BD59-A6C34878D82A}">
                    <a16:rowId xmlns:a16="http://schemas.microsoft.com/office/drawing/2014/main" val="10001"/>
                  </a:ext>
                </a:extLst>
              </a:tr>
              <a:tr h="248434">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08684">
                <a:tc>
                  <a:txBody>
                    <a:bodyPr/>
                    <a:lstStyle/>
                    <a:p>
                      <a:pPr algn="ctr" fontAlgn="ctr"/>
                      <a:r>
                        <a:rPr lang="es-CO" sz="1100" b="0" i="0" u="none" strike="noStrike" dirty="0">
                          <a:solidFill>
                            <a:srgbClr val="000000"/>
                          </a:solidFill>
                          <a:effectLst/>
                          <a:latin typeface="Calibri" panose="020F0502020204030204" pitchFamily="34" charset="0"/>
                        </a:rPr>
                        <a:t>26,3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18,6</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a:t>
                      </a:r>
                    </a:p>
                  </a:txBody>
                  <a:tcPr marL="9525" marR="9525" marT="9525" marB="0" anchor="ctr">
                    <a:noFill/>
                  </a:tcPr>
                </a:tc>
                <a:extLst>
                  <a:ext uri="{0D108BD9-81ED-4DB2-BD59-A6C34878D82A}">
                    <a16:rowId xmlns:a16="http://schemas.microsoft.com/office/drawing/2014/main" val="10003"/>
                  </a:ext>
                </a:extLst>
              </a:tr>
              <a:tr h="208684">
                <a:tc>
                  <a:txBody>
                    <a:bodyPr/>
                    <a:lstStyle/>
                    <a:p>
                      <a:pPr algn="ctr" fontAlgn="ctr"/>
                      <a:r>
                        <a:rPr lang="es-CO" sz="1100" b="0" i="0" u="none" strike="noStrike" dirty="0">
                          <a:solidFill>
                            <a:srgbClr val="000000"/>
                          </a:solidFill>
                          <a:effectLst/>
                          <a:latin typeface="Calibri" panose="020F0502020204030204" pitchFamily="34" charset="0"/>
                        </a:rPr>
                        <a:t>26,3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18,6</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10</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7,1</a:t>
                      </a:r>
                    </a:p>
                  </a:txBody>
                  <a:tcPr marL="9525" marR="9525" marT="9525" marB="0" anchor="ctr">
                    <a:noFill/>
                  </a:tcPr>
                </a:tc>
                <a:extLst>
                  <a:ext uri="{0D108BD9-81ED-4DB2-BD59-A6C34878D82A}">
                    <a16:rowId xmlns:a16="http://schemas.microsoft.com/office/drawing/2014/main" val="10004"/>
                  </a:ext>
                </a:extLst>
              </a:tr>
              <a:tr h="248434">
                <a:tc>
                  <a:txBody>
                    <a:bodyPr/>
                    <a:lstStyle/>
                    <a:p>
                      <a:pPr algn="ctr" fontAlgn="ctr"/>
                      <a:r>
                        <a:rPr lang="es-CO" sz="1100" b="0" i="0" u="none" strike="noStrike" dirty="0">
                          <a:solidFill>
                            <a:srgbClr val="000000"/>
                          </a:solidFill>
                          <a:effectLst/>
                          <a:latin typeface="Calibri" panose="020F0502020204030204" pitchFamily="34" charset="0"/>
                        </a:rPr>
                        <a:t>26,3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18,6</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11</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a:t>
                      </a:r>
                    </a:p>
                  </a:txBody>
                  <a:tcPr marL="9525" marR="9525" marT="9525" marB="0" anchor="ctr">
                    <a:noFill/>
                  </a:tcPr>
                </a:tc>
                <a:extLst>
                  <a:ext uri="{0D108BD9-81ED-4DB2-BD59-A6C34878D82A}">
                    <a16:rowId xmlns:a16="http://schemas.microsoft.com/office/drawing/2014/main" val="10005"/>
                  </a:ext>
                </a:extLst>
              </a:tr>
              <a:tr h="198747">
                <a:tc>
                  <a:txBody>
                    <a:bodyPr/>
                    <a:lstStyle/>
                    <a:p>
                      <a:pPr algn="ctr" fontAlgn="ctr"/>
                      <a:r>
                        <a:rPr lang="es-CO" sz="1100" b="0" i="0" u="none" strike="noStrike" dirty="0">
                          <a:solidFill>
                            <a:srgbClr val="000000"/>
                          </a:solidFill>
                          <a:effectLst/>
                          <a:latin typeface="Calibri" panose="020F0502020204030204" pitchFamily="34" charset="0"/>
                        </a:rPr>
                        <a:t>26,3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18,6</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11,9</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8,9</a:t>
                      </a:r>
                    </a:p>
                  </a:txBody>
                  <a:tcPr marL="9525" marR="9525" marT="9525" marB="0"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3424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1584961" y="0"/>
            <a:ext cx="10444479" cy="984180"/>
          </a:xfrm>
        </p:spPr>
        <p:txBody>
          <a:bodyPr>
            <a:noAutofit/>
          </a:bodyPr>
          <a:lstStyle/>
          <a:p>
            <a:r>
              <a:rPr lang="es-EC" sz="4000" dirty="0"/>
              <a:t>Nanofluido de NTC</a:t>
            </a:r>
            <a:endParaRPr lang="es-EC" sz="4000" dirty="0">
              <a:effectLst>
                <a:outerShdw blurRad="38100" dist="38100" dir="2700000" algn="tl">
                  <a:srgbClr val="000000">
                    <a:alpha val="43137"/>
                  </a:srgbClr>
                </a:outerShdw>
              </a:effectLst>
            </a:endParaRPr>
          </a:p>
        </p:txBody>
      </p:sp>
      <p:sp>
        <p:nvSpPr>
          <p:cNvPr id="8" name="Marcador de contenido 2">
            <a:extLst>
              <a:ext uri="{FF2B5EF4-FFF2-40B4-BE49-F238E27FC236}">
                <a16:creationId xmlns:a16="http://schemas.microsoft.com/office/drawing/2014/main" id="{CCA93876-2F8F-4DD1-97CB-F1707216A840}"/>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b="1" u="sng" dirty="0">
                <a:solidFill>
                  <a:prstClr val="white"/>
                </a:solidFill>
                <a:latin typeface="+mj-lt"/>
                <a:cs typeface="Times New Roman" panose="02020603050405020304" pitchFamily="18" charset="0"/>
              </a:rPr>
              <a:t>Pruebas </a:t>
            </a:r>
          </a:p>
          <a:p>
            <a:pPr algn="ctr"/>
            <a:r>
              <a:rPr lang="es-MX" sz="1300" dirty="0">
                <a:solidFill>
                  <a:prstClr val="white"/>
                </a:solidFill>
                <a:cs typeface="Times New Roman" panose="02020603050405020304" pitchFamily="18" charset="0"/>
              </a:rPr>
              <a:t>Cálculos</a:t>
            </a:r>
          </a:p>
          <a:p>
            <a:pPr algn="ctr"/>
            <a:r>
              <a:rPr lang="es-MX" sz="1300" dirty="0">
                <a:solidFill>
                  <a:prstClr val="white"/>
                </a:solidFill>
                <a:cs typeface="Times New Roman" panose="02020603050405020304" pitchFamily="18" charset="0"/>
              </a:rPr>
              <a:t>Resultados</a:t>
            </a:r>
          </a:p>
          <a:p>
            <a:pPr algn="ctr"/>
            <a:r>
              <a:rPr lang="es-MX" sz="1300" dirty="0">
                <a:solidFill>
                  <a:prstClr val="white"/>
                </a:solidFill>
                <a:cs typeface="Times New Roman" panose="02020603050405020304" pitchFamily="18" charset="0"/>
              </a:rPr>
              <a:t>Conclusiones y Recomendaciones</a:t>
            </a:r>
          </a:p>
          <a:p>
            <a:pPr algn="ctr"/>
            <a:r>
              <a:rPr lang="es-MX" sz="1300" dirty="0">
                <a:solidFill>
                  <a:prstClr val="white"/>
                </a:solidFill>
                <a:cs typeface="Times New Roman" panose="02020603050405020304" pitchFamily="18" charset="0"/>
              </a:rPr>
              <a:t>Referencias Bibliográficas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3" name="Slide Number Placeholder 2">
            <a:extLst>
              <a:ext uri="{FF2B5EF4-FFF2-40B4-BE49-F238E27FC236}">
                <a16:creationId xmlns:a16="http://schemas.microsoft.com/office/drawing/2014/main" id="{D2556844-1FE3-4279-A15C-CCB32C80567F}"/>
              </a:ext>
            </a:extLst>
          </p:cNvPr>
          <p:cNvSpPr>
            <a:spLocks noGrp="1"/>
          </p:cNvSpPr>
          <p:nvPr>
            <p:ph type="sldNum" sz="quarter" idx="12"/>
          </p:nvPr>
        </p:nvSpPr>
        <p:spPr/>
        <p:txBody>
          <a:bodyPr/>
          <a:lstStyle/>
          <a:p>
            <a:fld id="{FE73B57E-1C3D-4B30-85D5-675832EB121F}" type="slidenum">
              <a:rPr lang="es-EC" smtClean="0"/>
              <a:t>24</a:t>
            </a:fld>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1035014092"/>
              </p:ext>
            </p:extLst>
          </p:nvPr>
        </p:nvGraphicFramePr>
        <p:xfrm>
          <a:off x="1786436" y="1039600"/>
          <a:ext cx="6526293" cy="1645803"/>
        </p:xfrm>
        <a:graphic>
          <a:graphicData uri="http://schemas.openxmlformats.org/drawingml/2006/table">
            <a:tbl>
              <a:tblPr>
                <a:tableStyleId>{69CF1AB2-1976-4502-BF36-3FF5EA218861}</a:tableStyleId>
              </a:tblPr>
              <a:tblGrid>
                <a:gridCol w="664558">
                  <a:extLst>
                    <a:ext uri="{9D8B030D-6E8A-4147-A177-3AD203B41FA5}">
                      <a16:colId xmlns:a16="http://schemas.microsoft.com/office/drawing/2014/main" val="20000"/>
                    </a:ext>
                  </a:extLst>
                </a:gridCol>
                <a:gridCol w="613437">
                  <a:extLst>
                    <a:ext uri="{9D8B030D-6E8A-4147-A177-3AD203B41FA5}">
                      <a16:colId xmlns:a16="http://schemas.microsoft.com/office/drawing/2014/main" val="20001"/>
                    </a:ext>
                  </a:extLst>
                </a:gridCol>
                <a:gridCol w="633886">
                  <a:extLst>
                    <a:ext uri="{9D8B030D-6E8A-4147-A177-3AD203B41FA5}">
                      <a16:colId xmlns:a16="http://schemas.microsoft.com/office/drawing/2014/main" val="20002"/>
                    </a:ext>
                  </a:extLst>
                </a:gridCol>
                <a:gridCol w="541870">
                  <a:extLst>
                    <a:ext uri="{9D8B030D-6E8A-4147-A177-3AD203B41FA5}">
                      <a16:colId xmlns:a16="http://schemas.microsoft.com/office/drawing/2014/main" val="20003"/>
                    </a:ext>
                  </a:extLst>
                </a:gridCol>
                <a:gridCol w="562318">
                  <a:extLst>
                    <a:ext uri="{9D8B030D-6E8A-4147-A177-3AD203B41FA5}">
                      <a16:colId xmlns:a16="http://schemas.microsoft.com/office/drawing/2014/main" val="20004"/>
                    </a:ext>
                  </a:extLst>
                </a:gridCol>
                <a:gridCol w="562318">
                  <a:extLst>
                    <a:ext uri="{9D8B030D-6E8A-4147-A177-3AD203B41FA5}">
                      <a16:colId xmlns:a16="http://schemas.microsoft.com/office/drawing/2014/main" val="20005"/>
                    </a:ext>
                  </a:extLst>
                </a:gridCol>
                <a:gridCol w="603212">
                  <a:extLst>
                    <a:ext uri="{9D8B030D-6E8A-4147-A177-3AD203B41FA5}">
                      <a16:colId xmlns:a16="http://schemas.microsoft.com/office/drawing/2014/main" val="20006"/>
                    </a:ext>
                  </a:extLst>
                </a:gridCol>
                <a:gridCol w="603212">
                  <a:extLst>
                    <a:ext uri="{9D8B030D-6E8A-4147-A177-3AD203B41FA5}">
                      <a16:colId xmlns:a16="http://schemas.microsoft.com/office/drawing/2014/main" val="20007"/>
                    </a:ext>
                  </a:extLst>
                </a:gridCol>
                <a:gridCol w="562318">
                  <a:extLst>
                    <a:ext uri="{9D8B030D-6E8A-4147-A177-3AD203B41FA5}">
                      <a16:colId xmlns:a16="http://schemas.microsoft.com/office/drawing/2014/main" val="20008"/>
                    </a:ext>
                  </a:extLst>
                </a:gridCol>
                <a:gridCol w="552095">
                  <a:extLst>
                    <a:ext uri="{9D8B030D-6E8A-4147-A177-3AD203B41FA5}">
                      <a16:colId xmlns:a16="http://schemas.microsoft.com/office/drawing/2014/main" val="20009"/>
                    </a:ext>
                  </a:extLst>
                </a:gridCol>
                <a:gridCol w="627069">
                  <a:extLst>
                    <a:ext uri="{9D8B030D-6E8A-4147-A177-3AD203B41FA5}">
                      <a16:colId xmlns:a16="http://schemas.microsoft.com/office/drawing/2014/main" val="20010"/>
                    </a:ext>
                  </a:extLst>
                </a:gridCol>
              </a:tblGrid>
              <a:tr h="390169">
                <a:tc gridSpan="10">
                  <a:txBody>
                    <a:bodyPr/>
                    <a:lstStyle/>
                    <a:p>
                      <a:pPr algn="ctr" fontAlgn="ctr"/>
                      <a:r>
                        <a:rPr lang="es-CO" sz="1600" b="1" u="none" strike="noStrike" dirty="0">
                          <a:effectLst/>
                        </a:rPr>
                        <a:t>AGUA + NTC 0,1% + Etilenglicol</a:t>
                      </a:r>
                      <a:endParaRPr lang="es-CO" sz="16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algn="ctr" fontAlgn="b"/>
                      <a:r>
                        <a:rPr lang="es-CO" sz="900" b="1" u="none" strike="noStrike" dirty="0">
                          <a:effectLst/>
                        </a:rPr>
                        <a:t>LADO FRIO</a:t>
                      </a:r>
                    </a:p>
                    <a:p>
                      <a:pPr marL="0" marR="0" lvl="0" indent="0" algn="ctr" defTabSz="914400" rtl="0" eaLnBrk="1" fontAlgn="b" latinLnBrk="0" hangingPunct="1">
                        <a:lnSpc>
                          <a:spcPct val="100000"/>
                        </a:lnSpc>
                        <a:spcBef>
                          <a:spcPts val="0"/>
                        </a:spcBef>
                        <a:spcAft>
                          <a:spcPts val="0"/>
                        </a:spcAft>
                        <a:buClrTx/>
                        <a:buSzTx/>
                        <a:buFontTx/>
                        <a:buNone/>
                        <a:tabLst/>
                        <a:defRPr/>
                      </a:pPr>
                      <a:r>
                        <a:rPr lang="es-CO" sz="900" b="1" u="none" strike="noStrike" dirty="0">
                          <a:effectLst/>
                        </a:rPr>
                        <a:t>APERTURA</a:t>
                      </a:r>
                      <a:endParaRPr lang="es-CO" sz="900" b="1" i="0" u="none" strike="noStrike" dirty="0">
                        <a:solidFill>
                          <a:srgbClr val="000000"/>
                        </a:solidFill>
                        <a:effectLst/>
                        <a:latin typeface="Calibri" panose="020F0502020204030204" pitchFamily="34" charset="0"/>
                      </a:endParaRPr>
                    </a:p>
                    <a:p>
                      <a:endParaRPr lang="es-CO" sz="1100" b="1" dirty="0"/>
                    </a:p>
                  </a:txBody>
                  <a:tcPr marL="9525" marR="9525" marT="9525" marB="0" anchor="ctr"/>
                </a:tc>
                <a:extLst>
                  <a:ext uri="{0D108BD9-81ED-4DB2-BD59-A6C34878D82A}">
                    <a16:rowId xmlns:a16="http://schemas.microsoft.com/office/drawing/2014/main" val="10000"/>
                  </a:ext>
                </a:extLst>
              </a:tr>
              <a:tr h="236466">
                <a:tc>
                  <a:txBody>
                    <a:bodyPr/>
                    <a:lstStyle/>
                    <a:p>
                      <a:pPr algn="ctr" fontAlgn="ctr"/>
                      <a:r>
                        <a:rPr lang="es-CO" sz="1100" b="1" u="none" strike="noStrike" dirty="0">
                          <a:effectLst/>
                        </a:rPr>
                        <a:t>T1</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T2</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T3</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T4</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T5</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T6</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T7</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T8</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T9</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T10</a:t>
                      </a:r>
                      <a:endParaRPr lang="es-CO" sz="1100" b="1" i="0" u="none" strike="noStrike" dirty="0">
                        <a:solidFill>
                          <a:srgbClr val="000000"/>
                        </a:solidFill>
                        <a:effectLst/>
                        <a:latin typeface="Calibri" panose="020F0502020204030204" pitchFamily="34" charset="0"/>
                      </a:endParaRPr>
                    </a:p>
                  </a:txBody>
                  <a:tcPr marL="9525" marR="9525" marT="9525" marB="0" anchor="ctr"/>
                </a:tc>
                <a:tc vMerge="1">
                  <a:txBody>
                    <a:bodyPr/>
                    <a:lstStyle/>
                    <a:p>
                      <a:endParaRPr lang="es-CO" dirty="0"/>
                    </a:p>
                  </a:txBody>
                  <a:tcPr marL="9525" marR="9525" marT="9525" marB="0" anchor="ctr"/>
                </a:tc>
                <a:extLst>
                  <a:ext uri="{0D108BD9-81ED-4DB2-BD59-A6C34878D82A}">
                    <a16:rowId xmlns:a16="http://schemas.microsoft.com/office/drawing/2014/main" val="10001"/>
                  </a:ext>
                </a:extLst>
              </a:tr>
              <a:tr h="260113">
                <a:tc>
                  <a:txBody>
                    <a:bodyPr/>
                    <a:lstStyle/>
                    <a:p>
                      <a:pPr algn="ctr" fontAlgn="ctr"/>
                      <a:r>
                        <a:rPr lang="es-CO" sz="1100" b="0" i="0" u="none" strike="noStrike" dirty="0">
                          <a:solidFill>
                            <a:srgbClr val="000000"/>
                          </a:solidFill>
                          <a:effectLst/>
                          <a:latin typeface="Calibri" panose="020F0502020204030204" pitchFamily="34" charset="0"/>
                        </a:rPr>
                        <a:t>102,75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93,75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86,5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79,75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77,75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50,25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56</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62</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21,75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38,25</a:t>
                      </a:r>
                    </a:p>
                  </a:txBody>
                  <a:tcPr marL="9525" marR="9525" marT="9525" marB="0" anchor="ctr">
                    <a:solidFill>
                      <a:srgbClr val="DF8585"/>
                    </a:solidFill>
                  </a:tcPr>
                </a:tc>
                <a:tc>
                  <a:txBody>
                    <a:bodyPr/>
                    <a:lstStyle/>
                    <a:p>
                      <a:pPr algn="ctr" fontAlgn="b"/>
                      <a:r>
                        <a:rPr lang="es-CO" sz="1100" b="1" u="none" strike="noStrike" dirty="0">
                          <a:effectLst/>
                        </a:rPr>
                        <a:t>25%</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71936">
                <a:tc>
                  <a:txBody>
                    <a:bodyPr/>
                    <a:lstStyle/>
                    <a:p>
                      <a:pPr algn="ctr" fontAlgn="ctr"/>
                      <a:r>
                        <a:rPr lang="es-CO" sz="1100" b="0" i="0" u="none" strike="noStrike" dirty="0">
                          <a:solidFill>
                            <a:srgbClr val="000000"/>
                          </a:solidFill>
                          <a:effectLst/>
                          <a:latin typeface="Calibri" panose="020F0502020204030204" pitchFamily="34" charset="0"/>
                        </a:rPr>
                        <a:t>102,5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93,25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88</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82</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81,75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52</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57,75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67</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21,5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32,25</a:t>
                      </a:r>
                    </a:p>
                  </a:txBody>
                  <a:tcPr marL="9525" marR="9525" marT="9525" marB="0" anchor="ctr">
                    <a:solidFill>
                      <a:srgbClr val="DF8585"/>
                    </a:solidFill>
                  </a:tcPr>
                </a:tc>
                <a:tc>
                  <a:txBody>
                    <a:bodyPr/>
                    <a:lstStyle/>
                    <a:p>
                      <a:pPr algn="ctr" fontAlgn="b"/>
                      <a:r>
                        <a:rPr lang="es-CO" sz="1100" b="1" u="none" strike="noStrike" dirty="0">
                          <a:effectLst/>
                        </a:rPr>
                        <a:t>50%</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238831">
                <a:tc>
                  <a:txBody>
                    <a:bodyPr/>
                    <a:lstStyle/>
                    <a:p>
                      <a:pPr algn="ctr" fontAlgn="ctr"/>
                      <a:r>
                        <a:rPr lang="es-CO" sz="1100" b="0" i="0" u="none" strike="noStrike" dirty="0">
                          <a:solidFill>
                            <a:srgbClr val="000000"/>
                          </a:solidFill>
                          <a:effectLst/>
                          <a:latin typeface="Calibri" panose="020F0502020204030204" pitchFamily="34" charset="0"/>
                        </a:rPr>
                        <a:t>101,5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93,5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87,75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82</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82,25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52</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57</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64,75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22</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31,5</a:t>
                      </a:r>
                    </a:p>
                  </a:txBody>
                  <a:tcPr marL="9525" marR="9525" marT="9525" marB="0" anchor="ctr">
                    <a:solidFill>
                      <a:srgbClr val="DF8585"/>
                    </a:solidFill>
                  </a:tcPr>
                </a:tc>
                <a:tc>
                  <a:txBody>
                    <a:bodyPr/>
                    <a:lstStyle/>
                    <a:p>
                      <a:pPr algn="ctr" fontAlgn="ctr"/>
                      <a:r>
                        <a:rPr lang="es-CO" sz="1100" b="1" u="none" strike="noStrike" dirty="0">
                          <a:effectLst/>
                        </a:rPr>
                        <a:t>75%</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248288">
                <a:tc>
                  <a:txBody>
                    <a:bodyPr/>
                    <a:lstStyle/>
                    <a:p>
                      <a:pPr algn="ctr" fontAlgn="ctr"/>
                      <a:r>
                        <a:rPr lang="es-CO" sz="1100" b="0" i="0" u="none" strike="noStrike" dirty="0">
                          <a:solidFill>
                            <a:srgbClr val="000000"/>
                          </a:solidFill>
                          <a:effectLst/>
                          <a:latin typeface="Calibri" panose="020F0502020204030204" pitchFamily="34" charset="0"/>
                        </a:rPr>
                        <a:t>101,75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92,75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87,5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81,75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81,75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51</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56,25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62,25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21,75</a:t>
                      </a:r>
                    </a:p>
                  </a:txBody>
                  <a:tcPr marL="9525" marR="9525" marT="9525" marB="0" anchor="ctr">
                    <a:noFill/>
                  </a:tcPr>
                </a:tc>
                <a:tc>
                  <a:txBody>
                    <a:bodyPr/>
                    <a:lstStyle/>
                    <a:p>
                      <a:pPr algn="ctr" fontAlgn="b"/>
                      <a:r>
                        <a:rPr lang="es-CO" sz="1100" b="0" i="0" u="none" strike="noStrike" dirty="0">
                          <a:solidFill>
                            <a:srgbClr val="000000"/>
                          </a:solidFill>
                          <a:effectLst/>
                          <a:latin typeface="Calibri" panose="020F0502020204030204" pitchFamily="34" charset="0"/>
                        </a:rPr>
                        <a:t>28,5</a:t>
                      </a:r>
                    </a:p>
                  </a:txBody>
                  <a:tcPr marL="9525" marR="9525" marT="9525" marB="0" anchor="ctr">
                    <a:solidFill>
                      <a:srgbClr val="DF8585"/>
                    </a:solidFill>
                  </a:tcPr>
                </a:tc>
                <a:tc>
                  <a:txBody>
                    <a:bodyPr/>
                    <a:lstStyle/>
                    <a:p>
                      <a:pPr algn="ctr" fontAlgn="ctr"/>
                      <a:r>
                        <a:rPr lang="es-CO" sz="1100" b="1" u="none" strike="noStrike" dirty="0">
                          <a:effectLst/>
                        </a:rPr>
                        <a:t>100%</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616614371"/>
              </p:ext>
            </p:extLst>
          </p:nvPr>
        </p:nvGraphicFramePr>
        <p:xfrm>
          <a:off x="8527527" y="1080583"/>
          <a:ext cx="3200401" cy="1590965"/>
        </p:xfrm>
        <a:graphic>
          <a:graphicData uri="http://schemas.openxmlformats.org/drawingml/2006/table">
            <a:tbl>
              <a:tblPr>
                <a:tableStyleId>{69CF1AB2-1976-4502-BF36-3FF5EA218861}</a:tableStyleId>
              </a:tblPr>
              <a:tblGrid>
                <a:gridCol w="764275">
                  <a:extLst>
                    <a:ext uri="{9D8B030D-6E8A-4147-A177-3AD203B41FA5}">
                      <a16:colId xmlns:a16="http://schemas.microsoft.com/office/drawing/2014/main" val="20000"/>
                    </a:ext>
                  </a:extLst>
                </a:gridCol>
                <a:gridCol w="821595">
                  <a:extLst>
                    <a:ext uri="{9D8B030D-6E8A-4147-A177-3AD203B41FA5}">
                      <a16:colId xmlns:a16="http://schemas.microsoft.com/office/drawing/2014/main" val="20001"/>
                    </a:ext>
                  </a:extLst>
                </a:gridCol>
                <a:gridCol w="764275">
                  <a:extLst>
                    <a:ext uri="{9D8B030D-6E8A-4147-A177-3AD203B41FA5}">
                      <a16:colId xmlns:a16="http://schemas.microsoft.com/office/drawing/2014/main" val="20002"/>
                    </a:ext>
                  </a:extLst>
                </a:gridCol>
                <a:gridCol w="850256">
                  <a:extLst>
                    <a:ext uri="{9D8B030D-6E8A-4147-A177-3AD203B41FA5}">
                      <a16:colId xmlns:a16="http://schemas.microsoft.com/office/drawing/2014/main" val="20003"/>
                    </a:ext>
                  </a:extLst>
                </a:gridCol>
              </a:tblGrid>
              <a:tr h="216950">
                <a:tc gridSpan="4">
                  <a:txBody>
                    <a:bodyPr/>
                    <a:lstStyle/>
                    <a:p>
                      <a:pPr algn="ctr" fontAlgn="ctr"/>
                      <a:r>
                        <a:rPr lang="es-CO" sz="1100" b="1" u="none" strike="noStrike" dirty="0">
                          <a:effectLst/>
                        </a:rPr>
                        <a:t>VELOCIDAD (m/s)</a:t>
                      </a:r>
                      <a:endParaRPr lang="es-CO"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16950">
                <a:tc gridSpan="2">
                  <a:txBody>
                    <a:bodyPr/>
                    <a:lstStyle/>
                    <a:p>
                      <a:pPr algn="ctr" fontAlgn="ctr"/>
                      <a:r>
                        <a:rPr lang="es-CO" sz="1100" b="1" u="none" strike="noStrike" dirty="0">
                          <a:effectLst/>
                        </a:rPr>
                        <a:t>LC</a:t>
                      </a:r>
                      <a:endParaRPr lang="es-CO" sz="1100" b="1" i="0" u="none" strike="noStrike" dirty="0">
                        <a:solidFill>
                          <a:srgbClr val="FF0000"/>
                        </a:solidFill>
                        <a:effectLst/>
                        <a:latin typeface="Calibri" panose="020F0502020204030204" pitchFamily="34" charset="0"/>
                      </a:endParaRPr>
                    </a:p>
                  </a:txBody>
                  <a:tcPr marL="9525" marR="9525" marT="9525" marB="0" anchor="ctr"/>
                </a:tc>
                <a:tc hMerge="1">
                  <a:txBody>
                    <a:bodyPr/>
                    <a:lstStyle/>
                    <a:p>
                      <a:endParaRPr lang="es-CO"/>
                    </a:p>
                  </a:txBody>
                  <a:tcPr/>
                </a:tc>
                <a:tc gridSpan="2">
                  <a:txBody>
                    <a:bodyPr/>
                    <a:lstStyle/>
                    <a:p>
                      <a:pPr algn="ctr" fontAlgn="ctr"/>
                      <a:r>
                        <a:rPr lang="es-CO" sz="1100" b="1" u="none" strike="noStrike" dirty="0">
                          <a:effectLst/>
                        </a:rPr>
                        <a:t>LF</a:t>
                      </a:r>
                      <a:endParaRPr lang="es-CO" sz="1100" b="1" i="0" u="none" strike="noStrike" dirty="0">
                        <a:solidFill>
                          <a:srgbClr val="4472C4"/>
                        </a:solidFill>
                        <a:effectLst/>
                        <a:latin typeface="Calibri" panose="020F0502020204030204" pitchFamily="34" charset="0"/>
                      </a:endParaRPr>
                    </a:p>
                  </a:txBody>
                  <a:tcPr marL="9525" marR="9525" marT="9525" marB="0" anchor="ctr"/>
                </a:tc>
                <a:tc hMerge="1">
                  <a:txBody>
                    <a:bodyPr/>
                    <a:lstStyle/>
                    <a:p>
                      <a:endParaRPr lang="es-CO"/>
                    </a:p>
                  </a:txBody>
                  <a:tcPr/>
                </a:tc>
                <a:extLst>
                  <a:ext uri="{0D108BD9-81ED-4DB2-BD59-A6C34878D82A}">
                    <a16:rowId xmlns:a16="http://schemas.microsoft.com/office/drawing/2014/main" val="10001"/>
                  </a:ext>
                </a:extLst>
              </a:tr>
              <a:tr h="258273">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16950">
                <a:tc>
                  <a:txBody>
                    <a:bodyPr/>
                    <a:lstStyle/>
                    <a:p>
                      <a:pPr algn="ctr" fontAlgn="ctr"/>
                      <a:r>
                        <a:rPr lang="es-CO" sz="1100" b="0" i="0" u="none" strike="noStrike" dirty="0">
                          <a:solidFill>
                            <a:srgbClr val="000000"/>
                          </a:solidFill>
                          <a:effectLst/>
                          <a:latin typeface="Calibri" panose="020F0502020204030204" pitchFamily="34" charset="0"/>
                        </a:rPr>
                        <a:t>28,4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19,8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4,1</a:t>
                      </a:r>
                    </a:p>
                  </a:txBody>
                  <a:tcPr marL="9525" marR="9525" marT="9525" marB="0" anchor="ctr">
                    <a:noFill/>
                  </a:tcPr>
                </a:tc>
                <a:extLst>
                  <a:ext uri="{0D108BD9-81ED-4DB2-BD59-A6C34878D82A}">
                    <a16:rowId xmlns:a16="http://schemas.microsoft.com/office/drawing/2014/main" val="10003"/>
                  </a:ext>
                </a:extLst>
              </a:tr>
              <a:tr h="216950">
                <a:tc>
                  <a:txBody>
                    <a:bodyPr/>
                    <a:lstStyle/>
                    <a:p>
                      <a:pPr algn="ctr" fontAlgn="ctr"/>
                      <a:r>
                        <a:rPr lang="es-CO" sz="1100" b="0" i="0" u="none" strike="noStrike" dirty="0">
                          <a:solidFill>
                            <a:srgbClr val="000000"/>
                          </a:solidFill>
                          <a:effectLst/>
                          <a:latin typeface="Calibri" panose="020F0502020204030204" pitchFamily="34" charset="0"/>
                        </a:rPr>
                        <a:t>28,4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19,8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9,9</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6,9</a:t>
                      </a:r>
                    </a:p>
                  </a:txBody>
                  <a:tcPr marL="9525" marR="9525" marT="9525" marB="0" anchor="ctr">
                    <a:noFill/>
                  </a:tcPr>
                </a:tc>
                <a:extLst>
                  <a:ext uri="{0D108BD9-81ED-4DB2-BD59-A6C34878D82A}">
                    <a16:rowId xmlns:a16="http://schemas.microsoft.com/office/drawing/2014/main" val="10004"/>
                  </a:ext>
                </a:extLst>
              </a:tr>
              <a:tr h="258273">
                <a:tc>
                  <a:txBody>
                    <a:bodyPr/>
                    <a:lstStyle/>
                    <a:p>
                      <a:pPr algn="ctr" fontAlgn="ctr"/>
                      <a:r>
                        <a:rPr lang="es-CO" sz="1100" b="0" i="0" u="none" strike="noStrike" dirty="0">
                          <a:solidFill>
                            <a:srgbClr val="000000"/>
                          </a:solidFill>
                          <a:effectLst/>
                          <a:latin typeface="Calibri" panose="020F0502020204030204" pitchFamily="34" charset="0"/>
                        </a:rPr>
                        <a:t>28,4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19,8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11,2</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8,6</a:t>
                      </a:r>
                    </a:p>
                  </a:txBody>
                  <a:tcPr marL="9525" marR="9525" marT="9525" marB="0" anchor="ctr">
                    <a:noFill/>
                  </a:tcPr>
                </a:tc>
                <a:extLst>
                  <a:ext uri="{0D108BD9-81ED-4DB2-BD59-A6C34878D82A}">
                    <a16:rowId xmlns:a16="http://schemas.microsoft.com/office/drawing/2014/main" val="10005"/>
                  </a:ext>
                </a:extLst>
              </a:tr>
              <a:tr h="206619">
                <a:tc>
                  <a:txBody>
                    <a:bodyPr/>
                    <a:lstStyle/>
                    <a:p>
                      <a:pPr algn="ctr" fontAlgn="ctr"/>
                      <a:r>
                        <a:rPr lang="es-CO" sz="1100" b="0" i="0" u="none" strike="noStrike" dirty="0">
                          <a:solidFill>
                            <a:srgbClr val="000000"/>
                          </a:solidFill>
                          <a:effectLst/>
                          <a:latin typeface="Calibri" panose="020F0502020204030204" pitchFamily="34" charset="0"/>
                        </a:rPr>
                        <a:t>28,4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19,8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11,8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9,1</a:t>
                      </a:r>
                    </a:p>
                  </a:txBody>
                  <a:tcPr marL="9525" marR="9525" marT="9525" marB="0" anchor="ctr">
                    <a:noFill/>
                  </a:tcPr>
                </a:tc>
                <a:extLst>
                  <a:ext uri="{0D108BD9-81ED-4DB2-BD59-A6C34878D82A}">
                    <a16:rowId xmlns:a16="http://schemas.microsoft.com/office/drawing/2014/main" val="10006"/>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809309738"/>
              </p:ext>
            </p:extLst>
          </p:nvPr>
        </p:nvGraphicFramePr>
        <p:xfrm>
          <a:off x="8499818" y="3074208"/>
          <a:ext cx="3200400" cy="1512206"/>
        </p:xfrm>
        <a:graphic>
          <a:graphicData uri="http://schemas.openxmlformats.org/drawingml/2006/table">
            <a:tbl>
              <a:tblPr>
                <a:tableStyleId>{69CF1AB2-1976-4502-BF36-3FF5EA218861}</a:tableStyleId>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gridCol w="800100">
                  <a:extLst>
                    <a:ext uri="{9D8B030D-6E8A-4147-A177-3AD203B41FA5}">
                      <a16:colId xmlns:a16="http://schemas.microsoft.com/office/drawing/2014/main" val="20002"/>
                    </a:ext>
                  </a:extLst>
                </a:gridCol>
                <a:gridCol w="800100">
                  <a:extLst>
                    <a:ext uri="{9D8B030D-6E8A-4147-A177-3AD203B41FA5}">
                      <a16:colId xmlns:a16="http://schemas.microsoft.com/office/drawing/2014/main" val="20003"/>
                    </a:ext>
                  </a:extLst>
                </a:gridCol>
              </a:tblGrid>
              <a:tr h="206210">
                <a:tc gridSpan="4">
                  <a:txBody>
                    <a:bodyPr/>
                    <a:lstStyle/>
                    <a:p>
                      <a:pPr algn="ctr" fontAlgn="ctr"/>
                      <a:r>
                        <a:rPr lang="es-CO" sz="1100" b="1" u="none" strike="noStrike" dirty="0">
                          <a:effectLst/>
                        </a:rPr>
                        <a:t>VELOCIDAD (m/s)</a:t>
                      </a:r>
                      <a:endParaRPr lang="es-CO"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06210">
                <a:tc gridSpan="2">
                  <a:txBody>
                    <a:bodyPr/>
                    <a:lstStyle/>
                    <a:p>
                      <a:pPr algn="ctr" fontAlgn="ctr"/>
                      <a:r>
                        <a:rPr lang="es-CO" sz="1100" b="1" u="none" strike="noStrike" dirty="0">
                          <a:effectLst/>
                        </a:rPr>
                        <a:t>LC</a:t>
                      </a:r>
                      <a:endParaRPr lang="es-CO" sz="1100" b="1" i="0" u="none" strike="noStrike" dirty="0">
                        <a:solidFill>
                          <a:srgbClr val="FF0000"/>
                        </a:solidFill>
                        <a:effectLst/>
                        <a:latin typeface="Calibri" panose="020F0502020204030204" pitchFamily="34" charset="0"/>
                      </a:endParaRPr>
                    </a:p>
                  </a:txBody>
                  <a:tcPr marL="9525" marR="9525" marT="9525" marB="0" anchor="ctr"/>
                </a:tc>
                <a:tc hMerge="1">
                  <a:txBody>
                    <a:bodyPr/>
                    <a:lstStyle/>
                    <a:p>
                      <a:endParaRPr lang="es-CO"/>
                    </a:p>
                  </a:txBody>
                  <a:tcPr/>
                </a:tc>
                <a:tc gridSpan="2">
                  <a:txBody>
                    <a:bodyPr/>
                    <a:lstStyle/>
                    <a:p>
                      <a:pPr algn="ctr" fontAlgn="ctr"/>
                      <a:r>
                        <a:rPr lang="es-CO" sz="1100" b="1" u="none" strike="noStrike" dirty="0">
                          <a:effectLst/>
                        </a:rPr>
                        <a:t>LF</a:t>
                      </a:r>
                      <a:endParaRPr lang="es-CO" sz="1100" b="1" i="0" u="none" strike="noStrike" dirty="0">
                        <a:solidFill>
                          <a:srgbClr val="4472C4"/>
                        </a:solidFill>
                        <a:effectLst/>
                        <a:latin typeface="Calibri" panose="020F0502020204030204" pitchFamily="34" charset="0"/>
                      </a:endParaRPr>
                    </a:p>
                  </a:txBody>
                  <a:tcPr marL="9525" marR="9525" marT="9525" marB="0" anchor="ctr"/>
                </a:tc>
                <a:tc hMerge="1">
                  <a:txBody>
                    <a:bodyPr/>
                    <a:lstStyle/>
                    <a:p>
                      <a:endParaRPr lang="es-CO"/>
                    </a:p>
                  </a:txBody>
                  <a:tcPr/>
                </a:tc>
                <a:extLst>
                  <a:ext uri="{0D108BD9-81ED-4DB2-BD59-A6C34878D82A}">
                    <a16:rowId xmlns:a16="http://schemas.microsoft.com/office/drawing/2014/main" val="10001"/>
                  </a:ext>
                </a:extLst>
              </a:tr>
              <a:tr h="245488">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06210">
                <a:tc>
                  <a:txBody>
                    <a:bodyPr/>
                    <a:lstStyle/>
                    <a:p>
                      <a:pPr algn="ctr" fontAlgn="ctr"/>
                      <a:r>
                        <a:rPr lang="es-CO" sz="1100" b="0" i="0" u="none" strike="noStrike" dirty="0">
                          <a:solidFill>
                            <a:srgbClr val="000000"/>
                          </a:solidFill>
                          <a:effectLst/>
                          <a:latin typeface="Calibri" panose="020F0502020204030204" pitchFamily="34" charset="0"/>
                        </a:rPr>
                        <a:t>28,4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19,8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5,2</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3,9</a:t>
                      </a:r>
                    </a:p>
                  </a:txBody>
                  <a:tcPr marL="9525" marR="9525" marT="9525" marB="0" anchor="ctr">
                    <a:noFill/>
                  </a:tcPr>
                </a:tc>
                <a:extLst>
                  <a:ext uri="{0D108BD9-81ED-4DB2-BD59-A6C34878D82A}">
                    <a16:rowId xmlns:a16="http://schemas.microsoft.com/office/drawing/2014/main" val="10003"/>
                  </a:ext>
                </a:extLst>
              </a:tr>
              <a:tr h="206210">
                <a:tc>
                  <a:txBody>
                    <a:bodyPr/>
                    <a:lstStyle/>
                    <a:p>
                      <a:pPr algn="ctr" fontAlgn="ctr"/>
                      <a:r>
                        <a:rPr lang="es-CO" sz="1100" b="0" i="0" u="none" strike="noStrike" dirty="0">
                          <a:solidFill>
                            <a:srgbClr val="000000"/>
                          </a:solidFill>
                          <a:effectLst/>
                          <a:latin typeface="Calibri" panose="020F0502020204030204" pitchFamily="34" charset="0"/>
                        </a:rPr>
                        <a:t>28,4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19,8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9,2</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a:t>
                      </a:r>
                    </a:p>
                  </a:txBody>
                  <a:tcPr marL="9525" marR="9525" marT="9525" marB="0" anchor="ctr">
                    <a:noFill/>
                  </a:tcPr>
                </a:tc>
                <a:extLst>
                  <a:ext uri="{0D108BD9-81ED-4DB2-BD59-A6C34878D82A}">
                    <a16:rowId xmlns:a16="http://schemas.microsoft.com/office/drawing/2014/main" val="10004"/>
                  </a:ext>
                </a:extLst>
              </a:tr>
              <a:tr h="245488">
                <a:tc>
                  <a:txBody>
                    <a:bodyPr/>
                    <a:lstStyle/>
                    <a:p>
                      <a:pPr algn="ctr" fontAlgn="ctr"/>
                      <a:r>
                        <a:rPr lang="es-CO" sz="1100" b="0" i="0" u="none" strike="noStrike" dirty="0">
                          <a:solidFill>
                            <a:srgbClr val="000000"/>
                          </a:solidFill>
                          <a:effectLst/>
                          <a:latin typeface="Calibri" panose="020F0502020204030204" pitchFamily="34" charset="0"/>
                        </a:rPr>
                        <a:t>28,4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19,8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10,7</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7,4</a:t>
                      </a:r>
                    </a:p>
                  </a:txBody>
                  <a:tcPr marL="9525" marR="9525" marT="9525" marB="0" anchor="ctr">
                    <a:noFill/>
                  </a:tcPr>
                </a:tc>
                <a:extLst>
                  <a:ext uri="{0D108BD9-81ED-4DB2-BD59-A6C34878D82A}">
                    <a16:rowId xmlns:a16="http://schemas.microsoft.com/office/drawing/2014/main" val="10005"/>
                  </a:ext>
                </a:extLst>
              </a:tr>
              <a:tr h="196390">
                <a:tc>
                  <a:txBody>
                    <a:bodyPr/>
                    <a:lstStyle/>
                    <a:p>
                      <a:pPr algn="ctr" fontAlgn="ctr"/>
                      <a:r>
                        <a:rPr lang="es-CO" sz="1100" b="0" i="0" u="none" strike="noStrike" dirty="0">
                          <a:solidFill>
                            <a:srgbClr val="000000"/>
                          </a:solidFill>
                          <a:effectLst/>
                          <a:latin typeface="Calibri" panose="020F0502020204030204" pitchFamily="34" charset="0"/>
                        </a:rPr>
                        <a:t>28,4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19,8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11,6</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a:t>
                      </a:r>
                    </a:p>
                  </a:txBody>
                  <a:tcPr marL="9525" marR="9525" marT="9525" marB="0" anchor="ctr">
                    <a:noFill/>
                  </a:tcPr>
                </a:tc>
                <a:extLst>
                  <a:ext uri="{0D108BD9-81ED-4DB2-BD59-A6C34878D82A}">
                    <a16:rowId xmlns:a16="http://schemas.microsoft.com/office/drawing/2014/main" val="10006"/>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601705048"/>
              </p:ext>
            </p:extLst>
          </p:nvPr>
        </p:nvGraphicFramePr>
        <p:xfrm>
          <a:off x="1760682" y="3046498"/>
          <a:ext cx="6552046" cy="1628855"/>
        </p:xfrm>
        <a:graphic>
          <a:graphicData uri="http://schemas.openxmlformats.org/drawingml/2006/table">
            <a:tbl>
              <a:tblPr>
                <a:tableStyleId>{69CF1AB2-1976-4502-BF36-3FF5EA218861}</a:tableStyleId>
              </a:tblPr>
              <a:tblGrid>
                <a:gridCol w="622981">
                  <a:extLst>
                    <a:ext uri="{9D8B030D-6E8A-4147-A177-3AD203B41FA5}">
                      <a16:colId xmlns:a16="http://schemas.microsoft.com/office/drawing/2014/main" val="20000"/>
                    </a:ext>
                  </a:extLst>
                </a:gridCol>
                <a:gridCol w="601499">
                  <a:extLst>
                    <a:ext uri="{9D8B030D-6E8A-4147-A177-3AD203B41FA5}">
                      <a16:colId xmlns:a16="http://schemas.microsoft.com/office/drawing/2014/main" val="20001"/>
                    </a:ext>
                  </a:extLst>
                </a:gridCol>
                <a:gridCol w="547794">
                  <a:extLst>
                    <a:ext uri="{9D8B030D-6E8A-4147-A177-3AD203B41FA5}">
                      <a16:colId xmlns:a16="http://schemas.microsoft.com/office/drawing/2014/main" val="20002"/>
                    </a:ext>
                  </a:extLst>
                </a:gridCol>
                <a:gridCol w="590759">
                  <a:extLst>
                    <a:ext uri="{9D8B030D-6E8A-4147-A177-3AD203B41FA5}">
                      <a16:colId xmlns:a16="http://schemas.microsoft.com/office/drawing/2014/main" val="20003"/>
                    </a:ext>
                  </a:extLst>
                </a:gridCol>
                <a:gridCol w="590759">
                  <a:extLst>
                    <a:ext uri="{9D8B030D-6E8A-4147-A177-3AD203B41FA5}">
                      <a16:colId xmlns:a16="http://schemas.microsoft.com/office/drawing/2014/main" val="20004"/>
                    </a:ext>
                  </a:extLst>
                </a:gridCol>
                <a:gridCol w="601499">
                  <a:extLst>
                    <a:ext uri="{9D8B030D-6E8A-4147-A177-3AD203B41FA5}">
                      <a16:colId xmlns:a16="http://schemas.microsoft.com/office/drawing/2014/main" val="20005"/>
                    </a:ext>
                  </a:extLst>
                </a:gridCol>
                <a:gridCol w="590759">
                  <a:extLst>
                    <a:ext uri="{9D8B030D-6E8A-4147-A177-3AD203B41FA5}">
                      <a16:colId xmlns:a16="http://schemas.microsoft.com/office/drawing/2014/main" val="20006"/>
                    </a:ext>
                  </a:extLst>
                </a:gridCol>
                <a:gridCol w="622981">
                  <a:extLst>
                    <a:ext uri="{9D8B030D-6E8A-4147-A177-3AD203B41FA5}">
                      <a16:colId xmlns:a16="http://schemas.microsoft.com/office/drawing/2014/main" val="20007"/>
                    </a:ext>
                  </a:extLst>
                </a:gridCol>
                <a:gridCol w="612240">
                  <a:extLst>
                    <a:ext uri="{9D8B030D-6E8A-4147-A177-3AD203B41FA5}">
                      <a16:colId xmlns:a16="http://schemas.microsoft.com/office/drawing/2014/main" val="20008"/>
                    </a:ext>
                  </a:extLst>
                </a:gridCol>
                <a:gridCol w="537053">
                  <a:extLst>
                    <a:ext uri="{9D8B030D-6E8A-4147-A177-3AD203B41FA5}">
                      <a16:colId xmlns:a16="http://schemas.microsoft.com/office/drawing/2014/main" val="20009"/>
                    </a:ext>
                  </a:extLst>
                </a:gridCol>
                <a:gridCol w="633722">
                  <a:extLst>
                    <a:ext uri="{9D8B030D-6E8A-4147-A177-3AD203B41FA5}">
                      <a16:colId xmlns:a16="http://schemas.microsoft.com/office/drawing/2014/main" val="20010"/>
                    </a:ext>
                  </a:extLst>
                </a:gridCol>
              </a:tblGrid>
              <a:tr h="365469">
                <a:tc gridSpan="10">
                  <a:txBody>
                    <a:bodyPr/>
                    <a:lstStyle/>
                    <a:p>
                      <a:pPr algn="ctr" fontAlgn="ctr"/>
                      <a:r>
                        <a:rPr lang="es-CO" sz="1600" b="1" u="none" strike="noStrike" dirty="0">
                          <a:effectLst/>
                        </a:rPr>
                        <a:t>AGUA + NTC 0,5%  + Etilenglicol</a:t>
                      </a:r>
                      <a:endParaRPr lang="es-CO" sz="16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algn="ctr" fontAlgn="b"/>
                      <a:r>
                        <a:rPr lang="es-CO" sz="900" b="1" u="none" strike="noStrike" dirty="0">
                          <a:effectLst/>
                        </a:rPr>
                        <a:t>LADO FRIO</a:t>
                      </a:r>
                    </a:p>
                    <a:p>
                      <a:pPr marL="0" marR="0" lvl="0" indent="0" algn="ctr" defTabSz="914400" rtl="0" eaLnBrk="1" fontAlgn="b" latinLnBrk="0" hangingPunct="1">
                        <a:lnSpc>
                          <a:spcPct val="100000"/>
                        </a:lnSpc>
                        <a:spcBef>
                          <a:spcPts val="0"/>
                        </a:spcBef>
                        <a:spcAft>
                          <a:spcPts val="0"/>
                        </a:spcAft>
                        <a:buClrTx/>
                        <a:buSzTx/>
                        <a:buFontTx/>
                        <a:buNone/>
                        <a:tabLst/>
                        <a:defRPr/>
                      </a:pPr>
                      <a:r>
                        <a:rPr lang="es-CO" sz="900" b="1" u="none" strike="noStrike" dirty="0">
                          <a:effectLst/>
                        </a:rPr>
                        <a:t>APERTURA</a:t>
                      </a:r>
                      <a:endParaRPr lang="es-CO" sz="9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0"/>
                  </a:ext>
                </a:extLst>
              </a:tr>
              <a:tr h="285728">
                <a:tc>
                  <a:txBody>
                    <a:bodyPr/>
                    <a:lstStyle/>
                    <a:p>
                      <a:pPr algn="ctr" fontAlgn="ctr"/>
                      <a:r>
                        <a:rPr lang="es-CO" sz="1100" b="1" u="none" strike="noStrike" dirty="0">
                          <a:effectLst/>
                        </a:rPr>
                        <a:t>T1</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T2</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T3</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T4</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T5</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T6</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T7</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T8</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T9</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T10</a:t>
                      </a:r>
                      <a:endParaRPr lang="es-CO" sz="1100" b="1" i="0" u="none" strike="noStrike" dirty="0">
                        <a:solidFill>
                          <a:srgbClr val="000000"/>
                        </a:solidFill>
                        <a:effectLst/>
                        <a:latin typeface="Calibri" panose="020F0502020204030204" pitchFamily="34" charset="0"/>
                      </a:endParaRPr>
                    </a:p>
                  </a:txBody>
                  <a:tcPr marL="9525" marR="9525" marT="9525" marB="0" anchor="ctr"/>
                </a:tc>
                <a:tc vMerge="1">
                  <a:txBody>
                    <a:bodyPr/>
                    <a:lstStyle/>
                    <a:p>
                      <a:pPr algn="ctr" fontAlgn="ctr"/>
                      <a:endParaRPr lang="es-CO" sz="9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279945">
                <a:tc>
                  <a:txBody>
                    <a:bodyPr/>
                    <a:lstStyle/>
                    <a:p>
                      <a:pPr algn="ctr" fontAlgn="ctr"/>
                      <a:r>
                        <a:rPr lang="es-CO" sz="1100" b="0" i="0" u="none" strike="noStrike" dirty="0">
                          <a:solidFill>
                            <a:srgbClr val="000000"/>
                          </a:solidFill>
                          <a:effectLst/>
                          <a:latin typeface="Calibri" panose="020F0502020204030204" pitchFamily="34" charset="0"/>
                        </a:rPr>
                        <a:t>101,5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93,5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93,5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83,75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72,25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43,5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64,5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88</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24,5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50</a:t>
                      </a:r>
                    </a:p>
                  </a:txBody>
                  <a:tcPr marL="9525" marR="9525" marT="9525" marB="0" anchor="ctr">
                    <a:solidFill>
                      <a:srgbClr val="DF8585"/>
                    </a:solidFill>
                  </a:tcPr>
                </a:tc>
                <a:tc>
                  <a:txBody>
                    <a:bodyPr/>
                    <a:lstStyle/>
                    <a:p>
                      <a:pPr algn="ctr" fontAlgn="b"/>
                      <a:r>
                        <a:rPr lang="es-CO" sz="1100" b="1" u="none" strike="noStrike" dirty="0">
                          <a:effectLst/>
                        </a:rPr>
                        <a:t>25%</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32571">
                <a:tc>
                  <a:txBody>
                    <a:bodyPr/>
                    <a:lstStyle/>
                    <a:p>
                      <a:pPr algn="ctr" fontAlgn="ctr"/>
                      <a:r>
                        <a:rPr lang="es-CO" sz="1100" b="0" i="0" u="none" strike="noStrike" dirty="0">
                          <a:solidFill>
                            <a:srgbClr val="000000"/>
                          </a:solidFill>
                          <a:effectLst/>
                          <a:latin typeface="Calibri" panose="020F0502020204030204" pitchFamily="34" charset="0"/>
                        </a:rPr>
                        <a:t>102,25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93,5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91,25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83,25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72,75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42,75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60,75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78</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24</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46,25</a:t>
                      </a:r>
                    </a:p>
                  </a:txBody>
                  <a:tcPr marL="9525" marR="9525" marT="9525" marB="0" anchor="ctr">
                    <a:solidFill>
                      <a:srgbClr val="DF8585"/>
                    </a:solidFill>
                  </a:tcPr>
                </a:tc>
                <a:tc>
                  <a:txBody>
                    <a:bodyPr/>
                    <a:lstStyle/>
                    <a:p>
                      <a:pPr algn="ctr" fontAlgn="b"/>
                      <a:r>
                        <a:rPr lang="es-CO" sz="1100" b="1" u="none" strike="noStrike" dirty="0">
                          <a:effectLst/>
                        </a:rPr>
                        <a:t>50%</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232571">
                <a:tc>
                  <a:txBody>
                    <a:bodyPr/>
                    <a:lstStyle/>
                    <a:p>
                      <a:pPr algn="ctr" fontAlgn="ctr"/>
                      <a:r>
                        <a:rPr lang="es-CO" sz="1100" b="0" i="0" u="none" strike="noStrike" dirty="0">
                          <a:solidFill>
                            <a:srgbClr val="000000"/>
                          </a:solidFill>
                          <a:effectLst/>
                          <a:latin typeface="Calibri" panose="020F0502020204030204" pitchFamily="34" charset="0"/>
                        </a:rPr>
                        <a:t>101,75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93,25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90,25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81,5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72</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42</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58</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74</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24,25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44,75</a:t>
                      </a:r>
                    </a:p>
                  </a:txBody>
                  <a:tcPr marL="9525" marR="9525" marT="9525" marB="0" anchor="ctr">
                    <a:solidFill>
                      <a:srgbClr val="DF8585"/>
                    </a:solidFill>
                  </a:tcPr>
                </a:tc>
                <a:tc>
                  <a:txBody>
                    <a:bodyPr/>
                    <a:lstStyle/>
                    <a:p>
                      <a:pPr algn="ctr" fontAlgn="ctr"/>
                      <a:r>
                        <a:rPr lang="es-CO" sz="1100" b="1" u="none" strike="noStrike" dirty="0">
                          <a:effectLst/>
                        </a:rPr>
                        <a:t>75%</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232571">
                <a:tc>
                  <a:txBody>
                    <a:bodyPr/>
                    <a:lstStyle/>
                    <a:p>
                      <a:pPr algn="ctr" fontAlgn="ctr"/>
                      <a:r>
                        <a:rPr lang="es-CO" sz="1100" b="0" i="0" u="none" strike="noStrike" dirty="0">
                          <a:solidFill>
                            <a:srgbClr val="000000"/>
                          </a:solidFill>
                          <a:effectLst/>
                          <a:latin typeface="Calibri" panose="020F0502020204030204" pitchFamily="34" charset="0"/>
                        </a:rPr>
                        <a:t>102</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93,25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91</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82,5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44,5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58,75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73,5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24,5</a:t>
                      </a:r>
                    </a:p>
                  </a:txBody>
                  <a:tcPr marL="9525" marR="9525" marT="9525" marB="0" anchor="ctr">
                    <a:solidFill>
                      <a:schemeClr val="bg1"/>
                    </a:solidFill>
                  </a:tcPr>
                </a:tc>
                <a:tc>
                  <a:txBody>
                    <a:bodyPr/>
                    <a:lstStyle/>
                    <a:p>
                      <a:pPr algn="ctr" fontAlgn="ctr"/>
                      <a:r>
                        <a:rPr lang="es-CO" sz="1100" b="0" i="0" u="none" strike="noStrike" dirty="0">
                          <a:solidFill>
                            <a:srgbClr val="000000"/>
                          </a:solidFill>
                          <a:effectLst/>
                          <a:latin typeface="Calibri" panose="020F0502020204030204" pitchFamily="34" charset="0"/>
                        </a:rPr>
                        <a:t>43</a:t>
                      </a:r>
                    </a:p>
                  </a:txBody>
                  <a:tcPr marL="9525" marR="9525" marT="9525" marB="0" anchor="ctr">
                    <a:solidFill>
                      <a:srgbClr val="DF8585"/>
                    </a:solidFill>
                  </a:tcPr>
                </a:tc>
                <a:tc>
                  <a:txBody>
                    <a:bodyPr/>
                    <a:lstStyle/>
                    <a:p>
                      <a:pPr algn="ctr" fontAlgn="ctr"/>
                      <a:r>
                        <a:rPr lang="es-CO" sz="1100" b="1" u="none" strike="noStrike" dirty="0">
                          <a:effectLst/>
                        </a:rPr>
                        <a:t>100%</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2687302249"/>
              </p:ext>
            </p:extLst>
          </p:nvPr>
        </p:nvGraphicFramePr>
        <p:xfrm>
          <a:off x="1760682" y="4961365"/>
          <a:ext cx="6552045" cy="1593851"/>
        </p:xfrm>
        <a:graphic>
          <a:graphicData uri="http://schemas.openxmlformats.org/drawingml/2006/table">
            <a:tbl>
              <a:tblPr>
                <a:tableStyleId>{69CF1AB2-1976-4502-BF36-3FF5EA218861}</a:tableStyleId>
              </a:tblPr>
              <a:tblGrid>
                <a:gridCol w="595099">
                  <a:extLst>
                    <a:ext uri="{9D8B030D-6E8A-4147-A177-3AD203B41FA5}">
                      <a16:colId xmlns:a16="http://schemas.microsoft.com/office/drawing/2014/main" val="20000"/>
                    </a:ext>
                  </a:extLst>
                </a:gridCol>
                <a:gridCol w="636140">
                  <a:extLst>
                    <a:ext uri="{9D8B030D-6E8A-4147-A177-3AD203B41FA5}">
                      <a16:colId xmlns:a16="http://schemas.microsoft.com/office/drawing/2014/main" val="20001"/>
                    </a:ext>
                  </a:extLst>
                </a:gridCol>
                <a:gridCol w="584839">
                  <a:extLst>
                    <a:ext uri="{9D8B030D-6E8A-4147-A177-3AD203B41FA5}">
                      <a16:colId xmlns:a16="http://schemas.microsoft.com/office/drawing/2014/main" val="20002"/>
                    </a:ext>
                  </a:extLst>
                </a:gridCol>
                <a:gridCol w="564319">
                  <a:extLst>
                    <a:ext uri="{9D8B030D-6E8A-4147-A177-3AD203B41FA5}">
                      <a16:colId xmlns:a16="http://schemas.microsoft.com/office/drawing/2014/main" val="20003"/>
                    </a:ext>
                  </a:extLst>
                </a:gridCol>
                <a:gridCol w="625880">
                  <a:extLst>
                    <a:ext uri="{9D8B030D-6E8A-4147-A177-3AD203B41FA5}">
                      <a16:colId xmlns:a16="http://schemas.microsoft.com/office/drawing/2014/main" val="20004"/>
                    </a:ext>
                  </a:extLst>
                </a:gridCol>
                <a:gridCol w="584839">
                  <a:extLst>
                    <a:ext uri="{9D8B030D-6E8A-4147-A177-3AD203B41FA5}">
                      <a16:colId xmlns:a16="http://schemas.microsoft.com/office/drawing/2014/main" val="20005"/>
                    </a:ext>
                  </a:extLst>
                </a:gridCol>
                <a:gridCol w="574579">
                  <a:extLst>
                    <a:ext uri="{9D8B030D-6E8A-4147-A177-3AD203B41FA5}">
                      <a16:colId xmlns:a16="http://schemas.microsoft.com/office/drawing/2014/main" val="20006"/>
                    </a:ext>
                  </a:extLst>
                </a:gridCol>
                <a:gridCol w="595099">
                  <a:extLst>
                    <a:ext uri="{9D8B030D-6E8A-4147-A177-3AD203B41FA5}">
                      <a16:colId xmlns:a16="http://schemas.microsoft.com/office/drawing/2014/main" val="20007"/>
                    </a:ext>
                  </a:extLst>
                </a:gridCol>
                <a:gridCol w="543797">
                  <a:extLst>
                    <a:ext uri="{9D8B030D-6E8A-4147-A177-3AD203B41FA5}">
                      <a16:colId xmlns:a16="http://schemas.microsoft.com/office/drawing/2014/main" val="20008"/>
                    </a:ext>
                  </a:extLst>
                </a:gridCol>
                <a:gridCol w="615620">
                  <a:extLst>
                    <a:ext uri="{9D8B030D-6E8A-4147-A177-3AD203B41FA5}">
                      <a16:colId xmlns:a16="http://schemas.microsoft.com/office/drawing/2014/main" val="20009"/>
                    </a:ext>
                  </a:extLst>
                </a:gridCol>
                <a:gridCol w="631834">
                  <a:extLst>
                    <a:ext uri="{9D8B030D-6E8A-4147-A177-3AD203B41FA5}">
                      <a16:colId xmlns:a16="http://schemas.microsoft.com/office/drawing/2014/main" val="20010"/>
                    </a:ext>
                  </a:extLst>
                </a:gridCol>
              </a:tblGrid>
              <a:tr h="328654">
                <a:tc gridSpan="10">
                  <a:txBody>
                    <a:bodyPr/>
                    <a:lstStyle/>
                    <a:p>
                      <a:pPr algn="ctr" fontAlgn="ctr"/>
                      <a:r>
                        <a:rPr lang="es-CO" sz="1600" b="1" u="none" strike="noStrike" dirty="0">
                          <a:effectLst/>
                        </a:rPr>
                        <a:t>AGUA + NTC 1,5%  + Etilenglicol</a:t>
                      </a:r>
                      <a:endParaRPr lang="es-CO" sz="16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900" b="1" u="none" strike="noStrike" dirty="0">
                          <a:effectLst/>
                        </a:rPr>
                        <a:t>LADO FRIO APERTURA</a:t>
                      </a:r>
                      <a:endParaRPr lang="es-CO" sz="9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0"/>
                  </a:ext>
                </a:extLst>
              </a:tr>
              <a:tr h="247109">
                <a:tc>
                  <a:txBody>
                    <a:bodyPr/>
                    <a:lstStyle/>
                    <a:p>
                      <a:pPr algn="ctr" fontAlgn="ctr"/>
                      <a:r>
                        <a:rPr lang="es-CO" sz="1100" b="1" u="none" strike="noStrike" dirty="0">
                          <a:effectLst/>
                        </a:rPr>
                        <a:t>T1</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T2</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T3</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T4</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T5</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T6</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T7</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T8</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T9</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T10</a:t>
                      </a:r>
                      <a:endParaRPr lang="es-CO" sz="1100" b="1" i="0" u="none" strike="noStrike" dirty="0">
                        <a:solidFill>
                          <a:srgbClr val="000000"/>
                        </a:solidFill>
                        <a:effectLst/>
                        <a:latin typeface="Calibri" panose="020F0502020204030204" pitchFamily="34" charset="0"/>
                      </a:endParaRPr>
                    </a:p>
                  </a:txBody>
                  <a:tcPr marL="9525" marR="9525" marT="9525" marB="0" anchor="ctr"/>
                </a:tc>
                <a:tc vMerge="1">
                  <a:txBody>
                    <a:bodyPr/>
                    <a:lstStyle/>
                    <a:p>
                      <a:pPr algn="ctr" fontAlgn="ctr"/>
                      <a:endParaRPr lang="es-CO" sz="9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249580">
                <a:tc>
                  <a:txBody>
                    <a:bodyPr/>
                    <a:lstStyle/>
                    <a:p>
                      <a:pPr algn="ctr" fontAlgn="ctr"/>
                      <a:r>
                        <a:rPr lang="es-CO" sz="1100" b="0" i="0" u="none" strike="noStrike" dirty="0">
                          <a:solidFill>
                            <a:srgbClr val="000000"/>
                          </a:solidFill>
                          <a:effectLst/>
                          <a:latin typeface="Calibri" panose="020F0502020204030204" pitchFamily="34" charset="0"/>
                        </a:rPr>
                        <a:t>102,5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93,5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95,25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85,75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85,25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58,75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68,25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89,25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23,5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41,6</a:t>
                      </a:r>
                    </a:p>
                  </a:txBody>
                  <a:tcPr marL="9525" marR="9525" marT="9525" marB="0" anchor="ctr">
                    <a:solidFill>
                      <a:srgbClr val="DF8585"/>
                    </a:solidFill>
                  </a:tcPr>
                </a:tc>
                <a:tc>
                  <a:txBody>
                    <a:bodyPr/>
                    <a:lstStyle/>
                    <a:p>
                      <a:pPr algn="ctr" fontAlgn="b"/>
                      <a:r>
                        <a:rPr lang="es-CO" sz="1200" b="1" u="none" strike="noStrike" dirty="0">
                          <a:effectLst/>
                        </a:rPr>
                        <a:t>25%</a:t>
                      </a:r>
                      <a:endParaRPr lang="es-CO"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49580">
                <a:tc>
                  <a:txBody>
                    <a:bodyPr/>
                    <a:lstStyle/>
                    <a:p>
                      <a:pPr algn="ctr" fontAlgn="ctr"/>
                      <a:r>
                        <a:rPr lang="es-CO" sz="1100" b="0" i="0" u="none" strike="noStrike" dirty="0">
                          <a:solidFill>
                            <a:srgbClr val="000000"/>
                          </a:solidFill>
                          <a:effectLst/>
                          <a:latin typeface="Calibri" panose="020F0502020204030204" pitchFamily="34" charset="0"/>
                        </a:rPr>
                        <a:t>102,5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92</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84,5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84,25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57,25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63,75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81,25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38</a:t>
                      </a:r>
                    </a:p>
                  </a:txBody>
                  <a:tcPr marL="9525" marR="9525" marT="9525" marB="0" anchor="ctr">
                    <a:solidFill>
                      <a:srgbClr val="DF8585"/>
                    </a:solidFill>
                  </a:tcPr>
                </a:tc>
                <a:tc>
                  <a:txBody>
                    <a:bodyPr/>
                    <a:lstStyle/>
                    <a:p>
                      <a:pPr algn="ctr" fontAlgn="b"/>
                      <a:r>
                        <a:rPr lang="es-CO" sz="1200" b="1" u="none" strike="noStrike" dirty="0">
                          <a:effectLst/>
                        </a:rPr>
                        <a:t>50%</a:t>
                      </a:r>
                      <a:endParaRPr lang="es-CO"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259464">
                <a:tc>
                  <a:txBody>
                    <a:bodyPr/>
                    <a:lstStyle/>
                    <a:p>
                      <a:pPr algn="ctr" fontAlgn="ctr"/>
                      <a:r>
                        <a:rPr lang="es-CO" sz="1100" b="0" i="0" u="none" strike="noStrike" dirty="0">
                          <a:solidFill>
                            <a:srgbClr val="000000"/>
                          </a:solidFill>
                          <a:effectLst/>
                          <a:latin typeface="Calibri" panose="020F0502020204030204" pitchFamily="34" charset="0"/>
                        </a:rPr>
                        <a:t>101,5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90,25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83,5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83,25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54,25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60,75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73,75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23</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36,6</a:t>
                      </a:r>
                    </a:p>
                  </a:txBody>
                  <a:tcPr marL="9525" marR="9525" marT="9525" marB="0" anchor="ctr">
                    <a:solidFill>
                      <a:srgbClr val="DF8585"/>
                    </a:solidFill>
                  </a:tcPr>
                </a:tc>
                <a:tc>
                  <a:txBody>
                    <a:bodyPr/>
                    <a:lstStyle/>
                    <a:p>
                      <a:pPr algn="ctr" fontAlgn="ctr"/>
                      <a:r>
                        <a:rPr lang="es-CO" sz="1200" b="1" u="none" strike="noStrike" dirty="0">
                          <a:effectLst/>
                        </a:rPr>
                        <a:t>75%</a:t>
                      </a:r>
                      <a:endParaRPr lang="es-CO"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259464">
                <a:tc>
                  <a:txBody>
                    <a:bodyPr/>
                    <a:lstStyle/>
                    <a:p>
                      <a:pPr algn="ctr" fontAlgn="ctr"/>
                      <a:r>
                        <a:rPr lang="es-CO" sz="1100" b="0" i="0" u="none" strike="noStrike" dirty="0">
                          <a:solidFill>
                            <a:srgbClr val="000000"/>
                          </a:solidFill>
                          <a:effectLst/>
                          <a:latin typeface="Calibri" panose="020F0502020204030204" pitchFamily="34" charset="0"/>
                        </a:rPr>
                        <a:t>101,25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92,25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90</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83,25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83,25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54,5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60</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72,25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21,5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35,2</a:t>
                      </a:r>
                    </a:p>
                  </a:txBody>
                  <a:tcPr marL="9525" marR="9525" marT="9525" marB="0" anchor="ctr">
                    <a:solidFill>
                      <a:srgbClr val="DF8585"/>
                    </a:solidFill>
                  </a:tcPr>
                </a:tc>
                <a:tc>
                  <a:txBody>
                    <a:bodyPr/>
                    <a:lstStyle/>
                    <a:p>
                      <a:pPr algn="ctr" fontAlgn="ctr"/>
                      <a:r>
                        <a:rPr lang="es-CO" sz="1200" b="1" u="none" strike="noStrike" dirty="0">
                          <a:effectLst/>
                        </a:rPr>
                        <a:t>100%</a:t>
                      </a:r>
                      <a:endParaRPr lang="es-CO"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4266365958"/>
              </p:ext>
            </p:extLst>
          </p:nvPr>
        </p:nvGraphicFramePr>
        <p:xfrm>
          <a:off x="8499818" y="4997154"/>
          <a:ext cx="3200400" cy="1530351"/>
        </p:xfrm>
        <a:graphic>
          <a:graphicData uri="http://schemas.openxmlformats.org/drawingml/2006/table">
            <a:tbl>
              <a:tblPr>
                <a:tableStyleId>{69CF1AB2-1976-4502-BF36-3FF5EA218861}</a:tableStyleId>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gridCol w="800100">
                  <a:extLst>
                    <a:ext uri="{9D8B030D-6E8A-4147-A177-3AD203B41FA5}">
                      <a16:colId xmlns:a16="http://schemas.microsoft.com/office/drawing/2014/main" val="20002"/>
                    </a:ext>
                  </a:extLst>
                </a:gridCol>
                <a:gridCol w="800100">
                  <a:extLst>
                    <a:ext uri="{9D8B030D-6E8A-4147-A177-3AD203B41FA5}">
                      <a16:colId xmlns:a16="http://schemas.microsoft.com/office/drawing/2014/main" val="20003"/>
                    </a:ext>
                  </a:extLst>
                </a:gridCol>
              </a:tblGrid>
              <a:tr h="208684">
                <a:tc gridSpan="4">
                  <a:txBody>
                    <a:bodyPr/>
                    <a:lstStyle/>
                    <a:p>
                      <a:pPr algn="ctr" fontAlgn="ctr"/>
                      <a:r>
                        <a:rPr lang="es-CO" sz="1100" b="1" u="none" strike="noStrike" dirty="0">
                          <a:effectLst/>
                        </a:rPr>
                        <a:t>VELOCIDAD (m/s)</a:t>
                      </a:r>
                      <a:endParaRPr lang="es-CO"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08684">
                <a:tc gridSpan="2">
                  <a:txBody>
                    <a:bodyPr/>
                    <a:lstStyle/>
                    <a:p>
                      <a:pPr algn="ctr" fontAlgn="ctr"/>
                      <a:r>
                        <a:rPr lang="es-CO" sz="1100" b="1" u="none" strike="noStrike" dirty="0">
                          <a:effectLst/>
                        </a:rPr>
                        <a:t>LC</a:t>
                      </a:r>
                      <a:endParaRPr lang="es-CO" sz="1100" b="1" i="0" u="none" strike="noStrike" dirty="0">
                        <a:solidFill>
                          <a:srgbClr val="FF0000"/>
                        </a:solidFill>
                        <a:effectLst/>
                        <a:latin typeface="Calibri" panose="020F0502020204030204" pitchFamily="34" charset="0"/>
                      </a:endParaRPr>
                    </a:p>
                  </a:txBody>
                  <a:tcPr marL="9525" marR="9525" marT="9525" marB="0" anchor="ctr"/>
                </a:tc>
                <a:tc hMerge="1">
                  <a:txBody>
                    <a:bodyPr/>
                    <a:lstStyle/>
                    <a:p>
                      <a:endParaRPr lang="es-CO"/>
                    </a:p>
                  </a:txBody>
                  <a:tcPr/>
                </a:tc>
                <a:tc gridSpan="2">
                  <a:txBody>
                    <a:bodyPr/>
                    <a:lstStyle/>
                    <a:p>
                      <a:pPr algn="ctr" fontAlgn="ctr"/>
                      <a:r>
                        <a:rPr lang="es-CO" sz="1100" b="1" i="0" u="none" strike="noStrike" dirty="0">
                          <a:solidFill>
                            <a:schemeClr val="dk1"/>
                          </a:solidFill>
                          <a:effectLst/>
                          <a:latin typeface="+mn-lt"/>
                        </a:rPr>
                        <a:t>LF</a:t>
                      </a:r>
                      <a:endParaRPr lang="es-CO" sz="1100" b="1" i="0" u="none" strike="noStrike" dirty="0">
                        <a:solidFill>
                          <a:srgbClr val="4472C4"/>
                        </a:solidFill>
                        <a:effectLst/>
                        <a:latin typeface="Calibri" panose="020F0502020204030204" pitchFamily="34" charset="0"/>
                      </a:endParaRPr>
                    </a:p>
                  </a:txBody>
                  <a:tcPr marL="9525" marR="9525" marT="9525" marB="0" anchor="ctr"/>
                </a:tc>
                <a:tc hMerge="1">
                  <a:txBody>
                    <a:bodyPr/>
                    <a:lstStyle/>
                    <a:p>
                      <a:endParaRPr lang="es-CO"/>
                    </a:p>
                  </a:txBody>
                  <a:tcPr/>
                </a:tc>
                <a:extLst>
                  <a:ext uri="{0D108BD9-81ED-4DB2-BD59-A6C34878D82A}">
                    <a16:rowId xmlns:a16="http://schemas.microsoft.com/office/drawing/2014/main" val="10001"/>
                  </a:ext>
                </a:extLst>
              </a:tr>
              <a:tr h="248434">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Entrada</a:t>
                      </a:r>
                      <a:endParaRPr lang="es-CO"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100" b="1" u="none" strike="noStrike" dirty="0">
                          <a:effectLst/>
                        </a:rPr>
                        <a:t>Salida</a:t>
                      </a:r>
                      <a:endParaRPr lang="es-CO"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08684">
                <a:tc>
                  <a:txBody>
                    <a:bodyPr/>
                    <a:lstStyle/>
                    <a:p>
                      <a:pPr algn="ctr" fontAlgn="ctr"/>
                      <a:r>
                        <a:rPr lang="es-CO" sz="1100" b="0" i="0" u="none" strike="noStrike" dirty="0">
                          <a:solidFill>
                            <a:srgbClr val="000000"/>
                          </a:solidFill>
                          <a:effectLst/>
                          <a:latin typeface="Calibri" panose="020F0502020204030204" pitchFamily="34" charset="0"/>
                        </a:rPr>
                        <a:t>28,4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19,8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6,6</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4,2</a:t>
                      </a:r>
                    </a:p>
                  </a:txBody>
                  <a:tcPr marL="9525" marR="9525" marT="9525" marB="0" anchor="ctr">
                    <a:noFill/>
                  </a:tcPr>
                </a:tc>
                <a:extLst>
                  <a:ext uri="{0D108BD9-81ED-4DB2-BD59-A6C34878D82A}">
                    <a16:rowId xmlns:a16="http://schemas.microsoft.com/office/drawing/2014/main" val="10003"/>
                  </a:ext>
                </a:extLst>
              </a:tr>
              <a:tr h="208684">
                <a:tc>
                  <a:txBody>
                    <a:bodyPr/>
                    <a:lstStyle/>
                    <a:p>
                      <a:pPr algn="ctr" fontAlgn="ctr"/>
                      <a:r>
                        <a:rPr lang="es-CO" sz="1100" b="0" i="0" u="none" strike="noStrike" dirty="0">
                          <a:solidFill>
                            <a:srgbClr val="000000"/>
                          </a:solidFill>
                          <a:effectLst/>
                          <a:latin typeface="Calibri" panose="020F0502020204030204" pitchFamily="34" charset="0"/>
                        </a:rPr>
                        <a:t>28,4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19,8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10,1</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7</a:t>
                      </a:r>
                    </a:p>
                  </a:txBody>
                  <a:tcPr marL="9525" marR="9525" marT="9525" marB="0" anchor="ctr">
                    <a:noFill/>
                  </a:tcPr>
                </a:tc>
                <a:extLst>
                  <a:ext uri="{0D108BD9-81ED-4DB2-BD59-A6C34878D82A}">
                    <a16:rowId xmlns:a16="http://schemas.microsoft.com/office/drawing/2014/main" val="10004"/>
                  </a:ext>
                </a:extLst>
              </a:tr>
              <a:tr h="248434">
                <a:tc>
                  <a:txBody>
                    <a:bodyPr/>
                    <a:lstStyle/>
                    <a:p>
                      <a:pPr algn="ctr" fontAlgn="ctr"/>
                      <a:r>
                        <a:rPr lang="es-CO" sz="1100" b="0" i="0" u="none" strike="noStrike" dirty="0">
                          <a:solidFill>
                            <a:srgbClr val="000000"/>
                          </a:solidFill>
                          <a:effectLst/>
                          <a:latin typeface="Calibri" panose="020F0502020204030204" pitchFamily="34" charset="0"/>
                        </a:rPr>
                        <a:t>28,4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19,8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11,9</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8,3</a:t>
                      </a:r>
                    </a:p>
                  </a:txBody>
                  <a:tcPr marL="9525" marR="9525" marT="9525" marB="0" anchor="ctr">
                    <a:noFill/>
                  </a:tcPr>
                </a:tc>
                <a:extLst>
                  <a:ext uri="{0D108BD9-81ED-4DB2-BD59-A6C34878D82A}">
                    <a16:rowId xmlns:a16="http://schemas.microsoft.com/office/drawing/2014/main" val="10005"/>
                  </a:ext>
                </a:extLst>
              </a:tr>
              <a:tr h="198747">
                <a:tc>
                  <a:txBody>
                    <a:bodyPr/>
                    <a:lstStyle/>
                    <a:p>
                      <a:pPr algn="ctr" fontAlgn="ctr"/>
                      <a:r>
                        <a:rPr lang="es-CO" sz="1100" b="0" i="0" u="none" strike="noStrike" dirty="0">
                          <a:solidFill>
                            <a:srgbClr val="000000"/>
                          </a:solidFill>
                          <a:effectLst/>
                          <a:latin typeface="Calibri" panose="020F0502020204030204" pitchFamily="34" charset="0"/>
                        </a:rPr>
                        <a:t>28,4</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19,8</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11,5</a:t>
                      </a:r>
                    </a:p>
                  </a:txBody>
                  <a:tcPr marL="9525" marR="9525" marT="9525" marB="0" anchor="ctr">
                    <a:noFill/>
                  </a:tcPr>
                </a:tc>
                <a:tc>
                  <a:txBody>
                    <a:bodyPr/>
                    <a:lstStyle/>
                    <a:p>
                      <a:pPr algn="ctr" fontAlgn="ctr"/>
                      <a:r>
                        <a:rPr lang="es-CO" sz="1100" b="0" i="0" u="none" strike="noStrike" dirty="0">
                          <a:solidFill>
                            <a:srgbClr val="000000"/>
                          </a:solidFill>
                          <a:effectLst/>
                          <a:latin typeface="Calibri" panose="020F0502020204030204" pitchFamily="34" charset="0"/>
                        </a:rPr>
                        <a:t>9,2</a:t>
                      </a:r>
                    </a:p>
                  </a:txBody>
                  <a:tcPr marL="9525" marR="9525" marT="9525" marB="0"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30329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1584961" y="0"/>
            <a:ext cx="10444479" cy="984180"/>
          </a:xfrm>
        </p:spPr>
        <p:txBody>
          <a:bodyPr>
            <a:noAutofit/>
          </a:bodyPr>
          <a:lstStyle/>
          <a:p>
            <a:r>
              <a:rPr lang="es-EC" sz="4000" dirty="0"/>
              <a:t>Cálculos</a:t>
            </a:r>
            <a:endParaRPr lang="es-EC" sz="4000" dirty="0">
              <a:effectLst>
                <a:outerShdw blurRad="38100" dist="38100" dir="2700000" algn="tl">
                  <a:srgbClr val="000000">
                    <a:alpha val="43137"/>
                  </a:srgbClr>
                </a:outerShdw>
              </a:effectLst>
            </a:endParaRPr>
          </a:p>
        </p:txBody>
      </p:sp>
      <p:sp>
        <p:nvSpPr>
          <p:cNvPr id="8" name="Marcador de contenido 2">
            <a:extLst>
              <a:ext uri="{FF2B5EF4-FFF2-40B4-BE49-F238E27FC236}">
                <a16:creationId xmlns:a16="http://schemas.microsoft.com/office/drawing/2014/main" id="{CCA93876-2F8F-4DD1-97CB-F1707216A840}"/>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a:t>
            </a:r>
          </a:p>
          <a:p>
            <a:pPr algn="ctr"/>
            <a:r>
              <a:rPr lang="es-MX" sz="1300" b="1" u="sng" dirty="0">
                <a:solidFill>
                  <a:prstClr val="white"/>
                </a:solidFill>
                <a:cs typeface="Times New Roman" panose="02020603050405020304" pitchFamily="18" charset="0"/>
              </a:rPr>
              <a:t>Cálculos</a:t>
            </a:r>
          </a:p>
          <a:p>
            <a:pPr algn="ctr"/>
            <a:r>
              <a:rPr lang="es-MX" sz="1300" dirty="0">
                <a:solidFill>
                  <a:prstClr val="white"/>
                </a:solidFill>
                <a:cs typeface="Times New Roman" panose="02020603050405020304" pitchFamily="18" charset="0"/>
              </a:rPr>
              <a:t>Resultados</a:t>
            </a:r>
          </a:p>
          <a:p>
            <a:pPr algn="ctr"/>
            <a:r>
              <a:rPr lang="es-MX" sz="1300" dirty="0">
                <a:solidFill>
                  <a:prstClr val="white"/>
                </a:solidFill>
                <a:cs typeface="Times New Roman" panose="02020603050405020304" pitchFamily="18" charset="0"/>
              </a:rPr>
              <a:t>Conclusiones y Recomendaciones</a:t>
            </a:r>
          </a:p>
          <a:p>
            <a:pPr algn="ctr"/>
            <a:r>
              <a:rPr lang="es-MX" sz="1300" dirty="0">
                <a:solidFill>
                  <a:prstClr val="white"/>
                </a:solidFill>
                <a:cs typeface="Times New Roman" panose="02020603050405020304" pitchFamily="18" charset="0"/>
              </a:rPr>
              <a:t>Referencias Bibliográficas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3" name="Slide Number Placeholder 2">
            <a:extLst>
              <a:ext uri="{FF2B5EF4-FFF2-40B4-BE49-F238E27FC236}">
                <a16:creationId xmlns:a16="http://schemas.microsoft.com/office/drawing/2014/main" id="{D2556844-1FE3-4279-A15C-CCB32C80567F}"/>
              </a:ext>
            </a:extLst>
          </p:cNvPr>
          <p:cNvSpPr>
            <a:spLocks noGrp="1"/>
          </p:cNvSpPr>
          <p:nvPr>
            <p:ph type="sldNum" sz="quarter" idx="12"/>
          </p:nvPr>
        </p:nvSpPr>
        <p:spPr/>
        <p:txBody>
          <a:bodyPr/>
          <a:lstStyle/>
          <a:p>
            <a:fld id="{FE73B57E-1C3D-4B30-85D5-675832EB121F}" type="slidenum">
              <a:rPr lang="es-EC" smtClean="0"/>
              <a:t>25</a:t>
            </a:fld>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3880028780"/>
              </p:ext>
            </p:extLst>
          </p:nvPr>
        </p:nvGraphicFramePr>
        <p:xfrm>
          <a:off x="1988695" y="1294126"/>
          <a:ext cx="9478781" cy="4716837"/>
        </p:xfrm>
        <a:graphic>
          <a:graphicData uri="http://schemas.openxmlformats.org/drawingml/2006/table">
            <a:tbl>
              <a:tblPr>
                <a:tableStyleId>{69CF1AB2-1976-4502-BF36-3FF5EA218861}</a:tableStyleId>
              </a:tblPr>
              <a:tblGrid>
                <a:gridCol w="729137">
                  <a:extLst>
                    <a:ext uri="{9D8B030D-6E8A-4147-A177-3AD203B41FA5}">
                      <a16:colId xmlns:a16="http://schemas.microsoft.com/office/drawing/2014/main" val="20000"/>
                    </a:ext>
                  </a:extLst>
                </a:gridCol>
                <a:gridCol w="729137">
                  <a:extLst>
                    <a:ext uri="{9D8B030D-6E8A-4147-A177-3AD203B41FA5}">
                      <a16:colId xmlns:a16="http://schemas.microsoft.com/office/drawing/2014/main" val="20001"/>
                    </a:ext>
                  </a:extLst>
                </a:gridCol>
                <a:gridCol w="729137">
                  <a:extLst>
                    <a:ext uri="{9D8B030D-6E8A-4147-A177-3AD203B41FA5}">
                      <a16:colId xmlns:a16="http://schemas.microsoft.com/office/drawing/2014/main" val="20002"/>
                    </a:ext>
                  </a:extLst>
                </a:gridCol>
                <a:gridCol w="729137">
                  <a:extLst>
                    <a:ext uri="{9D8B030D-6E8A-4147-A177-3AD203B41FA5}">
                      <a16:colId xmlns:a16="http://schemas.microsoft.com/office/drawing/2014/main" val="20003"/>
                    </a:ext>
                  </a:extLst>
                </a:gridCol>
                <a:gridCol w="729137">
                  <a:extLst>
                    <a:ext uri="{9D8B030D-6E8A-4147-A177-3AD203B41FA5}">
                      <a16:colId xmlns:a16="http://schemas.microsoft.com/office/drawing/2014/main" val="20004"/>
                    </a:ext>
                  </a:extLst>
                </a:gridCol>
                <a:gridCol w="729137">
                  <a:extLst>
                    <a:ext uri="{9D8B030D-6E8A-4147-A177-3AD203B41FA5}">
                      <a16:colId xmlns:a16="http://schemas.microsoft.com/office/drawing/2014/main" val="20005"/>
                    </a:ext>
                  </a:extLst>
                </a:gridCol>
                <a:gridCol w="729137">
                  <a:extLst>
                    <a:ext uri="{9D8B030D-6E8A-4147-A177-3AD203B41FA5}">
                      <a16:colId xmlns:a16="http://schemas.microsoft.com/office/drawing/2014/main" val="20006"/>
                    </a:ext>
                  </a:extLst>
                </a:gridCol>
                <a:gridCol w="729137">
                  <a:extLst>
                    <a:ext uri="{9D8B030D-6E8A-4147-A177-3AD203B41FA5}">
                      <a16:colId xmlns:a16="http://schemas.microsoft.com/office/drawing/2014/main" val="20007"/>
                    </a:ext>
                  </a:extLst>
                </a:gridCol>
                <a:gridCol w="729137">
                  <a:extLst>
                    <a:ext uri="{9D8B030D-6E8A-4147-A177-3AD203B41FA5}">
                      <a16:colId xmlns:a16="http://schemas.microsoft.com/office/drawing/2014/main" val="20008"/>
                    </a:ext>
                  </a:extLst>
                </a:gridCol>
                <a:gridCol w="729137">
                  <a:extLst>
                    <a:ext uri="{9D8B030D-6E8A-4147-A177-3AD203B41FA5}">
                      <a16:colId xmlns:a16="http://schemas.microsoft.com/office/drawing/2014/main" val="20009"/>
                    </a:ext>
                  </a:extLst>
                </a:gridCol>
                <a:gridCol w="729137">
                  <a:extLst>
                    <a:ext uri="{9D8B030D-6E8A-4147-A177-3AD203B41FA5}">
                      <a16:colId xmlns:a16="http://schemas.microsoft.com/office/drawing/2014/main" val="20010"/>
                    </a:ext>
                  </a:extLst>
                </a:gridCol>
                <a:gridCol w="729137">
                  <a:extLst>
                    <a:ext uri="{9D8B030D-6E8A-4147-A177-3AD203B41FA5}">
                      <a16:colId xmlns:a16="http://schemas.microsoft.com/office/drawing/2014/main" val="20011"/>
                    </a:ext>
                  </a:extLst>
                </a:gridCol>
                <a:gridCol w="729137">
                  <a:extLst>
                    <a:ext uri="{9D8B030D-6E8A-4147-A177-3AD203B41FA5}">
                      <a16:colId xmlns:a16="http://schemas.microsoft.com/office/drawing/2014/main" val="20012"/>
                    </a:ext>
                  </a:extLst>
                </a:gridCol>
              </a:tblGrid>
              <a:tr h="673834">
                <a:tc>
                  <a:txBody>
                    <a:bodyPr/>
                    <a:lstStyle/>
                    <a:p>
                      <a:pPr algn="ctr" fontAlgn="b"/>
                      <a:r>
                        <a:rPr lang="es-CO" sz="1400" b="1" u="none" strike="noStrike" dirty="0">
                          <a:effectLst/>
                        </a:rPr>
                        <a:t> </a:t>
                      </a:r>
                      <a:endParaRPr lang="es-CO" sz="1400" b="1" i="0" u="none" strike="noStrike" dirty="0">
                        <a:solidFill>
                          <a:srgbClr val="000000"/>
                        </a:solidFill>
                        <a:effectLst/>
                        <a:latin typeface="Calibri" panose="020F0502020204030204" pitchFamily="34" charset="0"/>
                      </a:endParaRPr>
                    </a:p>
                  </a:txBody>
                  <a:tcPr marL="7034" marR="7034" marT="7034" marB="0" anchor="ctr"/>
                </a:tc>
                <a:tc gridSpan="3">
                  <a:txBody>
                    <a:bodyPr/>
                    <a:lstStyle/>
                    <a:p>
                      <a:pPr algn="ctr" fontAlgn="ctr"/>
                      <a:r>
                        <a:rPr lang="es-CO" sz="2000" b="1" u="none" strike="noStrike" dirty="0">
                          <a:effectLst/>
                        </a:rPr>
                        <a:t>0,10%</a:t>
                      </a:r>
                      <a:endParaRPr lang="es-CO" sz="2000" b="1" i="0" u="none" strike="noStrike" dirty="0">
                        <a:solidFill>
                          <a:srgbClr val="000000"/>
                        </a:solidFill>
                        <a:effectLst/>
                        <a:latin typeface="Calibri" panose="020F0502020204030204" pitchFamily="34" charset="0"/>
                      </a:endParaRPr>
                    </a:p>
                  </a:txBody>
                  <a:tcPr marL="7034" marR="7034" marT="7034" marB="0" anchor="ctr"/>
                </a:tc>
                <a:tc hMerge="1">
                  <a:txBody>
                    <a:bodyPr/>
                    <a:lstStyle/>
                    <a:p>
                      <a:endParaRPr lang="es-CO"/>
                    </a:p>
                  </a:txBody>
                  <a:tcPr/>
                </a:tc>
                <a:tc hMerge="1">
                  <a:txBody>
                    <a:bodyPr/>
                    <a:lstStyle/>
                    <a:p>
                      <a:endParaRPr lang="es-CO"/>
                    </a:p>
                  </a:txBody>
                  <a:tcPr/>
                </a:tc>
                <a:tc gridSpan="3">
                  <a:txBody>
                    <a:bodyPr/>
                    <a:lstStyle/>
                    <a:p>
                      <a:pPr algn="ctr" fontAlgn="ctr"/>
                      <a:r>
                        <a:rPr lang="es-CO" sz="2000" b="1" u="none" strike="noStrike" dirty="0">
                          <a:effectLst/>
                        </a:rPr>
                        <a:t>0,50%</a:t>
                      </a:r>
                      <a:endParaRPr lang="es-CO" sz="2000" b="1" i="0" u="none" strike="noStrike" dirty="0">
                        <a:solidFill>
                          <a:srgbClr val="000000"/>
                        </a:solidFill>
                        <a:effectLst/>
                        <a:latin typeface="Calibri" panose="020F0502020204030204" pitchFamily="34" charset="0"/>
                      </a:endParaRPr>
                    </a:p>
                  </a:txBody>
                  <a:tcPr marL="7034" marR="7034" marT="7034" marB="0" anchor="ctr"/>
                </a:tc>
                <a:tc hMerge="1">
                  <a:txBody>
                    <a:bodyPr/>
                    <a:lstStyle/>
                    <a:p>
                      <a:endParaRPr lang="es-CO"/>
                    </a:p>
                  </a:txBody>
                  <a:tcPr/>
                </a:tc>
                <a:tc hMerge="1">
                  <a:txBody>
                    <a:bodyPr/>
                    <a:lstStyle/>
                    <a:p>
                      <a:endParaRPr lang="es-CO"/>
                    </a:p>
                  </a:txBody>
                  <a:tcPr/>
                </a:tc>
                <a:tc gridSpan="3">
                  <a:txBody>
                    <a:bodyPr/>
                    <a:lstStyle/>
                    <a:p>
                      <a:pPr algn="ctr" fontAlgn="ctr"/>
                      <a:r>
                        <a:rPr lang="es-CO" sz="2000" b="1" u="none" strike="noStrike" dirty="0">
                          <a:effectLst/>
                        </a:rPr>
                        <a:t>1,50%</a:t>
                      </a:r>
                      <a:endParaRPr lang="es-CO" sz="2000" b="1" i="0" u="none" strike="noStrike" dirty="0">
                        <a:solidFill>
                          <a:srgbClr val="000000"/>
                        </a:solidFill>
                        <a:effectLst/>
                        <a:latin typeface="Calibri" panose="020F0502020204030204" pitchFamily="34" charset="0"/>
                      </a:endParaRPr>
                    </a:p>
                  </a:txBody>
                  <a:tcPr marL="7034" marR="7034" marT="7034" marB="0" anchor="ctr"/>
                </a:tc>
                <a:tc hMerge="1">
                  <a:txBody>
                    <a:bodyPr/>
                    <a:lstStyle/>
                    <a:p>
                      <a:endParaRPr lang="es-CO"/>
                    </a:p>
                  </a:txBody>
                  <a:tcPr/>
                </a:tc>
                <a:tc hMerge="1">
                  <a:txBody>
                    <a:bodyPr/>
                    <a:lstStyle/>
                    <a:p>
                      <a:endParaRPr lang="es-CO"/>
                    </a:p>
                  </a:txBody>
                  <a:tcPr/>
                </a:tc>
                <a:tc gridSpan="3">
                  <a:txBody>
                    <a:bodyPr/>
                    <a:lstStyle/>
                    <a:p>
                      <a:pPr algn="ctr" fontAlgn="b"/>
                      <a:r>
                        <a:rPr lang="es-CO" sz="2000" b="1" u="none" strike="noStrike" dirty="0">
                          <a:effectLst/>
                        </a:rPr>
                        <a:t>AGUA </a:t>
                      </a:r>
                      <a:endParaRPr lang="es-CO" sz="2000" b="1" i="0" u="none" strike="noStrike" dirty="0">
                        <a:solidFill>
                          <a:srgbClr val="000000"/>
                        </a:solidFill>
                        <a:effectLst/>
                        <a:latin typeface="Calibri" panose="020F0502020204030204" pitchFamily="34" charset="0"/>
                      </a:endParaRPr>
                    </a:p>
                  </a:txBody>
                  <a:tcPr marL="7034" marR="7034" marT="7034" marB="0"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347667">
                <a:tc>
                  <a:txBody>
                    <a:bodyPr/>
                    <a:lstStyle/>
                    <a:p>
                      <a:pPr algn="ctr" fontAlgn="ctr"/>
                      <a:r>
                        <a:rPr lang="es-CO" sz="1200" b="1" u="none" strike="noStrike" dirty="0">
                          <a:effectLst/>
                        </a:rPr>
                        <a:t>CAUDAL (%)</a:t>
                      </a:r>
                      <a:endParaRPr lang="es-CO" sz="1200" b="1" i="0" u="none" strike="noStrike" dirty="0">
                        <a:solidFill>
                          <a:srgbClr val="000000"/>
                        </a:solidFill>
                        <a:effectLst/>
                        <a:latin typeface="Calibri" panose="020F0502020204030204" pitchFamily="34" charset="0"/>
                      </a:endParaRPr>
                    </a:p>
                  </a:txBody>
                  <a:tcPr marL="7034" marR="7034" marT="7034" marB="0" anchor="ctr"/>
                </a:tc>
                <a:tc>
                  <a:txBody>
                    <a:bodyPr/>
                    <a:lstStyle/>
                    <a:p>
                      <a:pPr algn="ctr" fontAlgn="ctr"/>
                      <a:r>
                        <a:rPr lang="es-CO" sz="1200" b="1" u="none" strike="noStrike" dirty="0">
                          <a:effectLst/>
                        </a:rPr>
                        <a:t>FLUJO MÁSICO</a:t>
                      </a:r>
                      <a:endParaRPr lang="es-CO" sz="1200" b="1" i="0" u="none" strike="noStrike" dirty="0">
                        <a:solidFill>
                          <a:srgbClr val="000000"/>
                        </a:solidFill>
                        <a:effectLst/>
                        <a:latin typeface="Calibri" panose="020F0502020204030204" pitchFamily="34" charset="0"/>
                      </a:endParaRPr>
                    </a:p>
                  </a:txBody>
                  <a:tcPr marL="7034" marR="7034" marT="7034" marB="0" anchor="ctr"/>
                </a:tc>
                <a:tc>
                  <a:txBody>
                    <a:bodyPr/>
                    <a:lstStyle/>
                    <a:p>
                      <a:pPr algn="ctr" fontAlgn="ctr"/>
                      <a:r>
                        <a:rPr lang="es-CO" sz="1200" b="1" u="none" strike="noStrike" dirty="0">
                          <a:effectLst/>
                        </a:rPr>
                        <a:t>TCT  (W)</a:t>
                      </a:r>
                      <a:endParaRPr lang="es-CO" sz="1200" b="1" i="0" u="none" strike="noStrike" dirty="0">
                        <a:solidFill>
                          <a:srgbClr val="000000"/>
                        </a:solidFill>
                        <a:effectLst/>
                        <a:latin typeface="Calibri" panose="020F0502020204030204" pitchFamily="34" charset="0"/>
                      </a:endParaRPr>
                    </a:p>
                  </a:txBody>
                  <a:tcPr marL="7034" marR="7034" marT="7034" marB="0" anchor="ctr"/>
                </a:tc>
                <a:tc>
                  <a:txBody>
                    <a:bodyPr/>
                    <a:lstStyle/>
                    <a:p>
                      <a:pPr algn="ctr" fontAlgn="ctr"/>
                      <a:r>
                        <a:rPr lang="es-CO" sz="1200" b="1" u="none" strike="noStrike" dirty="0">
                          <a:effectLst/>
                        </a:rPr>
                        <a:t>Eficiencia</a:t>
                      </a:r>
                      <a:endParaRPr lang="es-CO" sz="1200" b="1" i="0" u="none" strike="noStrike" dirty="0">
                        <a:solidFill>
                          <a:srgbClr val="000000"/>
                        </a:solidFill>
                        <a:effectLst/>
                        <a:latin typeface="Calibri" panose="020F0502020204030204" pitchFamily="34" charset="0"/>
                      </a:endParaRPr>
                    </a:p>
                  </a:txBody>
                  <a:tcPr marL="7034" marR="7034" marT="7034" marB="0" anchor="ctr"/>
                </a:tc>
                <a:tc>
                  <a:txBody>
                    <a:bodyPr/>
                    <a:lstStyle/>
                    <a:p>
                      <a:pPr algn="ctr" fontAlgn="ctr"/>
                      <a:r>
                        <a:rPr lang="es-CO" sz="1200" b="1" u="none" strike="noStrike" dirty="0">
                          <a:effectLst/>
                        </a:rPr>
                        <a:t>FLUJO MÁSICO</a:t>
                      </a:r>
                      <a:endParaRPr lang="es-CO" sz="1200" b="1" i="0" u="none" strike="noStrike" dirty="0">
                        <a:solidFill>
                          <a:srgbClr val="000000"/>
                        </a:solidFill>
                        <a:effectLst/>
                        <a:latin typeface="Calibri" panose="020F0502020204030204" pitchFamily="34" charset="0"/>
                      </a:endParaRPr>
                    </a:p>
                  </a:txBody>
                  <a:tcPr marL="7034" marR="7034" marT="7034" marB="0" anchor="ctr"/>
                </a:tc>
                <a:tc>
                  <a:txBody>
                    <a:bodyPr/>
                    <a:lstStyle/>
                    <a:p>
                      <a:pPr algn="ctr" fontAlgn="ctr"/>
                      <a:r>
                        <a:rPr lang="es-CO" sz="1200" b="1" u="none" strike="noStrike" dirty="0">
                          <a:effectLst/>
                        </a:rPr>
                        <a:t>TCT  (W)</a:t>
                      </a:r>
                      <a:endParaRPr lang="es-CO" sz="1200" b="1" i="0" u="none" strike="noStrike" dirty="0">
                        <a:solidFill>
                          <a:srgbClr val="000000"/>
                        </a:solidFill>
                        <a:effectLst/>
                        <a:latin typeface="Calibri" panose="020F0502020204030204" pitchFamily="34" charset="0"/>
                      </a:endParaRPr>
                    </a:p>
                  </a:txBody>
                  <a:tcPr marL="7034" marR="7034" marT="7034" marB="0" anchor="ctr"/>
                </a:tc>
                <a:tc>
                  <a:txBody>
                    <a:bodyPr/>
                    <a:lstStyle/>
                    <a:p>
                      <a:pPr algn="ctr" fontAlgn="ctr"/>
                      <a:r>
                        <a:rPr lang="es-CO" sz="1200" b="1" u="none" strike="noStrike" dirty="0">
                          <a:effectLst/>
                        </a:rPr>
                        <a:t>Eficiencia</a:t>
                      </a:r>
                      <a:endParaRPr lang="es-CO" sz="1200" b="1" i="0" u="none" strike="noStrike" dirty="0">
                        <a:solidFill>
                          <a:srgbClr val="000000"/>
                        </a:solidFill>
                        <a:effectLst/>
                        <a:latin typeface="Calibri" panose="020F0502020204030204" pitchFamily="34" charset="0"/>
                      </a:endParaRPr>
                    </a:p>
                  </a:txBody>
                  <a:tcPr marL="7034" marR="7034" marT="7034" marB="0" anchor="ctr"/>
                </a:tc>
                <a:tc>
                  <a:txBody>
                    <a:bodyPr/>
                    <a:lstStyle/>
                    <a:p>
                      <a:pPr algn="ctr" fontAlgn="ctr"/>
                      <a:r>
                        <a:rPr lang="es-CO" sz="1200" b="1" u="none" strike="noStrike" dirty="0">
                          <a:effectLst/>
                        </a:rPr>
                        <a:t>FLUJOS MASICO</a:t>
                      </a:r>
                      <a:endParaRPr lang="es-CO" sz="1200" b="1" i="0" u="none" strike="noStrike" dirty="0">
                        <a:solidFill>
                          <a:srgbClr val="000000"/>
                        </a:solidFill>
                        <a:effectLst/>
                        <a:latin typeface="Calibri" panose="020F0502020204030204" pitchFamily="34" charset="0"/>
                      </a:endParaRPr>
                    </a:p>
                  </a:txBody>
                  <a:tcPr marL="7034" marR="7034" marT="7034" marB="0" anchor="ctr"/>
                </a:tc>
                <a:tc>
                  <a:txBody>
                    <a:bodyPr/>
                    <a:lstStyle/>
                    <a:p>
                      <a:pPr algn="ctr" fontAlgn="ctr"/>
                      <a:r>
                        <a:rPr lang="es-CO" sz="1200" b="1" u="none" strike="noStrike" dirty="0">
                          <a:effectLst/>
                        </a:rPr>
                        <a:t>TCT  (W)</a:t>
                      </a:r>
                      <a:endParaRPr lang="es-CO" sz="1200" b="1" i="0" u="none" strike="noStrike" dirty="0">
                        <a:solidFill>
                          <a:srgbClr val="000000"/>
                        </a:solidFill>
                        <a:effectLst/>
                        <a:latin typeface="Calibri" panose="020F0502020204030204" pitchFamily="34" charset="0"/>
                      </a:endParaRPr>
                    </a:p>
                  </a:txBody>
                  <a:tcPr marL="7034" marR="7034" marT="7034" marB="0" anchor="ctr"/>
                </a:tc>
                <a:tc>
                  <a:txBody>
                    <a:bodyPr/>
                    <a:lstStyle/>
                    <a:p>
                      <a:pPr algn="ctr" fontAlgn="ctr"/>
                      <a:r>
                        <a:rPr lang="es-CO" sz="1200" b="1" u="none" strike="noStrike" dirty="0">
                          <a:effectLst/>
                        </a:rPr>
                        <a:t>Eficiencia</a:t>
                      </a:r>
                      <a:endParaRPr lang="es-CO" sz="1200" b="1" i="0" u="none" strike="noStrike" dirty="0">
                        <a:solidFill>
                          <a:srgbClr val="000000"/>
                        </a:solidFill>
                        <a:effectLst/>
                        <a:latin typeface="Calibri" panose="020F0502020204030204" pitchFamily="34" charset="0"/>
                      </a:endParaRPr>
                    </a:p>
                  </a:txBody>
                  <a:tcPr marL="7034" marR="7034" marT="7034" marB="0" anchor="ctr"/>
                </a:tc>
                <a:tc>
                  <a:txBody>
                    <a:bodyPr/>
                    <a:lstStyle/>
                    <a:p>
                      <a:pPr algn="ctr" fontAlgn="ctr"/>
                      <a:r>
                        <a:rPr lang="es-CO" sz="1200" b="1" u="none" strike="noStrike" dirty="0">
                          <a:effectLst/>
                        </a:rPr>
                        <a:t>FLUJO MÁSICO</a:t>
                      </a:r>
                      <a:endParaRPr lang="es-CO" sz="1200" b="1" i="0" u="none" strike="noStrike" dirty="0">
                        <a:solidFill>
                          <a:srgbClr val="000000"/>
                        </a:solidFill>
                        <a:effectLst/>
                        <a:latin typeface="Calibri" panose="020F0502020204030204" pitchFamily="34" charset="0"/>
                      </a:endParaRPr>
                    </a:p>
                  </a:txBody>
                  <a:tcPr marL="7034" marR="7034" marT="7034" marB="0" anchor="ctr"/>
                </a:tc>
                <a:tc>
                  <a:txBody>
                    <a:bodyPr/>
                    <a:lstStyle/>
                    <a:p>
                      <a:pPr algn="ctr" fontAlgn="ctr"/>
                      <a:r>
                        <a:rPr lang="es-CO" sz="1200" b="1" u="none" strike="noStrike" dirty="0">
                          <a:effectLst/>
                        </a:rPr>
                        <a:t>TCT  (W)</a:t>
                      </a:r>
                      <a:endParaRPr lang="es-CO" sz="1200" b="1" i="0" u="none" strike="noStrike" dirty="0">
                        <a:solidFill>
                          <a:srgbClr val="000000"/>
                        </a:solidFill>
                        <a:effectLst/>
                        <a:latin typeface="Calibri" panose="020F0502020204030204" pitchFamily="34" charset="0"/>
                      </a:endParaRPr>
                    </a:p>
                  </a:txBody>
                  <a:tcPr marL="7034" marR="7034" marT="7034" marB="0" anchor="ctr"/>
                </a:tc>
                <a:tc>
                  <a:txBody>
                    <a:bodyPr/>
                    <a:lstStyle/>
                    <a:p>
                      <a:pPr algn="ctr" fontAlgn="ctr"/>
                      <a:r>
                        <a:rPr lang="es-CO" sz="1200" b="1" u="none" strike="noStrike" dirty="0">
                          <a:effectLst/>
                        </a:rPr>
                        <a:t>Eficiencia</a:t>
                      </a:r>
                      <a:endParaRPr lang="es-CO" sz="1200" b="1" i="0" u="none" strike="noStrike" dirty="0">
                        <a:solidFill>
                          <a:srgbClr val="000000"/>
                        </a:solidFill>
                        <a:effectLst/>
                        <a:latin typeface="Calibri" panose="020F0502020204030204" pitchFamily="34" charset="0"/>
                      </a:endParaRPr>
                    </a:p>
                  </a:txBody>
                  <a:tcPr marL="7034" marR="7034" marT="7034" marB="0" anchor="ctr"/>
                </a:tc>
                <a:extLst>
                  <a:ext uri="{0D108BD9-81ED-4DB2-BD59-A6C34878D82A}">
                    <a16:rowId xmlns:a16="http://schemas.microsoft.com/office/drawing/2014/main" val="10001"/>
                  </a:ext>
                </a:extLst>
              </a:tr>
              <a:tr h="673834">
                <a:tc>
                  <a:txBody>
                    <a:bodyPr/>
                    <a:lstStyle/>
                    <a:p>
                      <a:pPr algn="ctr" fontAlgn="ctr"/>
                      <a:r>
                        <a:rPr lang="es-CO" sz="1400" u="none" strike="noStrike" dirty="0">
                          <a:effectLst/>
                        </a:rPr>
                        <a:t>25,00</a:t>
                      </a:r>
                      <a:endParaRPr lang="es-CO" sz="1400" b="0" i="0" u="none" strike="noStrike" dirty="0">
                        <a:solidFill>
                          <a:srgbClr val="000000"/>
                        </a:solidFill>
                        <a:effectLst/>
                        <a:latin typeface="Calibri" panose="020F0502020204030204" pitchFamily="34" charset="0"/>
                      </a:endParaRPr>
                    </a:p>
                  </a:txBody>
                  <a:tcPr marL="7034" marR="7034" marT="7034" marB="0" anchor="ctr">
                    <a:solidFill>
                      <a:srgbClr val="92D050"/>
                    </a:solidFill>
                  </a:tcPr>
                </a:tc>
                <a:tc>
                  <a:txBody>
                    <a:bodyPr/>
                    <a:lstStyle/>
                    <a:p>
                      <a:pPr algn="ctr" fontAlgn="ctr"/>
                      <a:r>
                        <a:rPr lang="es-CO" sz="1400" u="none" strike="noStrike" dirty="0">
                          <a:effectLst/>
                        </a:rPr>
                        <a:t>0,03</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821,31</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20,00</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0,02</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982,04</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31,97</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0,03</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930,22</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25,41</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b"/>
                      <a:r>
                        <a:rPr lang="es-CO" sz="1400" u="none" strike="noStrike" dirty="0">
                          <a:effectLst/>
                        </a:rPr>
                        <a:t>0,024</a:t>
                      </a:r>
                      <a:endParaRPr lang="es-CO" sz="1400" b="0" i="0" u="none" strike="noStrike" dirty="0">
                        <a:solidFill>
                          <a:srgbClr val="000000"/>
                        </a:solidFill>
                        <a:effectLst/>
                        <a:latin typeface="Calibri" panose="020F0502020204030204" pitchFamily="34" charset="0"/>
                      </a:endParaRPr>
                    </a:p>
                  </a:txBody>
                  <a:tcPr marL="7034" marR="7034" marT="7034" marB="0" anchor="ctr">
                    <a:solidFill>
                      <a:srgbClr val="92D050"/>
                    </a:solidFill>
                  </a:tcPr>
                </a:tc>
                <a:tc>
                  <a:txBody>
                    <a:bodyPr/>
                    <a:lstStyle/>
                    <a:p>
                      <a:pPr algn="ctr" fontAlgn="ctr"/>
                      <a:r>
                        <a:rPr lang="es-CO" sz="1400" u="none" strike="noStrike" dirty="0">
                          <a:effectLst/>
                        </a:rPr>
                        <a:t>784,35</a:t>
                      </a:r>
                      <a:endParaRPr lang="es-CO" sz="1400" b="0" i="0" u="none" strike="noStrike" dirty="0">
                        <a:solidFill>
                          <a:srgbClr val="000000"/>
                        </a:solidFill>
                        <a:effectLst/>
                        <a:latin typeface="Calibri" panose="020F0502020204030204" pitchFamily="34" charset="0"/>
                      </a:endParaRPr>
                    </a:p>
                  </a:txBody>
                  <a:tcPr marL="7034" marR="7034" marT="7034" marB="0" anchor="ctr">
                    <a:solidFill>
                      <a:srgbClr val="92D050"/>
                    </a:solidFill>
                  </a:tcPr>
                </a:tc>
                <a:tc>
                  <a:txBody>
                    <a:bodyPr/>
                    <a:lstStyle/>
                    <a:p>
                      <a:pPr algn="ctr" fontAlgn="ctr"/>
                      <a:r>
                        <a:rPr lang="es-CO" sz="1400" u="none" strike="noStrike" dirty="0">
                          <a:effectLst/>
                        </a:rPr>
                        <a:t>12,46</a:t>
                      </a:r>
                      <a:endParaRPr lang="es-CO" sz="1400" b="0" i="0" u="none" strike="noStrike" dirty="0">
                        <a:solidFill>
                          <a:srgbClr val="000000"/>
                        </a:solidFill>
                        <a:effectLst/>
                        <a:latin typeface="Calibri" panose="020F0502020204030204" pitchFamily="34" charset="0"/>
                      </a:endParaRPr>
                    </a:p>
                  </a:txBody>
                  <a:tcPr marL="7034" marR="7034" marT="7034" marB="0" anchor="ctr">
                    <a:solidFill>
                      <a:srgbClr val="92D050"/>
                    </a:solidFill>
                  </a:tcPr>
                </a:tc>
                <a:extLst>
                  <a:ext uri="{0D108BD9-81ED-4DB2-BD59-A6C34878D82A}">
                    <a16:rowId xmlns:a16="http://schemas.microsoft.com/office/drawing/2014/main" val="10002"/>
                  </a:ext>
                </a:extLst>
              </a:tr>
              <a:tr h="673834">
                <a:tc>
                  <a:txBody>
                    <a:bodyPr/>
                    <a:lstStyle/>
                    <a:p>
                      <a:pPr algn="ctr" fontAlgn="ctr"/>
                      <a:r>
                        <a:rPr lang="es-CO" sz="1400" u="none" strike="noStrike" dirty="0">
                          <a:effectLst/>
                        </a:rPr>
                        <a:t>50,00</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0,04</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1048,36</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13,27</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0,04</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1235,03</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28,34</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0,04</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1139,27</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22,03</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b"/>
                      <a:r>
                        <a:rPr lang="es-CO" sz="1400" u="none" strike="noStrike" dirty="0">
                          <a:effectLst/>
                        </a:rPr>
                        <a:t>0,037</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943,38</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7,03</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extLst>
                  <a:ext uri="{0D108BD9-81ED-4DB2-BD59-A6C34878D82A}">
                    <a16:rowId xmlns:a16="http://schemas.microsoft.com/office/drawing/2014/main" val="10003"/>
                  </a:ext>
                </a:extLst>
              </a:tr>
              <a:tr h="673834">
                <a:tc>
                  <a:txBody>
                    <a:bodyPr/>
                    <a:lstStyle/>
                    <a:p>
                      <a:pPr algn="ctr" fontAlgn="ctr"/>
                      <a:r>
                        <a:rPr lang="es-CO" sz="1400" u="none" strike="noStrike" dirty="0">
                          <a:effectLst/>
                        </a:rPr>
                        <a:t>75,00</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0,06</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1127,09</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11,95</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0,05</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1290,51</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26,54</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0,05</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1206,06</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21,01</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b"/>
                      <a:r>
                        <a:rPr lang="es-CO" sz="1400" u="none" strike="noStrike" dirty="0">
                          <a:effectLst/>
                        </a:rPr>
                        <a:t>0,048</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997,34</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3,90</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extLst>
                  <a:ext uri="{0D108BD9-81ED-4DB2-BD59-A6C34878D82A}">
                    <a16:rowId xmlns:a16="http://schemas.microsoft.com/office/drawing/2014/main" val="10004"/>
                  </a:ext>
                </a:extLst>
              </a:tr>
              <a:tr h="673834">
                <a:tc>
                  <a:txBody>
                    <a:bodyPr/>
                    <a:lstStyle/>
                    <a:p>
                      <a:pPr algn="ctr" fontAlgn="ctr"/>
                      <a:r>
                        <a:rPr lang="es-CO" sz="1400" u="none" strike="noStrike" dirty="0">
                          <a:effectLst/>
                        </a:rPr>
                        <a:t>100,00</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0,06</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1145,35</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8,71</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0,06</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1376,52</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23,41</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0,06</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1249,76</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19,92</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b"/>
                      <a:r>
                        <a:rPr lang="es-CO" sz="1400" u="none" strike="noStrike" dirty="0">
                          <a:effectLst/>
                        </a:rPr>
                        <a:t>0,052</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1030,51</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tc>
                  <a:txBody>
                    <a:bodyPr/>
                    <a:lstStyle/>
                    <a:p>
                      <a:pPr algn="ctr" fontAlgn="ctr"/>
                      <a:r>
                        <a:rPr lang="es-CO" sz="1400" u="none" strike="noStrike" dirty="0">
                          <a:effectLst/>
                        </a:rPr>
                        <a:t>3,65</a:t>
                      </a:r>
                      <a:endParaRPr lang="es-CO" sz="1400" b="0" i="0" u="none" strike="noStrike" dirty="0">
                        <a:solidFill>
                          <a:srgbClr val="000000"/>
                        </a:solidFill>
                        <a:effectLst/>
                        <a:latin typeface="Calibri" panose="020F0502020204030204" pitchFamily="34" charset="0"/>
                      </a:endParaRPr>
                    </a:p>
                  </a:txBody>
                  <a:tcPr marL="7034" marR="7034" marT="7034" marB="0" anchor="ctr">
                    <a:noFill/>
                  </a:tcPr>
                </a:tc>
                <a:extLst>
                  <a:ext uri="{0D108BD9-81ED-4DB2-BD59-A6C34878D82A}">
                    <a16:rowId xmlns:a16="http://schemas.microsoft.com/office/drawing/2014/main" val="10005"/>
                  </a:ext>
                </a:extLst>
              </a:tr>
            </a:tbl>
          </a:graphicData>
        </a:graphic>
      </p:graphicFrame>
      <p:sp>
        <p:nvSpPr>
          <p:cNvPr id="5" name="Rectángulo 4"/>
          <p:cNvSpPr/>
          <p:nvPr/>
        </p:nvSpPr>
        <p:spPr>
          <a:xfrm>
            <a:off x="2113536" y="788574"/>
            <a:ext cx="5567743" cy="369332"/>
          </a:xfrm>
          <a:prstGeom prst="rect">
            <a:avLst/>
          </a:prstGeom>
        </p:spPr>
        <p:txBody>
          <a:bodyPr wrap="none">
            <a:spAutoFit/>
          </a:bodyPr>
          <a:lstStyle/>
          <a:p>
            <a:r>
              <a:rPr lang="es-CO" b="1" dirty="0">
                <a:solidFill>
                  <a:srgbClr val="000000"/>
                </a:solidFill>
                <a:latin typeface="Calibri" panose="020F0502020204030204" pitchFamily="34" charset="0"/>
              </a:rPr>
              <a:t>EJEMPLO CÁLCULOS PARA NANOFLUIDO DE NTC Y AGUA</a:t>
            </a:r>
            <a:r>
              <a:rPr lang="es-CO" dirty="0"/>
              <a:t> </a:t>
            </a:r>
          </a:p>
        </p:txBody>
      </p:sp>
    </p:spTree>
    <p:extLst>
      <p:ext uri="{BB962C8B-B14F-4D97-AF65-F5344CB8AC3E}">
        <p14:creationId xmlns:p14="http://schemas.microsoft.com/office/powerpoint/2010/main" val="1230678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FE73B57E-1C3D-4B30-85D5-675832EB121F}" type="slidenum">
              <a:rPr lang="es-EC" smtClean="0"/>
              <a:pPr/>
              <a:t>26</a:t>
            </a:fld>
            <a:endParaRPr lang="es-EC" dirty="0"/>
          </a:p>
        </p:txBody>
      </p:sp>
      <p:sp>
        <p:nvSpPr>
          <p:cNvPr id="2" name="Título 1"/>
          <p:cNvSpPr>
            <a:spLocks noGrp="1"/>
          </p:cNvSpPr>
          <p:nvPr>
            <p:ph type="title" idx="4294967295"/>
          </p:nvPr>
        </p:nvSpPr>
        <p:spPr>
          <a:xfrm>
            <a:off x="4953000" y="87313"/>
            <a:ext cx="7239000" cy="1319212"/>
          </a:xfrm>
        </p:spPr>
        <p:txBody>
          <a:bodyPr/>
          <a:lstStyle/>
          <a:p>
            <a:r>
              <a:rPr lang="es-ES" dirty="0"/>
              <a:t>EJEMPLO DE CALCULOS</a:t>
            </a:r>
          </a:p>
        </p:txBody>
      </p:sp>
      <p:sp>
        <p:nvSpPr>
          <p:cNvPr id="4" name="Rectángulo 3"/>
          <p:cNvSpPr/>
          <p:nvPr/>
        </p:nvSpPr>
        <p:spPr>
          <a:xfrm>
            <a:off x="1169430" y="1251489"/>
            <a:ext cx="10069287" cy="646331"/>
          </a:xfrm>
          <a:prstGeom prst="rect">
            <a:avLst/>
          </a:prstGeom>
        </p:spPr>
        <p:txBody>
          <a:bodyPr wrap="square">
            <a:spAutoFit/>
          </a:bodyPr>
          <a:lstStyle/>
          <a:p>
            <a:pPr algn="just"/>
            <a:r>
              <a:rPr lang="es-ES" dirty="0">
                <a:latin typeface="Calibri" panose="020F0502020204030204" pitchFamily="34" charset="0"/>
                <a:ea typeface="Calibri" panose="020F0502020204030204" pitchFamily="34" charset="0"/>
                <a:cs typeface="Times New Roman" panose="02020603050405020304" pitchFamily="18" charset="0"/>
              </a:rPr>
              <a:t>Ejemplo de cálculo del Calor total transferido (Q) y Eficiencia para el caso</a:t>
            </a:r>
          </a:p>
          <a:p>
            <a:pPr algn="just"/>
            <a:r>
              <a:rPr lang="es-ES" dirty="0">
                <a:latin typeface="Calibri" panose="020F0502020204030204" pitchFamily="34" charset="0"/>
                <a:ea typeface="Calibri" panose="020F0502020204030204" pitchFamily="34" charset="0"/>
                <a:cs typeface="Times New Roman" panose="02020603050405020304" pitchFamily="18" charset="0"/>
              </a:rPr>
              <a:t>del agua destilada con una apertura del 25%</a:t>
            </a:r>
            <a:endParaRPr lang="es-ES" dirty="0"/>
          </a:p>
        </p:txBody>
      </p:sp>
      <p:sp>
        <p:nvSpPr>
          <p:cNvPr id="5" name="Rectángulo 4"/>
          <p:cNvSpPr/>
          <p:nvPr/>
        </p:nvSpPr>
        <p:spPr>
          <a:xfrm>
            <a:off x="1894113" y="2144877"/>
            <a:ext cx="2519151" cy="369332"/>
          </a:xfrm>
          <a:prstGeom prst="rect">
            <a:avLst/>
          </a:prstGeom>
        </p:spPr>
        <p:txBody>
          <a:bodyPr wrap="none">
            <a:spAutoFit/>
          </a:bodyPr>
          <a:lstStyle/>
          <a:p>
            <a:r>
              <a:rPr lang="es-ES" dirty="0">
                <a:latin typeface="Calibri" panose="020F0502020204030204" pitchFamily="34" charset="0"/>
                <a:ea typeface="Calibri" panose="020F0502020204030204" pitchFamily="34" charset="0"/>
                <a:cs typeface="Times New Roman" panose="02020603050405020304" pitchFamily="18" charset="0"/>
              </a:rPr>
              <a:t>Se verifica la correlación:</a:t>
            </a:r>
            <a:endParaRPr lang="es-ES" dirty="0"/>
          </a:p>
        </p:txBody>
      </p:sp>
      <mc:AlternateContent xmlns:mc="http://schemas.openxmlformats.org/markup-compatibility/2006" xmlns:a14="http://schemas.microsoft.com/office/drawing/2010/main">
        <mc:Choice Requires="a14">
          <p:sp>
            <p:nvSpPr>
              <p:cNvPr id="6" name="Rectángulo 5"/>
              <p:cNvSpPr/>
              <p:nvPr/>
            </p:nvSpPr>
            <p:spPr>
              <a:xfrm>
                <a:off x="4217430" y="1853532"/>
                <a:ext cx="6096000" cy="890244"/>
              </a:xfrm>
              <a:prstGeom prst="rect">
                <a:avLst/>
              </a:prstGeom>
            </p:spPr>
            <p:txBody>
              <a:bodyPr>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ea typeface="Calibri" panose="020F0502020204030204" pitchFamily="34" charset="0"/>
                              <a:cs typeface="Times New Roman" panose="02020603050405020304" pitchFamily="18" charset="0"/>
                            </a:rPr>
                          </m:ctrlPr>
                        </m:sSubPr>
                        <m:e>
                          <m:r>
                            <a:rPr lang="es-ES" i="1">
                              <a:latin typeface="Cambria Math" panose="02040503050406030204" pitchFamily="18" charset="0"/>
                              <a:ea typeface="Calibri" panose="020F0502020204030204" pitchFamily="34" charset="0"/>
                              <a:cs typeface="Times New Roman" panose="02020603050405020304" pitchFamily="18" charset="0"/>
                            </a:rPr>
                            <m:t>2</m:t>
                          </m:r>
                          <m:r>
                            <a:rPr lang="es-ES" i="1">
                              <a:latin typeface="Cambria Math" panose="02040503050406030204" pitchFamily="18" charset="0"/>
                              <a:ea typeface="Calibri" panose="020F0502020204030204" pitchFamily="34" charset="0"/>
                              <a:cs typeface="Times New Roman" panose="02020603050405020304" pitchFamily="18" charset="0"/>
                            </a:rPr>
                            <m:t>𝐴</m:t>
                          </m:r>
                        </m:e>
                        <m:sub>
                          <m:r>
                            <a:rPr lang="es-ES" i="1">
                              <a:latin typeface="Cambria Math" panose="02040503050406030204" pitchFamily="18" charset="0"/>
                              <a:ea typeface="Calibri" panose="020F0502020204030204" pitchFamily="34" charset="0"/>
                              <a:cs typeface="Times New Roman" panose="02020603050405020304" pitchFamily="18" charset="0"/>
                            </a:rPr>
                            <m:t>𝐷</m:t>
                          </m:r>
                        </m:sub>
                      </m:sSub>
                      <m:r>
                        <a:rPr lang="es-ES" i="1">
                          <a:latin typeface="Cambria Math" panose="02040503050406030204" pitchFamily="18" charset="0"/>
                          <a:ea typeface="Calibri" panose="020F0502020204030204" pitchFamily="34" charset="0"/>
                          <a:cs typeface="Times New Roman" panose="02020603050405020304" pitchFamily="18" charset="0"/>
                        </a:rPr>
                        <m:t>&gt; </m:t>
                      </m:r>
                      <m:sSub>
                        <m:sSubPr>
                          <m:ctrlPr>
                            <a:rPr lang="es-ES" i="1">
                              <a:latin typeface="Cambria Math" panose="02040503050406030204" pitchFamily="18" charset="0"/>
                              <a:ea typeface="Calibri" panose="020F0502020204030204" pitchFamily="34" charset="0"/>
                              <a:cs typeface="Times New Roman" panose="02020603050405020304" pitchFamily="18" charset="0"/>
                            </a:rPr>
                          </m:ctrlPr>
                        </m:sSubPr>
                        <m:e>
                          <m:r>
                            <a:rPr lang="es-ES" i="1">
                              <a:latin typeface="Cambria Math" panose="02040503050406030204" pitchFamily="18" charset="0"/>
                              <a:ea typeface="Calibri" panose="020F0502020204030204" pitchFamily="34" charset="0"/>
                              <a:cs typeface="Times New Roman" panose="02020603050405020304" pitchFamily="18" charset="0"/>
                            </a:rPr>
                            <m:t>𝐴</m:t>
                          </m:r>
                        </m:e>
                        <m:sub>
                          <m:r>
                            <a:rPr lang="es-ES" i="1">
                              <a:latin typeface="Cambria Math" panose="02040503050406030204" pitchFamily="18" charset="0"/>
                              <a:ea typeface="Calibri" panose="020F0502020204030204" pitchFamily="34" charset="0"/>
                              <a:cs typeface="Times New Roman" panose="02020603050405020304" pitchFamily="18" charset="0"/>
                            </a:rPr>
                            <m:t>𝑇</m:t>
                          </m:r>
                        </m:sub>
                      </m:sSub>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ea typeface="Calibri" panose="020F0502020204030204" pitchFamily="34" charset="0"/>
                          <a:cs typeface="Times New Roman" panose="02020603050405020304" pitchFamily="18" charset="0"/>
                        </a:rPr>
                        <m:t>2</m:t>
                      </m:r>
                      <m:d>
                        <m:dPr>
                          <m:ctrlPr>
                            <a:rPr lang="es-ES" i="1">
                              <a:latin typeface="Cambria Math" panose="02040503050406030204" pitchFamily="18" charset="0"/>
                              <a:ea typeface="Calibri" panose="020F0502020204030204" pitchFamily="34" charset="0"/>
                              <a:cs typeface="Times New Roman" panose="02020603050405020304" pitchFamily="18" charset="0"/>
                            </a:rPr>
                          </m:ctrlPr>
                        </m:dPr>
                        <m:e>
                          <m:r>
                            <a:rPr lang="es-ES" i="1">
                              <a:latin typeface="Cambria Math" panose="02040503050406030204" pitchFamily="18" charset="0"/>
                              <a:ea typeface="Calibri" panose="020F0502020204030204" pitchFamily="34" charset="0"/>
                              <a:cs typeface="Times New Roman" panose="02020603050405020304" pitchFamily="18" charset="0"/>
                            </a:rPr>
                            <m:t>19,62</m:t>
                          </m:r>
                        </m:e>
                      </m:d>
                      <m:r>
                        <a:rPr lang="es-ES" i="1">
                          <a:latin typeface="Cambria Math" panose="02040503050406030204" pitchFamily="18" charset="0"/>
                          <a:ea typeface="Calibri" panose="020F0502020204030204" pitchFamily="34" charset="0"/>
                          <a:cs typeface="Times New Roman" panose="02020603050405020304" pitchFamily="18" charset="0"/>
                        </a:rPr>
                        <m:t>&gt; 15,87</m:t>
                      </m:r>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4217430" y="1853532"/>
                <a:ext cx="6096000" cy="890244"/>
              </a:xfrm>
              <a:prstGeom prst="rect">
                <a:avLst/>
              </a:prstGeom>
              <a:blipFill rotWithShape="0">
                <a:blip r:embed="rId4"/>
                <a:stretch>
                  <a:fillRect/>
                </a:stretch>
              </a:blipFill>
            </p:spPr>
            <p:txBody>
              <a:bodyPr/>
              <a:lstStyle/>
              <a:p>
                <a:r>
                  <a:rPr lang="es-CO">
                    <a:noFill/>
                  </a:rPr>
                  <a:t> </a:t>
                </a:r>
              </a:p>
            </p:txBody>
          </p:sp>
        </mc:Fallback>
      </mc:AlternateContent>
      <p:sp>
        <p:nvSpPr>
          <p:cNvPr id="7" name="Rectángulo 6"/>
          <p:cNvSpPr/>
          <p:nvPr/>
        </p:nvSpPr>
        <p:spPr>
          <a:xfrm>
            <a:off x="1169430" y="2790464"/>
            <a:ext cx="6781600" cy="646331"/>
          </a:xfrm>
          <a:prstGeom prst="rect">
            <a:avLst/>
          </a:prstGeom>
        </p:spPr>
        <p:txBody>
          <a:bodyPr wrap="none">
            <a:spAutoFit/>
          </a:bodyPr>
          <a:lstStyle/>
          <a:p>
            <a:r>
              <a:rPr lang="es-ES" dirty="0">
                <a:latin typeface="Calibri" panose="020F0502020204030204" pitchFamily="34" charset="0"/>
                <a:ea typeface="Calibri" panose="020F0502020204030204" pitchFamily="34" charset="0"/>
                <a:cs typeface="Times New Roman" panose="02020603050405020304" pitchFamily="18" charset="0"/>
              </a:rPr>
              <a:t>Los siguientes cálculos pasan a realizarse en la sección del evaporador </a:t>
            </a:r>
          </a:p>
          <a:p>
            <a:r>
              <a:rPr lang="es-ES" dirty="0">
                <a:latin typeface="Calibri" panose="020F0502020204030204" pitchFamily="34" charset="0"/>
                <a:ea typeface="Calibri" panose="020F0502020204030204" pitchFamily="34" charset="0"/>
                <a:cs typeface="Times New Roman" panose="02020603050405020304" pitchFamily="18" charset="0"/>
              </a:rPr>
              <a:t>y del condensador.</a:t>
            </a:r>
            <a:endParaRPr lang="es-ES" dirty="0"/>
          </a:p>
        </p:txBody>
      </p:sp>
      <mc:AlternateContent xmlns:mc="http://schemas.openxmlformats.org/markup-compatibility/2006" xmlns:a14="http://schemas.microsoft.com/office/drawing/2010/main">
        <mc:Choice Requires="a14">
          <p:sp>
            <p:nvSpPr>
              <p:cNvPr id="9" name="Rectángulo 8"/>
              <p:cNvSpPr/>
              <p:nvPr/>
            </p:nvSpPr>
            <p:spPr>
              <a:xfrm>
                <a:off x="1169430" y="4016375"/>
                <a:ext cx="6096000" cy="2705100"/>
              </a:xfrm>
              <a:prstGeom prst="rect">
                <a:avLst/>
              </a:prstGeom>
            </p:spPr>
            <p:txBody>
              <a:bodyPr>
                <a:spAutoFit/>
              </a:bodyPr>
              <a:lstStyle/>
              <a:p>
                <a:pPr>
                  <a:lnSpc>
                    <a:spcPct val="107000"/>
                  </a:lnSpc>
                  <a:spcAft>
                    <a:spcPts val="800"/>
                  </a:spcAft>
                </a:pPr>
                <a:r>
                  <a:rPr lang="es-ES" b="1" dirty="0">
                    <a:latin typeface="Calibri" panose="020F0502020204030204" pitchFamily="34" charset="0"/>
                    <a:ea typeface="Calibri" panose="020F0502020204030204" pitchFamily="34" charset="0"/>
                    <a:cs typeface="Times New Roman" panose="02020603050405020304" pitchFamily="18" charset="0"/>
                  </a:rPr>
                  <a:t>Cálculo de velocidad máxima (</a:t>
                </a:r>
                <a:r>
                  <a:rPr lang="es-ES" b="1" dirty="0" err="1">
                    <a:latin typeface="Calibri" panose="020F0502020204030204" pitchFamily="34" charset="0"/>
                    <a:ea typeface="Calibri" panose="020F0502020204030204" pitchFamily="34" charset="0"/>
                    <a:cs typeface="Times New Roman" panose="02020603050405020304" pitchFamily="18" charset="0"/>
                  </a:rPr>
                  <a:t>V</a:t>
                </a:r>
                <a:r>
                  <a:rPr lang="es-ES" b="1" baseline="-25000" dirty="0" err="1">
                    <a:latin typeface="Calibri" panose="020F0502020204030204" pitchFamily="34" charset="0"/>
                    <a:ea typeface="Calibri" panose="020F0502020204030204" pitchFamily="34" charset="0"/>
                    <a:cs typeface="Times New Roman" panose="02020603050405020304" pitchFamily="18" charset="0"/>
                  </a:rPr>
                  <a:t>max</a:t>
                </a:r>
                <a:r>
                  <a:rPr lang="es-ES" b="1"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s-ES"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a:t>
                </a:r>
                <a:r>
                  <a:rPr lang="es-ES" b="1" baseline="-250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máx</a:t>
                </a:r>
                <a:r>
                  <a:rPr lang="es-E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Evaporador </a:t>
                </a: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a:rPr lang="es-ES" i="1">
                              <a:latin typeface="Cambria Math" panose="02040503050406030204" pitchFamily="18" charset="0"/>
                              <a:ea typeface="Calibri" panose="020F0502020204030204" pitchFamily="34" charset="0"/>
                              <a:cs typeface="Calibri" panose="020F0502020204030204" pitchFamily="34" charset="0"/>
                            </a:rPr>
                            <m:t>𝑉</m:t>
                          </m:r>
                        </m:e>
                        <m:sub>
                          <m:r>
                            <a:rPr lang="es-ES" i="1">
                              <a:latin typeface="Cambria Math" panose="02040503050406030204" pitchFamily="18" charset="0"/>
                              <a:ea typeface="Calibri" panose="020F0502020204030204" pitchFamily="34" charset="0"/>
                              <a:cs typeface="Calibri" panose="020F0502020204030204" pitchFamily="34" charset="0"/>
                            </a:rPr>
                            <m:t>𝑚𝑎𝑥</m:t>
                          </m:r>
                        </m:sub>
                      </m:sSub>
                      <m:r>
                        <a:rPr lang="es-ES" i="1">
                          <a:latin typeface="Cambria Math" panose="02040503050406030204" pitchFamily="18" charset="0"/>
                          <a:ea typeface="Calibri" panose="020F0502020204030204" pitchFamily="34" charset="0"/>
                          <a:cs typeface="Calibri" panose="020F0502020204030204" pitchFamily="34" charset="0"/>
                        </a:rPr>
                        <m:t>=</m:t>
                      </m:r>
                      <m:f>
                        <m:fPr>
                          <m:ctrlPr>
                            <a:rPr lang="es-ES" i="1">
                              <a:latin typeface="Cambria Math" panose="02040503050406030204" pitchFamily="18" charset="0"/>
                              <a:ea typeface="Calibri" panose="020F0502020204030204" pitchFamily="34" charset="0"/>
                              <a:cs typeface="Calibri" panose="020F0502020204030204" pitchFamily="34" charset="0"/>
                            </a:rPr>
                          </m:ctrlPr>
                        </m:fPr>
                        <m:num>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a:rPr lang="es-ES" i="1">
                                  <a:latin typeface="Cambria Math" panose="02040503050406030204" pitchFamily="18" charset="0"/>
                                  <a:ea typeface="Calibri" panose="020F0502020204030204" pitchFamily="34" charset="0"/>
                                  <a:cs typeface="Calibri" panose="020F0502020204030204" pitchFamily="34" charset="0"/>
                                </a:rPr>
                                <m:t>𝑆</m:t>
                              </m:r>
                            </m:e>
                            <m:sub>
                              <m:r>
                                <a:rPr lang="es-ES" i="1">
                                  <a:latin typeface="Cambria Math" panose="02040503050406030204" pitchFamily="18" charset="0"/>
                                  <a:ea typeface="Calibri" panose="020F0502020204030204" pitchFamily="34" charset="0"/>
                                  <a:cs typeface="Calibri" panose="020F0502020204030204" pitchFamily="34" charset="0"/>
                                </a:rPr>
                                <m:t>𝑇</m:t>
                              </m:r>
                            </m:sub>
                          </m:sSub>
                        </m:num>
                        <m:den>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a:rPr lang="es-ES" i="1">
                                  <a:latin typeface="Cambria Math" panose="02040503050406030204" pitchFamily="18" charset="0"/>
                                  <a:ea typeface="Calibri" panose="020F0502020204030204" pitchFamily="34" charset="0"/>
                                  <a:cs typeface="Calibri" panose="020F0502020204030204" pitchFamily="34" charset="0"/>
                                </a:rPr>
                                <m:t>𝑆</m:t>
                              </m:r>
                            </m:e>
                            <m:sub>
                              <m:r>
                                <a:rPr lang="es-ES" i="1">
                                  <a:latin typeface="Cambria Math" panose="02040503050406030204" pitchFamily="18" charset="0"/>
                                  <a:ea typeface="Calibri" panose="020F0502020204030204" pitchFamily="34" charset="0"/>
                                  <a:cs typeface="Calibri" panose="020F0502020204030204" pitchFamily="34" charset="0"/>
                                </a:rPr>
                                <m:t>𝑇</m:t>
                              </m:r>
                            </m:sub>
                          </m:sSub>
                          <m:r>
                            <a:rPr lang="es-ES" i="1">
                              <a:latin typeface="Cambria Math" panose="02040503050406030204" pitchFamily="18" charset="0"/>
                              <a:ea typeface="Calibri" panose="020F0502020204030204" pitchFamily="34" charset="0"/>
                              <a:cs typeface="Calibri" panose="020F0502020204030204" pitchFamily="34" charset="0"/>
                            </a:rPr>
                            <m:t>−</m:t>
                          </m:r>
                          <m:r>
                            <a:rPr lang="es-ES" i="1">
                              <a:latin typeface="Cambria Math" panose="02040503050406030204" pitchFamily="18" charset="0"/>
                              <a:ea typeface="Calibri" panose="020F0502020204030204" pitchFamily="34" charset="0"/>
                              <a:cs typeface="Calibri" panose="020F0502020204030204" pitchFamily="34" charset="0"/>
                            </a:rPr>
                            <m:t>𝐷</m:t>
                          </m:r>
                        </m:den>
                      </m:f>
                      <m:r>
                        <a:rPr lang="es-ES" i="1">
                          <a:latin typeface="Cambria Math" panose="02040503050406030204" pitchFamily="18" charset="0"/>
                          <a:ea typeface="Calibri" panose="020F0502020204030204" pitchFamily="34" charset="0"/>
                          <a:cs typeface="Calibri" panose="020F0502020204030204" pitchFamily="34" charset="0"/>
                        </a:rPr>
                        <m:t>𝑉</m:t>
                      </m:r>
                      <m:r>
                        <a:rPr lang="es-ES" i="1">
                          <a:latin typeface="Cambria Math" panose="02040503050406030204" pitchFamily="18" charset="0"/>
                          <a:ea typeface="Calibri" panose="020F0502020204030204" pitchFamily="34" charset="0"/>
                          <a:cs typeface="Calibri" panose="020F0502020204030204" pitchFamily="34" charset="0"/>
                        </a:rPr>
                        <m:t>=33,4 </m:t>
                      </m:r>
                      <m:r>
                        <a:rPr lang="es-ES" i="1">
                          <a:latin typeface="Cambria Math" panose="02040503050406030204" pitchFamily="18" charset="0"/>
                          <a:ea typeface="Calibri" panose="020F0502020204030204" pitchFamily="34" charset="0"/>
                          <a:cs typeface="Calibri" panose="020F0502020204030204" pitchFamily="34" charset="0"/>
                        </a:rPr>
                        <m:t>𝑚</m:t>
                      </m:r>
                      <m:r>
                        <a:rPr lang="es-ES" i="1">
                          <a:latin typeface="Cambria Math" panose="02040503050406030204" pitchFamily="18" charset="0"/>
                          <a:ea typeface="Calibri" panose="020F0502020204030204" pitchFamily="34" charset="0"/>
                          <a:cs typeface="Calibri" panose="020F0502020204030204" pitchFamily="34" charset="0"/>
                        </a:rPr>
                        <m:t>/</m:t>
                      </m:r>
                      <m:r>
                        <a:rPr lang="es-ES" i="1">
                          <a:latin typeface="Cambria Math" panose="02040503050406030204" pitchFamily="18" charset="0"/>
                          <a:ea typeface="Calibri" panose="020F0502020204030204" pitchFamily="34" charset="0"/>
                          <a:cs typeface="Calibri" panose="020F0502020204030204" pitchFamily="34" charset="0"/>
                        </a:rPr>
                        <m:t>𝑠</m:t>
                      </m:r>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V</a:t>
                </a:r>
                <a:r>
                  <a:rPr lang="es-ES" b="1" baseline="-25000"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max</a:t>
                </a:r>
                <a:r>
                  <a:rPr lang="es-ES"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Condensador</a:t>
                </a: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a:rPr lang="es-ES" i="1">
                              <a:latin typeface="Cambria Math" panose="02040503050406030204" pitchFamily="18" charset="0"/>
                              <a:ea typeface="Calibri" panose="020F0502020204030204" pitchFamily="34" charset="0"/>
                              <a:cs typeface="Calibri" panose="020F0502020204030204" pitchFamily="34" charset="0"/>
                            </a:rPr>
                            <m:t>𝑉</m:t>
                          </m:r>
                        </m:e>
                        <m:sub>
                          <m:r>
                            <a:rPr lang="es-ES" i="1">
                              <a:latin typeface="Cambria Math" panose="02040503050406030204" pitchFamily="18" charset="0"/>
                              <a:ea typeface="Calibri" panose="020F0502020204030204" pitchFamily="34" charset="0"/>
                              <a:cs typeface="Calibri" panose="020F0502020204030204" pitchFamily="34" charset="0"/>
                            </a:rPr>
                            <m:t>𝑚𝑎𝑥</m:t>
                          </m:r>
                        </m:sub>
                      </m:sSub>
                      <m:r>
                        <a:rPr lang="es-ES" i="1">
                          <a:latin typeface="Cambria Math" panose="02040503050406030204" pitchFamily="18" charset="0"/>
                          <a:ea typeface="Calibri" panose="020F0502020204030204" pitchFamily="34" charset="0"/>
                          <a:cs typeface="Calibri" panose="020F0502020204030204" pitchFamily="34" charset="0"/>
                        </a:rPr>
                        <m:t>=</m:t>
                      </m:r>
                      <m:f>
                        <m:fPr>
                          <m:ctrlPr>
                            <a:rPr lang="es-ES" i="1">
                              <a:latin typeface="Cambria Math" panose="02040503050406030204" pitchFamily="18" charset="0"/>
                              <a:ea typeface="Calibri" panose="020F0502020204030204" pitchFamily="34" charset="0"/>
                              <a:cs typeface="Calibri" panose="020F0502020204030204" pitchFamily="34" charset="0"/>
                            </a:rPr>
                          </m:ctrlPr>
                        </m:fPr>
                        <m:num>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a:rPr lang="es-ES" i="1">
                                  <a:latin typeface="Cambria Math" panose="02040503050406030204" pitchFamily="18" charset="0"/>
                                  <a:ea typeface="Calibri" panose="020F0502020204030204" pitchFamily="34" charset="0"/>
                                  <a:cs typeface="Calibri" panose="020F0502020204030204" pitchFamily="34" charset="0"/>
                                </a:rPr>
                                <m:t>𝑆</m:t>
                              </m:r>
                            </m:e>
                            <m:sub>
                              <m:r>
                                <a:rPr lang="es-ES" i="1">
                                  <a:latin typeface="Cambria Math" panose="02040503050406030204" pitchFamily="18" charset="0"/>
                                  <a:ea typeface="Calibri" panose="020F0502020204030204" pitchFamily="34" charset="0"/>
                                  <a:cs typeface="Calibri" panose="020F0502020204030204" pitchFamily="34" charset="0"/>
                                </a:rPr>
                                <m:t>𝑇</m:t>
                              </m:r>
                            </m:sub>
                          </m:sSub>
                        </m:num>
                        <m:den>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a:rPr lang="es-ES" i="1">
                                  <a:latin typeface="Cambria Math" panose="02040503050406030204" pitchFamily="18" charset="0"/>
                                  <a:ea typeface="Calibri" panose="020F0502020204030204" pitchFamily="34" charset="0"/>
                                  <a:cs typeface="Calibri" panose="020F0502020204030204" pitchFamily="34" charset="0"/>
                                </a:rPr>
                                <m:t>𝑆</m:t>
                              </m:r>
                            </m:e>
                            <m:sub>
                              <m:r>
                                <a:rPr lang="es-ES" i="1">
                                  <a:latin typeface="Cambria Math" panose="02040503050406030204" pitchFamily="18" charset="0"/>
                                  <a:ea typeface="Calibri" panose="020F0502020204030204" pitchFamily="34" charset="0"/>
                                  <a:cs typeface="Calibri" panose="020F0502020204030204" pitchFamily="34" charset="0"/>
                                </a:rPr>
                                <m:t>𝑇</m:t>
                              </m:r>
                            </m:sub>
                          </m:sSub>
                          <m:r>
                            <a:rPr lang="es-ES" i="1">
                              <a:latin typeface="Cambria Math" panose="02040503050406030204" pitchFamily="18" charset="0"/>
                              <a:ea typeface="Calibri" panose="020F0502020204030204" pitchFamily="34" charset="0"/>
                              <a:cs typeface="Calibri" panose="020F0502020204030204" pitchFamily="34" charset="0"/>
                            </a:rPr>
                            <m:t>−</m:t>
                          </m:r>
                          <m:r>
                            <a:rPr lang="es-ES" i="1">
                              <a:latin typeface="Cambria Math" panose="02040503050406030204" pitchFamily="18" charset="0"/>
                              <a:ea typeface="Calibri" panose="020F0502020204030204" pitchFamily="34" charset="0"/>
                              <a:cs typeface="Calibri" panose="020F0502020204030204" pitchFamily="34" charset="0"/>
                            </a:rPr>
                            <m:t>𝐷</m:t>
                          </m:r>
                        </m:den>
                      </m:f>
                      <m:r>
                        <a:rPr lang="es-ES" i="1">
                          <a:latin typeface="Cambria Math" panose="02040503050406030204" pitchFamily="18" charset="0"/>
                          <a:ea typeface="Calibri" panose="020F0502020204030204" pitchFamily="34" charset="0"/>
                          <a:cs typeface="Calibri" panose="020F0502020204030204" pitchFamily="34" charset="0"/>
                        </a:rPr>
                        <m:t>𝑉</m:t>
                      </m:r>
                      <m:r>
                        <a:rPr lang="es-ES" i="1">
                          <a:latin typeface="Cambria Math" panose="02040503050406030204" pitchFamily="18" charset="0"/>
                          <a:ea typeface="Calibri" panose="020F0502020204030204" pitchFamily="34" charset="0"/>
                          <a:cs typeface="Calibri" panose="020F0502020204030204" pitchFamily="34" charset="0"/>
                        </a:rPr>
                        <m:t>=7,6 </m:t>
                      </m:r>
                      <m:r>
                        <a:rPr lang="es-ES" i="1">
                          <a:latin typeface="Cambria Math" panose="02040503050406030204" pitchFamily="18" charset="0"/>
                          <a:ea typeface="Calibri" panose="020F0502020204030204" pitchFamily="34" charset="0"/>
                          <a:cs typeface="Calibri" panose="020F0502020204030204" pitchFamily="34" charset="0"/>
                        </a:rPr>
                        <m:t>𝑚</m:t>
                      </m:r>
                      <m:r>
                        <a:rPr lang="es-ES" i="1">
                          <a:latin typeface="Cambria Math" panose="02040503050406030204" pitchFamily="18" charset="0"/>
                          <a:ea typeface="Calibri" panose="020F0502020204030204" pitchFamily="34" charset="0"/>
                          <a:cs typeface="Calibri" panose="020F0502020204030204" pitchFamily="34" charset="0"/>
                        </a:rPr>
                        <m:t>/</m:t>
                      </m:r>
                      <m:r>
                        <a:rPr lang="es-ES" i="1">
                          <a:latin typeface="Cambria Math" panose="02040503050406030204" pitchFamily="18" charset="0"/>
                          <a:ea typeface="Calibri" panose="020F0502020204030204" pitchFamily="34" charset="0"/>
                          <a:cs typeface="Calibri" panose="020F0502020204030204" pitchFamily="34" charset="0"/>
                        </a:rPr>
                        <m:t>𝑠</m:t>
                      </m:r>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1169430" y="4016375"/>
                <a:ext cx="6096000" cy="2705100"/>
              </a:xfrm>
              <a:prstGeom prst="rect">
                <a:avLst/>
              </a:prstGeom>
              <a:blipFill rotWithShape="0">
                <a:blip r:embed="rId5"/>
                <a:stretch>
                  <a:fillRect l="-900" t="-1126"/>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6204073" y="4016375"/>
                <a:ext cx="6096000" cy="2768963"/>
              </a:xfrm>
              <a:prstGeom prst="rect">
                <a:avLst/>
              </a:prstGeom>
            </p:spPr>
            <p:txBody>
              <a:bodyPr>
                <a:spAutoFit/>
              </a:bodyPr>
              <a:lstStyle/>
              <a:p>
                <a:pPr>
                  <a:lnSpc>
                    <a:spcPct val="107000"/>
                  </a:lnSpc>
                  <a:spcAft>
                    <a:spcPts val="800"/>
                  </a:spcAft>
                </a:pPr>
                <a:r>
                  <a:rPr lang="es-ES" b="1" dirty="0">
                    <a:latin typeface="Calibri" panose="020F0502020204030204" pitchFamily="34" charset="0"/>
                    <a:ea typeface="Calibri" panose="020F0502020204030204" pitchFamily="34" charset="0"/>
                    <a:cs typeface="Times New Roman" panose="02020603050405020304" pitchFamily="18" charset="0"/>
                  </a:rPr>
                  <a:t>Se procede a realizar el cálculo de la temperatura                    media (T</a:t>
                </a:r>
                <a:r>
                  <a:rPr lang="es-ES" b="1" baseline="-25000" dirty="0">
                    <a:latin typeface="Calibri" panose="020F0502020204030204" pitchFamily="34" charset="0"/>
                    <a:ea typeface="Calibri" panose="020F0502020204030204" pitchFamily="34" charset="0"/>
                    <a:cs typeface="Times New Roman" panose="02020603050405020304" pitchFamily="18" charset="0"/>
                  </a:rPr>
                  <a:t>m</a:t>
                </a:r>
                <a:r>
                  <a:rPr lang="es-ES" b="1"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s-E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a:t>
                </a:r>
                <a:r>
                  <a:rPr lang="es-ES" b="1" baseline="-25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m </a:t>
                </a:r>
                <a:r>
                  <a:rPr lang="es-E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Evaporador</a:t>
                </a:r>
                <a:r>
                  <a:rPr lang="es-ES" b="1" baseline="-25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s-E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T</m:t>
                        </m:r>
                      </m:e>
                      <m:sub>
                        <m:r>
                          <m:rPr>
                            <m:sty m:val="p"/>
                          </m:rPr>
                          <a:rPr lang="es-ES">
                            <a:latin typeface="Cambria Math" panose="02040503050406030204" pitchFamily="18" charset="0"/>
                            <a:ea typeface="Calibri" panose="020F0502020204030204" pitchFamily="34" charset="0"/>
                            <a:cs typeface="Calibri" panose="020F0502020204030204" pitchFamily="34" charset="0"/>
                          </a:rPr>
                          <m:t>m</m:t>
                        </m:r>
                      </m:sub>
                    </m:sSub>
                    <m:r>
                      <a:rPr lang="es-ES">
                        <a:latin typeface="Cambria Math" panose="02040503050406030204" pitchFamily="18" charset="0"/>
                        <a:ea typeface="Calibri" panose="020F0502020204030204" pitchFamily="34" charset="0"/>
                        <a:cs typeface="Calibri" panose="020F0502020204030204" pitchFamily="34" charset="0"/>
                      </a:rPr>
                      <m:t>=</m:t>
                    </m:r>
                    <m:f>
                      <m:fPr>
                        <m:ctrlPr>
                          <a:rPr lang="es-ES" i="1">
                            <a:latin typeface="Cambria Math" panose="02040503050406030204" pitchFamily="18" charset="0"/>
                            <a:ea typeface="Calibri" panose="020F0502020204030204" pitchFamily="34" charset="0"/>
                            <a:cs typeface="Calibri" panose="020F0502020204030204" pitchFamily="34" charset="0"/>
                          </a:rPr>
                        </m:ctrlPr>
                      </m:fPr>
                      <m:num>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T</m:t>
                            </m:r>
                          </m:e>
                          <m:sub>
                            <m:r>
                              <m:rPr>
                                <m:sty m:val="p"/>
                              </m:rPr>
                              <a:rPr lang="es-ES">
                                <a:latin typeface="Cambria Math" panose="02040503050406030204" pitchFamily="18" charset="0"/>
                                <a:ea typeface="Calibri" panose="020F0502020204030204" pitchFamily="34" charset="0"/>
                                <a:cs typeface="Calibri" panose="020F0502020204030204" pitchFamily="34" charset="0"/>
                              </a:rPr>
                              <m:t>i</m:t>
                            </m:r>
                          </m:sub>
                        </m:sSub>
                        <m:r>
                          <a:rPr lang="es-ES">
                            <a:latin typeface="Cambria Math" panose="02040503050406030204" pitchFamily="18" charset="0"/>
                            <a:ea typeface="Calibri" panose="020F0502020204030204" pitchFamily="34" charset="0"/>
                            <a:cs typeface="Calibri" panose="020F0502020204030204" pitchFamily="34" charset="0"/>
                          </a:rPr>
                          <m:t>+</m:t>
                        </m:r>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T</m:t>
                            </m:r>
                          </m:e>
                          <m:sub>
                            <m:r>
                              <m:rPr>
                                <m:sty m:val="p"/>
                              </m:rPr>
                              <a:rPr lang="es-ES">
                                <a:latin typeface="Cambria Math" panose="02040503050406030204" pitchFamily="18" charset="0"/>
                                <a:ea typeface="Calibri" panose="020F0502020204030204" pitchFamily="34" charset="0"/>
                                <a:cs typeface="Calibri" panose="020F0502020204030204" pitchFamily="34" charset="0"/>
                              </a:rPr>
                              <m:t>o</m:t>
                            </m:r>
                          </m:sub>
                        </m:sSub>
                      </m:num>
                      <m:den>
                        <m:r>
                          <a:rPr lang="es-ES">
                            <a:latin typeface="Cambria Math" panose="02040503050406030204" pitchFamily="18" charset="0"/>
                            <a:ea typeface="Calibri" panose="020F0502020204030204" pitchFamily="34" charset="0"/>
                            <a:cs typeface="Calibri" panose="020F0502020204030204" pitchFamily="34" charset="0"/>
                          </a:rPr>
                          <m:t>2</m:t>
                        </m:r>
                      </m:den>
                    </m:f>
                    <m:r>
                      <a:rPr lang="es-ES">
                        <a:latin typeface="Cambria Math" panose="02040503050406030204" pitchFamily="18" charset="0"/>
                        <a:ea typeface="Calibri" panose="020F0502020204030204" pitchFamily="34" charset="0"/>
                        <a:cs typeface="Calibri" panose="020F0502020204030204" pitchFamily="34" charset="0"/>
                      </a:rPr>
                      <m:t>=</m:t>
                    </m:r>
                    <m:r>
                      <a:rPr lang="es-ES" i="1">
                        <a:latin typeface="Cambria Math" panose="02040503050406030204" pitchFamily="18" charset="0"/>
                        <a:ea typeface="Calibri" panose="020F0502020204030204" pitchFamily="34" charset="0"/>
                        <a:cs typeface="Calibri" panose="020F0502020204030204" pitchFamily="34" charset="0"/>
                      </a:rPr>
                      <m:t>98,875 º</m:t>
                    </m:r>
                    <m:r>
                      <a:rPr lang="es-ES" i="1">
                        <a:latin typeface="Cambria Math" panose="02040503050406030204" pitchFamily="18" charset="0"/>
                        <a:ea typeface="Calibri" panose="020F0502020204030204" pitchFamily="34" charset="0"/>
                        <a:cs typeface="Calibri" panose="020F0502020204030204" pitchFamily="34" charset="0"/>
                      </a:rPr>
                      <m:t>𝐶</m:t>
                    </m:r>
                  </m:oMath>
                </a14:m>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T</a:t>
                </a:r>
                <a:r>
                  <a:rPr lang="es-ES" b="1" baseline="-25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m </a:t>
                </a:r>
                <a:r>
                  <a:rPr lang="es-ES"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Condensador</a:t>
                </a:r>
                <a:r>
                  <a:rPr lang="es-ES" b="1" baseline="-25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endParaRPr lang="es-ES"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T</m:t>
                          </m:r>
                        </m:e>
                        <m:sub>
                          <m:r>
                            <m:rPr>
                              <m:sty m:val="p"/>
                            </m:rPr>
                            <a:rPr lang="es-ES">
                              <a:latin typeface="Cambria Math" panose="02040503050406030204" pitchFamily="18" charset="0"/>
                              <a:ea typeface="Calibri" panose="020F0502020204030204" pitchFamily="34" charset="0"/>
                              <a:cs typeface="Calibri" panose="020F0502020204030204" pitchFamily="34" charset="0"/>
                            </a:rPr>
                            <m:t>m</m:t>
                          </m:r>
                        </m:sub>
                      </m:sSub>
                      <m:r>
                        <a:rPr lang="es-ES">
                          <a:latin typeface="Cambria Math" panose="02040503050406030204" pitchFamily="18" charset="0"/>
                          <a:ea typeface="Calibri" panose="020F0502020204030204" pitchFamily="34" charset="0"/>
                          <a:cs typeface="Calibri" panose="020F0502020204030204" pitchFamily="34" charset="0"/>
                        </a:rPr>
                        <m:t>=</m:t>
                      </m:r>
                      <m:f>
                        <m:fPr>
                          <m:ctrlPr>
                            <a:rPr lang="es-ES" i="1">
                              <a:latin typeface="Cambria Math" panose="02040503050406030204" pitchFamily="18" charset="0"/>
                              <a:ea typeface="Calibri" panose="020F0502020204030204" pitchFamily="34" charset="0"/>
                              <a:cs typeface="Calibri" panose="020F0502020204030204" pitchFamily="34" charset="0"/>
                            </a:rPr>
                          </m:ctrlPr>
                        </m:fPr>
                        <m:num>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T</m:t>
                              </m:r>
                            </m:e>
                            <m:sub>
                              <m:r>
                                <m:rPr>
                                  <m:sty m:val="p"/>
                                </m:rPr>
                                <a:rPr lang="es-ES">
                                  <a:latin typeface="Cambria Math" panose="02040503050406030204" pitchFamily="18" charset="0"/>
                                  <a:ea typeface="Calibri" panose="020F0502020204030204" pitchFamily="34" charset="0"/>
                                  <a:cs typeface="Calibri" panose="020F0502020204030204" pitchFamily="34" charset="0"/>
                                </a:rPr>
                                <m:t>i</m:t>
                              </m:r>
                            </m:sub>
                          </m:sSub>
                          <m:r>
                            <a:rPr lang="es-ES">
                              <a:latin typeface="Cambria Math" panose="02040503050406030204" pitchFamily="18" charset="0"/>
                              <a:ea typeface="Calibri" panose="020F0502020204030204" pitchFamily="34" charset="0"/>
                              <a:cs typeface="Calibri" panose="020F0502020204030204" pitchFamily="34" charset="0"/>
                            </a:rPr>
                            <m:t>+</m:t>
                          </m:r>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T</m:t>
                              </m:r>
                            </m:e>
                            <m:sub>
                              <m:r>
                                <m:rPr>
                                  <m:sty m:val="p"/>
                                </m:rPr>
                                <a:rPr lang="es-ES">
                                  <a:latin typeface="Cambria Math" panose="02040503050406030204" pitchFamily="18" charset="0"/>
                                  <a:ea typeface="Calibri" panose="020F0502020204030204" pitchFamily="34" charset="0"/>
                                  <a:cs typeface="Calibri" panose="020F0502020204030204" pitchFamily="34" charset="0"/>
                                </a:rPr>
                                <m:t>o</m:t>
                              </m:r>
                            </m:sub>
                          </m:sSub>
                        </m:num>
                        <m:den>
                          <m:r>
                            <a:rPr lang="es-ES">
                              <a:latin typeface="Cambria Math" panose="02040503050406030204" pitchFamily="18" charset="0"/>
                              <a:ea typeface="Calibri" panose="020F0502020204030204" pitchFamily="34" charset="0"/>
                              <a:cs typeface="Calibri" panose="020F0502020204030204" pitchFamily="34" charset="0"/>
                            </a:rPr>
                            <m:t>2</m:t>
                          </m:r>
                        </m:den>
                      </m:f>
                      <m:r>
                        <a:rPr lang="es-ES">
                          <a:latin typeface="Cambria Math" panose="02040503050406030204" pitchFamily="18" charset="0"/>
                          <a:ea typeface="Calibri" panose="020F0502020204030204" pitchFamily="34" charset="0"/>
                          <a:cs typeface="Calibri" panose="020F0502020204030204" pitchFamily="34" charset="0"/>
                        </a:rPr>
                        <m:t>=</m:t>
                      </m:r>
                      <m:r>
                        <a:rPr lang="es-ES" i="1">
                          <a:latin typeface="Cambria Math" panose="02040503050406030204" pitchFamily="18" charset="0"/>
                          <a:ea typeface="Calibri" panose="020F0502020204030204" pitchFamily="34" charset="0"/>
                          <a:cs typeface="Calibri" panose="020F0502020204030204" pitchFamily="34" charset="0"/>
                        </a:rPr>
                        <m:t>29 º</m:t>
                      </m:r>
                      <m:r>
                        <a:rPr lang="es-ES" i="1">
                          <a:latin typeface="Cambria Math" panose="02040503050406030204" pitchFamily="18" charset="0"/>
                          <a:ea typeface="Calibri" panose="020F0502020204030204" pitchFamily="34" charset="0"/>
                          <a:cs typeface="Calibri" panose="020F0502020204030204" pitchFamily="34" charset="0"/>
                        </a:rPr>
                        <m:t>𝐶</m:t>
                      </m:r>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6204073" y="4016375"/>
                <a:ext cx="6096000" cy="2768963"/>
              </a:xfrm>
              <a:prstGeom prst="rect">
                <a:avLst/>
              </a:prstGeom>
              <a:blipFill rotWithShape="0">
                <a:blip r:embed="rId6"/>
                <a:stretch>
                  <a:fillRect l="-900" t="-1101"/>
                </a:stretch>
              </a:blipFill>
            </p:spPr>
            <p:txBody>
              <a:bodyPr/>
              <a:lstStyle/>
              <a:p>
                <a:r>
                  <a:rPr lang="es-CO">
                    <a:noFill/>
                  </a:rPr>
                  <a:t> </a:t>
                </a:r>
              </a:p>
            </p:txBody>
          </p:sp>
        </mc:Fallback>
      </mc:AlternateContent>
      <p:sp>
        <p:nvSpPr>
          <p:cNvPr id="8" name="Rectángulo 7"/>
          <p:cNvSpPr/>
          <p:nvPr/>
        </p:nvSpPr>
        <p:spPr>
          <a:xfrm>
            <a:off x="5977623" y="1837501"/>
            <a:ext cx="2575613" cy="8148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Picture 4" descr="ESPE - Universidad de las Fuerzas Armadas | Sangolquí"/>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23" y="91751"/>
            <a:ext cx="2718855" cy="70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189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FE73B57E-1C3D-4B30-85D5-675832EB121F}" type="slidenum">
              <a:rPr lang="es-EC" smtClean="0"/>
              <a:t>27</a:t>
            </a:fld>
            <a:endParaRPr lang="es-EC"/>
          </a:p>
        </p:txBody>
      </p:sp>
      <p:sp>
        <p:nvSpPr>
          <p:cNvPr id="8" name="Rectángulo 7"/>
          <p:cNvSpPr/>
          <p:nvPr/>
        </p:nvSpPr>
        <p:spPr>
          <a:xfrm>
            <a:off x="823577" y="171749"/>
            <a:ext cx="9383486" cy="388696"/>
          </a:xfrm>
          <a:prstGeom prst="rect">
            <a:avLst/>
          </a:prstGeom>
        </p:spPr>
        <p:txBody>
          <a:bodyPr wrap="square">
            <a:spAutoFit/>
          </a:bodyPr>
          <a:lstStyle/>
          <a:p>
            <a:pPr>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Se calcula las propiedades termofísicas al Tm por medio de interpolación a partir de la Tabla</a:t>
            </a:r>
          </a:p>
        </p:txBody>
      </p:sp>
      <p:graphicFrame>
        <p:nvGraphicFramePr>
          <p:cNvPr id="9" name="Tabla 8"/>
          <p:cNvGraphicFramePr>
            <a:graphicFrameLocks noGrp="1"/>
          </p:cNvGraphicFramePr>
          <p:nvPr>
            <p:extLst>
              <p:ext uri="{D42A27DB-BD31-4B8C-83A1-F6EECF244321}">
                <p14:modId xmlns:p14="http://schemas.microsoft.com/office/powerpoint/2010/main" val="2938965109"/>
              </p:ext>
            </p:extLst>
          </p:nvPr>
        </p:nvGraphicFramePr>
        <p:xfrm>
          <a:off x="1642443" y="645597"/>
          <a:ext cx="8887052" cy="2237128"/>
        </p:xfrm>
        <a:graphic>
          <a:graphicData uri="http://schemas.openxmlformats.org/drawingml/2006/table">
            <a:tbl>
              <a:tblPr firstRow="1" firstCol="1" bandRow="1">
                <a:tableStyleId>{5C22544A-7EE6-4342-B048-85BDC9FD1C3A}</a:tableStyleId>
              </a:tblPr>
              <a:tblGrid>
                <a:gridCol w="505519">
                  <a:extLst>
                    <a:ext uri="{9D8B030D-6E8A-4147-A177-3AD203B41FA5}">
                      <a16:colId xmlns:a16="http://schemas.microsoft.com/office/drawing/2014/main" val="2580969134"/>
                    </a:ext>
                  </a:extLst>
                </a:gridCol>
                <a:gridCol w="891404">
                  <a:extLst>
                    <a:ext uri="{9D8B030D-6E8A-4147-A177-3AD203B41FA5}">
                      <a16:colId xmlns:a16="http://schemas.microsoft.com/office/drawing/2014/main" val="1975008789"/>
                    </a:ext>
                  </a:extLst>
                </a:gridCol>
                <a:gridCol w="1245806">
                  <a:extLst>
                    <a:ext uri="{9D8B030D-6E8A-4147-A177-3AD203B41FA5}">
                      <a16:colId xmlns:a16="http://schemas.microsoft.com/office/drawing/2014/main" val="3140910332"/>
                    </a:ext>
                  </a:extLst>
                </a:gridCol>
                <a:gridCol w="1097389">
                  <a:extLst>
                    <a:ext uri="{9D8B030D-6E8A-4147-A177-3AD203B41FA5}">
                      <a16:colId xmlns:a16="http://schemas.microsoft.com/office/drawing/2014/main" val="2507849890"/>
                    </a:ext>
                  </a:extLst>
                </a:gridCol>
                <a:gridCol w="1287183">
                  <a:extLst>
                    <a:ext uri="{9D8B030D-6E8A-4147-A177-3AD203B41FA5}">
                      <a16:colId xmlns:a16="http://schemas.microsoft.com/office/drawing/2014/main" val="3606187870"/>
                    </a:ext>
                  </a:extLst>
                </a:gridCol>
                <a:gridCol w="1014635">
                  <a:extLst>
                    <a:ext uri="{9D8B030D-6E8A-4147-A177-3AD203B41FA5}">
                      <a16:colId xmlns:a16="http://schemas.microsoft.com/office/drawing/2014/main" val="183110193"/>
                    </a:ext>
                  </a:extLst>
                </a:gridCol>
                <a:gridCol w="1094691">
                  <a:extLst>
                    <a:ext uri="{9D8B030D-6E8A-4147-A177-3AD203B41FA5}">
                      <a16:colId xmlns:a16="http://schemas.microsoft.com/office/drawing/2014/main" val="2560432940"/>
                    </a:ext>
                  </a:extLst>
                </a:gridCol>
                <a:gridCol w="1014635">
                  <a:extLst>
                    <a:ext uri="{9D8B030D-6E8A-4147-A177-3AD203B41FA5}">
                      <a16:colId xmlns:a16="http://schemas.microsoft.com/office/drawing/2014/main" val="2978123057"/>
                    </a:ext>
                  </a:extLst>
                </a:gridCol>
                <a:gridCol w="735790">
                  <a:extLst>
                    <a:ext uri="{9D8B030D-6E8A-4147-A177-3AD203B41FA5}">
                      <a16:colId xmlns:a16="http://schemas.microsoft.com/office/drawing/2014/main" val="4053364713"/>
                    </a:ext>
                  </a:extLst>
                </a:gridCol>
              </a:tblGrid>
              <a:tr h="257141">
                <a:tc gridSpan="9">
                  <a:txBody>
                    <a:bodyPr/>
                    <a:lstStyle/>
                    <a:p>
                      <a:pPr algn="ctr">
                        <a:lnSpc>
                          <a:spcPct val="107000"/>
                        </a:lnSpc>
                        <a:spcAft>
                          <a:spcPts val="0"/>
                        </a:spcAft>
                      </a:pPr>
                      <a:r>
                        <a:rPr lang="es-ES" sz="1200" dirty="0">
                          <a:effectLst/>
                        </a:rPr>
                        <a:t>Propiedades termofísicas del aire a presión atmosférica </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216156749"/>
                  </a:ext>
                </a:extLst>
              </a:tr>
              <a:tr h="317141">
                <a:tc>
                  <a:txBody>
                    <a:bodyPr/>
                    <a:lstStyle/>
                    <a:p>
                      <a:pPr algn="ctr">
                        <a:lnSpc>
                          <a:spcPct val="107000"/>
                        </a:lnSpc>
                        <a:spcAft>
                          <a:spcPts val="0"/>
                        </a:spcAft>
                      </a:pPr>
                      <a:r>
                        <a:rPr lang="es-ES" sz="1200">
                          <a:effectLst/>
                        </a:rPr>
                        <a:t> </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T</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ρ</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Cp</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µ.10^-7</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ν.10^-6</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k.10^-3</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α.10^-6</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Pr</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241057788"/>
                  </a:ext>
                </a:extLst>
              </a:tr>
              <a:tr h="257141">
                <a:tc>
                  <a:txBody>
                    <a:bodyPr/>
                    <a:lstStyle/>
                    <a:p>
                      <a:pPr algn="ctr">
                        <a:lnSpc>
                          <a:spcPct val="107000"/>
                        </a:lnSpc>
                        <a:spcAft>
                          <a:spcPts val="0"/>
                        </a:spcAft>
                      </a:pPr>
                      <a:r>
                        <a:rPr lang="es-ES" sz="1200">
                          <a:effectLst/>
                        </a:rPr>
                        <a:t>(°K)</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(°C)</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(kg/m^3 ) </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(kJ/</a:t>
                      </a:r>
                      <a:r>
                        <a:rPr lang="es-ES" sz="1200" dirty="0" err="1">
                          <a:effectLst/>
                        </a:rPr>
                        <a:t>kg.K</a:t>
                      </a:r>
                      <a:r>
                        <a:rPr lang="es-ES" sz="1200" dirty="0">
                          <a:effectLst/>
                        </a:rPr>
                        <a:t>)</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(N.s/m^2)</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(m^2/s)</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(W/m.K)</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(m^2/s)</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20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35849717"/>
                  </a:ext>
                </a:extLst>
              </a:tr>
              <a:tr h="257141">
                <a:tc>
                  <a:txBody>
                    <a:bodyPr/>
                    <a:lstStyle/>
                    <a:p>
                      <a:pPr algn="ctr">
                        <a:lnSpc>
                          <a:spcPct val="107000"/>
                        </a:lnSpc>
                        <a:spcAft>
                          <a:spcPts val="0"/>
                        </a:spcAft>
                      </a:pPr>
                      <a:r>
                        <a:rPr lang="es-ES" sz="1200">
                          <a:effectLst/>
                        </a:rPr>
                        <a:t>250</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-25</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1,3947</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1,006</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159,6</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11,44</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22,3</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15,9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0,72</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43008408"/>
                  </a:ext>
                </a:extLst>
              </a:tr>
              <a:tr h="317141">
                <a:tc>
                  <a:txBody>
                    <a:bodyPr/>
                    <a:lstStyle/>
                    <a:p>
                      <a:pPr algn="ctr">
                        <a:lnSpc>
                          <a:spcPct val="107000"/>
                        </a:lnSpc>
                        <a:spcAft>
                          <a:spcPts val="0"/>
                        </a:spcAft>
                      </a:pPr>
                      <a:r>
                        <a:rPr lang="es-ES" sz="1200">
                          <a:effectLst/>
                        </a:rPr>
                        <a:t>300</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00FFFF"/>
                          </a:highlight>
                        </a:rPr>
                        <a:t>24,85</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00FFFF"/>
                          </a:highlight>
                        </a:rPr>
                        <a:t>1,1614</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00FFFF"/>
                          </a:highlight>
                        </a:rPr>
                        <a:t>1,007</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highlight>
                            <a:srgbClr val="00FFFF"/>
                          </a:highlight>
                        </a:rPr>
                        <a:t>184,6</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00FFFF"/>
                          </a:highlight>
                        </a:rPr>
                        <a:t>15,89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00FFFF"/>
                          </a:highlight>
                        </a:rPr>
                        <a:t>26,3</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00FFFF"/>
                          </a:highlight>
                        </a:rPr>
                        <a:t>22,5</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00FFFF"/>
                          </a:highlight>
                        </a:rPr>
                        <a:t>0,707</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248179982"/>
                  </a:ext>
                </a:extLst>
              </a:tr>
              <a:tr h="257141">
                <a:tc>
                  <a:txBody>
                    <a:bodyPr/>
                    <a:lstStyle/>
                    <a:p>
                      <a:pPr algn="ctr">
                        <a:lnSpc>
                          <a:spcPct val="107000"/>
                        </a:lnSpc>
                        <a:spcAft>
                          <a:spcPts val="0"/>
                        </a:spcAft>
                      </a:pPr>
                      <a:r>
                        <a:rPr lang="es-ES" sz="1200">
                          <a:effectLst/>
                        </a:rPr>
                        <a:t>350</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00FFFF"/>
                          </a:highlight>
                        </a:rPr>
                        <a:t>74,85</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00FFFF"/>
                          </a:highlight>
                        </a:rPr>
                        <a:t>0,995</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00FFFF"/>
                          </a:highlight>
                        </a:rPr>
                        <a:t>1,009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highlight>
                            <a:srgbClr val="00FFFF"/>
                          </a:highlight>
                        </a:rPr>
                        <a:t>208,2</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highlight>
                            <a:srgbClr val="00FFFF"/>
                          </a:highlight>
                        </a:rPr>
                        <a:t>20,92</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00FFFF"/>
                          </a:highlight>
                        </a:rPr>
                        <a:t>30</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00FFFF"/>
                          </a:highlight>
                        </a:rPr>
                        <a:t>29,9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00FFFF"/>
                          </a:highlight>
                        </a:rPr>
                        <a:t>0,7</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33493902"/>
                  </a:ext>
                </a:extLst>
              </a:tr>
              <a:tr h="257141">
                <a:tc>
                  <a:txBody>
                    <a:bodyPr/>
                    <a:lstStyle/>
                    <a:p>
                      <a:pPr algn="ctr">
                        <a:lnSpc>
                          <a:spcPct val="107000"/>
                        </a:lnSpc>
                        <a:spcAft>
                          <a:spcPts val="0"/>
                        </a:spcAft>
                      </a:pPr>
                      <a:r>
                        <a:rPr lang="es-ES" sz="1200">
                          <a:effectLst/>
                        </a:rPr>
                        <a:t>400</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FFFF00"/>
                          </a:highlight>
                        </a:rPr>
                        <a:t>124,85</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FFFF00"/>
                          </a:highlight>
                        </a:rPr>
                        <a:t>0,8711</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FFFF00"/>
                          </a:highlight>
                        </a:rPr>
                        <a:t>1,014</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highlight>
                            <a:srgbClr val="FFFF00"/>
                          </a:highlight>
                        </a:rPr>
                        <a:t>230,1</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highlight>
                            <a:srgbClr val="FFFF00"/>
                          </a:highlight>
                        </a:rPr>
                        <a:t>26,41</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highlight>
                            <a:srgbClr val="FFFF00"/>
                          </a:highlight>
                        </a:rPr>
                        <a:t>33,8</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FFFF00"/>
                          </a:highlight>
                        </a:rPr>
                        <a:t>38,3</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highlight>
                            <a:srgbClr val="FFFF00"/>
                          </a:highlight>
                        </a:rPr>
                        <a:t>0,69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62085458"/>
                  </a:ext>
                </a:extLst>
              </a:tr>
              <a:tr h="317141">
                <a:tc>
                  <a:txBody>
                    <a:bodyPr/>
                    <a:lstStyle/>
                    <a:p>
                      <a:pPr algn="ctr">
                        <a:lnSpc>
                          <a:spcPct val="107000"/>
                        </a:lnSpc>
                        <a:spcAft>
                          <a:spcPts val="0"/>
                        </a:spcAft>
                      </a:pPr>
                      <a:r>
                        <a:rPr lang="es-ES" sz="1200">
                          <a:effectLst/>
                        </a:rPr>
                        <a:t>450</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174,85</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0,774</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1,021</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250,7</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32,39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37,3</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47,2</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0,686</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247102172"/>
                  </a:ext>
                </a:extLst>
              </a:tr>
            </a:tbl>
          </a:graphicData>
        </a:graphic>
      </p:graphicFrame>
      <p:sp>
        <p:nvSpPr>
          <p:cNvPr id="10" name="Rectángulo 9"/>
          <p:cNvSpPr/>
          <p:nvPr/>
        </p:nvSpPr>
        <p:spPr>
          <a:xfrm>
            <a:off x="852478" y="3092857"/>
            <a:ext cx="3638881" cy="388696"/>
          </a:xfrm>
          <a:prstGeom prst="rect">
            <a:avLst/>
          </a:prstGeom>
        </p:spPr>
        <p:txBody>
          <a:bodyPr wrap="none">
            <a:spAutoFit/>
          </a:bodyPr>
          <a:lstStyle/>
          <a:p>
            <a:pPr>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Se obtiene los siguientes resultados: </a:t>
            </a:r>
          </a:p>
        </p:txBody>
      </p:sp>
      <p:sp>
        <p:nvSpPr>
          <p:cNvPr id="13" name="Rectángulo 12"/>
          <p:cNvSpPr/>
          <p:nvPr/>
        </p:nvSpPr>
        <p:spPr>
          <a:xfrm>
            <a:off x="2661287" y="3481553"/>
            <a:ext cx="1329210" cy="369332"/>
          </a:xfrm>
          <a:prstGeom prst="rect">
            <a:avLst/>
          </a:prstGeom>
        </p:spPr>
        <p:txBody>
          <a:bodyPr wrap="none">
            <a:spAutoFit/>
          </a:bodyPr>
          <a:lstStyle/>
          <a:p>
            <a:r>
              <a:rPr lang="es-E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Evaporador</a:t>
            </a:r>
            <a:r>
              <a:rPr lang="es-ES" dirty="0">
                <a:latin typeface="Calibri" panose="020F0502020204030204" pitchFamily="34" charset="0"/>
                <a:ea typeface="Calibri" panose="020F0502020204030204" pitchFamily="34" charset="0"/>
                <a:cs typeface="Times New Roman" panose="02020603050405020304" pitchFamily="18" charset="0"/>
              </a:rPr>
              <a:t> </a:t>
            </a:r>
            <a:endParaRPr lang="es-ES" dirty="0"/>
          </a:p>
        </p:txBody>
      </p:sp>
      <p:sp>
        <p:nvSpPr>
          <p:cNvPr id="15" name="Rectángulo 14"/>
          <p:cNvSpPr/>
          <p:nvPr/>
        </p:nvSpPr>
        <p:spPr>
          <a:xfrm>
            <a:off x="8486278" y="3471566"/>
            <a:ext cx="1449436" cy="369332"/>
          </a:xfrm>
          <a:prstGeom prst="rect">
            <a:avLst/>
          </a:prstGeom>
        </p:spPr>
        <p:txBody>
          <a:bodyPr wrap="none">
            <a:spAutoFit/>
          </a:bodyPr>
          <a:lstStyle/>
          <a:p>
            <a:r>
              <a:rPr lang="es-ES"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Condensador</a:t>
            </a:r>
            <a:endParaRPr lang="es-ES" b="1" dirty="0">
              <a:solidFill>
                <a:srgbClr val="0070C0"/>
              </a:solidFill>
            </a:endParaRPr>
          </a:p>
        </p:txBody>
      </p:sp>
      <p:graphicFrame>
        <p:nvGraphicFramePr>
          <p:cNvPr id="16" name="Tabla 15"/>
          <p:cNvGraphicFramePr>
            <a:graphicFrameLocks noGrp="1"/>
          </p:cNvGraphicFramePr>
          <p:nvPr>
            <p:extLst>
              <p:ext uri="{D42A27DB-BD31-4B8C-83A1-F6EECF244321}">
                <p14:modId xmlns:p14="http://schemas.microsoft.com/office/powerpoint/2010/main" val="832849268"/>
              </p:ext>
            </p:extLst>
          </p:nvPr>
        </p:nvGraphicFramePr>
        <p:xfrm>
          <a:off x="6565335" y="3950748"/>
          <a:ext cx="5276894" cy="504819"/>
        </p:xfrm>
        <a:graphic>
          <a:graphicData uri="http://schemas.openxmlformats.org/drawingml/2006/table">
            <a:tbl>
              <a:tblPr firstRow="1" firstCol="1" bandRow="1">
                <a:tableStyleId>{5C22544A-7EE6-4342-B048-85BDC9FD1C3A}</a:tableStyleId>
              </a:tblPr>
              <a:tblGrid>
                <a:gridCol w="604472">
                  <a:extLst>
                    <a:ext uri="{9D8B030D-6E8A-4147-A177-3AD203B41FA5}">
                      <a16:colId xmlns:a16="http://schemas.microsoft.com/office/drawing/2014/main" val="391069917"/>
                    </a:ext>
                  </a:extLst>
                </a:gridCol>
                <a:gridCol w="590079">
                  <a:extLst>
                    <a:ext uri="{9D8B030D-6E8A-4147-A177-3AD203B41FA5}">
                      <a16:colId xmlns:a16="http://schemas.microsoft.com/office/drawing/2014/main" val="9039879"/>
                    </a:ext>
                  </a:extLst>
                </a:gridCol>
                <a:gridCol w="647649">
                  <a:extLst>
                    <a:ext uri="{9D8B030D-6E8A-4147-A177-3AD203B41FA5}">
                      <a16:colId xmlns:a16="http://schemas.microsoft.com/office/drawing/2014/main" val="1581924509"/>
                    </a:ext>
                  </a:extLst>
                </a:gridCol>
                <a:gridCol w="734002">
                  <a:extLst>
                    <a:ext uri="{9D8B030D-6E8A-4147-A177-3AD203B41FA5}">
                      <a16:colId xmlns:a16="http://schemas.microsoft.com/office/drawing/2014/main" val="2608323977"/>
                    </a:ext>
                  </a:extLst>
                </a:gridCol>
                <a:gridCol w="633256">
                  <a:extLst>
                    <a:ext uri="{9D8B030D-6E8A-4147-A177-3AD203B41FA5}">
                      <a16:colId xmlns:a16="http://schemas.microsoft.com/office/drawing/2014/main" val="1751448828"/>
                    </a:ext>
                  </a:extLst>
                </a:gridCol>
                <a:gridCol w="777177">
                  <a:extLst>
                    <a:ext uri="{9D8B030D-6E8A-4147-A177-3AD203B41FA5}">
                      <a16:colId xmlns:a16="http://schemas.microsoft.com/office/drawing/2014/main" val="1621621727"/>
                    </a:ext>
                  </a:extLst>
                </a:gridCol>
                <a:gridCol w="748394">
                  <a:extLst>
                    <a:ext uri="{9D8B030D-6E8A-4147-A177-3AD203B41FA5}">
                      <a16:colId xmlns:a16="http://schemas.microsoft.com/office/drawing/2014/main" val="4196596112"/>
                    </a:ext>
                  </a:extLst>
                </a:gridCol>
                <a:gridCol w="541865">
                  <a:extLst>
                    <a:ext uri="{9D8B030D-6E8A-4147-A177-3AD203B41FA5}">
                      <a16:colId xmlns:a16="http://schemas.microsoft.com/office/drawing/2014/main" val="2705893591"/>
                    </a:ext>
                  </a:extLst>
                </a:gridCol>
              </a:tblGrid>
              <a:tr h="243996">
                <a:tc>
                  <a:txBody>
                    <a:bodyPr/>
                    <a:lstStyle/>
                    <a:p>
                      <a:pPr algn="ctr">
                        <a:lnSpc>
                          <a:spcPct val="107000"/>
                        </a:lnSpc>
                        <a:spcAft>
                          <a:spcPts val="0"/>
                        </a:spcAft>
                      </a:pPr>
                      <a:r>
                        <a:rPr lang="es-ES" sz="1200" dirty="0">
                          <a:effectLst/>
                        </a:rPr>
                        <a:t>T</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Cp</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ρ</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µ.10^-7</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ν.10^-6</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k.10^-3</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α.10^-6</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Pr</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55048979"/>
                  </a:ext>
                </a:extLst>
              </a:tr>
              <a:tr h="260823">
                <a:tc>
                  <a:txBody>
                    <a:bodyPr/>
                    <a:lstStyle/>
                    <a:p>
                      <a:pPr algn="ctr">
                        <a:lnSpc>
                          <a:spcPct val="107000"/>
                        </a:lnSpc>
                        <a:spcAft>
                          <a:spcPts val="0"/>
                        </a:spcAft>
                      </a:pPr>
                      <a:r>
                        <a:rPr lang="es-ES" sz="1200">
                          <a:effectLst/>
                        </a:rPr>
                        <a:t>29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1,0072</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1,14759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186,5588</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16,3075</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26,6071</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23,1142</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0,7064</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72372801"/>
                  </a:ext>
                </a:extLst>
              </a:tr>
            </a:tbl>
          </a:graphicData>
        </a:graphic>
      </p:graphicFrame>
      <p:sp>
        <p:nvSpPr>
          <p:cNvPr id="17" name="Rectángulo 16"/>
          <p:cNvSpPr/>
          <p:nvPr/>
        </p:nvSpPr>
        <p:spPr>
          <a:xfrm>
            <a:off x="869929" y="4696823"/>
            <a:ext cx="7239750" cy="369332"/>
          </a:xfrm>
          <a:prstGeom prst="rect">
            <a:avLst/>
          </a:prstGeom>
        </p:spPr>
        <p:txBody>
          <a:bodyPr wrap="square">
            <a:spAutoFit/>
          </a:bodyPr>
          <a:lstStyle/>
          <a:p>
            <a:r>
              <a:rPr lang="es-ES" dirty="0">
                <a:latin typeface="Calibri" panose="020F0502020204030204" pitchFamily="34" charset="0"/>
                <a:ea typeface="Calibri" panose="020F0502020204030204" pitchFamily="34" charset="0"/>
                <a:cs typeface="Times New Roman" panose="02020603050405020304" pitchFamily="18" charset="0"/>
              </a:rPr>
              <a:t>A continuación, se realiza el cálculo del Numero de Reynolds Máximo</a:t>
            </a:r>
            <a:endParaRPr lang="es-ES" dirty="0"/>
          </a:p>
        </p:txBody>
      </p:sp>
      <mc:AlternateContent xmlns:mc="http://schemas.openxmlformats.org/markup-compatibility/2006" xmlns:a14="http://schemas.microsoft.com/office/drawing/2010/main">
        <mc:Choice Requires="a14">
          <p:sp>
            <p:nvSpPr>
              <p:cNvPr id="19" name="Rectángulo 18"/>
              <p:cNvSpPr/>
              <p:nvPr/>
            </p:nvSpPr>
            <p:spPr>
              <a:xfrm>
                <a:off x="895045" y="5366354"/>
                <a:ext cx="6096000" cy="1195135"/>
              </a:xfrm>
              <a:prstGeom prst="rect">
                <a:avLst/>
              </a:prstGeom>
            </p:spPr>
            <p:txBody>
              <a:bodyPr>
                <a:spAutoFit/>
              </a:bodyPr>
              <a:lstStyle/>
              <a:p>
                <a:pPr>
                  <a:lnSpc>
                    <a:spcPct val="107000"/>
                  </a:lnSpc>
                  <a:spcAft>
                    <a:spcPts val="800"/>
                  </a:spcAft>
                </a:pPr>
                <a:r>
                  <a:rPr lang="es-E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Evaporador</a:t>
                </a: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s-ES">
                              <a:latin typeface="Cambria Math" panose="02040503050406030204" pitchFamily="18" charset="0"/>
                              <a:ea typeface="Calibri" panose="020F0502020204030204" pitchFamily="34" charset="0"/>
                              <a:cs typeface="Times New Roman" panose="02020603050405020304" pitchFamily="18" charset="0"/>
                            </a:rPr>
                            <m:t>Re</m:t>
                          </m:r>
                        </m:e>
                        <m:sub>
                          <m:r>
                            <m:rPr>
                              <m:sty m:val="p"/>
                            </m:rPr>
                            <a:rPr lang="es-ES">
                              <a:latin typeface="Cambria Math" panose="02040503050406030204" pitchFamily="18" charset="0"/>
                              <a:ea typeface="Calibri" panose="020F0502020204030204" pitchFamily="34" charset="0"/>
                              <a:cs typeface="Times New Roman" panose="02020603050405020304" pitchFamily="18" charset="0"/>
                            </a:rPr>
                            <m:t>Dmax</m:t>
                          </m:r>
                        </m:sub>
                      </m:sSub>
                      <m:r>
                        <a:rPr lang="es-ES">
                          <a:latin typeface="Cambria Math" panose="02040503050406030204" pitchFamily="18" charset="0"/>
                          <a:ea typeface="Calibri" panose="020F0502020204030204" pitchFamily="34" charset="0"/>
                          <a:cs typeface="Times New Roman" panose="02020603050405020304" pitchFamily="18" charset="0"/>
                        </a:rPr>
                        <m:t>=</m:t>
                      </m:r>
                      <m:f>
                        <m:fPr>
                          <m:ctrlPr>
                            <a:rPr lang="es-ES"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s-ES">
                              <a:latin typeface="Cambria Math" panose="02040503050406030204" pitchFamily="18" charset="0"/>
                              <a:ea typeface="Calibri" panose="020F0502020204030204" pitchFamily="34" charset="0"/>
                              <a:cs typeface="Times New Roman" panose="02020603050405020304" pitchFamily="18" charset="0"/>
                            </a:rPr>
                            <m:t>ρ</m:t>
                          </m:r>
                          <m:sSub>
                            <m:sSubPr>
                              <m:ctrlPr>
                                <a:rPr lang="es-ES"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s-ES">
                                  <a:latin typeface="Cambria Math" panose="02040503050406030204" pitchFamily="18" charset="0"/>
                                  <a:ea typeface="Calibri" panose="020F0502020204030204" pitchFamily="34" charset="0"/>
                                  <a:cs typeface="Times New Roman" panose="02020603050405020304" pitchFamily="18" charset="0"/>
                                </a:rPr>
                                <m:t>V</m:t>
                              </m:r>
                            </m:e>
                            <m:sub>
                              <m:r>
                                <m:rPr>
                                  <m:sty m:val="p"/>
                                </m:rPr>
                                <a:rPr lang="es-ES">
                                  <a:latin typeface="Cambria Math" panose="02040503050406030204" pitchFamily="18" charset="0"/>
                                  <a:ea typeface="Calibri" panose="020F0502020204030204" pitchFamily="34" charset="0"/>
                                  <a:cs typeface="Times New Roman" panose="02020603050405020304" pitchFamily="18" charset="0"/>
                                </a:rPr>
                                <m:t>m</m:t>
                              </m:r>
                              <m:r>
                                <a:rPr lang="es-ES">
                                  <a:latin typeface="Cambria Math" panose="02040503050406030204" pitchFamily="18" charset="0"/>
                                  <a:ea typeface="Calibri" panose="020F0502020204030204" pitchFamily="34" charset="0"/>
                                  <a:cs typeface="Times New Roman" panose="02020603050405020304" pitchFamily="18" charset="0"/>
                                </a:rPr>
                                <m:t>á</m:t>
                              </m:r>
                              <m:r>
                                <m:rPr>
                                  <m:sty m:val="p"/>
                                </m:rPr>
                                <a:rPr lang="es-ES">
                                  <a:latin typeface="Cambria Math" panose="02040503050406030204" pitchFamily="18" charset="0"/>
                                  <a:ea typeface="Calibri" panose="020F0502020204030204" pitchFamily="34" charset="0"/>
                                  <a:cs typeface="Times New Roman" panose="02020603050405020304" pitchFamily="18" charset="0"/>
                                </a:rPr>
                                <m:t>x</m:t>
                              </m:r>
                            </m:sub>
                          </m:sSub>
                          <m:r>
                            <m:rPr>
                              <m:sty m:val="p"/>
                            </m:rPr>
                            <a:rPr lang="es-ES">
                              <a:latin typeface="Cambria Math" panose="02040503050406030204" pitchFamily="18" charset="0"/>
                              <a:ea typeface="Calibri" panose="020F0502020204030204" pitchFamily="34" charset="0"/>
                              <a:cs typeface="Times New Roman" panose="02020603050405020304" pitchFamily="18" charset="0"/>
                            </a:rPr>
                            <m:t>D</m:t>
                          </m:r>
                        </m:num>
                        <m:den>
                          <m:r>
                            <m:rPr>
                              <m:sty m:val="p"/>
                            </m:rPr>
                            <a:rPr lang="es-ES">
                              <a:latin typeface="Cambria Math" panose="02040503050406030204" pitchFamily="18" charset="0"/>
                              <a:ea typeface="Calibri" panose="020F0502020204030204" pitchFamily="34" charset="0"/>
                              <a:cs typeface="Times New Roman" panose="02020603050405020304" pitchFamily="18" charset="0"/>
                            </a:rPr>
                            <m:t>μ</m:t>
                          </m:r>
                        </m:den>
                      </m:f>
                      <m:r>
                        <a:rPr lang="es-ES">
                          <a:latin typeface="Cambria Math" panose="02040503050406030204" pitchFamily="18" charset="0"/>
                          <a:ea typeface="Calibri" panose="020F0502020204030204" pitchFamily="34" charset="0"/>
                          <a:cs typeface="Times New Roman" panose="02020603050405020304" pitchFamily="18" charset="0"/>
                        </a:rPr>
                        <m:t>=22677,43</m:t>
                      </m:r>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Rectángulo 18"/>
              <p:cNvSpPr>
                <a:spLocks noRot="1" noChangeAspect="1" noMove="1" noResize="1" noEditPoints="1" noAdjustHandles="1" noChangeArrowheads="1" noChangeShapeType="1" noTextEdit="1"/>
              </p:cNvSpPr>
              <p:nvPr/>
            </p:nvSpPr>
            <p:spPr>
              <a:xfrm>
                <a:off x="895045" y="5366354"/>
                <a:ext cx="6096000" cy="1195135"/>
              </a:xfrm>
              <a:prstGeom prst="rect">
                <a:avLst/>
              </a:prstGeom>
              <a:blipFill rotWithShape="0">
                <a:blip r:embed="rId4"/>
                <a:stretch>
                  <a:fillRect l="-900" t="-2041"/>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6334896" y="5342641"/>
                <a:ext cx="6096000" cy="1195135"/>
              </a:xfrm>
              <a:prstGeom prst="rect">
                <a:avLst/>
              </a:prstGeom>
            </p:spPr>
            <p:txBody>
              <a:bodyPr>
                <a:spAutoFit/>
              </a:bodyPr>
              <a:lstStyle/>
              <a:p>
                <a:pPr>
                  <a:lnSpc>
                    <a:spcPct val="107000"/>
                  </a:lnSpc>
                  <a:spcAft>
                    <a:spcPts val="800"/>
                  </a:spcAft>
                </a:pPr>
                <a:r>
                  <a:rPr lang="es-ES" b="1" dirty="0">
                    <a:solidFill>
                      <a:srgbClr val="0070C0"/>
                    </a:solidFill>
                    <a:latin typeface="Calibri" panose="020F0502020204030204" pitchFamily="34" charset="0"/>
                    <a:ea typeface="Times New Roman" panose="02020603050405020304" pitchFamily="18" charset="0"/>
                    <a:cs typeface="Times New Roman" panose="02020603050405020304" pitchFamily="18" charset="0"/>
                  </a:rPr>
                  <a:t>Condensador</a:t>
                </a:r>
                <a:endParaRPr lang="es-ES"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s-ES">
                              <a:latin typeface="Cambria Math" panose="02040503050406030204" pitchFamily="18" charset="0"/>
                              <a:ea typeface="Calibri" panose="020F0502020204030204" pitchFamily="34" charset="0"/>
                              <a:cs typeface="Times New Roman" panose="02020603050405020304" pitchFamily="18" charset="0"/>
                            </a:rPr>
                            <m:t>Re</m:t>
                          </m:r>
                        </m:e>
                        <m:sub>
                          <m:r>
                            <m:rPr>
                              <m:sty m:val="p"/>
                            </m:rPr>
                            <a:rPr lang="es-ES">
                              <a:latin typeface="Cambria Math" panose="02040503050406030204" pitchFamily="18" charset="0"/>
                              <a:ea typeface="Calibri" panose="020F0502020204030204" pitchFamily="34" charset="0"/>
                              <a:cs typeface="Times New Roman" panose="02020603050405020304" pitchFamily="18" charset="0"/>
                            </a:rPr>
                            <m:t>Dmax</m:t>
                          </m:r>
                        </m:sub>
                      </m:sSub>
                      <m:r>
                        <a:rPr lang="es-ES">
                          <a:latin typeface="Cambria Math" panose="02040503050406030204" pitchFamily="18" charset="0"/>
                          <a:ea typeface="Calibri" panose="020F0502020204030204" pitchFamily="34" charset="0"/>
                          <a:cs typeface="Times New Roman" panose="02020603050405020304" pitchFamily="18" charset="0"/>
                        </a:rPr>
                        <m:t>=</m:t>
                      </m:r>
                      <m:f>
                        <m:fPr>
                          <m:ctrlPr>
                            <a:rPr lang="es-ES" i="1">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s-ES">
                              <a:latin typeface="Cambria Math" panose="02040503050406030204" pitchFamily="18" charset="0"/>
                              <a:ea typeface="Calibri" panose="020F0502020204030204" pitchFamily="34" charset="0"/>
                              <a:cs typeface="Times New Roman" panose="02020603050405020304" pitchFamily="18" charset="0"/>
                            </a:rPr>
                            <m:t>ρ</m:t>
                          </m:r>
                          <m:sSub>
                            <m:sSubPr>
                              <m:ctrlPr>
                                <a:rPr lang="es-ES"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s-ES">
                                  <a:latin typeface="Cambria Math" panose="02040503050406030204" pitchFamily="18" charset="0"/>
                                  <a:ea typeface="Calibri" panose="020F0502020204030204" pitchFamily="34" charset="0"/>
                                  <a:cs typeface="Times New Roman" panose="02020603050405020304" pitchFamily="18" charset="0"/>
                                </a:rPr>
                                <m:t>V</m:t>
                              </m:r>
                            </m:e>
                            <m:sub>
                              <m:r>
                                <m:rPr>
                                  <m:sty m:val="p"/>
                                </m:rPr>
                                <a:rPr lang="es-ES">
                                  <a:latin typeface="Cambria Math" panose="02040503050406030204" pitchFamily="18" charset="0"/>
                                  <a:ea typeface="Calibri" panose="020F0502020204030204" pitchFamily="34" charset="0"/>
                                  <a:cs typeface="Times New Roman" panose="02020603050405020304" pitchFamily="18" charset="0"/>
                                </a:rPr>
                                <m:t>m</m:t>
                              </m:r>
                              <m:r>
                                <a:rPr lang="es-ES">
                                  <a:latin typeface="Cambria Math" panose="02040503050406030204" pitchFamily="18" charset="0"/>
                                  <a:ea typeface="Calibri" panose="020F0502020204030204" pitchFamily="34" charset="0"/>
                                  <a:cs typeface="Times New Roman" panose="02020603050405020304" pitchFamily="18" charset="0"/>
                                </a:rPr>
                                <m:t>á</m:t>
                              </m:r>
                              <m:r>
                                <m:rPr>
                                  <m:sty m:val="p"/>
                                </m:rPr>
                                <a:rPr lang="es-ES">
                                  <a:latin typeface="Cambria Math" panose="02040503050406030204" pitchFamily="18" charset="0"/>
                                  <a:ea typeface="Calibri" panose="020F0502020204030204" pitchFamily="34" charset="0"/>
                                  <a:cs typeface="Times New Roman" panose="02020603050405020304" pitchFamily="18" charset="0"/>
                                </a:rPr>
                                <m:t>x</m:t>
                              </m:r>
                            </m:sub>
                          </m:sSub>
                          <m:r>
                            <m:rPr>
                              <m:sty m:val="p"/>
                            </m:rPr>
                            <a:rPr lang="es-ES">
                              <a:latin typeface="Cambria Math" panose="02040503050406030204" pitchFamily="18" charset="0"/>
                              <a:ea typeface="Calibri" panose="020F0502020204030204" pitchFamily="34" charset="0"/>
                              <a:cs typeface="Times New Roman" panose="02020603050405020304" pitchFamily="18" charset="0"/>
                            </a:rPr>
                            <m:t>D</m:t>
                          </m:r>
                        </m:num>
                        <m:den>
                          <m:r>
                            <m:rPr>
                              <m:sty m:val="p"/>
                            </m:rPr>
                            <a:rPr lang="es-ES">
                              <a:latin typeface="Cambria Math" panose="02040503050406030204" pitchFamily="18" charset="0"/>
                              <a:ea typeface="Calibri" panose="020F0502020204030204" pitchFamily="34" charset="0"/>
                              <a:cs typeface="Times New Roman" panose="02020603050405020304" pitchFamily="18" charset="0"/>
                            </a:rPr>
                            <m:t>μ</m:t>
                          </m:r>
                        </m:den>
                      </m:f>
                      <m:r>
                        <a:rPr lang="es-ES">
                          <a:latin typeface="Cambria Math" panose="02040503050406030204" pitchFamily="18" charset="0"/>
                          <a:ea typeface="Calibri" panose="020F0502020204030204" pitchFamily="34" charset="0"/>
                          <a:cs typeface="Times New Roman" panose="02020603050405020304" pitchFamily="18" charset="0"/>
                        </a:rPr>
                        <m:t>=7421,61</m:t>
                      </m:r>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0" name="Rectángulo 19"/>
              <p:cNvSpPr>
                <a:spLocks noRot="1" noChangeAspect="1" noMove="1" noResize="1" noEditPoints="1" noAdjustHandles="1" noChangeArrowheads="1" noChangeShapeType="1" noTextEdit="1"/>
              </p:cNvSpPr>
              <p:nvPr/>
            </p:nvSpPr>
            <p:spPr>
              <a:xfrm>
                <a:off x="6334896" y="5342641"/>
                <a:ext cx="6096000" cy="1195135"/>
              </a:xfrm>
              <a:prstGeom prst="rect">
                <a:avLst/>
              </a:prstGeom>
              <a:blipFill rotWithShape="0">
                <a:blip r:embed="rId5"/>
                <a:stretch>
                  <a:fillRect l="-800" t="-2041"/>
                </a:stretch>
              </a:blipFill>
            </p:spPr>
            <p:txBody>
              <a:bodyPr/>
              <a:lstStyle/>
              <a:p>
                <a:r>
                  <a:rPr lang="es-CO">
                    <a:noFill/>
                  </a:rPr>
                  <a:t> </a:t>
                </a:r>
              </a:p>
            </p:txBody>
          </p:sp>
        </mc:Fallback>
      </mc:AlternateContent>
      <p:graphicFrame>
        <p:nvGraphicFramePr>
          <p:cNvPr id="21" name="Tabla 20"/>
          <p:cNvGraphicFramePr>
            <a:graphicFrameLocks noGrp="1"/>
          </p:cNvGraphicFramePr>
          <p:nvPr>
            <p:extLst>
              <p:ext uri="{D42A27DB-BD31-4B8C-83A1-F6EECF244321}">
                <p14:modId xmlns:p14="http://schemas.microsoft.com/office/powerpoint/2010/main" val="2404260617"/>
              </p:ext>
            </p:extLst>
          </p:nvPr>
        </p:nvGraphicFramePr>
        <p:xfrm>
          <a:off x="895045" y="3940612"/>
          <a:ext cx="5235931" cy="514955"/>
        </p:xfrm>
        <a:graphic>
          <a:graphicData uri="http://schemas.openxmlformats.org/drawingml/2006/table">
            <a:tbl>
              <a:tblPr firstRow="1" firstCol="1" bandRow="1">
                <a:tableStyleId>{5C22544A-7EE6-4342-B048-85BDC9FD1C3A}</a:tableStyleId>
              </a:tblPr>
              <a:tblGrid>
                <a:gridCol w="599779">
                  <a:extLst>
                    <a:ext uri="{9D8B030D-6E8A-4147-A177-3AD203B41FA5}">
                      <a16:colId xmlns:a16="http://schemas.microsoft.com/office/drawing/2014/main" val="177349478"/>
                    </a:ext>
                  </a:extLst>
                </a:gridCol>
                <a:gridCol w="585499">
                  <a:extLst>
                    <a:ext uri="{9D8B030D-6E8A-4147-A177-3AD203B41FA5}">
                      <a16:colId xmlns:a16="http://schemas.microsoft.com/office/drawing/2014/main" val="1984492947"/>
                    </a:ext>
                  </a:extLst>
                </a:gridCol>
                <a:gridCol w="642620">
                  <a:extLst>
                    <a:ext uri="{9D8B030D-6E8A-4147-A177-3AD203B41FA5}">
                      <a16:colId xmlns:a16="http://schemas.microsoft.com/office/drawing/2014/main" val="385125192"/>
                    </a:ext>
                  </a:extLst>
                </a:gridCol>
                <a:gridCol w="728304">
                  <a:extLst>
                    <a:ext uri="{9D8B030D-6E8A-4147-A177-3AD203B41FA5}">
                      <a16:colId xmlns:a16="http://schemas.microsoft.com/office/drawing/2014/main" val="495740649"/>
                    </a:ext>
                  </a:extLst>
                </a:gridCol>
                <a:gridCol w="628341">
                  <a:extLst>
                    <a:ext uri="{9D8B030D-6E8A-4147-A177-3AD203B41FA5}">
                      <a16:colId xmlns:a16="http://schemas.microsoft.com/office/drawing/2014/main" val="1980563560"/>
                    </a:ext>
                  </a:extLst>
                </a:gridCol>
                <a:gridCol w="771145">
                  <a:extLst>
                    <a:ext uri="{9D8B030D-6E8A-4147-A177-3AD203B41FA5}">
                      <a16:colId xmlns:a16="http://schemas.microsoft.com/office/drawing/2014/main" val="2202177121"/>
                    </a:ext>
                  </a:extLst>
                </a:gridCol>
                <a:gridCol w="742584">
                  <a:extLst>
                    <a:ext uri="{9D8B030D-6E8A-4147-A177-3AD203B41FA5}">
                      <a16:colId xmlns:a16="http://schemas.microsoft.com/office/drawing/2014/main" val="1383121772"/>
                    </a:ext>
                  </a:extLst>
                </a:gridCol>
                <a:gridCol w="537659">
                  <a:extLst>
                    <a:ext uri="{9D8B030D-6E8A-4147-A177-3AD203B41FA5}">
                      <a16:colId xmlns:a16="http://schemas.microsoft.com/office/drawing/2014/main" val="3172372582"/>
                    </a:ext>
                  </a:extLst>
                </a:gridCol>
              </a:tblGrid>
              <a:tr h="255418">
                <a:tc>
                  <a:txBody>
                    <a:bodyPr/>
                    <a:lstStyle/>
                    <a:p>
                      <a:pPr algn="ctr">
                        <a:lnSpc>
                          <a:spcPct val="107000"/>
                        </a:lnSpc>
                        <a:spcAft>
                          <a:spcPts val="0"/>
                        </a:spcAft>
                      </a:pPr>
                      <a:r>
                        <a:rPr lang="es-ES" sz="1200" dirty="0">
                          <a:effectLst/>
                        </a:rPr>
                        <a:t>T</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Cp</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ρ</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µ.10^-7</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ν.10^-6</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k.10^-3</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α.10^-6</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Pr</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887103013"/>
                  </a:ext>
                </a:extLst>
              </a:tr>
              <a:tr h="259537">
                <a:tc>
                  <a:txBody>
                    <a:bodyPr/>
                    <a:lstStyle/>
                    <a:p>
                      <a:pPr algn="ctr">
                        <a:lnSpc>
                          <a:spcPct val="107000"/>
                        </a:lnSpc>
                        <a:spcAft>
                          <a:spcPts val="0"/>
                        </a:spcAft>
                      </a:pPr>
                      <a:r>
                        <a:rPr lang="es-ES" sz="1200">
                          <a:effectLst/>
                        </a:rPr>
                        <a:t>98,875</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1,0114</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0,93547</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218,723</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23,5579</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31,8259</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a:effectLst/>
                        </a:rPr>
                        <a:t>33,9362</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200" dirty="0">
                          <a:effectLst/>
                        </a:rPr>
                        <a:t>0,6952</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00390909"/>
                  </a:ext>
                </a:extLst>
              </a:tr>
            </a:tbl>
          </a:graphicData>
        </a:graphic>
      </p:graphicFrame>
    </p:spTree>
    <p:extLst>
      <p:ext uri="{BB962C8B-B14F-4D97-AF65-F5344CB8AC3E}">
        <p14:creationId xmlns:p14="http://schemas.microsoft.com/office/powerpoint/2010/main" val="4277249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FE73B57E-1C3D-4B30-85D5-675832EB121F}" type="slidenum">
              <a:rPr lang="es-EC" smtClean="0"/>
              <a:pPr/>
              <a:t>28</a:t>
            </a:fld>
            <a:endParaRPr lang="es-EC"/>
          </a:p>
        </p:txBody>
      </p:sp>
      <p:sp>
        <p:nvSpPr>
          <p:cNvPr id="5" name="Rectángulo 4"/>
          <p:cNvSpPr/>
          <p:nvPr/>
        </p:nvSpPr>
        <p:spPr>
          <a:xfrm>
            <a:off x="788848" y="157524"/>
            <a:ext cx="10210799" cy="388696"/>
          </a:xfrm>
          <a:prstGeom prst="rect">
            <a:avLst/>
          </a:prstGeom>
        </p:spPr>
        <p:txBody>
          <a:bodyPr wrap="square">
            <a:spAutoFit/>
          </a:bodyPr>
          <a:lstStyle/>
          <a:p>
            <a:pPr>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Para calcular el valor del número de Nusselt, se selecciona el criterio de Zukauskas.</a:t>
            </a:r>
          </a:p>
        </p:txBody>
      </p:sp>
      <mc:AlternateContent xmlns:mc="http://schemas.openxmlformats.org/markup-compatibility/2006" xmlns:a14="http://schemas.microsoft.com/office/drawing/2010/main">
        <mc:Choice Requires="a14">
          <p:sp>
            <p:nvSpPr>
              <p:cNvPr id="6" name="Rectángulo 5"/>
              <p:cNvSpPr/>
              <p:nvPr/>
            </p:nvSpPr>
            <p:spPr>
              <a:xfrm>
                <a:off x="6235019" y="763185"/>
                <a:ext cx="3819699" cy="7732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r>
                            <m:rPr>
                              <m:sty m:val="p"/>
                            </m:rPr>
                            <a:rPr lang="es-ES">
                              <a:latin typeface="Cambria Math" panose="02040503050406030204" pitchFamily="18" charset="0"/>
                            </a:rPr>
                            <m:t>N</m:t>
                          </m:r>
                          <m:r>
                            <m:rPr>
                              <m:sty m:val="p"/>
                            </m:rPr>
                            <a:rPr lang="es-ES" i="0">
                              <a:latin typeface="Cambria Math" panose="02040503050406030204" pitchFamily="18" charset="0"/>
                            </a:rPr>
                            <m:t>u</m:t>
                          </m:r>
                        </m:e>
                        <m:sub>
                          <m:r>
                            <m:rPr>
                              <m:sty m:val="p"/>
                            </m:rPr>
                            <a:rPr lang="es-ES" i="0">
                              <a:latin typeface="Cambria Math" panose="02040503050406030204" pitchFamily="18" charset="0"/>
                            </a:rPr>
                            <m:t>D</m:t>
                          </m:r>
                          <m:r>
                            <a:rPr lang="es-ES" i="0">
                              <a:latin typeface="Cambria Math" panose="02040503050406030204" pitchFamily="18" charset="0"/>
                            </a:rPr>
                            <m:t>=</m:t>
                          </m:r>
                        </m:sub>
                      </m:sSub>
                      <m:f>
                        <m:fPr>
                          <m:ctrlPr>
                            <a:rPr lang="es-ES" i="1">
                              <a:latin typeface="Cambria Math" panose="02040503050406030204" pitchFamily="18" charset="0"/>
                            </a:rPr>
                          </m:ctrlPr>
                        </m:fPr>
                        <m:num>
                          <m:r>
                            <m:rPr>
                              <m:sty m:val="p"/>
                            </m:rPr>
                            <a:rPr lang="es-ES" i="0">
                              <a:latin typeface="Cambria Math" panose="02040503050406030204" pitchFamily="18" charset="0"/>
                            </a:rPr>
                            <m:t>hD</m:t>
                          </m:r>
                        </m:num>
                        <m:den>
                          <m:r>
                            <m:rPr>
                              <m:sty m:val="p"/>
                            </m:rPr>
                            <a:rPr lang="es-ES" i="0">
                              <a:latin typeface="Cambria Math" panose="02040503050406030204" pitchFamily="18" charset="0"/>
                            </a:rPr>
                            <m:t>k</m:t>
                          </m:r>
                        </m:den>
                      </m:f>
                      <m:r>
                        <a:rPr lang="es-ES" i="0">
                          <a:latin typeface="Cambria Math" panose="02040503050406030204" pitchFamily="18" charset="0"/>
                        </a:rPr>
                        <m:t>=</m:t>
                      </m:r>
                      <m:r>
                        <m:rPr>
                          <m:sty m:val="p"/>
                        </m:rPr>
                        <a:rPr lang="es-ES" i="0">
                          <a:latin typeface="Cambria Math" panose="02040503050406030204" pitchFamily="18" charset="0"/>
                        </a:rPr>
                        <m:t>C</m:t>
                      </m:r>
                      <m:sSubSup>
                        <m:sSubSupPr>
                          <m:ctrlPr>
                            <a:rPr lang="es-ES" i="1">
                              <a:latin typeface="Cambria Math" panose="02040503050406030204" pitchFamily="18" charset="0"/>
                            </a:rPr>
                          </m:ctrlPr>
                        </m:sSubSupPr>
                        <m:e>
                          <m:r>
                            <m:rPr>
                              <m:sty m:val="p"/>
                            </m:rPr>
                            <a:rPr lang="es-ES" i="0">
                              <a:latin typeface="Cambria Math" panose="02040503050406030204" pitchFamily="18" charset="0"/>
                            </a:rPr>
                            <m:t>Re</m:t>
                          </m:r>
                        </m:e>
                        <m:sub>
                          <m:r>
                            <m:rPr>
                              <m:sty m:val="p"/>
                            </m:rPr>
                            <a:rPr lang="es-ES" i="0">
                              <a:latin typeface="Cambria Math" panose="02040503050406030204" pitchFamily="18" charset="0"/>
                            </a:rPr>
                            <m:t>D</m:t>
                          </m:r>
                          <m:r>
                            <a:rPr lang="es-ES" i="0">
                              <a:latin typeface="Cambria Math" panose="02040503050406030204" pitchFamily="18" charset="0"/>
                            </a:rPr>
                            <m:t>,</m:t>
                          </m:r>
                          <m:r>
                            <m:rPr>
                              <m:sty m:val="p"/>
                            </m:rPr>
                            <a:rPr lang="es-ES" i="0">
                              <a:latin typeface="Cambria Math" panose="02040503050406030204" pitchFamily="18" charset="0"/>
                            </a:rPr>
                            <m:t>max</m:t>
                          </m:r>
                        </m:sub>
                        <m:sup>
                          <m:r>
                            <m:rPr>
                              <m:sty m:val="p"/>
                            </m:rPr>
                            <a:rPr lang="es-ES" i="0">
                              <a:latin typeface="Cambria Math" panose="02040503050406030204" pitchFamily="18" charset="0"/>
                            </a:rPr>
                            <m:t>m</m:t>
                          </m:r>
                        </m:sup>
                      </m:sSubSup>
                      <m:sSup>
                        <m:sSupPr>
                          <m:ctrlPr>
                            <a:rPr lang="es-ES" i="1">
                              <a:latin typeface="Cambria Math" panose="02040503050406030204" pitchFamily="18" charset="0"/>
                            </a:rPr>
                          </m:ctrlPr>
                        </m:sSupPr>
                        <m:e>
                          <m:r>
                            <m:rPr>
                              <m:sty m:val="p"/>
                            </m:rPr>
                            <a:rPr lang="es-ES" i="0">
                              <a:latin typeface="Cambria Math" panose="02040503050406030204" pitchFamily="18" charset="0"/>
                            </a:rPr>
                            <m:t>Pr</m:t>
                          </m:r>
                        </m:e>
                        <m:sup>
                          <m:r>
                            <a:rPr lang="es-ES" i="0">
                              <a:latin typeface="Cambria Math" panose="02040503050406030204" pitchFamily="18" charset="0"/>
                            </a:rPr>
                            <m:t>0,38</m:t>
                          </m:r>
                        </m:sup>
                      </m:sSup>
                      <m:sSup>
                        <m:sSupPr>
                          <m:ctrlPr>
                            <a:rPr lang="es-ES" i="1">
                              <a:latin typeface="Cambria Math" panose="02040503050406030204" pitchFamily="18" charset="0"/>
                            </a:rPr>
                          </m:ctrlPr>
                        </m:sSupPr>
                        <m:e>
                          <m:d>
                            <m:dPr>
                              <m:ctrlPr>
                                <a:rPr lang="es-ES" i="1">
                                  <a:latin typeface="Cambria Math" panose="02040503050406030204" pitchFamily="18" charset="0"/>
                                </a:rPr>
                              </m:ctrlPr>
                            </m:dPr>
                            <m:e>
                              <m:f>
                                <m:fPr>
                                  <m:ctrlPr>
                                    <a:rPr lang="es-ES" i="1">
                                      <a:latin typeface="Cambria Math" panose="02040503050406030204" pitchFamily="18" charset="0"/>
                                    </a:rPr>
                                  </m:ctrlPr>
                                </m:fPr>
                                <m:num>
                                  <m:r>
                                    <m:rPr>
                                      <m:sty m:val="p"/>
                                    </m:rPr>
                                    <a:rPr lang="es-ES" i="0">
                                      <a:latin typeface="Cambria Math" panose="02040503050406030204" pitchFamily="18" charset="0"/>
                                    </a:rPr>
                                    <m:t>Pr</m:t>
                                  </m:r>
                                </m:num>
                                <m:den>
                                  <m:sSub>
                                    <m:sSubPr>
                                      <m:ctrlPr>
                                        <a:rPr lang="es-ES" i="1">
                                          <a:latin typeface="Cambria Math" panose="02040503050406030204" pitchFamily="18" charset="0"/>
                                        </a:rPr>
                                      </m:ctrlPr>
                                    </m:sSubPr>
                                    <m:e>
                                      <m:r>
                                        <m:rPr>
                                          <m:sty m:val="p"/>
                                        </m:rPr>
                                        <a:rPr lang="es-ES" i="0">
                                          <a:latin typeface="Cambria Math" panose="02040503050406030204" pitchFamily="18" charset="0"/>
                                        </a:rPr>
                                        <m:t>Pr</m:t>
                                      </m:r>
                                    </m:e>
                                    <m:sub>
                                      <m:r>
                                        <m:rPr>
                                          <m:sty m:val="p"/>
                                        </m:rPr>
                                        <a:rPr lang="es-ES" i="0">
                                          <a:latin typeface="Cambria Math" panose="02040503050406030204" pitchFamily="18" charset="0"/>
                                        </a:rPr>
                                        <m:t>s</m:t>
                                      </m:r>
                                    </m:sub>
                                  </m:sSub>
                                </m:den>
                              </m:f>
                            </m:e>
                          </m:d>
                        </m:e>
                        <m:sup>
                          <m:r>
                            <a:rPr lang="es-ES" i="0">
                              <a:latin typeface="Cambria Math" panose="02040503050406030204" pitchFamily="18" charset="0"/>
                            </a:rPr>
                            <m:t>0,25</m:t>
                          </m:r>
                        </m:sup>
                      </m:sSup>
                    </m:oMath>
                  </m:oMathPara>
                </a14:m>
                <a:endParaRPr lang="es-ES" dirty="0"/>
              </a:p>
            </p:txBody>
          </p:sp>
        </mc:Choice>
        <mc:Fallback xmlns="">
          <p:sp>
            <p:nvSpPr>
              <p:cNvPr id="6" name="Rectángulo 5"/>
              <p:cNvSpPr>
                <a:spLocks noRot="1" noChangeAspect="1" noMove="1" noResize="1" noEditPoints="1" noAdjustHandles="1" noChangeArrowheads="1" noChangeShapeType="1" noTextEdit="1"/>
              </p:cNvSpPr>
              <p:nvPr/>
            </p:nvSpPr>
            <p:spPr>
              <a:xfrm>
                <a:off x="6235019" y="763185"/>
                <a:ext cx="3819699" cy="773289"/>
              </a:xfrm>
              <a:prstGeom prst="rect">
                <a:avLst/>
              </a:prstGeom>
              <a:blipFill rotWithShape="0">
                <a:blip r:embed="rId4"/>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1927374" y="673380"/>
                <a:ext cx="2948308" cy="9727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S" i="1">
                              <a:latin typeface="Cambria Math" panose="02040503050406030204" pitchFamily="18" charset="0"/>
                            </a:rPr>
                          </m:ctrlPr>
                        </m:dPr>
                        <m:e>
                          <m:m>
                            <m:mPr>
                              <m:mcs>
                                <m:mc>
                                  <m:mcPr>
                                    <m:count m:val="1"/>
                                    <m:mcJc m:val="center"/>
                                  </m:mcPr>
                                </m:mc>
                              </m:mcs>
                              <m:ctrlPr>
                                <a:rPr lang="es-ES" i="1">
                                  <a:latin typeface="Cambria Math" panose="02040503050406030204" pitchFamily="18" charset="0"/>
                                </a:rPr>
                              </m:ctrlPr>
                            </m:mPr>
                            <m:mr>
                              <m:e>
                                <m:sSub>
                                  <m:sSubPr>
                                    <m:ctrlPr>
                                      <a:rPr lang="es-ES" i="1">
                                        <a:latin typeface="Cambria Math" panose="02040503050406030204" pitchFamily="18" charset="0"/>
                                      </a:rPr>
                                    </m:ctrlPr>
                                  </m:sSubPr>
                                  <m:e>
                                    <m:r>
                                      <a:rPr lang="es-ES" i="1">
                                        <a:latin typeface="Cambria Math" panose="02040503050406030204" pitchFamily="18" charset="0"/>
                                      </a:rPr>
                                      <m:t>𝑁</m:t>
                                    </m:r>
                                  </m:e>
                                  <m:sub>
                                    <m:r>
                                      <a:rPr lang="es-ES" i="1">
                                        <a:latin typeface="Cambria Math" panose="02040503050406030204" pitchFamily="18" charset="0"/>
                                      </a:rPr>
                                      <m:t>𝐿</m:t>
                                    </m:r>
                                  </m:sub>
                                </m:sSub>
                                <m:r>
                                  <a:rPr lang="es-ES" i="0">
                                    <a:latin typeface="Cambria Math" panose="02040503050406030204" pitchFamily="18" charset="0"/>
                                  </a:rPr>
                                  <m:t>&gt;20</m:t>
                                </m:r>
                              </m:e>
                            </m:mr>
                            <m:mr>
                              <m:e>
                                <m:r>
                                  <a:rPr lang="es-ES" i="0">
                                    <a:latin typeface="Cambria Math" panose="02040503050406030204" pitchFamily="18" charset="0"/>
                                  </a:rPr>
                                  <m:t>0,7&lt;</m:t>
                                </m:r>
                                <m:r>
                                  <a:rPr lang="es-ES" i="1">
                                    <a:latin typeface="Cambria Math" panose="02040503050406030204" pitchFamily="18" charset="0"/>
                                  </a:rPr>
                                  <m:t>𝑃𝑟</m:t>
                                </m:r>
                                <m:r>
                                  <a:rPr lang="es-ES" i="0">
                                    <a:latin typeface="Cambria Math" panose="02040503050406030204" pitchFamily="18" charset="0"/>
                                  </a:rPr>
                                  <m:t>&lt;500</m:t>
                                </m:r>
                              </m:e>
                            </m:mr>
                            <m:mr>
                              <m:e>
                                <m:r>
                                  <a:rPr lang="es-ES" i="0">
                                    <a:latin typeface="Cambria Math" panose="02040503050406030204" pitchFamily="18" charset="0"/>
                                  </a:rPr>
                                  <m:t>1000&lt;</m:t>
                                </m:r>
                                <m:sSub>
                                  <m:sSubPr>
                                    <m:ctrlPr>
                                      <a:rPr lang="es-ES" i="1">
                                        <a:latin typeface="Cambria Math" panose="02040503050406030204" pitchFamily="18" charset="0"/>
                                      </a:rPr>
                                    </m:ctrlPr>
                                  </m:sSubPr>
                                  <m:e>
                                    <m:r>
                                      <a:rPr lang="es-ES" i="1">
                                        <a:latin typeface="Cambria Math" panose="02040503050406030204" pitchFamily="18" charset="0"/>
                                      </a:rPr>
                                      <m:t>𝑅𝑒</m:t>
                                    </m:r>
                                  </m:e>
                                  <m:sub>
                                    <m:r>
                                      <a:rPr lang="es-ES" i="1">
                                        <a:latin typeface="Cambria Math" panose="02040503050406030204" pitchFamily="18" charset="0"/>
                                      </a:rPr>
                                      <m:t>𝐷</m:t>
                                    </m:r>
                                    <m:r>
                                      <a:rPr lang="es-ES" i="0">
                                        <a:latin typeface="Cambria Math" panose="02040503050406030204" pitchFamily="18" charset="0"/>
                                      </a:rPr>
                                      <m:t>,</m:t>
                                    </m:r>
                                    <m:r>
                                      <a:rPr lang="es-ES" i="1">
                                        <a:latin typeface="Cambria Math" panose="02040503050406030204" pitchFamily="18" charset="0"/>
                                      </a:rPr>
                                      <m:t>𝑚𝑎𝑥</m:t>
                                    </m:r>
                                  </m:sub>
                                </m:sSub>
                                <m:r>
                                  <a:rPr lang="es-ES" i="0">
                                    <a:latin typeface="Cambria Math" panose="02040503050406030204" pitchFamily="18" charset="0"/>
                                  </a:rPr>
                                  <m:t>&lt;2</m:t>
                                </m:r>
                                <m:r>
                                  <a:rPr lang="es-ES" i="1">
                                    <a:latin typeface="Cambria Math" panose="02040503050406030204" pitchFamily="18" charset="0"/>
                                  </a:rPr>
                                  <m:t>𝑥</m:t>
                                </m:r>
                                <m:sSup>
                                  <m:sSupPr>
                                    <m:ctrlPr>
                                      <a:rPr lang="es-ES" i="1">
                                        <a:latin typeface="Cambria Math" panose="02040503050406030204" pitchFamily="18" charset="0"/>
                                      </a:rPr>
                                    </m:ctrlPr>
                                  </m:sSupPr>
                                  <m:e>
                                    <m:r>
                                      <a:rPr lang="es-ES" i="0">
                                        <a:latin typeface="Cambria Math" panose="02040503050406030204" pitchFamily="18" charset="0"/>
                                      </a:rPr>
                                      <m:t>10</m:t>
                                    </m:r>
                                  </m:e>
                                  <m:sup>
                                    <m:r>
                                      <a:rPr lang="es-ES" i="0">
                                        <a:latin typeface="Cambria Math" panose="02040503050406030204" pitchFamily="18" charset="0"/>
                                      </a:rPr>
                                      <m:t>6</m:t>
                                    </m:r>
                                  </m:sup>
                                </m:sSup>
                              </m:e>
                            </m:mr>
                          </m:m>
                        </m:e>
                      </m:d>
                    </m:oMath>
                  </m:oMathPara>
                </a14:m>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1927374" y="673380"/>
                <a:ext cx="2948308" cy="972702"/>
              </a:xfrm>
              <a:prstGeom prst="rect">
                <a:avLst/>
              </a:prstGeom>
              <a:blipFill rotWithShape="0">
                <a:blip r:embed="rId5"/>
                <a:stretch>
                  <a:fillRect/>
                </a:stretch>
              </a:blipFill>
            </p:spPr>
            <p:txBody>
              <a:bodyPr/>
              <a:lstStyle/>
              <a:p>
                <a:r>
                  <a:rPr lang="es-CO">
                    <a:noFill/>
                  </a:rPr>
                  <a:t> </a:t>
                </a:r>
              </a:p>
            </p:txBody>
          </p:sp>
        </mc:Fallback>
      </mc:AlternateContent>
      <p:sp>
        <p:nvSpPr>
          <p:cNvPr id="8" name="Rectángulo 7"/>
          <p:cNvSpPr/>
          <p:nvPr/>
        </p:nvSpPr>
        <p:spPr>
          <a:xfrm>
            <a:off x="788848" y="1837230"/>
            <a:ext cx="10210799" cy="646331"/>
          </a:xfrm>
          <a:prstGeom prst="rect">
            <a:avLst/>
          </a:prstGeom>
        </p:spPr>
        <p:txBody>
          <a:bodyPr wrap="square">
            <a:spAutoFit/>
          </a:bodyPr>
          <a:lstStyle/>
          <a:p>
            <a:pPr algn="just"/>
            <a:r>
              <a:rPr lang="es-ES" dirty="0">
                <a:latin typeface="Calibri" panose="020F0502020204030204" pitchFamily="34" charset="0"/>
                <a:ea typeface="Calibri" panose="020F0502020204030204" pitchFamily="34" charset="0"/>
                <a:cs typeface="Times New Roman" panose="02020603050405020304" pitchFamily="18" charset="0"/>
              </a:rPr>
              <a:t>Se debe considerar que las propiedades termofísicas deben ser calculadas en el Tm excepto </a:t>
            </a:r>
            <a:r>
              <a:rPr lang="es-ES" dirty="0" err="1">
                <a:latin typeface="Calibri" panose="020F0502020204030204" pitchFamily="34" charset="0"/>
                <a:ea typeface="Calibri" panose="020F0502020204030204" pitchFamily="34" charset="0"/>
                <a:cs typeface="Times New Roman" panose="02020603050405020304" pitchFamily="18" charset="0"/>
              </a:rPr>
              <a:t>P</a:t>
            </a:r>
            <a:r>
              <a:rPr lang="es-ES" baseline="-25000" dirty="0" err="1">
                <a:latin typeface="Calibri" panose="020F0502020204030204" pitchFamily="34" charset="0"/>
                <a:ea typeface="Calibri" panose="020F0502020204030204" pitchFamily="34" charset="0"/>
                <a:cs typeface="Times New Roman" panose="02020603050405020304" pitchFamily="18" charset="0"/>
              </a:rPr>
              <a:t>rs</a:t>
            </a:r>
            <a:r>
              <a:rPr lang="es-ES" dirty="0">
                <a:latin typeface="Calibri" panose="020F0502020204030204" pitchFamily="34" charset="0"/>
                <a:ea typeface="Calibri" panose="020F0502020204030204" pitchFamily="34" charset="0"/>
                <a:cs typeface="Times New Roman" panose="02020603050405020304" pitchFamily="18" charset="0"/>
              </a:rPr>
              <a:t> el cual será tomado directamente en la temperatura superficial del tubo de cobre analizado.</a:t>
            </a:r>
            <a:endParaRPr lang="es-ES" dirty="0"/>
          </a:p>
        </p:txBody>
      </p:sp>
      <p:sp>
        <p:nvSpPr>
          <p:cNvPr id="9" name="Rectángulo 8"/>
          <p:cNvSpPr/>
          <p:nvPr/>
        </p:nvSpPr>
        <p:spPr>
          <a:xfrm>
            <a:off x="788848" y="3177420"/>
            <a:ext cx="3022751" cy="369332"/>
          </a:xfrm>
          <a:prstGeom prst="rect">
            <a:avLst/>
          </a:prstGeom>
        </p:spPr>
        <p:txBody>
          <a:bodyPr wrap="none">
            <a:spAutoFit/>
          </a:bodyPr>
          <a:lstStyle/>
          <a:p>
            <a:r>
              <a:rPr lang="es-ES" dirty="0">
                <a:latin typeface="Calibri" panose="020F0502020204030204" pitchFamily="34" charset="0"/>
                <a:ea typeface="Calibri" panose="020F0502020204030204" pitchFamily="34" charset="0"/>
                <a:cs typeface="Times New Roman" panose="02020603050405020304" pitchFamily="18" charset="0"/>
              </a:rPr>
              <a:t>Al interpolar los valores de </a:t>
            </a:r>
            <a:r>
              <a:rPr lang="es-ES" dirty="0" err="1">
                <a:latin typeface="Calibri" panose="020F0502020204030204" pitchFamily="34" charset="0"/>
                <a:ea typeface="Calibri" panose="020F0502020204030204" pitchFamily="34" charset="0"/>
                <a:cs typeface="Times New Roman" panose="02020603050405020304" pitchFamily="18" charset="0"/>
              </a:rPr>
              <a:t>P</a:t>
            </a:r>
            <a:r>
              <a:rPr lang="es-ES" baseline="-25000" dirty="0" err="1">
                <a:latin typeface="Calibri" panose="020F0502020204030204" pitchFamily="34" charset="0"/>
                <a:ea typeface="Calibri" panose="020F0502020204030204" pitchFamily="34" charset="0"/>
                <a:cs typeface="Times New Roman" panose="02020603050405020304" pitchFamily="18" charset="0"/>
              </a:rPr>
              <a:t>rs</a:t>
            </a:r>
            <a:r>
              <a:rPr lang="es-ES" dirty="0">
                <a:latin typeface="Calibri" panose="020F0502020204030204" pitchFamily="34" charset="0"/>
                <a:ea typeface="Calibri" panose="020F0502020204030204" pitchFamily="34" charset="0"/>
                <a:cs typeface="Times New Roman" panose="02020603050405020304" pitchFamily="18" charset="0"/>
              </a:rPr>
              <a:t> </a:t>
            </a:r>
            <a:endParaRPr lang="es-ES" dirty="0"/>
          </a:p>
        </p:txBody>
      </p:sp>
      <p:graphicFrame>
        <p:nvGraphicFramePr>
          <p:cNvPr id="10" name="Tabla 9"/>
          <p:cNvGraphicFramePr>
            <a:graphicFrameLocks noGrp="1"/>
          </p:cNvGraphicFramePr>
          <p:nvPr>
            <p:extLst>
              <p:ext uri="{D42A27DB-BD31-4B8C-83A1-F6EECF244321}">
                <p14:modId xmlns:p14="http://schemas.microsoft.com/office/powerpoint/2010/main" val="3569750702"/>
              </p:ext>
            </p:extLst>
          </p:nvPr>
        </p:nvGraphicFramePr>
        <p:xfrm>
          <a:off x="4507819" y="2716929"/>
          <a:ext cx="1727200" cy="1366647"/>
        </p:xfrm>
        <a:graphic>
          <a:graphicData uri="http://schemas.openxmlformats.org/drawingml/2006/table">
            <a:tbl>
              <a:tblPr firstRow="1" firstCol="1" bandRow="1">
                <a:tableStyleId>{5C22544A-7EE6-4342-B048-85BDC9FD1C3A}</a:tableStyleId>
              </a:tblPr>
              <a:tblGrid>
                <a:gridCol w="840740">
                  <a:extLst>
                    <a:ext uri="{9D8B030D-6E8A-4147-A177-3AD203B41FA5}">
                      <a16:colId xmlns:a16="http://schemas.microsoft.com/office/drawing/2014/main" val="1818627319"/>
                    </a:ext>
                  </a:extLst>
                </a:gridCol>
                <a:gridCol w="886460">
                  <a:extLst>
                    <a:ext uri="{9D8B030D-6E8A-4147-A177-3AD203B41FA5}">
                      <a16:colId xmlns:a16="http://schemas.microsoft.com/office/drawing/2014/main" val="3414903473"/>
                    </a:ext>
                  </a:extLst>
                </a:gridCol>
              </a:tblGrid>
              <a:tr h="330200">
                <a:tc gridSpan="2">
                  <a:txBody>
                    <a:bodyPr/>
                    <a:lstStyle/>
                    <a:p>
                      <a:pPr algn="ctr">
                        <a:lnSpc>
                          <a:spcPct val="107000"/>
                        </a:lnSpc>
                        <a:spcAft>
                          <a:spcPts val="0"/>
                        </a:spcAft>
                      </a:pPr>
                      <a:r>
                        <a:rPr lang="es-ES" sz="1400" dirty="0">
                          <a:effectLst/>
                        </a:rPr>
                        <a:t>EVAPORADOR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extLst>
                  <a:ext uri="{0D108BD9-81ED-4DB2-BD59-A6C34878D82A}">
                    <a16:rowId xmlns:a16="http://schemas.microsoft.com/office/drawing/2014/main" val="6789668"/>
                  </a:ext>
                </a:extLst>
              </a:tr>
              <a:tr h="196850">
                <a:tc>
                  <a:txBody>
                    <a:bodyPr/>
                    <a:lstStyle/>
                    <a:p>
                      <a:pPr algn="ctr">
                        <a:lnSpc>
                          <a:spcPct val="107000"/>
                        </a:lnSpc>
                        <a:spcAft>
                          <a:spcPts val="0"/>
                        </a:spcAft>
                      </a:pPr>
                      <a:r>
                        <a:rPr lang="es-ES" sz="1400">
                          <a:effectLst/>
                        </a:rPr>
                        <a:t>Temp</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effectLst/>
                        </a:rPr>
                        <a:t>Pr</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52741714"/>
                  </a:ext>
                </a:extLst>
              </a:tr>
              <a:tr h="200025">
                <a:tc>
                  <a:txBody>
                    <a:bodyPr/>
                    <a:lstStyle/>
                    <a:p>
                      <a:pPr algn="ctr">
                        <a:lnSpc>
                          <a:spcPct val="107000"/>
                        </a:lnSpc>
                        <a:spcAft>
                          <a:spcPts val="0"/>
                        </a:spcAft>
                      </a:pPr>
                      <a:r>
                        <a:rPr lang="es-ES" sz="1400">
                          <a:effectLst/>
                        </a:rPr>
                        <a:t>74,85</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effectLst/>
                        </a:rPr>
                        <a:t>0,7</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11124936"/>
                  </a:ext>
                </a:extLst>
              </a:tr>
              <a:tr h="295275">
                <a:tc>
                  <a:txBody>
                    <a:bodyPr/>
                    <a:lstStyle/>
                    <a:p>
                      <a:pPr algn="ctr">
                        <a:lnSpc>
                          <a:spcPct val="107000"/>
                        </a:lnSpc>
                        <a:spcAft>
                          <a:spcPts val="0"/>
                        </a:spcAft>
                      </a:pPr>
                      <a:r>
                        <a:rPr lang="es-ES" sz="1400">
                          <a:effectLst/>
                        </a:rPr>
                        <a:t>92,25</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effectLst/>
                        </a:rPr>
                        <a:t>0,6965</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82425361"/>
                  </a:ext>
                </a:extLst>
              </a:tr>
              <a:tr h="304800">
                <a:tc>
                  <a:txBody>
                    <a:bodyPr/>
                    <a:lstStyle/>
                    <a:p>
                      <a:pPr algn="ctr">
                        <a:lnSpc>
                          <a:spcPct val="107000"/>
                        </a:lnSpc>
                        <a:spcAft>
                          <a:spcPts val="0"/>
                        </a:spcAft>
                      </a:pPr>
                      <a:r>
                        <a:rPr lang="es-ES" sz="1400">
                          <a:effectLst/>
                        </a:rPr>
                        <a:t>124,85</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dirty="0">
                          <a:effectLst/>
                        </a:rPr>
                        <a:t>0,69</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07935165"/>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2168688037"/>
              </p:ext>
            </p:extLst>
          </p:nvPr>
        </p:nvGraphicFramePr>
        <p:xfrm>
          <a:off x="7227407" y="2738211"/>
          <a:ext cx="1834922" cy="1288459"/>
        </p:xfrm>
        <a:graphic>
          <a:graphicData uri="http://schemas.openxmlformats.org/drawingml/2006/table">
            <a:tbl>
              <a:tblPr firstRow="1" firstCol="1" bandRow="1">
                <a:tableStyleId>{5C22544A-7EE6-4342-B048-85BDC9FD1C3A}</a:tableStyleId>
              </a:tblPr>
              <a:tblGrid>
                <a:gridCol w="893175">
                  <a:extLst>
                    <a:ext uri="{9D8B030D-6E8A-4147-A177-3AD203B41FA5}">
                      <a16:colId xmlns:a16="http://schemas.microsoft.com/office/drawing/2014/main" val="1675201432"/>
                    </a:ext>
                  </a:extLst>
                </a:gridCol>
                <a:gridCol w="941747">
                  <a:extLst>
                    <a:ext uri="{9D8B030D-6E8A-4147-A177-3AD203B41FA5}">
                      <a16:colId xmlns:a16="http://schemas.microsoft.com/office/drawing/2014/main" val="3138186052"/>
                    </a:ext>
                  </a:extLst>
                </a:gridCol>
              </a:tblGrid>
              <a:tr h="291274">
                <a:tc gridSpan="2">
                  <a:txBody>
                    <a:bodyPr/>
                    <a:lstStyle/>
                    <a:p>
                      <a:pPr algn="ctr">
                        <a:lnSpc>
                          <a:spcPct val="107000"/>
                        </a:lnSpc>
                        <a:spcAft>
                          <a:spcPts val="0"/>
                        </a:spcAft>
                      </a:pPr>
                      <a:r>
                        <a:rPr lang="es-ES" sz="1400" dirty="0">
                          <a:effectLst/>
                        </a:rPr>
                        <a:t>CONDENSADOR</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extLst>
                  <a:ext uri="{0D108BD9-81ED-4DB2-BD59-A6C34878D82A}">
                    <a16:rowId xmlns:a16="http://schemas.microsoft.com/office/drawing/2014/main" val="1207714929"/>
                  </a:ext>
                </a:extLst>
              </a:tr>
              <a:tr h="275630">
                <a:tc>
                  <a:txBody>
                    <a:bodyPr/>
                    <a:lstStyle/>
                    <a:p>
                      <a:pPr algn="ctr">
                        <a:lnSpc>
                          <a:spcPct val="107000"/>
                        </a:lnSpc>
                        <a:spcAft>
                          <a:spcPts val="0"/>
                        </a:spcAft>
                      </a:pPr>
                      <a:r>
                        <a:rPr lang="es-ES" sz="1400">
                          <a:effectLst/>
                        </a:rPr>
                        <a:t>Temp</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effectLst/>
                        </a:rPr>
                        <a:t>Pr</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86021229"/>
                  </a:ext>
                </a:extLst>
              </a:tr>
              <a:tr h="230933">
                <a:tc>
                  <a:txBody>
                    <a:bodyPr/>
                    <a:lstStyle/>
                    <a:p>
                      <a:pPr algn="ctr">
                        <a:lnSpc>
                          <a:spcPct val="107000"/>
                        </a:lnSpc>
                        <a:spcAft>
                          <a:spcPts val="0"/>
                        </a:spcAft>
                      </a:pPr>
                      <a:r>
                        <a:rPr lang="es-ES" sz="1400">
                          <a:effectLst/>
                        </a:rPr>
                        <a:t>74,85</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effectLst/>
                        </a:rPr>
                        <a:t>0,7</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78689429"/>
                  </a:ext>
                </a:extLst>
              </a:tr>
              <a:tr h="255964">
                <a:tc>
                  <a:txBody>
                    <a:bodyPr/>
                    <a:lstStyle/>
                    <a:p>
                      <a:pPr algn="ctr">
                        <a:lnSpc>
                          <a:spcPct val="107000"/>
                        </a:lnSpc>
                        <a:spcAft>
                          <a:spcPts val="0"/>
                        </a:spcAft>
                      </a:pPr>
                      <a:r>
                        <a:rPr lang="es-ES" sz="1400">
                          <a:effectLst/>
                        </a:rPr>
                        <a:t>78,75</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a:effectLst/>
                        </a:rPr>
                        <a:t>0,6992</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67357640"/>
                  </a:ext>
                </a:extLst>
              </a:tr>
              <a:tr h="234658">
                <a:tc>
                  <a:txBody>
                    <a:bodyPr/>
                    <a:lstStyle/>
                    <a:p>
                      <a:pPr algn="ctr">
                        <a:lnSpc>
                          <a:spcPct val="107000"/>
                        </a:lnSpc>
                        <a:spcAft>
                          <a:spcPts val="0"/>
                        </a:spcAft>
                      </a:pPr>
                      <a:r>
                        <a:rPr lang="es-ES" sz="1400">
                          <a:effectLst/>
                        </a:rPr>
                        <a:t>124,85</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 sz="1400" dirty="0">
                          <a:effectLst/>
                        </a:rPr>
                        <a:t>0,69</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17683789"/>
                  </a:ext>
                </a:extLst>
              </a:tr>
            </a:tbl>
          </a:graphicData>
        </a:graphic>
      </p:graphicFrame>
      <p:sp>
        <p:nvSpPr>
          <p:cNvPr id="12" name="Rectángulo 11"/>
          <p:cNvSpPr/>
          <p:nvPr/>
        </p:nvSpPr>
        <p:spPr>
          <a:xfrm>
            <a:off x="788848" y="4240612"/>
            <a:ext cx="5446171" cy="369332"/>
          </a:xfrm>
          <a:prstGeom prst="rect">
            <a:avLst/>
          </a:prstGeom>
        </p:spPr>
        <p:txBody>
          <a:bodyPr wrap="none">
            <a:spAutoFit/>
          </a:bodyPr>
          <a:lstStyle/>
          <a:p>
            <a:r>
              <a:rPr lang="es-ES" dirty="0">
                <a:latin typeface="Calibri" panose="020F0502020204030204" pitchFamily="34" charset="0"/>
                <a:ea typeface="Calibri" panose="020F0502020204030204" pitchFamily="34" charset="0"/>
                <a:cs typeface="Times New Roman" panose="02020603050405020304" pitchFamily="18" charset="0"/>
              </a:rPr>
              <a:t>El valor de las constantes C y m son tomados de la tabla </a:t>
            </a:r>
            <a:endParaRPr lang="es-ES" dirty="0"/>
          </a:p>
        </p:txBody>
      </p:sp>
      <p:sp>
        <p:nvSpPr>
          <p:cNvPr id="15" name="Rectángulo 14"/>
          <p:cNvSpPr/>
          <p:nvPr/>
        </p:nvSpPr>
        <p:spPr>
          <a:xfrm>
            <a:off x="7772095" y="5175218"/>
            <a:ext cx="3627503" cy="685059"/>
          </a:xfrm>
          <a:prstGeom prst="rect">
            <a:avLst/>
          </a:prstGeom>
        </p:spPr>
        <p:txBody>
          <a:bodyPr wrap="square">
            <a:spAutoFit/>
          </a:bodyPr>
          <a:lstStyle/>
          <a:p>
            <a:pPr>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De aquí se obtiene el valor de las constantes C y m</a:t>
            </a:r>
          </a:p>
        </p:txBody>
      </p:sp>
      <p:pic>
        <p:nvPicPr>
          <p:cNvPr id="2" name="Imagen 1"/>
          <p:cNvPicPr>
            <a:picLocks noChangeAspect="1"/>
          </p:cNvPicPr>
          <p:nvPr/>
        </p:nvPicPr>
        <p:blipFill>
          <a:blip r:embed="rId6"/>
          <a:stretch>
            <a:fillRect/>
          </a:stretch>
        </p:blipFill>
        <p:spPr>
          <a:xfrm>
            <a:off x="1526494" y="4746786"/>
            <a:ext cx="5962650" cy="1876425"/>
          </a:xfrm>
          <a:prstGeom prst="rect">
            <a:avLst/>
          </a:prstGeom>
          <a:ln w="31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436939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FE73B57E-1C3D-4B30-85D5-675832EB121F}" type="slidenum">
              <a:rPr lang="es-EC" smtClean="0"/>
              <a:pPr/>
              <a:t>29</a:t>
            </a:fld>
            <a:endParaRPr lang="es-EC"/>
          </a:p>
        </p:txBody>
      </p:sp>
      <p:sp>
        <p:nvSpPr>
          <p:cNvPr id="4" name="Rectángulo 3"/>
          <p:cNvSpPr/>
          <p:nvPr/>
        </p:nvSpPr>
        <p:spPr>
          <a:xfrm>
            <a:off x="870855" y="192020"/>
            <a:ext cx="8229601" cy="369332"/>
          </a:xfrm>
          <a:prstGeom prst="rect">
            <a:avLst/>
          </a:prstGeom>
        </p:spPr>
        <p:txBody>
          <a:bodyPr wrap="square">
            <a:spAutoFit/>
          </a:bodyPr>
          <a:lstStyle/>
          <a:p>
            <a:r>
              <a:rPr lang="es-ES" dirty="0">
                <a:latin typeface="Calibri" panose="020F0502020204030204" pitchFamily="34" charset="0"/>
                <a:ea typeface="Calibri" panose="020F0502020204030204" pitchFamily="34" charset="0"/>
                <a:cs typeface="Times New Roman" panose="02020603050405020304" pitchFamily="18" charset="0"/>
              </a:rPr>
              <a:t>Una vez obtenidos los valores necesarios para calcular el número de </a:t>
            </a:r>
            <a:r>
              <a:rPr lang="es-ES" dirty="0" err="1">
                <a:latin typeface="Calibri" panose="020F0502020204030204" pitchFamily="34" charset="0"/>
                <a:ea typeface="Calibri" panose="020F0502020204030204" pitchFamily="34" charset="0"/>
                <a:cs typeface="Times New Roman" panose="02020603050405020304" pitchFamily="18" charset="0"/>
              </a:rPr>
              <a:t>Nusselt</a:t>
            </a:r>
            <a:endParaRPr lang="es-ES" dirty="0"/>
          </a:p>
        </p:txBody>
      </p:sp>
      <mc:AlternateContent xmlns:mc="http://schemas.openxmlformats.org/markup-compatibility/2006" xmlns:a14="http://schemas.microsoft.com/office/drawing/2010/main">
        <mc:Choice Requires="a14">
          <p:sp>
            <p:nvSpPr>
              <p:cNvPr id="5" name="Rectángulo 4"/>
              <p:cNvSpPr/>
              <p:nvPr/>
            </p:nvSpPr>
            <p:spPr>
              <a:xfrm>
                <a:off x="870855" y="650192"/>
                <a:ext cx="6096000" cy="1322478"/>
              </a:xfrm>
              <a:prstGeom prst="rect">
                <a:avLst/>
              </a:prstGeom>
            </p:spPr>
            <p:txBody>
              <a:bodyPr>
                <a:spAutoFit/>
              </a:bodyPr>
              <a:lstStyle/>
              <a:p>
                <a:pPr>
                  <a:lnSpc>
                    <a:spcPct val="107000"/>
                  </a:lnSpc>
                  <a:spcAft>
                    <a:spcPts val="800"/>
                  </a:spcAft>
                </a:pPr>
                <a:r>
                  <a:rPr lang="es-E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Evaporador</a:t>
                </a: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Nu</m:t>
                          </m:r>
                        </m:e>
                        <m:sub>
                          <m:r>
                            <m:rPr>
                              <m:sty m:val="p"/>
                            </m:rPr>
                            <a:rPr lang="es-ES">
                              <a:latin typeface="Cambria Math" panose="02040503050406030204" pitchFamily="18" charset="0"/>
                              <a:ea typeface="Calibri" panose="020F0502020204030204" pitchFamily="34" charset="0"/>
                              <a:cs typeface="Calibri" panose="020F0502020204030204" pitchFamily="34" charset="0"/>
                            </a:rPr>
                            <m:t>D</m:t>
                          </m:r>
                          <m:r>
                            <a:rPr lang="es-ES">
                              <a:latin typeface="Cambria Math" panose="02040503050406030204" pitchFamily="18" charset="0"/>
                              <a:ea typeface="Calibri" panose="020F0502020204030204" pitchFamily="34" charset="0"/>
                              <a:cs typeface="Calibri" panose="020F0502020204030204" pitchFamily="34" charset="0"/>
                            </a:rPr>
                            <m:t>=</m:t>
                          </m:r>
                        </m:sub>
                      </m:sSub>
                      <m:r>
                        <m:rPr>
                          <m:sty m:val="p"/>
                        </m:rPr>
                        <a:rPr lang="es-ES">
                          <a:latin typeface="Cambria Math" panose="02040503050406030204" pitchFamily="18" charset="0"/>
                          <a:ea typeface="Calibri" panose="020F0502020204030204" pitchFamily="34" charset="0"/>
                          <a:cs typeface="Calibri" panose="020F0502020204030204" pitchFamily="34" charset="0"/>
                        </a:rPr>
                        <m:t>C</m:t>
                      </m:r>
                      <m:sSubSup>
                        <m:sSubSupPr>
                          <m:ctrlPr>
                            <a:rPr lang="es-ES" i="1">
                              <a:latin typeface="Cambria Math" panose="02040503050406030204" pitchFamily="18" charset="0"/>
                              <a:ea typeface="Calibri" panose="020F0502020204030204" pitchFamily="34" charset="0"/>
                              <a:cs typeface="Calibri" panose="020F0502020204030204" pitchFamily="34" charset="0"/>
                            </a:rPr>
                          </m:ctrlPr>
                        </m:sSubSupPr>
                        <m:e>
                          <m:r>
                            <m:rPr>
                              <m:sty m:val="p"/>
                            </m:rPr>
                            <a:rPr lang="es-ES">
                              <a:latin typeface="Cambria Math" panose="02040503050406030204" pitchFamily="18" charset="0"/>
                              <a:ea typeface="Calibri" panose="020F0502020204030204" pitchFamily="34" charset="0"/>
                              <a:cs typeface="Calibri" panose="020F0502020204030204" pitchFamily="34" charset="0"/>
                            </a:rPr>
                            <m:t>Re</m:t>
                          </m:r>
                        </m:e>
                        <m:sub>
                          <m:r>
                            <m:rPr>
                              <m:sty m:val="p"/>
                            </m:rPr>
                            <a:rPr lang="es-ES">
                              <a:latin typeface="Cambria Math" panose="02040503050406030204" pitchFamily="18" charset="0"/>
                              <a:ea typeface="Calibri" panose="020F0502020204030204" pitchFamily="34" charset="0"/>
                              <a:cs typeface="Calibri" panose="020F0502020204030204" pitchFamily="34" charset="0"/>
                            </a:rPr>
                            <m:t>D</m:t>
                          </m:r>
                          <m:r>
                            <a:rPr lang="es-ES">
                              <a:latin typeface="Cambria Math" panose="02040503050406030204" pitchFamily="18" charset="0"/>
                              <a:ea typeface="Calibri" panose="020F0502020204030204" pitchFamily="34" charset="0"/>
                              <a:cs typeface="Calibri" panose="020F0502020204030204" pitchFamily="34" charset="0"/>
                            </a:rPr>
                            <m:t>,</m:t>
                          </m:r>
                          <m:r>
                            <m:rPr>
                              <m:sty m:val="p"/>
                            </m:rPr>
                            <a:rPr lang="es-ES">
                              <a:latin typeface="Cambria Math" panose="02040503050406030204" pitchFamily="18" charset="0"/>
                              <a:ea typeface="Calibri" panose="020F0502020204030204" pitchFamily="34" charset="0"/>
                              <a:cs typeface="Calibri" panose="020F0502020204030204" pitchFamily="34" charset="0"/>
                            </a:rPr>
                            <m:t>max</m:t>
                          </m:r>
                        </m:sub>
                        <m:sup>
                          <m:r>
                            <m:rPr>
                              <m:sty m:val="p"/>
                            </m:rPr>
                            <a:rPr lang="es-ES">
                              <a:latin typeface="Cambria Math" panose="02040503050406030204" pitchFamily="18" charset="0"/>
                              <a:ea typeface="Calibri" panose="020F0502020204030204" pitchFamily="34" charset="0"/>
                              <a:cs typeface="Calibri" panose="020F0502020204030204" pitchFamily="34" charset="0"/>
                            </a:rPr>
                            <m:t>m</m:t>
                          </m:r>
                        </m:sup>
                      </m:sSubSup>
                      <m:sSup>
                        <m:sSupPr>
                          <m:ctrlPr>
                            <a:rPr lang="es-ES" i="1">
                              <a:latin typeface="Cambria Math" panose="02040503050406030204" pitchFamily="18" charset="0"/>
                              <a:ea typeface="Calibri" panose="020F0502020204030204" pitchFamily="34" charset="0"/>
                              <a:cs typeface="Calibri" panose="020F0502020204030204" pitchFamily="34" charset="0"/>
                            </a:rPr>
                          </m:ctrlPr>
                        </m:sSupPr>
                        <m:e>
                          <m:r>
                            <m:rPr>
                              <m:sty m:val="p"/>
                            </m:rPr>
                            <a:rPr lang="es-ES">
                              <a:latin typeface="Cambria Math" panose="02040503050406030204" pitchFamily="18" charset="0"/>
                              <a:ea typeface="Calibri" panose="020F0502020204030204" pitchFamily="34" charset="0"/>
                              <a:cs typeface="Calibri" panose="020F0502020204030204" pitchFamily="34" charset="0"/>
                            </a:rPr>
                            <m:t>Pr</m:t>
                          </m:r>
                        </m:e>
                        <m:sup>
                          <m:r>
                            <a:rPr lang="es-ES">
                              <a:latin typeface="Cambria Math" panose="02040503050406030204" pitchFamily="18" charset="0"/>
                              <a:ea typeface="Calibri" panose="020F0502020204030204" pitchFamily="34" charset="0"/>
                              <a:cs typeface="Calibri" panose="020F0502020204030204" pitchFamily="34" charset="0"/>
                            </a:rPr>
                            <m:t>0,38</m:t>
                          </m:r>
                        </m:sup>
                      </m:sSup>
                      <m:sSup>
                        <m:sSupPr>
                          <m:ctrlPr>
                            <a:rPr lang="es-ES" i="1">
                              <a:latin typeface="Cambria Math" panose="02040503050406030204" pitchFamily="18" charset="0"/>
                              <a:ea typeface="Calibri" panose="020F0502020204030204" pitchFamily="34" charset="0"/>
                              <a:cs typeface="Calibri" panose="020F0502020204030204" pitchFamily="34" charset="0"/>
                            </a:rPr>
                          </m:ctrlPr>
                        </m:sSupPr>
                        <m:e>
                          <m:d>
                            <m:dPr>
                              <m:ctrlPr>
                                <a:rPr lang="es-ES" i="1">
                                  <a:latin typeface="Cambria Math" panose="02040503050406030204" pitchFamily="18" charset="0"/>
                                  <a:ea typeface="Calibri" panose="020F0502020204030204" pitchFamily="34" charset="0"/>
                                  <a:cs typeface="Calibri" panose="020F0502020204030204" pitchFamily="34" charset="0"/>
                                </a:rPr>
                              </m:ctrlPr>
                            </m:dPr>
                            <m:e>
                              <m:f>
                                <m:fPr>
                                  <m:ctrlPr>
                                    <a:rPr lang="es-ES" i="1">
                                      <a:latin typeface="Cambria Math" panose="02040503050406030204" pitchFamily="18" charset="0"/>
                                      <a:ea typeface="Calibri" panose="020F0502020204030204" pitchFamily="34" charset="0"/>
                                      <a:cs typeface="Calibri" panose="020F0502020204030204" pitchFamily="34" charset="0"/>
                                    </a:rPr>
                                  </m:ctrlPr>
                                </m:fPr>
                                <m:num>
                                  <m:r>
                                    <m:rPr>
                                      <m:sty m:val="p"/>
                                    </m:rPr>
                                    <a:rPr lang="es-ES">
                                      <a:latin typeface="Cambria Math" panose="02040503050406030204" pitchFamily="18" charset="0"/>
                                      <a:ea typeface="Calibri" panose="020F0502020204030204" pitchFamily="34" charset="0"/>
                                      <a:cs typeface="Calibri" panose="020F0502020204030204" pitchFamily="34" charset="0"/>
                                    </a:rPr>
                                    <m:t>Pr</m:t>
                                  </m:r>
                                </m:num>
                                <m:den>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Pr</m:t>
                                      </m:r>
                                    </m:e>
                                    <m:sub>
                                      <m:r>
                                        <m:rPr>
                                          <m:sty m:val="p"/>
                                        </m:rPr>
                                        <a:rPr lang="es-ES">
                                          <a:latin typeface="Cambria Math" panose="02040503050406030204" pitchFamily="18" charset="0"/>
                                          <a:ea typeface="Calibri" panose="020F0502020204030204" pitchFamily="34" charset="0"/>
                                          <a:cs typeface="Calibri" panose="020F0502020204030204" pitchFamily="34" charset="0"/>
                                        </a:rPr>
                                        <m:t>s</m:t>
                                      </m:r>
                                    </m:sub>
                                  </m:sSub>
                                </m:den>
                              </m:f>
                            </m:e>
                          </m:d>
                        </m:e>
                        <m:sup>
                          <m:r>
                            <a:rPr lang="es-ES">
                              <a:latin typeface="Cambria Math" panose="02040503050406030204" pitchFamily="18" charset="0"/>
                              <a:ea typeface="Calibri" panose="020F0502020204030204" pitchFamily="34" charset="0"/>
                              <a:cs typeface="Calibri" panose="020F0502020204030204" pitchFamily="34" charset="0"/>
                            </a:rPr>
                            <m:t>0,25</m:t>
                          </m:r>
                        </m:sup>
                      </m:sSup>
                      <m:r>
                        <a:rPr lang="es-ES">
                          <a:latin typeface="Cambria Math" panose="02040503050406030204" pitchFamily="18" charset="0"/>
                          <a:ea typeface="Calibri" panose="020F0502020204030204" pitchFamily="34" charset="0"/>
                          <a:cs typeface="Calibri" panose="020F0502020204030204" pitchFamily="34" charset="0"/>
                        </a:rPr>
                        <m:t>=126,002</m:t>
                      </m:r>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870855" y="650192"/>
                <a:ext cx="6096000" cy="1322478"/>
              </a:xfrm>
              <a:prstGeom prst="rect">
                <a:avLst/>
              </a:prstGeom>
              <a:blipFill rotWithShape="0">
                <a:blip r:embed="rId4"/>
                <a:stretch>
                  <a:fillRect l="-900" t="-2304"/>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6309653" y="649515"/>
                <a:ext cx="6096000" cy="1322478"/>
              </a:xfrm>
              <a:prstGeom prst="rect">
                <a:avLst/>
              </a:prstGeom>
            </p:spPr>
            <p:txBody>
              <a:bodyPr>
                <a:spAutoFit/>
              </a:bodyPr>
              <a:lstStyle/>
              <a:p>
                <a:pPr indent="449580">
                  <a:lnSpc>
                    <a:spcPct val="107000"/>
                  </a:lnSpc>
                  <a:spcAft>
                    <a:spcPts val="800"/>
                  </a:spcAft>
                </a:pPr>
                <a:r>
                  <a:rPr lang="es-ES"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Condensador</a:t>
                </a: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Nu</m:t>
                          </m:r>
                        </m:e>
                        <m:sub>
                          <m:r>
                            <m:rPr>
                              <m:sty m:val="p"/>
                            </m:rPr>
                            <a:rPr lang="es-ES">
                              <a:latin typeface="Cambria Math" panose="02040503050406030204" pitchFamily="18" charset="0"/>
                              <a:ea typeface="Calibri" panose="020F0502020204030204" pitchFamily="34" charset="0"/>
                              <a:cs typeface="Calibri" panose="020F0502020204030204" pitchFamily="34" charset="0"/>
                            </a:rPr>
                            <m:t>D</m:t>
                          </m:r>
                          <m:r>
                            <a:rPr lang="es-ES">
                              <a:latin typeface="Cambria Math" panose="02040503050406030204" pitchFamily="18" charset="0"/>
                              <a:ea typeface="Calibri" panose="020F0502020204030204" pitchFamily="34" charset="0"/>
                              <a:cs typeface="Calibri" panose="020F0502020204030204" pitchFamily="34" charset="0"/>
                            </a:rPr>
                            <m:t>=</m:t>
                          </m:r>
                        </m:sub>
                      </m:sSub>
                      <m:r>
                        <m:rPr>
                          <m:sty m:val="p"/>
                        </m:rPr>
                        <a:rPr lang="es-ES">
                          <a:latin typeface="Cambria Math" panose="02040503050406030204" pitchFamily="18" charset="0"/>
                          <a:ea typeface="Calibri" panose="020F0502020204030204" pitchFamily="34" charset="0"/>
                          <a:cs typeface="Calibri" panose="020F0502020204030204" pitchFamily="34" charset="0"/>
                        </a:rPr>
                        <m:t>C</m:t>
                      </m:r>
                      <m:sSubSup>
                        <m:sSubSupPr>
                          <m:ctrlPr>
                            <a:rPr lang="es-ES" i="1">
                              <a:latin typeface="Cambria Math" panose="02040503050406030204" pitchFamily="18" charset="0"/>
                              <a:ea typeface="Calibri" panose="020F0502020204030204" pitchFamily="34" charset="0"/>
                              <a:cs typeface="Calibri" panose="020F0502020204030204" pitchFamily="34" charset="0"/>
                            </a:rPr>
                          </m:ctrlPr>
                        </m:sSubSupPr>
                        <m:e>
                          <m:r>
                            <m:rPr>
                              <m:sty m:val="p"/>
                            </m:rPr>
                            <a:rPr lang="es-ES">
                              <a:latin typeface="Cambria Math" panose="02040503050406030204" pitchFamily="18" charset="0"/>
                              <a:ea typeface="Calibri" panose="020F0502020204030204" pitchFamily="34" charset="0"/>
                              <a:cs typeface="Calibri" panose="020F0502020204030204" pitchFamily="34" charset="0"/>
                            </a:rPr>
                            <m:t>Re</m:t>
                          </m:r>
                        </m:e>
                        <m:sub>
                          <m:r>
                            <m:rPr>
                              <m:sty m:val="p"/>
                            </m:rPr>
                            <a:rPr lang="es-ES">
                              <a:latin typeface="Cambria Math" panose="02040503050406030204" pitchFamily="18" charset="0"/>
                              <a:ea typeface="Calibri" panose="020F0502020204030204" pitchFamily="34" charset="0"/>
                              <a:cs typeface="Calibri" panose="020F0502020204030204" pitchFamily="34" charset="0"/>
                            </a:rPr>
                            <m:t>D</m:t>
                          </m:r>
                          <m:r>
                            <a:rPr lang="es-ES">
                              <a:latin typeface="Cambria Math" panose="02040503050406030204" pitchFamily="18" charset="0"/>
                              <a:ea typeface="Calibri" panose="020F0502020204030204" pitchFamily="34" charset="0"/>
                              <a:cs typeface="Calibri" panose="020F0502020204030204" pitchFamily="34" charset="0"/>
                            </a:rPr>
                            <m:t>,</m:t>
                          </m:r>
                          <m:r>
                            <m:rPr>
                              <m:sty m:val="p"/>
                            </m:rPr>
                            <a:rPr lang="es-ES">
                              <a:latin typeface="Cambria Math" panose="02040503050406030204" pitchFamily="18" charset="0"/>
                              <a:ea typeface="Calibri" panose="020F0502020204030204" pitchFamily="34" charset="0"/>
                              <a:cs typeface="Calibri" panose="020F0502020204030204" pitchFamily="34" charset="0"/>
                            </a:rPr>
                            <m:t>max</m:t>
                          </m:r>
                        </m:sub>
                        <m:sup>
                          <m:r>
                            <m:rPr>
                              <m:sty m:val="p"/>
                            </m:rPr>
                            <a:rPr lang="es-ES">
                              <a:latin typeface="Cambria Math" panose="02040503050406030204" pitchFamily="18" charset="0"/>
                              <a:ea typeface="Calibri" panose="020F0502020204030204" pitchFamily="34" charset="0"/>
                              <a:cs typeface="Calibri" panose="020F0502020204030204" pitchFamily="34" charset="0"/>
                            </a:rPr>
                            <m:t>m</m:t>
                          </m:r>
                        </m:sup>
                      </m:sSubSup>
                      <m:sSup>
                        <m:sSupPr>
                          <m:ctrlPr>
                            <a:rPr lang="es-ES" i="1">
                              <a:latin typeface="Cambria Math" panose="02040503050406030204" pitchFamily="18" charset="0"/>
                              <a:ea typeface="Calibri" panose="020F0502020204030204" pitchFamily="34" charset="0"/>
                              <a:cs typeface="Calibri" panose="020F0502020204030204" pitchFamily="34" charset="0"/>
                            </a:rPr>
                          </m:ctrlPr>
                        </m:sSupPr>
                        <m:e>
                          <m:r>
                            <m:rPr>
                              <m:sty m:val="p"/>
                            </m:rPr>
                            <a:rPr lang="es-ES">
                              <a:latin typeface="Cambria Math" panose="02040503050406030204" pitchFamily="18" charset="0"/>
                              <a:ea typeface="Calibri" panose="020F0502020204030204" pitchFamily="34" charset="0"/>
                              <a:cs typeface="Calibri" panose="020F0502020204030204" pitchFamily="34" charset="0"/>
                            </a:rPr>
                            <m:t>Pr</m:t>
                          </m:r>
                        </m:e>
                        <m:sup>
                          <m:r>
                            <a:rPr lang="es-ES">
                              <a:latin typeface="Cambria Math" panose="02040503050406030204" pitchFamily="18" charset="0"/>
                              <a:ea typeface="Calibri" panose="020F0502020204030204" pitchFamily="34" charset="0"/>
                              <a:cs typeface="Calibri" panose="020F0502020204030204" pitchFamily="34" charset="0"/>
                            </a:rPr>
                            <m:t>0,38</m:t>
                          </m:r>
                        </m:sup>
                      </m:sSup>
                      <m:sSup>
                        <m:sSupPr>
                          <m:ctrlPr>
                            <a:rPr lang="es-ES" i="1">
                              <a:latin typeface="Cambria Math" panose="02040503050406030204" pitchFamily="18" charset="0"/>
                              <a:ea typeface="Calibri" panose="020F0502020204030204" pitchFamily="34" charset="0"/>
                              <a:cs typeface="Calibri" panose="020F0502020204030204" pitchFamily="34" charset="0"/>
                            </a:rPr>
                          </m:ctrlPr>
                        </m:sSupPr>
                        <m:e>
                          <m:d>
                            <m:dPr>
                              <m:ctrlPr>
                                <a:rPr lang="es-ES" i="1">
                                  <a:latin typeface="Cambria Math" panose="02040503050406030204" pitchFamily="18" charset="0"/>
                                  <a:ea typeface="Calibri" panose="020F0502020204030204" pitchFamily="34" charset="0"/>
                                  <a:cs typeface="Calibri" panose="020F0502020204030204" pitchFamily="34" charset="0"/>
                                </a:rPr>
                              </m:ctrlPr>
                            </m:dPr>
                            <m:e>
                              <m:f>
                                <m:fPr>
                                  <m:ctrlPr>
                                    <a:rPr lang="es-ES" i="1">
                                      <a:latin typeface="Cambria Math" panose="02040503050406030204" pitchFamily="18" charset="0"/>
                                      <a:ea typeface="Calibri" panose="020F0502020204030204" pitchFamily="34" charset="0"/>
                                      <a:cs typeface="Calibri" panose="020F0502020204030204" pitchFamily="34" charset="0"/>
                                    </a:rPr>
                                  </m:ctrlPr>
                                </m:fPr>
                                <m:num>
                                  <m:r>
                                    <m:rPr>
                                      <m:sty m:val="p"/>
                                    </m:rPr>
                                    <a:rPr lang="es-ES">
                                      <a:latin typeface="Cambria Math" panose="02040503050406030204" pitchFamily="18" charset="0"/>
                                      <a:ea typeface="Calibri" panose="020F0502020204030204" pitchFamily="34" charset="0"/>
                                      <a:cs typeface="Calibri" panose="020F0502020204030204" pitchFamily="34" charset="0"/>
                                    </a:rPr>
                                    <m:t>Pr</m:t>
                                  </m:r>
                                </m:num>
                                <m:den>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Pr</m:t>
                                      </m:r>
                                    </m:e>
                                    <m:sub>
                                      <m:r>
                                        <m:rPr>
                                          <m:sty m:val="p"/>
                                        </m:rPr>
                                        <a:rPr lang="es-ES">
                                          <a:latin typeface="Cambria Math" panose="02040503050406030204" pitchFamily="18" charset="0"/>
                                          <a:ea typeface="Calibri" panose="020F0502020204030204" pitchFamily="34" charset="0"/>
                                          <a:cs typeface="Calibri" panose="020F0502020204030204" pitchFamily="34" charset="0"/>
                                        </a:rPr>
                                        <m:t>s</m:t>
                                      </m:r>
                                    </m:sub>
                                  </m:sSub>
                                </m:den>
                              </m:f>
                            </m:e>
                          </m:d>
                        </m:e>
                        <m:sup>
                          <m:r>
                            <a:rPr lang="es-ES">
                              <a:latin typeface="Cambria Math" panose="02040503050406030204" pitchFamily="18" charset="0"/>
                              <a:ea typeface="Calibri" panose="020F0502020204030204" pitchFamily="34" charset="0"/>
                              <a:cs typeface="Calibri" panose="020F0502020204030204" pitchFamily="34" charset="0"/>
                            </a:rPr>
                            <m:t>0,25</m:t>
                          </m:r>
                        </m:sup>
                      </m:sSup>
                      <m:r>
                        <a:rPr lang="es-ES">
                          <a:latin typeface="Cambria Math" panose="02040503050406030204" pitchFamily="18" charset="0"/>
                          <a:ea typeface="Calibri" panose="020F0502020204030204" pitchFamily="34" charset="0"/>
                          <a:cs typeface="Calibri" panose="020F0502020204030204" pitchFamily="34" charset="0"/>
                        </a:rPr>
                        <m:t>=65,034</m:t>
                      </m:r>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6309653" y="649515"/>
                <a:ext cx="6096000" cy="1322478"/>
              </a:xfrm>
              <a:prstGeom prst="rect">
                <a:avLst/>
              </a:prstGeom>
              <a:blipFill rotWithShape="0">
                <a:blip r:embed="rId5"/>
                <a:stretch>
                  <a:fillRect t="-2315"/>
                </a:stretch>
              </a:blipFill>
            </p:spPr>
            <p:txBody>
              <a:bodyPr/>
              <a:lstStyle/>
              <a:p>
                <a:r>
                  <a:rPr lang="es-CO">
                    <a:noFill/>
                  </a:rPr>
                  <a:t> </a:t>
                </a:r>
              </a:p>
            </p:txBody>
          </p:sp>
        </mc:Fallback>
      </mc:AlternateContent>
      <p:sp>
        <p:nvSpPr>
          <p:cNvPr id="7" name="Rectángulo 6"/>
          <p:cNvSpPr/>
          <p:nvPr/>
        </p:nvSpPr>
        <p:spPr>
          <a:xfrm>
            <a:off x="870855" y="1927028"/>
            <a:ext cx="9895116" cy="646331"/>
          </a:xfrm>
          <a:prstGeom prst="rect">
            <a:avLst/>
          </a:prstGeom>
        </p:spPr>
        <p:txBody>
          <a:bodyPr wrap="square">
            <a:spAutoFit/>
          </a:bodyPr>
          <a:lstStyle/>
          <a:p>
            <a:r>
              <a:rPr lang="es-ES" dirty="0">
                <a:latin typeface="Calibri" panose="020F0502020204030204" pitchFamily="34" charset="0"/>
                <a:ea typeface="Calibri" panose="020F0502020204030204" pitchFamily="34" charset="0"/>
                <a:cs typeface="Times New Roman" panose="02020603050405020304" pitchFamily="18" charset="0"/>
              </a:rPr>
              <a:t>Ya que la ecuación de </a:t>
            </a:r>
            <a:r>
              <a:rPr lang="es-ES" dirty="0" err="1">
                <a:latin typeface="Calibri" panose="020F0502020204030204" pitchFamily="34" charset="0"/>
                <a:ea typeface="Calibri" panose="020F0502020204030204" pitchFamily="34" charset="0"/>
                <a:cs typeface="Times New Roman" panose="02020603050405020304" pitchFamily="18" charset="0"/>
              </a:rPr>
              <a:t>Zukauskas</a:t>
            </a:r>
            <a:r>
              <a:rPr lang="es-ES" dirty="0">
                <a:latin typeface="Calibri" panose="020F0502020204030204" pitchFamily="34" charset="0"/>
                <a:ea typeface="Calibri" panose="020F0502020204030204" pitchFamily="34" charset="0"/>
                <a:cs typeface="Times New Roman" panose="02020603050405020304" pitchFamily="18" charset="0"/>
              </a:rPr>
              <a:t> se aplica para un número mayor de 20 filas, existe un factor de corrección para obtener el valor real de </a:t>
            </a:r>
            <a:r>
              <a:rPr lang="es-ES" dirty="0" err="1">
                <a:latin typeface="Calibri" panose="020F0502020204030204" pitchFamily="34" charset="0"/>
                <a:ea typeface="Calibri" panose="020F0502020204030204" pitchFamily="34" charset="0"/>
                <a:cs typeface="Times New Roman" panose="02020603050405020304" pitchFamily="18" charset="0"/>
              </a:rPr>
              <a:t>Nusselt</a:t>
            </a:r>
            <a:r>
              <a:rPr lang="es-ES" dirty="0">
                <a:latin typeface="Calibri" panose="020F0502020204030204" pitchFamily="34" charset="0"/>
                <a:ea typeface="Calibri" panose="020F0502020204030204" pitchFamily="34" charset="0"/>
                <a:cs typeface="Times New Roman" panose="02020603050405020304" pitchFamily="18" charset="0"/>
              </a:rPr>
              <a:t> </a:t>
            </a:r>
            <a:endParaRPr lang="es-ES" dirty="0"/>
          </a:p>
        </p:txBody>
      </p:sp>
      <p:pic>
        <p:nvPicPr>
          <p:cNvPr id="8" name="Imagen 7"/>
          <p:cNvPicPr/>
          <p:nvPr/>
        </p:nvPicPr>
        <p:blipFill>
          <a:blip r:embed="rId6">
            <a:extLst>
              <a:ext uri="{28A0092B-C50C-407E-A947-70E740481C1C}">
                <a14:useLocalDpi xmlns:a14="http://schemas.microsoft.com/office/drawing/2010/main" val="0"/>
              </a:ext>
            </a:extLst>
          </a:blip>
          <a:srcRect/>
          <a:stretch>
            <a:fillRect/>
          </a:stretch>
        </p:blipFill>
        <p:spPr bwMode="auto">
          <a:xfrm>
            <a:off x="2216843" y="2655918"/>
            <a:ext cx="7203139" cy="949960"/>
          </a:xfrm>
          <a:prstGeom prst="rect">
            <a:avLst/>
          </a:prstGeom>
          <a:noFill/>
          <a:ln>
            <a:noFill/>
          </a:ln>
        </p:spPr>
      </p:pic>
      <mc:AlternateContent xmlns:mc="http://schemas.openxmlformats.org/markup-compatibility/2006" xmlns:a14="http://schemas.microsoft.com/office/drawing/2010/main">
        <mc:Choice Requires="a14">
          <p:sp>
            <p:nvSpPr>
              <p:cNvPr id="9" name="Rectángulo 8"/>
              <p:cNvSpPr/>
              <p:nvPr/>
            </p:nvSpPr>
            <p:spPr>
              <a:xfrm>
                <a:off x="410083" y="3637546"/>
                <a:ext cx="6096000" cy="1315360"/>
              </a:xfrm>
              <a:prstGeom prst="rect">
                <a:avLst/>
              </a:prstGeom>
            </p:spPr>
            <p:txBody>
              <a:bodyPr>
                <a:spAutoFit/>
              </a:bodyPr>
              <a:lstStyle/>
              <a:p>
                <a:pPr indent="449580">
                  <a:lnSpc>
                    <a:spcPct val="107000"/>
                  </a:lnSpc>
                  <a:spcAft>
                    <a:spcPts val="800"/>
                  </a:spcAft>
                </a:pPr>
                <a:r>
                  <a:rPr lang="es-E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Evaporador</a:t>
                </a: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Nu</m:t>
                          </m:r>
                        </m:e>
                        <m:sub>
                          <m:r>
                            <m:rPr>
                              <m:sty m:val="p"/>
                            </m:rPr>
                            <a:rPr lang="es-ES">
                              <a:latin typeface="Cambria Math" panose="02040503050406030204" pitchFamily="18" charset="0"/>
                              <a:ea typeface="Calibri" panose="020F0502020204030204" pitchFamily="34" charset="0"/>
                              <a:cs typeface="Calibri" panose="020F0502020204030204" pitchFamily="34" charset="0"/>
                            </a:rPr>
                            <m:t>D</m:t>
                          </m:r>
                          <m:r>
                            <a:rPr lang="es-ES">
                              <a:latin typeface="Cambria Math" panose="02040503050406030204" pitchFamily="18" charset="0"/>
                              <a:ea typeface="Calibri" panose="020F0502020204030204" pitchFamily="34" charset="0"/>
                              <a:cs typeface="Calibri" panose="020F0502020204030204" pitchFamily="34" charset="0"/>
                            </a:rPr>
                            <m:t>, </m:t>
                          </m:r>
                          <m:r>
                            <m:rPr>
                              <m:sty m:val="p"/>
                            </m:rPr>
                            <a:rPr lang="es-ES">
                              <a:latin typeface="Cambria Math" panose="02040503050406030204" pitchFamily="18" charset="0"/>
                              <a:ea typeface="Calibri" panose="020F0502020204030204" pitchFamily="34" charset="0"/>
                              <a:cs typeface="Calibri" panose="020F0502020204030204" pitchFamily="34" charset="0"/>
                            </a:rPr>
                            <m:t>NL</m:t>
                          </m:r>
                          <m:r>
                            <a:rPr lang="es-ES">
                              <a:latin typeface="Cambria Math" panose="02040503050406030204" pitchFamily="18" charset="0"/>
                              <a:ea typeface="Calibri" panose="020F0502020204030204" pitchFamily="34" charset="0"/>
                              <a:cs typeface="Calibri" panose="020F0502020204030204" pitchFamily="34" charset="0"/>
                            </a:rPr>
                            <m:t>&lt;20</m:t>
                          </m:r>
                        </m:sub>
                      </m:sSub>
                      <m:r>
                        <a:rPr lang="es-ES">
                          <a:latin typeface="Cambria Math" panose="02040503050406030204" pitchFamily="18" charset="0"/>
                          <a:ea typeface="Calibri" panose="020F0502020204030204" pitchFamily="34" charset="0"/>
                          <a:cs typeface="Calibri" panose="020F0502020204030204" pitchFamily="34" charset="0"/>
                        </a:rPr>
                        <m:t>=</m:t>
                      </m:r>
                      <m:r>
                        <m:rPr>
                          <m:sty m:val="p"/>
                        </m:rPr>
                        <a:rPr lang="es-ES">
                          <a:latin typeface="Cambria Math" panose="02040503050406030204" pitchFamily="18" charset="0"/>
                          <a:ea typeface="Calibri" panose="020F0502020204030204" pitchFamily="34" charset="0"/>
                          <a:cs typeface="Calibri" panose="020F0502020204030204" pitchFamily="34" charset="0"/>
                        </a:rPr>
                        <m:t>F</m:t>
                      </m:r>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Nu</m:t>
                          </m:r>
                        </m:e>
                        <m:sub>
                          <m:r>
                            <m:rPr>
                              <m:sty m:val="p"/>
                            </m:rPr>
                            <a:rPr lang="es-ES">
                              <a:latin typeface="Cambria Math" panose="02040503050406030204" pitchFamily="18" charset="0"/>
                              <a:ea typeface="Calibri" panose="020F0502020204030204" pitchFamily="34" charset="0"/>
                              <a:cs typeface="Calibri" panose="020F0502020204030204" pitchFamily="34" charset="0"/>
                            </a:rPr>
                            <m:t>D</m:t>
                          </m:r>
                          <m:r>
                            <a:rPr lang="es-ES">
                              <a:latin typeface="Cambria Math" panose="02040503050406030204" pitchFamily="18" charset="0"/>
                              <a:ea typeface="Calibri" panose="020F0502020204030204" pitchFamily="34" charset="0"/>
                              <a:cs typeface="Calibri" panose="020F0502020204030204" pitchFamily="34" charset="0"/>
                            </a:rPr>
                            <m:t>, </m:t>
                          </m:r>
                          <m:r>
                            <m:rPr>
                              <m:sty m:val="p"/>
                            </m:rPr>
                            <a:rPr lang="es-ES">
                              <a:latin typeface="Cambria Math" panose="02040503050406030204" pitchFamily="18" charset="0"/>
                              <a:ea typeface="Calibri" panose="020F0502020204030204" pitchFamily="34" charset="0"/>
                              <a:cs typeface="Calibri" panose="020F0502020204030204" pitchFamily="34" charset="0"/>
                            </a:rPr>
                            <m:t>NL</m:t>
                          </m:r>
                          <m:r>
                            <a:rPr lang="es-ES">
                              <a:latin typeface="Cambria Math" panose="02040503050406030204" pitchFamily="18" charset="0"/>
                              <a:ea typeface="Calibri" panose="020F0502020204030204" pitchFamily="34" charset="0"/>
                              <a:cs typeface="Calibri" panose="020F0502020204030204" pitchFamily="34" charset="0"/>
                            </a:rPr>
                            <m:t>&gt;20</m:t>
                          </m:r>
                        </m:sub>
                      </m:sSub>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Nu</m:t>
                          </m:r>
                        </m:e>
                        <m:sub>
                          <m:r>
                            <m:rPr>
                              <m:sty m:val="p"/>
                            </m:rPr>
                            <a:rPr lang="es-ES">
                              <a:latin typeface="Cambria Math" panose="02040503050406030204" pitchFamily="18" charset="0"/>
                              <a:ea typeface="Calibri" panose="020F0502020204030204" pitchFamily="34" charset="0"/>
                              <a:cs typeface="Calibri" panose="020F0502020204030204" pitchFamily="34" charset="0"/>
                            </a:rPr>
                            <m:t>D</m:t>
                          </m:r>
                          <m:r>
                            <a:rPr lang="es-ES">
                              <a:latin typeface="Cambria Math" panose="02040503050406030204" pitchFamily="18" charset="0"/>
                              <a:ea typeface="Calibri" panose="020F0502020204030204" pitchFamily="34" charset="0"/>
                              <a:cs typeface="Calibri" panose="020F0502020204030204" pitchFamily="34" charset="0"/>
                            </a:rPr>
                            <m:t>, </m:t>
                          </m:r>
                          <m:r>
                            <m:rPr>
                              <m:sty m:val="p"/>
                            </m:rPr>
                            <a:rPr lang="es-ES">
                              <a:latin typeface="Cambria Math" panose="02040503050406030204" pitchFamily="18" charset="0"/>
                              <a:ea typeface="Calibri" panose="020F0502020204030204" pitchFamily="34" charset="0"/>
                              <a:cs typeface="Calibri" panose="020F0502020204030204" pitchFamily="34" charset="0"/>
                            </a:rPr>
                            <m:t>NL</m:t>
                          </m:r>
                          <m:r>
                            <a:rPr lang="es-ES">
                              <a:latin typeface="Cambria Math" panose="02040503050406030204" pitchFamily="18" charset="0"/>
                              <a:ea typeface="Calibri" panose="020F0502020204030204" pitchFamily="34" charset="0"/>
                              <a:cs typeface="Calibri" panose="020F0502020204030204" pitchFamily="34" charset="0"/>
                            </a:rPr>
                            <m:t>=7</m:t>
                          </m:r>
                        </m:sub>
                      </m:sSub>
                      <m:r>
                        <a:rPr lang="es-ES">
                          <a:latin typeface="Cambria Math" panose="02040503050406030204" pitchFamily="18" charset="0"/>
                          <a:ea typeface="Calibri" panose="020F0502020204030204" pitchFamily="34" charset="0"/>
                          <a:cs typeface="Calibri" panose="020F0502020204030204" pitchFamily="34" charset="0"/>
                        </a:rPr>
                        <m:t>=119,702</m:t>
                      </m:r>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410083" y="3637546"/>
                <a:ext cx="6096000" cy="1315360"/>
              </a:xfrm>
              <a:prstGeom prst="rect">
                <a:avLst/>
              </a:prstGeom>
              <a:blipFill rotWithShape="0">
                <a:blip r:embed="rId7"/>
                <a:stretch>
                  <a:fillRect t="-2326"/>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6309653" y="3620733"/>
                <a:ext cx="6096000" cy="1315360"/>
              </a:xfrm>
              <a:prstGeom prst="rect">
                <a:avLst/>
              </a:prstGeom>
            </p:spPr>
            <p:txBody>
              <a:bodyPr>
                <a:spAutoFit/>
              </a:bodyPr>
              <a:lstStyle/>
              <a:p>
                <a:pPr indent="449580">
                  <a:lnSpc>
                    <a:spcPct val="107000"/>
                  </a:lnSpc>
                  <a:spcAft>
                    <a:spcPts val="800"/>
                  </a:spcAft>
                </a:pPr>
                <a:r>
                  <a:rPr lang="es-ES"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Condensador</a:t>
                </a: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Nu</m:t>
                          </m:r>
                        </m:e>
                        <m:sub>
                          <m:r>
                            <m:rPr>
                              <m:sty m:val="p"/>
                            </m:rPr>
                            <a:rPr lang="es-ES">
                              <a:latin typeface="Cambria Math" panose="02040503050406030204" pitchFamily="18" charset="0"/>
                              <a:ea typeface="Calibri" panose="020F0502020204030204" pitchFamily="34" charset="0"/>
                              <a:cs typeface="Calibri" panose="020F0502020204030204" pitchFamily="34" charset="0"/>
                            </a:rPr>
                            <m:t>D</m:t>
                          </m:r>
                          <m:r>
                            <a:rPr lang="es-ES">
                              <a:latin typeface="Cambria Math" panose="02040503050406030204" pitchFamily="18" charset="0"/>
                              <a:ea typeface="Calibri" panose="020F0502020204030204" pitchFamily="34" charset="0"/>
                              <a:cs typeface="Calibri" panose="020F0502020204030204" pitchFamily="34" charset="0"/>
                            </a:rPr>
                            <m:t>, </m:t>
                          </m:r>
                          <m:r>
                            <m:rPr>
                              <m:sty m:val="p"/>
                            </m:rPr>
                            <a:rPr lang="es-ES">
                              <a:latin typeface="Cambria Math" panose="02040503050406030204" pitchFamily="18" charset="0"/>
                              <a:ea typeface="Calibri" panose="020F0502020204030204" pitchFamily="34" charset="0"/>
                              <a:cs typeface="Calibri" panose="020F0502020204030204" pitchFamily="34" charset="0"/>
                            </a:rPr>
                            <m:t>NL</m:t>
                          </m:r>
                          <m:r>
                            <a:rPr lang="es-ES">
                              <a:latin typeface="Cambria Math" panose="02040503050406030204" pitchFamily="18" charset="0"/>
                              <a:ea typeface="Calibri" panose="020F0502020204030204" pitchFamily="34" charset="0"/>
                              <a:cs typeface="Calibri" panose="020F0502020204030204" pitchFamily="34" charset="0"/>
                            </a:rPr>
                            <m:t>&lt;20</m:t>
                          </m:r>
                        </m:sub>
                      </m:sSub>
                      <m:r>
                        <a:rPr lang="es-ES">
                          <a:latin typeface="Cambria Math" panose="02040503050406030204" pitchFamily="18" charset="0"/>
                          <a:ea typeface="Calibri" panose="020F0502020204030204" pitchFamily="34" charset="0"/>
                          <a:cs typeface="Calibri" panose="020F0502020204030204" pitchFamily="34" charset="0"/>
                        </a:rPr>
                        <m:t>=</m:t>
                      </m:r>
                      <m:r>
                        <m:rPr>
                          <m:sty m:val="p"/>
                        </m:rPr>
                        <a:rPr lang="es-ES">
                          <a:latin typeface="Cambria Math" panose="02040503050406030204" pitchFamily="18" charset="0"/>
                          <a:ea typeface="Calibri" panose="020F0502020204030204" pitchFamily="34" charset="0"/>
                          <a:cs typeface="Calibri" panose="020F0502020204030204" pitchFamily="34" charset="0"/>
                        </a:rPr>
                        <m:t>F</m:t>
                      </m:r>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Nu</m:t>
                          </m:r>
                        </m:e>
                        <m:sub>
                          <m:r>
                            <m:rPr>
                              <m:sty m:val="p"/>
                            </m:rPr>
                            <a:rPr lang="es-ES">
                              <a:latin typeface="Cambria Math" panose="02040503050406030204" pitchFamily="18" charset="0"/>
                              <a:ea typeface="Calibri" panose="020F0502020204030204" pitchFamily="34" charset="0"/>
                              <a:cs typeface="Calibri" panose="020F0502020204030204" pitchFamily="34" charset="0"/>
                            </a:rPr>
                            <m:t>D</m:t>
                          </m:r>
                          <m:r>
                            <a:rPr lang="es-ES">
                              <a:latin typeface="Cambria Math" panose="02040503050406030204" pitchFamily="18" charset="0"/>
                              <a:ea typeface="Calibri" panose="020F0502020204030204" pitchFamily="34" charset="0"/>
                              <a:cs typeface="Calibri" panose="020F0502020204030204" pitchFamily="34" charset="0"/>
                            </a:rPr>
                            <m:t>, </m:t>
                          </m:r>
                          <m:r>
                            <m:rPr>
                              <m:sty m:val="p"/>
                            </m:rPr>
                            <a:rPr lang="es-ES">
                              <a:latin typeface="Cambria Math" panose="02040503050406030204" pitchFamily="18" charset="0"/>
                              <a:ea typeface="Calibri" panose="020F0502020204030204" pitchFamily="34" charset="0"/>
                              <a:cs typeface="Calibri" panose="020F0502020204030204" pitchFamily="34" charset="0"/>
                            </a:rPr>
                            <m:t>NL</m:t>
                          </m:r>
                          <m:r>
                            <a:rPr lang="es-ES">
                              <a:latin typeface="Cambria Math" panose="02040503050406030204" pitchFamily="18" charset="0"/>
                              <a:ea typeface="Calibri" panose="020F0502020204030204" pitchFamily="34" charset="0"/>
                              <a:cs typeface="Calibri" panose="020F0502020204030204" pitchFamily="34" charset="0"/>
                            </a:rPr>
                            <m:t>&gt;20</m:t>
                          </m:r>
                        </m:sub>
                      </m:sSub>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Nu</m:t>
                          </m:r>
                        </m:e>
                        <m:sub>
                          <m:r>
                            <m:rPr>
                              <m:sty m:val="p"/>
                            </m:rPr>
                            <a:rPr lang="es-ES">
                              <a:latin typeface="Cambria Math" panose="02040503050406030204" pitchFamily="18" charset="0"/>
                              <a:ea typeface="Calibri" panose="020F0502020204030204" pitchFamily="34" charset="0"/>
                              <a:cs typeface="Calibri" panose="020F0502020204030204" pitchFamily="34" charset="0"/>
                            </a:rPr>
                            <m:t>D</m:t>
                          </m:r>
                          <m:r>
                            <a:rPr lang="es-ES">
                              <a:latin typeface="Cambria Math" panose="02040503050406030204" pitchFamily="18" charset="0"/>
                              <a:ea typeface="Calibri" panose="020F0502020204030204" pitchFamily="34" charset="0"/>
                              <a:cs typeface="Calibri" panose="020F0502020204030204" pitchFamily="34" charset="0"/>
                            </a:rPr>
                            <m:t>, </m:t>
                          </m:r>
                          <m:r>
                            <m:rPr>
                              <m:sty m:val="p"/>
                            </m:rPr>
                            <a:rPr lang="es-ES">
                              <a:latin typeface="Cambria Math" panose="02040503050406030204" pitchFamily="18" charset="0"/>
                              <a:ea typeface="Calibri" panose="020F0502020204030204" pitchFamily="34" charset="0"/>
                              <a:cs typeface="Calibri" panose="020F0502020204030204" pitchFamily="34" charset="0"/>
                            </a:rPr>
                            <m:t>NL</m:t>
                          </m:r>
                          <m:r>
                            <a:rPr lang="es-ES">
                              <a:latin typeface="Cambria Math" panose="02040503050406030204" pitchFamily="18" charset="0"/>
                              <a:ea typeface="Calibri" panose="020F0502020204030204" pitchFamily="34" charset="0"/>
                              <a:cs typeface="Calibri" panose="020F0502020204030204" pitchFamily="34" charset="0"/>
                            </a:rPr>
                            <m:t>=7</m:t>
                          </m:r>
                        </m:sub>
                      </m:sSub>
                      <m:r>
                        <a:rPr lang="es-ES">
                          <a:latin typeface="Cambria Math" panose="02040503050406030204" pitchFamily="18" charset="0"/>
                          <a:ea typeface="Calibri" panose="020F0502020204030204" pitchFamily="34" charset="0"/>
                          <a:cs typeface="Calibri" panose="020F0502020204030204" pitchFamily="34" charset="0"/>
                        </a:rPr>
                        <m:t>=61,782</m:t>
                      </m:r>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6309653" y="3620733"/>
                <a:ext cx="6096000" cy="1315360"/>
              </a:xfrm>
              <a:prstGeom prst="rect">
                <a:avLst/>
              </a:prstGeom>
              <a:blipFill rotWithShape="0">
                <a:blip r:embed="rId8"/>
                <a:stretch>
                  <a:fillRect t="-2315"/>
                </a:stretch>
              </a:blipFill>
            </p:spPr>
            <p:txBody>
              <a:bodyPr/>
              <a:lstStyle/>
              <a:p>
                <a:r>
                  <a:rPr lang="es-CO">
                    <a:noFill/>
                  </a:rPr>
                  <a:t> </a:t>
                </a:r>
              </a:p>
            </p:txBody>
          </p:sp>
        </mc:Fallback>
      </mc:AlternateContent>
      <p:sp>
        <p:nvSpPr>
          <p:cNvPr id="11" name="Rectángulo 10"/>
          <p:cNvSpPr/>
          <p:nvPr/>
        </p:nvSpPr>
        <p:spPr>
          <a:xfrm>
            <a:off x="870855" y="4968598"/>
            <a:ext cx="6901543" cy="388696"/>
          </a:xfrm>
          <a:prstGeom prst="rect">
            <a:avLst/>
          </a:prstGeom>
        </p:spPr>
        <p:txBody>
          <a:bodyPr wrap="square">
            <a:spAutoFit/>
          </a:bodyPr>
          <a:lstStyle/>
          <a:p>
            <a:pPr>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A continuación, se procede a calcular el coeficiente de convección h</a:t>
            </a:r>
          </a:p>
        </p:txBody>
      </p:sp>
      <mc:AlternateContent xmlns:mc="http://schemas.openxmlformats.org/markup-compatibility/2006" xmlns:a14="http://schemas.microsoft.com/office/drawing/2010/main">
        <mc:Choice Requires="a14">
          <p:sp>
            <p:nvSpPr>
              <p:cNvPr id="12" name="Rectángulo 11"/>
              <p:cNvSpPr/>
              <p:nvPr/>
            </p:nvSpPr>
            <p:spPr>
              <a:xfrm>
                <a:off x="873525" y="5458914"/>
                <a:ext cx="6096000" cy="1162947"/>
              </a:xfrm>
              <a:prstGeom prst="rect">
                <a:avLst/>
              </a:prstGeom>
            </p:spPr>
            <p:txBody>
              <a:bodyPr>
                <a:spAutoFit/>
              </a:bodyPr>
              <a:lstStyle/>
              <a:p>
                <a:pPr>
                  <a:lnSpc>
                    <a:spcPct val="107000"/>
                  </a:lnSpc>
                  <a:spcAft>
                    <a:spcPts val="800"/>
                  </a:spcAft>
                </a:pPr>
                <a:r>
                  <a:rPr lang="es-E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Evaporador </a:t>
                </a:r>
              </a:p>
              <a:p>
                <a:pPr>
                  <a:lnSpc>
                    <a:spcPct val="107000"/>
                  </a:lnSpc>
                  <a:spcAft>
                    <a:spcPts val="800"/>
                  </a:spcAft>
                </a:pPr>
                <a14:m>
                  <m:oMathPara xmlns:m="http://schemas.openxmlformats.org/officeDocument/2006/math">
                    <m:oMathParaPr>
                      <m:jc m:val="centerGroup"/>
                    </m:oMathParaPr>
                    <m:oMath xmlns:m="http://schemas.openxmlformats.org/officeDocument/2006/math">
                      <m:r>
                        <m:rPr>
                          <m:sty m:val="p"/>
                        </m:rPr>
                        <a:rPr lang="es-ES">
                          <a:latin typeface="Cambria Math" panose="02040503050406030204" pitchFamily="18" charset="0"/>
                          <a:ea typeface="Calibri" panose="020F0502020204030204" pitchFamily="34" charset="0"/>
                          <a:cs typeface="Calibri" panose="020F0502020204030204" pitchFamily="34" charset="0"/>
                        </a:rPr>
                        <m:t>he</m:t>
                      </m:r>
                      <m:r>
                        <a:rPr lang="es-ES">
                          <a:latin typeface="Cambria Math" panose="02040503050406030204" pitchFamily="18" charset="0"/>
                          <a:ea typeface="Calibri" panose="020F0502020204030204" pitchFamily="34" charset="0"/>
                          <a:cs typeface="Calibri" panose="020F0502020204030204" pitchFamily="34" charset="0"/>
                        </a:rPr>
                        <m:t>=</m:t>
                      </m:r>
                      <m:f>
                        <m:fPr>
                          <m:ctrlPr>
                            <a:rPr lang="es-ES" i="1">
                              <a:latin typeface="Cambria Math" panose="02040503050406030204" pitchFamily="18" charset="0"/>
                              <a:ea typeface="Calibri" panose="020F0502020204030204" pitchFamily="34" charset="0"/>
                              <a:cs typeface="Calibri" panose="020F0502020204030204" pitchFamily="34" charset="0"/>
                            </a:rPr>
                          </m:ctrlPr>
                        </m:fPr>
                        <m:num>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Nu</m:t>
                              </m:r>
                            </m:e>
                            <m:sub>
                              <m:r>
                                <m:rPr>
                                  <m:sty m:val="p"/>
                                </m:rPr>
                                <a:rPr lang="es-ES">
                                  <a:latin typeface="Cambria Math" panose="02040503050406030204" pitchFamily="18" charset="0"/>
                                  <a:ea typeface="Calibri" panose="020F0502020204030204" pitchFamily="34" charset="0"/>
                                  <a:cs typeface="Calibri" panose="020F0502020204030204" pitchFamily="34" charset="0"/>
                                </a:rPr>
                                <m:t>D</m:t>
                              </m:r>
                            </m:sub>
                          </m:sSub>
                          <m:r>
                            <a:rPr lang="es-ES" i="1">
                              <a:latin typeface="Cambria Math" panose="02040503050406030204" pitchFamily="18" charset="0"/>
                              <a:ea typeface="Calibri" panose="020F0502020204030204" pitchFamily="34" charset="0"/>
                              <a:cs typeface="Calibri" panose="020F0502020204030204" pitchFamily="34" charset="0"/>
                            </a:rPr>
                            <m:t>𝑘</m:t>
                          </m:r>
                        </m:num>
                        <m:den>
                          <m:r>
                            <m:rPr>
                              <m:sty m:val="p"/>
                            </m:rPr>
                            <a:rPr lang="es-ES">
                              <a:latin typeface="Cambria Math" panose="02040503050406030204" pitchFamily="18" charset="0"/>
                              <a:ea typeface="Calibri" panose="020F0502020204030204" pitchFamily="34" charset="0"/>
                              <a:cs typeface="Calibri" panose="020F0502020204030204" pitchFamily="34" charset="0"/>
                            </a:rPr>
                            <m:t>D</m:t>
                          </m:r>
                        </m:den>
                      </m:f>
                      <m:r>
                        <a:rPr lang="es-ES">
                          <a:latin typeface="Cambria Math" panose="02040503050406030204" pitchFamily="18" charset="0"/>
                          <a:ea typeface="Calibri" panose="020F0502020204030204" pitchFamily="34" charset="0"/>
                          <a:cs typeface="Calibri" panose="020F0502020204030204" pitchFamily="34" charset="0"/>
                        </a:rPr>
                        <m:t>=</m:t>
                      </m:r>
                      <m:r>
                        <a:rPr lang="es-ES" i="1">
                          <a:latin typeface="Cambria Math" panose="02040503050406030204" pitchFamily="18" charset="0"/>
                          <a:ea typeface="Calibri" panose="020F0502020204030204" pitchFamily="34" charset="0"/>
                          <a:cs typeface="Calibri" panose="020F0502020204030204" pitchFamily="34" charset="0"/>
                        </a:rPr>
                        <m:t>239,9753 </m:t>
                      </m:r>
                      <m:d>
                        <m:dPr>
                          <m:ctrlPr>
                            <a:rPr lang="es-ES" i="1">
                              <a:latin typeface="Cambria Math" panose="02040503050406030204" pitchFamily="18" charset="0"/>
                              <a:ea typeface="Calibri" panose="020F0502020204030204" pitchFamily="34" charset="0"/>
                              <a:cs typeface="Calibri" panose="020F0502020204030204" pitchFamily="34" charset="0"/>
                            </a:rPr>
                          </m:ctrlPr>
                        </m:dPr>
                        <m:e>
                          <m:f>
                            <m:fPr>
                              <m:ctrlPr>
                                <a:rPr lang="es-ES" i="1">
                                  <a:latin typeface="Cambria Math" panose="02040503050406030204" pitchFamily="18" charset="0"/>
                                  <a:ea typeface="Calibri" panose="020F0502020204030204" pitchFamily="34" charset="0"/>
                                  <a:cs typeface="Calibri" panose="020F0502020204030204" pitchFamily="34" charset="0"/>
                                </a:rPr>
                              </m:ctrlPr>
                            </m:fPr>
                            <m:num>
                              <m:r>
                                <a:rPr lang="es-ES" i="1">
                                  <a:latin typeface="Cambria Math" panose="02040503050406030204" pitchFamily="18" charset="0"/>
                                  <a:ea typeface="Calibri" panose="020F0502020204030204" pitchFamily="34" charset="0"/>
                                  <a:cs typeface="Calibri" panose="020F0502020204030204" pitchFamily="34" charset="0"/>
                                </a:rPr>
                                <m:t>𝑊</m:t>
                              </m:r>
                            </m:num>
                            <m:den>
                              <m:sSup>
                                <m:sSupPr>
                                  <m:ctrlPr>
                                    <a:rPr lang="es-ES" i="1">
                                      <a:latin typeface="Cambria Math" panose="02040503050406030204" pitchFamily="18" charset="0"/>
                                      <a:ea typeface="Calibri" panose="020F0502020204030204" pitchFamily="34" charset="0"/>
                                      <a:cs typeface="Calibri" panose="020F0502020204030204" pitchFamily="34" charset="0"/>
                                    </a:rPr>
                                  </m:ctrlPr>
                                </m:sSupPr>
                                <m:e>
                                  <m:r>
                                    <a:rPr lang="es-ES" i="1">
                                      <a:latin typeface="Cambria Math" panose="02040503050406030204" pitchFamily="18" charset="0"/>
                                      <a:ea typeface="Calibri" panose="020F0502020204030204" pitchFamily="34" charset="0"/>
                                      <a:cs typeface="Calibri" panose="020F0502020204030204" pitchFamily="34" charset="0"/>
                                    </a:rPr>
                                    <m:t>𝑚</m:t>
                                  </m:r>
                                </m:e>
                                <m:sup>
                                  <m:r>
                                    <a:rPr lang="es-ES" i="1">
                                      <a:latin typeface="Cambria Math" panose="02040503050406030204" pitchFamily="18" charset="0"/>
                                      <a:ea typeface="Calibri" panose="020F0502020204030204" pitchFamily="34" charset="0"/>
                                      <a:cs typeface="Calibri" panose="020F0502020204030204" pitchFamily="34" charset="0"/>
                                    </a:rPr>
                                    <m:t>2</m:t>
                                  </m:r>
                                </m:sup>
                              </m:sSup>
                              <m:r>
                                <a:rPr lang="es-ES" i="1">
                                  <a:latin typeface="Cambria Math" panose="02040503050406030204" pitchFamily="18" charset="0"/>
                                  <a:ea typeface="Calibri" panose="020F0502020204030204" pitchFamily="34" charset="0"/>
                                  <a:cs typeface="Calibri" panose="020F0502020204030204" pitchFamily="34" charset="0"/>
                                </a:rPr>
                                <m:t>º</m:t>
                              </m:r>
                              <m:r>
                                <a:rPr lang="es-ES" i="1">
                                  <a:latin typeface="Cambria Math" panose="02040503050406030204" pitchFamily="18" charset="0"/>
                                  <a:ea typeface="Calibri" panose="020F0502020204030204" pitchFamily="34" charset="0"/>
                                  <a:cs typeface="Calibri" panose="020F0502020204030204" pitchFamily="34" charset="0"/>
                                </a:rPr>
                                <m:t>𝐾</m:t>
                              </m:r>
                            </m:den>
                          </m:f>
                        </m:e>
                      </m:d>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873525" y="5458914"/>
                <a:ext cx="6096000" cy="1162947"/>
              </a:xfrm>
              <a:prstGeom prst="rect">
                <a:avLst/>
              </a:prstGeom>
              <a:blipFill rotWithShape="0">
                <a:blip r:embed="rId9"/>
                <a:stretch>
                  <a:fillRect l="-800" t="-2094"/>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6309653" y="5408940"/>
                <a:ext cx="6096000" cy="1162947"/>
              </a:xfrm>
              <a:prstGeom prst="rect">
                <a:avLst/>
              </a:prstGeom>
            </p:spPr>
            <p:txBody>
              <a:bodyPr>
                <a:spAutoFit/>
              </a:bodyPr>
              <a:lstStyle/>
              <a:p>
                <a:pPr indent="449580">
                  <a:lnSpc>
                    <a:spcPct val="107000"/>
                  </a:lnSpc>
                  <a:spcAft>
                    <a:spcPts val="800"/>
                  </a:spcAft>
                </a:pPr>
                <a:r>
                  <a:rPr lang="es-ES"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Condensador</a:t>
                </a:r>
              </a:p>
              <a:p>
                <a:pPr>
                  <a:lnSpc>
                    <a:spcPct val="107000"/>
                  </a:lnSpc>
                  <a:spcAft>
                    <a:spcPts val="800"/>
                  </a:spcAft>
                </a:pPr>
                <a14:m>
                  <m:oMathPara xmlns:m="http://schemas.openxmlformats.org/officeDocument/2006/math">
                    <m:oMathParaPr>
                      <m:jc m:val="centerGroup"/>
                    </m:oMathParaPr>
                    <m:oMath xmlns:m="http://schemas.openxmlformats.org/officeDocument/2006/math">
                      <m:r>
                        <m:rPr>
                          <m:sty m:val="p"/>
                        </m:rPr>
                        <a:rPr lang="es-ES">
                          <a:latin typeface="Cambria Math" panose="02040503050406030204" pitchFamily="18" charset="0"/>
                          <a:ea typeface="Calibri" panose="020F0502020204030204" pitchFamily="34" charset="0"/>
                          <a:cs typeface="Calibri" panose="020F0502020204030204" pitchFamily="34" charset="0"/>
                        </a:rPr>
                        <m:t>hc</m:t>
                      </m:r>
                      <m:r>
                        <a:rPr lang="es-ES">
                          <a:latin typeface="Cambria Math" panose="02040503050406030204" pitchFamily="18" charset="0"/>
                          <a:ea typeface="Calibri" panose="020F0502020204030204" pitchFamily="34" charset="0"/>
                          <a:cs typeface="Calibri" panose="020F0502020204030204" pitchFamily="34" charset="0"/>
                        </a:rPr>
                        <m:t>=</m:t>
                      </m:r>
                      <m:f>
                        <m:fPr>
                          <m:ctrlPr>
                            <a:rPr lang="es-ES" i="1">
                              <a:latin typeface="Cambria Math" panose="02040503050406030204" pitchFamily="18" charset="0"/>
                              <a:ea typeface="Calibri" panose="020F0502020204030204" pitchFamily="34" charset="0"/>
                              <a:cs typeface="Calibri" panose="020F0502020204030204" pitchFamily="34" charset="0"/>
                            </a:rPr>
                          </m:ctrlPr>
                        </m:fPr>
                        <m:num>
                          <m:sSub>
                            <m:sSubPr>
                              <m:ctrlPr>
                                <a:rPr lang="es-ES" i="1">
                                  <a:latin typeface="Cambria Math" panose="02040503050406030204" pitchFamily="18" charset="0"/>
                                  <a:ea typeface="Calibri" panose="020F0502020204030204" pitchFamily="34" charset="0"/>
                                  <a:cs typeface="Calibri" panose="020F0502020204030204" pitchFamily="34" charset="0"/>
                                </a:rPr>
                              </m:ctrlPr>
                            </m:sSubPr>
                            <m:e>
                              <m:r>
                                <m:rPr>
                                  <m:sty m:val="p"/>
                                </m:rPr>
                                <a:rPr lang="es-ES">
                                  <a:latin typeface="Cambria Math" panose="02040503050406030204" pitchFamily="18" charset="0"/>
                                  <a:ea typeface="Calibri" panose="020F0502020204030204" pitchFamily="34" charset="0"/>
                                  <a:cs typeface="Calibri" panose="020F0502020204030204" pitchFamily="34" charset="0"/>
                                </a:rPr>
                                <m:t>Nu</m:t>
                              </m:r>
                            </m:e>
                            <m:sub>
                              <m:r>
                                <m:rPr>
                                  <m:sty m:val="p"/>
                                </m:rPr>
                                <a:rPr lang="es-ES">
                                  <a:latin typeface="Cambria Math" panose="02040503050406030204" pitchFamily="18" charset="0"/>
                                  <a:ea typeface="Calibri" panose="020F0502020204030204" pitchFamily="34" charset="0"/>
                                  <a:cs typeface="Calibri" panose="020F0502020204030204" pitchFamily="34" charset="0"/>
                                </a:rPr>
                                <m:t>D</m:t>
                              </m:r>
                            </m:sub>
                          </m:sSub>
                          <m:r>
                            <a:rPr lang="es-ES" i="1">
                              <a:latin typeface="Cambria Math" panose="02040503050406030204" pitchFamily="18" charset="0"/>
                              <a:ea typeface="Calibri" panose="020F0502020204030204" pitchFamily="34" charset="0"/>
                              <a:cs typeface="Calibri" panose="020F0502020204030204" pitchFamily="34" charset="0"/>
                            </a:rPr>
                            <m:t>𝑘</m:t>
                          </m:r>
                        </m:num>
                        <m:den>
                          <m:r>
                            <m:rPr>
                              <m:sty m:val="p"/>
                            </m:rPr>
                            <a:rPr lang="es-ES">
                              <a:latin typeface="Cambria Math" panose="02040503050406030204" pitchFamily="18" charset="0"/>
                              <a:ea typeface="Calibri" panose="020F0502020204030204" pitchFamily="34" charset="0"/>
                              <a:cs typeface="Calibri" panose="020F0502020204030204" pitchFamily="34" charset="0"/>
                            </a:rPr>
                            <m:t>D</m:t>
                          </m:r>
                        </m:den>
                      </m:f>
                      <m:r>
                        <a:rPr lang="es-ES">
                          <a:latin typeface="Cambria Math" panose="02040503050406030204" pitchFamily="18" charset="0"/>
                          <a:ea typeface="Calibri" panose="020F0502020204030204" pitchFamily="34" charset="0"/>
                          <a:cs typeface="Calibri" panose="020F0502020204030204" pitchFamily="34" charset="0"/>
                        </a:rPr>
                        <m:t>=</m:t>
                      </m:r>
                      <m:r>
                        <a:rPr lang="es-ES" i="1">
                          <a:latin typeface="Cambria Math" panose="02040503050406030204" pitchFamily="18" charset="0"/>
                          <a:ea typeface="Calibri" panose="020F0502020204030204" pitchFamily="34" charset="0"/>
                          <a:cs typeface="Calibri" panose="020F0502020204030204" pitchFamily="34" charset="0"/>
                        </a:rPr>
                        <m:t>103,5496 </m:t>
                      </m:r>
                      <m:d>
                        <m:dPr>
                          <m:ctrlPr>
                            <a:rPr lang="es-ES" i="1">
                              <a:latin typeface="Cambria Math" panose="02040503050406030204" pitchFamily="18" charset="0"/>
                              <a:ea typeface="Calibri" panose="020F0502020204030204" pitchFamily="34" charset="0"/>
                              <a:cs typeface="Calibri" panose="020F0502020204030204" pitchFamily="34" charset="0"/>
                            </a:rPr>
                          </m:ctrlPr>
                        </m:dPr>
                        <m:e>
                          <m:f>
                            <m:fPr>
                              <m:ctrlPr>
                                <a:rPr lang="es-ES" i="1">
                                  <a:latin typeface="Cambria Math" panose="02040503050406030204" pitchFamily="18" charset="0"/>
                                  <a:ea typeface="Calibri" panose="020F0502020204030204" pitchFamily="34" charset="0"/>
                                  <a:cs typeface="Calibri" panose="020F0502020204030204" pitchFamily="34" charset="0"/>
                                </a:rPr>
                              </m:ctrlPr>
                            </m:fPr>
                            <m:num>
                              <m:r>
                                <a:rPr lang="es-ES" i="1">
                                  <a:latin typeface="Cambria Math" panose="02040503050406030204" pitchFamily="18" charset="0"/>
                                  <a:ea typeface="Calibri" panose="020F0502020204030204" pitchFamily="34" charset="0"/>
                                  <a:cs typeface="Calibri" panose="020F0502020204030204" pitchFamily="34" charset="0"/>
                                </a:rPr>
                                <m:t>𝑊</m:t>
                              </m:r>
                            </m:num>
                            <m:den>
                              <m:sSup>
                                <m:sSupPr>
                                  <m:ctrlPr>
                                    <a:rPr lang="es-ES" i="1">
                                      <a:latin typeface="Cambria Math" panose="02040503050406030204" pitchFamily="18" charset="0"/>
                                      <a:ea typeface="Calibri" panose="020F0502020204030204" pitchFamily="34" charset="0"/>
                                      <a:cs typeface="Calibri" panose="020F0502020204030204" pitchFamily="34" charset="0"/>
                                    </a:rPr>
                                  </m:ctrlPr>
                                </m:sSupPr>
                                <m:e>
                                  <m:r>
                                    <a:rPr lang="es-ES" i="1">
                                      <a:latin typeface="Cambria Math" panose="02040503050406030204" pitchFamily="18" charset="0"/>
                                      <a:ea typeface="Calibri" panose="020F0502020204030204" pitchFamily="34" charset="0"/>
                                      <a:cs typeface="Calibri" panose="020F0502020204030204" pitchFamily="34" charset="0"/>
                                    </a:rPr>
                                    <m:t>𝑚</m:t>
                                  </m:r>
                                </m:e>
                                <m:sup>
                                  <m:r>
                                    <a:rPr lang="es-ES" i="1">
                                      <a:latin typeface="Cambria Math" panose="02040503050406030204" pitchFamily="18" charset="0"/>
                                      <a:ea typeface="Calibri" panose="020F0502020204030204" pitchFamily="34" charset="0"/>
                                      <a:cs typeface="Calibri" panose="020F0502020204030204" pitchFamily="34" charset="0"/>
                                    </a:rPr>
                                    <m:t>2</m:t>
                                  </m:r>
                                </m:sup>
                              </m:sSup>
                              <m:r>
                                <a:rPr lang="es-ES" i="1">
                                  <a:latin typeface="Cambria Math" panose="02040503050406030204" pitchFamily="18" charset="0"/>
                                  <a:ea typeface="Calibri" panose="020F0502020204030204" pitchFamily="34" charset="0"/>
                                  <a:cs typeface="Calibri" panose="020F0502020204030204" pitchFamily="34" charset="0"/>
                                </a:rPr>
                                <m:t>º</m:t>
                              </m:r>
                              <m:r>
                                <a:rPr lang="es-ES" i="1">
                                  <a:latin typeface="Cambria Math" panose="02040503050406030204" pitchFamily="18" charset="0"/>
                                  <a:ea typeface="Calibri" panose="020F0502020204030204" pitchFamily="34" charset="0"/>
                                  <a:cs typeface="Calibri" panose="020F0502020204030204" pitchFamily="34" charset="0"/>
                                </a:rPr>
                                <m:t>𝐾</m:t>
                              </m:r>
                            </m:den>
                          </m:f>
                        </m:e>
                      </m:d>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6309653" y="5408940"/>
                <a:ext cx="6096000" cy="1162947"/>
              </a:xfrm>
              <a:prstGeom prst="rect">
                <a:avLst/>
              </a:prstGeom>
              <a:blipFill rotWithShape="0">
                <a:blip r:embed="rId10"/>
                <a:stretch>
                  <a:fillRect t="-2094"/>
                </a:stretch>
              </a:blipFill>
            </p:spPr>
            <p:txBody>
              <a:bodyPr/>
              <a:lstStyle/>
              <a:p>
                <a:r>
                  <a:rPr lang="es-CO">
                    <a:noFill/>
                  </a:rPr>
                  <a:t> </a:t>
                </a:r>
              </a:p>
            </p:txBody>
          </p:sp>
        </mc:Fallback>
      </mc:AlternateContent>
    </p:spTree>
    <p:extLst>
      <p:ext uri="{BB962C8B-B14F-4D97-AF65-F5344CB8AC3E}">
        <p14:creationId xmlns:p14="http://schemas.microsoft.com/office/powerpoint/2010/main" val="1914028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0D22BC3D-F89E-4AA3-AEF9-B8BEA7EF6F4A}"/>
              </a:ext>
            </a:extLst>
          </p:cNvPr>
          <p:cNvSpPr txBox="1">
            <a:spLocks/>
          </p:cNvSpPr>
          <p:nvPr/>
        </p:nvSpPr>
        <p:spPr>
          <a:xfrm>
            <a:off x="2356090" y="100537"/>
            <a:ext cx="7315200" cy="1346898"/>
          </a:xfrm>
          <a:prstGeom prst="rect">
            <a:avLst/>
          </a:prstGeom>
        </p:spPr>
        <p:txBody>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MX" sz="4000" dirty="0">
                <a:cs typeface="Times New Roman" panose="02020603050405020304" pitchFamily="18" charset="0"/>
              </a:rPr>
              <a:t>Antecedentes</a:t>
            </a:r>
          </a:p>
        </p:txBody>
      </p:sp>
      <p:sp>
        <p:nvSpPr>
          <p:cNvPr id="2" name="Slide Number Placeholder 1">
            <a:extLst>
              <a:ext uri="{FF2B5EF4-FFF2-40B4-BE49-F238E27FC236}">
                <a16:creationId xmlns:a16="http://schemas.microsoft.com/office/drawing/2014/main" id="{677B49A6-4B9C-43BA-8611-8F4A84B3720D}"/>
              </a:ext>
            </a:extLst>
          </p:cNvPr>
          <p:cNvSpPr>
            <a:spLocks noGrp="1"/>
          </p:cNvSpPr>
          <p:nvPr>
            <p:ph type="sldNum" sz="quarter" idx="12"/>
          </p:nvPr>
        </p:nvSpPr>
        <p:spPr/>
        <p:txBody>
          <a:bodyPr/>
          <a:lstStyle/>
          <a:p>
            <a:fld id="{FE73B57E-1C3D-4B30-85D5-675832EB121F}" type="slidenum">
              <a:rPr lang="es-EC" smtClean="0"/>
              <a:t>3</a:t>
            </a:fld>
            <a:endParaRPr lang="es-EC"/>
          </a:p>
        </p:txBody>
      </p:sp>
      <p:graphicFrame>
        <p:nvGraphicFramePr>
          <p:cNvPr id="3" name="Diagrama 2"/>
          <p:cNvGraphicFramePr/>
          <p:nvPr>
            <p:extLst>
              <p:ext uri="{D42A27DB-BD31-4B8C-83A1-F6EECF244321}">
                <p14:modId xmlns:p14="http://schemas.microsoft.com/office/powerpoint/2010/main" val="1706184445"/>
              </p:ext>
            </p:extLst>
          </p:nvPr>
        </p:nvGraphicFramePr>
        <p:xfrm>
          <a:off x="368781" y="401758"/>
          <a:ext cx="11289818" cy="5919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3">
            <a:extLst>
              <a:ext uri="{FF2B5EF4-FFF2-40B4-BE49-F238E27FC236}">
                <a16:creationId xmlns:a16="http://schemas.microsoft.com/office/drawing/2014/main" id="{3772A47A-E8B6-40A1-86FC-0FE546F62D07}"/>
              </a:ext>
            </a:extLst>
          </p:cNvPr>
          <p:cNvSpPr txBox="1"/>
          <p:nvPr/>
        </p:nvSpPr>
        <p:spPr>
          <a:xfrm>
            <a:off x="592059" y="6123361"/>
            <a:ext cx="6164719" cy="369460"/>
          </a:xfrm>
          <a:prstGeom prst="rect">
            <a:avLst/>
          </a:prstGeom>
          <a:noFill/>
        </p:spPr>
        <p:txBody>
          <a:bodyPr wrap="square" rtlCol="0">
            <a:spAutoFit/>
          </a:bodyPr>
          <a:lstStyle/>
          <a:p>
            <a:r>
              <a:rPr lang="en-US" sz="1801" dirty="0"/>
              <a:t>Fig. 1. (</a:t>
            </a:r>
            <a:r>
              <a:rPr lang="es-ES" dirty="0"/>
              <a:t>Abraham, </a:t>
            </a:r>
            <a:r>
              <a:rPr lang="es-ES" dirty="0" err="1"/>
              <a:t>Cucionare</a:t>
            </a:r>
            <a:r>
              <a:rPr lang="es-ES" dirty="0"/>
              <a:t>, </a:t>
            </a:r>
            <a:r>
              <a:rPr lang="es-ES" dirty="0" err="1"/>
              <a:t>Polybubtech</a:t>
            </a:r>
            <a:r>
              <a:rPr lang="es-ES" dirty="0"/>
              <a:t>, TLV, Javier </a:t>
            </a:r>
            <a:r>
              <a:rPr lang="es-ES" dirty="0" err="1"/>
              <a:t>Tirenti</a:t>
            </a:r>
            <a:r>
              <a:rPr lang="en-US" sz="1801" dirty="0"/>
              <a:t>)</a:t>
            </a:r>
            <a:endParaRPr lang="es-EC" sz="1801" dirty="0"/>
          </a:p>
        </p:txBody>
      </p:sp>
    </p:spTree>
    <p:extLst>
      <p:ext uri="{BB962C8B-B14F-4D97-AF65-F5344CB8AC3E}">
        <p14:creationId xmlns:p14="http://schemas.microsoft.com/office/powerpoint/2010/main" val="3503994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FE73B57E-1C3D-4B30-85D5-675832EB121F}" type="slidenum">
              <a:rPr lang="es-EC" smtClean="0"/>
              <a:t>30</a:t>
            </a:fld>
            <a:endParaRPr lang="es-EC"/>
          </a:p>
        </p:txBody>
      </p:sp>
      <p:sp>
        <p:nvSpPr>
          <p:cNvPr id="4" name="Rectángulo 3"/>
          <p:cNvSpPr/>
          <p:nvPr/>
        </p:nvSpPr>
        <p:spPr>
          <a:xfrm>
            <a:off x="737110" y="2338131"/>
            <a:ext cx="9873342" cy="369332"/>
          </a:xfrm>
          <a:prstGeom prst="rect">
            <a:avLst/>
          </a:prstGeom>
        </p:spPr>
        <p:txBody>
          <a:bodyPr wrap="square">
            <a:spAutoFit/>
          </a:bodyPr>
          <a:lstStyle/>
          <a:p>
            <a:r>
              <a:rPr lang="es-ES" dirty="0">
                <a:latin typeface="Calibri" panose="020F0502020204030204" pitchFamily="34" charset="0"/>
                <a:ea typeface="Times New Roman" panose="02020603050405020304" pitchFamily="18" charset="0"/>
                <a:cs typeface="Times New Roman" panose="02020603050405020304" pitchFamily="18" charset="0"/>
              </a:rPr>
              <a:t>A partir del coeficiente de convección se realiza el cálculo de la resistencia térmica a la convención </a:t>
            </a:r>
            <a:endParaRPr lang="es-ES" dirty="0"/>
          </a:p>
        </p:txBody>
      </p:sp>
      <mc:AlternateContent xmlns:mc="http://schemas.openxmlformats.org/markup-compatibility/2006" xmlns:a14="http://schemas.microsoft.com/office/drawing/2010/main">
        <mc:Choice Requires="a14">
          <p:sp>
            <p:nvSpPr>
              <p:cNvPr id="5" name="Rectángulo 4"/>
              <p:cNvSpPr/>
              <p:nvPr/>
            </p:nvSpPr>
            <p:spPr>
              <a:xfrm>
                <a:off x="723462" y="2730246"/>
                <a:ext cx="6096000" cy="1259768"/>
              </a:xfrm>
              <a:prstGeom prst="rect">
                <a:avLst/>
              </a:prstGeom>
            </p:spPr>
            <p:txBody>
              <a:bodyPr>
                <a:spAutoFit/>
              </a:bodyPr>
              <a:lstStyle/>
              <a:p>
                <a:pPr>
                  <a:lnSpc>
                    <a:spcPct val="107000"/>
                  </a:lnSpc>
                  <a:spcAft>
                    <a:spcPts val="800"/>
                  </a:spcAft>
                </a:pPr>
                <a:r>
                  <a:rPr lang="es-E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Evaporador: </a:t>
                </a:r>
              </a:p>
              <a:p>
                <a:pPr>
                  <a:lnSpc>
                    <a:spcPct val="107000"/>
                  </a:lnSpc>
                  <a:spcAft>
                    <a:spcPts val="800"/>
                  </a:spcAft>
                </a:pPr>
                <a14:m>
                  <m:oMathPara xmlns:m="http://schemas.openxmlformats.org/officeDocument/2006/math">
                    <m:oMathParaPr>
                      <m:jc m:val="centerGroup"/>
                    </m:oMathParaPr>
                    <m:oMath xmlns:m="http://schemas.openxmlformats.org/officeDocument/2006/math">
                      <m:r>
                        <m:rPr>
                          <m:sty m:val="p"/>
                        </m:rPr>
                        <a:rPr lang="es-ES">
                          <a:latin typeface="Cambria Math" panose="02040503050406030204" pitchFamily="18" charset="0"/>
                          <a:ea typeface="Calibri" panose="020F0502020204030204" pitchFamily="34" charset="0"/>
                          <a:cs typeface="Calibri" panose="020F0502020204030204" pitchFamily="34" charset="0"/>
                        </a:rPr>
                        <m:t>R</m:t>
                      </m:r>
                      <m:r>
                        <a:rPr lang="es-ES">
                          <a:latin typeface="Cambria Math" panose="02040503050406030204" pitchFamily="18" charset="0"/>
                          <a:ea typeface="Calibri" panose="020F0502020204030204" pitchFamily="34" charset="0"/>
                          <a:cs typeface="Calibri" panose="020F0502020204030204" pitchFamily="34" charset="0"/>
                        </a:rPr>
                        <m:t>=</m:t>
                      </m:r>
                      <m:f>
                        <m:fPr>
                          <m:ctrlPr>
                            <a:rPr lang="es-ES" i="1">
                              <a:latin typeface="Cambria Math" panose="02040503050406030204" pitchFamily="18" charset="0"/>
                              <a:ea typeface="Calibri" panose="020F0502020204030204" pitchFamily="34" charset="0"/>
                              <a:cs typeface="Calibri" panose="020F0502020204030204" pitchFamily="34" charset="0"/>
                            </a:rPr>
                          </m:ctrlPr>
                        </m:fPr>
                        <m:num>
                          <m:r>
                            <a:rPr lang="es-ES">
                              <a:latin typeface="Cambria Math" panose="02040503050406030204" pitchFamily="18" charset="0"/>
                              <a:ea typeface="Calibri" panose="020F0502020204030204" pitchFamily="34" charset="0"/>
                              <a:cs typeface="Calibri" panose="020F0502020204030204" pitchFamily="34" charset="0"/>
                            </a:rPr>
                            <m:t>1</m:t>
                          </m:r>
                        </m:num>
                        <m:den>
                          <m:r>
                            <m:rPr>
                              <m:sty m:val="p"/>
                            </m:rPr>
                            <a:rPr lang="es-ES">
                              <a:latin typeface="Cambria Math" panose="02040503050406030204" pitchFamily="18" charset="0"/>
                              <a:ea typeface="Calibri" panose="020F0502020204030204" pitchFamily="34" charset="0"/>
                              <a:cs typeface="Calibri" panose="020F0502020204030204" pitchFamily="34" charset="0"/>
                            </a:rPr>
                            <m:t>hA</m:t>
                          </m:r>
                        </m:den>
                      </m:f>
                      <m:r>
                        <a:rPr lang="es-ES">
                          <a:latin typeface="Cambria Math" panose="02040503050406030204" pitchFamily="18" charset="0"/>
                          <a:ea typeface="Calibri" panose="020F0502020204030204" pitchFamily="34" charset="0"/>
                          <a:cs typeface="Calibri" panose="020F0502020204030204" pitchFamily="34" charset="0"/>
                        </a:rPr>
                        <m:t>=0,75189 </m:t>
                      </m:r>
                      <m:d>
                        <m:dPr>
                          <m:ctrlPr>
                            <a:rPr lang="es-ES" i="1">
                              <a:latin typeface="Cambria Math" panose="02040503050406030204" pitchFamily="18" charset="0"/>
                              <a:ea typeface="Calibri" panose="020F0502020204030204" pitchFamily="34" charset="0"/>
                              <a:cs typeface="Calibri" panose="020F0502020204030204" pitchFamily="34" charset="0"/>
                            </a:rPr>
                          </m:ctrlPr>
                        </m:dPr>
                        <m:e>
                          <m:f>
                            <m:fPr>
                              <m:ctrlPr>
                                <a:rPr lang="es-ES" i="1">
                                  <a:latin typeface="Cambria Math" panose="02040503050406030204" pitchFamily="18" charset="0"/>
                                  <a:ea typeface="Calibri" panose="020F0502020204030204" pitchFamily="34" charset="0"/>
                                  <a:cs typeface="Calibri" panose="020F0502020204030204" pitchFamily="34" charset="0"/>
                                </a:rPr>
                              </m:ctrlPr>
                            </m:fPr>
                            <m:num>
                              <m:r>
                                <a:rPr lang="es-ES" i="1">
                                  <a:latin typeface="Cambria Math" panose="02040503050406030204" pitchFamily="18" charset="0"/>
                                  <a:ea typeface="Calibri" panose="020F0502020204030204" pitchFamily="34" charset="0"/>
                                  <a:cs typeface="Calibri" panose="020F0502020204030204" pitchFamily="34" charset="0"/>
                                </a:rPr>
                                <m:t>º</m:t>
                              </m:r>
                              <m:r>
                                <a:rPr lang="es-ES" i="1">
                                  <a:latin typeface="Cambria Math" panose="02040503050406030204" pitchFamily="18" charset="0"/>
                                  <a:ea typeface="Calibri" panose="020F0502020204030204" pitchFamily="34" charset="0"/>
                                  <a:cs typeface="Calibri" panose="020F0502020204030204" pitchFamily="34" charset="0"/>
                                </a:rPr>
                                <m:t>𝐾</m:t>
                              </m:r>
                            </m:num>
                            <m:den>
                              <m:r>
                                <a:rPr lang="es-ES" i="1">
                                  <a:latin typeface="Cambria Math" panose="02040503050406030204" pitchFamily="18" charset="0"/>
                                  <a:ea typeface="Calibri" panose="020F0502020204030204" pitchFamily="34" charset="0"/>
                                  <a:cs typeface="Calibri" panose="020F0502020204030204" pitchFamily="34" charset="0"/>
                                </a:rPr>
                                <m:t>𝑊</m:t>
                              </m:r>
                            </m:den>
                          </m:f>
                        </m:e>
                      </m:d>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723462" y="2730246"/>
                <a:ext cx="6096000" cy="1259768"/>
              </a:xfrm>
              <a:prstGeom prst="rect">
                <a:avLst/>
              </a:prstGeom>
              <a:blipFill rotWithShape="0">
                <a:blip r:embed="rId3"/>
                <a:stretch>
                  <a:fillRect l="-900" t="-2415"/>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6302372" y="2674187"/>
                <a:ext cx="6096000" cy="1259768"/>
              </a:xfrm>
              <a:prstGeom prst="rect">
                <a:avLst/>
              </a:prstGeom>
            </p:spPr>
            <p:txBody>
              <a:bodyPr>
                <a:spAutoFit/>
              </a:bodyPr>
              <a:lstStyle/>
              <a:p>
                <a:pPr>
                  <a:lnSpc>
                    <a:spcPct val="107000"/>
                  </a:lnSpc>
                  <a:spcAft>
                    <a:spcPts val="800"/>
                  </a:spcAft>
                </a:pPr>
                <a:r>
                  <a:rPr lang="es-ES"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Condensador: </a:t>
                </a:r>
              </a:p>
              <a:p>
                <a:pPr>
                  <a:lnSpc>
                    <a:spcPct val="107000"/>
                  </a:lnSpc>
                  <a:spcAft>
                    <a:spcPts val="800"/>
                  </a:spcAft>
                </a:pPr>
                <a14:m>
                  <m:oMathPara xmlns:m="http://schemas.openxmlformats.org/officeDocument/2006/math">
                    <m:oMathParaPr>
                      <m:jc m:val="centerGroup"/>
                    </m:oMathParaPr>
                    <m:oMath xmlns:m="http://schemas.openxmlformats.org/officeDocument/2006/math">
                      <m:r>
                        <m:rPr>
                          <m:sty m:val="p"/>
                        </m:rPr>
                        <a:rPr lang="es-ES">
                          <a:latin typeface="Cambria Math" panose="02040503050406030204" pitchFamily="18" charset="0"/>
                          <a:ea typeface="Calibri" panose="020F0502020204030204" pitchFamily="34" charset="0"/>
                          <a:cs typeface="Calibri" panose="020F0502020204030204" pitchFamily="34" charset="0"/>
                        </a:rPr>
                        <m:t>R</m:t>
                      </m:r>
                      <m:r>
                        <a:rPr lang="es-ES">
                          <a:latin typeface="Cambria Math" panose="02040503050406030204" pitchFamily="18" charset="0"/>
                          <a:ea typeface="Calibri" panose="020F0502020204030204" pitchFamily="34" charset="0"/>
                          <a:cs typeface="Calibri" panose="020F0502020204030204" pitchFamily="34" charset="0"/>
                        </a:rPr>
                        <m:t>=</m:t>
                      </m:r>
                      <m:f>
                        <m:fPr>
                          <m:ctrlPr>
                            <a:rPr lang="es-ES" i="1">
                              <a:latin typeface="Cambria Math" panose="02040503050406030204" pitchFamily="18" charset="0"/>
                              <a:ea typeface="Calibri" panose="020F0502020204030204" pitchFamily="34" charset="0"/>
                              <a:cs typeface="Calibri" panose="020F0502020204030204" pitchFamily="34" charset="0"/>
                            </a:rPr>
                          </m:ctrlPr>
                        </m:fPr>
                        <m:num>
                          <m:r>
                            <a:rPr lang="es-ES">
                              <a:latin typeface="Cambria Math" panose="02040503050406030204" pitchFamily="18" charset="0"/>
                              <a:ea typeface="Calibri" panose="020F0502020204030204" pitchFamily="34" charset="0"/>
                              <a:cs typeface="Calibri" panose="020F0502020204030204" pitchFamily="34" charset="0"/>
                            </a:rPr>
                            <m:t>1</m:t>
                          </m:r>
                        </m:num>
                        <m:den>
                          <m:r>
                            <m:rPr>
                              <m:sty m:val="p"/>
                            </m:rPr>
                            <a:rPr lang="es-ES">
                              <a:latin typeface="Cambria Math" panose="02040503050406030204" pitchFamily="18" charset="0"/>
                              <a:ea typeface="Calibri" panose="020F0502020204030204" pitchFamily="34" charset="0"/>
                              <a:cs typeface="Calibri" panose="020F0502020204030204" pitchFamily="34" charset="0"/>
                            </a:rPr>
                            <m:t>hA</m:t>
                          </m:r>
                        </m:den>
                      </m:f>
                      <m:r>
                        <a:rPr lang="es-ES">
                          <a:latin typeface="Cambria Math" panose="02040503050406030204" pitchFamily="18" charset="0"/>
                          <a:ea typeface="Calibri" panose="020F0502020204030204" pitchFamily="34" charset="0"/>
                          <a:cs typeface="Calibri" panose="020F0502020204030204" pitchFamily="34" charset="0"/>
                        </a:rPr>
                        <m:t>=1,7425 </m:t>
                      </m:r>
                      <m:d>
                        <m:dPr>
                          <m:ctrlPr>
                            <a:rPr lang="es-ES" i="1">
                              <a:latin typeface="Cambria Math" panose="02040503050406030204" pitchFamily="18" charset="0"/>
                              <a:ea typeface="Calibri" panose="020F0502020204030204" pitchFamily="34" charset="0"/>
                              <a:cs typeface="Calibri" panose="020F0502020204030204" pitchFamily="34" charset="0"/>
                            </a:rPr>
                          </m:ctrlPr>
                        </m:dPr>
                        <m:e>
                          <m:f>
                            <m:fPr>
                              <m:ctrlPr>
                                <a:rPr lang="es-ES" i="1">
                                  <a:latin typeface="Cambria Math" panose="02040503050406030204" pitchFamily="18" charset="0"/>
                                  <a:ea typeface="Calibri" panose="020F0502020204030204" pitchFamily="34" charset="0"/>
                                  <a:cs typeface="Calibri" panose="020F0502020204030204" pitchFamily="34" charset="0"/>
                                </a:rPr>
                              </m:ctrlPr>
                            </m:fPr>
                            <m:num>
                              <m:r>
                                <a:rPr lang="es-ES" i="1">
                                  <a:latin typeface="Cambria Math" panose="02040503050406030204" pitchFamily="18" charset="0"/>
                                  <a:ea typeface="Calibri" panose="020F0502020204030204" pitchFamily="34" charset="0"/>
                                  <a:cs typeface="Calibri" panose="020F0502020204030204" pitchFamily="34" charset="0"/>
                                </a:rPr>
                                <m:t>º</m:t>
                              </m:r>
                              <m:r>
                                <a:rPr lang="es-ES" i="1">
                                  <a:latin typeface="Cambria Math" panose="02040503050406030204" pitchFamily="18" charset="0"/>
                                  <a:ea typeface="Calibri" panose="020F0502020204030204" pitchFamily="34" charset="0"/>
                                  <a:cs typeface="Calibri" panose="020F0502020204030204" pitchFamily="34" charset="0"/>
                                </a:rPr>
                                <m:t>𝐾</m:t>
                              </m:r>
                            </m:num>
                            <m:den>
                              <m:r>
                                <a:rPr lang="es-ES" i="1">
                                  <a:latin typeface="Cambria Math" panose="02040503050406030204" pitchFamily="18" charset="0"/>
                                  <a:ea typeface="Calibri" panose="020F0502020204030204" pitchFamily="34" charset="0"/>
                                  <a:cs typeface="Calibri" panose="020F0502020204030204" pitchFamily="34" charset="0"/>
                                </a:rPr>
                                <m:t>𝑊</m:t>
                              </m:r>
                            </m:den>
                          </m:f>
                        </m:e>
                      </m:d>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6302372" y="2674187"/>
                <a:ext cx="6096000" cy="1259768"/>
              </a:xfrm>
              <a:prstGeom prst="rect">
                <a:avLst/>
              </a:prstGeom>
              <a:blipFill rotWithShape="0">
                <a:blip r:embed="rId4"/>
                <a:stretch>
                  <a:fillRect l="-900" t="-2427"/>
                </a:stretch>
              </a:blipFill>
            </p:spPr>
            <p:txBody>
              <a:bodyPr/>
              <a:lstStyle/>
              <a:p>
                <a:r>
                  <a:rPr lang="es-CO">
                    <a:noFill/>
                  </a:rPr>
                  <a:t> </a:t>
                </a:r>
              </a:p>
            </p:txBody>
          </p:sp>
        </mc:Fallback>
      </mc:AlternateContent>
      <p:sp>
        <p:nvSpPr>
          <p:cNvPr id="7" name="Rectángulo 6"/>
          <p:cNvSpPr/>
          <p:nvPr/>
        </p:nvSpPr>
        <p:spPr>
          <a:xfrm>
            <a:off x="723462" y="3925994"/>
            <a:ext cx="7717971" cy="369332"/>
          </a:xfrm>
          <a:prstGeom prst="rect">
            <a:avLst/>
          </a:prstGeom>
        </p:spPr>
        <p:txBody>
          <a:bodyPr wrap="square">
            <a:spAutoFit/>
          </a:bodyPr>
          <a:lstStyle/>
          <a:p>
            <a:r>
              <a:rPr lang="es-ES" dirty="0">
                <a:latin typeface="Calibri" panose="020F0502020204030204" pitchFamily="34" charset="0"/>
                <a:ea typeface="Times New Roman" panose="02020603050405020304" pitchFamily="18" charset="0"/>
                <a:cs typeface="Times New Roman" panose="02020603050405020304" pitchFamily="18" charset="0"/>
              </a:rPr>
              <a:t>Se realiza el cálculo de la resistencia a la conducción en el tubo de cobre</a:t>
            </a:r>
            <a:endParaRPr lang="es-ES" dirty="0"/>
          </a:p>
        </p:txBody>
      </p:sp>
      <mc:AlternateContent xmlns:mc="http://schemas.openxmlformats.org/markup-compatibility/2006" xmlns:a14="http://schemas.microsoft.com/office/drawing/2010/main">
        <mc:Choice Requires="a14">
          <p:sp>
            <p:nvSpPr>
              <p:cNvPr id="8" name="Rectángulo 7"/>
              <p:cNvSpPr/>
              <p:nvPr/>
            </p:nvSpPr>
            <p:spPr>
              <a:xfrm>
                <a:off x="3815163" y="4333909"/>
                <a:ext cx="3717236" cy="8379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𝑅</m:t>
                          </m:r>
                        </m:e>
                        <m:sub>
                          <m:r>
                            <a:rPr lang="es-ES" i="1">
                              <a:latin typeface="Cambria Math" panose="02040503050406030204" pitchFamily="18" charset="0"/>
                            </a:rPr>
                            <m:t>𝑐𝑜𝑛𝑑</m:t>
                          </m:r>
                        </m:sub>
                      </m:sSub>
                      <m:r>
                        <a:rPr lang="es-ES" i="0">
                          <a:latin typeface="Cambria Math" panose="02040503050406030204" pitchFamily="18" charset="0"/>
                        </a:rPr>
                        <m:t>=</m:t>
                      </m:r>
                      <m:f>
                        <m:fPr>
                          <m:ctrlPr>
                            <a:rPr lang="es-ES" i="1">
                              <a:latin typeface="Cambria Math" panose="02040503050406030204" pitchFamily="18" charset="0"/>
                            </a:rPr>
                          </m:ctrlPr>
                        </m:fPr>
                        <m:num>
                          <m:func>
                            <m:funcPr>
                              <m:ctrlPr>
                                <a:rPr lang="es-ES" i="1">
                                  <a:latin typeface="Cambria Math" panose="02040503050406030204" pitchFamily="18" charset="0"/>
                                </a:rPr>
                              </m:ctrlPr>
                            </m:funcPr>
                            <m:fName>
                              <m:r>
                                <m:rPr>
                                  <m:sty m:val="p"/>
                                </m:rPr>
                                <a:rPr lang="es-ES" i="0">
                                  <a:latin typeface="Cambria Math" panose="02040503050406030204" pitchFamily="18" charset="0"/>
                                </a:rPr>
                                <m:t>ln</m:t>
                              </m:r>
                            </m:fName>
                            <m:e>
                              <m:d>
                                <m:dPr>
                                  <m:ctrlPr>
                                    <a:rPr lang="es-ES" i="1">
                                      <a:latin typeface="Cambria Math" panose="02040503050406030204" pitchFamily="18" charset="0"/>
                                    </a:rPr>
                                  </m:ctrlPr>
                                </m:dPr>
                                <m:e>
                                  <m:f>
                                    <m:fPr>
                                      <m:type m:val="skw"/>
                                      <m:ctrlPr>
                                        <a:rPr lang="es-ES" i="1">
                                          <a:latin typeface="Cambria Math" panose="02040503050406030204" pitchFamily="18" charset="0"/>
                                        </a:rPr>
                                      </m:ctrlPr>
                                    </m:fPr>
                                    <m:num>
                                      <m:sSub>
                                        <m:sSubPr>
                                          <m:ctrlPr>
                                            <a:rPr lang="es-ES" i="1">
                                              <a:latin typeface="Cambria Math" panose="02040503050406030204" pitchFamily="18" charset="0"/>
                                            </a:rPr>
                                          </m:ctrlPr>
                                        </m:sSubPr>
                                        <m:e>
                                          <m:r>
                                            <a:rPr lang="es-ES" i="1">
                                              <a:latin typeface="Cambria Math" panose="02040503050406030204" pitchFamily="18" charset="0"/>
                                            </a:rPr>
                                            <m:t>𝑟</m:t>
                                          </m:r>
                                        </m:e>
                                        <m:sub>
                                          <m:r>
                                            <a:rPr lang="es-ES" i="0">
                                              <a:latin typeface="Cambria Math" panose="02040503050406030204" pitchFamily="18" charset="0"/>
                                            </a:rPr>
                                            <m:t>2</m:t>
                                          </m:r>
                                        </m:sub>
                                      </m:sSub>
                                    </m:num>
                                    <m:den>
                                      <m:sSub>
                                        <m:sSubPr>
                                          <m:ctrlPr>
                                            <a:rPr lang="es-ES" i="1">
                                              <a:latin typeface="Cambria Math" panose="02040503050406030204" pitchFamily="18" charset="0"/>
                                            </a:rPr>
                                          </m:ctrlPr>
                                        </m:sSubPr>
                                        <m:e>
                                          <m:r>
                                            <a:rPr lang="es-ES" i="1">
                                              <a:latin typeface="Cambria Math" panose="02040503050406030204" pitchFamily="18" charset="0"/>
                                            </a:rPr>
                                            <m:t>𝑟</m:t>
                                          </m:r>
                                        </m:e>
                                        <m:sub>
                                          <m:r>
                                            <a:rPr lang="es-ES" i="0">
                                              <a:latin typeface="Cambria Math" panose="02040503050406030204" pitchFamily="18" charset="0"/>
                                            </a:rPr>
                                            <m:t>1</m:t>
                                          </m:r>
                                        </m:sub>
                                      </m:sSub>
                                    </m:den>
                                  </m:f>
                                </m:e>
                              </m:d>
                            </m:e>
                          </m:func>
                        </m:num>
                        <m:den>
                          <m:r>
                            <a:rPr lang="es-ES" i="0">
                              <a:latin typeface="Cambria Math" panose="02040503050406030204" pitchFamily="18" charset="0"/>
                            </a:rPr>
                            <m:t>2</m:t>
                          </m:r>
                          <m:r>
                            <a:rPr lang="es-ES" i="1">
                              <a:latin typeface="Cambria Math" panose="02040503050406030204" pitchFamily="18" charset="0"/>
                            </a:rPr>
                            <m:t>𝜋</m:t>
                          </m:r>
                          <m:r>
                            <a:rPr lang="es-ES" i="1">
                              <a:latin typeface="Cambria Math" panose="02040503050406030204" pitchFamily="18" charset="0"/>
                            </a:rPr>
                            <m:t>𝐿𝑘</m:t>
                          </m:r>
                        </m:den>
                      </m:f>
                      <m:r>
                        <a:rPr lang="es-ES" i="0">
                          <a:latin typeface="Cambria Math" panose="02040503050406030204" pitchFamily="18" charset="0"/>
                        </a:rPr>
                        <m:t>=0,01846 </m:t>
                      </m:r>
                      <m:d>
                        <m:dPr>
                          <m:ctrlPr>
                            <a:rPr lang="es-ES" i="1">
                              <a:latin typeface="Cambria Math" panose="02040503050406030204" pitchFamily="18" charset="0"/>
                            </a:rPr>
                          </m:ctrlPr>
                        </m:dPr>
                        <m:e>
                          <m:f>
                            <m:fPr>
                              <m:ctrlPr>
                                <a:rPr lang="es-ES" i="1">
                                  <a:latin typeface="Cambria Math" panose="02040503050406030204" pitchFamily="18" charset="0"/>
                                </a:rPr>
                              </m:ctrlPr>
                            </m:fPr>
                            <m:num>
                              <m:r>
                                <a:rPr lang="es-ES" i="0">
                                  <a:latin typeface="Cambria Math" panose="02040503050406030204" pitchFamily="18" charset="0"/>
                                </a:rPr>
                                <m:t>º</m:t>
                              </m:r>
                              <m:r>
                                <a:rPr lang="es-ES" i="1">
                                  <a:latin typeface="Cambria Math" panose="02040503050406030204" pitchFamily="18" charset="0"/>
                                </a:rPr>
                                <m:t>𝐾</m:t>
                              </m:r>
                            </m:num>
                            <m:den>
                              <m:r>
                                <a:rPr lang="es-ES" i="1">
                                  <a:latin typeface="Cambria Math" panose="02040503050406030204" pitchFamily="18" charset="0"/>
                                </a:rPr>
                                <m:t>𝑊</m:t>
                              </m:r>
                            </m:den>
                          </m:f>
                        </m:e>
                      </m:d>
                    </m:oMath>
                  </m:oMathPara>
                </a14:m>
                <a:endParaRPr lang="es-ES" dirty="0"/>
              </a:p>
            </p:txBody>
          </p:sp>
        </mc:Choice>
        <mc:Fallback xmlns="">
          <p:sp>
            <p:nvSpPr>
              <p:cNvPr id="8" name="Rectángulo 7"/>
              <p:cNvSpPr>
                <a:spLocks noRot="1" noChangeAspect="1" noMove="1" noResize="1" noEditPoints="1" noAdjustHandles="1" noChangeArrowheads="1" noChangeShapeType="1" noTextEdit="1"/>
              </p:cNvSpPr>
              <p:nvPr/>
            </p:nvSpPr>
            <p:spPr>
              <a:xfrm>
                <a:off x="3815163" y="4333909"/>
                <a:ext cx="3717236" cy="837986"/>
              </a:xfrm>
              <a:prstGeom prst="rect">
                <a:avLst/>
              </a:prstGeom>
              <a:blipFill rotWithShape="0">
                <a:blip r:embed="rId5"/>
                <a:stretch>
                  <a:fillRect/>
                </a:stretch>
              </a:blipFill>
            </p:spPr>
            <p:txBody>
              <a:bodyPr/>
              <a:lstStyle/>
              <a:p>
                <a:r>
                  <a:rPr lang="es-CO">
                    <a:noFill/>
                  </a:rPr>
                  <a:t> </a:t>
                </a:r>
              </a:p>
            </p:txBody>
          </p:sp>
        </mc:Fallback>
      </mc:AlternateContent>
      <p:pic>
        <p:nvPicPr>
          <p:cNvPr id="9" name="Imagen 8"/>
          <p:cNvPicPr>
            <a:picLocks noChangeAspect="1"/>
          </p:cNvPicPr>
          <p:nvPr/>
        </p:nvPicPr>
        <p:blipFill>
          <a:blip r:embed="rId6"/>
          <a:stretch>
            <a:fillRect/>
          </a:stretch>
        </p:blipFill>
        <p:spPr>
          <a:xfrm>
            <a:off x="2255602" y="95529"/>
            <a:ext cx="7435070" cy="2329405"/>
          </a:xfrm>
          <a:prstGeom prst="rect">
            <a:avLst/>
          </a:prstGeom>
        </p:spPr>
      </p:pic>
      <p:sp>
        <p:nvSpPr>
          <p:cNvPr id="10" name="Rectángulo 9"/>
          <p:cNvSpPr/>
          <p:nvPr/>
        </p:nvSpPr>
        <p:spPr>
          <a:xfrm>
            <a:off x="737110" y="5190691"/>
            <a:ext cx="10472057" cy="646331"/>
          </a:xfrm>
          <a:prstGeom prst="rect">
            <a:avLst/>
          </a:prstGeom>
        </p:spPr>
        <p:txBody>
          <a:bodyPr wrap="square">
            <a:spAutoFit/>
          </a:bodyPr>
          <a:lstStyle/>
          <a:p>
            <a:pPr algn="just"/>
            <a:r>
              <a:rPr lang="es-ES" dirty="0">
                <a:latin typeface="Calibri" panose="020F0502020204030204" pitchFamily="34" charset="0"/>
                <a:ea typeface="Times New Roman" panose="02020603050405020304" pitchFamily="18" charset="0"/>
                <a:cs typeface="Times New Roman" panose="02020603050405020304" pitchFamily="18" charset="0"/>
              </a:rPr>
              <a:t>Se calcula el valor de la resistencia térmica total para 1 tubo en la cual está involucrada la resistencia térmica a la convección y la resistencia a la conducción tanto en la sección del evaporador como en el condensador</a:t>
            </a:r>
            <a:endParaRPr lang="es-ES" dirty="0"/>
          </a:p>
        </p:txBody>
      </p:sp>
      <mc:AlternateContent xmlns:mc="http://schemas.openxmlformats.org/markup-compatibility/2006" xmlns:a14="http://schemas.microsoft.com/office/drawing/2010/main">
        <mc:Choice Requires="a14">
          <p:sp>
            <p:nvSpPr>
              <p:cNvPr id="12" name="Rectángulo 11"/>
              <p:cNvSpPr/>
              <p:nvPr/>
            </p:nvSpPr>
            <p:spPr>
              <a:xfrm>
                <a:off x="2987737" y="5855818"/>
                <a:ext cx="5970801"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m:rPr>
                              <m:sty m:val="p"/>
                            </m:rPr>
                            <a:rPr lang="es-ES">
                              <a:latin typeface="Cambria Math" panose="02040503050406030204" pitchFamily="18" charset="0"/>
                            </a:rPr>
                            <m:t>R</m:t>
                          </m:r>
                        </m:e>
                        <m:sub>
                          <m:r>
                            <m:rPr>
                              <m:sty m:val="p"/>
                            </m:rPr>
                            <a:rPr lang="es-ES" i="0">
                              <a:latin typeface="Cambria Math" panose="02040503050406030204" pitchFamily="18" charset="0"/>
                            </a:rPr>
                            <m:t>hp</m:t>
                          </m:r>
                        </m:sub>
                      </m:sSub>
                      <m:r>
                        <a:rPr lang="es-ES" i="0">
                          <a:latin typeface="Cambria Math" panose="02040503050406030204" pitchFamily="18" charset="0"/>
                        </a:rPr>
                        <m:t>=</m:t>
                      </m:r>
                      <m:sSub>
                        <m:sSubPr>
                          <m:ctrlPr>
                            <a:rPr lang="es-ES" i="1">
                              <a:latin typeface="Cambria Math" panose="02040503050406030204" pitchFamily="18" charset="0"/>
                            </a:rPr>
                          </m:ctrlPr>
                        </m:sSubPr>
                        <m:e>
                          <m:r>
                            <m:rPr>
                              <m:sty m:val="p"/>
                            </m:rPr>
                            <a:rPr lang="es-ES" i="0">
                              <a:latin typeface="Cambria Math" panose="02040503050406030204" pitchFamily="18" charset="0"/>
                            </a:rPr>
                            <m:t>R</m:t>
                          </m:r>
                        </m:e>
                        <m:sub>
                          <m:r>
                            <m:rPr>
                              <m:sty m:val="p"/>
                            </m:rPr>
                            <a:rPr lang="es-ES" i="0">
                              <a:latin typeface="Cambria Math" panose="02040503050406030204" pitchFamily="18" charset="0"/>
                            </a:rPr>
                            <m:t>e</m:t>
                          </m:r>
                          <m:r>
                            <a:rPr lang="es-ES" i="0">
                              <a:latin typeface="Cambria Math" panose="02040503050406030204" pitchFamily="18" charset="0"/>
                            </a:rPr>
                            <m:t>, </m:t>
                          </m:r>
                          <m:r>
                            <m:rPr>
                              <m:sty m:val="p"/>
                            </m:rPr>
                            <a:rPr lang="es-ES" i="0">
                              <a:latin typeface="Cambria Math" panose="02040503050406030204" pitchFamily="18" charset="0"/>
                            </a:rPr>
                            <m:t>out</m:t>
                          </m:r>
                          <m:r>
                            <a:rPr lang="es-ES" i="0">
                              <a:latin typeface="Cambria Math" panose="02040503050406030204" pitchFamily="18" charset="0"/>
                            </a:rPr>
                            <m:t> </m:t>
                          </m:r>
                        </m:sub>
                      </m:sSub>
                      <m:r>
                        <a:rPr lang="es-ES" i="0">
                          <a:latin typeface="Cambria Math" panose="02040503050406030204" pitchFamily="18" charset="0"/>
                        </a:rPr>
                        <m:t>+</m:t>
                      </m:r>
                      <m:sSub>
                        <m:sSubPr>
                          <m:ctrlPr>
                            <a:rPr lang="es-ES" i="1">
                              <a:latin typeface="Cambria Math" panose="02040503050406030204" pitchFamily="18" charset="0"/>
                            </a:rPr>
                          </m:ctrlPr>
                        </m:sSubPr>
                        <m:e>
                          <m:r>
                            <m:rPr>
                              <m:sty m:val="p"/>
                            </m:rPr>
                            <a:rPr lang="es-ES" i="0">
                              <a:latin typeface="Cambria Math" panose="02040503050406030204" pitchFamily="18" charset="0"/>
                            </a:rPr>
                            <m:t>R</m:t>
                          </m:r>
                        </m:e>
                        <m:sub>
                          <m:r>
                            <m:rPr>
                              <m:sty m:val="p"/>
                            </m:rPr>
                            <a:rPr lang="es-ES" i="0">
                              <a:latin typeface="Cambria Math" panose="02040503050406030204" pitchFamily="18" charset="0"/>
                            </a:rPr>
                            <m:t>e</m:t>
                          </m:r>
                          <m:r>
                            <a:rPr lang="es-ES" i="0">
                              <a:latin typeface="Cambria Math" panose="02040503050406030204" pitchFamily="18" charset="0"/>
                            </a:rPr>
                            <m:t>, </m:t>
                          </m:r>
                          <m:r>
                            <m:rPr>
                              <m:sty m:val="p"/>
                            </m:rPr>
                            <a:rPr lang="es-ES" i="0">
                              <a:latin typeface="Cambria Math" panose="02040503050406030204" pitchFamily="18" charset="0"/>
                            </a:rPr>
                            <m:t>cond</m:t>
                          </m:r>
                          <m:r>
                            <a:rPr lang="es-ES" i="0">
                              <a:latin typeface="Cambria Math" panose="02040503050406030204" pitchFamily="18" charset="0"/>
                            </a:rPr>
                            <m:t> </m:t>
                          </m:r>
                        </m:sub>
                      </m:sSub>
                      <m:r>
                        <a:rPr lang="es-ES" i="0">
                          <a:latin typeface="Cambria Math" panose="02040503050406030204" pitchFamily="18" charset="0"/>
                        </a:rPr>
                        <m:t>+</m:t>
                      </m:r>
                      <m:sSub>
                        <m:sSubPr>
                          <m:ctrlPr>
                            <a:rPr lang="es-ES" i="1">
                              <a:latin typeface="Cambria Math" panose="02040503050406030204" pitchFamily="18" charset="0"/>
                            </a:rPr>
                          </m:ctrlPr>
                        </m:sSubPr>
                        <m:e>
                          <m:r>
                            <m:rPr>
                              <m:sty m:val="p"/>
                            </m:rPr>
                            <a:rPr lang="es-ES" i="0">
                              <a:latin typeface="Cambria Math" panose="02040503050406030204" pitchFamily="18" charset="0"/>
                            </a:rPr>
                            <m:t>R</m:t>
                          </m:r>
                        </m:e>
                        <m:sub>
                          <m:r>
                            <m:rPr>
                              <m:sty m:val="p"/>
                            </m:rPr>
                            <a:rPr lang="es-ES" i="0">
                              <a:latin typeface="Cambria Math" panose="02040503050406030204" pitchFamily="18" charset="0"/>
                            </a:rPr>
                            <m:t>c</m:t>
                          </m:r>
                          <m:r>
                            <a:rPr lang="es-ES" i="0">
                              <a:latin typeface="Cambria Math" panose="02040503050406030204" pitchFamily="18" charset="0"/>
                            </a:rPr>
                            <m:t>, </m:t>
                          </m:r>
                          <m:r>
                            <m:rPr>
                              <m:sty m:val="p"/>
                            </m:rPr>
                            <a:rPr lang="es-ES" i="0">
                              <a:latin typeface="Cambria Math" panose="02040503050406030204" pitchFamily="18" charset="0"/>
                            </a:rPr>
                            <m:t>cond</m:t>
                          </m:r>
                          <m:r>
                            <a:rPr lang="es-ES" i="0">
                              <a:latin typeface="Cambria Math" panose="02040503050406030204" pitchFamily="18" charset="0"/>
                            </a:rPr>
                            <m:t> </m:t>
                          </m:r>
                        </m:sub>
                      </m:sSub>
                      <m:r>
                        <a:rPr lang="es-ES" i="0">
                          <a:latin typeface="Cambria Math" panose="02040503050406030204" pitchFamily="18" charset="0"/>
                        </a:rPr>
                        <m:t>+</m:t>
                      </m:r>
                      <m:sSub>
                        <m:sSubPr>
                          <m:ctrlPr>
                            <a:rPr lang="es-ES" i="1">
                              <a:latin typeface="Cambria Math" panose="02040503050406030204" pitchFamily="18" charset="0"/>
                            </a:rPr>
                          </m:ctrlPr>
                        </m:sSubPr>
                        <m:e>
                          <m:r>
                            <m:rPr>
                              <m:sty m:val="p"/>
                            </m:rPr>
                            <a:rPr lang="es-ES" i="0">
                              <a:latin typeface="Cambria Math" panose="02040503050406030204" pitchFamily="18" charset="0"/>
                            </a:rPr>
                            <m:t>R</m:t>
                          </m:r>
                        </m:e>
                        <m:sub>
                          <m:r>
                            <m:rPr>
                              <m:sty m:val="p"/>
                            </m:rPr>
                            <a:rPr lang="es-ES" i="0">
                              <a:latin typeface="Cambria Math" panose="02040503050406030204" pitchFamily="18" charset="0"/>
                            </a:rPr>
                            <m:t>c</m:t>
                          </m:r>
                          <m:r>
                            <a:rPr lang="es-ES" i="0">
                              <a:latin typeface="Cambria Math" panose="02040503050406030204" pitchFamily="18" charset="0"/>
                            </a:rPr>
                            <m:t>, </m:t>
                          </m:r>
                          <m:r>
                            <m:rPr>
                              <m:sty m:val="p"/>
                            </m:rPr>
                            <a:rPr lang="es-ES" i="0">
                              <a:latin typeface="Cambria Math" panose="02040503050406030204" pitchFamily="18" charset="0"/>
                            </a:rPr>
                            <m:t>out</m:t>
                          </m:r>
                          <m:r>
                            <a:rPr lang="es-ES" i="0">
                              <a:latin typeface="Cambria Math" panose="02040503050406030204" pitchFamily="18" charset="0"/>
                            </a:rPr>
                            <m:t> </m:t>
                          </m:r>
                        </m:sub>
                      </m:sSub>
                      <m:r>
                        <a:rPr lang="es-ES" i="0">
                          <a:latin typeface="Cambria Math" panose="02040503050406030204" pitchFamily="18" charset="0"/>
                        </a:rPr>
                        <m:t>=2,4944 </m:t>
                      </m:r>
                      <m:d>
                        <m:dPr>
                          <m:ctrlPr>
                            <a:rPr lang="es-ES" i="1">
                              <a:latin typeface="Cambria Math" panose="02040503050406030204" pitchFamily="18" charset="0"/>
                            </a:rPr>
                          </m:ctrlPr>
                        </m:dPr>
                        <m:e>
                          <m:f>
                            <m:fPr>
                              <m:ctrlPr>
                                <a:rPr lang="es-ES" i="1">
                                  <a:latin typeface="Cambria Math" panose="02040503050406030204" pitchFamily="18" charset="0"/>
                                </a:rPr>
                              </m:ctrlPr>
                            </m:fPr>
                            <m:num>
                              <m:r>
                                <a:rPr lang="es-ES" i="0">
                                  <a:latin typeface="Cambria Math" panose="02040503050406030204" pitchFamily="18" charset="0"/>
                                </a:rPr>
                                <m:t>º</m:t>
                              </m:r>
                              <m:r>
                                <a:rPr lang="es-ES" i="1">
                                  <a:latin typeface="Cambria Math" panose="02040503050406030204" pitchFamily="18" charset="0"/>
                                </a:rPr>
                                <m:t>𝐾</m:t>
                              </m:r>
                            </m:num>
                            <m:den>
                              <m:r>
                                <a:rPr lang="es-ES" i="1">
                                  <a:latin typeface="Cambria Math" panose="02040503050406030204" pitchFamily="18" charset="0"/>
                                </a:rPr>
                                <m:t>𝑊</m:t>
                              </m:r>
                            </m:den>
                          </m:f>
                        </m:e>
                      </m:d>
                    </m:oMath>
                  </m:oMathPara>
                </a14:m>
                <a:endParaRPr lang="es-ES" dirty="0"/>
              </a:p>
            </p:txBody>
          </p:sp>
        </mc:Choice>
        <mc:Fallback xmlns="">
          <p:sp>
            <p:nvSpPr>
              <p:cNvPr id="12" name="Rectángulo 11"/>
              <p:cNvSpPr>
                <a:spLocks noRot="1" noChangeAspect="1" noMove="1" noResize="1" noEditPoints="1" noAdjustHandles="1" noChangeArrowheads="1" noChangeShapeType="1" noTextEdit="1"/>
              </p:cNvSpPr>
              <p:nvPr/>
            </p:nvSpPr>
            <p:spPr>
              <a:xfrm>
                <a:off x="2987737" y="5855818"/>
                <a:ext cx="5970801" cy="714683"/>
              </a:xfrm>
              <a:prstGeom prst="rect">
                <a:avLst/>
              </a:prstGeom>
              <a:blipFill rotWithShape="0">
                <a:blip r:embed="rId7"/>
                <a:stretch>
                  <a:fillRect/>
                </a:stretch>
              </a:blipFill>
            </p:spPr>
            <p:txBody>
              <a:bodyPr/>
              <a:lstStyle/>
              <a:p>
                <a:r>
                  <a:rPr lang="es-CO">
                    <a:noFill/>
                  </a:rPr>
                  <a:t> </a:t>
                </a:r>
              </a:p>
            </p:txBody>
          </p:sp>
        </mc:Fallback>
      </mc:AlternateContent>
    </p:spTree>
    <p:extLst>
      <p:ext uri="{BB962C8B-B14F-4D97-AF65-F5344CB8AC3E}">
        <p14:creationId xmlns:p14="http://schemas.microsoft.com/office/powerpoint/2010/main" val="2580531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FE73B57E-1C3D-4B30-85D5-675832EB121F}" type="slidenum">
              <a:rPr lang="es-EC" smtClean="0"/>
              <a:pPr/>
              <a:t>31</a:t>
            </a:fld>
            <a:endParaRPr lang="es-EC"/>
          </a:p>
        </p:txBody>
      </p:sp>
      <p:sp>
        <p:nvSpPr>
          <p:cNvPr id="4" name="Rectángulo 3"/>
          <p:cNvSpPr/>
          <p:nvPr/>
        </p:nvSpPr>
        <p:spPr>
          <a:xfrm>
            <a:off x="1018545" y="514113"/>
            <a:ext cx="7913914" cy="369332"/>
          </a:xfrm>
          <a:prstGeom prst="rect">
            <a:avLst/>
          </a:prstGeom>
        </p:spPr>
        <p:txBody>
          <a:bodyPr wrap="square">
            <a:spAutoFit/>
          </a:bodyPr>
          <a:lstStyle/>
          <a:p>
            <a:r>
              <a:rPr lang="es-ES" dirty="0">
                <a:latin typeface="Calibri" panose="020F0502020204030204" pitchFamily="34" charset="0"/>
                <a:ea typeface="Times New Roman" panose="02020603050405020304" pitchFamily="18" charset="0"/>
                <a:cs typeface="Times New Roman" panose="02020603050405020304" pitchFamily="18" charset="0"/>
              </a:rPr>
              <a:t>Calculo de la resistencia térmica total del IC tipo termosifón (n=28 tubos)</a:t>
            </a:r>
            <a:endParaRPr lang="es-ES" dirty="0"/>
          </a:p>
        </p:txBody>
      </p:sp>
      <mc:AlternateContent xmlns:mc="http://schemas.openxmlformats.org/markup-compatibility/2006" xmlns:a14="http://schemas.microsoft.com/office/drawing/2010/main">
        <mc:Choice Requires="a14">
          <p:sp>
            <p:nvSpPr>
              <p:cNvPr id="5" name="Rectángulo 4"/>
              <p:cNvSpPr/>
              <p:nvPr/>
            </p:nvSpPr>
            <p:spPr>
              <a:xfrm>
                <a:off x="4599206" y="1068111"/>
                <a:ext cx="3278077"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m:rPr>
                              <m:sty m:val="p"/>
                            </m:rPr>
                            <a:rPr lang="es-ES">
                              <a:latin typeface="Cambria Math" panose="02040503050406030204" pitchFamily="18" charset="0"/>
                            </a:rPr>
                            <m:t>R</m:t>
                          </m:r>
                        </m:e>
                        <m:sub>
                          <m:r>
                            <m:rPr>
                              <m:sty m:val="p"/>
                            </m:rPr>
                            <a:rPr lang="es-ES" i="0">
                              <a:latin typeface="Cambria Math" panose="02040503050406030204" pitchFamily="18" charset="0"/>
                            </a:rPr>
                            <m:t>HPHE</m:t>
                          </m:r>
                        </m:sub>
                      </m:sSub>
                      <m:r>
                        <a:rPr lang="es-ES" i="0">
                          <a:latin typeface="Cambria Math" panose="02040503050406030204" pitchFamily="18" charset="0"/>
                        </a:rPr>
                        <m:t>=</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m:rPr>
                                  <m:sty m:val="p"/>
                                </m:rPr>
                                <a:rPr lang="es-ES" i="0">
                                  <a:latin typeface="Cambria Math" panose="02040503050406030204" pitchFamily="18" charset="0"/>
                                </a:rPr>
                                <m:t>R</m:t>
                              </m:r>
                            </m:e>
                            <m:sub>
                              <m:r>
                                <m:rPr>
                                  <m:sty m:val="p"/>
                                </m:rPr>
                                <a:rPr lang="es-ES" i="0">
                                  <a:latin typeface="Cambria Math" panose="02040503050406030204" pitchFamily="18" charset="0"/>
                                </a:rPr>
                                <m:t>hp</m:t>
                              </m:r>
                            </m:sub>
                          </m:sSub>
                        </m:num>
                        <m:den>
                          <m:r>
                            <m:rPr>
                              <m:sty m:val="p"/>
                            </m:rPr>
                            <a:rPr lang="es-ES" i="0">
                              <a:latin typeface="Cambria Math" panose="02040503050406030204" pitchFamily="18" charset="0"/>
                            </a:rPr>
                            <m:t>n</m:t>
                          </m:r>
                        </m:den>
                      </m:f>
                      <m:r>
                        <a:rPr lang="es-ES" i="0">
                          <a:latin typeface="Cambria Math" panose="02040503050406030204" pitchFamily="18" charset="0"/>
                        </a:rPr>
                        <m:t>=0,08908 </m:t>
                      </m:r>
                      <m:d>
                        <m:dPr>
                          <m:ctrlPr>
                            <a:rPr lang="es-ES" i="1">
                              <a:latin typeface="Cambria Math" panose="02040503050406030204" pitchFamily="18" charset="0"/>
                            </a:rPr>
                          </m:ctrlPr>
                        </m:dPr>
                        <m:e>
                          <m:f>
                            <m:fPr>
                              <m:ctrlPr>
                                <a:rPr lang="es-ES" i="1">
                                  <a:latin typeface="Cambria Math" panose="02040503050406030204" pitchFamily="18" charset="0"/>
                                </a:rPr>
                              </m:ctrlPr>
                            </m:fPr>
                            <m:num>
                              <m:r>
                                <a:rPr lang="es-ES" i="0">
                                  <a:latin typeface="Cambria Math" panose="02040503050406030204" pitchFamily="18" charset="0"/>
                                </a:rPr>
                                <m:t>º</m:t>
                              </m:r>
                              <m:r>
                                <a:rPr lang="es-ES" i="1">
                                  <a:latin typeface="Cambria Math" panose="02040503050406030204" pitchFamily="18" charset="0"/>
                                </a:rPr>
                                <m:t>𝐾</m:t>
                              </m:r>
                            </m:num>
                            <m:den>
                              <m:r>
                                <a:rPr lang="es-ES" i="1">
                                  <a:latin typeface="Cambria Math" panose="02040503050406030204" pitchFamily="18" charset="0"/>
                                </a:rPr>
                                <m:t>𝑊</m:t>
                              </m:r>
                            </m:den>
                          </m:f>
                        </m:e>
                      </m:d>
                    </m:oMath>
                  </m:oMathPara>
                </a14:m>
                <a:endParaRPr lang="es-ES" dirty="0"/>
              </a:p>
            </p:txBody>
          </p:sp>
        </mc:Choice>
        <mc:Fallback xmlns="">
          <p:sp>
            <p:nvSpPr>
              <p:cNvPr id="5" name="Rectángulo 4"/>
              <p:cNvSpPr>
                <a:spLocks noRot="1" noChangeAspect="1" noMove="1" noResize="1" noEditPoints="1" noAdjustHandles="1" noChangeArrowheads="1" noChangeShapeType="1" noTextEdit="1"/>
              </p:cNvSpPr>
              <p:nvPr/>
            </p:nvSpPr>
            <p:spPr>
              <a:xfrm>
                <a:off x="4599206" y="1068111"/>
                <a:ext cx="3278077" cy="714683"/>
              </a:xfrm>
              <a:prstGeom prst="rect">
                <a:avLst/>
              </a:prstGeom>
              <a:blipFill rotWithShape="0">
                <a:blip r:embed="rId3"/>
                <a:stretch>
                  <a:fillRect/>
                </a:stretch>
              </a:blipFill>
            </p:spPr>
            <p:txBody>
              <a:bodyPr/>
              <a:lstStyle/>
              <a:p>
                <a:r>
                  <a:rPr lang="es-CO">
                    <a:noFill/>
                  </a:rPr>
                  <a:t> </a:t>
                </a:r>
              </a:p>
            </p:txBody>
          </p:sp>
        </mc:Fallback>
      </mc:AlternateContent>
      <p:sp>
        <p:nvSpPr>
          <p:cNvPr id="6" name="Rectángulo 5"/>
          <p:cNvSpPr/>
          <p:nvPr/>
        </p:nvSpPr>
        <p:spPr>
          <a:xfrm>
            <a:off x="1018545" y="2010726"/>
            <a:ext cx="10439400" cy="671915"/>
          </a:xfrm>
          <a:prstGeom prst="rect">
            <a:avLst/>
          </a:prstGeom>
        </p:spPr>
        <p:txBody>
          <a:bodyPr wrap="square">
            <a:spAutoFit/>
          </a:bodyPr>
          <a:lstStyle/>
          <a:p>
            <a:pPr algn="just">
              <a:lnSpc>
                <a:spcPct val="107000"/>
              </a:lnSpc>
              <a:spcAft>
                <a:spcPts val="800"/>
              </a:spcAft>
            </a:pPr>
            <a:r>
              <a:rPr lang="es-ES" dirty="0">
                <a:latin typeface="Calibri" panose="020F0502020204030204" pitchFamily="34" charset="0"/>
                <a:ea typeface="Times New Roman" panose="02020603050405020304" pitchFamily="18" charset="0"/>
                <a:cs typeface="Times New Roman" panose="02020603050405020304" pitchFamily="18" charset="0"/>
              </a:rPr>
              <a:t>Para realizar el cálculo del Calor total transferido (Q) es necesario la temperatura media logarítmica, ya que involucra las temperaturas de entrada y salida tanto del evaporador y del condensador en una sola ecuación.</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ángulo 6"/>
              <p:cNvSpPr/>
              <p:nvPr/>
            </p:nvSpPr>
            <p:spPr>
              <a:xfrm>
                <a:off x="2430828" y="2971993"/>
                <a:ext cx="7614832" cy="108132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a:latin typeface="Cambria Math" panose="02040503050406030204" pitchFamily="18" charset="0"/>
                            </a:rPr>
                            <m:t>∆</m:t>
                          </m:r>
                          <m:r>
                            <m:rPr>
                              <m:sty m:val="p"/>
                            </m:rPr>
                            <a:rPr lang="es-ES" i="0">
                              <a:latin typeface="Cambria Math" panose="02040503050406030204" pitchFamily="18" charset="0"/>
                            </a:rPr>
                            <m:t>T</m:t>
                          </m:r>
                        </m:e>
                        <m:sub>
                          <m:r>
                            <m:rPr>
                              <m:sty m:val="p"/>
                            </m:rPr>
                            <a:rPr lang="es-ES" i="0">
                              <a:latin typeface="Cambria Math" panose="02040503050406030204" pitchFamily="18" charset="0"/>
                            </a:rPr>
                            <m:t>ML</m:t>
                          </m:r>
                        </m:sub>
                      </m:sSub>
                      <m:r>
                        <a:rPr lang="es-ES" i="0">
                          <a:latin typeface="Cambria Math" panose="02040503050406030204" pitchFamily="18" charset="0"/>
                        </a:rPr>
                        <m:t>=</m:t>
                      </m:r>
                      <m:f>
                        <m:fPr>
                          <m:ctrlPr>
                            <a:rPr lang="es-ES" i="1">
                              <a:latin typeface="Cambria Math" panose="02040503050406030204" pitchFamily="18" charset="0"/>
                            </a:rPr>
                          </m:ctrlPr>
                        </m:fPr>
                        <m:num>
                          <m:d>
                            <m:dPr>
                              <m:ctrlPr>
                                <a:rPr lang="es-ES" i="1">
                                  <a:latin typeface="Cambria Math" panose="02040503050406030204" pitchFamily="18" charset="0"/>
                                </a:rPr>
                              </m:ctrlPr>
                            </m:dPr>
                            <m:e>
                              <m:sSub>
                                <m:sSubPr>
                                  <m:ctrlPr>
                                    <a:rPr lang="es-ES" i="1">
                                      <a:latin typeface="Cambria Math" panose="02040503050406030204" pitchFamily="18" charset="0"/>
                                    </a:rPr>
                                  </m:ctrlPr>
                                </m:sSubPr>
                                <m:e>
                                  <m:r>
                                    <m:rPr>
                                      <m:sty m:val="p"/>
                                    </m:rPr>
                                    <a:rPr lang="es-ES" i="0">
                                      <a:latin typeface="Cambria Math" panose="02040503050406030204" pitchFamily="18" charset="0"/>
                                    </a:rPr>
                                    <m:t>T</m:t>
                                  </m:r>
                                </m:e>
                                <m:sub>
                                  <m:r>
                                    <m:rPr>
                                      <m:sty m:val="p"/>
                                    </m:rPr>
                                    <a:rPr lang="es-ES" i="0">
                                      <a:latin typeface="Cambria Math" panose="02040503050406030204" pitchFamily="18" charset="0"/>
                                    </a:rPr>
                                    <m:t>air</m:t>
                                  </m:r>
                                  <m:r>
                                    <a:rPr lang="es-ES" i="0">
                                      <a:latin typeface="Cambria Math" panose="02040503050406030204" pitchFamily="18" charset="0"/>
                                    </a:rPr>
                                    <m:t> </m:t>
                                  </m:r>
                                  <m:r>
                                    <m:rPr>
                                      <m:sty m:val="p"/>
                                    </m:rPr>
                                    <a:rPr lang="es-ES" i="0">
                                      <a:latin typeface="Cambria Math" panose="02040503050406030204" pitchFamily="18" charset="0"/>
                                    </a:rPr>
                                    <m:t>in</m:t>
                                  </m:r>
                                  <m:r>
                                    <a:rPr lang="es-ES" i="0">
                                      <a:latin typeface="Cambria Math" panose="02040503050406030204" pitchFamily="18" charset="0"/>
                                    </a:rPr>
                                    <m:t>, </m:t>
                                  </m:r>
                                  <m:r>
                                    <m:rPr>
                                      <m:sty m:val="p"/>
                                    </m:rPr>
                                    <a:rPr lang="es-ES" i="0">
                                      <a:latin typeface="Cambria Math" panose="02040503050406030204" pitchFamily="18" charset="0"/>
                                    </a:rPr>
                                    <m:t>LC</m:t>
                                  </m:r>
                                </m:sub>
                              </m:sSub>
                              <m:r>
                                <a:rPr lang="es-ES" i="0">
                                  <a:latin typeface="Cambria Math" panose="02040503050406030204" pitchFamily="18" charset="0"/>
                                </a:rPr>
                                <m:t>−</m:t>
                              </m:r>
                              <m:sSub>
                                <m:sSubPr>
                                  <m:ctrlPr>
                                    <a:rPr lang="es-ES" i="1">
                                      <a:latin typeface="Cambria Math" panose="02040503050406030204" pitchFamily="18" charset="0"/>
                                    </a:rPr>
                                  </m:ctrlPr>
                                </m:sSubPr>
                                <m:e>
                                  <m:r>
                                    <m:rPr>
                                      <m:sty m:val="p"/>
                                    </m:rPr>
                                    <a:rPr lang="es-ES" i="0">
                                      <a:latin typeface="Cambria Math" panose="02040503050406030204" pitchFamily="18" charset="0"/>
                                    </a:rPr>
                                    <m:t>T</m:t>
                                  </m:r>
                                </m:e>
                                <m:sub>
                                  <m:r>
                                    <m:rPr>
                                      <m:sty m:val="p"/>
                                    </m:rPr>
                                    <a:rPr lang="es-ES" i="0">
                                      <a:latin typeface="Cambria Math" panose="02040503050406030204" pitchFamily="18" charset="0"/>
                                    </a:rPr>
                                    <m:t>air</m:t>
                                  </m:r>
                                  <m:r>
                                    <a:rPr lang="es-ES" i="0">
                                      <a:latin typeface="Cambria Math" panose="02040503050406030204" pitchFamily="18" charset="0"/>
                                    </a:rPr>
                                    <m:t> </m:t>
                                  </m:r>
                                  <m:r>
                                    <m:rPr>
                                      <m:sty m:val="p"/>
                                    </m:rPr>
                                    <a:rPr lang="es-ES" i="0">
                                      <a:latin typeface="Cambria Math" panose="02040503050406030204" pitchFamily="18" charset="0"/>
                                    </a:rPr>
                                    <m:t>out</m:t>
                                  </m:r>
                                  <m:r>
                                    <a:rPr lang="es-ES" i="0">
                                      <a:latin typeface="Cambria Math" panose="02040503050406030204" pitchFamily="18" charset="0"/>
                                    </a:rPr>
                                    <m:t>, </m:t>
                                  </m:r>
                                  <m:r>
                                    <m:rPr>
                                      <m:sty m:val="p"/>
                                    </m:rPr>
                                    <a:rPr lang="es-ES" i="0">
                                      <a:latin typeface="Cambria Math" panose="02040503050406030204" pitchFamily="18" charset="0"/>
                                    </a:rPr>
                                    <m:t>LF</m:t>
                                  </m:r>
                                </m:sub>
                              </m:sSub>
                            </m:e>
                          </m:d>
                          <m:r>
                            <a:rPr lang="es-ES" i="0">
                              <a:latin typeface="Cambria Math" panose="02040503050406030204" pitchFamily="18" charset="0"/>
                            </a:rPr>
                            <m:t>−</m:t>
                          </m:r>
                          <m:d>
                            <m:dPr>
                              <m:ctrlPr>
                                <a:rPr lang="es-ES" i="1">
                                  <a:latin typeface="Cambria Math" panose="02040503050406030204" pitchFamily="18" charset="0"/>
                                </a:rPr>
                              </m:ctrlPr>
                            </m:dPr>
                            <m:e>
                              <m:sSub>
                                <m:sSubPr>
                                  <m:ctrlPr>
                                    <a:rPr lang="es-ES" i="1">
                                      <a:latin typeface="Cambria Math" panose="02040503050406030204" pitchFamily="18" charset="0"/>
                                    </a:rPr>
                                  </m:ctrlPr>
                                </m:sSubPr>
                                <m:e>
                                  <m:r>
                                    <m:rPr>
                                      <m:sty m:val="p"/>
                                    </m:rPr>
                                    <a:rPr lang="es-ES" i="0">
                                      <a:latin typeface="Cambria Math" panose="02040503050406030204" pitchFamily="18" charset="0"/>
                                    </a:rPr>
                                    <m:t>T</m:t>
                                  </m:r>
                                </m:e>
                                <m:sub>
                                  <m:r>
                                    <m:rPr>
                                      <m:sty m:val="p"/>
                                    </m:rPr>
                                    <a:rPr lang="es-ES" i="0">
                                      <a:latin typeface="Cambria Math" panose="02040503050406030204" pitchFamily="18" charset="0"/>
                                    </a:rPr>
                                    <m:t>air</m:t>
                                  </m:r>
                                  <m:r>
                                    <a:rPr lang="es-ES" i="0">
                                      <a:latin typeface="Cambria Math" panose="02040503050406030204" pitchFamily="18" charset="0"/>
                                    </a:rPr>
                                    <m:t> </m:t>
                                  </m:r>
                                  <m:r>
                                    <m:rPr>
                                      <m:sty m:val="p"/>
                                    </m:rPr>
                                    <a:rPr lang="es-ES" i="0">
                                      <a:latin typeface="Cambria Math" panose="02040503050406030204" pitchFamily="18" charset="0"/>
                                    </a:rPr>
                                    <m:t>out</m:t>
                                  </m:r>
                                  <m:r>
                                    <a:rPr lang="es-ES" i="0">
                                      <a:latin typeface="Cambria Math" panose="02040503050406030204" pitchFamily="18" charset="0"/>
                                    </a:rPr>
                                    <m:t>, </m:t>
                                  </m:r>
                                  <m:r>
                                    <m:rPr>
                                      <m:sty m:val="p"/>
                                    </m:rPr>
                                    <a:rPr lang="es-ES" i="0">
                                      <a:latin typeface="Cambria Math" panose="02040503050406030204" pitchFamily="18" charset="0"/>
                                    </a:rPr>
                                    <m:t>LC</m:t>
                                  </m:r>
                                </m:sub>
                              </m:sSub>
                              <m:r>
                                <a:rPr lang="es-ES" i="0">
                                  <a:latin typeface="Cambria Math" panose="02040503050406030204" pitchFamily="18" charset="0"/>
                                </a:rPr>
                                <m:t>−</m:t>
                              </m:r>
                              <m:sSub>
                                <m:sSubPr>
                                  <m:ctrlPr>
                                    <a:rPr lang="es-ES" i="1">
                                      <a:latin typeface="Cambria Math" panose="02040503050406030204" pitchFamily="18" charset="0"/>
                                    </a:rPr>
                                  </m:ctrlPr>
                                </m:sSubPr>
                                <m:e>
                                  <m:r>
                                    <m:rPr>
                                      <m:sty m:val="p"/>
                                    </m:rPr>
                                    <a:rPr lang="es-ES" i="0">
                                      <a:latin typeface="Cambria Math" panose="02040503050406030204" pitchFamily="18" charset="0"/>
                                    </a:rPr>
                                    <m:t>T</m:t>
                                  </m:r>
                                </m:e>
                                <m:sub>
                                  <m:r>
                                    <m:rPr>
                                      <m:sty m:val="p"/>
                                    </m:rPr>
                                    <a:rPr lang="es-ES" i="0">
                                      <a:latin typeface="Cambria Math" panose="02040503050406030204" pitchFamily="18" charset="0"/>
                                    </a:rPr>
                                    <m:t>air</m:t>
                                  </m:r>
                                  <m:r>
                                    <a:rPr lang="es-ES" i="0">
                                      <a:latin typeface="Cambria Math" panose="02040503050406030204" pitchFamily="18" charset="0"/>
                                    </a:rPr>
                                    <m:t> </m:t>
                                  </m:r>
                                  <m:r>
                                    <m:rPr>
                                      <m:sty m:val="p"/>
                                    </m:rPr>
                                    <a:rPr lang="es-ES" i="0">
                                      <a:latin typeface="Cambria Math" panose="02040503050406030204" pitchFamily="18" charset="0"/>
                                    </a:rPr>
                                    <m:t>in</m:t>
                                  </m:r>
                                  <m:r>
                                    <a:rPr lang="es-ES" i="0">
                                      <a:latin typeface="Cambria Math" panose="02040503050406030204" pitchFamily="18" charset="0"/>
                                    </a:rPr>
                                    <m:t>, </m:t>
                                  </m:r>
                                  <m:r>
                                    <m:rPr>
                                      <m:sty m:val="p"/>
                                    </m:rPr>
                                    <a:rPr lang="es-ES" i="0">
                                      <a:latin typeface="Cambria Math" panose="02040503050406030204" pitchFamily="18" charset="0"/>
                                    </a:rPr>
                                    <m:t>LF</m:t>
                                  </m:r>
                                </m:sub>
                              </m:sSub>
                            </m:e>
                          </m:d>
                        </m:num>
                        <m:den>
                          <m:r>
                            <m:rPr>
                              <m:sty m:val="p"/>
                            </m:rPr>
                            <a:rPr lang="es-ES" i="0">
                              <a:latin typeface="Cambria Math" panose="02040503050406030204" pitchFamily="18" charset="0"/>
                            </a:rPr>
                            <m:t>ln</m:t>
                          </m:r>
                          <m:d>
                            <m:dPr>
                              <m:ctrlPr>
                                <a:rPr lang="es-ES" i="1">
                                  <a:latin typeface="Cambria Math" panose="02040503050406030204" pitchFamily="18" charset="0"/>
                                </a:rPr>
                              </m:ctrlPr>
                            </m:dPr>
                            <m:e>
                              <m:f>
                                <m:fPr>
                                  <m:ctrlPr>
                                    <a:rPr lang="es-ES" i="1">
                                      <a:latin typeface="Cambria Math" panose="02040503050406030204" pitchFamily="18" charset="0"/>
                                    </a:rPr>
                                  </m:ctrlPr>
                                </m:fPr>
                                <m:num>
                                  <m:d>
                                    <m:dPr>
                                      <m:ctrlPr>
                                        <a:rPr lang="es-ES" i="1">
                                          <a:latin typeface="Cambria Math" panose="02040503050406030204" pitchFamily="18" charset="0"/>
                                        </a:rPr>
                                      </m:ctrlPr>
                                    </m:dPr>
                                    <m:e>
                                      <m:sSub>
                                        <m:sSubPr>
                                          <m:ctrlPr>
                                            <a:rPr lang="es-ES" i="1">
                                              <a:latin typeface="Cambria Math" panose="02040503050406030204" pitchFamily="18" charset="0"/>
                                            </a:rPr>
                                          </m:ctrlPr>
                                        </m:sSubPr>
                                        <m:e>
                                          <m:r>
                                            <m:rPr>
                                              <m:sty m:val="p"/>
                                            </m:rPr>
                                            <a:rPr lang="es-ES" i="0">
                                              <a:latin typeface="Cambria Math" panose="02040503050406030204" pitchFamily="18" charset="0"/>
                                            </a:rPr>
                                            <m:t>T</m:t>
                                          </m:r>
                                        </m:e>
                                        <m:sub>
                                          <m:r>
                                            <m:rPr>
                                              <m:sty m:val="p"/>
                                            </m:rPr>
                                            <a:rPr lang="es-ES" i="0">
                                              <a:latin typeface="Cambria Math" panose="02040503050406030204" pitchFamily="18" charset="0"/>
                                            </a:rPr>
                                            <m:t>air</m:t>
                                          </m:r>
                                          <m:r>
                                            <a:rPr lang="es-ES" i="0">
                                              <a:latin typeface="Cambria Math" panose="02040503050406030204" pitchFamily="18" charset="0"/>
                                            </a:rPr>
                                            <m:t> </m:t>
                                          </m:r>
                                          <m:r>
                                            <m:rPr>
                                              <m:sty m:val="p"/>
                                            </m:rPr>
                                            <a:rPr lang="es-ES" i="0">
                                              <a:latin typeface="Cambria Math" panose="02040503050406030204" pitchFamily="18" charset="0"/>
                                            </a:rPr>
                                            <m:t>in</m:t>
                                          </m:r>
                                          <m:r>
                                            <a:rPr lang="es-ES" i="0">
                                              <a:latin typeface="Cambria Math" panose="02040503050406030204" pitchFamily="18" charset="0"/>
                                            </a:rPr>
                                            <m:t>, </m:t>
                                          </m:r>
                                          <m:r>
                                            <m:rPr>
                                              <m:sty m:val="p"/>
                                            </m:rPr>
                                            <a:rPr lang="es-ES" i="0">
                                              <a:latin typeface="Cambria Math" panose="02040503050406030204" pitchFamily="18" charset="0"/>
                                            </a:rPr>
                                            <m:t>LC</m:t>
                                          </m:r>
                                        </m:sub>
                                      </m:sSub>
                                      <m:r>
                                        <a:rPr lang="es-ES" i="0">
                                          <a:latin typeface="Cambria Math" panose="02040503050406030204" pitchFamily="18" charset="0"/>
                                        </a:rPr>
                                        <m:t>−</m:t>
                                      </m:r>
                                      <m:sSub>
                                        <m:sSubPr>
                                          <m:ctrlPr>
                                            <a:rPr lang="es-ES" i="1">
                                              <a:latin typeface="Cambria Math" panose="02040503050406030204" pitchFamily="18" charset="0"/>
                                            </a:rPr>
                                          </m:ctrlPr>
                                        </m:sSubPr>
                                        <m:e>
                                          <m:r>
                                            <m:rPr>
                                              <m:sty m:val="p"/>
                                            </m:rPr>
                                            <a:rPr lang="es-ES" i="0">
                                              <a:latin typeface="Cambria Math" panose="02040503050406030204" pitchFamily="18" charset="0"/>
                                            </a:rPr>
                                            <m:t>T</m:t>
                                          </m:r>
                                        </m:e>
                                        <m:sub>
                                          <m:r>
                                            <m:rPr>
                                              <m:sty m:val="p"/>
                                            </m:rPr>
                                            <a:rPr lang="es-ES" i="0">
                                              <a:latin typeface="Cambria Math" panose="02040503050406030204" pitchFamily="18" charset="0"/>
                                            </a:rPr>
                                            <m:t>air</m:t>
                                          </m:r>
                                          <m:r>
                                            <a:rPr lang="es-ES" i="0">
                                              <a:latin typeface="Cambria Math" panose="02040503050406030204" pitchFamily="18" charset="0"/>
                                            </a:rPr>
                                            <m:t> </m:t>
                                          </m:r>
                                          <m:r>
                                            <m:rPr>
                                              <m:sty m:val="p"/>
                                            </m:rPr>
                                            <a:rPr lang="es-ES" i="0">
                                              <a:latin typeface="Cambria Math" panose="02040503050406030204" pitchFamily="18" charset="0"/>
                                            </a:rPr>
                                            <m:t>out</m:t>
                                          </m:r>
                                          <m:r>
                                            <a:rPr lang="es-ES" i="0">
                                              <a:latin typeface="Cambria Math" panose="02040503050406030204" pitchFamily="18" charset="0"/>
                                            </a:rPr>
                                            <m:t>, </m:t>
                                          </m:r>
                                          <m:r>
                                            <m:rPr>
                                              <m:sty m:val="p"/>
                                            </m:rPr>
                                            <a:rPr lang="es-ES" i="0">
                                              <a:latin typeface="Cambria Math" panose="02040503050406030204" pitchFamily="18" charset="0"/>
                                            </a:rPr>
                                            <m:t>LF</m:t>
                                          </m:r>
                                        </m:sub>
                                      </m:sSub>
                                    </m:e>
                                  </m:d>
                                </m:num>
                                <m:den>
                                  <m:d>
                                    <m:dPr>
                                      <m:ctrlPr>
                                        <a:rPr lang="es-ES" i="1">
                                          <a:latin typeface="Cambria Math" panose="02040503050406030204" pitchFamily="18" charset="0"/>
                                        </a:rPr>
                                      </m:ctrlPr>
                                    </m:dPr>
                                    <m:e>
                                      <m:sSub>
                                        <m:sSubPr>
                                          <m:ctrlPr>
                                            <a:rPr lang="es-ES" i="1">
                                              <a:latin typeface="Cambria Math" panose="02040503050406030204" pitchFamily="18" charset="0"/>
                                            </a:rPr>
                                          </m:ctrlPr>
                                        </m:sSubPr>
                                        <m:e>
                                          <m:r>
                                            <m:rPr>
                                              <m:sty m:val="p"/>
                                            </m:rPr>
                                            <a:rPr lang="es-ES" i="0">
                                              <a:latin typeface="Cambria Math" panose="02040503050406030204" pitchFamily="18" charset="0"/>
                                            </a:rPr>
                                            <m:t>T</m:t>
                                          </m:r>
                                        </m:e>
                                        <m:sub>
                                          <m:r>
                                            <m:rPr>
                                              <m:sty m:val="p"/>
                                            </m:rPr>
                                            <a:rPr lang="es-ES" i="0">
                                              <a:latin typeface="Cambria Math" panose="02040503050406030204" pitchFamily="18" charset="0"/>
                                            </a:rPr>
                                            <m:t>air</m:t>
                                          </m:r>
                                          <m:r>
                                            <a:rPr lang="es-ES" i="0">
                                              <a:latin typeface="Cambria Math" panose="02040503050406030204" pitchFamily="18" charset="0"/>
                                            </a:rPr>
                                            <m:t> </m:t>
                                          </m:r>
                                          <m:r>
                                            <m:rPr>
                                              <m:sty m:val="p"/>
                                            </m:rPr>
                                            <a:rPr lang="es-ES" i="0">
                                              <a:latin typeface="Cambria Math" panose="02040503050406030204" pitchFamily="18" charset="0"/>
                                            </a:rPr>
                                            <m:t>out</m:t>
                                          </m:r>
                                          <m:r>
                                            <a:rPr lang="es-ES" i="0">
                                              <a:latin typeface="Cambria Math" panose="02040503050406030204" pitchFamily="18" charset="0"/>
                                            </a:rPr>
                                            <m:t>, </m:t>
                                          </m:r>
                                          <m:r>
                                            <m:rPr>
                                              <m:sty m:val="p"/>
                                            </m:rPr>
                                            <a:rPr lang="es-ES" i="0">
                                              <a:latin typeface="Cambria Math" panose="02040503050406030204" pitchFamily="18" charset="0"/>
                                            </a:rPr>
                                            <m:t>LC</m:t>
                                          </m:r>
                                        </m:sub>
                                      </m:sSub>
                                      <m:r>
                                        <a:rPr lang="es-ES" i="0">
                                          <a:latin typeface="Cambria Math" panose="02040503050406030204" pitchFamily="18" charset="0"/>
                                        </a:rPr>
                                        <m:t>−</m:t>
                                      </m:r>
                                      <m:sSub>
                                        <m:sSubPr>
                                          <m:ctrlPr>
                                            <a:rPr lang="es-ES" i="1">
                                              <a:latin typeface="Cambria Math" panose="02040503050406030204" pitchFamily="18" charset="0"/>
                                            </a:rPr>
                                          </m:ctrlPr>
                                        </m:sSubPr>
                                        <m:e>
                                          <m:r>
                                            <m:rPr>
                                              <m:sty m:val="p"/>
                                            </m:rPr>
                                            <a:rPr lang="es-ES" i="0">
                                              <a:latin typeface="Cambria Math" panose="02040503050406030204" pitchFamily="18" charset="0"/>
                                            </a:rPr>
                                            <m:t>T</m:t>
                                          </m:r>
                                        </m:e>
                                        <m:sub>
                                          <m:r>
                                            <m:rPr>
                                              <m:sty m:val="p"/>
                                            </m:rPr>
                                            <a:rPr lang="es-ES" i="0">
                                              <a:latin typeface="Cambria Math" panose="02040503050406030204" pitchFamily="18" charset="0"/>
                                            </a:rPr>
                                            <m:t>air</m:t>
                                          </m:r>
                                          <m:r>
                                            <a:rPr lang="es-ES" i="0">
                                              <a:latin typeface="Cambria Math" panose="02040503050406030204" pitchFamily="18" charset="0"/>
                                            </a:rPr>
                                            <m:t> </m:t>
                                          </m:r>
                                          <m:r>
                                            <m:rPr>
                                              <m:sty m:val="p"/>
                                            </m:rPr>
                                            <a:rPr lang="es-ES" i="0">
                                              <a:latin typeface="Cambria Math" panose="02040503050406030204" pitchFamily="18" charset="0"/>
                                            </a:rPr>
                                            <m:t>in</m:t>
                                          </m:r>
                                          <m:r>
                                            <a:rPr lang="es-ES" i="0">
                                              <a:latin typeface="Cambria Math" panose="02040503050406030204" pitchFamily="18" charset="0"/>
                                            </a:rPr>
                                            <m:t>, </m:t>
                                          </m:r>
                                          <m:r>
                                            <m:rPr>
                                              <m:sty m:val="p"/>
                                            </m:rPr>
                                            <a:rPr lang="es-ES" i="0">
                                              <a:latin typeface="Cambria Math" panose="02040503050406030204" pitchFamily="18" charset="0"/>
                                            </a:rPr>
                                            <m:t>LF</m:t>
                                          </m:r>
                                        </m:sub>
                                      </m:sSub>
                                    </m:e>
                                  </m:d>
                                </m:den>
                              </m:f>
                            </m:e>
                          </m:d>
                        </m:den>
                      </m:f>
                      <m:r>
                        <a:rPr lang="es-ES" i="0">
                          <a:latin typeface="Cambria Math" panose="02040503050406030204" pitchFamily="18" charset="0"/>
                        </a:rPr>
                        <m:t>=69,8743 º</m:t>
                      </m:r>
                      <m:r>
                        <m:rPr>
                          <m:sty m:val="p"/>
                        </m:rPr>
                        <a:rPr lang="es-ES" i="0">
                          <a:latin typeface="Cambria Math" panose="02040503050406030204" pitchFamily="18" charset="0"/>
                        </a:rPr>
                        <m:t>C</m:t>
                      </m:r>
                    </m:oMath>
                  </m:oMathPara>
                </a14:m>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2430828" y="2971993"/>
                <a:ext cx="7614832" cy="1081322"/>
              </a:xfrm>
              <a:prstGeom prst="rect">
                <a:avLst/>
              </a:prstGeom>
              <a:blipFill rotWithShape="0">
                <a:blip r:embed="rId4"/>
                <a:stretch>
                  <a:fillRect/>
                </a:stretch>
              </a:blipFill>
            </p:spPr>
            <p:txBody>
              <a:bodyPr/>
              <a:lstStyle/>
              <a:p>
                <a:r>
                  <a:rPr lang="es-CO">
                    <a:noFill/>
                  </a:rPr>
                  <a:t> </a:t>
                </a:r>
              </a:p>
            </p:txBody>
          </p:sp>
        </mc:Fallback>
      </mc:AlternateContent>
      <p:sp>
        <p:nvSpPr>
          <p:cNvPr id="8" name="Rectángulo 7"/>
          <p:cNvSpPr/>
          <p:nvPr/>
        </p:nvSpPr>
        <p:spPr>
          <a:xfrm>
            <a:off x="1018545" y="4976886"/>
            <a:ext cx="5529943" cy="981423"/>
          </a:xfrm>
          <a:prstGeom prst="rect">
            <a:avLst/>
          </a:prstGeom>
        </p:spPr>
        <p:txBody>
          <a:bodyPr wrap="square">
            <a:spAutoFit/>
          </a:bodyPr>
          <a:lstStyle/>
          <a:p>
            <a:pPr algn="just">
              <a:lnSpc>
                <a:spcPct val="107000"/>
              </a:lnSpc>
              <a:spcAft>
                <a:spcPts val="800"/>
              </a:spcAft>
            </a:pPr>
            <a:r>
              <a:rPr lang="es-ES" dirty="0">
                <a:latin typeface="Calibri" panose="020F0502020204030204" pitchFamily="34" charset="0"/>
                <a:ea typeface="Times New Roman" panose="02020603050405020304" pitchFamily="18" charset="0"/>
                <a:cs typeface="Times New Roman" panose="02020603050405020304" pitchFamily="18" charset="0"/>
              </a:rPr>
              <a:t>Finalmente, para obtener el valor del Calor total transferido desde la sección del evaporador hasta la sección del condensador se aplica la siguiente ecuación </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ángulo 9"/>
              <p:cNvSpPr/>
              <p:nvPr/>
            </p:nvSpPr>
            <p:spPr>
              <a:xfrm>
                <a:off x="7649074" y="5138564"/>
                <a:ext cx="2790251" cy="658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𝑄</m:t>
                      </m:r>
                      <m:r>
                        <a:rPr lang="es-ES" i="0">
                          <a:latin typeface="Cambria Math" panose="02040503050406030204" pitchFamily="18" charset="0"/>
                        </a:rPr>
                        <m:t>=</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a:rPr lang="es-ES" i="0">
                                  <a:latin typeface="Cambria Math" panose="02040503050406030204" pitchFamily="18" charset="0"/>
                                </a:rPr>
                                <m:t>∆</m:t>
                              </m:r>
                              <m:r>
                                <a:rPr lang="es-ES" i="1">
                                  <a:latin typeface="Cambria Math" panose="02040503050406030204" pitchFamily="18" charset="0"/>
                                </a:rPr>
                                <m:t>𝑇</m:t>
                              </m:r>
                            </m:e>
                            <m:sub>
                              <m:r>
                                <a:rPr lang="es-ES" i="1">
                                  <a:latin typeface="Cambria Math" panose="02040503050406030204" pitchFamily="18" charset="0"/>
                                </a:rPr>
                                <m:t>𝑀𝑙</m:t>
                              </m:r>
                            </m:sub>
                          </m:sSub>
                        </m:num>
                        <m:den>
                          <m:sSub>
                            <m:sSubPr>
                              <m:ctrlPr>
                                <a:rPr lang="es-ES" i="1">
                                  <a:latin typeface="Cambria Math" panose="02040503050406030204" pitchFamily="18" charset="0"/>
                                </a:rPr>
                              </m:ctrlPr>
                            </m:sSubPr>
                            <m:e>
                              <m:r>
                                <m:rPr>
                                  <m:sty m:val="p"/>
                                </m:rPr>
                                <a:rPr lang="es-ES" i="0">
                                  <a:latin typeface="Cambria Math" panose="02040503050406030204" pitchFamily="18" charset="0"/>
                                </a:rPr>
                                <m:t>R</m:t>
                              </m:r>
                            </m:e>
                            <m:sub>
                              <m:r>
                                <m:rPr>
                                  <m:sty m:val="p"/>
                                </m:rPr>
                                <a:rPr lang="es-ES" i="0">
                                  <a:latin typeface="Cambria Math" panose="02040503050406030204" pitchFamily="18" charset="0"/>
                                </a:rPr>
                                <m:t>HPHE</m:t>
                              </m:r>
                            </m:sub>
                          </m:sSub>
                        </m:den>
                      </m:f>
                      <m:r>
                        <a:rPr lang="es-ES" i="0">
                          <a:latin typeface="Cambria Math" panose="02040503050406030204" pitchFamily="18" charset="0"/>
                        </a:rPr>
                        <m:t>=784,35 (</m:t>
                      </m:r>
                      <m:r>
                        <a:rPr lang="es-ES" i="1">
                          <a:latin typeface="Cambria Math" panose="02040503050406030204" pitchFamily="18" charset="0"/>
                        </a:rPr>
                        <m:t>𝑊</m:t>
                      </m:r>
                      <m:r>
                        <a:rPr lang="es-ES" b="0" i="1" smtClean="0">
                          <a:latin typeface="Cambria Math" panose="02040503050406030204" pitchFamily="18" charset="0"/>
                        </a:rPr>
                        <m:t>)</m:t>
                      </m:r>
                    </m:oMath>
                  </m:oMathPara>
                </a14:m>
                <a:endParaRPr lang="es-ES" dirty="0"/>
              </a:p>
            </p:txBody>
          </p:sp>
        </mc:Choice>
        <mc:Fallback xmlns="">
          <p:sp>
            <p:nvSpPr>
              <p:cNvPr id="10" name="Rectángulo 9"/>
              <p:cNvSpPr>
                <a:spLocks noRot="1" noChangeAspect="1" noMove="1" noResize="1" noEditPoints="1" noAdjustHandles="1" noChangeArrowheads="1" noChangeShapeType="1" noTextEdit="1"/>
              </p:cNvSpPr>
              <p:nvPr/>
            </p:nvSpPr>
            <p:spPr>
              <a:xfrm>
                <a:off x="7649074" y="5138564"/>
                <a:ext cx="2790251" cy="658065"/>
              </a:xfrm>
              <a:prstGeom prst="rect">
                <a:avLst/>
              </a:prstGeom>
              <a:blipFill rotWithShape="0">
                <a:blip r:embed="rId5"/>
                <a:stretch>
                  <a:fillRect/>
                </a:stretch>
              </a:blipFill>
            </p:spPr>
            <p:txBody>
              <a:bodyPr/>
              <a:lstStyle/>
              <a:p>
                <a:r>
                  <a:rPr lang="es-CO">
                    <a:noFill/>
                  </a:rPr>
                  <a:t> </a:t>
                </a:r>
              </a:p>
            </p:txBody>
          </p:sp>
        </mc:Fallback>
      </mc:AlternateContent>
      <p:sp>
        <p:nvSpPr>
          <p:cNvPr id="9" name="Rectángulo 8"/>
          <p:cNvSpPr/>
          <p:nvPr/>
        </p:nvSpPr>
        <p:spPr>
          <a:xfrm>
            <a:off x="4560957" y="4320752"/>
            <a:ext cx="3733458" cy="388696"/>
          </a:xfrm>
          <a:prstGeom prst="rect">
            <a:avLst/>
          </a:prstGeom>
        </p:spPr>
        <p:txBody>
          <a:bodyPr wrap="none">
            <a:spAutoFit/>
          </a:bodyPr>
          <a:lstStyle/>
          <a:p>
            <a:pPr>
              <a:lnSpc>
                <a:spcPct val="107000"/>
              </a:lnSpc>
              <a:spcAft>
                <a:spcPts val="800"/>
              </a:spcAft>
            </a:pPr>
            <a:r>
              <a:rPr lang="es-ES" b="1"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Cálculo del Calor Total transferido (Q)</a:t>
            </a:r>
            <a:endParaRPr lang="es-ES" b="1"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2177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FE73B57E-1C3D-4B30-85D5-675832EB121F}" type="slidenum">
              <a:rPr lang="es-EC" smtClean="0"/>
              <a:t>32</a:t>
            </a:fld>
            <a:endParaRPr lang="es-EC"/>
          </a:p>
        </p:txBody>
      </p:sp>
      <mc:AlternateContent xmlns:mc="http://schemas.openxmlformats.org/markup-compatibility/2006" xmlns:a14="http://schemas.microsoft.com/office/drawing/2010/main">
        <mc:Choice Requires="a14">
          <p:sp>
            <p:nvSpPr>
              <p:cNvPr id="4" name="Rectángulo 3"/>
              <p:cNvSpPr/>
              <p:nvPr/>
            </p:nvSpPr>
            <p:spPr>
              <a:xfrm>
                <a:off x="4806220" y="4213025"/>
                <a:ext cx="2678169" cy="388696"/>
              </a:xfrm>
              <a:prstGeom prst="rect">
                <a:avLst/>
              </a:prstGeom>
            </p:spPr>
            <p:txBody>
              <a:bodyPr wrap="none">
                <a:spAutoFit/>
              </a:bodyPr>
              <a:lstStyle/>
              <a:p>
                <a:pPr>
                  <a:lnSpc>
                    <a:spcPct val="107000"/>
                  </a:lnSpc>
                  <a:spcAft>
                    <a:spcPts val="800"/>
                  </a:spcAft>
                </a:pPr>
                <a:r>
                  <a:rPr lang="es-ES" b="1"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Cálculo de la eficiencia (</a:t>
                </a:r>
                <a14:m>
                  <m:oMath xmlns:m="http://schemas.openxmlformats.org/officeDocument/2006/math">
                    <m:r>
                      <a:rPr lang="es-ES" b="1" i="1">
                        <a:solidFill>
                          <a:srgbClr val="00B050"/>
                        </a:solidFill>
                        <a:latin typeface="Cambria Math" panose="02040503050406030204" pitchFamily="18" charset="0"/>
                      </a:rPr>
                      <m:t>𝜺</m:t>
                    </m:r>
                    <m:r>
                      <a:rPr lang="es-CO" b="1" i="0" smtClean="0">
                        <a:solidFill>
                          <a:srgbClr val="00B050"/>
                        </a:solidFill>
                        <a:latin typeface="Cambria Math" panose="02040503050406030204" pitchFamily="18" charset="0"/>
                      </a:rPr>
                      <m:t>)</m:t>
                    </m:r>
                  </m:oMath>
                </a14:m>
                <a:endParaRPr lang="es-ES" b="1"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4806220" y="4213025"/>
                <a:ext cx="2678169" cy="388696"/>
              </a:xfrm>
              <a:prstGeom prst="rect">
                <a:avLst/>
              </a:prstGeom>
              <a:blipFill rotWithShape="0">
                <a:blip r:embed="rId4"/>
                <a:stretch>
                  <a:fillRect l="-1818" t="-6250" b="-20313"/>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5742576" y="1314053"/>
                <a:ext cx="125252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S" i="1">
                              <a:latin typeface="Cambria Math" panose="02040503050406030204" pitchFamily="18" charset="0"/>
                            </a:rPr>
                          </m:ctrlPr>
                        </m:accPr>
                        <m:e>
                          <m:r>
                            <a:rPr lang="es-ES" i="1">
                              <a:latin typeface="Cambria Math" panose="02040503050406030204" pitchFamily="18" charset="0"/>
                            </a:rPr>
                            <m:t>𝑚𝑒</m:t>
                          </m:r>
                        </m:e>
                      </m:acc>
                      <m:r>
                        <a:rPr lang="es-ES" i="0">
                          <a:latin typeface="Cambria Math" panose="02040503050406030204" pitchFamily="18" charset="0"/>
                        </a:rPr>
                        <m:t>=</m:t>
                      </m:r>
                      <m:r>
                        <m:rPr>
                          <m:sty m:val="p"/>
                        </m:rPr>
                        <a:rPr lang="es-ES" i="0">
                          <a:latin typeface="Cambria Math" panose="02040503050406030204" pitchFamily="18" charset="0"/>
                        </a:rPr>
                        <m:t>ρAV</m:t>
                      </m:r>
                    </m:oMath>
                  </m:oMathPara>
                </a14:m>
                <a:endParaRPr lang="es-ES" dirty="0"/>
              </a:p>
            </p:txBody>
          </p:sp>
        </mc:Choice>
        <mc:Fallback xmlns="">
          <p:sp>
            <p:nvSpPr>
              <p:cNvPr id="6" name="Rectángulo 5"/>
              <p:cNvSpPr>
                <a:spLocks noRot="1" noChangeAspect="1" noMove="1" noResize="1" noEditPoints="1" noAdjustHandles="1" noChangeArrowheads="1" noChangeShapeType="1" noTextEdit="1"/>
              </p:cNvSpPr>
              <p:nvPr/>
            </p:nvSpPr>
            <p:spPr>
              <a:xfrm>
                <a:off x="5742576" y="1314053"/>
                <a:ext cx="1252522" cy="369332"/>
              </a:xfrm>
              <a:prstGeom prst="rect">
                <a:avLst/>
              </a:prstGeom>
              <a:blipFill rotWithShape="0">
                <a:blip r:embed="rId5"/>
                <a:stretch>
                  <a:fillRect b="-13333"/>
                </a:stretch>
              </a:blipFill>
            </p:spPr>
            <p:txBody>
              <a:bodyPr/>
              <a:lstStyle/>
              <a:p>
                <a:r>
                  <a:rPr lang="es-CO">
                    <a:noFill/>
                  </a:rPr>
                  <a:t> </a:t>
                </a:r>
              </a:p>
            </p:txBody>
          </p:sp>
        </mc:Fallback>
      </mc:AlternateContent>
      <p:sp>
        <p:nvSpPr>
          <p:cNvPr id="7" name="Rectángulo 6"/>
          <p:cNvSpPr/>
          <p:nvPr/>
        </p:nvSpPr>
        <p:spPr>
          <a:xfrm>
            <a:off x="2263041" y="827623"/>
            <a:ext cx="8530596" cy="369332"/>
          </a:xfrm>
          <a:prstGeom prst="rect">
            <a:avLst/>
          </a:prstGeom>
        </p:spPr>
        <p:txBody>
          <a:bodyPr wrap="square">
            <a:spAutoFit/>
          </a:bodyPr>
          <a:lstStyle/>
          <a:p>
            <a:r>
              <a:rPr lang="es-ES" dirty="0">
                <a:latin typeface="Calibri" panose="020F0502020204030204" pitchFamily="34" charset="0"/>
                <a:ea typeface="Times New Roman" panose="02020603050405020304" pitchFamily="18" charset="0"/>
                <a:cs typeface="Times New Roman" panose="02020603050405020304" pitchFamily="18" charset="0"/>
              </a:rPr>
              <a:t>Se inicia con el cálculo del valor de Q absorbido en la sección del evaporador</a:t>
            </a:r>
            <a:endParaRPr lang="es-ES" dirty="0"/>
          </a:p>
        </p:txBody>
      </p:sp>
      <mc:AlternateContent xmlns:mc="http://schemas.openxmlformats.org/markup-compatibility/2006" xmlns:a14="http://schemas.microsoft.com/office/drawing/2010/main">
        <mc:Choice Requires="a14">
          <p:sp>
            <p:nvSpPr>
              <p:cNvPr id="8" name="Rectángulo 7"/>
              <p:cNvSpPr/>
              <p:nvPr/>
            </p:nvSpPr>
            <p:spPr>
              <a:xfrm>
                <a:off x="3535465" y="1800483"/>
                <a:ext cx="5666744" cy="4104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S" i="1">
                              <a:latin typeface="Cambria Math" panose="02040503050406030204" pitchFamily="18" charset="0"/>
                            </a:rPr>
                          </m:ctrlPr>
                        </m:dPr>
                        <m:e>
                          <m:sSub>
                            <m:sSubPr>
                              <m:ctrlPr>
                                <a:rPr lang="es-ES" i="1">
                                  <a:latin typeface="Cambria Math" panose="02040503050406030204" pitchFamily="18" charset="0"/>
                                </a:rPr>
                              </m:ctrlPr>
                            </m:sSubPr>
                            <m:e>
                              <m:r>
                                <a:rPr lang="es-ES" i="1">
                                  <a:latin typeface="Cambria Math" panose="02040503050406030204" pitchFamily="18" charset="0"/>
                                </a:rPr>
                                <m:t>𝑄</m:t>
                              </m:r>
                            </m:e>
                            <m:sub>
                              <m:r>
                                <a:rPr lang="es-ES" i="1">
                                  <a:latin typeface="Cambria Math" panose="02040503050406030204" pitchFamily="18" charset="0"/>
                                </a:rPr>
                                <m:t>𝑎𝑏𝑠</m:t>
                              </m:r>
                              <m:r>
                                <a:rPr lang="es-ES" i="0">
                                  <a:latin typeface="Cambria Math" panose="02040503050406030204" pitchFamily="18" charset="0"/>
                                </a:rPr>
                                <m:t>,</m:t>
                              </m:r>
                              <m:r>
                                <a:rPr lang="es-ES" i="1">
                                  <a:latin typeface="Cambria Math" panose="02040503050406030204" pitchFamily="18" charset="0"/>
                                </a:rPr>
                                <m:t>𝑒𝑣𝑝</m:t>
                              </m:r>
                            </m:sub>
                          </m:sSub>
                          <m:r>
                            <a:rPr lang="es-ES" i="0">
                              <a:latin typeface="Cambria Math" panose="02040503050406030204" pitchFamily="18" charset="0"/>
                            </a:rPr>
                            <m:t>=</m:t>
                          </m:r>
                          <m:acc>
                            <m:accPr>
                              <m:chr m:val="̇"/>
                              <m:ctrlPr>
                                <a:rPr lang="es-ES" i="1">
                                  <a:latin typeface="Cambria Math" panose="02040503050406030204" pitchFamily="18" charset="0"/>
                                </a:rPr>
                              </m:ctrlPr>
                            </m:accPr>
                            <m:e>
                              <m:r>
                                <a:rPr lang="es-ES" i="1">
                                  <a:latin typeface="Cambria Math" panose="02040503050406030204" pitchFamily="18" charset="0"/>
                                </a:rPr>
                                <m:t>𝑚𝑒</m:t>
                              </m:r>
                            </m:e>
                          </m:acc>
                          <m:r>
                            <a:rPr lang="es-ES" i="1">
                              <a:latin typeface="Cambria Math" panose="02040503050406030204" pitchFamily="18" charset="0"/>
                            </a:rPr>
                            <m:t>𝐶𝑝𝑒</m:t>
                          </m:r>
                          <m:r>
                            <a:rPr lang="es-ES" i="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𝑇</m:t>
                              </m:r>
                            </m:e>
                            <m:sub>
                              <m:r>
                                <a:rPr lang="es-ES" i="1">
                                  <a:latin typeface="Cambria Math" panose="02040503050406030204" pitchFamily="18" charset="0"/>
                                </a:rPr>
                                <m:t>𝑠𝑎𝑙𝑖𝑑𝑎</m:t>
                              </m:r>
                              <m:r>
                                <a:rPr lang="es-ES" i="0">
                                  <a:latin typeface="Cambria Math" panose="02040503050406030204" pitchFamily="18" charset="0"/>
                                </a:rPr>
                                <m:t>,</m:t>
                              </m:r>
                              <m:r>
                                <a:rPr lang="es-ES" i="1">
                                  <a:latin typeface="Cambria Math" panose="02040503050406030204" pitchFamily="18" charset="0"/>
                                </a:rPr>
                                <m:t>𝑒</m:t>
                              </m:r>
                            </m:sub>
                          </m:sSub>
                          <m:r>
                            <a:rPr lang="es-ES" i="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𝑇</m:t>
                              </m:r>
                            </m:e>
                            <m:sub>
                              <m:r>
                                <a:rPr lang="es-ES" i="1">
                                  <a:latin typeface="Cambria Math" panose="02040503050406030204" pitchFamily="18" charset="0"/>
                                </a:rPr>
                                <m:t>𝑒𝑛𝑡𝑟𝑎𝑑𝑎</m:t>
                              </m:r>
                              <m:r>
                                <a:rPr lang="es-ES" i="0">
                                  <a:latin typeface="Cambria Math" panose="02040503050406030204" pitchFamily="18" charset="0"/>
                                </a:rPr>
                                <m:t>,</m:t>
                              </m:r>
                              <m:r>
                                <a:rPr lang="es-ES" i="1">
                                  <a:latin typeface="Cambria Math" panose="02040503050406030204" pitchFamily="18" charset="0"/>
                                </a:rPr>
                                <m:t>𝑒</m:t>
                              </m:r>
                            </m:sub>
                          </m:sSub>
                          <m:r>
                            <a:rPr lang="es-ES" i="0">
                              <a:latin typeface="Cambria Math" panose="02040503050406030204" pitchFamily="18" charset="0"/>
                            </a:rPr>
                            <m:t>)=0,2434 (</m:t>
                          </m:r>
                          <m:r>
                            <a:rPr lang="es-ES" i="1">
                              <a:latin typeface="Cambria Math" panose="02040503050406030204" pitchFamily="18" charset="0"/>
                            </a:rPr>
                            <m:t>𝑊</m:t>
                          </m:r>
                        </m:e>
                      </m:d>
                    </m:oMath>
                  </m:oMathPara>
                </a14:m>
                <a:endParaRPr lang="es-ES" dirty="0"/>
              </a:p>
            </p:txBody>
          </p:sp>
        </mc:Choice>
        <mc:Fallback xmlns="">
          <p:sp>
            <p:nvSpPr>
              <p:cNvPr id="8" name="Rectángulo 7"/>
              <p:cNvSpPr>
                <a:spLocks noRot="1" noChangeAspect="1" noMove="1" noResize="1" noEditPoints="1" noAdjustHandles="1" noChangeArrowheads="1" noChangeShapeType="1" noTextEdit="1"/>
              </p:cNvSpPr>
              <p:nvPr/>
            </p:nvSpPr>
            <p:spPr>
              <a:xfrm>
                <a:off x="3535465" y="1800483"/>
                <a:ext cx="5666744" cy="410497"/>
              </a:xfrm>
              <a:prstGeom prst="rect">
                <a:avLst/>
              </a:prstGeom>
              <a:blipFill rotWithShape="0">
                <a:blip r:embed="rId6"/>
                <a:stretch>
                  <a:fillRect t="-151471" r="-10753" b="-223529"/>
                </a:stretch>
              </a:blipFill>
            </p:spPr>
            <p:txBody>
              <a:bodyPr/>
              <a:lstStyle/>
              <a:p>
                <a:r>
                  <a:rPr lang="es-CO">
                    <a:noFill/>
                  </a:rPr>
                  <a:t> </a:t>
                </a:r>
              </a:p>
            </p:txBody>
          </p:sp>
        </mc:Fallback>
      </mc:AlternateContent>
      <p:sp>
        <p:nvSpPr>
          <p:cNvPr id="9" name="Rectángulo 8"/>
          <p:cNvSpPr/>
          <p:nvPr/>
        </p:nvSpPr>
        <p:spPr>
          <a:xfrm>
            <a:off x="2103539" y="2387671"/>
            <a:ext cx="4189865" cy="369332"/>
          </a:xfrm>
          <a:prstGeom prst="rect">
            <a:avLst/>
          </a:prstGeom>
        </p:spPr>
        <p:txBody>
          <a:bodyPr wrap="none">
            <a:spAutoFit/>
          </a:bodyPr>
          <a:lstStyle/>
          <a:p>
            <a:r>
              <a:rPr lang="es-ES" dirty="0">
                <a:latin typeface="Calibri" panose="020F0502020204030204" pitchFamily="34" charset="0"/>
                <a:ea typeface="Times New Roman" panose="02020603050405020304" pitchFamily="18" charset="0"/>
                <a:cs typeface="Times New Roman" panose="02020603050405020304" pitchFamily="18" charset="0"/>
              </a:rPr>
              <a:t>También es necesario calcular el valor </a:t>
            </a:r>
            <a:r>
              <a:rPr lang="es-ES" dirty="0" err="1">
                <a:latin typeface="Calibri" panose="020F0502020204030204" pitchFamily="34" charset="0"/>
                <a:ea typeface="Times New Roman" panose="02020603050405020304" pitchFamily="18" charset="0"/>
                <a:cs typeface="Times New Roman" panose="02020603050405020304" pitchFamily="18" charset="0"/>
              </a:rPr>
              <a:t>Q</a:t>
            </a:r>
            <a:r>
              <a:rPr lang="es-ES" baseline="-25000" dirty="0" err="1">
                <a:latin typeface="Calibri" panose="020F0502020204030204" pitchFamily="34" charset="0"/>
                <a:ea typeface="Times New Roman" panose="02020603050405020304" pitchFamily="18" charset="0"/>
                <a:cs typeface="Times New Roman" panose="02020603050405020304" pitchFamily="18" charset="0"/>
              </a:rPr>
              <a:t>max</a:t>
            </a:r>
            <a:endParaRPr lang="es-ES" dirty="0"/>
          </a:p>
        </p:txBody>
      </p:sp>
      <mc:AlternateContent xmlns:mc="http://schemas.openxmlformats.org/markup-compatibility/2006" xmlns:a14="http://schemas.microsoft.com/office/drawing/2010/main">
        <mc:Choice Requires="a14">
          <p:sp>
            <p:nvSpPr>
              <p:cNvPr id="10" name="Rectángulo 9"/>
              <p:cNvSpPr/>
              <p:nvPr/>
            </p:nvSpPr>
            <p:spPr>
              <a:xfrm>
                <a:off x="4729958" y="3000743"/>
                <a:ext cx="27761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𝐶</m:t>
                          </m:r>
                        </m:e>
                        <m:sub>
                          <m:r>
                            <a:rPr lang="es-ES" i="1">
                              <a:latin typeface="Cambria Math" panose="02040503050406030204" pitchFamily="18" charset="0"/>
                            </a:rPr>
                            <m:t>𝑚𝑖𝑛</m:t>
                          </m:r>
                        </m:sub>
                      </m:sSub>
                      <m:r>
                        <a:rPr lang="es-ES" i="1">
                          <a:latin typeface="Cambria Math" panose="02040503050406030204" pitchFamily="18" charset="0"/>
                        </a:rPr>
                        <m:t>=</m:t>
                      </m:r>
                      <m:acc>
                        <m:accPr>
                          <m:chr m:val="̇"/>
                          <m:ctrlPr>
                            <a:rPr lang="es-ES" i="1">
                              <a:latin typeface="Cambria Math" panose="02040503050406030204" pitchFamily="18" charset="0"/>
                            </a:rPr>
                          </m:ctrlPr>
                        </m:accPr>
                        <m:e>
                          <m:r>
                            <a:rPr lang="es-ES" i="1">
                              <a:latin typeface="Cambria Math" panose="02040503050406030204" pitchFamily="18" charset="0"/>
                            </a:rPr>
                            <m:t>𝑚𝑒</m:t>
                          </m:r>
                        </m:e>
                      </m:acc>
                      <m:r>
                        <a:rPr lang="es-ES" i="1">
                          <a:latin typeface="Cambria Math" panose="02040503050406030204" pitchFamily="18" charset="0"/>
                        </a:rPr>
                        <m:t>𝐶𝑝𝑒</m:t>
                      </m:r>
                      <m:r>
                        <a:rPr lang="es-ES" i="1">
                          <a:latin typeface="Cambria Math" panose="02040503050406030204" pitchFamily="18" charset="0"/>
                        </a:rPr>
                        <m:t>=0,02434</m:t>
                      </m:r>
                    </m:oMath>
                  </m:oMathPara>
                </a14:m>
                <a:endParaRPr lang="es-ES" dirty="0"/>
              </a:p>
            </p:txBody>
          </p:sp>
        </mc:Choice>
        <mc:Fallback xmlns="">
          <p:sp>
            <p:nvSpPr>
              <p:cNvPr id="10" name="Rectángulo 9"/>
              <p:cNvSpPr>
                <a:spLocks noRot="1" noChangeAspect="1" noMove="1" noResize="1" noEditPoints="1" noAdjustHandles="1" noChangeArrowheads="1" noChangeShapeType="1" noTextEdit="1"/>
              </p:cNvSpPr>
              <p:nvPr/>
            </p:nvSpPr>
            <p:spPr>
              <a:xfrm>
                <a:off x="4729958" y="3000743"/>
                <a:ext cx="2776145" cy="369332"/>
              </a:xfrm>
              <a:prstGeom prst="rect">
                <a:avLst/>
              </a:prstGeom>
              <a:blipFill rotWithShape="0">
                <a:blip r:embed="rId7"/>
                <a:stretch>
                  <a:fillRect b="-11475"/>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3733888" y="3574097"/>
                <a:ext cx="5588901" cy="4104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S" i="1">
                              <a:latin typeface="Cambria Math" panose="02040503050406030204" pitchFamily="18" charset="0"/>
                            </a:rPr>
                          </m:ctrlPr>
                        </m:dPr>
                        <m:e>
                          <m:sSub>
                            <m:sSubPr>
                              <m:ctrlPr>
                                <a:rPr lang="es-ES" i="1">
                                  <a:latin typeface="Cambria Math" panose="02040503050406030204" pitchFamily="18" charset="0"/>
                                </a:rPr>
                              </m:ctrlPr>
                            </m:sSubPr>
                            <m:e>
                              <m:r>
                                <a:rPr lang="es-ES" i="1">
                                  <a:latin typeface="Cambria Math" panose="02040503050406030204" pitchFamily="18" charset="0"/>
                                </a:rPr>
                                <m:t>𝑄</m:t>
                              </m:r>
                            </m:e>
                            <m:sub>
                              <m:r>
                                <a:rPr lang="es-ES" i="1">
                                  <a:latin typeface="Cambria Math" panose="02040503050406030204" pitchFamily="18" charset="0"/>
                                </a:rPr>
                                <m:t>𝑚𝑎𝑥</m:t>
                              </m:r>
                            </m:sub>
                          </m:sSub>
                          <m:r>
                            <a:rPr lang="es-ES" i="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𝐶</m:t>
                              </m:r>
                            </m:e>
                            <m:sub>
                              <m:r>
                                <a:rPr lang="es-ES" i="1">
                                  <a:latin typeface="Cambria Math" panose="02040503050406030204" pitchFamily="18" charset="0"/>
                                </a:rPr>
                                <m:t>𝑚𝑖𝑛</m:t>
                              </m:r>
                            </m:sub>
                          </m:sSub>
                          <m:r>
                            <a:rPr lang="es-ES" i="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𝑇</m:t>
                              </m:r>
                            </m:e>
                            <m:sub>
                              <m:r>
                                <a:rPr lang="es-ES" i="1">
                                  <a:latin typeface="Cambria Math" panose="02040503050406030204" pitchFamily="18" charset="0"/>
                                </a:rPr>
                                <m:t>𝑎𝑖𝑟𝑒</m:t>
                              </m:r>
                              <m:r>
                                <a:rPr lang="es-ES" i="0">
                                  <a:latin typeface="Cambria Math" panose="02040503050406030204" pitchFamily="18" charset="0"/>
                                </a:rPr>
                                <m:t>,</m:t>
                              </m:r>
                              <m:r>
                                <a:rPr lang="es-ES" i="1">
                                  <a:latin typeface="Cambria Math" panose="02040503050406030204" pitchFamily="18" charset="0"/>
                                </a:rPr>
                                <m:t>𝑖𝑛</m:t>
                              </m:r>
                              <m:r>
                                <a:rPr lang="es-ES" i="0">
                                  <a:latin typeface="Cambria Math" panose="02040503050406030204" pitchFamily="18" charset="0"/>
                                </a:rPr>
                                <m:t>,</m:t>
                              </m:r>
                              <m:r>
                                <a:rPr lang="es-ES" i="1">
                                  <a:latin typeface="Cambria Math" panose="02040503050406030204" pitchFamily="18" charset="0"/>
                                </a:rPr>
                                <m:t>𝑒𝑣𝑝</m:t>
                              </m:r>
                            </m:sub>
                          </m:sSub>
                          <m:r>
                            <a:rPr lang="es-ES" i="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𝑇</m:t>
                              </m:r>
                            </m:e>
                            <m:sub>
                              <m:r>
                                <a:rPr lang="es-ES" i="1">
                                  <a:latin typeface="Cambria Math" panose="02040503050406030204" pitchFamily="18" charset="0"/>
                                </a:rPr>
                                <m:t>𝑎𝑖𝑟𝑒</m:t>
                              </m:r>
                              <m:r>
                                <a:rPr lang="es-ES" i="0">
                                  <a:latin typeface="Cambria Math" panose="02040503050406030204" pitchFamily="18" charset="0"/>
                                </a:rPr>
                                <m:t>,</m:t>
                              </m:r>
                              <m:r>
                                <a:rPr lang="es-ES" i="1">
                                  <a:latin typeface="Cambria Math" panose="02040503050406030204" pitchFamily="18" charset="0"/>
                                </a:rPr>
                                <m:t>𝑖𝑛</m:t>
                              </m:r>
                              <m:r>
                                <a:rPr lang="es-ES" i="0">
                                  <a:latin typeface="Cambria Math" panose="02040503050406030204" pitchFamily="18" charset="0"/>
                                </a:rPr>
                                <m:t>,</m:t>
                              </m:r>
                              <m:r>
                                <a:rPr lang="es-ES" i="1">
                                  <a:latin typeface="Cambria Math" panose="02040503050406030204" pitchFamily="18" charset="0"/>
                                </a:rPr>
                                <m:t>𝑐𝑜𝑛𝑑</m:t>
                              </m:r>
                            </m:sub>
                          </m:sSub>
                          <m:r>
                            <a:rPr lang="es-ES" i="0">
                              <a:latin typeface="Cambria Math" panose="02040503050406030204" pitchFamily="18" charset="0"/>
                            </a:rPr>
                            <m:t>)=1,9534 (</m:t>
                          </m:r>
                          <m:r>
                            <a:rPr lang="es-ES" i="1">
                              <a:latin typeface="Cambria Math" panose="02040503050406030204" pitchFamily="18" charset="0"/>
                            </a:rPr>
                            <m:t>𝑊</m:t>
                          </m:r>
                        </m:e>
                      </m:d>
                    </m:oMath>
                  </m:oMathPara>
                </a14:m>
                <a:endParaRPr lang="es-ES" dirty="0"/>
              </a:p>
            </p:txBody>
          </p:sp>
        </mc:Choice>
        <mc:Fallback xmlns="">
          <p:sp>
            <p:nvSpPr>
              <p:cNvPr id="11" name="Rectángulo 10"/>
              <p:cNvSpPr>
                <a:spLocks noRot="1" noChangeAspect="1" noMove="1" noResize="1" noEditPoints="1" noAdjustHandles="1" noChangeArrowheads="1" noChangeShapeType="1" noTextEdit="1"/>
              </p:cNvSpPr>
              <p:nvPr/>
            </p:nvSpPr>
            <p:spPr>
              <a:xfrm>
                <a:off x="3733888" y="3574097"/>
                <a:ext cx="5588901" cy="410497"/>
              </a:xfrm>
              <a:prstGeom prst="rect">
                <a:avLst/>
              </a:prstGeom>
              <a:blipFill rotWithShape="0">
                <a:blip r:embed="rId8"/>
                <a:stretch>
                  <a:fillRect t="-151471" r="-11026" b="-223529"/>
                </a:stretch>
              </a:blipFill>
            </p:spPr>
            <p:txBody>
              <a:bodyPr/>
              <a:lstStyle/>
              <a:p>
                <a:r>
                  <a:rPr lang="es-CO">
                    <a:noFill/>
                  </a:rPr>
                  <a:t> </a:t>
                </a:r>
              </a:p>
            </p:txBody>
          </p:sp>
        </mc:Fallback>
      </mc:AlternateContent>
      <p:sp>
        <p:nvSpPr>
          <p:cNvPr id="12" name="Rectángulo 11"/>
          <p:cNvSpPr/>
          <p:nvPr/>
        </p:nvSpPr>
        <p:spPr>
          <a:xfrm>
            <a:off x="2103539" y="4761971"/>
            <a:ext cx="3260701" cy="369332"/>
          </a:xfrm>
          <a:prstGeom prst="rect">
            <a:avLst/>
          </a:prstGeom>
        </p:spPr>
        <p:txBody>
          <a:bodyPr wrap="none">
            <a:spAutoFit/>
          </a:bodyPr>
          <a:lstStyle/>
          <a:p>
            <a:r>
              <a:rPr lang="es-ES" dirty="0">
                <a:latin typeface="Calibri" panose="020F0502020204030204" pitchFamily="34" charset="0"/>
                <a:ea typeface="Times New Roman" panose="02020603050405020304" pitchFamily="18" charset="0"/>
                <a:cs typeface="Times New Roman" panose="02020603050405020304" pitchFamily="18" charset="0"/>
              </a:rPr>
              <a:t>Finalmente, se aplica la ecuación</a:t>
            </a:r>
            <a:endParaRPr lang="es-ES" dirty="0"/>
          </a:p>
        </p:txBody>
      </p:sp>
      <mc:AlternateContent xmlns:mc="http://schemas.openxmlformats.org/markup-compatibility/2006" xmlns:a14="http://schemas.microsoft.com/office/drawing/2010/main">
        <mc:Choice Requires="a14">
          <p:sp>
            <p:nvSpPr>
              <p:cNvPr id="13" name="Rectángulo 12"/>
              <p:cNvSpPr/>
              <p:nvPr/>
            </p:nvSpPr>
            <p:spPr>
              <a:xfrm>
                <a:off x="5133329" y="5205249"/>
                <a:ext cx="2023952" cy="6665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𝜀</m:t>
                      </m:r>
                      <m:r>
                        <a:rPr lang="es-ES" i="0">
                          <a:latin typeface="Cambria Math" panose="02040503050406030204" pitchFamily="18" charset="0"/>
                        </a:rPr>
                        <m:t>=</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a:rPr lang="es-ES" i="1">
                                  <a:latin typeface="Cambria Math" panose="02040503050406030204" pitchFamily="18" charset="0"/>
                                </a:rPr>
                                <m:t>𝑄</m:t>
                              </m:r>
                            </m:e>
                            <m:sub>
                              <m:r>
                                <a:rPr lang="es-ES" i="1">
                                  <a:latin typeface="Cambria Math" panose="02040503050406030204" pitchFamily="18" charset="0"/>
                                </a:rPr>
                                <m:t>𝑎𝑏𝑠</m:t>
                              </m:r>
                              <m:r>
                                <a:rPr lang="es-ES" i="0">
                                  <a:latin typeface="Cambria Math" panose="02040503050406030204" pitchFamily="18" charset="0"/>
                                </a:rPr>
                                <m:t>,</m:t>
                              </m:r>
                              <m:r>
                                <a:rPr lang="es-ES" i="1">
                                  <a:latin typeface="Cambria Math" panose="02040503050406030204" pitchFamily="18" charset="0"/>
                                </a:rPr>
                                <m:t>𝑒𝑣𝑝</m:t>
                              </m:r>
                            </m:sub>
                          </m:sSub>
                        </m:num>
                        <m:den>
                          <m:sSub>
                            <m:sSubPr>
                              <m:ctrlPr>
                                <a:rPr lang="es-ES" i="1">
                                  <a:latin typeface="Cambria Math" panose="02040503050406030204" pitchFamily="18" charset="0"/>
                                </a:rPr>
                              </m:ctrlPr>
                            </m:sSubPr>
                            <m:e>
                              <m:r>
                                <a:rPr lang="es-ES" i="1">
                                  <a:latin typeface="Cambria Math" panose="02040503050406030204" pitchFamily="18" charset="0"/>
                                </a:rPr>
                                <m:t>𝑄</m:t>
                              </m:r>
                            </m:e>
                            <m:sub>
                              <m:r>
                                <a:rPr lang="es-ES" i="1">
                                  <a:latin typeface="Cambria Math" panose="02040503050406030204" pitchFamily="18" charset="0"/>
                                </a:rPr>
                                <m:t>𝑚𝑎𝑥</m:t>
                              </m:r>
                            </m:sub>
                          </m:sSub>
                        </m:den>
                      </m:f>
                      <m:r>
                        <a:rPr lang="es-ES" i="0">
                          <a:latin typeface="Cambria Math" panose="02040503050406030204" pitchFamily="18" charset="0"/>
                        </a:rPr>
                        <m:t>∗100</m:t>
                      </m:r>
                    </m:oMath>
                  </m:oMathPara>
                </a14:m>
                <a:endParaRPr lang="es-ES" dirty="0"/>
              </a:p>
            </p:txBody>
          </p:sp>
        </mc:Choice>
        <mc:Fallback xmlns="">
          <p:sp>
            <p:nvSpPr>
              <p:cNvPr id="13" name="Rectángulo 12"/>
              <p:cNvSpPr>
                <a:spLocks noRot="1" noChangeAspect="1" noMove="1" noResize="1" noEditPoints="1" noAdjustHandles="1" noChangeArrowheads="1" noChangeShapeType="1" noTextEdit="1"/>
              </p:cNvSpPr>
              <p:nvPr/>
            </p:nvSpPr>
            <p:spPr>
              <a:xfrm>
                <a:off x="5133329" y="5205249"/>
                <a:ext cx="2023952" cy="666593"/>
              </a:xfrm>
              <a:prstGeom prst="rect">
                <a:avLst/>
              </a:prstGeom>
              <a:blipFill rotWithShape="0">
                <a:blip r:embed="rId9"/>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5516319" y="6115582"/>
                <a:ext cx="12579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𝜀</m:t>
                      </m:r>
                      <m:r>
                        <a:rPr lang="es-ES" i="0">
                          <a:latin typeface="Cambria Math" panose="02040503050406030204" pitchFamily="18" charset="0"/>
                        </a:rPr>
                        <m:t>=12,46 </m:t>
                      </m:r>
                    </m:oMath>
                  </m:oMathPara>
                </a14:m>
                <a:endParaRPr lang="es-ES" dirty="0"/>
              </a:p>
            </p:txBody>
          </p:sp>
        </mc:Choice>
        <mc:Fallback xmlns="">
          <p:sp>
            <p:nvSpPr>
              <p:cNvPr id="14" name="Rectángulo 13"/>
              <p:cNvSpPr>
                <a:spLocks noRot="1" noChangeAspect="1" noMove="1" noResize="1" noEditPoints="1" noAdjustHandles="1" noChangeArrowheads="1" noChangeShapeType="1" noTextEdit="1"/>
              </p:cNvSpPr>
              <p:nvPr/>
            </p:nvSpPr>
            <p:spPr>
              <a:xfrm>
                <a:off x="5516319" y="6115582"/>
                <a:ext cx="1257972" cy="369332"/>
              </a:xfrm>
              <a:prstGeom prst="rect">
                <a:avLst/>
              </a:prstGeom>
              <a:blipFill rotWithShape="0">
                <a:blip r:embed="rId10"/>
                <a:stretch>
                  <a:fillRect/>
                </a:stretch>
              </a:blipFill>
            </p:spPr>
            <p:txBody>
              <a:bodyPr/>
              <a:lstStyle/>
              <a:p>
                <a:r>
                  <a:rPr lang="es-CO">
                    <a:noFill/>
                  </a:rPr>
                  <a:t> </a:t>
                </a:r>
              </a:p>
            </p:txBody>
          </p:sp>
        </mc:Fallback>
      </mc:AlternateContent>
      <p:pic>
        <p:nvPicPr>
          <p:cNvPr id="15" name="Picture 4" descr="ESPE - Universidad de las Fuerzas Armadas | Sangolquí"/>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9523" y="91751"/>
            <a:ext cx="2718855" cy="70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532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1584961" y="-64331"/>
            <a:ext cx="10444479" cy="984180"/>
          </a:xfrm>
        </p:spPr>
        <p:txBody>
          <a:bodyPr>
            <a:noAutofit/>
          </a:bodyPr>
          <a:lstStyle/>
          <a:p>
            <a:r>
              <a:rPr lang="es-EC" sz="4000" dirty="0"/>
              <a:t>Resultados - </a:t>
            </a:r>
            <a:r>
              <a:rPr lang="es-EC" sz="4000" i="1" dirty="0">
                <a:latin typeface="Calibri" panose="020F0502020204030204" pitchFamily="34" charset="0"/>
                <a:ea typeface="Calibri" panose="020F0502020204030204" pitchFamily="34" charset="0"/>
              </a:rPr>
              <a:t>al 0,1% de concentración </a:t>
            </a:r>
            <a:endParaRPr lang="es-EC" sz="4000" dirty="0">
              <a:effectLst>
                <a:outerShdw blurRad="38100" dist="38100" dir="2700000" algn="tl">
                  <a:srgbClr val="000000">
                    <a:alpha val="43137"/>
                  </a:srgbClr>
                </a:outerShdw>
              </a:effectLst>
            </a:endParaRPr>
          </a:p>
        </p:txBody>
      </p:sp>
      <p:sp>
        <p:nvSpPr>
          <p:cNvPr id="5" name="Marcador de contenido 2">
            <a:extLst>
              <a:ext uri="{FF2B5EF4-FFF2-40B4-BE49-F238E27FC236}">
                <a16:creationId xmlns:a16="http://schemas.microsoft.com/office/drawing/2014/main" id="{11E33160-B840-447B-826D-7B4898DCB653}"/>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a:t>
            </a:r>
          </a:p>
          <a:p>
            <a:pPr algn="ctr"/>
            <a:r>
              <a:rPr lang="es-MX" sz="1300" dirty="0">
                <a:solidFill>
                  <a:prstClr val="white"/>
                </a:solidFill>
                <a:latin typeface="+mj-lt"/>
                <a:cs typeface="Times New Roman" panose="02020603050405020304" pitchFamily="18" charset="0"/>
              </a:rPr>
              <a:t>Cálculos</a:t>
            </a:r>
          </a:p>
          <a:p>
            <a:pPr algn="ctr"/>
            <a:r>
              <a:rPr lang="es-MX" sz="1300" b="1" u="sng" dirty="0">
                <a:solidFill>
                  <a:prstClr val="white"/>
                </a:solidFill>
                <a:latin typeface="+mj-lt"/>
                <a:cs typeface="Times New Roman" panose="02020603050405020304" pitchFamily="18" charset="0"/>
              </a:rPr>
              <a:t>Resultados</a:t>
            </a:r>
          </a:p>
          <a:p>
            <a:pPr algn="ctr"/>
            <a:r>
              <a:rPr lang="es-MX" sz="1300" dirty="0">
                <a:solidFill>
                  <a:prstClr val="white"/>
                </a:solidFill>
                <a:latin typeface="+mj-lt"/>
                <a:cs typeface="Times New Roman" panose="02020603050405020304" pitchFamily="18" charset="0"/>
              </a:rPr>
              <a:t>Conclusiones y Recomendaciones</a:t>
            </a:r>
          </a:p>
          <a:p>
            <a:pPr algn="ctr"/>
            <a:r>
              <a:rPr lang="es-MX" sz="1300" dirty="0">
                <a:solidFill>
                  <a:prstClr val="white"/>
                </a:solidFill>
                <a:latin typeface="+mj-lt"/>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9" name="TextBox 8">
            <a:extLst>
              <a:ext uri="{FF2B5EF4-FFF2-40B4-BE49-F238E27FC236}">
                <a16:creationId xmlns:a16="http://schemas.microsoft.com/office/drawing/2014/main" id="{86821B45-C96B-4C1F-9A60-BE439C3834BA}"/>
              </a:ext>
            </a:extLst>
          </p:cNvPr>
          <p:cNvSpPr txBox="1"/>
          <p:nvPr/>
        </p:nvSpPr>
        <p:spPr>
          <a:xfrm>
            <a:off x="1790700" y="3498474"/>
            <a:ext cx="2195596"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i="1" dirty="0">
                <a:latin typeface="Calibri" panose="020F0502020204030204" pitchFamily="34" charset="0"/>
                <a:ea typeface="Calibri" panose="020F0502020204030204" pitchFamily="34" charset="0"/>
              </a:rPr>
              <a:t>Curvas de calor Q (W) vs Flujo másico (Kg/s) para los diferentes nanofluidos al 0,1% de concentración </a:t>
            </a:r>
            <a:endParaRPr lang="es-CO" dirty="0"/>
          </a:p>
        </p:txBody>
      </p:sp>
      <p:sp>
        <p:nvSpPr>
          <p:cNvPr id="3" name="Slide Number Placeholder 2">
            <a:extLst>
              <a:ext uri="{FF2B5EF4-FFF2-40B4-BE49-F238E27FC236}">
                <a16:creationId xmlns:a16="http://schemas.microsoft.com/office/drawing/2014/main" id="{A68D5C52-0906-466F-8245-EF8381945900}"/>
              </a:ext>
            </a:extLst>
          </p:cNvPr>
          <p:cNvSpPr>
            <a:spLocks noGrp="1"/>
          </p:cNvSpPr>
          <p:nvPr>
            <p:ph type="sldNum" sz="quarter" idx="12"/>
          </p:nvPr>
        </p:nvSpPr>
        <p:spPr/>
        <p:txBody>
          <a:bodyPr/>
          <a:lstStyle/>
          <a:p>
            <a:fld id="{FE73B57E-1C3D-4B30-85D5-675832EB121F}" type="slidenum">
              <a:rPr lang="es-EC" smtClean="0"/>
              <a:t>33</a:t>
            </a:fld>
            <a:endParaRPr lang="es-EC"/>
          </a:p>
        </p:txBody>
      </p:sp>
      <p:sp>
        <p:nvSpPr>
          <p:cNvPr id="13" name="TextBox 12">
            <a:extLst>
              <a:ext uri="{FF2B5EF4-FFF2-40B4-BE49-F238E27FC236}">
                <a16:creationId xmlns:a16="http://schemas.microsoft.com/office/drawing/2014/main" id="{3220B075-0F08-4CF4-89E6-AC5454143B8E}"/>
              </a:ext>
            </a:extLst>
          </p:cNvPr>
          <p:cNvSpPr txBox="1"/>
          <p:nvPr/>
        </p:nvSpPr>
        <p:spPr>
          <a:xfrm>
            <a:off x="1790700" y="2309765"/>
            <a:ext cx="2195596" cy="66896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b="1" dirty="0"/>
              <a:t>Transferencia de calor</a:t>
            </a:r>
          </a:p>
        </p:txBody>
      </p:sp>
      <p:graphicFrame>
        <p:nvGraphicFramePr>
          <p:cNvPr id="8" name="Gráfico 7"/>
          <p:cNvGraphicFramePr/>
          <p:nvPr>
            <p:extLst>
              <p:ext uri="{D42A27DB-BD31-4B8C-83A1-F6EECF244321}">
                <p14:modId xmlns:p14="http://schemas.microsoft.com/office/powerpoint/2010/main" val="1263334863"/>
              </p:ext>
            </p:extLst>
          </p:nvPr>
        </p:nvGraphicFramePr>
        <p:xfrm>
          <a:off x="4116387" y="811357"/>
          <a:ext cx="7562995" cy="59101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9994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1584961" y="-64331"/>
            <a:ext cx="10444479" cy="984180"/>
          </a:xfrm>
        </p:spPr>
        <p:txBody>
          <a:bodyPr>
            <a:noAutofit/>
          </a:bodyPr>
          <a:lstStyle/>
          <a:p>
            <a:r>
              <a:rPr lang="es-EC" sz="4000" dirty="0"/>
              <a:t>Resultados - </a:t>
            </a:r>
            <a:r>
              <a:rPr lang="es-EC" sz="4000" i="1" dirty="0">
                <a:latin typeface="Calibri" panose="020F0502020204030204" pitchFamily="34" charset="0"/>
                <a:ea typeface="Calibri" panose="020F0502020204030204" pitchFamily="34" charset="0"/>
              </a:rPr>
              <a:t>al 0,1% de concentración </a:t>
            </a:r>
            <a:endParaRPr lang="es-EC" sz="4000" dirty="0">
              <a:effectLst>
                <a:outerShdw blurRad="38100" dist="38100" dir="2700000" algn="tl">
                  <a:srgbClr val="000000">
                    <a:alpha val="43137"/>
                  </a:srgbClr>
                </a:outerShdw>
              </a:effectLst>
            </a:endParaRPr>
          </a:p>
        </p:txBody>
      </p:sp>
      <p:sp>
        <p:nvSpPr>
          <p:cNvPr id="5" name="Marcador de contenido 2">
            <a:extLst>
              <a:ext uri="{FF2B5EF4-FFF2-40B4-BE49-F238E27FC236}">
                <a16:creationId xmlns:a16="http://schemas.microsoft.com/office/drawing/2014/main" id="{11E33160-B840-447B-826D-7B4898DCB653}"/>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a:t>
            </a:r>
          </a:p>
          <a:p>
            <a:pPr algn="ctr"/>
            <a:r>
              <a:rPr lang="es-MX" sz="1300" dirty="0">
                <a:solidFill>
                  <a:prstClr val="white"/>
                </a:solidFill>
                <a:cs typeface="Times New Roman" panose="02020603050405020304" pitchFamily="18" charset="0"/>
              </a:rPr>
              <a:t>Cálculos</a:t>
            </a:r>
          </a:p>
          <a:p>
            <a:pPr algn="ctr"/>
            <a:r>
              <a:rPr lang="es-MX" sz="1300" b="1" u="sng" dirty="0">
                <a:solidFill>
                  <a:prstClr val="white"/>
                </a:solidFill>
                <a:cs typeface="Times New Roman" panose="02020603050405020304" pitchFamily="18" charset="0"/>
              </a:rPr>
              <a:t>Resultados</a:t>
            </a:r>
          </a:p>
          <a:p>
            <a:pPr algn="ctr"/>
            <a:r>
              <a:rPr lang="es-MX" sz="1300" dirty="0">
                <a:solidFill>
                  <a:prstClr val="white"/>
                </a:solidFill>
                <a:cs typeface="Times New Roman" panose="02020603050405020304" pitchFamily="18" charset="0"/>
              </a:rPr>
              <a:t>Conclusiones y Recomendaciones</a:t>
            </a:r>
          </a:p>
          <a:p>
            <a:pPr algn="ctr"/>
            <a:r>
              <a:rPr lang="es-MX" sz="1300" dirty="0">
                <a:solidFill>
                  <a:prstClr val="white"/>
                </a:solidFill>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9" name="TextBox 8">
            <a:extLst>
              <a:ext uri="{FF2B5EF4-FFF2-40B4-BE49-F238E27FC236}">
                <a16:creationId xmlns:a16="http://schemas.microsoft.com/office/drawing/2014/main" id="{86821B45-C96B-4C1F-9A60-BE439C3834BA}"/>
              </a:ext>
            </a:extLst>
          </p:cNvPr>
          <p:cNvSpPr txBox="1"/>
          <p:nvPr/>
        </p:nvSpPr>
        <p:spPr>
          <a:xfrm>
            <a:off x="1790700" y="3290656"/>
            <a:ext cx="2195596"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i="1" dirty="0"/>
              <a:t>Curvas de eficiencia vs Flujo másico para los diferentes nanofluidos al 0,1% de concentración </a:t>
            </a:r>
            <a:endParaRPr lang="es-CO" dirty="0"/>
          </a:p>
        </p:txBody>
      </p:sp>
      <p:sp>
        <p:nvSpPr>
          <p:cNvPr id="3" name="Slide Number Placeholder 2">
            <a:extLst>
              <a:ext uri="{FF2B5EF4-FFF2-40B4-BE49-F238E27FC236}">
                <a16:creationId xmlns:a16="http://schemas.microsoft.com/office/drawing/2014/main" id="{A68D5C52-0906-466F-8245-EF8381945900}"/>
              </a:ext>
            </a:extLst>
          </p:cNvPr>
          <p:cNvSpPr>
            <a:spLocks noGrp="1"/>
          </p:cNvSpPr>
          <p:nvPr>
            <p:ph type="sldNum" sz="quarter" idx="12"/>
          </p:nvPr>
        </p:nvSpPr>
        <p:spPr/>
        <p:txBody>
          <a:bodyPr/>
          <a:lstStyle/>
          <a:p>
            <a:fld id="{FE73B57E-1C3D-4B30-85D5-675832EB121F}" type="slidenum">
              <a:rPr lang="es-EC" smtClean="0"/>
              <a:t>34</a:t>
            </a:fld>
            <a:endParaRPr lang="es-EC"/>
          </a:p>
        </p:txBody>
      </p:sp>
      <p:sp>
        <p:nvSpPr>
          <p:cNvPr id="10" name="TextBox 12">
            <a:extLst>
              <a:ext uri="{FF2B5EF4-FFF2-40B4-BE49-F238E27FC236}">
                <a16:creationId xmlns:a16="http://schemas.microsoft.com/office/drawing/2014/main" id="{3220B075-0F08-4CF4-89E6-AC5454143B8E}"/>
              </a:ext>
            </a:extLst>
          </p:cNvPr>
          <p:cNvSpPr txBox="1"/>
          <p:nvPr/>
        </p:nvSpPr>
        <p:spPr>
          <a:xfrm>
            <a:off x="1790700" y="2531438"/>
            <a:ext cx="219559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b="1" dirty="0"/>
              <a:t>Eficiencia</a:t>
            </a:r>
          </a:p>
        </p:txBody>
      </p:sp>
      <p:graphicFrame>
        <p:nvGraphicFramePr>
          <p:cNvPr id="11" name="Gráfico 10"/>
          <p:cNvGraphicFramePr/>
          <p:nvPr>
            <p:extLst>
              <p:ext uri="{D42A27DB-BD31-4B8C-83A1-F6EECF244321}">
                <p14:modId xmlns:p14="http://schemas.microsoft.com/office/powerpoint/2010/main" val="177686293"/>
              </p:ext>
            </p:extLst>
          </p:nvPr>
        </p:nvGraphicFramePr>
        <p:xfrm>
          <a:off x="4114800" y="919849"/>
          <a:ext cx="7536872" cy="58016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6332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1584961" y="-64331"/>
            <a:ext cx="10444479" cy="984180"/>
          </a:xfrm>
        </p:spPr>
        <p:txBody>
          <a:bodyPr>
            <a:noAutofit/>
          </a:bodyPr>
          <a:lstStyle/>
          <a:p>
            <a:br>
              <a:rPr lang="es-EC" sz="4000" dirty="0"/>
            </a:br>
            <a:r>
              <a:rPr lang="es-EC" sz="4000" dirty="0"/>
              <a:t>Resultados - </a:t>
            </a:r>
            <a:r>
              <a:rPr lang="es-EC" sz="4000" i="1" dirty="0"/>
              <a:t>al 0,5% de concentración </a:t>
            </a:r>
            <a:br>
              <a:rPr lang="es-CO" sz="4000" dirty="0"/>
            </a:br>
            <a:endParaRPr lang="es-EC" sz="4000" dirty="0">
              <a:effectLst>
                <a:outerShdw blurRad="38100" dist="38100" dir="2700000" algn="tl">
                  <a:srgbClr val="000000">
                    <a:alpha val="43137"/>
                  </a:srgbClr>
                </a:outerShdw>
              </a:effectLst>
            </a:endParaRPr>
          </a:p>
        </p:txBody>
      </p:sp>
      <p:sp>
        <p:nvSpPr>
          <p:cNvPr id="5" name="Marcador de contenido 2">
            <a:extLst>
              <a:ext uri="{FF2B5EF4-FFF2-40B4-BE49-F238E27FC236}">
                <a16:creationId xmlns:a16="http://schemas.microsoft.com/office/drawing/2014/main" id="{11E33160-B840-447B-826D-7B4898DCB653}"/>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a:t>
            </a:r>
          </a:p>
          <a:p>
            <a:pPr algn="ctr"/>
            <a:r>
              <a:rPr lang="es-MX" sz="1300" dirty="0">
                <a:solidFill>
                  <a:prstClr val="white"/>
                </a:solidFill>
                <a:cs typeface="Times New Roman" panose="02020603050405020304" pitchFamily="18" charset="0"/>
              </a:rPr>
              <a:t>Cálculos</a:t>
            </a:r>
          </a:p>
          <a:p>
            <a:pPr algn="ctr"/>
            <a:r>
              <a:rPr lang="es-MX" sz="1300" b="1" u="sng" dirty="0">
                <a:solidFill>
                  <a:prstClr val="white"/>
                </a:solidFill>
                <a:cs typeface="Times New Roman" panose="02020603050405020304" pitchFamily="18" charset="0"/>
              </a:rPr>
              <a:t>Resultados</a:t>
            </a:r>
          </a:p>
          <a:p>
            <a:pPr algn="ctr"/>
            <a:r>
              <a:rPr lang="es-MX" sz="1300" dirty="0">
                <a:solidFill>
                  <a:prstClr val="white"/>
                </a:solidFill>
                <a:cs typeface="Times New Roman" panose="02020603050405020304" pitchFamily="18" charset="0"/>
              </a:rPr>
              <a:t>Conclusiones y Recomendaciones</a:t>
            </a:r>
          </a:p>
          <a:p>
            <a:pPr algn="ctr"/>
            <a:r>
              <a:rPr lang="es-MX" sz="1300" dirty="0">
                <a:solidFill>
                  <a:prstClr val="white"/>
                </a:solidFill>
                <a:cs typeface="Times New Roman" panose="02020603050405020304" pitchFamily="18" charset="0"/>
              </a:rPr>
              <a:t>Referencias Bibliográficas</a:t>
            </a: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9" name="TextBox 8">
            <a:extLst>
              <a:ext uri="{FF2B5EF4-FFF2-40B4-BE49-F238E27FC236}">
                <a16:creationId xmlns:a16="http://schemas.microsoft.com/office/drawing/2014/main" id="{86821B45-C96B-4C1F-9A60-BE439C3834BA}"/>
              </a:ext>
            </a:extLst>
          </p:cNvPr>
          <p:cNvSpPr txBox="1"/>
          <p:nvPr/>
        </p:nvSpPr>
        <p:spPr>
          <a:xfrm>
            <a:off x="1790700" y="3491480"/>
            <a:ext cx="2195596"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i="1" dirty="0"/>
              <a:t>Curvas de calor Q (W) vs Flujo másico (Kg/s) de caudal para los diferentes nanofluidos al 0,5% de concentración </a:t>
            </a:r>
            <a:endParaRPr lang="es-CO" dirty="0"/>
          </a:p>
        </p:txBody>
      </p:sp>
      <p:sp>
        <p:nvSpPr>
          <p:cNvPr id="3" name="Slide Number Placeholder 2">
            <a:extLst>
              <a:ext uri="{FF2B5EF4-FFF2-40B4-BE49-F238E27FC236}">
                <a16:creationId xmlns:a16="http://schemas.microsoft.com/office/drawing/2014/main" id="{A68D5C52-0906-466F-8245-EF8381945900}"/>
              </a:ext>
            </a:extLst>
          </p:cNvPr>
          <p:cNvSpPr>
            <a:spLocks noGrp="1"/>
          </p:cNvSpPr>
          <p:nvPr>
            <p:ph type="sldNum" sz="quarter" idx="12"/>
          </p:nvPr>
        </p:nvSpPr>
        <p:spPr/>
        <p:txBody>
          <a:bodyPr/>
          <a:lstStyle/>
          <a:p>
            <a:fld id="{FE73B57E-1C3D-4B30-85D5-675832EB121F}" type="slidenum">
              <a:rPr lang="es-EC" smtClean="0"/>
              <a:t>35</a:t>
            </a:fld>
            <a:endParaRPr lang="es-EC"/>
          </a:p>
        </p:txBody>
      </p:sp>
      <p:sp>
        <p:nvSpPr>
          <p:cNvPr id="10" name="TextBox 12">
            <a:extLst>
              <a:ext uri="{FF2B5EF4-FFF2-40B4-BE49-F238E27FC236}">
                <a16:creationId xmlns:a16="http://schemas.microsoft.com/office/drawing/2014/main" id="{3220B075-0F08-4CF4-89E6-AC5454143B8E}"/>
              </a:ext>
            </a:extLst>
          </p:cNvPr>
          <p:cNvSpPr txBox="1"/>
          <p:nvPr/>
        </p:nvSpPr>
        <p:spPr>
          <a:xfrm>
            <a:off x="1790700" y="2309765"/>
            <a:ext cx="2195596" cy="66896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b="1" dirty="0"/>
              <a:t>Transferencia de calor</a:t>
            </a:r>
          </a:p>
        </p:txBody>
      </p:sp>
      <p:graphicFrame>
        <p:nvGraphicFramePr>
          <p:cNvPr id="12" name="Gráfico 11"/>
          <p:cNvGraphicFramePr/>
          <p:nvPr>
            <p:extLst>
              <p:ext uri="{D42A27DB-BD31-4B8C-83A1-F6EECF244321}">
                <p14:modId xmlns:p14="http://schemas.microsoft.com/office/powerpoint/2010/main" val="1590841969"/>
              </p:ext>
            </p:extLst>
          </p:nvPr>
        </p:nvGraphicFramePr>
        <p:xfrm>
          <a:off x="4106862" y="919849"/>
          <a:ext cx="7572520" cy="58016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40260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1584961" y="-64331"/>
            <a:ext cx="10444479" cy="984180"/>
          </a:xfrm>
        </p:spPr>
        <p:txBody>
          <a:bodyPr>
            <a:noAutofit/>
          </a:bodyPr>
          <a:lstStyle/>
          <a:p>
            <a:br>
              <a:rPr lang="es-EC" sz="4000" dirty="0"/>
            </a:br>
            <a:r>
              <a:rPr lang="es-EC" sz="4000" dirty="0"/>
              <a:t>Resultados - </a:t>
            </a:r>
            <a:r>
              <a:rPr lang="es-EC" sz="4000" i="1" dirty="0"/>
              <a:t>al 0,5% de concentración </a:t>
            </a:r>
            <a:br>
              <a:rPr lang="es-CO" sz="4000" dirty="0"/>
            </a:br>
            <a:endParaRPr lang="es-EC" sz="4000" dirty="0">
              <a:effectLst>
                <a:outerShdw blurRad="38100" dist="38100" dir="2700000" algn="tl">
                  <a:srgbClr val="000000">
                    <a:alpha val="43137"/>
                  </a:srgbClr>
                </a:outerShdw>
              </a:effectLst>
            </a:endParaRPr>
          </a:p>
        </p:txBody>
      </p:sp>
      <p:sp>
        <p:nvSpPr>
          <p:cNvPr id="5" name="Marcador de contenido 2">
            <a:extLst>
              <a:ext uri="{FF2B5EF4-FFF2-40B4-BE49-F238E27FC236}">
                <a16:creationId xmlns:a16="http://schemas.microsoft.com/office/drawing/2014/main" id="{11E33160-B840-447B-826D-7B4898DCB653}"/>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a:t>
            </a:r>
          </a:p>
          <a:p>
            <a:pPr algn="ctr"/>
            <a:r>
              <a:rPr lang="es-MX" sz="1300" dirty="0">
                <a:solidFill>
                  <a:prstClr val="white"/>
                </a:solidFill>
                <a:cs typeface="Times New Roman" panose="02020603050405020304" pitchFamily="18" charset="0"/>
              </a:rPr>
              <a:t>Cálculos</a:t>
            </a:r>
          </a:p>
          <a:p>
            <a:pPr algn="ctr"/>
            <a:r>
              <a:rPr lang="es-MX" sz="1300" b="1" u="sng" dirty="0">
                <a:solidFill>
                  <a:prstClr val="white"/>
                </a:solidFill>
                <a:cs typeface="Times New Roman" panose="02020603050405020304" pitchFamily="18" charset="0"/>
              </a:rPr>
              <a:t>Resultados</a:t>
            </a:r>
          </a:p>
          <a:p>
            <a:pPr algn="ctr"/>
            <a:r>
              <a:rPr lang="es-MX" sz="1300" dirty="0">
                <a:solidFill>
                  <a:prstClr val="white"/>
                </a:solidFill>
                <a:cs typeface="Times New Roman" panose="02020603050405020304" pitchFamily="18" charset="0"/>
              </a:rPr>
              <a:t>Conclusiones y Recomendaciones</a:t>
            </a:r>
          </a:p>
          <a:p>
            <a:pPr algn="ctr"/>
            <a:r>
              <a:rPr lang="es-MX" sz="1300" dirty="0">
                <a:solidFill>
                  <a:prstClr val="white"/>
                </a:solidFill>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9" name="TextBox 8">
            <a:extLst>
              <a:ext uri="{FF2B5EF4-FFF2-40B4-BE49-F238E27FC236}">
                <a16:creationId xmlns:a16="http://schemas.microsoft.com/office/drawing/2014/main" id="{86821B45-C96B-4C1F-9A60-BE439C3834BA}"/>
              </a:ext>
            </a:extLst>
          </p:cNvPr>
          <p:cNvSpPr txBox="1"/>
          <p:nvPr/>
        </p:nvSpPr>
        <p:spPr>
          <a:xfrm>
            <a:off x="1790700" y="3359928"/>
            <a:ext cx="2195596"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i="1" dirty="0"/>
              <a:t>Curvas de eficiencia vs Flujo másico para los diferentes nanofluidos al 0,5% de concentración </a:t>
            </a:r>
            <a:endParaRPr lang="es-CO" dirty="0"/>
          </a:p>
        </p:txBody>
      </p:sp>
      <p:sp>
        <p:nvSpPr>
          <p:cNvPr id="3" name="Slide Number Placeholder 2">
            <a:extLst>
              <a:ext uri="{FF2B5EF4-FFF2-40B4-BE49-F238E27FC236}">
                <a16:creationId xmlns:a16="http://schemas.microsoft.com/office/drawing/2014/main" id="{A68D5C52-0906-466F-8245-EF8381945900}"/>
              </a:ext>
            </a:extLst>
          </p:cNvPr>
          <p:cNvSpPr>
            <a:spLocks noGrp="1"/>
          </p:cNvSpPr>
          <p:nvPr>
            <p:ph type="sldNum" sz="quarter" idx="12"/>
          </p:nvPr>
        </p:nvSpPr>
        <p:spPr/>
        <p:txBody>
          <a:bodyPr/>
          <a:lstStyle/>
          <a:p>
            <a:fld id="{FE73B57E-1C3D-4B30-85D5-675832EB121F}" type="slidenum">
              <a:rPr lang="es-EC" smtClean="0"/>
              <a:t>36</a:t>
            </a:fld>
            <a:endParaRPr lang="es-EC"/>
          </a:p>
        </p:txBody>
      </p:sp>
      <p:sp>
        <p:nvSpPr>
          <p:cNvPr id="11" name="TextBox 12">
            <a:extLst>
              <a:ext uri="{FF2B5EF4-FFF2-40B4-BE49-F238E27FC236}">
                <a16:creationId xmlns:a16="http://schemas.microsoft.com/office/drawing/2014/main" id="{3220B075-0F08-4CF4-89E6-AC5454143B8E}"/>
              </a:ext>
            </a:extLst>
          </p:cNvPr>
          <p:cNvSpPr txBox="1"/>
          <p:nvPr/>
        </p:nvSpPr>
        <p:spPr>
          <a:xfrm>
            <a:off x="1790700" y="2531438"/>
            <a:ext cx="219559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b="1" dirty="0"/>
              <a:t>Eficiencia</a:t>
            </a:r>
          </a:p>
        </p:txBody>
      </p:sp>
      <p:graphicFrame>
        <p:nvGraphicFramePr>
          <p:cNvPr id="12" name="Gráfico 11"/>
          <p:cNvGraphicFramePr/>
          <p:nvPr>
            <p:extLst>
              <p:ext uri="{D42A27DB-BD31-4B8C-83A1-F6EECF244321}">
                <p14:modId xmlns:p14="http://schemas.microsoft.com/office/powerpoint/2010/main" val="4028141395"/>
              </p:ext>
            </p:extLst>
          </p:nvPr>
        </p:nvGraphicFramePr>
        <p:xfrm>
          <a:off x="3986296" y="919849"/>
          <a:ext cx="7679231" cy="58016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2594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1584961" y="-64331"/>
            <a:ext cx="10444479" cy="984180"/>
          </a:xfrm>
        </p:spPr>
        <p:txBody>
          <a:bodyPr>
            <a:noAutofit/>
          </a:bodyPr>
          <a:lstStyle/>
          <a:p>
            <a:br>
              <a:rPr lang="es-EC" sz="4000" dirty="0"/>
            </a:br>
            <a:r>
              <a:rPr lang="es-EC" sz="4000" dirty="0"/>
              <a:t>Resultados </a:t>
            </a:r>
            <a:r>
              <a:rPr lang="es-EC" sz="4000" i="1" dirty="0"/>
              <a:t>al 1,5% de concentración </a:t>
            </a:r>
            <a:br>
              <a:rPr lang="es-CO" sz="4000" dirty="0"/>
            </a:br>
            <a:endParaRPr lang="es-EC" sz="4000" dirty="0">
              <a:effectLst>
                <a:outerShdw blurRad="38100" dist="38100" dir="2700000" algn="tl">
                  <a:srgbClr val="000000">
                    <a:alpha val="43137"/>
                  </a:srgbClr>
                </a:outerShdw>
              </a:effectLst>
            </a:endParaRPr>
          </a:p>
        </p:txBody>
      </p:sp>
      <p:sp>
        <p:nvSpPr>
          <p:cNvPr id="5" name="Marcador de contenido 2">
            <a:extLst>
              <a:ext uri="{FF2B5EF4-FFF2-40B4-BE49-F238E27FC236}">
                <a16:creationId xmlns:a16="http://schemas.microsoft.com/office/drawing/2014/main" id="{11E33160-B840-447B-826D-7B4898DCB653}"/>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a:t>
            </a:r>
          </a:p>
          <a:p>
            <a:pPr algn="ctr"/>
            <a:r>
              <a:rPr lang="es-MX" sz="1300" dirty="0">
                <a:solidFill>
                  <a:prstClr val="white"/>
                </a:solidFill>
                <a:cs typeface="Times New Roman" panose="02020603050405020304" pitchFamily="18" charset="0"/>
              </a:rPr>
              <a:t>Cálculos</a:t>
            </a:r>
          </a:p>
          <a:p>
            <a:pPr algn="ctr"/>
            <a:r>
              <a:rPr lang="es-MX" sz="1300" b="1" u="sng" dirty="0">
                <a:solidFill>
                  <a:prstClr val="white"/>
                </a:solidFill>
                <a:cs typeface="Times New Roman" panose="02020603050405020304" pitchFamily="18" charset="0"/>
              </a:rPr>
              <a:t>Resultados</a:t>
            </a:r>
          </a:p>
          <a:p>
            <a:pPr algn="ctr"/>
            <a:r>
              <a:rPr lang="es-MX" sz="1300" dirty="0">
                <a:solidFill>
                  <a:prstClr val="white"/>
                </a:solidFill>
                <a:cs typeface="Times New Roman" panose="02020603050405020304" pitchFamily="18" charset="0"/>
              </a:rPr>
              <a:t>Conclusiones y Recomendaciones</a:t>
            </a:r>
          </a:p>
          <a:p>
            <a:pPr algn="ctr"/>
            <a:r>
              <a:rPr lang="es-MX" sz="1300" dirty="0">
                <a:solidFill>
                  <a:prstClr val="white"/>
                </a:solidFill>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9" name="TextBox 8">
            <a:extLst>
              <a:ext uri="{FF2B5EF4-FFF2-40B4-BE49-F238E27FC236}">
                <a16:creationId xmlns:a16="http://schemas.microsoft.com/office/drawing/2014/main" id="{86821B45-C96B-4C1F-9A60-BE439C3834BA}"/>
              </a:ext>
            </a:extLst>
          </p:cNvPr>
          <p:cNvSpPr txBox="1"/>
          <p:nvPr/>
        </p:nvSpPr>
        <p:spPr>
          <a:xfrm>
            <a:off x="1790700" y="3372773"/>
            <a:ext cx="2195596"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i="1" dirty="0"/>
              <a:t>Curvas de calor Q (W) vs Flujo másico (Kg/s) para los diferentes nanofluidos al 1,5% de concentración </a:t>
            </a:r>
            <a:endParaRPr lang="es-CO" dirty="0"/>
          </a:p>
        </p:txBody>
      </p:sp>
      <p:sp>
        <p:nvSpPr>
          <p:cNvPr id="3" name="Slide Number Placeholder 2">
            <a:extLst>
              <a:ext uri="{FF2B5EF4-FFF2-40B4-BE49-F238E27FC236}">
                <a16:creationId xmlns:a16="http://schemas.microsoft.com/office/drawing/2014/main" id="{A68D5C52-0906-466F-8245-EF8381945900}"/>
              </a:ext>
            </a:extLst>
          </p:cNvPr>
          <p:cNvSpPr>
            <a:spLocks noGrp="1"/>
          </p:cNvSpPr>
          <p:nvPr>
            <p:ph type="sldNum" sz="quarter" idx="12"/>
          </p:nvPr>
        </p:nvSpPr>
        <p:spPr/>
        <p:txBody>
          <a:bodyPr/>
          <a:lstStyle/>
          <a:p>
            <a:fld id="{FE73B57E-1C3D-4B30-85D5-675832EB121F}" type="slidenum">
              <a:rPr lang="es-EC" smtClean="0"/>
              <a:t>37</a:t>
            </a:fld>
            <a:endParaRPr lang="es-EC"/>
          </a:p>
        </p:txBody>
      </p:sp>
      <p:sp>
        <p:nvSpPr>
          <p:cNvPr id="8" name="TextBox 12">
            <a:extLst>
              <a:ext uri="{FF2B5EF4-FFF2-40B4-BE49-F238E27FC236}">
                <a16:creationId xmlns:a16="http://schemas.microsoft.com/office/drawing/2014/main" id="{3220B075-0F08-4CF4-89E6-AC5454143B8E}"/>
              </a:ext>
            </a:extLst>
          </p:cNvPr>
          <p:cNvSpPr txBox="1"/>
          <p:nvPr/>
        </p:nvSpPr>
        <p:spPr>
          <a:xfrm>
            <a:off x="1790700" y="2309765"/>
            <a:ext cx="2195596" cy="66896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b="1" dirty="0"/>
              <a:t>Transferencia de calor</a:t>
            </a:r>
          </a:p>
        </p:txBody>
      </p:sp>
      <p:graphicFrame>
        <p:nvGraphicFramePr>
          <p:cNvPr id="10" name="Gráfico 9"/>
          <p:cNvGraphicFramePr/>
          <p:nvPr>
            <p:extLst>
              <p:ext uri="{D42A27DB-BD31-4B8C-83A1-F6EECF244321}">
                <p14:modId xmlns:p14="http://schemas.microsoft.com/office/powerpoint/2010/main" val="2344145759"/>
              </p:ext>
            </p:extLst>
          </p:nvPr>
        </p:nvGraphicFramePr>
        <p:xfrm>
          <a:off x="4125912" y="948660"/>
          <a:ext cx="7539615" cy="57728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6276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1584961" y="-64331"/>
            <a:ext cx="10444479" cy="984180"/>
          </a:xfrm>
        </p:spPr>
        <p:txBody>
          <a:bodyPr>
            <a:noAutofit/>
          </a:bodyPr>
          <a:lstStyle/>
          <a:p>
            <a:br>
              <a:rPr lang="es-EC" sz="4000" dirty="0"/>
            </a:br>
            <a:r>
              <a:rPr lang="es-EC" sz="4000" dirty="0"/>
              <a:t>Resultados </a:t>
            </a:r>
            <a:r>
              <a:rPr lang="es-EC" sz="4000" i="1" dirty="0"/>
              <a:t>al 1,5% de concentración </a:t>
            </a:r>
            <a:br>
              <a:rPr lang="es-CO" sz="4000" dirty="0"/>
            </a:br>
            <a:endParaRPr lang="es-EC" sz="4000" dirty="0">
              <a:effectLst>
                <a:outerShdw blurRad="38100" dist="38100" dir="2700000" algn="tl">
                  <a:srgbClr val="000000">
                    <a:alpha val="43137"/>
                  </a:srgbClr>
                </a:outerShdw>
              </a:effectLst>
            </a:endParaRPr>
          </a:p>
        </p:txBody>
      </p:sp>
      <p:sp>
        <p:nvSpPr>
          <p:cNvPr id="5" name="Marcador de contenido 2">
            <a:extLst>
              <a:ext uri="{FF2B5EF4-FFF2-40B4-BE49-F238E27FC236}">
                <a16:creationId xmlns:a16="http://schemas.microsoft.com/office/drawing/2014/main" id="{11E33160-B840-447B-826D-7B4898DCB653}"/>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a:t>
            </a:r>
          </a:p>
          <a:p>
            <a:pPr algn="ctr"/>
            <a:r>
              <a:rPr lang="es-MX" sz="1300" dirty="0">
                <a:solidFill>
                  <a:prstClr val="white"/>
                </a:solidFill>
                <a:cs typeface="Times New Roman" panose="02020603050405020304" pitchFamily="18" charset="0"/>
              </a:rPr>
              <a:t>Cálculos</a:t>
            </a:r>
          </a:p>
          <a:p>
            <a:pPr algn="ctr"/>
            <a:r>
              <a:rPr lang="es-MX" sz="1300" b="1" u="sng" dirty="0">
                <a:solidFill>
                  <a:prstClr val="white"/>
                </a:solidFill>
                <a:cs typeface="Times New Roman" panose="02020603050405020304" pitchFamily="18" charset="0"/>
              </a:rPr>
              <a:t>Resultados</a:t>
            </a:r>
          </a:p>
          <a:p>
            <a:pPr algn="ctr"/>
            <a:r>
              <a:rPr lang="es-MX" sz="1300" dirty="0">
                <a:solidFill>
                  <a:prstClr val="white"/>
                </a:solidFill>
                <a:cs typeface="Times New Roman" panose="02020603050405020304" pitchFamily="18" charset="0"/>
              </a:rPr>
              <a:t>Conclusiones y Recomendaciones</a:t>
            </a:r>
          </a:p>
          <a:p>
            <a:pPr algn="ctr"/>
            <a:r>
              <a:rPr lang="es-MX" sz="1300" dirty="0">
                <a:solidFill>
                  <a:prstClr val="white"/>
                </a:solidFill>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9" name="TextBox 8">
            <a:extLst>
              <a:ext uri="{FF2B5EF4-FFF2-40B4-BE49-F238E27FC236}">
                <a16:creationId xmlns:a16="http://schemas.microsoft.com/office/drawing/2014/main" id="{86821B45-C96B-4C1F-9A60-BE439C3834BA}"/>
              </a:ext>
            </a:extLst>
          </p:cNvPr>
          <p:cNvSpPr txBox="1"/>
          <p:nvPr/>
        </p:nvSpPr>
        <p:spPr>
          <a:xfrm>
            <a:off x="1790700" y="3429201"/>
            <a:ext cx="2195596"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i="1" dirty="0"/>
              <a:t>Curvas de eficiencia vs Flujo másico para los diferentes nanofluidos al 1,5% de concentración</a:t>
            </a:r>
            <a:endParaRPr lang="es-CO" dirty="0"/>
          </a:p>
        </p:txBody>
      </p:sp>
      <p:sp>
        <p:nvSpPr>
          <p:cNvPr id="3" name="Slide Number Placeholder 2">
            <a:extLst>
              <a:ext uri="{FF2B5EF4-FFF2-40B4-BE49-F238E27FC236}">
                <a16:creationId xmlns:a16="http://schemas.microsoft.com/office/drawing/2014/main" id="{A68D5C52-0906-466F-8245-EF8381945900}"/>
              </a:ext>
            </a:extLst>
          </p:cNvPr>
          <p:cNvSpPr>
            <a:spLocks noGrp="1"/>
          </p:cNvSpPr>
          <p:nvPr>
            <p:ph type="sldNum" sz="quarter" idx="12"/>
          </p:nvPr>
        </p:nvSpPr>
        <p:spPr/>
        <p:txBody>
          <a:bodyPr/>
          <a:lstStyle/>
          <a:p>
            <a:fld id="{FE73B57E-1C3D-4B30-85D5-675832EB121F}" type="slidenum">
              <a:rPr lang="es-EC" smtClean="0"/>
              <a:t>38</a:t>
            </a:fld>
            <a:endParaRPr lang="es-EC"/>
          </a:p>
        </p:txBody>
      </p:sp>
      <p:sp>
        <p:nvSpPr>
          <p:cNvPr id="10" name="TextBox 12">
            <a:extLst>
              <a:ext uri="{FF2B5EF4-FFF2-40B4-BE49-F238E27FC236}">
                <a16:creationId xmlns:a16="http://schemas.microsoft.com/office/drawing/2014/main" id="{3220B075-0F08-4CF4-89E6-AC5454143B8E}"/>
              </a:ext>
            </a:extLst>
          </p:cNvPr>
          <p:cNvSpPr txBox="1"/>
          <p:nvPr/>
        </p:nvSpPr>
        <p:spPr>
          <a:xfrm>
            <a:off x="1790700" y="2531438"/>
            <a:ext cx="219559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b="1" dirty="0"/>
              <a:t>Eficiencia</a:t>
            </a:r>
          </a:p>
        </p:txBody>
      </p:sp>
      <p:graphicFrame>
        <p:nvGraphicFramePr>
          <p:cNvPr id="12" name="Gráfico 11"/>
          <p:cNvGraphicFramePr/>
          <p:nvPr>
            <p:extLst>
              <p:ext uri="{D42A27DB-BD31-4B8C-83A1-F6EECF244321}">
                <p14:modId xmlns:p14="http://schemas.microsoft.com/office/powerpoint/2010/main" val="299581377"/>
              </p:ext>
            </p:extLst>
          </p:nvPr>
        </p:nvGraphicFramePr>
        <p:xfrm>
          <a:off x="3986296" y="919849"/>
          <a:ext cx="7693086" cy="58016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48213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1584961" y="-64331"/>
            <a:ext cx="10444479" cy="984180"/>
          </a:xfrm>
        </p:spPr>
        <p:txBody>
          <a:bodyPr>
            <a:noAutofit/>
          </a:bodyPr>
          <a:lstStyle/>
          <a:p>
            <a:br>
              <a:rPr lang="es-EC" sz="4000" dirty="0"/>
            </a:br>
            <a:r>
              <a:rPr lang="es-EC" sz="4000" dirty="0"/>
              <a:t>Mejor Resultado – Nanofluido de NTC</a:t>
            </a:r>
            <a:br>
              <a:rPr lang="es-CO" sz="4000" dirty="0"/>
            </a:br>
            <a:endParaRPr lang="es-EC" sz="4000" dirty="0">
              <a:effectLst>
                <a:outerShdw blurRad="38100" dist="38100" dir="2700000" algn="tl">
                  <a:srgbClr val="000000">
                    <a:alpha val="43137"/>
                  </a:srgbClr>
                </a:outerShdw>
              </a:effectLst>
            </a:endParaRPr>
          </a:p>
        </p:txBody>
      </p:sp>
      <p:sp>
        <p:nvSpPr>
          <p:cNvPr id="5" name="Marcador de contenido 2">
            <a:extLst>
              <a:ext uri="{FF2B5EF4-FFF2-40B4-BE49-F238E27FC236}">
                <a16:creationId xmlns:a16="http://schemas.microsoft.com/office/drawing/2014/main" id="{11E33160-B840-447B-826D-7B4898DCB653}"/>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a:t>
            </a:r>
          </a:p>
          <a:p>
            <a:pPr algn="ctr"/>
            <a:r>
              <a:rPr lang="es-MX" sz="1300" dirty="0">
                <a:solidFill>
                  <a:prstClr val="white"/>
                </a:solidFill>
                <a:cs typeface="Times New Roman" panose="02020603050405020304" pitchFamily="18" charset="0"/>
              </a:rPr>
              <a:t>Cálculos</a:t>
            </a:r>
          </a:p>
          <a:p>
            <a:pPr algn="ctr"/>
            <a:r>
              <a:rPr lang="es-MX" sz="1300" b="1" u="sng" dirty="0">
                <a:solidFill>
                  <a:prstClr val="white"/>
                </a:solidFill>
                <a:cs typeface="Times New Roman" panose="02020603050405020304" pitchFamily="18" charset="0"/>
              </a:rPr>
              <a:t>Resultados</a:t>
            </a:r>
          </a:p>
          <a:p>
            <a:pPr algn="ctr"/>
            <a:r>
              <a:rPr lang="es-MX" sz="1300" dirty="0">
                <a:solidFill>
                  <a:prstClr val="white"/>
                </a:solidFill>
                <a:cs typeface="Times New Roman" panose="02020603050405020304" pitchFamily="18" charset="0"/>
              </a:rPr>
              <a:t>Conclusiones y Recomendaciones</a:t>
            </a:r>
          </a:p>
          <a:p>
            <a:pPr algn="ctr"/>
            <a:r>
              <a:rPr lang="es-MX" sz="1300" dirty="0">
                <a:solidFill>
                  <a:prstClr val="white"/>
                </a:solidFill>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3" name="Slide Number Placeholder 2">
            <a:extLst>
              <a:ext uri="{FF2B5EF4-FFF2-40B4-BE49-F238E27FC236}">
                <a16:creationId xmlns:a16="http://schemas.microsoft.com/office/drawing/2014/main" id="{A68D5C52-0906-466F-8245-EF8381945900}"/>
              </a:ext>
            </a:extLst>
          </p:cNvPr>
          <p:cNvSpPr>
            <a:spLocks noGrp="1"/>
          </p:cNvSpPr>
          <p:nvPr>
            <p:ph type="sldNum" sz="quarter" idx="12"/>
          </p:nvPr>
        </p:nvSpPr>
        <p:spPr/>
        <p:txBody>
          <a:bodyPr/>
          <a:lstStyle/>
          <a:p>
            <a:fld id="{FE73B57E-1C3D-4B30-85D5-675832EB121F}" type="slidenum">
              <a:rPr lang="es-EC" smtClean="0"/>
              <a:t>39</a:t>
            </a:fld>
            <a:endParaRPr lang="es-EC"/>
          </a:p>
        </p:txBody>
      </p:sp>
      <p:sp>
        <p:nvSpPr>
          <p:cNvPr id="10" name="TextBox 12">
            <a:extLst>
              <a:ext uri="{FF2B5EF4-FFF2-40B4-BE49-F238E27FC236}">
                <a16:creationId xmlns:a16="http://schemas.microsoft.com/office/drawing/2014/main" id="{3220B075-0F08-4CF4-89E6-AC5454143B8E}"/>
              </a:ext>
            </a:extLst>
          </p:cNvPr>
          <p:cNvSpPr txBox="1"/>
          <p:nvPr/>
        </p:nvSpPr>
        <p:spPr>
          <a:xfrm>
            <a:off x="8404927" y="1216701"/>
            <a:ext cx="219559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b="1" dirty="0"/>
              <a:t>Eficiencia</a:t>
            </a:r>
          </a:p>
        </p:txBody>
      </p:sp>
      <p:graphicFrame>
        <p:nvGraphicFramePr>
          <p:cNvPr id="11" name="Gráfico 10"/>
          <p:cNvGraphicFramePr>
            <a:graphicFrameLocks/>
          </p:cNvGraphicFramePr>
          <p:nvPr>
            <p:extLst>
              <p:ext uri="{D42A27DB-BD31-4B8C-83A1-F6EECF244321}">
                <p14:modId xmlns:p14="http://schemas.microsoft.com/office/powerpoint/2010/main" val="2639772943"/>
              </p:ext>
            </p:extLst>
          </p:nvPr>
        </p:nvGraphicFramePr>
        <p:xfrm>
          <a:off x="7164283" y="1917568"/>
          <a:ext cx="4676884" cy="443878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3220B075-0F08-4CF4-89E6-AC5454143B8E}"/>
              </a:ext>
            </a:extLst>
          </p:cNvPr>
          <p:cNvSpPr txBox="1"/>
          <p:nvPr/>
        </p:nvSpPr>
        <p:spPr>
          <a:xfrm>
            <a:off x="3339456" y="992509"/>
            <a:ext cx="2195596" cy="66896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b="1" dirty="0"/>
              <a:t>Transferencia de calor</a:t>
            </a:r>
          </a:p>
        </p:txBody>
      </p:sp>
      <p:graphicFrame>
        <p:nvGraphicFramePr>
          <p:cNvPr id="14" name="Gráfico 13"/>
          <p:cNvGraphicFramePr>
            <a:graphicFrameLocks/>
          </p:cNvGraphicFramePr>
          <p:nvPr>
            <p:extLst>
              <p:ext uri="{D42A27DB-BD31-4B8C-83A1-F6EECF244321}">
                <p14:modId xmlns:p14="http://schemas.microsoft.com/office/powerpoint/2010/main" val="2066356021"/>
              </p:ext>
            </p:extLst>
          </p:nvPr>
        </p:nvGraphicFramePr>
        <p:xfrm>
          <a:off x="1710225" y="1917568"/>
          <a:ext cx="5454058" cy="44387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61818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E6E808-D755-433D-B1DB-E1D8B75FD6F6}"/>
              </a:ext>
            </a:extLst>
          </p:cNvPr>
          <p:cNvSpPr>
            <a:spLocks noGrp="1"/>
          </p:cNvSpPr>
          <p:nvPr>
            <p:ph type="title"/>
          </p:nvPr>
        </p:nvSpPr>
        <p:spPr>
          <a:xfrm>
            <a:off x="3213580" y="32298"/>
            <a:ext cx="7315200" cy="835289"/>
          </a:xfrm>
        </p:spPr>
        <p:txBody>
          <a:bodyPr/>
          <a:lstStyle/>
          <a:p>
            <a:r>
              <a:rPr lang="es-MX" sz="4000" dirty="0">
                <a:cs typeface="Times New Roman" panose="02020603050405020304" pitchFamily="18" charset="0"/>
              </a:rPr>
              <a:t>Antecedentes</a:t>
            </a:r>
          </a:p>
        </p:txBody>
      </p:sp>
      <p:sp>
        <p:nvSpPr>
          <p:cNvPr id="20" name="Marcador de contenido 2">
            <a:extLst>
              <a:ext uri="{FF2B5EF4-FFF2-40B4-BE49-F238E27FC236}">
                <a16:creationId xmlns:a16="http://schemas.microsoft.com/office/drawing/2014/main" id="{DDAB42FF-F139-42F5-9C66-5711274F59F3}"/>
              </a:ext>
            </a:extLst>
          </p:cNvPr>
          <p:cNvSpPr txBox="1">
            <a:spLocks/>
          </p:cNvSpPr>
          <p:nvPr/>
        </p:nvSpPr>
        <p:spPr>
          <a:xfrm>
            <a:off x="0" y="1464638"/>
            <a:ext cx="1433146" cy="4546326"/>
          </a:xfrm>
          <a:prstGeom prst="rect">
            <a:avLst/>
          </a:prstGeom>
        </p:spPr>
        <p:txBody>
          <a:bodyPr vert="horz" lIns="91440" tIns="45721" rIns="91440" bIns="45721"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algn="ctr" defTabSz="914411">
              <a:lnSpc>
                <a:spcPct val="100000"/>
              </a:lnSpc>
              <a:buClr>
                <a:srgbClr val="549E39"/>
              </a:buClr>
              <a:defRPr/>
            </a:pPr>
            <a:r>
              <a:rPr lang="es-EC" sz="1300" b="1" u="sng" dirty="0">
                <a:solidFill>
                  <a:prstClr val="white"/>
                </a:solidFill>
                <a:latin typeface="+mj-lt"/>
                <a:cs typeface="Times New Roman" panose="02020603050405020304" pitchFamily="18" charset="0"/>
              </a:rPr>
              <a:t>Antecedentes</a:t>
            </a:r>
          </a:p>
          <a:p>
            <a:pPr algn="ctr" defTabSz="914411">
              <a:lnSpc>
                <a:spcPct val="100000"/>
              </a:lnSpc>
              <a:buClr>
                <a:srgbClr val="549E39"/>
              </a:buClr>
              <a:defRPr/>
            </a:pPr>
            <a:r>
              <a:rPr lang="es-EC" sz="1300" dirty="0">
                <a:solidFill>
                  <a:prstClr val="white"/>
                </a:solidFill>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cs typeface="Times New Roman" panose="02020603050405020304" pitchFamily="18" charset="0"/>
              </a:rPr>
              <a:t>Diseño y Construcción</a:t>
            </a:r>
          </a:p>
          <a:p>
            <a:pPr algn="ctr"/>
            <a:r>
              <a:rPr lang="es-MX" sz="1300" dirty="0">
                <a:solidFill>
                  <a:prstClr val="white"/>
                </a:solidFill>
                <a:cs typeface="Times New Roman" panose="02020603050405020304" pitchFamily="18" charset="0"/>
              </a:rPr>
              <a:t>Pruebas</a:t>
            </a:r>
          </a:p>
          <a:p>
            <a:pPr algn="ctr"/>
            <a:r>
              <a:rPr lang="es-MX" sz="1300" dirty="0">
                <a:solidFill>
                  <a:prstClr val="white"/>
                </a:solidFill>
                <a:cs typeface="Times New Roman" panose="02020603050405020304" pitchFamily="18" charset="0"/>
              </a:rPr>
              <a:t>Cálculos</a:t>
            </a:r>
          </a:p>
          <a:p>
            <a:pPr algn="ctr"/>
            <a:r>
              <a:rPr lang="es-MX" sz="1300" dirty="0">
                <a:solidFill>
                  <a:prstClr val="white"/>
                </a:solidFill>
                <a:cs typeface="Times New Roman" panose="02020603050405020304" pitchFamily="18" charset="0"/>
              </a:rPr>
              <a:t>Resultados</a:t>
            </a:r>
          </a:p>
          <a:p>
            <a:pPr algn="ctr"/>
            <a:r>
              <a:rPr lang="es-MX" sz="1300" dirty="0">
                <a:solidFill>
                  <a:prstClr val="white"/>
                </a:solidFill>
                <a:cs typeface="Times New Roman" panose="02020603050405020304" pitchFamily="18" charset="0"/>
              </a:rPr>
              <a:t>Conclusiones y Recomendaciones</a:t>
            </a:r>
          </a:p>
          <a:p>
            <a:pPr algn="ctr"/>
            <a:r>
              <a:rPr lang="es-MX" sz="1300" dirty="0">
                <a:solidFill>
                  <a:prstClr val="white"/>
                </a:solidFill>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algn="ctr" defTabSz="914411">
              <a:lnSpc>
                <a:spcPct val="100000"/>
              </a:lnSpc>
              <a:buClr>
                <a:srgbClr val="549E39"/>
              </a:buClr>
              <a:defRPr/>
            </a:pPr>
            <a:endParaRPr lang="es-EC" sz="2201" dirty="0">
              <a:solidFill>
                <a:prstClr val="black">
                  <a:lumMod val="65000"/>
                  <a:lumOff val="35000"/>
                </a:prstClr>
              </a:solidFill>
              <a:latin typeface="+mj-lt"/>
              <a:cs typeface="Times New Roman" panose="02020603050405020304" pitchFamily="18" charset="0"/>
            </a:endParaRPr>
          </a:p>
        </p:txBody>
      </p:sp>
      <p:sp>
        <p:nvSpPr>
          <p:cNvPr id="3" name="Slide Number Placeholder 2">
            <a:extLst>
              <a:ext uri="{FF2B5EF4-FFF2-40B4-BE49-F238E27FC236}">
                <a16:creationId xmlns:a16="http://schemas.microsoft.com/office/drawing/2014/main" id="{712B2EE2-3705-4E6B-86A6-20FC17293C3E}"/>
              </a:ext>
            </a:extLst>
          </p:cNvPr>
          <p:cNvSpPr>
            <a:spLocks noGrp="1"/>
          </p:cNvSpPr>
          <p:nvPr>
            <p:ph type="sldNum" sz="quarter" idx="12"/>
          </p:nvPr>
        </p:nvSpPr>
        <p:spPr/>
        <p:txBody>
          <a:bodyPr/>
          <a:lstStyle/>
          <a:p>
            <a:fld id="{FE73B57E-1C3D-4B30-85D5-675832EB121F}" type="slidenum">
              <a:rPr lang="es-EC" smtClean="0"/>
              <a:t>4</a:t>
            </a:fld>
            <a:endParaRPr lang="es-EC"/>
          </a:p>
        </p:txBody>
      </p:sp>
      <p:sp>
        <p:nvSpPr>
          <p:cNvPr id="4" name="TextBox 3">
            <a:extLst>
              <a:ext uri="{FF2B5EF4-FFF2-40B4-BE49-F238E27FC236}">
                <a16:creationId xmlns:a16="http://schemas.microsoft.com/office/drawing/2014/main" id="{3772A47A-E8B6-40A1-86FC-0FE546F62D07}"/>
              </a:ext>
            </a:extLst>
          </p:cNvPr>
          <p:cNvSpPr txBox="1"/>
          <p:nvPr/>
        </p:nvSpPr>
        <p:spPr>
          <a:xfrm>
            <a:off x="2347498" y="6255842"/>
            <a:ext cx="7035576" cy="369460"/>
          </a:xfrm>
          <a:prstGeom prst="rect">
            <a:avLst/>
          </a:prstGeom>
          <a:noFill/>
        </p:spPr>
        <p:txBody>
          <a:bodyPr wrap="square" rtlCol="0">
            <a:spAutoFit/>
          </a:bodyPr>
          <a:lstStyle/>
          <a:p>
            <a:r>
              <a:rPr lang="en-US" sz="1801" dirty="0"/>
              <a:t>Fig. 2. (</a:t>
            </a:r>
            <a:r>
              <a:rPr lang="es-ES" dirty="0" err="1"/>
              <a:t>Renovetec</a:t>
            </a:r>
            <a:r>
              <a:rPr lang="es-ES" dirty="0"/>
              <a:t>, </a:t>
            </a:r>
            <a:r>
              <a:rPr lang="es-ES" dirty="0" err="1"/>
              <a:t>AgenciaSE</a:t>
            </a:r>
            <a:r>
              <a:rPr lang="es-ES" dirty="0"/>
              <a:t>, Manuel Tello, Gabriel Bolívar </a:t>
            </a:r>
            <a:r>
              <a:rPr lang="en-US" sz="1801" dirty="0"/>
              <a:t>)</a:t>
            </a:r>
            <a:endParaRPr lang="es-EC" sz="1801" dirty="0"/>
          </a:p>
        </p:txBody>
      </p:sp>
      <p:graphicFrame>
        <p:nvGraphicFramePr>
          <p:cNvPr id="5" name="Diagrama 4"/>
          <p:cNvGraphicFramePr/>
          <p:nvPr>
            <p:extLst>
              <p:ext uri="{D42A27DB-BD31-4B8C-83A1-F6EECF244321}">
                <p14:modId xmlns:p14="http://schemas.microsoft.com/office/powerpoint/2010/main" val="221788981"/>
              </p:ext>
            </p:extLst>
          </p:nvPr>
        </p:nvGraphicFramePr>
        <p:xfrm>
          <a:off x="2347498" y="396146"/>
          <a:ext cx="9047363" cy="4625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El agua y sus propiedades | El Correo"/>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49078" y="4638030"/>
            <a:ext cx="2006641" cy="1274654"/>
          </a:xfrm>
          <a:prstGeom prst="ellipse">
            <a:avLst/>
          </a:prstGeom>
          <a:ln>
            <a:noFill/>
          </a:ln>
          <a:effectLst>
            <a:softEdge rad="112500"/>
          </a:effectLst>
        </p:spPr>
      </p:pic>
      <p:pic>
        <p:nvPicPr>
          <p:cNvPr id="10" name="Imagen 9" descr="https://www.lifeder.com/wp-content/uploads/2019/11/480px-Sample_of_Ethylene_glycol_01.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80024" y="4596943"/>
            <a:ext cx="1422400" cy="1422400"/>
          </a:xfrm>
          <a:prstGeom prst="ellipse">
            <a:avLst/>
          </a:prstGeom>
          <a:ln>
            <a:noFill/>
          </a:ln>
          <a:effectLst>
            <a:softEdge rad="112500"/>
          </a:effectLst>
        </p:spPr>
      </p:pic>
      <p:pic>
        <p:nvPicPr>
          <p:cNvPr id="11" name="Imagen 10" descr="Nanopartículas De Cobre De Alta Pureza,99,99 - Buy Nanopartículas De Cobre  Cu Las Nanopartículas De Cobre Cu Nanopartículas 99,99 Product on  Alibaba.com"/>
          <p:cNvPicPr/>
          <p:nvPr/>
        </p:nvPicPr>
        <p:blipFill rotWithShape="1">
          <a:blip r:embed="rId10" cstate="print">
            <a:extLst>
              <a:ext uri="{28A0092B-C50C-407E-A947-70E740481C1C}">
                <a14:useLocalDpi xmlns:a14="http://schemas.microsoft.com/office/drawing/2010/main" val="0"/>
              </a:ext>
            </a:extLst>
          </a:blip>
          <a:srcRect l="1881" t="21990" r="9102" b="17450"/>
          <a:stretch/>
        </p:blipFill>
        <p:spPr bwMode="auto">
          <a:xfrm>
            <a:off x="7268164" y="4638030"/>
            <a:ext cx="1744980" cy="1187450"/>
          </a:xfrm>
          <a:prstGeom prst="ellipse">
            <a:avLst/>
          </a:prstGeom>
          <a:ln>
            <a:noFill/>
          </a:ln>
          <a:effectLst>
            <a:softEdge rad="112500"/>
          </a:effectLst>
          <a:extLst>
            <a:ext uri="{53640926-AAD7-44D8-BBD7-CCE9431645EC}">
              <a14:shadowObscured xmlns:a14="http://schemas.microsoft.com/office/drawing/2010/main"/>
            </a:ext>
          </a:extLst>
        </p:spPr>
      </p:pic>
      <p:pic>
        <p:nvPicPr>
          <p:cNvPr id="12" name="Imagen 11" descr="Experimentos con agua para explicar ciencia | EDUCACIÓN 3.0"/>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17764" y="4387094"/>
            <a:ext cx="2032742" cy="1918136"/>
          </a:xfrm>
          <a:prstGeom prst="ellipse">
            <a:avLst/>
          </a:prstGeom>
          <a:ln>
            <a:noFill/>
          </a:ln>
          <a:effectLst>
            <a:softEdge rad="112500"/>
          </a:effectLst>
        </p:spPr>
      </p:pic>
      <p:sp>
        <p:nvSpPr>
          <p:cNvPr id="6" name="Cruz 5"/>
          <p:cNvSpPr/>
          <p:nvPr/>
        </p:nvSpPr>
        <p:spPr>
          <a:xfrm>
            <a:off x="4353039" y="5008461"/>
            <a:ext cx="481012" cy="464457"/>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ruz 13"/>
          <p:cNvSpPr/>
          <p:nvPr/>
        </p:nvSpPr>
        <p:spPr>
          <a:xfrm>
            <a:off x="6784709" y="5031610"/>
            <a:ext cx="481012" cy="464457"/>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Igual que 6"/>
          <p:cNvSpPr/>
          <p:nvPr/>
        </p:nvSpPr>
        <p:spPr>
          <a:xfrm>
            <a:off x="9141183" y="4993053"/>
            <a:ext cx="481012" cy="565732"/>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244080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1749803" y="-5731"/>
            <a:ext cx="10529283" cy="666248"/>
          </a:xfrm>
        </p:spPr>
        <p:txBody>
          <a:bodyPr>
            <a:noAutofit/>
          </a:bodyPr>
          <a:lstStyle/>
          <a:p>
            <a:r>
              <a:rPr lang="es-EC" sz="4000" dirty="0"/>
              <a:t>Conclusiones</a:t>
            </a:r>
            <a:endParaRPr lang="es-EC" sz="4000"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7DDA8871-E9D6-4400-A75E-B0460E3143DA}"/>
              </a:ext>
            </a:extLst>
          </p:cNvPr>
          <p:cNvSpPr>
            <a:spLocks noGrp="1"/>
          </p:cNvSpPr>
          <p:nvPr>
            <p:ph idx="1"/>
          </p:nvPr>
        </p:nvSpPr>
        <p:spPr>
          <a:xfrm>
            <a:off x="1573531" y="1346897"/>
            <a:ext cx="10197922" cy="5120640"/>
          </a:xfrm>
        </p:spPr>
        <p:txBody>
          <a:bodyPr>
            <a:normAutofit/>
          </a:bodyPr>
          <a:lstStyle/>
          <a:p>
            <a:pPr marL="90170" indent="359410" algn="just">
              <a:lnSpc>
                <a:spcPct val="200000"/>
              </a:lnSpc>
              <a:spcAft>
                <a:spcPts val="800"/>
              </a:spcAft>
            </a:pPr>
            <a:endParaRPr lang="es-EC" sz="1600" dirty="0">
              <a:effectLst/>
              <a:ea typeface="Calibri" panose="020F0502020204030204" pitchFamily="34" charset="0"/>
              <a:cs typeface="Times New Roman" panose="02020603050405020304" pitchFamily="18" charset="0"/>
            </a:endParaRPr>
          </a:p>
          <a:p>
            <a:pPr marL="90170" indent="359410" algn="just">
              <a:lnSpc>
                <a:spcPct val="200000"/>
              </a:lnSpc>
              <a:spcAft>
                <a:spcPts val="800"/>
              </a:spcAft>
            </a:pPr>
            <a:endParaRPr lang="es-EC" dirty="0"/>
          </a:p>
        </p:txBody>
      </p:sp>
      <p:sp>
        <p:nvSpPr>
          <p:cNvPr id="7" name="Rectangle 5">
            <a:extLst>
              <a:ext uri="{FF2B5EF4-FFF2-40B4-BE49-F238E27FC236}">
                <a16:creationId xmlns:a16="http://schemas.microsoft.com/office/drawing/2014/main" id="{5E45E217-0CA2-452C-A177-00CD3CED50D0}"/>
              </a:ext>
            </a:extLst>
          </p:cNvPr>
          <p:cNvSpPr>
            <a:spLocks noChangeArrowheads="1"/>
          </p:cNvSpPr>
          <p:nvPr/>
        </p:nvSpPr>
        <p:spPr bwMode="auto">
          <a:xfrm>
            <a:off x="7544436" y="54842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6">
            <a:extLst>
              <a:ext uri="{FF2B5EF4-FFF2-40B4-BE49-F238E27FC236}">
                <a16:creationId xmlns:a16="http://schemas.microsoft.com/office/drawing/2014/main" id="{49D13A96-AEDC-40C4-9CBE-20EE48F69DBA}"/>
              </a:ext>
            </a:extLst>
          </p:cNvPr>
          <p:cNvSpPr>
            <a:spLocks noChangeArrowheads="1"/>
          </p:cNvSpPr>
          <p:nvPr/>
        </p:nvSpPr>
        <p:spPr bwMode="auto">
          <a:xfrm>
            <a:off x="6842815" y="37378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12">
            <a:extLst>
              <a:ext uri="{FF2B5EF4-FFF2-40B4-BE49-F238E27FC236}">
                <a16:creationId xmlns:a16="http://schemas.microsoft.com/office/drawing/2014/main" id="{5D3ECAC7-EB8A-4207-85C7-58DC2FD42FE0}"/>
              </a:ext>
            </a:extLst>
          </p:cNvPr>
          <p:cNvSpPr>
            <a:spLocks noChangeArrowheads="1"/>
          </p:cNvSpPr>
          <p:nvPr/>
        </p:nvSpPr>
        <p:spPr bwMode="auto">
          <a:xfrm>
            <a:off x="6842815" y="68486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Marcador de contenido 2">
            <a:extLst>
              <a:ext uri="{FF2B5EF4-FFF2-40B4-BE49-F238E27FC236}">
                <a16:creationId xmlns:a16="http://schemas.microsoft.com/office/drawing/2014/main" id="{0892F725-8B91-482C-9087-20BA813CA3AB}"/>
              </a:ext>
            </a:extLst>
          </p:cNvPr>
          <p:cNvSpPr txBox="1">
            <a:spLocks/>
          </p:cNvSpPr>
          <p:nvPr/>
        </p:nvSpPr>
        <p:spPr>
          <a:xfrm>
            <a:off x="-1" y="1474101"/>
            <a:ext cx="1573531"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a:t>
            </a:r>
          </a:p>
          <a:p>
            <a:pPr algn="ctr"/>
            <a:r>
              <a:rPr lang="es-MX" sz="1300" dirty="0">
                <a:solidFill>
                  <a:prstClr val="white"/>
                </a:solidFill>
                <a:cs typeface="Times New Roman" panose="02020603050405020304" pitchFamily="18" charset="0"/>
              </a:rPr>
              <a:t>Cálculos </a:t>
            </a:r>
          </a:p>
          <a:p>
            <a:pPr algn="ctr"/>
            <a:r>
              <a:rPr lang="es-MX" sz="1300" dirty="0">
                <a:solidFill>
                  <a:prstClr val="white"/>
                </a:solidFill>
                <a:cs typeface="Times New Roman" panose="02020603050405020304" pitchFamily="18" charset="0"/>
              </a:rPr>
              <a:t>Resultados</a:t>
            </a:r>
          </a:p>
          <a:p>
            <a:pPr algn="ctr"/>
            <a:r>
              <a:rPr lang="es-MX" sz="1300" b="1" u="sng" dirty="0">
                <a:solidFill>
                  <a:prstClr val="white"/>
                </a:solidFill>
                <a:latin typeface="+mj-lt"/>
                <a:cs typeface="Times New Roman" panose="02020603050405020304" pitchFamily="18" charset="0"/>
              </a:rPr>
              <a:t>Conclusiones y Recomendaciones</a:t>
            </a:r>
          </a:p>
          <a:p>
            <a:pPr algn="ctr"/>
            <a:r>
              <a:rPr lang="es-MX" sz="1300" dirty="0">
                <a:solidFill>
                  <a:prstClr val="white"/>
                </a:solidFill>
                <a:latin typeface="+mj-lt"/>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5" name="Slide Number Placeholder 4">
            <a:extLst>
              <a:ext uri="{FF2B5EF4-FFF2-40B4-BE49-F238E27FC236}">
                <a16:creationId xmlns:a16="http://schemas.microsoft.com/office/drawing/2014/main" id="{304FF68B-B696-46B1-BD09-148FCB6373EA}"/>
              </a:ext>
            </a:extLst>
          </p:cNvPr>
          <p:cNvSpPr>
            <a:spLocks noGrp="1"/>
          </p:cNvSpPr>
          <p:nvPr>
            <p:ph type="sldNum" sz="quarter" idx="12"/>
          </p:nvPr>
        </p:nvSpPr>
        <p:spPr/>
        <p:txBody>
          <a:bodyPr/>
          <a:lstStyle/>
          <a:p>
            <a:fld id="{FE73B57E-1C3D-4B30-85D5-675832EB121F}" type="slidenum">
              <a:rPr lang="es-EC" smtClean="0"/>
              <a:t>40</a:t>
            </a:fld>
            <a:endParaRPr lang="es-EC"/>
          </a:p>
        </p:txBody>
      </p:sp>
      <p:sp>
        <p:nvSpPr>
          <p:cNvPr id="11" name="Marcador de contenido 2">
            <a:extLst>
              <a:ext uri="{FF2B5EF4-FFF2-40B4-BE49-F238E27FC236}">
                <a16:creationId xmlns:a16="http://schemas.microsoft.com/office/drawing/2014/main" id="{7DDA8871-E9D6-4400-A75E-B0460E3143DA}"/>
              </a:ext>
            </a:extLst>
          </p:cNvPr>
          <p:cNvSpPr txBox="1">
            <a:spLocks/>
          </p:cNvSpPr>
          <p:nvPr/>
        </p:nvSpPr>
        <p:spPr>
          <a:xfrm>
            <a:off x="1743852" y="981772"/>
            <a:ext cx="10197922" cy="512064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90170" indent="359410" algn="just">
              <a:lnSpc>
                <a:spcPct val="200000"/>
              </a:lnSpc>
              <a:spcAft>
                <a:spcPts val="800"/>
              </a:spcAft>
            </a:pPr>
            <a:endParaRPr lang="es-EC" sz="1600">
              <a:ea typeface="Calibri" panose="020F0502020204030204" pitchFamily="34" charset="0"/>
              <a:cs typeface="Times New Roman" panose="02020603050405020304" pitchFamily="18" charset="0"/>
            </a:endParaRPr>
          </a:p>
          <a:p>
            <a:pPr marL="90170" indent="359410" algn="just">
              <a:lnSpc>
                <a:spcPct val="200000"/>
              </a:lnSpc>
              <a:spcAft>
                <a:spcPts val="800"/>
              </a:spcAft>
            </a:pPr>
            <a:endParaRPr lang="es-EC" dirty="0"/>
          </a:p>
        </p:txBody>
      </p:sp>
      <p:graphicFrame>
        <p:nvGraphicFramePr>
          <p:cNvPr id="12" name="Diagrama 11">
            <a:extLst>
              <a:ext uri="{FF2B5EF4-FFF2-40B4-BE49-F238E27FC236}">
                <a16:creationId xmlns:a16="http://schemas.microsoft.com/office/drawing/2014/main" id="{5725F430-70C4-4B43-A42D-1FBB51D30411}"/>
              </a:ext>
            </a:extLst>
          </p:cNvPr>
          <p:cNvGraphicFramePr/>
          <p:nvPr>
            <p:extLst>
              <p:ext uri="{D42A27DB-BD31-4B8C-83A1-F6EECF244321}">
                <p14:modId xmlns:p14="http://schemas.microsoft.com/office/powerpoint/2010/main" val="235425574"/>
              </p:ext>
            </p:extLst>
          </p:nvPr>
        </p:nvGraphicFramePr>
        <p:xfrm>
          <a:off x="1842255" y="893984"/>
          <a:ext cx="10001117" cy="7268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0229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5E45E217-0CA2-452C-A177-00CD3CED50D0}"/>
              </a:ext>
            </a:extLst>
          </p:cNvPr>
          <p:cNvSpPr>
            <a:spLocks noChangeArrowheads="1"/>
          </p:cNvSpPr>
          <p:nvPr/>
        </p:nvSpPr>
        <p:spPr bwMode="auto">
          <a:xfrm>
            <a:off x="7544436" y="54842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6">
            <a:extLst>
              <a:ext uri="{FF2B5EF4-FFF2-40B4-BE49-F238E27FC236}">
                <a16:creationId xmlns:a16="http://schemas.microsoft.com/office/drawing/2014/main" id="{49D13A96-AEDC-40C4-9CBE-20EE48F69DBA}"/>
              </a:ext>
            </a:extLst>
          </p:cNvPr>
          <p:cNvSpPr>
            <a:spLocks noChangeArrowheads="1"/>
          </p:cNvSpPr>
          <p:nvPr/>
        </p:nvSpPr>
        <p:spPr bwMode="auto">
          <a:xfrm>
            <a:off x="6842815" y="37378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12">
            <a:extLst>
              <a:ext uri="{FF2B5EF4-FFF2-40B4-BE49-F238E27FC236}">
                <a16:creationId xmlns:a16="http://schemas.microsoft.com/office/drawing/2014/main" id="{5D3ECAC7-EB8A-4207-85C7-58DC2FD42FE0}"/>
              </a:ext>
            </a:extLst>
          </p:cNvPr>
          <p:cNvSpPr>
            <a:spLocks noChangeArrowheads="1"/>
          </p:cNvSpPr>
          <p:nvPr/>
        </p:nvSpPr>
        <p:spPr bwMode="auto">
          <a:xfrm>
            <a:off x="6842815" y="68486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Marcador de contenido 2">
            <a:extLst>
              <a:ext uri="{FF2B5EF4-FFF2-40B4-BE49-F238E27FC236}">
                <a16:creationId xmlns:a16="http://schemas.microsoft.com/office/drawing/2014/main" id="{0892F725-8B91-482C-9087-20BA813CA3AB}"/>
              </a:ext>
            </a:extLst>
          </p:cNvPr>
          <p:cNvSpPr txBox="1">
            <a:spLocks/>
          </p:cNvSpPr>
          <p:nvPr/>
        </p:nvSpPr>
        <p:spPr>
          <a:xfrm>
            <a:off x="0" y="1464638"/>
            <a:ext cx="1514459"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a:t>
            </a:r>
          </a:p>
          <a:p>
            <a:pPr algn="ctr"/>
            <a:r>
              <a:rPr lang="es-MX" sz="1300" dirty="0">
                <a:solidFill>
                  <a:prstClr val="white"/>
                </a:solidFill>
                <a:cs typeface="Times New Roman" panose="02020603050405020304" pitchFamily="18" charset="0"/>
              </a:rPr>
              <a:t>Cálculos </a:t>
            </a:r>
          </a:p>
          <a:p>
            <a:pPr algn="ctr"/>
            <a:r>
              <a:rPr lang="es-MX" sz="1300" dirty="0">
                <a:solidFill>
                  <a:prstClr val="white"/>
                </a:solidFill>
                <a:cs typeface="Times New Roman" panose="02020603050405020304" pitchFamily="18" charset="0"/>
              </a:rPr>
              <a:t>Resultados</a:t>
            </a:r>
          </a:p>
          <a:p>
            <a:pPr algn="ctr"/>
            <a:r>
              <a:rPr lang="es-MX" sz="1300" b="1" u="sng" dirty="0">
                <a:solidFill>
                  <a:prstClr val="white"/>
                </a:solidFill>
                <a:latin typeface="+mj-lt"/>
                <a:cs typeface="Times New Roman" panose="02020603050405020304" pitchFamily="18" charset="0"/>
              </a:rPr>
              <a:t>Conclusiones y Recomendaciones</a:t>
            </a:r>
          </a:p>
          <a:p>
            <a:pPr algn="ctr"/>
            <a:r>
              <a:rPr lang="es-MX" sz="1300" dirty="0">
                <a:solidFill>
                  <a:prstClr val="white"/>
                </a:solidFill>
                <a:latin typeface="+mj-lt"/>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2" name="Slide Number Placeholder 1">
            <a:extLst>
              <a:ext uri="{FF2B5EF4-FFF2-40B4-BE49-F238E27FC236}">
                <a16:creationId xmlns:a16="http://schemas.microsoft.com/office/drawing/2014/main" id="{D3FEBB97-451F-43AC-823D-393A7DCE48AA}"/>
              </a:ext>
            </a:extLst>
          </p:cNvPr>
          <p:cNvSpPr>
            <a:spLocks noGrp="1"/>
          </p:cNvSpPr>
          <p:nvPr>
            <p:ph type="sldNum" sz="quarter" idx="12"/>
          </p:nvPr>
        </p:nvSpPr>
        <p:spPr/>
        <p:txBody>
          <a:bodyPr/>
          <a:lstStyle/>
          <a:p>
            <a:fld id="{FE73B57E-1C3D-4B30-85D5-675832EB121F}" type="slidenum">
              <a:rPr lang="es-EC" smtClean="0"/>
              <a:t>41</a:t>
            </a:fld>
            <a:endParaRPr lang="es-EC"/>
          </a:p>
        </p:txBody>
      </p:sp>
      <p:graphicFrame>
        <p:nvGraphicFramePr>
          <p:cNvPr id="11" name="Diagrama 10">
            <a:extLst>
              <a:ext uri="{FF2B5EF4-FFF2-40B4-BE49-F238E27FC236}">
                <a16:creationId xmlns:a16="http://schemas.microsoft.com/office/drawing/2014/main" id="{5725F430-70C4-4B43-A42D-1FBB51D30411}"/>
              </a:ext>
            </a:extLst>
          </p:cNvPr>
          <p:cNvGraphicFramePr/>
          <p:nvPr>
            <p:extLst>
              <p:ext uri="{D42A27DB-BD31-4B8C-83A1-F6EECF244321}">
                <p14:modId xmlns:p14="http://schemas.microsoft.com/office/powerpoint/2010/main" val="1104933627"/>
              </p:ext>
            </p:extLst>
          </p:nvPr>
        </p:nvGraphicFramePr>
        <p:xfrm>
          <a:off x="1858723" y="1009477"/>
          <a:ext cx="9968183" cy="5456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9388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5E45E217-0CA2-452C-A177-00CD3CED50D0}"/>
              </a:ext>
            </a:extLst>
          </p:cNvPr>
          <p:cNvSpPr>
            <a:spLocks noChangeArrowheads="1"/>
          </p:cNvSpPr>
          <p:nvPr/>
        </p:nvSpPr>
        <p:spPr bwMode="auto">
          <a:xfrm>
            <a:off x="7544436" y="54842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6">
            <a:extLst>
              <a:ext uri="{FF2B5EF4-FFF2-40B4-BE49-F238E27FC236}">
                <a16:creationId xmlns:a16="http://schemas.microsoft.com/office/drawing/2014/main" id="{49D13A96-AEDC-40C4-9CBE-20EE48F69DBA}"/>
              </a:ext>
            </a:extLst>
          </p:cNvPr>
          <p:cNvSpPr>
            <a:spLocks noChangeArrowheads="1"/>
          </p:cNvSpPr>
          <p:nvPr/>
        </p:nvSpPr>
        <p:spPr bwMode="auto">
          <a:xfrm>
            <a:off x="6842815" y="37378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12">
            <a:extLst>
              <a:ext uri="{FF2B5EF4-FFF2-40B4-BE49-F238E27FC236}">
                <a16:creationId xmlns:a16="http://schemas.microsoft.com/office/drawing/2014/main" id="{5D3ECAC7-EB8A-4207-85C7-58DC2FD42FE0}"/>
              </a:ext>
            </a:extLst>
          </p:cNvPr>
          <p:cNvSpPr>
            <a:spLocks noChangeArrowheads="1"/>
          </p:cNvSpPr>
          <p:nvPr/>
        </p:nvSpPr>
        <p:spPr bwMode="auto">
          <a:xfrm>
            <a:off x="6842815" y="68486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Marcador de contenido 2">
            <a:extLst>
              <a:ext uri="{FF2B5EF4-FFF2-40B4-BE49-F238E27FC236}">
                <a16:creationId xmlns:a16="http://schemas.microsoft.com/office/drawing/2014/main" id="{0892F725-8B91-482C-9087-20BA813CA3AB}"/>
              </a:ext>
            </a:extLst>
          </p:cNvPr>
          <p:cNvSpPr txBox="1">
            <a:spLocks/>
          </p:cNvSpPr>
          <p:nvPr/>
        </p:nvSpPr>
        <p:spPr>
          <a:xfrm>
            <a:off x="0" y="1464638"/>
            <a:ext cx="1514459"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a:t>
            </a:r>
          </a:p>
          <a:p>
            <a:pPr algn="ctr"/>
            <a:r>
              <a:rPr lang="es-MX" sz="1300" dirty="0">
                <a:solidFill>
                  <a:prstClr val="white"/>
                </a:solidFill>
                <a:latin typeface="+mj-lt"/>
                <a:cs typeface="Times New Roman" panose="02020603050405020304" pitchFamily="18" charset="0"/>
              </a:rPr>
              <a:t>Cálculos </a:t>
            </a:r>
          </a:p>
          <a:p>
            <a:pPr algn="ctr"/>
            <a:r>
              <a:rPr lang="es-MX" sz="1300" dirty="0">
                <a:solidFill>
                  <a:prstClr val="white"/>
                </a:solidFill>
                <a:latin typeface="+mj-lt"/>
                <a:cs typeface="Times New Roman" panose="02020603050405020304" pitchFamily="18" charset="0"/>
              </a:rPr>
              <a:t>Resultados</a:t>
            </a:r>
          </a:p>
          <a:p>
            <a:pPr algn="ctr"/>
            <a:r>
              <a:rPr lang="es-MX" sz="1300" b="1" u="sng" dirty="0">
                <a:solidFill>
                  <a:prstClr val="white"/>
                </a:solidFill>
                <a:latin typeface="+mj-lt"/>
                <a:cs typeface="Times New Roman" panose="02020603050405020304" pitchFamily="18" charset="0"/>
              </a:rPr>
              <a:t>Conclusiones y Recomendaciones</a:t>
            </a:r>
          </a:p>
          <a:p>
            <a:pPr algn="ctr"/>
            <a:r>
              <a:rPr lang="es-MX" sz="1300" dirty="0">
                <a:solidFill>
                  <a:prstClr val="white"/>
                </a:solidFill>
                <a:latin typeface="+mj-lt"/>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2" name="Slide Number Placeholder 1">
            <a:extLst>
              <a:ext uri="{FF2B5EF4-FFF2-40B4-BE49-F238E27FC236}">
                <a16:creationId xmlns:a16="http://schemas.microsoft.com/office/drawing/2014/main" id="{D3FEBB97-451F-43AC-823D-393A7DCE48AA}"/>
              </a:ext>
            </a:extLst>
          </p:cNvPr>
          <p:cNvSpPr>
            <a:spLocks noGrp="1"/>
          </p:cNvSpPr>
          <p:nvPr>
            <p:ph type="sldNum" sz="quarter" idx="12"/>
          </p:nvPr>
        </p:nvSpPr>
        <p:spPr/>
        <p:txBody>
          <a:bodyPr/>
          <a:lstStyle/>
          <a:p>
            <a:fld id="{FE73B57E-1C3D-4B30-85D5-675832EB121F}" type="slidenum">
              <a:rPr lang="es-EC" smtClean="0"/>
              <a:t>42</a:t>
            </a:fld>
            <a:endParaRPr lang="es-EC"/>
          </a:p>
        </p:txBody>
      </p:sp>
      <p:graphicFrame>
        <p:nvGraphicFramePr>
          <p:cNvPr id="11" name="Diagrama 10">
            <a:extLst>
              <a:ext uri="{FF2B5EF4-FFF2-40B4-BE49-F238E27FC236}">
                <a16:creationId xmlns:a16="http://schemas.microsoft.com/office/drawing/2014/main" id="{5725F430-70C4-4B43-A42D-1FBB51D30411}"/>
              </a:ext>
            </a:extLst>
          </p:cNvPr>
          <p:cNvGraphicFramePr/>
          <p:nvPr>
            <p:extLst>
              <p:ext uri="{D42A27DB-BD31-4B8C-83A1-F6EECF244321}">
                <p14:modId xmlns:p14="http://schemas.microsoft.com/office/powerpoint/2010/main" val="4017910230"/>
              </p:ext>
            </p:extLst>
          </p:nvPr>
        </p:nvGraphicFramePr>
        <p:xfrm>
          <a:off x="1831014" y="899702"/>
          <a:ext cx="10023601" cy="5456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0594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5E45E217-0CA2-452C-A177-00CD3CED50D0}"/>
              </a:ext>
            </a:extLst>
          </p:cNvPr>
          <p:cNvSpPr>
            <a:spLocks noChangeArrowheads="1"/>
          </p:cNvSpPr>
          <p:nvPr/>
        </p:nvSpPr>
        <p:spPr bwMode="auto">
          <a:xfrm>
            <a:off x="7544436" y="54842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6">
            <a:extLst>
              <a:ext uri="{FF2B5EF4-FFF2-40B4-BE49-F238E27FC236}">
                <a16:creationId xmlns:a16="http://schemas.microsoft.com/office/drawing/2014/main" id="{49D13A96-AEDC-40C4-9CBE-20EE48F69DBA}"/>
              </a:ext>
            </a:extLst>
          </p:cNvPr>
          <p:cNvSpPr>
            <a:spLocks noChangeArrowheads="1"/>
          </p:cNvSpPr>
          <p:nvPr/>
        </p:nvSpPr>
        <p:spPr bwMode="auto">
          <a:xfrm>
            <a:off x="6842815" y="37378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12">
            <a:extLst>
              <a:ext uri="{FF2B5EF4-FFF2-40B4-BE49-F238E27FC236}">
                <a16:creationId xmlns:a16="http://schemas.microsoft.com/office/drawing/2014/main" id="{5D3ECAC7-EB8A-4207-85C7-58DC2FD42FE0}"/>
              </a:ext>
            </a:extLst>
          </p:cNvPr>
          <p:cNvSpPr>
            <a:spLocks noChangeArrowheads="1"/>
          </p:cNvSpPr>
          <p:nvPr/>
        </p:nvSpPr>
        <p:spPr bwMode="auto">
          <a:xfrm>
            <a:off x="6842815" y="68486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Marcador de contenido 2">
            <a:extLst>
              <a:ext uri="{FF2B5EF4-FFF2-40B4-BE49-F238E27FC236}">
                <a16:creationId xmlns:a16="http://schemas.microsoft.com/office/drawing/2014/main" id="{0892F725-8B91-482C-9087-20BA813CA3AB}"/>
              </a:ext>
            </a:extLst>
          </p:cNvPr>
          <p:cNvSpPr txBox="1">
            <a:spLocks/>
          </p:cNvSpPr>
          <p:nvPr/>
        </p:nvSpPr>
        <p:spPr>
          <a:xfrm>
            <a:off x="0" y="1464638"/>
            <a:ext cx="1514459"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a:t>
            </a:r>
          </a:p>
          <a:p>
            <a:pPr algn="ctr"/>
            <a:r>
              <a:rPr lang="es-MX" sz="1300" dirty="0">
                <a:solidFill>
                  <a:prstClr val="white"/>
                </a:solidFill>
                <a:cs typeface="Times New Roman" panose="02020603050405020304" pitchFamily="18" charset="0"/>
              </a:rPr>
              <a:t>Cálculos </a:t>
            </a:r>
          </a:p>
          <a:p>
            <a:pPr algn="ctr"/>
            <a:r>
              <a:rPr lang="es-MX" sz="1300" dirty="0">
                <a:solidFill>
                  <a:prstClr val="white"/>
                </a:solidFill>
                <a:cs typeface="Times New Roman" panose="02020603050405020304" pitchFamily="18" charset="0"/>
              </a:rPr>
              <a:t>Resultados</a:t>
            </a:r>
          </a:p>
          <a:p>
            <a:pPr algn="ctr"/>
            <a:r>
              <a:rPr lang="es-MX" sz="1300" b="1" u="sng" dirty="0">
                <a:solidFill>
                  <a:prstClr val="white"/>
                </a:solidFill>
                <a:latin typeface="+mj-lt"/>
                <a:cs typeface="Times New Roman" panose="02020603050405020304" pitchFamily="18" charset="0"/>
              </a:rPr>
              <a:t>Conclusiones y Recomendaciones</a:t>
            </a:r>
          </a:p>
          <a:p>
            <a:pPr algn="ctr"/>
            <a:r>
              <a:rPr lang="es-MX" sz="1300" dirty="0">
                <a:solidFill>
                  <a:prstClr val="white"/>
                </a:solidFill>
                <a:latin typeface="+mj-lt"/>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2" name="Slide Number Placeholder 1">
            <a:extLst>
              <a:ext uri="{FF2B5EF4-FFF2-40B4-BE49-F238E27FC236}">
                <a16:creationId xmlns:a16="http://schemas.microsoft.com/office/drawing/2014/main" id="{D3FEBB97-451F-43AC-823D-393A7DCE48AA}"/>
              </a:ext>
            </a:extLst>
          </p:cNvPr>
          <p:cNvSpPr>
            <a:spLocks noGrp="1"/>
          </p:cNvSpPr>
          <p:nvPr>
            <p:ph type="sldNum" sz="quarter" idx="12"/>
          </p:nvPr>
        </p:nvSpPr>
        <p:spPr/>
        <p:txBody>
          <a:bodyPr/>
          <a:lstStyle/>
          <a:p>
            <a:fld id="{FE73B57E-1C3D-4B30-85D5-675832EB121F}" type="slidenum">
              <a:rPr lang="es-EC" smtClean="0"/>
              <a:t>43</a:t>
            </a:fld>
            <a:endParaRPr lang="es-EC"/>
          </a:p>
        </p:txBody>
      </p:sp>
      <p:graphicFrame>
        <p:nvGraphicFramePr>
          <p:cNvPr id="5" name="Diagrama 4"/>
          <p:cNvGraphicFramePr/>
          <p:nvPr>
            <p:extLst>
              <p:ext uri="{D42A27DB-BD31-4B8C-83A1-F6EECF244321}">
                <p14:modId xmlns:p14="http://schemas.microsoft.com/office/powerpoint/2010/main" val="3840191308"/>
              </p:ext>
            </p:extLst>
          </p:nvPr>
        </p:nvGraphicFramePr>
        <p:xfrm>
          <a:off x="2286833" y="887621"/>
          <a:ext cx="8602135" cy="6100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ítulo 1">
            <a:extLst>
              <a:ext uri="{FF2B5EF4-FFF2-40B4-BE49-F238E27FC236}">
                <a16:creationId xmlns:a16="http://schemas.microsoft.com/office/drawing/2014/main" id="{BBC69536-F5EF-47F1-97BE-1FD6839FA2F7}"/>
              </a:ext>
            </a:extLst>
          </p:cNvPr>
          <p:cNvSpPr>
            <a:spLocks noGrp="1"/>
          </p:cNvSpPr>
          <p:nvPr>
            <p:ph type="title"/>
          </p:nvPr>
        </p:nvSpPr>
        <p:spPr>
          <a:xfrm>
            <a:off x="1749803" y="-5731"/>
            <a:ext cx="10529283" cy="666248"/>
          </a:xfrm>
        </p:spPr>
        <p:txBody>
          <a:bodyPr>
            <a:noAutofit/>
          </a:bodyPr>
          <a:lstStyle/>
          <a:p>
            <a:r>
              <a:rPr lang="es-EC" sz="4000" dirty="0"/>
              <a:t>Recomendaciones</a:t>
            </a:r>
            <a:endParaRPr lang="es-EC"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58711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4A1580-3EB1-418F-9B55-78CFE58126F0}"/>
              </a:ext>
            </a:extLst>
          </p:cNvPr>
          <p:cNvSpPr>
            <a:spLocks noGrp="1"/>
          </p:cNvSpPr>
          <p:nvPr>
            <p:ph type="title"/>
          </p:nvPr>
        </p:nvSpPr>
        <p:spPr>
          <a:xfrm>
            <a:off x="1261444" y="40081"/>
            <a:ext cx="6230397" cy="402771"/>
          </a:xfrm>
        </p:spPr>
        <p:txBody>
          <a:bodyPr/>
          <a:lstStyle/>
          <a:p>
            <a:r>
              <a:rPr lang="es-EC" sz="4000" dirty="0"/>
              <a:t>Referencias Bibliográficas</a:t>
            </a:r>
          </a:p>
        </p:txBody>
      </p:sp>
      <p:sp>
        <p:nvSpPr>
          <p:cNvPr id="3" name="Marcador de contenido 2">
            <a:extLst>
              <a:ext uri="{FF2B5EF4-FFF2-40B4-BE49-F238E27FC236}">
                <a16:creationId xmlns:a16="http://schemas.microsoft.com/office/drawing/2014/main" id="{E6EA434B-3560-405E-8B67-E48B2BB40B30}"/>
              </a:ext>
            </a:extLst>
          </p:cNvPr>
          <p:cNvSpPr>
            <a:spLocks noGrp="1"/>
          </p:cNvSpPr>
          <p:nvPr>
            <p:ph idx="1"/>
          </p:nvPr>
        </p:nvSpPr>
        <p:spPr>
          <a:xfrm>
            <a:off x="1751801" y="40081"/>
            <a:ext cx="10121545" cy="6824765"/>
          </a:xfrm>
        </p:spPr>
        <p:txBody>
          <a:bodyPr>
            <a:noAutofit/>
          </a:bodyPr>
          <a:lstStyle/>
          <a:p>
            <a:pPr algn="just"/>
            <a:r>
              <a:rPr lang="es-ES" sz="1050" dirty="0"/>
              <a:t>Aguas, J. (18 de Febrero de 2018). </a:t>
            </a:r>
            <a:r>
              <a:rPr lang="es-ES" sz="1050" i="1" dirty="0"/>
              <a:t>Portal de la </a:t>
            </a:r>
            <a:r>
              <a:rPr lang="es-ES" sz="1050" i="1" dirty="0" err="1"/>
              <a:t>Investigacion</a:t>
            </a:r>
            <a:r>
              <a:rPr lang="es-ES" sz="1050" i="1" dirty="0"/>
              <a:t> de la Universidad de la Rioja.</a:t>
            </a:r>
            <a:r>
              <a:rPr lang="es-ES" sz="1050" dirty="0"/>
              <a:t> Obtenido de https://investigacion.unirioja.es/documentos/5c13b1c8c8914b6ed3777642</a:t>
            </a:r>
            <a:endParaRPr lang="es-CO" sz="1050" dirty="0"/>
          </a:p>
          <a:p>
            <a:pPr algn="just"/>
            <a:r>
              <a:rPr lang="es-ES" sz="1050" dirty="0"/>
              <a:t>Berrio, C., Berrio, J., &amp; Hernández, G. (20 de Enero de 2019). </a:t>
            </a:r>
            <a:r>
              <a:rPr lang="es-ES" sz="1050" i="1" dirty="0"/>
              <a:t>Repositorio ITM.</a:t>
            </a:r>
            <a:r>
              <a:rPr lang="es-ES" sz="1050" dirty="0"/>
              <a:t> Obtenido de https://repositorio.itm.edu.co/bitstream/handle/20.500.12622/422/BerrioBetancurCarlosAlberto2019.pdf?sequence=1&amp;isAllowed=y</a:t>
            </a:r>
            <a:endParaRPr lang="es-CO" sz="1050" dirty="0"/>
          </a:p>
          <a:p>
            <a:pPr algn="just"/>
            <a:r>
              <a:rPr lang="es-ES" sz="1050" i="1" dirty="0"/>
              <a:t>CONCEPTODEFINICION</a:t>
            </a:r>
            <a:r>
              <a:rPr lang="es-ES" sz="1050" dirty="0"/>
              <a:t>. (16 de Marzo de 2020). Recuperado el 01 de Mayo de 2021, de https://conceptodefinicion.de/magnetita/</a:t>
            </a:r>
            <a:endParaRPr lang="es-CO" sz="1050" dirty="0"/>
          </a:p>
          <a:p>
            <a:pPr algn="just"/>
            <a:r>
              <a:rPr lang="es-ES" sz="1050" dirty="0" err="1"/>
              <a:t>Devendiran</a:t>
            </a:r>
            <a:r>
              <a:rPr lang="es-ES" sz="1050" dirty="0"/>
              <a:t>, D. K., &amp; </a:t>
            </a:r>
            <a:r>
              <a:rPr lang="es-ES" sz="1050" dirty="0" err="1"/>
              <a:t>Amirtham</a:t>
            </a:r>
            <a:r>
              <a:rPr lang="es-ES" sz="1050" dirty="0"/>
              <a:t>, V. A. (24 de 2 de 2016). </a:t>
            </a:r>
            <a:r>
              <a:rPr lang="es-ES" sz="1050" i="1" dirty="0"/>
              <a:t>Una revisión sobre la preparación, caracterización, propiedades y aplicaciones de los nanofluidos</a:t>
            </a:r>
            <a:r>
              <a:rPr lang="es-ES" sz="1050" dirty="0"/>
              <a:t>. Obtenido de IDEAS: https://ideas.repec.org/a/eee/rensus/v60y2016icp21-40.html</a:t>
            </a:r>
            <a:endParaRPr lang="es-CO" sz="1050" dirty="0"/>
          </a:p>
          <a:p>
            <a:pPr algn="just"/>
            <a:r>
              <a:rPr lang="es-ES" sz="1050" dirty="0"/>
              <a:t>ECURED. (2018). </a:t>
            </a:r>
            <a:r>
              <a:rPr lang="es-ES" sz="1050" i="1" dirty="0" err="1"/>
              <a:t>EcuRed</a:t>
            </a:r>
            <a:r>
              <a:rPr lang="es-ES" sz="1050" dirty="0"/>
              <a:t>. Recuperado el 01 de Mayo de 2021, de https://www.ecured.cu/%C3%93xido_de_cobre_(II)#:~:text=Es%20un%20%C3%B3xido%20met%C3%A1lico%2C%20de,Su%20f%C3%B3rmula%20qu%C3%ADmca%20es%20CuO.</a:t>
            </a:r>
            <a:endParaRPr lang="es-CO" sz="1050" dirty="0"/>
          </a:p>
          <a:p>
            <a:pPr algn="just"/>
            <a:r>
              <a:rPr lang="es-ES" sz="1050" dirty="0"/>
              <a:t>El Universo, D. (30 de Junio de 2021). </a:t>
            </a:r>
            <a:r>
              <a:rPr lang="es-ES" sz="1050" i="1" dirty="0" err="1"/>
              <a:t>Ekos</a:t>
            </a:r>
            <a:r>
              <a:rPr lang="es-ES" sz="1050" i="1" dirty="0"/>
              <a:t> Negocios</a:t>
            </a:r>
            <a:r>
              <a:rPr lang="es-ES" sz="1050" dirty="0"/>
              <a:t>. Obtenido de https://www.ekosnegocios.com/articulo/ecuador-tiene-tarifas-electricas-mas-economicas-que-colombia-y-peru#:~:text=Ecuador%20es%20el%20sexto%2C%20de,(USD%200%2C1643)</a:t>
            </a:r>
            <a:endParaRPr lang="es-CO" sz="1050" dirty="0"/>
          </a:p>
          <a:p>
            <a:pPr algn="just"/>
            <a:r>
              <a:rPr lang="es-ES" sz="1050" dirty="0"/>
              <a:t>Fanjul, C., </a:t>
            </a:r>
            <a:r>
              <a:rPr lang="es-ES" sz="1050" dirty="0" err="1"/>
              <a:t>Martinez</a:t>
            </a:r>
            <a:r>
              <a:rPr lang="es-ES" sz="1050" dirty="0"/>
              <a:t> , C., &amp; </a:t>
            </a:r>
            <a:r>
              <a:rPr lang="es-ES" sz="1050" dirty="0" err="1"/>
              <a:t>Pelaez</a:t>
            </a:r>
            <a:r>
              <a:rPr lang="es-ES" sz="1050" dirty="0"/>
              <a:t>, A. (15 de 06 de 2018). </a:t>
            </a:r>
            <a:r>
              <a:rPr lang="es-ES" sz="1050" i="1" dirty="0"/>
              <a:t>Slideshare.</a:t>
            </a:r>
            <a:r>
              <a:rPr lang="es-ES" sz="1050" dirty="0"/>
              <a:t> Recuperado el 01 de Mayo de 2021, de https://es.slideshare.net/cmc11121cgrupo8/los-nanomateriales</a:t>
            </a:r>
            <a:endParaRPr lang="es-CO" sz="1050" dirty="0"/>
          </a:p>
          <a:p>
            <a:pPr algn="just"/>
            <a:r>
              <a:rPr lang="es-ES" sz="1050" dirty="0" err="1"/>
              <a:t>Florez</a:t>
            </a:r>
            <a:r>
              <a:rPr lang="es-ES" sz="1050" dirty="0"/>
              <a:t>, W. (02 de Marzo de 2020). </a:t>
            </a:r>
            <a:r>
              <a:rPr lang="es-ES" sz="1050" i="1" dirty="0"/>
              <a:t>GOCONQR</a:t>
            </a:r>
            <a:r>
              <a:rPr lang="es-ES" sz="1050" dirty="0"/>
              <a:t>. Recuperado el 01 de Mayo de 2021, de https://www.goconqr.com/es/quiz/3401039/nanotecnologia</a:t>
            </a:r>
            <a:endParaRPr lang="es-CO" sz="1050" dirty="0"/>
          </a:p>
          <a:p>
            <a:pPr algn="just"/>
            <a:r>
              <a:rPr lang="es-ES" sz="1050" dirty="0"/>
              <a:t>Frank P. Incropera, D. P. (s.f.). </a:t>
            </a:r>
            <a:r>
              <a:rPr lang="es-ES" sz="1050" i="1" dirty="0"/>
              <a:t>Fundamentos de Transferencia de Calor</a:t>
            </a:r>
            <a:r>
              <a:rPr lang="es-ES" sz="1050" dirty="0"/>
              <a:t> (Cuarta ed.). Pearson </a:t>
            </a:r>
            <a:r>
              <a:rPr lang="es-ES" sz="1050" dirty="0" err="1"/>
              <a:t>Education</a:t>
            </a:r>
            <a:r>
              <a:rPr lang="es-ES" sz="1050" dirty="0"/>
              <a:t>.</a:t>
            </a:r>
            <a:endParaRPr lang="es-CO" sz="1050" dirty="0"/>
          </a:p>
          <a:p>
            <a:pPr algn="just"/>
            <a:r>
              <a:rPr lang="es-ES" sz="1050" dirty="0"/>
              <a:t>Garduño, M. (15 de 11 de 2010). Fabricación de nanopartículas metálicas para aplicaciones fotovoltaicas y energía. México D.F, </a:t>
            </a:r>
            <a:r>
              <a:rPr lang="es-ES" sz="1050" dirty="0" err="1"/>
              <a:t>Mexico</a:t>
            </a:r>
            <a:r>
              <a:rPr lang="es-ES" sz="1050" dirty="0"/>
              <a:t> D.F. Obtenido de https://tesis.ipn.mx/jspui/bitstream/123456789/17839/1/Fabricacion%20de%20nanoparticulas%20metalicas.pdf</a:t>
            </a:r>
            <a:endParaRPr lang="es-CO" sz="1050" dirty="0"/>
          </a:p>
          <a:p>
            <a:pPr algn="just"/>
            <a:r>
              <a:rPr lang="es-ES" sz="1050" dirty="0" err="1"/>
              <a:t>Godson</a:t>
            </a:r>
            <a:r>
              <a:rPr lang="es-ES" sz="1050" dirty="0"/>
              <a:t>, L., Raja, B., </a:t>
            </a:r>
            <a:r>
              <a:rPr lang="es-ES" sz="1050" dirty="0" err="1"/>
              <a:t>Lal</a:t>
            </a:r>
            <a:r>
              <a:rPr lang="es-ES" sz="1050" dirty="0"/>
              <a:t>, D. M., &amp; </a:t>
            </a:r>
            <a:r>
              <a:rPr lang="es-ES" sz="1050" dirty="0" err="1"/>
              <a:t>Wongwises</a:t>
            </a:r>
            <a:r>
              <a:rPr lang="es-ES" sz="1050" dirty="0"/>
              <a:t>, S. (22 de Septiembre de 2010). Experimental </a:t>
            </a:r>
            <a:r>
              <a:rPr lang="es-ES" sz="1050" dirty="0" err="1"/>
              <a:t>Investigation</a:t>
            </a:r>
            <a:r>
              <a:rPr lang="es-ES" sz="1050" dirty="0"/>
              <a:t> </a:t>
            </a:r>
            <a:r>
              <a:rPr lang="es-ES" sz="1050" dirty="0" err="1"/>
              <a:t>on</a:t>
            </a:r>
            <a:r>
              <a:rPr lang="es-ES" sz="1050" dirty="0"/>
              <a:t> </a:t>
            </a:r>
            <a:r>
              <a:rPr lang="es-ES" sz="1050" dirty="0" err="1"/>
              <a:t>the</a:t>
            </a:r>
            <a:r>
              <a:rPr lang="es-ES" sz="1050" dirty="0"/>
              <a:t> </a:t>
            </a:r>
            <a:r>
              <a:rPr lang="es-ES" sz="1050" dirty="0" err="1"/>
              <a:t>Thermal</a:t>
            </a:r>
            <a:r>
              <a:rPr lang="es-ES" sz="1050" dirty="0"/>
              <a:t> </a:t>
            </a:r>
            <a:r>
              <a:rPr lang="es-ES" sz="1050" dirty="0" err="1"/>
              <a:t>Conductivity</a:t>
            </a:r>
            <a:r>
              <a:rPr lang="es-ES" sz="1050" dirty="0"/>
              <a:t> and </a:t>
            </a:r>
            <a:r>
              <a:rPr lang="es-ES" sz="1050" dirty="0" err="1"/>
              <a:t>Viscosity</a:t>
            </a:r>
            <a:r>
              <a:rPr lang="es-ES" sz="1050" dirty="0"/>
              <a:t> of </a:t>
            </a:r>
            <a:r>
              <a:rPr lang="es-ES" sz="1050" dirty="0" err="1"/>
              <a:t>Silver-Deionized</a:t>
            </a:r>
            <a:r>
              <a:rPr lang="es-ES" sz="1050" dirty="0"/>
              <a:t> </a:t>
            </a:r>
            <a:r>
              <a:rPr lang="es-ES" sz="1050" dirty="0" err="1"/>
              <a:t>Water</a:t>
            </a:r>
            <a:r>
              <a:rPr lang="es-ES" sz="1050" dirty="0"/>
              <a:t> </a:t>
            </a:r>
            <a:r>
              <a:rPr lang="es-ES" sz="1050" dirty="0" err="1"/>
              <a:t>Nanofluid</a:t>
            </a:r>
            <a:r>
              <a:rPr lang="es-ES" sz="1050" dirty="0"/>
              <a:t>. </a:t>
            </a:r>
            <a:r>
              <a:rPr lang="es-ES" sz="1050" i="1" dirty="0"/>
              <a:t>Experimental </a:t>
            </a:r>
            <a:r>
              <a:rPr lang="es-ES" sz="1050" i="1" dirty="0" err="1"/>
              <a:t>Heat</a:t>
            </a:r>
            <a:r>
              <a:rPr lang="es-ES" sz="1050" i="1" dirty="0"/>
              <a:t> Transfer, 23</a:t>
            </a:r>
            <a:r>
              <a:rPr lang="es-ES" sz="1050" dirty="0"/>
              <a:t>(4), 317-332. </a:t>
            </a:r>
            <a:r>
              <a:rPr lang="es-ES" sz="1050" dirty="0" err="1"/>
              <a:t>doi:https</a:t>
            </a:r>
            <a:r>
              <a:rPr lang="es-ES" sz="1050" dirty="0"/>
              <a:t>://doi.org/10.1080/08916150903564796</a:t>
            </a:r>
            <a:endParaRPr lang="es-CO" sz="1050" dirty="0"/>
          </a:p>
          <a:p>
            <a:pPr algn="just"/>
            <a:r>
              <a:rPr lang="es-ES" sz="1050" dirty="0" err="1"/>
              <a:t>Hajjar</a:t>
            </a:r>
            <a:r>
              <a:rPr lang="es-ES" sz="1050" dirty="0"/>
              <a:t>, Z., </a:t>
            </a:r>
            <a:r>
              <a:rPr lang="es-ES" sz="1050" dirty="0" err="1"/>
              <a:t>Rashidi</a:t>
            </a:r>
            <a:r>
              <a:rPr lang="es-ES" sz="1050" dirty="0"/>
              <a:t>, A., &amp; </a:t>
            </a:r>
            <a:r>
              <a:rPr lang="es-ES" sz="1050" dirty="0" err="1"/>
              <a:t>Ghozatloo</a:t>
            </a:r>
            <a:r>
              <a:rPr lang="es-ES" sz="1050" dirty="0"/>
              <a:t>, A. (Octubre de 2014). </a:t>
            </a:r>
            <a:r>
              <a:rPr lang="es-ES" sz="1050" dirty="0" err="1"/>
              <a:t>Enhanced</a:t>
            </a:r>
            <a:r>
              <a:rPr lang="es-ES" sz="1050" dirty="0"/>
              <a:t> </a:t>
            </a:r>
            <a:r>
              <a:rPr lang="es-ES" sz="1050" dirty="0" err="1"/>
              <a:t>thermal</a:t>
            </a:r>
            <a:r>
              <a:rPr lang="es-ES" sz="1050" dirty="0"/>
              <a:t> </a:t>
            </a:r>
            <a:r>
              <a:rPr lang="es-ES" sz="1050" dirty="0" err="1"/>
              <a:t>conductivities</a:t>
            </a:r>
            <a:r>
              <a:rPr lang="es-ES" sz="1050" dirty="0"/>
              <a:t> of </a:t>
            </a:r>
            <a:r>
              <a:rPr lang="es-ES" sz="1050" dirty="0" err="1"/>
              <a:t>graphene</a:t>
            </a:r>
            <a:r>
              <a:rPr lang="es-ES" sz="1050" dirty="0"/>
              <a:t> oxide </a:t>
            </a:r>
            <a:r>
              <a:rPr lang="es-ES" sz="1050" dirty="0" err="1"/>
              <a:t>nanofluids</a:t>
            </a:r>
            <a:r>
              <a:rPr lang="es-ES" sz="1050" dirty="0"/>
              <a:t>. </a:t>
            </a:r>
            <a:r>
              <a:rPr lang="es-ES" sz="1050" i="1" dirty="0"/>
              <a:t>International </a:t>
            </a:r>
            <a:r>
              <a:rPr lang="es-ES" sz="1050" i="1" dirty="0" err="1"/>
              <a:t>Communications</a:t>
            </a:r>
            <a:r>
              <a:rPr lang="es-ES" sz="1050" i="1" dirty="0"/>
              <a:t> in </a:t>
            </a:r>
            <a:r>
              <a:rPr lang="es-ES" sz="1050" i="1" dirty="0" err="1"/>
              <a:t>Heat</a:t>
            </a:r>
            <a:r>
              <a:rPr lang="es-ES" sz="1050" i="1" dirty="0"/>
              <a:t> and </a:t>
            </a:r>
            <a:r>
              <a:rPr lang="es-ES" sz="1050" i="1" dirty="0" err="1"/>
              <a:t>Mass</a:t>
            </a:r>
            <a:r>
              <a:rPr lang="es-ES" sz="1050" i="1" dirty="0"/>
              <a:t> Transfer, 57</a:t>
            </a:r>
            <a:r>
              <a:rPr lang="es-ES" sz="1050" dirty="0"/>
              <a:t>, 128-131. </a:t>
            </a:r>
            <a:r>
              <a:rPr lang="es-ES" sz="1050" dirty="0" err="1"/>
              <a:t>doi:https</a:t>
            </a:r>
            <a:r>
              <a:rPr lang="es-ES" sz="1050" dirty="0"/>
              <a:t>://doi.org/10.1016/j.icheatmasstransfer.2014.07.018</a:t>
            </a:r>
            <a:endParaRPr lang="es-CO" sz="1050" dirty="0"/>
          </a:p>
          <a:p>
            <a:pPr algn="just"/>
            <a:r>
              <a:rPr lang="es-ES" sz="1050" dirty="0" err="1"/>
              <a:t>Hiroyuki</a:t>
            </a:r>
            <a:r>
              <a:rPr lang="es-ES" sz="1050" dirty="0"/>
              <a:t>, T., &amp; </a:t>
            </a:r>
            <a:r>
              <a:rPr lang="es-ES" sz="1050" dirty="0" err="1"/>
              <a:t>Yoshihiro</a:t>
            </a:r>
            <a:r>
              <a:rPr lang="es-ES" sz="1050" dirty="0"/>
              <a:t>, K. (19 de Enero de 2018). </a:t>
            </a:r>
            <a:r>
              <a:rPr lang="es-ES" sz="1050" i="1" dirty="0" err="1"/>
              <a:t>Scientific</a:t>
            </a:r>
            <a:r>
              <a:rPr lang="es-ES" sz="1050" i="1" dirty="0"/>
              <a:t> </a:t>
            </a:r>
            <a:r>
              <a:rPr lang="es-ES" sz="1050" i="1" dirty="0" err="1"/>
              <a:t>Research</a:t>
            </a:r>
            <a:r>
              <a:rPr lang="es-ES" sz="1050" i="1" dirty="0"/>
              <a:t> </a:t>
            </a:r>
            <a:r>
              <a:rPr lang="es-ES" sz="1050" i="1" dirty="0" err="1"/>
              <a:t>An</a:t>
            </a:r>
            <a:r>
              <a:rPr lang="es-ES" sz="1050" i="1" dirty="0"/>
              <a:t> </a:t>
            </a:r>
            <a:r>
              <a:rPr lang="es-ES" sz="1050" i="1" dirty="0" err="1"/>
              <a:t>Academic</a:t>
            </a:r>
            <a:r>
              <a:rPr lang="es-ES" sz="1050" i="1" dirty="0"/>
              <a:t> Publisher.</a:t>
            </a:r>
            <a:r>
              <a:rPr lang="es-ES" sz="1050" dirty="0"/>
              <a:t> Obtenido de https://www.scirp.org/journal/paperinformation.aspx?paperid=40534</a:t>
            </a:r>
            <a:endParaRPr lang="es-CO" sz="1050" dirty="0"/>
          </a:p>
        </p:txBody>
      </p:sp>
      <p:sp>
        <p:nvSpPr>
          <p:cNvPr id="5" name="Marcador de contenido 2">
            <a:extLst>
              <a:ext uri="{FF2B5EF4-FFF2-40B4-BE49-F238E27FC236}">
                <a16:creationId xmlns:a16="http://schemas.microsoft.com/office/drawing/2014/main" id="{43773273-00D1-4C23-93E4-599C68838C74}"/>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a:t>
            </a:r>
          </a:p>
          <a:p>
            <a:pPr algn="ctr"/>
            <a:r>
              <a:rPr lang="es-MX" sz="1300" dirty="0">
                <a:solidFill>
                  <a:prstClr val="white"/>
                </a:solidFill>
                <a:cs typeface="Times New Roman" panose="02020603050405020304" pitchFamily="18" charset="0"/>
              </a:rPr>
              <a:t>Cálculos </a:t>
            </a:r>
          </a:p>
          <a:p>
            <a:pPr algn="ctr"/>
            <a:r>
              <a:rPr lang="es-MX" sz="1300" dirty="0">
                <a:solidFill>
                  <a:prstClr val="white"/>
                </a:solidFill>
                <a:cs typeface="Times New Roman" panose="02020603050405020304" pitchFamily="18" charset="0"/>
              </a:rPr>
              <a:t>Resultados</a:t>
            </a:r>
          </a:p>
          <a:p>
            <a:pPr algn="ctr"/>
            <a:r>
              <a:rPr lang="es-MX" sz="1300" dirty="0">
                <a:solidFill>
                  <a:prstClr val="white"/>
                </a:solidFill>
                <a:latin typeface="+mj-lt"/>
                <a:cs typeface="Times New Roman" panose="02020603050405020304" pitchFamily="18" charset="0"/>
              </a:rPr>
              <a:t>Conclusiones y Recomendaciones</a:t>
            </a:r>
          </a:p>
          <a:p>
            <a:pPr algn="ctr"/>
            <a:r>
              <a:rPr lang="es-MX" sz="1300" b="1" u="sng" dirty="0">
                <a:solidFill>
                  <a:prstClr val="white"/>
                </a:solidFill>
                <a:latin typeface="+mj-lt"/>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4" name="Slide Number Placeholder 3">
            <a:extLst>
              <a:ext uri="{FF2B5EF4-FFF2-40B4-BE49-F238E27FC236}">
                <a16:creationId xmlns:a16="http://schemas.microsoft.com/office/drawing/2014/main" id="{802B8E55-3D36-44F4-A85D-2AB0F341009D}"/>
              </a:ext>
            </a:extLst>
          </p:cNvPr>
          <p:cNvSpPr>
            <a:spLocks noGrp="1"/>
          </p:cNvSpPr>
          <p:nvPr>
            <p:ph type="sldNum" sz="quarter" idx="12"/>
          </p:nvPr>
        </p:nvSpPr>
        <p:spPr/>
        <p:txBody>
          <a:bodyPr/>
          <a:lstStyle/>
          <a:p>
            <a:fld id="{FE73B57E-1C3D-4B30-85D5-675832EB121F}" type="slidenum">
              <a:rPr lang="es-EC" smtClean="0"/>
              <a:t>44</a:t>
            </a:fld>
            <a:endParaRPr lang="es-EC"/>
          </a:p>
        </p:txBody>
      </p:sp>
    </p:spTree>
    <p:extLst>
      <p:ext uri="{BB962C8B-B14F-4D97-AF65-F5344CB8AC3E}">
        <p14:creationId xmlns:p14="http://schemas.microsoft.com/office/powerpoint/2010/main" val="2144262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EB175DC3-281F-4A54-ADC3-39E94A8958E6}"/>
              </a:ext>
            </a:extLst>
          </p:cNvPr>
          <p:cNvSpPr>
            <a:spLocks noGrp="1"/>
          </p:cNvSpPr>
          <p:nvPr>
            <p:ph type="title"/>
          </p:nvPr>
        </p:nvSpPr>
        <p:spPr>
          <a:xfrm>
            <a:off x="4167886" y="3128341"/>
            <a:ext cx="3856227" cy="601318"/>
          </a:xfrm>
        </p:spPr>
        <p:txBody>
          <a:bodyPr/>
          <a:lstStyle/>
          <a:p>
            <a:r>
              <a:rPr lang="es-MX" sz="7200" dirty="0"/>
              <a:t>GRACIAS</a:t>
            </a:r>
          </a:p>
        </p:txBody>
      </p:sp>
      <p:sp>
        <p:nvSpPr>
          <p:cNvPr id="2" name="Slide Number Placeholder 1">
            <a:extLst>
              <a:ext uri="{FF2B5EF4-FFF2-40B4-BE49-F238E27FC236}">
                <a16:creationId xmlns:a16="http://schemas.microsoft.com/office/drawing/2014/main" id="{21ADC6E3-8AEA-46C6-B761-BFDE9A683A0A}"/>
              </a:ext>
            </a:extLst>
          </p:cNvPr>
          <p:cNvSpPr>
            <a:spLocks noGrp="1"/>
          </p:cNvSpPr>
          <p:nvPr>
            <p:ph type="sldNum" sz="quarter" idx="12"/>
          </p:nvPr>
        </p:nvSpPr>
        <p:spPr/>
        <p:txBody>
          <a:bodyPr/>
          <a:lstStyle/>
          <a:p>
            <a:fld id="{FE73B57E-1C3D-4B30-85D5-675832EB121F}" type="slidenum">
              <a:rPr lang="es-EC" smtClean="0"/>
              <a:t>45</a:t>
            </a:fld>
            <a:endParaRPr lang="es-EC"/>
          </a:p>
        </p:txBody>
      </p:sp>
    </p:spTree>
    <p:extLst>
      <p:ext uri="{BB962C8B-B14F-4D97-AF65-F5344CB8AC3E}">
        <p14:creationId xmlns:p14="http://schemas.microsoft.com/office/powerpoint/2010/main" val="3169023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168827" y="1009515"/>
            <a:ext cx="5754385" cy="3682406"/>
          </a:xfrm>
          <a:prstGeom prst="rect">
            <a:avLst/>
          </a:prstGeom>
        </p:spPr>
      </p:pic>
      <p:sp>
        <p:nvSpPr>
          <p:cNvPr id="6" name="Título 1">
            <a:extLst>
              <a:ext uri="{FF2B5EF4-FFF2-40B4-BE49-F238E27FC236}">
                <a16:creationId xmlns:a16="http://schemas.microsoft.com/office/drawing/2014/main" id="{0D22BC3D-F89E-4AA3-AEF9-B8BEA7EF6F4A}"/>
              </a:ext>
            </a:extLst>
          </p:cNvPr>
          <p:cNvSpPr txBox="1">
            <a:spLocks/>
          </p:cNvSpPr>
          <p:nvPr/>
        </p:nvSpPr>
        <p:spPr>
          <a:xfrm>
            <a:off x="2465436" y="156186"/>
            <a:ext cx="7315200" cy="1346897"/>
          </a:xfrm>
          <a:prstGeom prst="rect">
            <a:avLst/>
          </a:prstGeom>
        </p:spPr>
        <p:txBody>
          <a:bodyPr/>
          <a:lst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a:lstStyle>
          <a:p>
            <a:r>
              <a:rPr lang="es-MX" sz="4000" dirty="0">
                <a:cs typeface="Times New Roman" panose="02020603050405020304" pitchFamily="18" charset="0"/>
              </a:rPr>
              <a:t>Justificación e Importancia</a:t>
            </a:r>
          </a:p>
        </p:txBody>
      </p:sp>
      <p:sp>
        <p:nvSpPr>
          <p:cNvPr id="2" name="Slide Number Placeholder 1">
            <a:extLst>
              <a:ext uri="{FF2B5EF4-FFF2-40B4-BE49-F238E27FC236}">
                <a16:creationId xmlns:a16="http://schemas.microsoft.com/office/drawing/2014/main" id="{677B49A6-4B9C-43BA-8611-8F4A84B3720D}"/>
              </a:ext>
            </a:extLst>
          </p:cNvPr>
          <p:cNvSpPr>
            <a:spLocks noGrp="1"/>
          </p:cNvSpPr>
          <p:nvPr>
            <p:ph type="sldNum" sz="quarter" idx="12"/>
          </p:nvPr>
        </p:nvSpPr>
        <p:spPr/>
        <p:txBody>
          <a:bodyPr/>
          <a:lstStyle/>
          <a:p>
            <a:fld id="{FE73B57E-1C3D-4B30-85D5-675832EB121F}" type="slidenum">
              <a:rPr lang="es-EC" smtClean="0"/>
              <a:pPr/>
              <a:t>5</a:t>
            </a:fld>
            <a:endParaRPr lang="es-EC"/>
          </a:p>
        </p:txBody>
      </p:sp>
      <p:sp>
        <p:nvSpPr>
          <p:cNvPr id="10" name="TextBox 7">
            <a:extLst>
              <a:ext uri="{FF2B5EF4-FFF2-40B4-BE49-F238E27FC236}">
                <a16:creationId xmlns:a16="http://schemas.microsoft.com/office/drawing/2014/main" id="{2DD88BAA-1BBC-4370-8E7B-CEC7E5DA246D}"/>
              </a:ext>
            </a:extLst>
          </p:cNvPr>
          <p:cNvSpPr txBox="1"/>
          <p:nvPr/>
        </p:nvSpPr>
        <p:spPr>
          <a:xfrm>
            <a:off x="1270472" y="5751905"/>
            <a:ext cx="4091233" cy="369332"/>
          </a:xfrm>
          <a:prstGeom prst="rect">
            <a:avLst/>
          </a:prstGeom>
          <a:noFill/>
        </p:spPr>
        <p:txBody>
          <a:bodyPr wrap="square" rtlCol="0">
            <a:spAutoFit/>
          </a:bodyPr>
          <a:lstStyle/>
          <a:p>
            <a:r>
              <a:rPr lang="en-US" dirty="0"/>
              <a:t>Fig. 3. (TVL CO. LTD,2020)</a:t>
            </a:r>
            <a:endParaRPr lang="es-EC" dirty="0"/>
          </a:p>
        </p:txBody>
      </p:sp>
      <p:pic>
        <p:nvPicPr>
          <p:cNvPr id="11" name="Imagen 10"/>
          <p:cNvPicPr>
            <a:picLocks noChangeAspect="1"/>
          </p:cNvPicPr>
          <p:nvPr/>
        </p:nvPicPr>
        <p:blipFill>
          <a:blip r:embed="rId4"/>
          <a:stretch>
            <a:fillRect/>
          </a:stretch>
        </p:blipFill>
        <p:spPr>
          <a:xfrm>
            <a:off x="6942886" y="1806261"/>
            <a:ext cx="4295300" cy="3166874"/>
          </a:xfrm>
          <a:prstGeom prst="rect">
            <a:avLst/>
          </a:prstGeom>
          <a:ln w="3175" cap="sq">
            <a:solidFill>
              <a:srgbClr val="1B7B2B"/>
            </a:solidFill>
            <a:miter lim="800000"/>
          </a:ln>
          <a:effectLst>
            <a:outerShdw blurRad="57150" dist="50800" dir="2700000" algn="tl" rotWithShape="0">
              <a:srgbClr val="000000">
                <a:alpha val="40000"/>
              </a:srgbClr>
            </a:outerShdw>
          </a:effectLst>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802" y="1649304"/>
            <a:ext cx="5233306" cy="3996342"/>
          </a:xfrm>
          <a:prstGeom prst="rect">
            <a:avLst/>
          </a:prstGeom>
        </p:spPr>
      </p:pic>
      <p:sp>
        <p:nvSpPr>
          <p:cNvPr id="8" name="TextBox 7">
            <a:extLst>
              <a:ext uri="{FF2B5EF4-FFF2-40B4-BE49-F238E27FC236}">
                <a16:creationId xmlns:a16="http://schemas.microsoft.com/office/drawing/2014/main" id="{2DD88BAA-1BBC-4370-8E7B-CEC7E5DA246D}"/>
              </a:ext>
            </a:extLst>
          </p:cNvPr>
          <p:cNvSpPr txBox="1"/>
          <p:nvPr/>
        </p:nvSpPr>
        <p:spPr>
          <a:xfrm>
            <a:off x="6942886" y="5276314"/>
            <a:ext cx="4091233" cy="369332"/>
          </a:xfrm>
          <a:prstGeom prst="rect">
            <a:avLst/>
          </a:prstGeom>
          <a:noFill/>
        </p:spPr>
        <p:txBody>
          <a:bodyPr wrap="square" rtlCol="0">
            <a:spAutoFit/>
          </a:bodyPr>
          <a:lstStyle/>
          <a:p>
            <a:r>
              <a:rPr lang="en-US" dirty="0"/>
              <a:t>Fig. 4. (Rodriguez,2018)</a:t>
            </a:r>
            <a:endParaRPr lang="es-EC" dirty="0"/>
          </a:p>
        </p:txBody>
      </p:sp>
    </p:spTree>
    <p:extLst>
      <p:ext uri="{BB962C8B-B14F-4D97-AF65-F5344CB8AC3E}">
        <p14:creationId xmlns:p14="http://schemas.microsoft.com/office/powerpoint/2010/main" val="495291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a:xfrm>
            <a:off x="3196095" y="-110485"/>
            <a:ext cx="7315200" cy="1346897"/>
          </a:xfrm>
        </p:spPr>
        <p:txBody>
          <a:bodyPr/>
          <a:lstStyle/>
          <a:p>
            <a:r>
              <a:rPr lang="es-MX" sz="4000" dirty="0">
                <a:cs typeface="Times New Roman" panose="02020603050405020304" pitchFamily="18" charset="0"/>
              </a:rPr>
              <a:t>Justificación e Importancia</a:t>
            </a:r>
          </a:p>
        </p:txBody>
      </p:sp>
      <p:sp>
        <p:nvSpPr>
          <p:cNvPr id="16" name="Marcador de contenido 2">
            <a:extLst>
              <a:ext uri="{FF2B5EF4-FFF2-40B4-BE49-F238E27FC236}">
                <a16:creationId xmlns:a16="http://schemas.microsoft.com/office/drawing/2014/main" id="{2282E700-EC5E-44B7-8FA9-73359674BE8C}"/>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1" i="0" u="sng"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cs typeface="Times New Roman" panose="02020603050405020304" pitchFamily="18" charset="0"/>
              </a:rPr>
              <a:t>Diseño y Construcción</a:t>
            </a:r>
          </a:p>
          <a:p>
            <a:pPr algn="ctr"/>
            <a:r>
              <a:rPr lang="es-MX" sz="1300" dirty="0">
                <a:solidFill>
                  <a:prstClr val="white"/>
                </a:solidFill>
                <a:cs typeface="Times New Roman" panose="02020603050405020304" pitchFamily="18" charset="0"/>
              </a:rPr>
              <a:t>Pruebas</a:t>
            </a:r>
          </a:p>
          <a:p>
            <a:pPr algn="ctr"/>
            <a:r>
              <a:rPr lang="es-MX" sz="1300" dirty="0">
                <a:solidFill>
                  <a:prstClr val="white"/>
                </a:solidFill>
                <a:cs typeface="Times New Roman" panose="02020603050405020304" pitchFamily="18" charset="0"/>
              </a:rPr>
              <a:t>Cálculos</a:t>
            </a:r>
          </a:p>
          <a:p>
            <a:pPr algn="ctr"/>
            <a:r>
              <a:rPr lang="es-MX" sz="1300" dirty="0">
                <a:solidFill>
                  <a:prstClr val="white"/>
                </a:solidFill>
                <a:cs typeface="Times New Roman" panose="02020603050405020304" pitchFamily="18" charset="0"/>
              </a:rPr>
              <a:t>Resultados</a:t>
            </a:r>
          </a:p>
          <a:p>
            <a:pPr algn="ctr"/>
            <a:r>
              <a:rPr lang="es-MX" sz="1300" dirty="0">
                <a:solidFill>
                  <a:prstClr val="white"/>
                </a:solidFill>
                <a:cs typeface="Times New Roman" panose="02020603050405020304" pitchFamily="18" charset="0"/>
              </a:rPr>
              <a:t>Conclusiones y Recomendaciones</a:t>
            </a:r>
          </a:p>
          <a:p>
            <a:pPr algn="ctr"/>
            <a:r>
              <a:rPr lang="es-MX" sz="1300" dirty="0">
                <a:solidFill>
                  <a:prstClr val="white"/>
                </a:solidFill>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5" name="Slide Number Placeholder 4">
            <a:extLst>
              <a:ext uri="{FF2B5EF4-FFF2-40B4-BE49-F238E27FC236}">
                <a16:creationId xmlns:a16="http://schemas.microsoft.com/office/drawing/2014/main" id="{4BC3EC27-88E9-4CEE-A748-DDD4CE4D461E}"/>
              </a:ext>
            </a:extLst>
          </p:cNvPr>
          <p:cNvSpPr>
            <a:spLocks noGrp="1"/>
          </p:cNvSpPr>
          <p:nvPr>
            <p:ph type="sldNum" sz="quarter" idx="12"/>
          </p:nvPr>
        </p:nvSpPr>
        <p:spPr/>
        <p:txBody>
          <a:bodyPr/>
          <a:lstStyle/>
          <a:p>
            <a:fld id="{FE73B57E-1C3D-4B30-85D5-675832EB121F}" type="slidenum">
              <a:rPr lang="es-EC" smtClean="0"/>
              <a:t>6</a:t>
            </a:fld>
            <a:endParaRPr lang="es-EC"/>
          </a:p>
        </p:txBody>
      </p:sp>
      <p:sp>
        <p:nvSpPr>
          <p:cNvPr id="8" name="TextBox 7">
            <a:extLst>
              <a:ext uri="{FF2B5EF4-FFF2-40B4-BE49-F238E27FC236}">
                <a16:creationId xmlns:a16="http://schemas.microsoft.com/office/drawing/2014/main" id="{E973268C-22DB-4B96-9CD7-AE7D236298C9}"/>
              </a:ext>
            </a:extLst>
          </p:cNvPr>
          <p:cNvSpPr txBox="1"/>
          <p:nvPr/>
        </p:nvSpPr>
        <p:spPr>
          <a:xfrm>
            <a:off x="5838455" y="6269588"/>
            <a:ext cx="4091233" cy="369332"/>
          </a:xfrm>
          <a:prstGeom prst="rect">
            <a:avLst/>
          </a:prstGeom>
          <a:noFill/>
        </p:spPr>
        <p:txBody>
          <a:bodyPr wrap="square" rtlCol="0">
            <a:spAutoFit/>
          </a:bodyPr>
          <a:lstStyle/>
          <a:p>
            <a:r>
              <a:rPr lang="en-US" dirty="0"/>
              <a:t>Fig. 6. </a:t>
            </a:r>
            <a:r>
              <a:rPr lang="es-EC" sz="1800" i="0" dirty="0">
                <a:solidFill>
                  <a:srgbClr val="000000"/>
                </a:solidFill>
                <a:effectLst/>
                <a:latin typeface="Calibri" panose="020F0502020204030204" pitchFamily="34" charset="0"/>
              </a:rPr>
              <a:t>(Fuente propia, 2022)</a:t>
            </a:r>
            <a:endParaRPr lang="es-EC" dirty="0"/>
          </a:p>
        </p:txBody>
      </p:sp>
      <p:sp>
        <p:nvSpPr>
          <p:cNvPr id="3" name="Rectángulo 2"/>
          <p:cNvSpPr/>
          <p:nvPr/>
        </p:nvSpPr>
        <p:spPr>
          <a:xfrm>
            <a:off x="1736647" y="6269588"/>
            <a:ext cx="2499723" cy="369332"/>
          </a:xfrm>
          <a:prstGeom prst="rect">
            <a:avLst/>
          </a:prstGeom>
        </p:spPr>
        <p:txBody>
          <a:bodyPr wrap="none">
            <a:spAutoFit/>
          </a:bodyPr>
          <a:lstStyle/>
          <a:p>
            <a:r>
              <a:rPr lang="es-CO" dirty="0"/>
              <a:t>Fig. 5. (</a:t>
            </a:r>
            <a:r>
              <a:rPr lang="es-CO" dirty="0" err="1"/>
              <a:t>Martaelm</a:t>
            </a:r>
            <a:r>
              <a:rPr lang="es-CO" dirty="0"/>
              <a:t>, 2019).</a:t>
            </a:r>
          </a:p>
        </p:txBody>
      </p:sp>
      <p:sp>
        <p:nvSpPr>
          <p:cNvPr id="4" name="Flecha derecha 3"/>
          <p:cNvSpPr/>
          <p:nvPr/>
        </p:nvSpPr>
        <p:spPr>
          <a:xfrm>
            <a:off x="5396459" y="3737801"/>
            <a:ext cx="314793" cy="32453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p:cNvPicPr>
            <a:picLocks noChangeAspect="1"/>
          </p:cNvPicPr>
          <p:nvPr/>
        </p:nvPicPr>
        <p:blipFill>
          <a:blip r:embed="rId3"/>
          <a:stretch>
            <a:fillRect/>
          </a:stretch>
        </p:blipFill>
        <p:spPr>
          <a:xfrm>
            <a:off x="1736647" y="1811611"/>
            <a:ext cx="3679265" cy="3312776"/>
          </a:xfrm>
          <a:prstGeom prst="rect">
            <a:avLst/>
          </a:prstGeom>
        </p:spPr>
      </p:pic>
      <p:pic>
        <p:nvPicPr>
          <p:cNvPr id="9" name="Imagen 8"/>
          <p:cNvPicPr>
            <a:picLocks noChangeAspect="1"/>
          </p:cNvPicPr>
          <p:nvPr/>
        </p:nvPicPr>
        <p:blipFill>
          <a:blip r:embed="rId4"/>
          <a:stretch>
            <a:fillRect/>
          </a:stretch>
        </p:blipFill>
        <p:spPr>
          <a:xfrm>
            <a:off x="5838455" y="1308926"/>
            <a:ext cx="5895975" cy="4857750"/>
          </a:xfrm>
          <a:prstGeom prst="rect">
            <a:avLst/>
          </a:prstGeom>
          <a:ln w="3175" cap="sq">
            <a:solidFill>
              <a:srgbClr val="1B7B2B"/>
            </a:solidFill>
            <a:miter lim="800000"/>
          </a:ln>
          <a:effectLst>
            <a:outerShdw blurRad="57150" dist="50800" dir="2700000" algn="tl" rotWithShape="0">
              <a:srgbClr val="000000">
                <a:alpha val="40000"/>
              </a:srgbClr>
            </a:outerShdw>
          </a:effectLst>
        </p:spPr>
      </p:pic>
      <p:pic>
        <p:nvPicPr>
          <p:cNvPr id="13" name="Imagen 12"/>
          <p:cNvPicPr>
            <a:picLocks noChangeAspect="1"/>
          </p:cNvPicPr>
          <p:nvPr/>
        </p:nvPicPr>
        <p:blipFill>
          <a:blip r:embed="rId5"/>
          <a:stretch>
            <a:fillRect/>
          </a:stretch>
        </p:blipFill>
        <p:spPr>
          <a:xfrm>
            <a:off x="10784036" y="1389688"/>
            <a:ext cx="879755" cy="843847"/>
          </a:xfrm>
          <a:prstGeom prst="rect">
            <a:avLst/>
          </a:prstGeom>
        </p:spPr>
      </p:pic>
    </p:spTree>
    <p:extLst>
      <p:ext uri="{BB962C8B-B14F-4D97-AF65-F5344CB8AC3E}">
        <p14:creationId xmlns:p14="http://schemas.microsoft.com/office/powerpoint/2010/main" val="3806084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EF2D9-FF31-40F0-A986-11EA7E7BCB18}"/>
              </a:ext>
            </a:extLst>
          </p:cNvPr>
          <p:cNvSpPr>
            <a:spLocks noGrp="1"/>
          </p:cNvSpPr>
          <p:nvPr>
            <p:ph type="title"/>
          </p:nvPr>
        </p:nvSpPr>
        <p:spPr>
          <a:xfrm>
            <a:off x="3114416" y="689429"/>
            <a:ext cx="7315200" cy="813353"/>
          </a:xfrm>
        </p:spPr>
        <p:txBody>
          <a:bodyPr/>
          <a:lstStyle/>
          <a:p>
            <a:r>
              <a:rPr lang="es-MX" sz="4000" dirty="0">
                <a:cs typeface="Times New Roman" panose="02020603050405020304" pitchFamily="18" charset="0"/>
              </a:rPr>
              <a:t>Objetivo General</a:t>
            </a:r>
          </a:p>
        </p:txBody>
      </p:sp>
      <p:graphicFrame>
        <p:nvGraphicFramePr>
          <p:cNvPr id="7" name="Marcador de contenido 5">
            <a:extLst>
              <a:ext uri="{FF2B5EF4-FFF2-40B4-BE49-F238E27FC236}">
                <a16:creationId xmlns:a16="http://schemas.microsoft.com/office/drawing/2014/main" id="{4BCB1C9A-E6DA-4F0C-A192-F7DD9965B091}"/>
              </a:ext>
            </a:extLst>
          </p:cNvPr>
          <p:cNvGraphicFramePr>
            <a:graphicFrameLocks/>
          </p:cNvGraphicFramePr>
          <p:nvPr>
            <p:extLst>
              <p:ext uri="{D42A27DB-BD31-4B8C-83A1-F6EECF244321}">
                <p14:modId xmlns:p14="http://schemas.microsoft.com/office/powerpoint/2010/main" val="2966881089"/>
              </p:ext>
            </p:extLst>
          </p:nvPr>
        </p:nvGraphicFramePr>
        <p:xfrm>
          <a:off x="2080427" y="2369876"/>
          <a:ext cx="9383177" cy="281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Marcador de contenido 2">
            <a:extLst>
              <a:ext uri="{FF2B5EF4-FFF2-40B4-BE49-F238E27FC236}">
                <a16:creationId xmlns:a16="http://schemas.microsoft.com/office/drawing/2014/main" id="{83BDBD97-3E05-44D7-876F-F8572758A26A}"/>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b="1" u="sng" dirty="0">
                <a:solidFill>
                  <a:prstClr val="white"/>
                </a:solidFill>
                <a:latin typeface="+mj-lt"/>
                <a:cs typeface="Times New Roman" panose="02020603050405020304" pitchFamily="18" charset="0"/>
              </a:rPr>
              <a:t>Objetivos</a:t>
            </a:r>
            <a:r>
              <a:rPr lang="es-MX" sz="1300" dirty="0">
                <a:solidFill>
                  <a:prstClr val="white"/>
                </a:solidFill>
                <a:latin typeface="+mj-lt"/>
                <a:cs typeface="Times New Roman" panose="02020603050405020304" pitchFamily="18" charset="0"/>
              </a:rPr>
              <a:t>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cs typeface="Times New Roman" panose="02020603050405020304" pitchFamily="18" charset="0"/>
              </a:rPr>
              <a:t>Diseño y Construcción</a:t>
            </a:r>
          </a:p>
          <a:p>
            <a:pPr algn="ctr"/>
            <a:r>
              <a:rPr lang="es-MX" sz="1300" dirty="0">
                <a:solidFill>
                  <a:prstClr val="white"/>
                </a:solidFill>
                <a:cs typeface="Times New Roman" panose="02020603050405020304" pitchFamily="18" charset="0"/>
              </a:rPr>
              <a:t>Pruebas</a:t>
            </a:r>
          </a:p>
          <a:p>
            <a:pPr algn="ctr"/>
            <a:r>
              <a:rPr lang="es-MX" sz="1300" dirty="0">
                <a:solidFill>
                  <a:prstClr val="white"/>
                </a:solidFill>
                <a:cs typeface="Times New Roman" panose="02020603050405020304" pitchFamily="18" charset="0"/>
              </a:rPr>
              <a:t>Cálculos</a:t>
            </a:r>
          </a:p>
          <a:p>
            <a:pPr algn="ctr"/>
            <a:r>
              <a:rPr lang="es-MX" sz="1300" dirty="0">
                <a:solidFill>
                  <a:prstClr val="white"/>
                </a:solidFill>
                <a:cs typeface="Times New Roman" panose="02020603050405020304" pitchFamily="18" charset="0"/>
              </a:rPr>
              <a:t>Resultados</a:t>
            </a:r>
          </a:p>
          <a:p>
            <a:pPr algn="ctr"/>
            <a:r>
              <a:rPr lang="es-MX" sz="1300" dirty="0">
                <a:solidFill>
                  <a:prstClr val="white"/>
                </a:solidFill>
                <a:cs typeface="Times New Roman" panose="02020603050405020304" pitchFamily="18" charset="0"/>
              </a:rPr>
              <a:t>Conclusiones y Recomendaciones</a:t>
            </a:r>
          </a:p>
          <a:p>
            <a:pPr algn="ctr"/>
            <a:r>
              <a:rPr lang="es-MX" sz="1300" dirty="0">
                <a:solidFill>
                  <a:prstClr val="white"/>
                </a:solidFill>
                <a:cs typeface="Times New Roman" panose="02020603050405020304" pitchFamily="18" charset="0"/>
              </a:rPr>
              <a:t>Referencias Bibliográficas</a:t>
            </a: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3" name="Slide Number Placeholder 2">
            <a:extLst>
              <a:ext uri="{FF2B5EF4-FFF2-40B4-BE49-F238E27FC236}">
                <a16:creationId xmlns:a16="http://schemas.microsoft.com/office/drawing/2014/main" id="{6D5B105D-3C2F-4407-A90C-C99997A8C481}"/>
              </a:ext>
            </a:extLst>
          </p:cNvPr>
          <p:cNvSpPr>
            <a:spLocks noGrp="1"/>
          </p:cNvSpPr>
          <p:nvPr>
            <p:ph type="sldNum" sz="quarter" idx="12"/>
          </p:nvPr>
        </p:nvSpPr>
        <p:spPr/>
        <p:txBody>
          <a:bodyPr/>
          <a:lstStyle/>
          <a:p>
            <a:fld id="{FE73B57E-1C3D-4B30-85D5-675832EB121F}" type="slidenum">
              <a:rPr lang="es-EC" smtClean="0"/>
              <a:t>7</a:t>
            </a:fld>
            <a:endParaRPr lang="es-EC"/>
          </a:p>
        </p:txBody>
      </p:sp>
    </p:spTree>
    <p:extLst>
      <p:ext uri="{BB962C8B-B14F-4D97-AF65-F5344CB8AC3E}">
        <p14:creationId xmlns:p14="http://schemas.microsoft.com/office/powerpoint/2010/main" val="4026407246"/>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5">
            <a:extLst>
              <a:ext uri="{FF2B5EF4-FFF2-40B4-BE49-F238E27FC236}">
                <a16:creationId xmlns:a16="http://schemas.microsoft.com/office/drawing/2014/main" id="{8762665F-4EA2-4FD1-8F25-5CD10FBE7BDC}"/>
              </a:ext>
            </a:extLst>
          </p:cNvPr>
          <p:cNvGraphicFramePr>
            <a:graphicFrameLocks noGrp="1"/>
          </p:cNvGraphicFramePr>
          <p:nvPr>
            <p:ph idx="1"/>
            <p:extLst>
              <p:ext uri="{D42A27DB-BD31-4B8C-83A1-F6EECF244321}">
                <p14:modId xmlns:p14="http://schemas.microsoft.com/office/powerpoint/2010/main" val="629236167"/>
              </p:ext>
            </p:extLst>
          </p:nvPr>
        </p:nvGraphicFramePr>
        <p:xfrm>
          <a:off x="1875208" y="1502782"/>
          <a:ext cx="9796091" cy="4883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ítulo 1">
            <a:extLst>
              <a:ext uri="{FF2B5EF4-FFF2-40B4-BE49-F238E27FC236}">
                <a16:creationId xmlns:a16="http://schemas.microsoft.com/office/drawing/2014/main" id="{9C4D6CA6-4A04-40D5-952F-6C0B833E8577}"/>
              </a:ext>
            </a:extLst>
          </p:cNvPr>
          <p:cNvSpPr>
            <a:spLocks noGrp="1"/>
          </p:cNvSpPr>
          <p:nvPr>
            <p:ph type="title"/>
          </p:nvPr>
        </p:nvSpPr>
        <p:spPr>
          <a:xfrm>
            <a:off x="3114416" y="689429"/>
            <a:ext cx="7315200" cy="813353"/>
          </a:xfrm>
        </p:spPr>
        <p:txBody>
          <a:bodyPr/>
          <a:lstStyle/>
          <a:p>
            <a:r>
              <a:rPr lang="es-MX" sz="4000" dirty="0">
                <a:cs typeface="Times New Roman" panose="02020603050405020304" pitchFamily="18" charset="0"/>
              </a:rPr>
              <a:t>Objetivos Específicos</a:t>
            </a:r>
          </a:p>
        </p:txBody>
      </p:sp>
      <p:sp>
        <p:nvSpPr>
          <p:cNvPr id="6" name="Marcador de contenido 2">
            <a:extLst>
              <a:ext uri="{FF2B5EF4-FFF2-40B4-BE49-F238E27FC236}">
                <a16:creationId xmlns:a16="http://schemas.microsoft.com/office/drawing/2014/main" id="{5705FB70-D87B-414A-BD3A-87DA9C672EA5}"/>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b="1" u="sng"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cs typeface="Times New Roman" panose="02020603050405020304" pitchFamily="18" charset="0"/>
              </a:rPr>
              <a:t>Diseño y Construcción</a:t>
            </a:r>
          </a:p>
          <a:p>
            <a:pPr algn="ctr"/>
            <a:r>
              <a:rPr lang="es-MX" sz="1300" dirty="0">
                <a:solidFill>
                  <a:prstClr val="white"/>
                </a:solidFill>
                <a:cs typeface="Times New Roman" panose="02020603050405020304" pitchFamily="18" charset="0"/>
              </a:rPr>
              <a:t>Pruebas</a:t>
            </a:r>
          </a:p>
          <a:p>
            <a:pPr algn="ctr"/>
            <a:r>
              <a:rPr lang="es-MX" sz="1300" dirty="0">
                <a:solidFill>
                  <a:prstClr val="white"/>
                </a:solidFill>
                <a:cs typeface="Times New Roman" panose="02020603050405020304" pitchFamily="18" charset="0"/>
              </a:rPr>
              <a:t>Cálculos</a:t>
            </a:r>
          </a:p>
          <a:p>
            <a:pPr algn="ctr"/>
            <a:r>
              <a:rPr lang="es-MX" sz="1300" dirty="0">
                <a:solidFill>
                  <a:prstClr val="white"/>
                </a:solidFill>
                <a:cs typeface="Times New Roman" panose="02020603050405020304" pitchFamily="18" charset="0"/>
              </a:rPr>
              <a:t>Resultados</a:t>
            </a:r>
          </a:p>
          <a:p>
            <a:pPr algn="ctr"/>
            <a:r>
              <a:rPr lang="es-MX" sz="1300" dirty="0">
                <a:solidFill>
                  <a:prstClr val="white"/>
                </a:solidFill>
                <a:cs typeface="Times New Roman" panose="02020603050405020304" pitchFamily="18" charset="0"/>
              </a:rPr>
              <a:t>Conclusiones y Recomendaciones</a:t>
            </a:r>
          </a:p>
          <a:p>
            <a:pPr algn="ctr"/>
            <a:r>
              <a:rPr lang="es-MX" sz="1300" dirty="0">
                <a:solidFill>
                  <a:prstClr val="white"/>
                </a:solidFill>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2" name="Slide Number Placeholder 1">
            <a:extLst>
              <a:ext uri="{FF2B5EF4-FFF2-40B4-BE49-F238E27FC236}">
                <a16:creationId xmlns:a16="http://schemas.microsoft.com/office/drawing/2014/main" id="{830F91BF-C9EB-4E2F-ACE0-7AC2D7D30E53}"/>
              </a:ext>
            </a:extLst>
          </p:cNvPr>
          <p:cNvSpPr>
            <a:spLocks noGrp="1"/>
          </p:cNvSpPr>
          <p:nvPr>
            <p:ph type="sldNum" sz="quarter" idx="12"/>
          </p:nvPr>
        </p:nvSpPr>
        <p:spPr/>
        <p:txBody>
          <a:bodyPr/>
          <a:lstStyle/>
          <a:p>
            <a:fld id="{FE73B57E-1C3D-4B30-85D5-675832EB121F}" type="slidenum">
              <a:rPr lang="es-EC" smtClean="0"/>
              <a:t>8</a:t>
            </a:fld>
            <a:endParaRPr lang="es-EC"/>
          </a:p>
        </p:txBody>
      </p:sp>
    </p:spTree>
    <p:extLst>
      <p:ext uri="{BB962C8B-B14F-4D97-AF65-F5344CB8AC3E}">
        <p14:creationId xmlns:p14="http://schemas.microsoft.com/office/powerpoint/2010/main" val="2795616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041D7-4080-4FC3-9908-69A0727EE2B1}"/>
              </a:ext>
            </a:extLst>
          </p:cNvPr>
          <p:cNvSpPr>
            <a:spLocks noGrp="1"/>
          </p:cNvSpPr>
          <p:nvPr>
            <p:ph type="title"/>
          </p:nvPr>
        </p:nvSpPr>
        <p:spPr>
          <a:xfrm>
            <a:off x="3200874" y="69212"/>
            <a:ext cx="7434469" cy="1182382"/>
          </a:xfrm>
        </p:spPr>
        <p:txBody>
          <a:bodyPr/>
          <a:lstStyle/>
          <a:p>
            <a:r>
              <a:rPr lang="es-MX" sz="4000" dirty="0">
                <a:cs typeface="Times New Roman" panose="02020603050405020304" pitchFamily="18" charset="0"/>
              </a:rPr>
              <a:t>Nanotecnología </a:t>
            </a:r>
          </a:p>
        </p:txBody>
      </p:sp>
      <p:sp>
        <p:nvSpPr>
          <p:cNvPr id="7" name="Marcador de contenido 2">
            <a:extLst>
              <a:ext uri="{FF2B5EF4-FFF2-40B4-BE49-F238E27FC236}">
                <a16:creationId xmlns:a16="http://schemas.microsoft.com/office/drawing/2014/main" id="{1286F761-0E83-457F-B40B-39AF11689FAB}"/>
              </a:ext>
            </a:extLst>
          </p:cNvPr>
          <p:cNvSpPr txBox="1">
            <a:spLocks/>
          </p:cNvSpPr>
          <p:nvPr/>
        </p:nvSpPr>
        <p:spPr>
          <a:xfrm>
            <a:off x="0" y="1464638"/>
            <a:ext cx="1433146" cy="4546326"/>
          </a:xfrm>
          <a:prstGeom prst="rect">
            <a:avLst/>
          </a:prstGeom>
        </p:spPr>
        <p:txBody>
          <a:bodyPr vert="horz" lIns="91440" tIns="45721" rIns="91440" bIns="45721"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algn="ctr" defTabSz="914411">
              <a:lnSpc>
                <a:spcPct val="100000"/>
              </a:lnSpc>
              <a:buClr>
                <a:srgbClr val="549E39"/>
              </a:buClr>
              <a:defRPr/>
            </a:pPr>
            <a:r>
              <a:rPr lang="es-EC" sz="1300" dirty="0">
                <a:solidFill>
                  <a:prstClr val="white"/>
                </a:solidFill>
                <a:latin typeface="+mj-lt"/>
                <a:cs typeface="Times New Roman" panose="02020603050405020304" pitchFamily="18" charset="0"/>
              </a:rPr>
              <a:t>Antecedentes</a:t>
            </a:r>
          </a:p>
          <a:p>
            <a:pPr algn="ctr" defTabSz="914411">
              <a:lnSpc>
                <a:spcPct val="100000"/>
              </a:lnSpc>
              <a:buClr>
                <a:srgbClr val="549E39"/>
              </a:buClr>
              <a:defRPr/>
            </a:pPr>
            <a:r>
              <a:rPr lang="es-EC" sz="1300" dirty="0">
                <a:solidFill>
                  <a:prstClr val="white"/>
                </a:solidFill>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b="1" u="sng"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a:t>
            </a:r>
          </a:p>
          <a:p>
            <a:pPr algn="ctr"/>
            <a:r>
              <a:rPr lang="es-MX" sz="1300" dirty="0">
                <a:solidFill>
                  <a:prstClr val="white"/>
                </a:solidFill>
                <a:latin typeface="+mj-lt"/>
                <a:cs typeface="Times New Roman" panose="02020603050405020304" pitchFamily="18" charset="0"/>
              </a:rPr>
              <a:t>Cálculos</a:t>
            </a:r>
          </a:p>
          <a:p>
            <a:pPr algn="ctr"/>
            <a:r>
              <a:rPr lang="es-MX" sz="1300" dirty="0">
                <a:solidFill>
                  <a:prstClr val="white"/>
                </a:solidFill>
                <a:latin typeface="+mj-lt"/>
                <a:cs typeface="Times New Roman" panose="02020603050405020304" pitchFamily="18" charset="0"/>
              </a:rPr>
              <a:t>Resultados</a:t>
            </a:r>
          </a:p>
          <a:p>
            <a:pPr algn="ctr"/>
            <a:r>
              <a:rPr lang="es-MX" sz="1300" dirty="0">
                <a:solidFill>
                  <a:prstClr val="white"/>
                </a:solidFill>
                <a:latin typeface="+mj-lt"/>
                <a:cs typeface="Times New Roman" panose="02020603050405020304" pitchFamily="18" charset="0"/>
              </a:rPr>
              <a:t>Conclusiones y Recomendaciones</a:t>
            </a:r>
          </a:p>
          <a:p>
            <a:pPr algn="ctr"/>
            <a:r>
              <a:rPr lang="es-MX" sz="1300" dirty="0">
                <a:solidFill>
                  <a:prstClr val="white"/>
                </a:solidFill>
                <a:latin typeface="+mj-lt"/>
                <a:cs typeface="Times New Roman" panose="02020603050405020304" pitchFamily="18" charset="0"/>
              </a:rPr>
              <a:t>Referencias Bibliográficas</a:t>
            </a:r>
          </a:p>
          <a:p>
            <a:pPr algn="ctr"/>
            <a:endParaRPr lang="es-MX" sz="1300" dirty="0">
              <a:solidFill>
                <a:prstClr val="white"/>
              </a:solidFill>
              <a:latin typeface="+mj-lt"/>
              <a:cs typeface="Times New Roman" panose="02020603050405020304" pitchFamily="18" charset="0"/>
            </a:endParaRPr>
          </a:p>
          <a:p>
            <a:pPr algn="ctr" defTabSz="914411">
              <a:lnSpc>
                <a:spcPct val="100000"/>
              </a:lnSpc>
              <a:buClr>
                <a:srgbClr val="549E39"/>
              </a:buClr>
              <a:defRPr/>
            </a:pPr>
            <a:endParaRPr lang="es-EC" sz="2201" dirty="0">
              <a:solidFill>
                <a:prstClr val="black">
                  <a:lumMod val="65000"/>
                  <a:lumOff val="35000"/>
                </a:prstClr>
              </a:solidFill>
              <a:latin typeface="+mj-lt"/>
              <a:cs typeface="Times New Roman" panose="02020603050405020304" pitchFamily="18" charset="0"/>
            </a:endParaRPr>
          </a:p>
        </p:txBody>
      </p:sp>
      <p:sp>
        <p:nvSpPr>
          <p:cNvPr id="5" name="Slide Number Placeholder 4">
            <a:extLst>
              <a:ext uri="{FF2B5EF4-FFF2-40B4-BE49-F238E27FC236}">
                <a16:creationId xmlns:a16="http://schemas.microsoft.com/office/drawing/2014/main" id="{ECB04DD3-C890-4F5B-9D4E-92FD6906EDCB}"/>
              </a:ext>
            </a:extLst>
          </p:cNvPr>
          <p:cNvSpPr>
            <a:spLocks noGrp="1"/>
          </p:cNvSpPr>
          <p:nvPr>
            <p:ph type="sldNum" sz="quarter" idx="12"/>
          </p:nvPr>
        </p:nvSpPr>
        <p:spPr/>
        <p:txBody>
          <a:bodyPr/>
          <a:lstStyle/>
          <a:p>
            <a:fld id="{FE73B57E-1C3D-4B30-85D5-675832EB121F}" type="slidenum">
              <a:rPr lang="es-EC" smtClean="0"/>
              <a:t>9</a:t>
            </a:fld>
            <a:endParaRPr lang="es-EC"/>
          </a:p>
        </p:txBody>
      </p:sp>
      <p:sp>
        <p:nvSpPr>
          <p:cNvPr id="11" name="TextBox 10">
            <a:extLst>
              <a:ext uri="{FF2B5EF4-FFF2-40B4-BE49-F238E27FC236}">
                <a16:creationId xmlns:a16="http://schemas.microsoft.com/office/drawing/2014/main" id="{F3C2B496-1EAC-4252-A699-D63C8DE48B12}"/>
              </a:ext>
            </a:extLst>
          </p:cNvPr>
          <p:cNvSpPr txBox="1"/>
          <p:nvPr/>
        </p:nvSpPr>
        <p:spPr>
          <a:xfrm>
            <a:off x="6442388" y="5615672"/>
            <a:ext cx="4091234" cy="369460"/>
          </a:xfrm>
          <a:prstGeom prst="rect">
            <a:avLst/>
          </a:prstGeom>
          <a:noFill/>
        </p:spPr>
        <p:txBody>
          <a:bodyPr wrap="square" rtlCol="0">
            <a:spAutoFit/>
          </a:bodyPr>
          <a:lstStyle/>
          <a:p>
            <a:r>
              <a:rPr lang="en-US" sz="1801" dirty="0"/>
              <a:t>Fig. 7. (</a:t>
            </a:r>
            <a:r>
              <a:rPr lang="en-US" sz="1801" dirty="0" err="1"/>
              <a:t>Freekip</a:t>
            </a:r>
            <a:r>
              <a:rPr lang="en-US" sz="1801" dirty="0"/>
              <a:t> ,2021)</a:t>
            </a:r>
            <a:endParaRPr lang="es-EC" sz="1801" dirty="0"/>
          </a:p>
        </p:txBody>
      </p:sp>
      <p:graphicFrame>
        <p:nvGraphicFramePr>
          <p:cNvPr id="13" name="Diagrama 12"/>
          <p:cNvGraphicFramePr/>
          <p:nvPr>
            <p:extLst>
              <p:ext uri="{D42A27DB-BD31-4B8C-83A1-F6EECF244321}">
                <p14:modId xmlns:p14="http://schemas.microsoft.com/office/powerpoint/2010/main" val="2948062502"/>
              </p:ext>
            </p:extLst>
          </p:nvPr>
        </p:nvGraphicFramePr>
        <p:xfrm>
          <a:off x="925436" y="1001485"/>
          <a:ext cx="6024663" cy="5719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descr="Imágenes de Nanotecnologia | Vectores, fotos de stock y PSD gratuitos"/>
          <p:cNvPicPr/>
          <p:nvPr/>
        </p:nvPicPr>
        <p:blipFill rotWithShape="1">
          <a:blip r:embed="rId8">
            <a:extLst>
              <a:ext uri="{28A0092B-C50C-407E-A947-70E740481C1C}">
                <a14:useLocalDpi xmlns:a14="http://schemas.microsoft.com/office/drawing/2010/main" val="0"/>
              </a:ext>
            </a:extLst>
          </a:blip>
          <a:srcRect t="13876" b="3693"/>
          <a:stretch/>
        </p:blipFill>
        <p:spPr bwMode="auto">
          <a:xfrm>
            <a:off x="6442388" y="1251594"/>
            <a:ext cx="4957210" cy="4178463"/>
          </a:xfrm>
          <a:prstGeom prst="ellipse">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925193619"/>
      </p:ext>
    </p:extLst>
  </p:cSld>
  <p:clrMapOvr>
    <a:masterClrMapping/>
  </p:clrMapOvr>
</p:sld>
</file>

<file path=ppt/theme/theme1.xml><?xml version="1.0" encoding="utf-8"?>
<a:theme xmlns:a="http://schemas.openxmlformats.org/drawingml/2006/main" name="1_Mar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lantilla_Pres_Defensa.potx" id="{7031A1AD-54DE-44AF-B77F-9C74CDE7D9C2}" vid="{326108A4-772F-4B2F-8E1F-73AE1A3F8B4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10638</TotalTime>
  <Words>4614</Words>
  <Application>Microsoft Office PowerPoint</Application>
  <PresentationFormat>Panorámica</PresentationFormat>
  <Paragraphs>1568</Paragraphs>
  <Slides>45</Slides>
  <Notes>30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45</vt:i4>
      </vt:variant>
    </vt:vector>
  </HeadingPairs>
  <TitlesOfParts>
    <vt:vector size="52" baseType="lpstr">
      <vt:lpstr>Calibri</vt:lpstr>
      <vt:lpstr>Cambria Math</vt:lpstr>
      <vt:lpstr>Corbel</vt:lpstr>
      <vt:lpstr>Symbol</vt:lpstr>
      <vt:lpstr>Times New Roman</vt:lpstr>
      <vt:lpstr>Wingdings 2</vt:lpstr>
      <vt:lpstr>1_Marco</vt:lpstr>
      <vt:lpstr>Presentación de PowerPoint</vt:lpstr>
      <vt:lpstr>CONTENIDO</vt:lpstr>
      <vt:lpstr>Presentación de PowerPoint</vt:lpstr>
      <vt:lpstr>Antecedentes</vt:lpstr>
      <vt:lpstr>Presentación de PowerPoint</vt:lpstr>
      <vt:lpstr>Justificación e Importancia</vt:lpstr>
      <vt:lpstr>Objetivo General</vt:lpstr>
      <vt:lpstr>Objetivos Específicos</vt:lpstr>
      <vt:lpstr>Nanotecnología </vt:lpstr>
      <vt:lpstr>Nanopartículas </vt:lpstr>
      <vt:lpstr>Nanopartículas de Análisis </vt:lpstr>
      <vt:lpstr>Nanofluido </vt:lpstr>
      <vt:lpstr>Diseño y Construcción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Pruebas realizadas</vt:lpstr>
      <vt:lpstr>Nanofluido de Fe3O4</vt:lpstr>
      <vt:lpstr>Nanofluido de Al2O3</vt:lpstr>
      <vt:lpstr>Nanofluido de NTC</vt:lpstr>
      <vt:lpstr>Cálculos</vt:lpstr>
      <vt:lpstr>EJEMPLO DE CALCULOS</vt:lpstr>
      <vt:lpstr>Presentación de PowerPoint</vt:lpstr>
      <vt:lpstr>Presentación de PowerPoint</vt:lpstr>
      <vt:lpstr>Presentación de PowerPoint</vt:lpstr>
      <vt:lpstr>Presentación de PowerPoint</vt:lpstr>
      <vt:lpstr>Presentación de PowerPoint</vt:lpstr>
      <vt:lpstr>Presentación de PowerPoint</vt:lpstr>
      <vt:lpstr>Resultados - al 0,1% de concentración </vt:lpstr>
      <vt:lpstr>Resultados - al 0,1% de concentración </vt:lpstr>
      <vt:lpstr> Resultados - al 0,5% de concentración  </vt:lpstr>
      <vt:lpstr> Resultados - al 0,5% de concentración  </vt:lpstr>
      <vt:lpstr> Resultados al 1,5% de concentración  </vt:lpstr>
      <vt:lpstr> Resultados al 1,5% de concentración  </vt:lpstr>
      <vt:lpstr> Mejor Resultado – Nanofluido de NTC </vt:lpstr>
      <vt:lpstr>Conclusiones</vt:lpstr>
      <vt:lpstr>Presentación de PowerPoint</vt:lpstr>
      <vt:lpstr>Presentación de PowerPoint</vt:lpstr>
      <vt:lpstr>Recomendaciones</vt:lpstr>
      <vt:lpstr>Referencias Bibliográficas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Carlos Heredia</dc:creator>
  <cp:lastModifiedBy>Juan Carlos Heredia</cp:lastModifiedBy>
  <cp:revision>706</cp:revision>
  <dcterms:created xsi:type="dcterms:W3CDTF">2018-06-27T21:04:07Z</dcterms:created>
  <dcterms:modified xsi:type="dcterms:W3CDTF">2022-03-24T21:00:29Z</dcterms:modified>
</cp:coreProperties>
</file>