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57" r:id="rId3"/>
    <p:sldId id="258" r:id="rId4"/>
    <p:sldId id="259" r:id="rId5"/>
    <p:sldId id="260" r:id="rId6"/>
    <p:sldId id="261" r:id="rId7"/>
    <p:sldId id="314" r:id="rId8"/>
    <p:sldId id="271" r:id="rId9"/>
    <p:sldId id="273" r:id="rId10"/>
    <p:sldId id="274" r:id="rId11"/>
    <p:sldId id="262" r:id="rId12"/>
    <p:sldId id="263" r:id="rId13"/>
    <p:sldId id="264" r:id="rId14"/>
    <p:sldId id="265" r:id="rId15"/>
    <p:sldId id="282" r:id="rId16"/>
    <p:sldId id="283" r:id="rId17"/>
    <p:sldId id="284" r:id="rId18"/>
    <p:sldId id="285" r:id="rId19"/>
    <p:sldId id="286" r:id="rId20"/>
    <p:sldId id="288" r:id="rId21"/>
    <p:sldId id="315" r:id="rId22"/>
    <p:sldId id="289" r:id="rId23"/>
    <p:sldId id="266" r:id="rId24"/>
    <p:sldId id="294" r:id="rId25"/>
    <p:sldId id="291" r:id="rId26"/>
    <p:sldId id="292" r:id="rId27"/>
    <p:sldId id="317" r:id="rId28"/>
    <p:sldId id="318" r:id="rId29"/>
    <p:sldId id="319" r:id="rId30"/>
    <p:sldId id="320" r:id="rId31"/>
    <p:sldId id="321" r:id="rId32"/>
    <p:sldId id="322" r:id="rId33"/>
    <p:sldId id="323" r:id="rId34"/>
    <p:sldId id="325" r:id="rId35"/>
    <p:sldId id="326" r:id="rId36"/>
    <p:sldId id="327" r:id="rId37"/>
    <p:sldId id="328" r:id="rId38"/>
    <p:sldId id="329" r:id="rId39"/>
    <p:sldId id="333" r:id="rId40"/>
    <p:sldId id="332" r:id="rId41"/>
    <p:sldId id="296" r:id="rId42"/>
    <p:sldId id="297" r:id="rId43"/>
    <p:sldId id="298" r:id="rId44"/>
    <p:sldId id="334" r:id="rId45"/>
    <p:sldId id="309" r:id="rId46"/>
    <p:sldId id="310" r:id="rId47"/>
    <p:sldId id="337" r:id="rId48"/>
    <p:sldId id="338" r:id="rId49"/>
    <p:sldId id="281" r:id="rId50"/>
    <p:sldId id="335" r:id="rId51"/>
    <p:sldId id="336" r:id="rId5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89E2A8-5833-40FD-B4D2-DBD2822A13C4}" v="6" dt="2022-03-16T17:38:03.474"/>
    <p1510:client id="{B9AE3E35-BC3E-43C7-AD5A-DBE5AEA0509E}" v="112" dt="2022-03-28T17:19:34.55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82" autoAdjust="0"/>
    <p:restoredTop sz="94660"/>
  </p:normalViewPr>
  <p:slideViewPr>
    <p:cSldViewPr snapToGrid="0">
      <p:cViewPr varScale="1">
        <p:scale>
          <a:sx n="86" d="100"/>
          <a:sy n="86" d="100"/>
        </p:scale>
        <p:origin x="40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srei\Documents\Universidad\TESIS\TESIS_REOLOGIA\EXCEL_REOLOGIA\Graficas_Reologi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srei\Documents\Universidad\TESIS\TESIS_REOLOGIA\EXCEL_REOLOGIA\Graficas_Reologi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srei\Documents\Universidad\TESIS\TESIS_REOLOGIA\EXCEL_REOLOGIA\Graficas_Reologi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baseline="0"/>
              <a:t>Relación Esfuerzo Cortante vs Velocidad de Cizalla</a:t>
            </a:r>
          </a:p>
          <a:p>
            <a:pPr>
              <a:defRPr/>
            </a:pPr>
            <a:r>
              <a:rPr lang="es-EC" baseline="0"/>
              <a:t>Grafito + Cu 50% al 10%</a:t>
            </a:r>
            <a:endParaRPr lang="es-EC"/>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'CU 50 AL 10%'!$D$9:$D$13</c:f>
              <c:numCache>
                <c:formatCode>General</c:formatCode>
                <c:ptCount val="5"/>
                <c:pt idx="0">
                  <c:v>6.3095800000000004</c:v>
                </c:pt>
                <c:pt idx="1">
                  <c:v>3.9810099999999999</c:v>
                </c:pt>
                <c:pt idx="2">
                  <c:v>2.51186</c:v>
                </c:pt>
                <c:pt idx="3">
                  <c:v>1.5849</c:v>
                </c:pt>
                <c:pt idx="4">
                  <c:v>1</c:v>
                </c:pt>
              </c:numCache>
            </c:numRef>
          </c:xVal>
          <c:yVal>
            <c:numRef>
              <c:f>'CU 50 AL 10%'!$G$9:$G$13</c:f>
              <c:numCache>
                <c:formatCode>0.00E+00</c:formatCode>
                <c:ptCount val="5"/>
                <c:pt idx="0">
                  <c:v>6.5421700000000004E-5</c:v>
                </c:pt>
                <c:pt idx="1">
                  <c:v>6.2509649999999999E-5</c:v>
                </c:pt>
                <c:pt idx="2">
                  <c:v>6.0904650000000003E-5</c:v>
                </c:pt>
                <c:pt idx="3">
                  <c:v>6.2032475000000004E-5</c:v>
                </c:pt>
                <c:pt idx="4">
                  <c:v>6.5403424999999993E-5</c:v>
                </c:pt>
              </c:numCache>
            </c:numRef>
          </c:yVal>
          <c:smooth val="1"/>
          <c:extLst>
            <c:ext xmlns:c16="http://schemas.microsoft.com/office/drawing/2014/chart" uri="{C3380CC4-5D6E-409C-BE32-E72D297353CC}">
              <c16:uniqueId val="{00000000-BDCD-49C4-9288-EF08E97CFC2E}"/>
            </c:ext>
          </c:extLst>
        </c:ser>
        <c:dLbls>
          <c:showLegendKey val="0"/>
          <c:showVal val="0"/>
          <c:showCatName val="0"/>
          <c:showSerName val="0"/>
          <c:showPercent val="0"/>
          <c:showBubbleSize val="0"/>
        </c:dLbls>
        <c:axId val="2088587088"/>
        <c:axId val="2088587920"/>
      </c:scatterChart>
      <c:valAx>
        <c:axId val="20885870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Velocidad de Cizalla</a:t>
                </a:r>
              </a:p>
              <a:p>
                <a:pPr>
                  <a:defRPr/>
                </a:pPr>
                <a:r>
                  <a:rPr lang="es-EC"/>
                  <a:t>(1/s)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8587920"/>
        <c:crosses val="autoZero"/>
        <c:crossBetween val="midCat"/>
      </c:valAx>
      <c:valAx>
        <c:axId val="2088587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Esfuerzo</a:t>
                </a:r>
                <a:r>
                  <a:rPr lang="es-EC" baseline="0"/>
                  <a:t> Cortante</a:t>
                </a:r>
              </a:p>
              <a:p>
                <a:pPr>
                  <a:defRPr/>
                </a:pPr>
                <a:r>
                  <a:rPr lang="es-EC" baseline="0"/>
                  <a:t>(MPa)</a:t>
                </a:r>
                <a:endParaRPr lang="es-EC"/>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85870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Esfuerzo</a:t>
            </a:r>
            <a:r>
              <a:rPr lang="es-EC" baseline="0"/>
              <a:t> Cortante vs Velocidad de Cizalla</a:t>
            </a:r>
          </a:p>
          <a:p>
            <a:pPr>
              <a:defRPr/>
            </a:pPr>
            <a:r>
              <a:rPr lang="es-EC" baseline="0"/>
              <a:t>Diferentes Tipos de Carbono</a:t>
            </a:r>
            <a:endParaRPr lang="es-EC"/>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180244613576234"/>
          <c:y val="0.13203829169178055"/>
          <c:w val="0.61810275658547875"/>
          <c:h val="0.73000565506122228"/>
        </c:manualLayout>
      </c:layout>
      <c:scatterChart>
        <c:scatterStyle val="smoothMarker"/>
        <c:varyColors val="0"/>
        <c:ser>
          <c:idx val="0"/>
          <c:order val="0"/>
          <c:tx>
            <c:strRef>
              <c:f>Totales!$B$2</c:f>
              <c:strCache>
                <c:ptCount val="1"/>
                <c:pt idx="0">
                  <c:v>PASTA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Totales!$C$4:$C$14</c:f>
                <c:numCache>
                  <c:formatCode>General</c:formatCode>
                  <c:ptCount val="11"/>
                  <c:pt idx="0">
                    <c:v>1.1212054625119636E-5</c:v>
                  </c:pt>
                  <c:pt idx="1">
                    <c:v>1.1341043202310217E-5</c:v>
                  </c:pt>
                  <c:pt idx="2">
                    <c:v>1.0838522881370884E-5</c:v>
                  </c:pt>
                  <c:pt idx="3">
                    <c:v>1.0546390519983601E-5</c:v>
                  </c:pt>
                  <c:pt idx="4">
                    <c:v>9.8602270215582029E-6</c:v>
                  </c:pt>
                  <c:pt idx="5">
                    <c:v>9.0126188558043444E-6</c:v>
                  </c:pt>
                  <c:pt idx="6">
                    <c:v>7.7224544351197071E-6</c:v>
                  </c:pt>
                  <c:pt idx="7">
                    <c:v>7.7838395702784977E-6</c:v>
                  </c:pt>
                  <c:pt idx="8">
                    <c:v>8.137998879945856E-6</c:v>
                  </c:pt>
                  <c:pt idx="9">
                    <c:v>8.1460226214494842E-6</c:v>
                  </c:pt>
                  <c:pt idx="10">
                    <c:v>8.8653397541117013E-6</c:v>
                  </c:pt>
                </c:numCache>
              </c:numRef>
            </c:plus>
            <c:minus>
              <c:numRef>
                <c:f>Totales!$C$4:$C$14</c:f>
                <c:numCache>
                  <c:formatCode>General</c:formatCode>
                  <c:ptCount val="11"/>
                  <c:pt idx="0">
                    <c:v>1.1212054625119636E-5</c:v>
                  </c:pt>
                  <c:pt idx="1">
                    <c:v>1.1341043202310217E-5</c:v>
                  </c:pt>
                  <c:pt idx="2">
                    <c:v>1.0838522881370884E-5</c:v>
                  </c:pt>
                  <c:pt idx="3">
                    <c:v>1.0546390519983601E-5</c:v>
                  </c:pt>
                  <c:pt idx="4">
                    <c:v>9.8602270215582029E-6</c:v>
                  </c:pt>
                  <c:pt idx="5">
                    <c:v>9.0126188558043444E-6</c:v>
                  </c:pt>
                  <c:pt idx="6">
                    <c:v>7.7224544351197071E-6</c:v>
                  </c:pt>
                  <c:pt idx="7">
                    <c:v>7.7838395702784977E-6</c:v>
                  </c:pt>
                  <c:pt idx="8">
                    <c:v>8.137998879945856E-6</c:v>
                  </c:pt>
                  <c:pt idx="9">
                    <c:v>8.1460226214494842E-6</c:v>
                  </c:pt>
                  <c:pt idx="10">
                    <c:v>8.8653397541117013E-6</c:v>
                  </c:pt>
                </c:numCache>
              </c:numRef>
            </c:minus>
            <c:spPr>
              <a:noFill/>
              <a:ln w="19050" cap="flat" cmpd="sng" algn="ctr">
                <a:solidFill>
                  <a:schemeClr val="tx1">
                    <a:lumMod val="65000"/>
                    <a:lumOff val="35000"/>
                  </a:schemeClr>
                </a:solidFill>
                <a:round/>
              </a:ln>
              <a:effectLst/>
            </c:spPr>
          </c:errBars>
          <c:xVal>
            <c:numRef>
              <c:f>Totales!$G$4:$G$12</c:f>
              <c:numCache>
                <c:formatCode>General</c:formatCode>
                <c:ptCount val="9"/>
                <c:pt idx="0">
                  <c:v>100</c:v>
                </c:pt>
                <c:pt idx="1">
                  <c:v>63.095999999999997</c:v>
                </c:pt>
                <c:pt idx="2">
                  <c:v>39.811399999999999</c:v>
                </c:pt>
                <c:pt idx="3">
                  <c:v>25.118200000000002</c:v>
                </c:pt>
                <c:pt idx="4">
                  <c:v>15.849</c:v>
                </c:pt>
                <c:pt idx="5">
                  <c:v>9.9998000000000005</c:v>
                </c:pt>
                <c:pt idx="6">
                  <c:v>6.31006</c:v>
                </c:pt>
                <c:pt idx="7">
                  <c:v>3.98115</c:v>
                </c:pt>
                <c:pt idx="8">
                  <c:v>2.51187</c:v>
                </c:pt>
              </c:numCache>
            </c:numRef>
          </c:xVal>
          <c:yVal>
            <c:numRef>
              <c:f>Totales!$B$4:$B$12</c:f>
              <c:numCache>
                <c:formatCode>0.00E+00</c:formatCode>
                <c:ptCount val="9"/>
                <c:pt idx="0">
                  <c:v>2.0560425E-4</c:v>
                </c:pt>
                <c:pt idx="1">
                  <c:v>1.7780775E-4</c:v>
                </c:pt>
                <c:pt idx="2">
                  <c:v>1.5523625000000001E-4</c:v>
                </c:pt>
                <c:pt idx="3">
                  <c:v>1.3628849999999999E-4</c:v>
                </c:pt>
                <c:pt idx="4">
                  <c:v>1.1896775E-4</c:v>
                </c:pt>
                <c:pt idx="5">
                  <c:v>1.054126E-4</c:v>
                </c:pt>
                <c:pt idx="6">
                  <c:v>9.5698124999999993E-5</c:v>
                </c:pt>
                <c:pt idx="7">
                  <c:v>8.9502025000000006E-5</c:v>
                </c:pt>
                <c:pt idx="8">
                  <c:v>8.4563649999999988E-5</c:v>
                </c:pt>
              </c:numCache>
            </c:numRef>
          </c:yVal>
          <c:smooth val="1"/>
          <c:extLst>
            <c:ext xmlns:c16="http://schemas.microsoft.com/office/drawing/2014/chart" uri="{C3380CC4-5D6E-409C-BE32-E72D297353CC}">
              <c16:uniqueId val="{00000000-B43F-42EF-9F66-14D93DE92324}"/>
            </c:ext>
          </c:extLst>
        </c:ser>
        <c:ser>
          <c:idx val="1"/>
          <c:order val="1"/>
          <c:tx>
            <c:strRef>
              <c:f>Totales!$B$17</c:f>
              <c:strCache>
                <c:ptCount val="1"/>
                <c:pt idx="0">
                  <c:v>ACTIVADO AL 10%</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Totales!$C$19:$C$29</c:f>
                <c:numCache>
                  <c:formatCode>General</c:formatCode>
                  <c:ptCount val="11"/>
                  <c:pt idx="0">
                    <c:v>1.1754545787339746E-5</c:v>
                  </c:pt>
                  <c:pt idx="1">
                    <c:v>1.1273782014775102E-5</c:v>
                  </c:pt>
                  <c:pt idx="2">
                    <c:v>9.5544102338483786E-6</c:v>
                  </c:pt>
                  <c:pt idx="3">
                    <c:v>8.4096126496210644E-6</c:v>
                  </c:pt>
                  <c:pt idx="4">
                    <c:v>7.3794616955890952E-6</c:v>
                  </c:pt>
                  <c:pt idx="5">
                    <c:v>6.4186954282003487E-6</c:v>
                  </c:pt>
                  <c:pt idx="6">
                    <c:v>6.8161231450999112E-6</c:v>
                  </c:pt>
                  <c:pt idx="7">
                    <c:v>5.1657687820078336E-6</c:v>
                  </c:pt>
                  <c:pt idx="8">
                    <c:v>5.5589563860944251E-6</c:v>
                  </c:pt>
                  <c:pt idx="9">
                    <c:v>5.8357423505925948E-6</c:v>
                  </c:pt>
                  <c:pt idx="10">
                    <c:v>5.5933852834546176E-6</c:v>
                  </c:pt>
                </c:numCache>
              </c:numRef>
            </c:plus>
            <c:minus>
              <c:numRef>
                <c:f>Totales!$C$19:$C$29</c:f>
                <c:numCache>
                  <c:formatCode>General</c:formatCode>
                  <c:ptCount val="11"/>
                  <c:pt idx="0">
                    <c:v>1.1754545787339746E-5</c:v>
                  </c:pt>
                  <c:pt idx="1">
                    <c:v>1.1273782014775102E-5</c:v>
                  </c:pt>
                  <c:pt idx="2">
                    <c:v>9.5544102338483786E-6</c:v>
                  </c:pt>
                  <c:pt idx="3">
                    <c:v>8.4096126496210644E-6</c:v>
                  </c:pt>
                  <c:pt idx="4">
                    <c:v>7.3794616955890952E-6</c:v>
                  </c:pt>
                  <c:pt idx="5">
                    <c:v>6.4186954282003487E-6</c:v>
                  </c:pt>
                  <c:pt idx="6">
                    <c:v>6.8161231450999112E-6</c:v>
                  </c:pt>
                  <c:pt idx="7">
                    <c:v>5.1657687820078336E-6</c:v>
                  </c:pt>
                  <c:pt idx="8">
                    <c:v>5.5589563860944251E-6</c:v>
                  </c:pt>
                  <c:pt idx="9">
                    <c:v>5.8357423505925948E-6</c:v>
                  </c:pt>
                  <c:pt idx="10">
                    <c:v>5.5933852834546176E-6</c:v>
                  </c:pt>
                </c:numCache>
              </c:numRef>
            </c:minus>
            <c:spPr>
              <a:noFill/>
              <a:ln w="19050" cap="flat" cmpd="sng" algn="ctr">
                <a:solidFill>
                  <a:schemeClr val="tx1">
                    <a:lumMod val="65000"/>
                    <a:lumOff val="35000"/>
                  </a:schemeClr>
                </a:solidFill>
                <a:round/>
              </a:ln>
              <a:effectLst/>
            </c:spPr>
          </c:errBars>
          <c:xVal>
            <c:numRef>
              <c:f>Totales!$G$4:$G$12</c:f>
              <c:numCache>
                <c:formatCode>General</c:formatCode>
                <c:ptCount val="9"/>
                <c:pt idx="0">
                  <c:v>100</c:v>
                </c:pt>
                <c:pt idx="1">
                  <c:v>63.095999999999997</c:v>
                </c:pt>
                <c:pt idx="2">
                  <c:v>39.811399999999999</c:v>
                </c:pt>
                <c:pt idx="3">
                  <c:v>25.118200000000002</c:v>
                </c:pt>
                <c:pt idx="4">
                  <c:v>15.849</c:v>
                </c:pt>
                <c:pt idx="5">
                  <c:v>9.9998000000000005</c:v>
                </c:pt>
                <c:pt idx="6">
                  <c:v>6.31006</c:v>
                </c:pt>
                <c:pt idx="7">
                  <c:v>3.98115</c:v>
                </c:pt>
                <c:pt idx="8">
                  <c:v>2.51187</c:v>
                </c:pt>
              </c:numCache>
            </c:numRef>
          </c:xVal>
          <c:yVal>
            <c:numRef>
              <c:f>Totales!$B$19:$B$27</c:f>
              <c:numCache>
                <c:formatCode>0.00E+00</c:formatCode>
                <c:ptCount val="9"/>
                <c:pt idx="0">
                  <c:v>2.2742199999999996E-4</c:v>
                </c:pt>
                <c:pt idx="1">
                  <c:v>1.9823775000000002E-4</c:v>
                </c:pt>
                <c:pt idx="2">
                  <c:v>1.7336225000000002E-4</c:v>
                </c:pt>
                <c:pt idx="3">
                  <c:v>1.5124274999999998E-4</c:v>
                </c:pt>
                <c:pt idx="4">
                  <c:v>1.3284224999999999E-4</c:v>
                </c:pt>
                <c:pt idx="5">
                  <c:v>1.167115E-4</c:v>
                </c:pt>
                <c:pt idx="6">
                  <c:v>1.0463987499999999E-4</c:v>
                </c:pt>
                <c:pt idx="7">
                  <c:v>9.6386025000000004E-5</c:v>
                </c:pt>
                <c:pt idx="8">
                  <c:v>9.0340724999999996E-5</c:v>
                </c:pt>
              </c:numCache>
            </c:numRef>
          </c:yVal>
          <c:smooth val="1"/>
          <c:extLst>
            <c:ext xmlns:c16="http://schemas.microsoft.com/office/drawing/2014/chart" uri="{C3380CC4-5D6E-409C-BE32-E72D297353CC}">
              <c16:uniqueId val="{00000001-B43F-42EF-9F66-14D93DE92324}"/>
            </c:ext>
          </c:extLst>
        </c:ser>
        <c:ser>
          <c:idx val="2"/>
          <c:order val="2"/>
          <c:tx>
            <c:strRef>
              <c:f>Totales!$B$32</c:f>
              <c:strCache>
                <c:ptCount val="1"/>
                <c:pt idx="0">
                  <c:v>GRAFITO + CU 50% AL 10%</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errBars>
            <c:errDir val="y"/>
            <c:errBarType val="both"/>
            <c:errValType val="cust"/>
            <c:noEndCap val="0"/>
            <c:plus>
              <c:numRef>
                <c:f>Totales!$C$34:$C$44</c:f>
                <c:numCache>
                  <c:formatCode>General</c:formatCode>
                  <c:ptCount val="11"/>
                  <c:pt idx="0">
                    <c:v>9.7362655400654843E-6</c:v>
                  </c:pt>
                  <c:pt idx="1">
                    <c:v>8.2316319716485589E-6</c:v>
                  </c:pt>
                  <c:pt idx="2">
                    <c:v>6.569107800150643E-6</c:v>
                  </c:pt>
                  <c:pt idx="3">
                    <c:v>5.9219814287533843E-6</c:v>
                  </c:pt>
                  <c:pt idx="4">
                    <c:v>4.8139203548147793E-6</c:v>
                  </c:pt>
                  <c:pt idx="5">
                    <c:v>4.5455630373658511E-6</c:v>
                  </c:pt>
                  <c:pt idx="6">
                    <c:v>4.2760462711871257E-6</c:v>
                  </c:pt>
                  <c:pt idx="7">
                    <c:v>4.0812262997780453E-6</c:v>
                  </c:pt>
                  <c:pt idx="8">
                    <c:v>4.8075985117311941E-6</c:v>
                  </c:pt>
                  <c:pt idx="9">
                    <c:v>4.4046763811317646E-6</c:v>
                  </c:pt>
                  <c:pt idx="10">
                    <c:v>4.0289505427385571E-6</c:v>
                  </c:pt>
                </c:numCache>
              </c:numRef>
            </c:plus>
            <c:minus>
              <c:numRef>
                <c:f>Totales!$C$34:$C$44</c:f>
                <c:numCache>
                  <c:formatCode>General</c:formatCode>
                  <c:ptCount val="11"/>
                  <c:pt idx="0">
                    <c:v>9.7362655400654843E-6</c:v>
                  </c:pt>
                  <c:pt idx="1">
                    <c:v>8.2316319716485589E-6</c:v>
                  </c:pt>
                  <c:pt idx="2">
                    <c:v>6.569107800150643E-6</c:v>
                  </c:pt>
                  <c:pt idx="3">
                    <c:v>5.9219814287533843E-6</c:v>
                  </c:pt>
                  <c:pt idx="4">
                    <c:v>4.8139203548147793E-6</c:v>
                  </c:pt>
                  <c:pt idx="5">
                    <c:v>4.5455630373658511E-6</c:v>
                  </c:pt>
                  <c:pt idx="6">
                    <c:v>4.2760462711871257E-6</c:v>
                  </c:pt>
                  <c:pt idx="7">
                    <c:v>4.0812262997780453E-6</c:v>
                  </c:pt>
                  <c:pt idx="8">
                    <c:v>4.8075985117311941E-6</c:v>
                  </c:pt>
                  <c:pt idx="9">
                    <c:v>4.4046763811317646E-6</c:v>
                  </c:pt>
                  <c:pt idx="10">
                    <c:v>4.0289505427385571E-6</c:v>
                  </c:pt>
                </c:numCache>
              </c:numRef>
            </c:minus>
            <c:spPr>
              <a:noFill/>
              <a:ln w="19050" cap="flat" cmpd="sng" algn="ctr">
                <a:solidFill>
                  <a:schemeClr val="tx1">
                    <a:lumMod val="65000"/>
                    <a:lumOff val="35000"/>
                  </a:schemeClr>
                </a:solidFill>
                <a:round/>
              </a:ln>
              <a:effectLst/>
            </c:spPr>
          </c:errBars>
          <c:xVal>
            <c:numRef>
              <c:f>Totales!$G$4:$G$11</c:f>
              <c:numCache>
                <c:formatCode>General</c:formatCode>
                <c:ptCount val="8"/>
                <c:pt idx="0">
                  <c:v>100</c:v>
                </c:pt>
                <c:pt idx="1">
                  <c:v>63.095999999999997</c:v>
                </c:pt>
                <c:pt idx="2">
                  <c:v>39.811399999999999</c:v>
                </c:pt>
                <c:pt idx="3">
                  <c:v>25.118200000000002</c:v>
                </c:pt>
                <c:pt idx="4">
                  <c:v>15.849</c:v>
                </c:pt>
                <c:pt idx="5">
                  <c:v>9.9998000000000005</c:v>
                </c:pt>
                <c:pt idx="6">
                  <c:v>6.31006</c:v>
                </c:pt>
                <c:pt idx="7">
                  <c:v>3.98115</c:v>
                </c:pt>
              </c:numCache>
            </c:numRef>
          </c:xVal>
          <c:yVal>
            <c:numRef>
              <c:f>Totales!$B$34:$B$41</c:f>
              <c:numCache>
                <c:formatCode>0.00E+00</c:formatCode>
                <c:ptCount val="8"/>
                <c:pt idx="0">
                  <c:v>1.4389399999999999E-4</c:v>
                </c:pt>
                <c:pt idx="1">
                  <c:v>1.2199425E-4</c:v>
                </c:pt>
                <c:pt idx="2">
                  <c:v>1.0480885000000001E-4</c:v>
                </c:pt>
                <c:pt idx="3">
                  <c:v>9.1409825000000002E-5</c:v>
                </c:pt>
                <c:pt idx="4">
                  <c:v>8.0081775000000001E-5</c:v>
                </c:pt>
                <c:pt idx="5">
                  <c:v>7.1231500000000004E-5</c:v>
                </c:pt>
                <c:pt idx="6">
                  <c:v>6.5421700000000004E-5</c:v>
                </c:pt>
                <c:pt idx="7">
                  <c:v>6.2509649999999999E-5</c:v>
                </c:pt>
              </c:numCache>
            </c:numRef>
          </c:yVal>
          <c:smooth val="1"/>
          <c:extLst>
            <c:ext xmlns:c16="http://schemas.microsoft.com/office/drawing/2014/chart" uri="{C3380CC4-5D6E-409C-BE32-E72D297353CC}">
              <c16:uniqueId val="{00000002-B43F-42EF-9F66-14D93DE92324}"/>
            </c:ext>
          </c:extLst>
        </c:ser>
        <c:ser>
          <c:idx val="3"/>
          <c:order val="3"/>
          <c:tx>
            <c:strRef>
              <c:f>Totales!$B$47</c:f>
              <c:strCache>
                <c:ptCount val="1"/>
                <c:pt idx="0">
                  <c:v>GRAFITO + CU 50% AL 15%</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Totales!$C$49:$C$59</c:f>
                <c:numCache>
                  <c:formatCode>General</c:formatCode>
                  <c:ptCount val="11"/>
                  <c:pt idx="0">
                    <c:v>3.4136684446501201E-6</c:v>
                  </c:pt>
                  <c:pt idx="1">
                    <c:v>2.9475387443028898E-6</c:v>
                  </c:pt>
                  <c:pt idx="2">
                    <c:v>2.6692432053236866E-6</c:v>
                  </c:pt>
                  <c:pt idx="3">
                    <c:v>2.498522317290763E-6</c:v>
                  </c:pt>
                  <c:pt idx="4">
                    <c:v>2.0612559138787202E-6</c:v>
                  </c:pt>
                  <c:pt idx="5">
                    <c:v>1.4291148834156072E-6</c:v>
                  </c:pt>
                  <c:pt idx="6">
                    <c:v>1.1977255932252051E-6</c:v>
                  </c:pt>
                  <c:pt idx="7">
                    <c:v>1.3773844110608094E-6</c:v>
                  </c:pt>
                  <c:pt idx="8">
                    <c:v>3.2690470069017383E-7</c:v>
                  </c:pt>
                  <c:pt idx="9">
                    <c:v>1.266976955854629E-6</c:v>
                  </c:pt>
                  <c:pt idx="10">
                    <c:v>1.1014881248414183E-6</c:v>
                  </c:pt>
                </c:numCache>
              </c:numRef>
            </c:plus>
            <c:minus>
              <c:numRef>
                <c:f>Totales!$C$49:$C$59</c:f>
                <c:numCache>
                  <c:formatCode>General</c:formatCode>
                  <c:ptCount val="11"/>
                  <c:pt idx="0">
                    <c:v>3.4136684446501201E-6</c:v>
                  </c:pt>
                  <c:pt idx="1">
                    <c:v>2.9475387443028898E-6</c:v>
                  </c:pt>
                  <c:pt idx="2">
                    <c:v>2.6692432053236866E-6</c:v>
                  </c:pt>
                  <c:pt idx="3">
                    <c:v>2.498522317290763E-6</c:v>
                  </c:pt>
                  <c:pt idx="4">
                    <c:v>2.0612559138787202E-6</c:v>
                  </c:pt>
                  <c:pt idx="5">
                    <c:v>1.4291148834156072E-6</c:v>
                  </c:pt>
                  <c:pt idx="6">
                    <c:v>1.1977255932252051E-6</c:v>
                  </c:pt>
                  <c:pt idx="7">
                    <c:v>1.3773844110608094E-6</c:v>
                  </c:pt>
                  <c:pt idx="8">
                    <c:v>3.2690470069017383E-7</c:v>
                  </c:pt>
                  <c:pt idx="9">
                    <c:v>1.266976955854629E-6</c:v>
                  </c:pt>
                  <c:pt idx="10">
                    <c:v>1.1014881248414183E-6</c:v>
                  </c:pt>
                </c:numCache>
              </c:numRef>
            </c:minus>
            <c:spPr>
              <a:noFill/>
              <a:ln w="19050" cap="flat" cmpd="sng" algn="ctr">
                <a:solidFill>
                  <a:schemeClr val="tx1">
                    <a:lumMod val="65000"/>
                    <a:lumOff val="35000"/>
                  </a:schemeClr>
                </a:solidFill>
                <a:round/>
              </a:ln>
              <a:effectLst/>
            </c:spPr>
          </c:errBars>
          <c:xVal>
            <c:numRef>
              <c:f>Totales!$G$4:$G$11</c:f>
              <c:numCache>
                <c:formatCode>General</c:formatCode>
                <c:ptCount val="8"/>
                <c:pt idx="0">
                  <c:v>100</c:v>
                </c:pt>
                <c:pt idx="1">
                  <c:v>63.095999999999997</c:v>
                </c:pt>
                <c:pt idx="2">
                  <c:v>39.811399999999999</c:v>
                </c:pt>
                <c:pt idx="3">
                  <c:v>25.118200000000002</c:v>
                </c:pt>
                <c:pt idx="4">
                  <c:v>15.849</c:v>
                </c:pt>
                <c:pt idx="5">
                  <c:v>9.9998000000000005</c:v>
                </c:pt>
                <c:pt idx="6">
                  <c:v>6.31006</c:v>
                </c:pt>
                <c:pt idx="7">
                  <c:v>3.98115</c:v>
                </c:pt>
              </c:numCache>
            </c:numRef>
          </c:xVal>
          <c:yVal>
            <c:numRef>
              <c:f>Totales!$B$49:$B$56</c:f>
              <c:numCache>
                <c:formatCode>0.00E+00</c:formatCode>
                <c:ptCount val="8"/>
                <c:pt idx="0">
                  <c:v>1.0637274999999999E-4</c:v>
                </c:pt>
                <c:pt idx="1">
                  <c:v>9.0304724999999998E-5</c:v>
                </c:pt>
                <c:pt idx="2">
                  <c:v>7.8961975000000012E-5</c:v>
                </c:pt>
                <c:pt idx="3">
                  <c:v>6.9417849999999995E-5</c:v>
                </c:pt>
                <c:pt idx="4">
                  <c:v>6.1511024999999996E-5</c:v>
                </c:pt>
                <c:pt idx="5">
                  <c:v>5.5365750000000001E-5</c:v>
                </c:pt>
                <c:pt idx="6">
                  <c:v>5.0753849999999999E-5</c:v>
                </c:pt>
                <c:pt idx="7">
                  <c:v>4.8696124999999998E-5</c:v>
                </c:pt>
              </c:numCache>
            </c:numRef>
          </c:yVal>
          <c:smooth val="1"/>
          <c:extLst>
            <c:ext xmlns:c16="http://schemas.microsoft.com/office/drawing/2014/chart" uri="{C3380CC4-5D6E-409C-BE32-E72D297353CC}">
              <c16:uniqueId val="{00000003-B43F-42EF-9F66-14D93DE92324}"/>
            </c:ext>
          </c:extLst>
        </c:ser>
        <c:ser>
          <c:idx val="4"/>
          <c:order val="4"/>
          <c:tx>
            <c:strRef>
              <c:f>Totales!$B$62</c:f>
              <c:strCache>
                <c:ptCount val="1"/>
                <c:pt idx="0">
                  <c:v>GRAFITO + CU 90% AL 15%</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errBars>
            <c:errDir val="y"/>
            <c:errBarType val="both"/>
            <c:errValType val="cust"/>
            <c:noEndCap val="0"/>
            <c:plus>
              <c:numRef>
                <c:f>Totales!$C$64:$C$74</c:f>
                <c:numCache>
                  <c:formatCode>General</c:formatCode>
                  <c:ptCount val="11"/>
                  <c:pt idx="0">
                    <c:v>1.0582904217022217E-5</c:v>
                  </c:pt>
                  <c:pt idx="1">
                    <c:v>9.711121184840946E-6</c:v>
                  </c:pt>
                  <c:pt idx="2">
                    <c:v>8.6687680593419203E-6</c:v>
                  </c:pt>
                  <c:pt idx="3">
                    <c:v>7.3395554985752778E-6</c:v>
                  </c:pt>
                  <c:pt idx="4">
                    <c:v>7.2651055968467107E-6</c:v>
                  </c:pt>
                  <c:pt idx="5">
                    <c:v>9.6713254153709424E-6</c:v>
                  </c:pt>
                  <c:pt idx="6">
                    <c:v>7.4888724320376374E-6</c:v>
                  </c:pt>
                  <c:pt idx="7">
                    <c:v>5.6307711575917082E-6</c:v>
                  </c:pt>
                  <c:pt idx="8">
                    <c:v>7.2457163792938189E-6</c:v>
                  </c:pt>
                  <c:pt idx="9">
                    <c:v>7.1146367642112716E-6</c:v>
                  </c:pt>
                  <c:pt idx="10">
                    <c:v>6.5546696811636981E-6</c:v>
                  </c:pt>
                </c:numCache>
              </c:numRef>
            </c:plus>
            <c:minus>
              <c:numRef>
                <c:f>Totales!$C$64:$C$74</c:f>
                <c:numCache>
                  <c:formatCode>General</c:formatCode>
                  <c:ptCount val="11"/>
                  <c:pt idx="0">
                    <c:v>1.0582904217022217E-5</c:v>
                  </c:pt>
                  <c:pt idx="1">
                    <c:v>9.711121184840946E-6</c:v>
                  </c:pt>
                  <c:pt idx="2">
                    <c:v>8.6687680593419203E-6</c:v>
                  </c:pt>
                  <c:pt idx="3">
                    <c:v>7.3395554985752778E-6</c:v>
                  </c:pt>
                  <c:pt idx="4">
                    <c:v>7.2651055968467107E-6</c:v>
                  </c:pt>
                  <c:pt idx="5">
                    <c:v>9.6713254153709424E-6</c:v>
                  </c:pt>
                  <c:pt idx="6">
                    <c:v>7.4888724320376374E-6</c:v>
                  </c:pt>
                  <c:pt idx="7">
                    <c:v>5.6307711575917082E-6</c:v>
                  </c:pt>
                  <c:pt idx="8">
                    <c:v>7.2457163792938189E-6</c:v>
                  </c:pt>
                  <c:pt idx="9">
                    <c:v>7.1146367642112716E-6</c:v>
                  </c:pt>
                  <c:pt idx="10">
                    <c:v>6.5546696811636981E-6</c:v>
                  </c:pt>
                </c:numCache>
              </c:numRef>
            </c:minus>
            <c:spPr>
              <a:noFill/>
              <a:ln w="19050" cap="flat" cmpd="sng" algn="ctr">
                <a:solidFill>
                  <a:schemeClr val="tx1">
                    <a:lumMod val="65000"/>
                    <a:lumOff val="35000"/>
                  </a:schemeClr>
                </a:solidFill>
                <a:round/>
              </a:ln>
              <a:effectLst/>
            </c:spPr>
          </c:errBars>
          <c:xVal>
            <c:numRef>
              <c:f>Totales!$G$4:$G$12</c:f>
              <c:numCache>
                <c:formatCode>General</c:formatCode>
                <c:ptCount val="9"/>
                <c:pt idx="0">
                  <c:v>100</c:v>
                </c:pt>
                <c:pt idx="1">
                  <c:v>63.095999999999997</c:v>
                </c:pt>
                <c:pt idx="2">
                  <c:v>39.811399999999999</c:v>
                </c:pt>
                <c:pt idx="3">
                  <c:v>25.118200000000002</c:v>
                </c:pt>
                <c:pt idx="4">
                  <c:v>15.849</c:v>
                </c:pt>
                <c:pt idx="5">
                  <c:v>9.9998000000000005</c:v>
                </c:pt>
                <c:pt idx="6">
                  <c:v>6.31006</c:v>
                </c:pt>
                <c:pt idx="7">
                  <c:v>3.98115</c:v>
                </c:pt>
                <c:pt idx="8">
                  <c:v>2.51187</c:v>
                </c:pt>
              </c:numCache>
            </c:numRef>
          </c:xVal>
          <c:yVal>
            <c:numRef>
              <c:f>Totales!$B$64:$B$72</c:f>
              <c:numCache>
                <c:formatCode>0.00E+00</c:formatCode>
                <c:ptCount val="9"/>
                <c:pt idx="0">
                  <c:v>2.2164649999999999E-4</c:v>
                </c:pt>
                <c:pt idx="1">
                  <c:v>1.8697000000000001E-4</c:v>
                </c:pt>
                <c:pt idx="2">
                  <c:v>1.582295E-4</c:v>
                </c:pt>
                <c:pt idx="3">
                  <c:v>1.3418124999999999E-4</c:v>
                </c:pt>
                <c:pt idx="4">
                  <c:v>1.1674400000000001E-4</c:v>
                </c:pt>
                <c:pt idx="5">
                  <c:v>1.0498835E-4</c:v>
                </c:pt>
                <c:pt idx="6">
                  <c:v>9.5267049999999998E-5</c:v>
                </c:pt>
                <c:pt idx="7">
                  <c:v>8.9133174999999994E-5</c:v>
                </c:pt>
                <c:pt idx="8">
                  <c:v>8.5732874999999999E-5</c:v>
                </c:pt>
              </c:numCache>
            </c:numRef>
          </c:yVal>
          <c:smooth val="1"/>
          <c:extLst>
            <c:ext xmlns:c16="http://schemas.microsoft.com/office/drawing/2014/chart" uri="{C3380CC4-5D6E-409C-BE32-E72D297353CC}">
              <c16:uniqueId val="{00000004-B43F-42EF-9F66-14D93DE92324}"/>
            </c:ext>
          </c:extLst>
        </c:ser>
        <c:dLbls>
          <c:showLegendKey val="0"/>
          <c:showVal val="0"/>
          <c:showCatName val="0"/>
          <c:showSerName val="0"/>
          <c:showPercent val="0"/>
          <c:showBubbleSize val="0"/>
        </c:dLbls>
        <c:axId val="1940949168"/>
        <c:axId val="1940947504"/>
      </c:scatterChart>
      <c:valAx>
        <c:axId val="1940949168"/>
        <c:scaling>
          <c:orientation val="minMax"/>
          <c:max val="11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Velocidad</a:t>
                </a:r>
                <a:r>
                  <a:rPr lang="es-EC" baseline="0"/>
                  <a:t> de Cizalla</a:t>
                </a:r>
              </a:p>
              <a:p>
                <a:pPr>
                  <a:defRPr/>
                </a:pPr>
                <a:r>
                  <a:rPr lang="es-EC" baseline="0"/>
                  <a:t>(1/s)</a:t>
                </a:r>
                <a:endParaRPr lang="es-EC"/>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0947504"/>
        <c:crosses val="autoZero"/>
        <c:crossBetween val="midCat"/>
      </c:valAx>
      <c:valAx>
        <c:axId val="1940947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Esfuerzo</a:t>
                </a:r>
                <a:r>
                  <a:rPr lang="es-EC" baseline="0"/>
                  <a:t> Cortante</a:t>
                </a:r>
              </a:p>
              <a:p>
                <a:pPr>
                  <a:defRPr/>
                </a:pPr>
                <a:r>
                  <a:rPr lang="es-EC" baseline="0"/>
                  <a:t>(MPa)</a:t>
                </a:r>
                <a:endParaRPr lang="es-EC"/>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low"/>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094916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Viscosidad vs Velocidad de Cizalla</a:t>
            </a:r>
          </a:p>
          <a:p>
            <a:pPr>
              <a:defRPr/>
            </a:pPr>
            <a:r>
              <a:rPr lang="es-EC"/>
              <a:t>Diferentes Tipos de Carbonos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Totales!$B$2</c:f>
              <c:strCache>
                <c:ptCount val="1"/>
                <c:pt idx="0">
                  <c:v>PASTA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Totales!$E$4:$E$14</c:f>
                <c:numCache>
                  <c:formatCode>General</c:formatCode>
                  <c:ptCount val="11"/>
                  <c:pt idx="0">
                    <c:v>0.11211967189124313</c:v>
                  </c:pt>
                  <c:pt idx="1">
                    <c:v>0.17974548809821811</c:v>
                  </c:pt>
                  <c:pt idx="2">
                    <c:v>0.27230094919653414</c:v>
                  </c:pt>
                  <c:pt idx="3">
                    <c:v>0.4198364675581035</c:v>
                  </c:pt>
                  <c:pt idx="4">
                    <c:v>0.62217255444128983</c:v>
                  </c:pt>
                  <c:pt idx="5">
                    <c:v>0.90130899405623699</c:v>
                  </c:pt>
                  <c:pt idx="6">
                    <c:v>1.2243172042680224</c:v>
                  </c:pt>
                  <c:pt idx="7">
                    <c:v>1.9549922734288907</c:v>
                  </c:pt>
                  <c:pt idx="8">
                    <c:v>3.2395310065656102</c:v>
                  </c:pt>
                  <c:pt idx="9">
                    <c:v>5.1397814443644734</c:v>
                  </c:pt>
                  <c:pt idx="10">
                    <c:v>8.8688334860059275</c:v>
                  </c:pt>
                </c:numCache>
              </c:numRef>
            </c:plus>
            <c:minus>
              <c:numRef>
                <c:f>Totales!$E$4:$E$14</c:f>
                <c:numCache>
                  <c:formatCode>General</c:formatCode>
                  <c:ptCount val="11"/>
                  <c:pt idx="0">
                    <c:v>0.11211967189124313</c:v>
                  </c:pt>
                  <c:pt idx="1">
                    <c:v>0.17974548809821811</c:v>
                  </c:pt>
                  <c:pt idx="2">
                    <c:v>0.27230094919653414</c:v>
                  </c:pt>
                  <c:pt idx="3">
                    <c:v>0.4198364675581035</c:v>
                  </c:pt>
                  <c:pt idx="4">
                    <c:v>0.62217255444128983</c:v>
                  </c:pt>
                  <c:pt idx="5">
                    <c:v>0.90130899405623699</c:v>
                  </c:pt>
                  <c:pt idx="6">
                    <c:v>1.2243172042680224</c:v>
                  </c:pt>
                  <c:pt idx="7">
                    <c:v>1.9549922734288907</c:v>
                  </c:pt>
                  <c:pt idx="8">
                    <c:v>3.2395310065656102</c:v>
                  </c:pt>
                  <c:pt idx="9">
                    <c:v>5.1397814443644734</c:v>
                  </c:pt>
                  <c:pt idx="10">
                    <c:v>8.8688334860059275</c:v>
                  </c:pt>
                </c:numCache>
              </c:numRef>
            </c:minus>
            <c:spPr>
              <a:noFill/>
              <a:ln w="19050" cap="flat" cmpd="sng" algn="ctr">
                <a:solidFill>
                  <a:schemeClr val="tx1">
                    <a:lumMod val="65000"/>
                    <a:lumOff val="35000"/>
                  </a:schemeClr>
                </a:solidFill>
                <a:round/>
              </a:ln>
              <a:effectLst/>
            </c:spPr>
          </c:errBars>
          <c:xVal>
            <c:numRef>
              <c:f>Totales!$G$4:$G$14</c:f>
              <c:numCache>
                <c:formatCode>General</c:formatCode>
                <c:ptCount val="11"/>
                <c:pt idx="0">
                  <c:v>100</c:v>
                </c:pt>
                <c:pt idx="1">
                  <c:v>63.095999999999997</c:v>
                </c:pt>
                <c:pt idx="2">
                  <c:v>39.811399999999999</c:v>
                </c:pt>
                <c:pt idx="3">
                  <c:v>25.118200000000002</c:v>
                </c:pt>
                <c:pt idx="4">
                  <c:v>15.849</c:v>
                </c:pt>
                <c:pt idx="5">
                  <c:v>9.9998000000000005</c:v>
                </c:pt>
                <c:pt idx="6">
                  <c:v>6.31006</c:v>
                </c:pt>
                <c:pt idx="7">
                  <c:v>3.98115</c:v>
                </c:pt>
                <c:pt idx="8">
                  <c:v>2.51187</c:v>
                </c:pt>
                <c:pt idx="9">
                  <c:v>1.5849200000000001</c:v>
                </c:pt>
                <c:pt idx="10">
                  <c:v>1.00003</c:v>
                </c:pt>
              </c:numCache>
            </c:numRef>
          </c:xVal>
          <c:yVal>
            <c:numRef>
              <c:f>Totales!$D$4:$D$14</c:f>
              <c:numCache>
                <c:formatCode>0.00</c:formatCode>
                <c:ptCount val="11"/>
                <c:pt idx="0">
                  <c:v>2.0560475</c:v>
                </c:pt>
                <c:pt idx="1">
                  <c:v>2.8180525000000003</c:v>
                </c:pt>
                <c:pt idx="2">
                  <c:v>3.8993700000000002</c:v>
                </c:pt>
                <c:pt idx="3">
                  <c:v>5.4258075000000003</c:v>
                </c:pt>
                <c:pt idx="4">
                  <c:v>7.5063649999999988</c:v>
                </c:pt>
                <c:pt idx="5">
                  <c:v>10.541354999999999</c:v>
                </c:pt>
                <c:pt idx="6">
                  <c:v>15.16685</c:v>
                </c:pt>
                <c:pt idx="7">
                  <c:v>22.481575000000003</c:v>
                </c:pt>
                <c:pt idx="8">
                  <c:v>33.665624999999999</c:v>
                </c:pt>
                <c:pt idx="9">
                  <c:v>52.796325000000003</c:v>
                </c:pt>
                <c:pt idx="10">
                  <c:v>87.270875000000004</c:v>
                </c:pt>
              </c:numCache>
            </c:numRef>
          </c:yVal>
          <c:smooth val="1"/>
          <c:extLst>
            <c:ext xmlns:c16="http://schemas.microsoft.com/office/drawing/2014/chart" uri="{C3380CC4-5D6E-409C-BE32-E72D297353CC}">
              <c16:uniqueId val="{00000000-38C9-4189-A6AC-B035B11E7F4F}"/>
            </c:ext>
          </c:extLst>
        </c:ser>
        <c:ser>
          <c:idx val="1"/>
          <c:order val="1"/>
          <c:tx>
            <c:strRef>
              <c:f>Totales!$B$17</c:f>
              <c:strCache>
                <c:ptCount val="1"/>
                <c:pt idx="0">
                  <c:v>ACTIVADO AL 10%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Totales!$E$19:$E$29</c:f>
                <c:numCache>
                  <c:formatCode>General</c:formatCode>
                  <c:ptCount val="11"/>
                  <c:pt idx="0">
                    <c:v>0.11754585729266109</c:v>
                  </c:pt>
                  <c:pt idx="1">
                    <c:v>0.17866911895083223</c:v>
                  </c:pt>
                  <c:pt idx="2">
                    <c:v>0.23999129581438267</c:v>
                  </c:pt>
                  <c:pt idx="3">
                    <c:v>0.33482283220632758</c:v>
                  </c:pt>
                  <c:pt idx="4">
                    <c:v>0.46561617700813052</c:v>
                  </c:pt>
                  <c:pt idx="5">
                    <c:v>0.64188640220317317</c:v>
                  </c:pt>
                  <c:pt idx="6">
                    <c:v>1.0800267558414163</c:v>
                  </c:pt>
                  <c:pt idx="7">
                    <c:v>1.2976416364569479</c:v>
                  </c:pt>
                  <c:pt idx="8">
                    <c:v>2.2136327970103795</c:v>
                  </c:pt>
                  <c:pt idx="9">
                    <c:v>3.6816037904695817</c:v>
                  </c:pt>
                  <c:pt idx="10">
                    <c:v>5.5938429928955511</c:v>
                  </c:pt>
                </c:numCache>
              </c:numRef>
            </c:plus>
            <c:minus>
              <c:numRef>
                <c:f>Totales!$E$19:$E$29</c:f>
                <c:numCache>
                  <c:formatCode>General</c:formatCode>
                  <c:ptCount val="11"/>
                  <c:pt idx="0">
                    <c:v>0.11754585729266109</c:v>
                  </c:pt>
                  <c:pt idx="1">
                    <c:v>0.17866911895083223</c:v>
                  </c:pt>
                  <c:pt idx="2">
                    <c:v>0.23999129581438267</c:v>
                  </c:pt>
                  <c:pt idx="3">
                    <c:v>0.33482283220632758</c:v>
                  </c:pt>
                  <c:pt idx="4">
                    <c:v>0.46561617700813052</c:v>
                  </c:pt>
                  <c:pt idx="5">
                    <c:v>0.64188640220317317</c:v>
                  </c:pt>
                  <c:pt idx="6">
                    <c:v>1.0800267558414163</c:v>
                  </c:pt>
                  <c:pt idx="7">
                    <c:v>1.2976416364569479</c:v>
                  </c:pt>
                  <c:pt idx="8">
                    <c:v>2.2136327970103795</c:v>
                  </c:pt>
                  <c:pt idx="9">
                    <c:v>3.6816037904695817</c:v>
                  </c:pt>
                  <c:pt idx="10">
                    <c:v>5.5938429928955511</c:v>
                  </c:pt>
                </c:numCache>
              </c:numRef>
            </c:minus>
            <c:spPr>
              <a:noFill/>
              <a:ln w="19050" cap="flat" cmpd="sng" algn="ctr">
                <a:solidFill>
                  <a:schemeClr val="tx1">
                    <a:lumMod val="65000"/>
                    <a:lumOff val="35000"/>
                  </a:schemeClr>
                </a:solidFill>
                <a:round/>
              </a:ln>
              <a:effectLst/>
            </c:spPr>
          </c:errBars>
          <c:xVal>
            <c:numRef>
              <c:f>Totales!$G$4:$G$14</c:f>
              <c:numCache>
                <c:formatCode>General</c:formatCode>
                <c:ptCount val="11"/>
                <c:pt idx="0">
                  <c:v>100</c:v>
                </c:pt>
                <c:pt idx="1">
                  <c:v>63.095999999999997</c:v>
                </c:pt>
                <c:pt idx="2">
                  <c:v>39.811399999999999</c:v>
                </c:pt>
                <c:pt idx="3">
                  <c:v>25.118200000000002</c:v>
                </c:pt>
                <c:pt idx="4">
                  <c:v>15.849</c:v>
                </c:pt>
                <c:pt idx="5">
                  <c:v>9.9998000000000005</c:v>
                </c:pt>
                <c:pt idx="6">
                  <c:v>6.31006</c:v>
                </c:pt>
                <c:pt idx="7">
                  <c:v>3.98115</c:v>
                </c:pt>
                <c:pt idx="8">
                  <c:v>2.51187</c:v>
                </c:pt>
                <c:pt idx="9">
                  <c:v>1.5849200000000001</c:v>
                </c:pt>
                <c:pt idx="10">
                  <c:v>1.00003</c:v>
                </c:pt>
              </c:numCache>
            </c:numRef>
          </c:xVal>
          <c:yVal>
            <c:numRef>
              <c:f>Totales!$D$19:$D$29</c:f>
              <c:numCache>
                <c:formatCode>0.00</c:formatCode>
                <c:ptCount val="11"/>
                <c:pt idx="0">
                  <c:v>2.2742249999999999</c:v>
                </c:pt>
                <c:pt idx="1">
                  <c:v>3.1418499999999998</c:v>
                </c:pt>
                <c:pt idx="2">
                  <c:v>4.3546499999999995</c:v>
                </c:pt>
                <c:pt idx="3">
                  <c:v>6.0211349999999992</c:v>
                </c:pt>
                <c:pt idx="4">
                  <c:v>8.3817975000000011</c:v>
                </c:pt>
                <c:pt idx="5">
                  <c:v>11.671199999999999</c:v>
                </c:pt>
                <c:pt idx="6">
                  <c:v>16.584399999999999</c:v>
                </c:pt>
                <c:pt idx="7">
                  <c:v>24.210749999999997</c:v>
                </c:pt>
                <c:pt idx="8">
                  <c:v>35.9649</c:v>
                </c:pt>
                <c:pt idx="9">
                  <c:v>55.186350000000004</c:v>
                </c:pt>
                <c:pt idx="10">
                  <c:v>88.547825000000003</c:v>
                </c:pt>
              </c:numCache>
            </c:numRef>
          </c:yVal>
          <c:smooth val="1"/>
          <c:extLst>
            <c:ext xmlns:c16="http://schemas.microsoft.com/office/drawing/2014/chart" uri="{C3380CC4-5D6E-409C-BE32-E72D297353CC}">
              <c16:uniqueId val="{00000001-38C9-4189-A6AC-B035B11E7F4F}"/>
            </c:ext>
          </c:extLst>
        </c:ser>
        <c:ser>
          <c:idx val="2"/>
          <c:order val="2"/>
          <c:tx>
            <c:strRef>
              <c:f>Totales!$B$32</c:f>
              <c:strCache>
                <c:ptCount val="1"/>
                <c:pt idx="0">
                  <c:v>GRAFITO + CU 50% AL 10%</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errBars>
            <c:errDir val="y"/>
            <c:errBarType val="both"/>
            <c:errValType val="cust"/>
            <c:noEndCap val="0"/>
            <c:plus>
              <c:numRef>
                <c:f>Totales!$E$34:$E$44</c:f>
                <c:numCache>
                  <c:formatCode>General</c:formatCode>
                  <c:ptCount val="11"/>
                  <c:pt idx="0">
                    <c:v>9.7359946718350174E-2</c:v>
                  </c:pt>
                  <c:pt idx="1">
                    <c:v>0.13046455904446488</c:v>
                  </c:pt>
                  <c:pt idx="2">
                    <c:v>0.16499770351937232</c:v>
                  </c:pt>
                  <c:pt idx="3">
                    <c:v>0.23575531764946459</c:v>
                  </c:pt>
                  <c:pt idx="4">
                    <c:v>0.3037516838224934</c:v>
                  </c:pt>
                  <c:pt idx="5">
                    <c:v>0.45452074635451634</c:v>
                  </c:pt>
                  <c:pt idx="6">
                    <c:v>0.67772772868854425</c:v>
                  </c:pt>
                  <c:pt idx="7">
                    <c:v>1.0250354335338849</c:v>
                  </c:pt>
                  <c:pt idx="8">
                    <c:v>1.9137423738145469</c:v>
                  </c:pt>
                  <c:pt idx="9">
                    <c:v>2.7795007158061065</c:v>
                  </c:pt>
                  <c:pt idx="10">
                    <c:v>4.0290299886159522</c:v>
                  </c:pt>
                </c:numCache>
              </c:numRef>
            </c:plus>
            <c:minus>
              <c:numRef>
                <c:f>Totales!$E$34:$E$44</c:f>
                <c:numCache>
                  <c:formatCode>General</c:formatCode>
                  <c:ptCount val="11"/>
                  <c:pt idx="0">
                    <c:v>9.7359946718350174E-2</c:v>
                  </c:pt>
                  <c:pt idx="1">
                    <c:v>0.13046455904446488</c:v>
                  </c:pt>
                  <c:pt idx="2">
                    <c:v>0.16499770351937232</c:v>
                  </c:pt>
                  <c:pt idx="3">
                    <c:v>0.23575531764946459</c:v>
                  </c:pt>
                  <c:pt idx="4">
                    <c:v>0.3037516838224934</c:v>
                  </c:pt>
                  <c:pt idx="5">
                    <c:v>0.45452074635451634</c:v>
                  </c:pt>
                  <c:pt idx="6">
                    <c:v>0.67772772868854425</c:v>
                  </c:pt>
                  <c:pt idx="7">
                    <c:v>1.0250354335338849</c:v>
                  </c:pt>
                  <c:pt idx="8">
                    <c:v>1.9137423738145469</c:v>
                  </c:pt>
                  <c:pt idx="9">
                    <c:v>2.7795007158061065</c:v>
                  </c:pt>
                  <c:pt idx="10">
                    <c:v>4.0290299886159522</c:v>
                  </c:pt>
                </c:numCache>
              </c:numRef>
            </c:minus>
            <c:spPr>
              <a:noFill/>
              <a:ln w="19050" cap="flat" cmpd="sng" algn="ctr">
                <a:solidFill>
                  <a:schemeClr val="tx1">
                    <a:lumMod val="65000"/>
                    <a:lumOff val="35000"/>
                  </a:schemeClr>
                </a:solidFill>
                <a:round/>
              </a:ln>
              <a:effectLst/>
            </c:spPr>
          </c:errBars>
          <c:xVal>
            <c:numRef>
              <c:f>Totales!$G$4:$G$14</c:f>
              <c:numCache>
                <c:formatCode>General</c:formatCode>
                <c:ptCount val="11"/>
                <c:pt idx="0">
                  <c:v>100</c:v>
                </c:pt>
                <c:pt idx="1">
                  <c:v>63.095999999999997</c:v>
                </c:pt>
                <c:pt idx="2">
                  <c:v>39.811399999999999</c:v>
                </c:pt>
                <c:pt idx="3">
                  <c:v>25.118200000000002</c:v>
                </c:pt>
                <c:pt idx="4">
                  <c:v>15.849</c:v>
                </c:pt>
                <c:pt idx="5">
                  <c:v>9.9998000000000005</c:v>
                </c:pt>
                <c:pt idx="6">
                  <c:v>6.31006</c:v>
                </c:pt>
                <c:pt idx="7">
                  <c:v>3.98115</c:v>
                </c:pt>
                <c:pt idx="8">
                  <c:v>2.51187</c:v>
                </c:pt>
                <c:pt idx="9">
                  <c:v>1.5849200000000001</c:v>
                </c:pt>
                <c:pt idx="10">
                  <c:v>1.00003</c:v>
                </c:pt>
              </c:numCache>
            </c:numRef>
          </c:xVal>
          <c:yVal>
            <c:numRef>
              <c:f>Totales!$D$34:$D$44</c:f>
              <c:numCache>
                <c:formatCode>0.00</c:formatCode>
                <c:ptCount val="11"/>
                <c:pt idx="0">
                  <c:v>1.4389375</c:v>
                </c:pt>
                <c:pt idx="1">
                  <c:v>1.9334850000000001</c:v>
                </c:pt>
                <c:pt idx="2">
                  <c:v>2.6326749999999999</c:v>
                </c:pt>
                <c:pt idx="3">
                  <c:v>3.6391100000000001</c:v>
                </c:pt>
                <c:pt idx="4">
                  <c:v>5.0528124999999999</c:v>
                </c:pt>
                <c:pt idx="5">
                  <c:v>7.1231599999999995</c:v>
                </c:pt>
                <c:pt idx="6">
                  <c:v>10.368634999999999</c:v>
                </c:pt>
                <c:pt idx="7">
                  <c:v>15.702</c:v>
                </c:pt>
                <c:pt idx="8">
                  <c:v>24.246200000000002</c:v>
                </c:pt>
                <c:pt idx="9">
                  <c:v>39.140025000000001</c:v>
                </c:pt>
                <c:pt idx="10">
                  <c:v>65.403475</c:v>
                </c:pt>
              </c:numCache>
            </c:numRef>
          </c:yVal>
          <c:smooth val="1"/>
          <c:extLst>
            <c:ext xmlns:c16="http://schemas.microsoft.com/office/drawing/2014/chart" uri="{C3380CC4-5D6E-409C-BE32-E72D297353CC}">
              <c16:uniqueId val="{00000002-38C9-4189-A6AC-B035B11E7F4F}"/>
            </c:ext>
          </c:extLst>
        </c:ser>
        <c:ser>
          <c:idx val="3"/>
          <c:order val="3"/>
          <c:tx>
            <c:strRef>
              <c:f>Totales!$B$47</c:f>
              <c:strCache>
                <c:ptCount val="1"/>
                <c:pt idx="0">
                  <c:v>GRAFITO + CU 50% AL 15%</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Totales!$E$49:$E$59</c:f>
                <c:numCache>
                  <c:formatCode>General</c:formatCode>
                  <c:ptCount val="11"/>
                  <c:pt idx="0">
                    <c:v>3.4134574358949746E-2</c:v>
                  </c:pt>
                  <c:pt idx="1">
                    <c:v>4.6716960071619885E-2</c:v>
                  </c:pt>
                  <c:pt idx="2">
                    <c:v>6.7048379734338054E-2</c:v>
                  </c:pt>
                  <c:pt idx="3">
                    <c:v>9.9472142289520588E-2</c:v>
                  </c:pt>
                  <c:pt idx="4">
                    <c:v>0.13007317616762232</c:v>
                  </c:pt>
                  <c:pt idx="5">
                    <c:v>0.14293646312843547</c:v>
                  </c:pt>
                  <c:pt idx="6">
                    <c:v>0.18978502803610939</c:v>
                  </c:pt>
                  <c:pt idx="7">
                    <c:v>0.34606309034625504</c:v>
                  </c:pt>
                  <c:pt idx="8">
                    <c:v>0.13001275257963463</c:v>
                  </c:pt>
                  <c:pt idx="9">
                    <c:v>0.79874603546225231</c:v>
                  </c:pt>
                  <c:pt idx="10">
                    <c:v>1.1019595043224886</c:v>
                  </c:pt>
                </c:numCache>
              </c:numRef>
            </c:plus>
            <c:minus>
              <c:numRef>
                <c:f>Totales!$E$49:$E$59</c:f>
                <c:numCache>
                  <c:formatCode>General</c:formatCode>
                  <c:ptCount val="11"/>
                  <c:pt idx="0">
                    <c:v>3.4134574358949746E-2</c:v>
                  </c:pt>
                  <c:pt idx="1">
                    <c:v>4.6716960071619885E-2</c:v>
                  </c:pt>
                  <c:pt idx="2">
                    <c:v>6.7048379734338054E-2</c:v>
                  </c:pt>
                  <c:pt idx="3">
                    <c:v>9.9472142289520588E-2</c:v>
                  </c:pt>
                  <c:pt idx="4">
                    <c:v>0.13007317616762232</c:v>
                  </c:pt>
                  <c:pt idx="5">
                    <c:v>0.14293646312843547</c:v>
                  </c:pt>
                  <c:pt idx="6">
                    <c:v>0.18978502803610939</c:v>
                  </c:pt>
                  <c:pt idx="7">
                    <c:v>0.34606309034625504</c:v>
                  </c:pt>
                  <c:pt idx="8">
                    <c:v>0.13001275257963463</c:v>
                  </c:pt>
                  <c:pt idx="9">
                    <c:v>0.79874603546225231</c:v>
                  </c:pt>
                  <c:pt idx="10">
                    <c:v>1.1019595043224886</c:v>
                  </c:pt>
                </c:numCache>
              </c:numRef>
            </c:minus>
            <c:spPr>
              <a:noFill/>
              <a:ln w="9525" cap="flat" cmpd="sng" algn="ctr">
                <a:solidFill>
                  <a:schemeClr val="tx1">
                    <a:lumMod val="65000"/>
                    <a:lumOff val="35000"/>
                  </a:schemeClr>
                </a:solidFill>
                <a:round/>
              </a:ln>
              <a:effectLst/>
            </c:spPr>
          </c:errBars>
          <c:xVal>
            <c:numRef>
              <c:f>Totales!$G$4:$G$14</c:f>
              <c:numCache>
                <c:formatCode>General</c:formatCode>
                <c:ptCount val="11"/>
                <c:pt idx="0">
                  <c:v>100</c:v>
                </c:pt>
                <c:pt idx="1">
                  <c:v>63.095999999999997</c:v>
                </c:pt>
                <c:pt idx="2">
                  <c:v>39.811399999999999</c:v>
                </c:pt>
                <c:pt idx="3">
                  <c:v>25.118200000000002</c:v>
                </c:pt>
                <c:pt idx="4">
                  <c:v>15.849</c:v>
                </c:pt>
                <c:pt idx="5">
                  <c:v>9.9998000000000005</c:v>
                </c:pt>
                <c:pt idx="6">
                  <c:v>6.31006</c:v>
                </c:pt>
                <c:pt idx="7">
                  <c:v>3.98115</c:v>
                </c:pt>
                <c:pt idx="8">
                  <c:v>2.51187</c:v>
                </c:pt>
                <c:pt idx="9">
                  <c:v>1.5849200000000001</c:v>
                </c:pt>
                <c:pt idx="10">
                  <c:v>1.00003</c:v>
                </c:pt>
              </c:numCache>
            </c:numRef>
          </c:xVal>
          <c:yVal>
            <c:numRef>
              <c:f>Totales!$D$49:$D$59</c:f>
              <c:numCache>
                <c:formatCode>0.00</c:formatCode>
                <c:ptCount val="11"/>
                <c:pt idx="0">
                  <c:v>1.063725</c:v>
                </c:pt>
                <c:pt idx="1">
                  <c:v>1.4312324999999999</c:v>
                </c:pt>
                <c:pt idx="2">
                  <c:v>1.9834375</c:v>
                </c:pt>
                <c:pt idx="3">
                  <c:v>2.7635774999999998</c:v>
                </c:pt>
                <c:pt idx="4">
                  <c:v>3.8811024999999999</c:v>
                </c:pt>
                <c:pt idx="5">
                  <c:v>5.5365924999999994</c:v>
                </c:pt>
                <c:pt idx="6">
                  <c:v>8.0438900000000011</c:v>
                </c:pt>
                <c:pt idx="7">
                  <c:v>12.231925</c:v>
                </c:pt>
                <c:pt idx="8">
                  <c:v>19.108725</c:v>
                </c:pt>
                <c:pt idx="9">
                  <c:v>30.956274999999998</c:v>
                </c:pt>
                <c:pt idx="10">
                  <c:v>51.700624999999995</c:v>
                </c:pt>
              </c:numCache>
            </c:numRef>
          </c:yVal>
          <c:smooth val="1"/>
          <c:extLst>
            <c:ext xmlns:c16="http://schemas.microsoft.com/office/drawing/2014/chart" uri="{C3380CC4-5D6E-409C-BE32-E72D297353CC}">
              <c16:uniqueId val="{00000003-38C9-4189-A6AC-B035B11E7F4F}"/>
            </c:ext>
          </c:extLst>
        </c:ser>
        <c:ser>
          <c:idx val="4"/>
          <c:order val="4"/>
          <c:tx>
            <c:strRef>
              <c:f>Totales!$B$62</c:f>
              <c:strCache>
                <c:ptCount val="1"/>
                <c:pt idx="0">
                  <c:v>GRAFITO + CU 90% AL 15%</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errBars>
            <c:errDir val="y"/>
            <c:errBarType val="both"/>
            <c:errValType val="cust"/>
            <c:noEndCap val="0"/>
            <c:plus>
              <c:numRef>
                <c:f>Totales!$E$64:$E$74</c:f>
                <c:numCache>
                  <c:formatCode>General</c:formatCode>
                  <c:ptCount val="11"/>
                  <c:pt idx="0">
                    <c:v>0.10582630403165363</c:v>
                  </c:pt>
                  <c:pt idx="1">
                    <c:v>0.15390108825692778</c:v>
                  </c:pt>
                  <c:pt idx="2">
                    <c:v>0.21773448524904521</c:v>
                  </c:pt>
                  <c:pt idx="3">
                    <c:v>0.29218260990916839</c:v>
                  </c:pt>
                  <c:pt idx="4">
                    <c:v>0.45844813025393988</c:v>
                  </c:pt>
                  <c:pt idx="5">
                    <c:v>0.96690574405764407</c:v>
                  </c:pt>
                  <c:pt idx="6">
                    <c:v>1.1868361340836693</c:v>
                  </c:pt>
                  <c:pt idx="7">
                    <c:v>1.4145097690248263</c:v>
                  </c:pt>
                  <c:pt idx="8">
                    <c:v>2.884620021626187</c:v>
                  </c:pt>
                  <c:pt idx="9">
                    <c:v>4.4892391570472903</c:v>
                  </c:pt>
                  <c:pt idx="10">
                    <c:v>6.5566741911709103</c:v>
                  </c:pt>
                </c:numCache>
              </c:numRef>
            </c:plus>
            <c:minus>
              <c:numRef>
                <c:f>Totales!$E$64:$E$74</c:f>
                <c:numCache>
                  <c:formatCode>General</c:formatCode>
                  <c:ptCount val="11"/>
                  <c:pt idx="0">
                    <c:v>0.10582630403165363</c:v>
                  </c:pt>
                  <c:pt idx="1">
                    <c:v>0.15390108825692778</c:v>
                  </c:pt>
                  <c:pt idx="2">
                    <c:v>0.21773448524904521</c:v>
                  </c:pt>
                  <c:pt idx="3">
                    <c:v>0.29218260990916839</c:v>
                  </c:pt>
                  <c:pt idx="4">
                    <c:v>0.45844813025393988</c:v>
                  </c:pt>
                  <c:pt idx="5">
                    <c:v>0.96690574405764407</c:v>
                  </c:pt>
                  <c:pt idx="6">
                    <c:v>1.1868361340836693</c:v>
                  </c:pt>
                  <c:pt idx="7">
                    <c:v>1.4145097690248263</c:v>
                  </c:pt>
                  <c:pt idx="8">
                    <c:v>2.884620021626187</c:v>
                  </c:pt>
                  <c:pt idx="9">
                    <c:v>4.4892391570472903</c:v>
                  </c:pt>
                  <c:pt idx="10">
                    <c:v>6.5566741911709103</c:v>
                  </c:pt>
                </c:numCache>
              </c:numRef>
            </c:minus>
            <c:spPr>
              <a:noFill/>
              <a:ln w="19050" cap="flat" cmpd="sng" algn="ctr">
                <a:solidFill>
                  <a:schemeClr val="tx1">
                    <a:lumMod val="65000"/>
                    <a:lumOff val="35000"/>
                  </a:schemeClr>
                </a:solidFill>
                <a:round/>
              </a:ln>
              <a:effectLst/>
            </c:spPr>
          </c:errBars>
          <c:xVal>
            <c:numRef>
              <c:f>Totales!$G$4:$G$14</c:f>
              <c:numCache>
                <c:formatCode>General</c:formatCode>
                <c:ptCount val="11"/>
                <c:pt idx="0">
                  <c:v>100</c:v>
                </c:pt>
                <c:pt idx="1">
                  <c:v>63.095999999999997</c:v>
                </c:pt>
                <c:pt idx="2">
                  <c:v>39.811399999999999</c:v>
                </c:pt>
                <c:pt idx="3">
                  <c:v>25.118200000000002</c:v>
                </c:pt>
                <c:pt idx="4">
                  <c:v>15.849</c:v>
                </c:pt>
                <c:pt idx="5">
                  <c:v>9.9998000000000005</c:v>
                </c:pt>
                <c:pt idx="6">
                  <c:v>6.31006</c:v>
                </c:pt>
                <c:pt idx="7">
                  <c:v>3.98115</c:v>
                </c:pt>
                <c:pt idx="8">
                  <c:v>2.51187</c:v>
                </c:pt>
                <c:pt idx="9">
                  <c:v>1.5849200000000001</c:v>
                </c:pt>
                <c:pt idx="10">
                  <c:v>1.00003</c:v>
                </c:pt>
              </c:numCache>
            </c:numRef>
          </c:xVal>
          <c:yVal>
            <c:numRef>
              <c:f>Totales!$D$64:$D$74</c:f>
              <c:numCache>
                <c:formatCode>0.00</c:formatCode>
                <c:ptCount val="11"/>
                <c:pt idx="0">
                  <c:v>2.2164625000000004</c:v>
                </c:pt>
                <c:pt idx="1">
                  <c:v>2.9632749999999994</c:v>
                </c:pt>
                <c:pt idx="2">
                  <c:v>3.9745500000000002</c:v>
                </c:pt>
                <c:pt idx="3">
                  <c:v>5.3418200000000002</c:v>
                </c:pt>
                <c:pt idx="4">
                  <c:v>7.3660899999999998</c:v>
                </c:pt>
                <c:pt idx="5">
                  <c:v>10.4985575</c:v>
                </c:pt>
                <c:pt idx="6">
                  <c:v>15.098724999999998</c:v>
                </c:pt>
                <c:pt idx="7">
                  <c:v>22.388999999999999</c:v>
                </c:pt>
                <c:pt idx="8">
                  <c:v>34.131225000000001</c:v>
                </c:pt>
                <c:pt idx="9">
                  <c:v>54.312425000000005</c:v>
                </c:pt>
                <c:pt idx="10">
                  <c:v>90.273974999999993</c:v>
                </c:pt>
              </c:numCache>
            </c:numRef>
          </c:yVal>
          <c:smooth val="1"/>
          <c:extLst>
            <c:ext xmlns:c16="http://schemas.microsoft.com/office/drawing/2014/chart" uri="{C3380CC4-5D6E-409C-BE32-E72D297353CC}">
              <c16:uniqueId val="{00000004-38C9-4189-A6AC-B035B11E7F4F}"/>
            </c:ext>
          </c:extLst>
        </c:ser>
        <c:dLbls>
          <c:showLegendKey val="0"/>
          <c:showVal val="0"/>
          <c:showCatName val="0"/>
          <c:showSerName val="0"/>
          <c:showPercent val="0"/>
          <c:showBubbleSize val="0"/>
        </c:dLbls>
        <c:axId val="1940949168"/>
        <c:axId val="1940947504"/>
      </c:scatterChart>
      <c:valAx>
        <c:axId val="1940949168"/>
        <c:scaling>
          <c:orientation val="minMax"/>
          <c:max val="11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Velocidad</a:t>
                </a:r>
                <a:r>
                  <a:rPr lang="es-EC" baseline="0"/>
                  <a:t> de Cizalla</a:t>
                </a:r>
              </a:p>
              <a:p>
                <a:pPr>
                  <a:defRPr/>
                </a:pPr>
                <a:r>
                  <a:rPr lang="es-EC" baseline="0"/>
                  <a:t>(1/s)</a:t>
                </a:r>
                <a:endParaRPr lang="es-EC"/>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0947504"/>
        <c:crosses val="autoZero"/>
        <c:crossBetween val="midCat"/>
      </c:valAx>
      <c:valAx>
        <c:axId val="1940947504"/>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baseline="0"/>
                  <a:t>Viscosidad</a:t>
                </a:r>
              </a:p>
              <a:p>
                <a:pPr>
                  <a:defRPr/>
                </a:pPr>
                <a:r>
                  <a:rPr lang="es-EC" baseline="0"/>
                  <a:t>(Pa.s)</a:t>
                </a:r>
                <a:endParaRPr lang="es-EC"/>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094916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0647-CFBD-4A82-9478-102F76C33E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C"/>
          </a:p>
        </p:txBody>
      </p:sp>
      <p:sp>
        <p:nvSpPr>
          <p:cNvPr id="3" name="Subtitle 2">
            <a:extLst>
              <a:ext uri="{FF2B5EF4-FFF2-40B4-BE49-F238E27FC236}">
                <a16:creationId xmlns:a16="http://schemas.microsoft.com/office/drawing/2014/main" id="{28CE6A3C-1F97-44FB-BFA1-51FE89A44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C"/>
          </a:p>
        </p:txBody>
      </p:sp>
      <p:sp>
        <p:nvSpPr>
          <p:cNvPr id="4" name="Date Placeholder 3">
            <a:extLst>
              <a:ext uri="{FF2B5EF4-FFF2-40B4-BE49-F238E27FC236}">
                <a16:creationId xmlns:a16="http://schemas.microsoft.com/office/drawing/2014/main" id="{199FB463-B4C7-46CB-B1AD-FD81A52D06BA}"/>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5" name="Footer Placeholder 4">
            <a:extLst>
              <a:ext uri="{FF2B5EF4-FFF2-40B4-BE49-F238E27FC236}">
                <a16:creationId xmlns:a16="http://schemas.microsoft.com/office/drawing/2014/main" id="{193B2E6D-5F04-4323-9BD3-B433D72D4437}"/>
              </a:ext>
            </a:extLst>
          </p:cNvPr>
          <p:cNvSpPr>
            <a:spLocks noGrp="1"/>
          </p:cNvSpPr>
          <p:nvPr>
            <p:ph type="ftr" sz="quarter" idx="11"/>
          </p:nvPr>
        </p:nvSpPr>
        <p:spPr/>
        <p:txBody>
          <a:bodyPr/>
          <a:lstStyle/>
          <a:p>
            <a:endParaRPr lang="es-EC"/>
          </a:p>
        </p:txBody>
      </p:sp>
      <p:sp>
        <p:nvSpPr>
          <p:cNvPr id="6" name="Slide Number Placeholder 5">
            <a:extLst>
              <a:ext uri="{FF2B5EF4-FFF2-40B4-BE49-F238E27FC236}">
                <a16:creationId xmlns:a16="http://schemas.microsoft.com/office/drawing/2014/main" id="{7068767D-E650-4AD2-B44F-548E92E04D54}"/>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1547170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31992-3071-46B7-9695-A3C77DFFE05F}"/>
              </a:ext>
            </a:extLst>
          </p:cNvPr>
          <p:cNvSpPr>
            <a:spLocks noGrp="1"/>
          </p:cNvSpPr>
          <p:nvPr>
            <p:ph type="title"/>
          </p:nvPr>
        </p:nvSpPr>
        <p:spPr/>
        <p:txBody>
          <a:bodyPr/>
          <a:lstStyle/>
          <a:p>
            <a:r>
              <a:rPr lang="en-US"/>
              <a:t>Click to edit Master title style</a:t>
            </a:r>
            <a:endParaRPr lang="es-EC"/>
          </a:p>
        </p:txBody>
      </p:sp>
      <p:sp>
        <p:nvSpPr>
          <p:cNvPr id="3" name="Vertical Text Placeholder 2">
            <a:extLst>
              <a:ext uri="{FF2B5EF4-FFF2-40B4-BE49-F238E27FC236}">
                <a16:creationId xmlns:a16="http://schemas.microsoft.com/office/drawing/2014/main" id="{1A03170E-C11E-4510-ADD9-57114C414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a:extLst>
              <a:ext uri="{FF2B5EF4-FFF2-40B4-BE49-F238E27FC236}">
                <a16:creationId xmlns:a16="http://schemas.microsoft.com/office/drawing/2014/main" id="{09FBDE7C-8546-4DE5-AAA5-7156AE5178C2}"/>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5" name="Footer Placeholder 4">
            <a:extLst>
              <a:ext uri="{FF2B5EF4-FFF2-40B4-BE49-F238E27FC236}">
                <a16:creationId xmlns:a16="http://schemas.microsoft.com/office/drawing/2014/main" id="{24B327C5-1355-43F1-9779-511D2A312F7C}"/>
              </a:ext>
            </a:extLst>
          </p:cNvPr>
          <p:cNvSpPr>
            <a:spLocks noGrp="1"/>
          </p:cNvSpPr>
          <p:nvPr>
            <p:ph type="ftr" sz="quarter" idx="11"/>
          </p:nvPr>
        </p:nvSpPr>
        <p:spPr/>
        <p:txBody>
          <a:bodyPr/>
          <a:lstStyle/>
          <a:p>
            <a:endParaRPr lang="es-EC"/>
          </a:p>
        </p:txBody>
      </p:sp>
      <p:sp>
        <p:nvSpPr>
          <p:cNvPr id="6" name="Slide Number Placeholder 5">
            <a:extLst>
              <a:ext uri="{FF2B5EF4-FFF2-40B4-BE49-F238E27FC236}">
                <a16:creationId xmlns:a16="http://schemas.microsoft.com/office/drawing/2014/main" id="{F32A6BF3-5D4C-4F30-8BFD-DC0B2CD1C612}"/>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60292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44B8D7-BCF4-439E-B77D-F18049C585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C"/>
          </a:p>
        </p:txBody>
      </p:sp>
      <p:sp>
        <p:nvSpPr>
          <p:cNvPr id="3" name="Vertical Text Placeholder 2">
            <a:extLst>
              <a:ext uri="{FF2B5EF4-FFF2-40B4-BE49-F238E27FC236}">
                <a16:creationId xmlns:a16="http://schemas.microsoft.com/office/drawing/2014/main" id="{F8749F22-A9DF-4674-BC81-67ACCC6BB1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a:extLst>
              <a:ext uri="{FF2B5EF4-FFF2-40B4-BE49-F238E27FC236}">
                <a16:creationId xmlns:a16="http://schemas.microsoft.com/office/drawing/2014/main" id="{9B797B7E-246B-4461-A448-0692D83CE503}"/>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5" name="Footer Placeholder 4">
            <a:extLst>
              <a:ext uri="{FF2B5EF4-FFF2-40B4-BE49-F238E27FC236}">
                <a16:creationId xmlns:a16="http://schemas.microsoft.com/office/drawing/2014/main" id="{05331425-71B1-4BA6-B807-CF6496547C37}"/>
              </a:ext>
            </a:extLst>
          </p:cNvPr>
          <p:cNvSpPr>
            <a:spLocks noGrp="1"/>
          </p:cNvSpPr>
          <p:nvPr>
            <p:ph type="ftr" sz="quarter" idx="11"/>
          </p:nvPr>
        </p:nvSpPr>
        <p:spPr/>
        <p:txBody>
          <a:bodyPr/>
          <a:lstStyle/>
          <a:p>
            <a:endParaRPr lang="es-EC"/>
          </a:p>
        </p:txBody>
      </p:sp>
      <p:sp>
        <p:nvSpPr>
          <p:cNvPr id="6" name="Slide Number Placeholder 5">
            <a:extLst>
              <a:ext uri="{FF2B5EF4-FFF2-40B4-BE49-F238E27FC236}">
                <a16:creationId xmlns:a16="http://schemas.microsoft.com/office/drawing/2014/main" id="{6FBC5628-1F02-4702-A233-DDBDBEB5CA24}"/>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2874108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51230-9927-42AF-8F2B-31802ACB971F}"/>
              </a:ext>
            </a:extLst>
          </p:cNvPr>
          <p:cNvSpPr>
            <a:spLocks noGrp="1"/>
          </p:cNvSpPr>
          <p:nvPr>
            <p:ph type="title"/>
          </p:nvPr>
        </p:nvSpPr>
        <p:spPr/>
        <p:txBody>
          <a:bodyPr/>
          <a:lstStyle/>
          <a:p>
            <a:r>
              <a:rPr lang="en-US"/>
              <a:t>Click to edit Master title style</a:t>
            </a:r>
            <a:endParaRPr lang="es-EC"/>
          </a:p>
        </p:txBody>
      </p:sp>
      <p:sp>
        <p:nvSpPr>
          <p:cNvPr id="3" name="Content Placeholder 2">
            <a:extLst>
              <a:ext uri="{FF2B5EF4-FFF2-40B4-BE49-F238E27FC236}">
                <a16:creationId xmlns:a16="http://schemas.microsoft.com/office/drawing/2014/main" id="{9414F2B5-28C3-4957-A282-64DAECBFBE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a:extLst>
              <a:ext uri="{FF2B5EF4-FFF2-40B4-BE49-F238E27FC236}">
                <a16:creationId xmlns:a16="http://schemas.microsoft.com/office/drawing/2014/main" id="{FD3DF982-06FA-49E6-BE6C-B3964E0AEDD7}"/>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5" name="Footer Placeholder 4">
            <a:extLst>
              <a:ext uri="{FF2B5EF4-FFF2-40B4-BE49-F238E27FC236}">
                <a16:creationId xmlns:a16="http://schemas.microsoft.com/office/drawing/2014/main" id="{3E690C60-E48F-485A-8AD6-8DC073215D3B}"/>
              </a:ext>
            </a:extLst>
          </p:cNvPr>
          <p:cNvSpPr>
            <a:spLocks noGrp="1"/>
          </p:cNvSpPr>
          <p:nvPr>
            <p:ph type="ftr" sz="quarter" idx="11"/>
          </p:nvPr>
        </p:nvSpPr>
        <p:spPr/>
        <p:txBody>
          <a:bodyPr/>
          <a:lstStyle/>
          <a:p>
            <a:endParaRPr lang="es-EC"/>
          </a:p>
        </p:txBody>
      </p:sp>
      <p:sp>
        <p:nvSpPr>
          <p:cNvPr id="6" name="Slide Number Placeholder 5">
            <a:extLst>
              <a:ext uri="{FF2B5EF4-FFF2-40B4-BE49-F238E27FC236}">
                <a16:creationId xmlns:a16="http://schemas.microsoft.com/office/drawing/2014/main" id="{253DD0CA-1866-425A-B6BD-E817FA0BFE92}"/>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73680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C3FD4-32BF-457A-9F1C-F492977587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C"/>
          </a:p>
        </p:txBody>
      </p:sp>
      <p:sp>
        <p:nvSpPr>
          <p:cNvPr id="3" name="Text Placeholder 2">
            <a:extLst>
              <a:ext uri="{FF2B5EF4-FFF2-40B4-BE49-F238E27FC236}">
                <a16:creationId xmlns:a16="http://schemas.microsoft.com/office/drawing/2014/main" id="{C7C15EA4-0295-4DBC-8C8C-87AC2B96F0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EA49EE-0899-451E-A1DB-6FD28AA730FF}"/>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5" name="Footer Placeholder 4">
            <a:extLst>
              <a:ext uri="{FF2B5EF4-FFF2-40B4-BE49-F238E27FC236}">
                <a16:creationId xmlns:a16="http://schemas.microsoft.com/office/drawing/2014/main" id="{26421A6E-BEC2-41C1-846E-43CF5B499EAE}"/>
              </a:ext>
            </a:extLst>
          </p:cNvPr>
          <p:cNvSpPr>
            <a:spLocks noGrp="1"/>
          </p:cNvSpPr>
          <p:nvPr>
            <p:ph type="ftr" sz="quarter" idx="11"/>
          </p:nvPr>
        </p:nvSpPr>
        <p:spPr/>
        <p:txBody>
          <a:bodyPr/>
          <a:lstStyle/>
          <a:p>
            <a:endParaRPr lang="es-EC"/>
          </a:p>
        </p:txBody>
      </p:sp>
      <p:sp>
        <p:nvSpPr>
          <p:cNvPr id="6" name="Slide Number Placeholder 5">
            <a:extLst>
              <a:ext uri="{FF2B5EF4-FFF2-40B4-BE49-F238E27FC236}">
                <a16:creationId xmlns:a16="http://schemas.microsoft.com/office/drawing/2014/main" id="{FB0650BC-47ED-46C1-BCDC-61698413F52F}"/>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369467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341A-5AEA-482C-83CE-10A50F992ADB}"/>
              </a:ext>
            </a:extLst>
          </p:cNvPr>
          <p:cNvSpPr>
            <a:spLocks noGrp="1"/>
          </p:cNvSpPr>
          <p:nvPr>
            <p:ph type="title"/>
          </p:nvPr>
        </p:nvSpPr>
        <p:spPr/>
        <p:txBody>
          <a:bodyPr/>
          <a:lstStyle/>
          <a:p>
            <a:r>
              <a:rPr lang="en-US"/>
              <a:t>Click to edit Master title style</a:t>
            </a:r>
            <a:endParaRPr lang="es-EC"/>
          </a:p>
        </p:txBody>
      </p:sp>
      <p:sp>
        <p:nvSpPr>
          <p:cNvPr id="3" name="Content Placeholder 2">
            <a:extLst>
              <a:ext uri="{FF2B5EF4-FFF2-40B4-BE49-F238E27FC236}">
                <a16:creationId xmlns:a16="http://schemas.microsoft.com/office/drawing/2014/main" id="{5DC3AA3F-6A81-4807-845B-38DCC85738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Content Placeholder 3">
            <a:extLst>
              <a:ext uri="{FF2B5EF4-FFF2-40B4-BE49-F238E27FC236}">
                <a16:creationId xmlns:a16="http://schemas.microsoft.com/office/drawing/2014/main" id="{5662337A-5F19-48C8-81CB-0F7901730F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Date Placeholder 4">
            <a:extLst>
              <a:ext uri="{FF2B5EF4-FFF2-40B4-BE49-F238E27FC236}">
                <a16:creationId xmlns:a16="http://schemas.microsoft.com/office/drawing/2014/main" id="{43AD0ECC-B882-48A2-8C21-A339E458640B}"/>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6" name="Footer Placeholder 5">
            <a:extLst>
              <a:ext uri="{FF2B5EF4-FFF2-40B4-BE49-F238E27FC236}">
                <a16:creationId xmlns:a16="http://schemas.microsoft.com/office/drawing/2014/main" id="{8F41D765-7F7A-4BCB-B230-A9A121B87E50}"/>
              </a:ext>
            </a:extLst>
          </p:cNvPr>
          <p:cNvSpPr>
            <a:spLocks noGrp="1"/>
          </p:cNvSpPr>
          <p:nvPr>
            <p:ph type="ftr" sz="quarter" idx="11"/>
          </p:nvPr>
        </p:nvSpPr>
        <p:spPr/>
        <p:txBody>
          <a:bodyPr/>
          <a:lstStyle/>
          <a:p>
            <a:endParaRPr lang="es-EC"/>
          </a:p>
        </p:txBody>
      </p:sp>
      <p:sp>
        <p:nvSpPr>
          <p:cNvPr id="7" name="Slide Number Placeholder 6">
            <a:extLst>
              <a:ext uri="{FF2B5EF4-FFF2-40B4-BE49-F238E27FC236}">
                <a16:creationId xmlns:a16="http://schemas.microsoft.com/office/drawing/2014/main" id="{91E0875D-45E8-4581-AB52-64BB8661F2F6}"/>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3214373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E8EC-38A8-4D6F-934E-1DE2583FDD34}"/>
              </a:ext>
            </a:extLst>
          </p:cNvPr>
          <p:cNvSpPr>
            <a:spLocks noGrp="1"/>
          </p:cNvSpPr>
          <p:nvPr>
            <p:ph type="title"/>
          </p:nvPr>
        </p:nvSpPr>
        <p:spPr>
          <a:xfrm>
            <a:off x="839788" y="365125"/>
            <a:ext cx="10515600" cy="1325563"/>
          </a:xfrm>
        </p:spPr>
        <p:txBody>
          <a:bodyPr/>
          <a:lstStyle/>
          <a:p>
            <a:r>
              <a:rPr lang="en-US"/>
              <a:t>Click to edit Master title style</a:t>
            </a:r>
            <a:endParaRPr lang="es-EC"/>
          </a:p>
        </p:txBody>
      </p:sp>
      <p:sp>
        <p:nvSpPr>
          <p:cNvPr id="3" name="Text Placeholder 2">
            <a:extLst>
              <a:ext uri="{FF2B5EF4-FFF2-40B4-BE49-F238E27FC236}">
                <a16:creationId xmlns:a16="http://schemas.microsoft.com/office/drawing/2014/main" id="{196272B0-3795-4DCA-A382-B848B25CD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0DB4BC-9838-4219-9FE0-4339144FA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Text Placeholder 4">
            <a:extLst>
              <a:ext uri="{FF2B5EF4-FFF2-40B4-BE49-F238E27FC236}">
                <a16:creationId xmlns:a16="http://schemas.microsoft.com/office/drawing/2014/main" id="{1ED347D7-690F-4C65-898B-C6D7154CDE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B6D418-E014-4EB4-95D8-BE9C6EB408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7" name="Date Placeholder 6">
            <a:extLst>
              <a:ext uri="{FF2B5EF4-FFF2-40B4-BE49-F238E27FC236}">
                <a16:creationId xmlns:a16="http://schemas.microsoft.com/office/drawing/2014/main" id="{05129788-C205-4A70-B7B6-B4D7EEAEF070}"/>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8" name="Footer Placeholder 7">
            <a:extLst>
              <a:ext uri="{FF2B5EF4-FFF2-40B4-BE49-F238E27FC236}">
                <a16:creationId xmlns:a16="http://schemas.microsoft.com/office/drawing/2014/main" id="{24086B3A-CC60-40DF-AFA4-E8A3E00C0411}"/>
              </a:ext>
            </a:extLst>
          </p:cNvPr>
          <p:cNvSpPr>
            <a:spLocks noGrp="1"/>
          </p:cNvSpPr>
          <p:nvPr>
            <p:ph type="ftr" sz="quarter" idx="11"/>
          </p:nvPr>
        </p:nvSpPr>
        <p:spPr/>
        <p:txBody>
          <a:bodyPr/>
          <a:lstStyle/>
          <a:p>
            <a:endParaRPr lang="es-EC"/>
          </a:p>
        </p:txBody>
      </p:sp>
      <p:sp>
        <p:nvSpPr>
          <p:cNvPr id="9" name="Slide Number Placeholder 8">
            <a:extLst>
              <a:ext uri="{FF2B5EF4-FFF2-40B4-BE49-F238E27FC236}">
                <a16:creationId xmlns:a16="http://schemas.microsoft.com/office/drawing/2014/main" id="{41F4F1ED-7B51-4FD9-AEE7-BCA4DFFFBF30}"/>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4144098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D585-738C-45AF-8DDF-A3ACC18B3B89}"/>
              </a:ext>
            </a:extLst>
          </p:cNvPr>
          <p:cNvSpPr>
            <a:spLocks noGrp="1"/>
          </p:cNvSpPr>
          <p:nvPr>
            <p:ph type="title"/>
          </p:nvPr>
        </p:nvSpPr>
        <p:spPr/>
        <p:txBody>
          <a:bodyPr/>
          <a:lstStyle/>
          <a:p>
            <a:r>
              <a:rPr lang="en-US"/>
              <a:t>Click to edit Master title style</a:t>
            </a:r>
            <a:endParaRPr lang="es-EC"/>
          </a:p>
        </p:txBody>
      </p:sp>
      <p:sp>
        <p:nvSpPr>
          <p:cNvPr id="3" name="Date Placeholder 2">
            <a:extLst>
              <a:ext uri="{FF2B5EF4-FFF2-40B4-BE49-F238E27FC236}">
                <a16:creationId xmlns:a16="http://schemas.microsoft.com/office/drawing/2014/main" id="{D704C25E-A323-4A3B-B91F-87EFDDF2B25E}"/>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4" name="Footer Placeholder 3">
            <a:extLst>
              <a:ext uri="{FF2B5EF4-FFF2-40B4-BE49-F238E27FC236}">
                <a16:creationId xmlns:a16="http://schemas.microsoft.com/office/drawing/2014/main" id="{7BB12439-3F68-4FB4-A98E-24BDBC852DA8}"/>
              </a:ext>
            </a:extLst>
          </p:cNvPr>
          <p:cNvSpPr>
            <a:spLocks noGrp="1"/>
          </p:cNvSpPr>
          <p:nvPr>
            <p:ph type="ftr" sz="quarter" idx="11"/>
          </p:nvPr>
        </p:nvSpPr>
        <p:spPr/>
        <p:txBody>
          <a:bodyPr/>
          <a:lstStyle/>
          <a:p>
            <a:endParaRPr lang="es-EC"/>
          </a:p>
        </p:txBody>
      </p:sp>
      <p:sp>
        <p:nvSpPr>
          <p:cNvPr id="5" name="Slide Number Placeholder 4">
            <a:extLst>
              <a:ext uri="{FF2B5EF4-FFF2-40B4-BE49-F238E27FC236}">
                <a16:creationId xmlns:a16="http://schemas.microsoft.com/office/drawing/2014/main" id="{00A377AE-454B-4302-8557-B93E73D15094}"/>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369433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2495C2-CF24-41F3-8621-FA5936CC3A86}"/>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3" name="Footer Placeholder 2">
            <a:extLst>
              <a:ext uri="{FF2B5EF4-FFF2-40B4-BE49-F238E27FC236}">
                <a16:creationId xmlns:a16="http://schemas.microsoft.com/office/drawing/2014/main" id="{1F75D827-D2A8-40E0-972E-A1594D2C5F80}"/>
              </a:ext>
            </a:extLst>
          </p:cNvPr>
          <p:cNvSpPr>
            <a:spLocks noGrp="1"/>
          </p:cNvSpPr>
          <p:nvPr>
            <p:ph type="ftr" sz="quarter" idx="11"/>
          </p:nvPr>
        </p:nvSpPr>
        <p:spPr/>
        <p:txBody>
          <a:bodyPr/>
          <a:lstStyle/>
          <a:p>
            <a:endParaRPr lang="es-EC"/>
          </a:p>
        </p:txBody>
      </p:sp>
      <p:sp>
        <p:nvSpPr>
          <p:cNvPr id="4" name="Slide Number Placeholder 3">
            <a:extLst>
              <a:ext uri="{FF2B5EF4-FFF2-40B4-BE49-F238E27FC236}">
                <a16:creationId xmlns:a16="http://schemas.microsoft.com/office/drawing/2014/main" id="{FFA9B893-5058-4D9A-A313-1624B73FA4D7}"/>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334652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FFAC-237D-4F79-9225-9BC5EFDA3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C"/>
          </a:p>
        </p:txBody>
      </p:sp>
      <p:sp>
        <p:nvSpPr>
          <p:cNvPr id="3" name="Content Placeholder 2">
            <a:extLst>
              <a:ext uri="{FF2B5EF4-FFF2-40B4-BE49-F238E27FC236}">
                <a16:creationId xmlns:a16="http://schemas.microsoft.com/office/drawing/2014/main" id="{766F9681-B378-4CF7-A6B6-F847DD8908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Text Placeholder 3">
            <a:extLst>
              <a:ext uri="{FF2B5EF4-FFF2-40B4-BE49-F238E27FC236}">
                <a16:creationId xmlns:a16="http://schemas.microsoft.com/office/drawing/2014/main" id="{4AA22318-C55C-4199-9606-5369FD5DB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EB742-AD79-49FE-A790-4FD193B4C6CD}"/>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6" name="Footer Placeholder 5">
            <a:extLst>
              <a:ext uri="{FF2B5EF4-FFF2-40B4-BE49-F238E27FC236}">
                <a16:creationId xmlns:a16="http://schemas.microsoft.com/office/drawing/2014/main" id="{C073FEF7-4EE2-4801-94B9-427CAF9AF77A}"/>
              </a:ext>
            </a:extLst>
          </p:cNvPr>
          <p:cNvSpPr>
            <a:spLocks noGrp="1"/>
          </p:cNvSpPr>
          <p:nvPr>
            <p:ph type="ftr" sz="quarter" idx="11"/>
          </p:nvPr>
        </p:nvSpPr>
        <p:spPr/>
        <p:txBody>
          <a:bodyPr/>
          <a:lstStyle/>
          <a:p>
            <a:endParaRPr lang="es-EC"/>
          </a:p>
        </p:txBody>
      </p:sp>
      <p:sp>
        <p:nvSpPr>
          <p:cNvPr id="7" name="Slide Number Placeholder 6">
            <a:extLst>
              <a:ext uri="{FF2B5EF4-FFF2-40B4-BE49-F238E27FC236}">
                <a16:creationId xmlns:a16="http://schemas.microsoft.com/office/drawing/2014/main" id="{DAB6A66C-DCDE-4C9C-B0BF-F778EE204F59}"/>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3563170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8379-B86C-4AF6-BF4B-BA29E9F49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C"/>
          </a:p>
        </p:txBody>
      </p:sp>
      <p:sp>
        <p:nvSpPr>
          <p:cNvPr id="3" name="Picture Placeholder 2">
            <a:extLst>
              <a:ext uri="{FF2B5EF4-FFF2-40B4-BE49-F238E27FC236}">
                <a16:creationId xmlns:a16="http://schemas.microsoft.com/office/drawing/2014/main" id="{E6F2BCE8-E20B-43CE-AC74-2AF737A6DC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Text Placeholder 3">
            <a:extLst>
              <a:ext uri="{FF2B5EF4-FFF2-40B4-BE49-F238E27FC236}">
                <a16:creationId xmlns:a16="http://schemas.microsoft.com/office/drawing/2014/main" id="{7E9F23A7-0122-4B70-B6D3-E82E8E68A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D7FD8-CD08-4C71-900F-FABAEBDCC896}"/>
              </a:ext>
            </a:extLst>
          </p:cNvPr>
          <p:cNvSpPr>
            <a:spLocks noGrp="1"/>
          </p:cNvSpPr>
          <p:nvPr>
            <p:ph type="dt" sz="half" idx="10"/>
          </p:nvPr>
        </p:nvSpPr>
        <p:spPr/>
        <p:txBody>
          <a:bodyPr/>
          <a:lstStyle/>
          <a:p>
            <a:fld id="{65DE9F76-211B-453A-A3EF-2BF46A05A02E}" type="datetimeFigureOut">
              <a:rPr lang="es-EC" smtClean="0"/>
              <a:t>28/3/2022</a:t>
            </a:fld>
            <a:endParaRPr lang="es-EC"/>
          </a:p>
        </p:txBody>
      </p:sp>
      <p:sp>
        <p:nvSpPr>
          <p:cNvPr id="6" name="Footer Placeholder 5">
            <a:extLst>
              <a:ext uri="{FF2B5EF4-FFF2-40B4-BE49-F238E27FC236}">
                <a16:creationId xmlns:a16="http://schemas.microsoft.com/office/drawing/2014/main" id="{AE7D547B-3CF2-438F-AD99-46B94B33861F}"/>
              </a:ext>
            </a:extLst>
          </p:cNvPr>
          <p:cNvSpPr>
            <a:spLocks noGrp="1"/>
          </p:cNvSpPr>
          <p:nvPr>
            <p:ph type="ftr" sz="quarter" idx="11"/>
          </p:nvPr>
        </p:nvSpPr>
        <p:spPr/>
        <p:txBody>
          <a:bodyPr/>
          <a:lstStyle/>
          <a:p>
            <a:endParaRPr lang="es-EC"/>
          </a:p>
        </p:txBody>
      </p:sp>
      <p:sp>
        <p:nvSpPr>
          <p:cNvPr id="7" name="Slide Number Placeholder 6">
            <a:extLst>
              <a:ext uri="{FF2B5EF4-FFF2-40B4-BE49-F238E27FC236}">
                <a16:creationId xmlns:a16="http://schemas.microsoft.com/office/drawing/2014/main" id="{A55F5C31-87D9-4E2C-9F16-25B1F04C1F9B}"/>
              </a:ext>
            </a:extLst>
          </p:cNvPr>
          <p:cNvSpPr>
            <a:spLocks noGrp="1"/>
          </p:cNvSpPr>
          <p:nvPr>
            <p:ph type="sldNum" sz="quarter" idx="12"/>
          </p:nvPr>
        </p:nvSpPr>
        <p:spPr/>
        <p:txBody>
          <a:bodyPr/>
          <a:lstStyle/>
          <a:p>
            <a:fld id="{4A1B203B-4C78-4448-87CF-E7B427A3E758}" type="slidenum">
              <a:rPr lang="es-EC" smtClean="0"/>
              <a:t>‹#›</a:t>
            </a:fld>
            <a:endParaRPr lang="es-EC"/>
          </a:p>
        </p:txBody>
      </p:sp>
    </p:spTree>
    <p:extLst>
      <p:ext uri="{BB962C8B-B14F-4D97-AF65-F5344CB8AC3E}">
        <p14:creationId xmlns:p14="http://schemas.microsoft.com/office/powerpoint/2010/main" val="372734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83C85D-DA59-46ED-81DE-FCBA2A86F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C"/>
          </a:p>
        </p:txBody>
      </p:sp>
      <p:sp>
        <p:nvSpPr>
          <p:cNvPr id="3" name="Text Placeholder 2">
            <a:extLst>
              <a:ext uri="{FF2B5EF4-FFF2-40B4-BE49-F238E27FC236}">
                <a16:creationId xmlns:a16="http://schemas.microsoft.com/office/drawing/2014/main" id="{D31CDD0D-64C2-4E17-A014-21BE1A86A6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a:extLst>
              <a:ext uri="{FF2B5EF4-FFF2-40B4-BE49-F238E27FC236}">
                <a16:creationId xmlns:a16="http://schemas.microsoft.com/office/drawing/2014/main" id="{A3C16FA9-C89B-4E98-9B12-1F2DE2C607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E9F76-211B-453A-A3EF-2BF46A05A02E}" type="datetimeFigureOut">
              <a:rPr lang="es-EC" smtClean="0"/>
              <a:t>28/3/2022</a:t>
            </a:fld>
            <a:endParaRPr lang="es-EC"/>
          </a:p>
        </p:txBody>
      </p:sp>
      <p:sp>
        <p:nvSpPr>
          <p:cNvPr id="5" name="Footer Placeholder 4">
            <a:extLst>
              <a:ext uri="{FF2B5EF4-FFF2-40B4-BE49-F238E27FC236}">
                <a16:creationId xmlns:a16="http://schemas.microsoft.com/office/drawing/2014/main" id="{FE6D561D-B9B4-4CE8-B753-7DCF70FE11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a:extLst>
              <a:ext uri="{FF2B5EF4-FFF2-40B4-BE49-F238E27FC236}">
                <a16:creationId xmlns:a16="http://schemas.microsoft.com/office/drawing/2014/main" id="{115FADAB-6EE7-4879-BE55-99FE6A1AED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B203B-4C78-4448-87CF-E7B427A3E758}" type="slidenum">
              <a:rPr lang="es-EC" smtClean="0"/>
              <a:t>‹#›</a:t>
            </a:fld>
            <a:endParaRPr lang="es-EC"/>
          </a:p>
        </p:txBody>
      </p:sp>
    </p:spTree>
    <p:extLst>
      <p:ext uri="{BB962C8B-B14F-4D97-AF65-F5344CB8AC3E}">
        <p14:creationId xmlns:p14="http://schemas.microsoft.com/office/powerpoint/2010/main" val="191848463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9179-6AF9-4361-8710-FCC45C799385}"/>
              </a:ext>
            </a:extLst>
          </p:cNvPr>
          <p:cNvSpPr>
            <a:spLocks noGrp="1"/>
          </p:cNvSpPr>
          <p:nvPr>
            <p:ph type="ctrTitle"/>
          </p:nvPr>
        </p:nvSpPr>
        <p:spPr/>
        <p:txBody>
          <a:bodyPr/>
          <a:lstStyle/>
          <a:p>
            <a:endParaRPr lang="es-EC" dirty="0"/>
          </a:p>
        </p:txBody>
      </p:sp>
      <p:sp>
        <p:nvSpPr>
          <p:cNvPr id="3" name="Subtitle 2">
            <a:extLst>
              <a:ext uri="{FF2B5EF4-FFF2-40B4-BE49-F238E27FC236}">
                <a16:creationId xmlns:a16="http://schemas.microsoft.com/office/drawing/2014/main" id="{6AED27B1-54D5-4464-BF6C-28616CE62DD2}"/>
              </a:ext>
            </a:extLst>
          </p:cNvPr>
          <p:cNvSpPr>
            <a:spLocks noGrp="1"/>
          </p:cNvSpPr>
          <p:nvPr>
            <p:ph type="subTitle" idx="1"/>
          </p:nvPr>
        </p:nvSpPr>
        <p:spPr/>
        <p:txBody>
          <a:bodyPr/>
          <a:lstStyle/>
          <a:p>
            <a:endParaRPr lang="es-EC"/>
          </a:p>
        </p:txBody>
      </p:sp>
      <p:pic>
        <p:nvPicPr>
          <p:cNvPr id="4" name="Imagen 3">
            <a:extLst>
              <a:ext uri="{FF2B5EF4-FFF2-40B4-BE49-F238E27FC236}">
                <a16:creationId xmlns:a16="http://schemas.microsoft.com/office/drawing/2014/main" id="{E758BCAA-28D0-4EEA-84F9-0CB7686CE81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ln>
            <a:noFill/>
          </a:ln>
        </p:spPr>
      </p:pic>
      <p:sp>
        <p:nvSpPr>
          <p:cNvPr id="6" name="CuadroTexto 4">
            <a:extLst>
              <a:ext uri="{FF2B5EF4-FFF2-40B4-BE49-F238E27FC236}">
                <a16:creationId xmlns:a16="http://schemas.microsoft.com/office/drawing/2014/main" id="{D8ECB44C-ECD7-498E-A0E5-C36BF9685F2D}"/>
              </a:ext>
            </a:extLst>
          </p:cNvPr>
          <p:cNvSpPr txBox="1"/>
          <p:nvPr/>
        </p:nvSpPr>
        <p:spPr>
          <a:xfrm>
            <a:off x="1524000" y="208941"/>
            <a:ext cx="9757956" cy="5139869"/>
          </a:xfrm>
          <a:prstGeom prst="rect">
            <a:avLst/>
          </a:prstGeom>
          <a:noFill/>
        </p:spPr>
        <p:txBody>
          <a:bodyPr wrap="square" lIns="91440" tIns="45720" rIns="91440" bIns="45720" rtlCol="0" anchor="t">
            <a:spAutoFit/>
          </a:bodyPr>
          <a:lstStyle/>
          <a:p>
            <a:pPr algn="ctr"/>
            <a:endParaRPr lang="en-US" b="1" dirty="0"/>
          </a:p>
          <a:p>
            <a:pPr algn="ctr"/>
            <a:r>
              <a:rPr lang="en-US" sz="3000" b="1" dirty="0">
                <a:latin typeface="Times New Roman" panose="02020603050405020304" pitchFamily="18" charset="0"/>
                <a:ea typeface="Tahoma" panose="020B0604030504040204" pitchFamily="34" charset="0"/>
                <a:cs typeface="Times New Roman" panose="02020603050405020304" pitchFamily="18" charset="0"/>
              </a:rPr>
              <a:t>UNIVERSIDAD DE LAS FUERZAS ARMADAS “ESPE”</a:t>
            </a:r>
          </a:p>
          <a:p>
            <a:pPr algn="ctr"/>
            <a:endParaRPr lang="en-US" sz="20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TEMA:</a:t>
            </a:r>
          </a:p>
          <a:p>
            <a:pPr algn="ctr"/>
            <a:endParaRPr lang="en-US" sz="2000" b="1" dirty="0">
              <a:latin typeface="Times New Roman" panose="02020603050405020304" pitchFamily="18" charset="0"/>
              <a:cs typeface="Times New Roman" panose="02020603050405020304" pitchFamily="18" charset="0"/>
            </a:endParaRPr>
          </a:p>
          <a:p>
            <a:pPr algn="ct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ESTUDIO DE LA CONDUCTIVIDAD ELÉCTRICA Y PROPIEDADES MECÁNICAS EN MATERIALES A BASE DE CEMENTO CON LA ADICIÓN DE PARTÍCULAS DE CARBONO</a:t>
            </a: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AUTORES:</a:t>
            </a:r>
          </a:p>
          <a:p>
            <a:pPr algn="ctr"/>
            <a:endParaRPr lang="en-US" b="1" dirty="0">
              <a:latin typeface="Times New Roman" panose="02020603050405020304" pitchFamily="18" charset="0"/>
              <a:cs typeface="Times New Roman" panose="02020603050405020304" pitchFamily="18" charset="0"/>
            </a:endParaRPr>
          </a:p>
          <a:p>
            <a:pPr algn="ctr"/>
            <a:r>
              <a:rPr lang="en-US" dirty="0">
                <a:latin typeface="Times New Roman"/>
                <a:cs typeface="Times New Roman"/>
              </a:rPr>
              <a:t>SR. LLERENA POZO, MATEO ALEJANDRO</a:t>
            </a:r>
            <a:endParaRPr lang="en-US" dirty="0">
              <a:latin typeface="Times New Roman" panose="02020603050405020304" pitchFamily="18" charset="0"/>
              <a:cs typeface="Times New Roman" panose="02020603050405020304" pitchFamily="18" charset="0"/>
            </a:endParaRPr>
          </a:p>
          <a:p>
            <a:pPr algn="ctr"/>
            <a:r>
              <a:rPr lang="en-US" dirty="0">
                <a:latin typeface="Times New Roman"/>
                <a:cs typeface="Times New Roman"/>
              </a:rPr>
              <a:t>SR. REINA RECALDE, PABLO SEBASTIAN</a:t>
            </a: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TUTOR:</a:t>
            </a:r>
          </a:p>
          <a:p>
            <a:pPr algn="ctr"/>
            <a:endParaRPr lang="en-US" b="1" dirty="0">
              <a:latin typeface="Times New Roman" panose="02020603050405020304" pitchFamily="18" charset="0"/>
              <a:cs typeface="Times New Roman" panose="02020603050405020304" pitchFamily="18" charset="0"/>
            </a:endParaRPr>
          </a:p>
          <a:p>
            <a:pPr algn="ctr"/>
            <a:r>
              <a:rPr lang="en-US" dirty="0">
                <a:latin typeface="Times New Roman"/>
                <a:cs typeface="Times New Roman"/>
              </a:rPr>
              <a:t>ING. SÁNCHEZ </a:t>
            </a:r>
            <a:r>
              <a:rPr lang="en-US" dirty="0" err="1">
                <a:latin typeface="Times New Roman"/>
                <a:cs typeface="Times New Roman"/>
              </a:rPr>
              <a:t>SÁNCHEZ</a:t>
            </a:r>
            <a:r>
              <a:rPr lang="en-US" dirty="0">
                <a:latin typeface="Times New Roman"/>
                <a:cs typeface="Times New Roman"/>
              </a:rPr>
              <a:t> XAVIER ROLANDO PhD.</a:t>
            </a:r>
          </a:p>
        </p:txBody>
      </p:sp>
    </p:spTree>
    <p:extLst>
      <p:ext uri="{BB962C8B-B14F-4D97-AF65-F5344CB8AC3E}">
        <p14:creationId xmlns:p14="http://schemas.microsoft.com/office/powerpoint/2010/main" val="41967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F932A7-DF7F-4757-B6F6-4F0903C92523}"/>
              </a:ext>
            </a:extLst>
          </p:cNvPr>
          <p:cNvSpPr txBox="1">
            <a:spLocks/>
          </p:cNvSpPr>
          <p:nvPr/>
        </p:nvSpPr>
        <p:spPr>
          <a:xfrm>
            <a:off x="366898" y="400036"/>
            <a:ext cx="9187918" cy="981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latin typeface="Times New Roman" panose="02020603050405020304" pitchFamily="18" charset="0"/>
                <a:cs typeface="Times New Roman" panose="02020603050405020304" pitchFamily="18" charset="0"/>
              </a:rPr>
              <a:t>Aspectos que afectan a la tortuosidad</a:t>
            </a:r>
            <a:endParaRPr lang="es-EC"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D2359C92-47B0-47AC-96CE-C33BBCA903B3}"/>
              </a:ext>
            </a:extLst>
          </p:cNvPr>
          <p:cNvSpPr txBox="1">
            <a:spLocks/>
          </p:cNvSpPr>
          <p:nvPr/>
        </p:nvSpPr>
        <p:spPr>
          <a:xfrm>
            <a:off x="4863547" y="1721082"/>
            <a:ext cx="6665845" cy="424590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400" dirty="0"/>
              <a:t>Estructura interna del material poroso y su composición.</a:t>
            </a:r>
          </a:p>
          <a:p>
            <a:pPr marL="0" indent="0" algn="just">
              <a:buNone/>
            </a:pPr>
            <a:endParaRPr lang="es-ES" sz="2400" dirty="0"/>
          </a:p>
          <a:p>
            <a:pPr algn="just"/>
            <a:r>
              <a:rPr lang="es-ES" sz="2400" dirty="0"/>
              <a:t>Se incrementa cuando los poros son muy irregulares y disminuye cuando son regulares o tienen formas esféricas.</a:t>
            </a:r>
          </a:p>
          <a:p>
            <a:pPr marL="0" indent="0" algn="just">
              <a:buNone/>
            </a:pPr>
            <a:endParaRPr lang="es-ES" sz="2400" dirty="0"/>
          </a:p>
          <a:p>
            <a:pPr marL="0" indent="0" algn="just">
              <a:buFont typeface="Arial" panose="020B0604020202020204" pitchFamily="34" charset="0"/>
              <a:buNone/>
            </a:pPr>
            <a:r>
              <a:rPr lang="es-ES" sz="2400" dirty="0"/>
              <a:t>Una tortuosidad óptima debe equilibrar la cantidad y la dispersión del elemento poroso.</a:t>
            </a:r>
          </a:p>
        </p:txBody>
      </p:sp>
      <p:pic>
        <p:nvPicPr>
          <p:cNvPr id="3" name="Imagen 2">
            <a:extLst>
              <a:ext uri="{FF2B5EF4-FFF2-40B4-BE49-F238E27FC236}">
                <a16:creationId xmlns:a16="http://schemas.microsoft.com/office/drawing/2014/main" id="{140F5669-1AEC-441C-82F7-447FD04C497E}"/>
              </a:ext>
            </a:extLst>
          </p:cNvPr>
          <p:cNvPicPr>
            <a:picLocks noChangeAspect="1"/>
          </p:cNvPicPr>
          <p:nvPr/>
        </p:nvPicPr>
        <p:blipFill>
          <a:blip r:embed="rId2"/>
          <a:stretch>
            <a:fillRect/>
          </a:stretch>
        </p:blipFill>
        <p:spPr>
          <a:xfrm>
            <a:off x="1256100" y="1520930"/>
            <a:ext cx="2724511" cy="2545267"/>
          </a:xfrm>
          <a:prstGeom prst="rect">
            <a:avLst/>
          </a:prstGeom>
        </p:spPr>
      </p:pic>
      <p:pic>
        <p:nvPicPr>
          <p:cNvPr id="6" name="Picture 2" descr="Cap´ıtulo 1 Conceptos Fundamentales">
            <a:extLst>
              <a:ext uri="{FF2B5EF4-FFF2-40B4-BE49-F238E27FC236}">
                <a16:creationId xmlns:a16="http://schemas.microsoft.com/office/drawing/2014/main" id="{E4E6CD5A-A14D-475A-8E07-AD42AE982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1" y="4289324"/>
            <a:ext cx="3346588" cy="168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38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5B68-3B03-4197-9A85-D33AC1917D18}"/>
              </a:ext>
            </a:extLst>
          </p:cNvPr>
          <p:cNvSpPr>
            <a:spLocks noGrp="1"/>
          </p:cNvSpPr>
          <p:nvPr>
            <p:ph type="title"/>
          </p:nvPr>
        </p:nvSpPr>
        <p:spPr>
          <a:xfrm>
            <a:off x="3523045" y="-16591"/>
            <a:ext cx="5145911" cy="1325563"/>
          </a:xfrm>
        </p:spPr>
        <p:txBody>
          <a:bodyPr/>
          <a:lstStyle/>
          <a:p>
            <a:r>
              <a:rPr lang="es-EC" dirty="0">
                <a:latin typeface="Times New Roman" panose="02020603050405020304" pitchFamily="18" charset="0"/>
                <a:cs typeface="Times New Roman" panose="02020603050405020304" pitchFamily="18" charset="0"/>
              </a:rPr>
              <a:t>Teoría de Percolación</a:t>
            </a:r>
          </a:p>
        </p:txBody>
      </p:sp>
      <p:sp>
        <p:nvSpPr>
          <p:cNvPr id="3" name="Content Placeholder 2">
            <a:extLst>
              <a:ext uri="{FF2B5EF4-FFF2-40B4-BE49-F238E27FC236}">
                <a16:creationId xmlns:a16="http://schemas.microsoft.com/office/drawing/2014/main" id="{108337DA-F023-48B4-8CE1-960ACDB08618}"/>
              </a:ext>
            </a:extLst>
          </p:cNvPr>
          <p:cNvSpPr>
            <a:spLocks noGrp="1"/>
          </p:cNvSpPr>
          <p:nvPr>
            <p:ph idx="1"/>
          </p:nvPr>
        </p:nvSpPr>
        <p:spPr>
          <a:xfrm>
            <a:off x="838199" y="1097354"/>
            <a:ext cx="4821820" cy="4887692"/>
          </a:xfrm>
        </p:spPr>
        <p:txBody>
          <a:bodyPr>
            <a:normAutofit/>
          </a:bodyPr>
          <a:lstStyle/>
          <a:p>
            <a:pPr marL="0" indent="0" algn="just">
              <a:buNone/>
            </a:pP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s-EC" dirty="0"/>
          </a:p>
        </p:txBody>
      </p:sp>
      <p:pic>
        <p:nvPicPr>
          <p:cNvPr id="11" name="Picture 10">
            <a:extLst>
              <a:ext uri="{FF2B5EF4-FFF2-40B4-BE49-F238E27FC236}">
                <a16:creationId xmlns:a16="http://schemas.microsoft.com/office/drawing/2014/main" id="{5984BD17-2B62-41A9-9049-78E7CB50A084}"/>
              </a:ext>
            </a:extLst>
          </p:cNvPr>
          <p:cNvPicPr/>
          <p:nvPr/>
        </p:nvPicPr>
        <p:blipFill>
          <a:blip r:embed="rId2"/>
          <a:stretch>
            <a:fillRect/>
          </a:stretch>
        </p:blipFill>
        <p:spPr>
          <a:xfrm>
            <a:off x="6531983" y="1498320"/>
            <a:ext cx="4996403" cy="4263327"/>
          </a:xfrm>
          <a:prstGeom prst="rect">
            <a:avLst/>
          </a:prstGeom>
        </p:spPr>
      </p:pic>
      <p:pic>
        <p:nvPicPr>
          <p:cNvPr id="2050" name="Picture 2" descr="Probabilidad, una subrama de la ciencia muy presente en Internet | Noticias  de la Ciencia y la Tecnología (Amazings® / NCYT®)">
            <a:extLst>
              <a:ext uri="{FF2B5EF4-FFF2-40B4-BE49-F238E27FC236}">
                <a16:creationId xmlns:a16="http://schemas.microsoft.com/office/drawing/2014/main" id="{0289B0CF-3F73-44E2-870D-52D027D7F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95" y="1127954"/>
            <a:ext cx="4380047" cy="292874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31D2D50-89AF-478A-9EC8-4D6BAA8C4CCB}"/>
              </a:ext>
            </a:extLst>
          </p:cNvPr>
          <p:cNvSpPr/>
          <p:nvPr/>
        </p:nvSpPr>
        <p:spPr>
          <a:xfrm>
            <a:off x="9286045" y="2268097"/>
            <a:ext cx="798990" cy="5853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Arrow: Right 4">
            <a:extLst>
              <a:ext uri="{FF2B5EF4-FFF2-40B4-BE49-F238E27FC236}">
                <a16:creationId xmlns:a16="http://schemas.microsoft.com/office/drawing/2014/main" id="{644725F1-1C48-4F4D-909A-EDDCDBDD3FE3}"/>
              </a:ext>
            </a:extLst>
          </p:cNvPr>
          <p:cNvSpPr/>
          <p:nvPr/>
        </p:nvSpPr>
        <p:spPr>
          <a:xfrm>
            <a:off x="4953741" y="1992350"/>
            <a:ext cx="1578242" cy="861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Arrow: Right 11">
            <a:extLst>
              <a:ext uri="{FF2B5EF4-FFF2-40B4-BE49-F238E27FC236}">
                <a16:creationId xmlns:a16="http://schemas.microsoft.com/office/drawing/2014/main" id="{CE523F54-5445-4401-A433-C310044E79A2}"/>
              </a:ext>
            </a:extLst>
          </p:cNvPr>
          <p:cNvSpPr/>
          <p:nvPr/>
        </p:nvSpPr>
        <p:spPr>
          <a:xfrm rot="10800000">
            <a:off x="4986198" y="4449035"/>
            <a:ext cx="1578242" cy="861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52" name="Picture 4" descr="new | Pico-Sport Lda">
            <a:extLst>
              <a:ext uri="{FF2B5EF4-FFF2-40B4-BE49-F238E27FC236}">
                <a16:creationId xmlns:a16="http://schemas.microsoft.com/office/drawing/2014/main" id="{2AF0E210-A34A-42C7-B253-1A01C8270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698" y="4613674"/>
            <a:ext cx="28575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r Qué Suben o Bajan de Precio las Acciones en la Bolsa">
            <a:extLst>
              <a:ext uri="{FF2B5EF4-FFF2-40B4-BE49-F238E27FC236}">
                <a16:creationId xmlns:a16="http://schemas.microsoft.com/office/drawing/2014/main" id="{04DD280B-6893-45E1-9DC9-AB0F98566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648" y="4109950"/>
            <a:ext cx="1924050"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99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B0350-C981-465C-9EAB-93919FEC612C}"/>
              </a:ext>
            </a:extLst>
          </p:cNvPr>
          <p:cNvSpPr>
            <a:spLocks noGrp="1"/>
          </p:cNvSpPr>
          <p:nvPr>
            <p:ph type="title"/>
          </p:nvPr>
        </p:nvSpPr>
        <p:spPr>
          <a:xfrm>
            <a:off x="2770690" y="-147654"/>
            <a:ext cx="6650620" cy="1325563"/>
          </a:xfrm>
        </p:spPr>
        <p:txBody>
          <a:bodyPr>
            <a:normAutofit/>
          </a:bodyPr>
          <a:lstStyle/>
          <a:p>
            <a:r>
              <a:rPr lang="es-EC" sz="4200" dirty="0">
                <a:latin typeface="Times New Roman" panose="02020603050405020304" pitchFamily="18" charset="0"/>
                <a:cs typeface="Times New Roman" panose="02020603050405020304" pitchFamily="18" charset="0"/>
              </a:rPr>
              <a:t>Percolación y Conductividad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4FA5C8-109A-4EE2-80D6-2C608627545C}"/>
                  </a:ext>
                </a:extLst>
              </p:cNvPr>
              <p:cNvSpPr>
                <a:spLocks noGrp="1"/>
              </p:cNvSpPr>
              <p:nvPr>
                <p:ph idx="1"/>
              </p:nvPr>
            </p:nvSpPr>
            <p:spPr>
              <a:xfrm>
                <a:off x="496353" y="4821129"/>
                <a:ext cx="6315455" cy="1834335"/>
              </a:xfrm>
            </p:spPr>
            <p:txBody>
              <a:bodyPr>
                <a:noAutofit/>
              </a:bodyPr>
              <a:lstStyle/>
              <a:p>
                <a:pPr marL="0" indent="0" algn="just">
                  <a:buNone/>
                </a:pPr>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Para </a:t>
                </a:r>
                <a14:m>
                  <m:oMath xmlns:m="http://schemas.openxmlformats.org/officeDocument/2006/math">
                    <m:r>
                      <a:rPr lang="es-EC" sz="2400" i="1">
                        <a:effectLst/>
                        <a:latin typeface="Cambria Math" panose="02040503050406030204" pitchFamily="18" charset="0"/>
                        <a:ea typeface="Times New Roman" panose="02020603050405020304" pitchFamily="18" charset="0"/>
                        <a:cs typeface="Times New Roman" panose="02020603050405020304" pitchFamily="18" charset="0"/>
                      </a:rPr>
                      <m:t>𝑝</m:t>
                    </m:r>
                    <m:r>
                      <a:rPr lang="es-EC" sz="2400" i="1">
                        <a:effectLst/>
                        <a:latin typeface="Cambria Math" panose="02040503050406030204" pitchFamily="18" charset="0"/>
                        <a:ea typeface="Times New Roman" panose="02020603050405020304" pitchFamily="18" charset="0"/>
                        <a:cs typeface="Times New Roman" panose="02020603050405020304" pitchFamily="18" charset="0"/>
                      </a:rPr>
                      <m:t>&lt;</m:t>
                    </m:r>
                    <m:sSub>
                      <m:sSubPr>
                        <m:ctrlPr>
                          <a:rPr lang="es-EC"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2400" i="1">
                            <a:effectLst/>
                            <a:latin typeface="Cambria Math" panose="02040503050406030204" pitchFamily="18" charset="0"/>
                            <a:ea typeface="Times New Roman" panose="02020603050405020304" pitchFamily="18" charset="0"/>
                            <a:cs typeface="Times New Roman" panose="02020603050405020304" pitchFamily="18" charset="0"/>
                          </a:rPr>
                          <m:t>𝑝</m:t>
                        </m:r>
                      </m:e>
                      <m:sub>
                        <m:r>
                          <a:rPr lang="es-EC" sz="2400" i="1">
                            <a:effectLst/>
                            <a:latin typeface="Cambria Math" panose="02040503050406030204" pitchFamily="18" charset="0"/>
                            <a:ea typeface="Times New Roman" panose="02020603050405020304" pitchFamily="18" charset="0"/>
                            <a:cs typeface="Times New Roman" panose="02020603050405020304" pitchFamily="18" charset="0"/>
                          </a:rPr>
                          <m:t>𝑐</m:t>
                        </m:r>
                      </m:sub>
                    </m:sSub>
                  </m:oMath>
                </a14:m>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 se obtendrá una conductividad nula, a medida que esto se vaya invirtiendo la conductividad ira aumentando hasta llegar a un </a:t>
                </a:r>
                <a14:m>
                  <m:oMath xmlns:m="http://schemas.openxmlformats.org/officeDocument/2006/math">
                    <m:r>
                      <a:rPr lang="es-EC" sz="2400" i="1">
                        <a:effectLst/>
                        <a:latin typeface="Cambria Math" panose="02040503050406030204" pitchFamily="18" charset="0"/>
                        <a:ea typeface="Times New Roman" panose="02020603050405020304" pitchFamily="18" charset="0"/>
                        <a:cs typeface="Times New Roman" panose="02020603050405020304" pitchFamily="18" charset="0"/>
                      </a:rPr>
                      <m:t>𝑝</m:t>
                    </m:r>
                    <m:r>
                      <a:rPr lang="es-EC" sz="24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 donde el material tendrá la conductividad de cobre puro. (Dietrich &amp; </a:t>
                </a:r>
                <a:r>
                  <a:rPr lang="es-EC" sz="2400" dirty="0" err="1">
                    <a:effectLst/>
                    <a:latin typeface="Times New Roman" panose="02020603050405020304" pitchFamily="18" charset="0"/>
                    <a:ea typeface="Times New Roman" panose="02020603050405020304" pitchFamily="18" charset="0"/>
                    <a:cs typeface="Times New Roman" panose="02020603050405020304" pitchFamily="18" charset="0"/>
                  </a:rPr>
                  <a:t>Ammon</a:t>
                </a:r>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 2003)</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2E4FA5C8-109A-4EE2-80D6-2C608627545C}"/>
                  </a:ext>
                </a:extLst>
              </p:cNvPr>
              <p:cNvSpPr>
                <a:spLocks noGrp="1" noRot="1" noChangeAspect="1" noMove="1" noResize="1" noEditPoints="1" noAdjustHandles="1" noChangeArrowheads="1" noChangeShapeType="1" noTextEdit="1"/>
              </p:cNvSpPr>
              <p:nvPr>
                <p:ph idx="1"/>
              </p:nvPr>
            </p:nvSpPr>
            <p:spPr>
              <a:xfrm>
                <a:off x="496353" y="4821129"/>
                <a:ext cx="6315455" cy="1834335"/>
              </a:xfrm>
              <a:blipFill>
                <a:blip r:embed="rId2"/>
                <a:stretch>
                  <a:fillRect l="-1448" t="-4651" r="-1544" b="-2326"/>
                </a:stretch>
              </a:blipFill>
            </p:spPr>
            <p:txBody>
              <a:bodyPr/>
              <a:lstStyle/>
              <a:p>
                <a:r>
                  <a:rPr lang="es-EC">
                    <a:noFill/>
                  </a:rPr>
                  <a:t> </a:t>
                </a:r>
              </a:p>
            </p:txBody>
          </p:sp>
        </mc:Fallback>
      </mc:AlternateContent>
      <p:sp>
        <p:nvSpPr>
          <p:cNvPr id="4" name="TextBox 3">
            <a:extLst>
              <a:ext uri="{FF2B5EF4-FFF2-40B4-BE49-F238E27FC236}">
                <a16:creationId xmlns:a16="http://schemas.microsoft.com/office/drawing/2014/main" id="{9B7F168F-2C77-4F0C-BB0B-530E5060E54E}"/>
              </a:ext>
            </a:extLst>
          </p:cNvPr>
          <p:cNvSpPr txBox="1"/>
          <p:nvPr/>
        </p:nvSpPr>
        <p:spPr>
          <a:xfrm>
            <a:off x="7049760" y="5437489"/>
            <a:ext cx="4941612" cy="1056443"/>
          </a:xfrm>
          <a:prstGeom prst="rect">
            <a:avLst/>
          </a:prstGeom>
          <a:noFill/>
        </p:spPr>
        <p:txBody>
          <a:bodyPr wrap="square">
            <a:spAutoFit/>
          </a:bodyPr>
          <a:lstStyle/>
          <a:p>
            <a:pPr marL="0" marR="0" algn="just">
              <a:lnSpc>
                <a:spcPct val="200000"/>
              </a:lnSpc>
              <a:spcBef>
                <a:spcPts val="0"/>
              </a:spcBef>
              <a:spcAft>
                <a:spcPts val="800"/>
              </a:spcAft>
            </a:pPr>
            <a:r>
              <a:rPr lang="es-EC" sz="1100" dirty="0">
                <a:effectLst/>
                <a:latin typeface="Times New Roman" panose="02020603050405020304" pitchFamily="18" charset="0"/>
                <a:ea typeface="Calibri" panose="020F0502020204030204" pitchFamily="34" charset="0"/>
                <a:cs typeface="Times New Roman" panose="02020603050405020304" pitchFamily="18" charset="0"/>
              </a:rPr>
              <a:t>Nota. Recuperado de “</a:t>
            </a:r>
            <a:r>
              <a:rPr lang="es-EC" sz="1100" i="1" dirty="0">
                <a:effectLst/>
                <a:latin typeface="Times New Roman" panose="02020603050405020304" pitchFamily="18" charset="0"/>
                <a:ea typeface="Calibri" panose="020F0502020204030204" pitchFamily="34" charset="0"/>
                <a:cs typeface="Times New Roman" panose="02020603050405020304" pitchFamily="18" charset="0"/>
              </a:rPr>
              <a:t>Estudio por medio de la Teoría de la Percolación de los puntos críticos del excipiente </a:t>
            </a:r>
            <a:r>
              <a:rPr lang="es-EC" sz="1100" i="1" dirty="0" err="1">
                <a:effectLst/>
                <a:latin typeface="Times New Roman" panose="02020603050405020304" pitchFamily="18" charset="0"/>
                <a:ea typeface="Calibri" panose="020F0502020204030204" pitchFamily="34" charset="0"/>
                <a:cs typeface="Times New Roman" panose="02020603050405020304" pitchFamily="18" charset="0"/>
              </a:rPr>
              <a:t>Hidroxipropilmetilcelulosa</a:t>
            </a:r>
            <a:r>
              <a:rPr lang="es-EC" sz="1100" i="1" dirty="0">
                <a:effectLst/>
                <a:latin typeface="Times New Roman" panose="02020603050405020304" pitchFamily="18" charset="0"/>
                <a:ea typeface="Calibri" panose="020F0502020204030204" pitchFamily="34" charset="0"/>
                <a:cs typeface="Times New Roman" panose="02020603050405020304" pitchFamily="18" charset="0"/>
              </a:rPr>
              <a:t>, utilizado en comprimidos de liberación modificada</a:t>
            </a:r>
            <a:r>
              <a:rPr lang="es-EC" sz="1100" dirty="0">
                <a:effectLst/>
                <a:latin typeface="Times New Roman" panose="02020603050405020304" pitchFamily="18" charset="0"/>
                <a:ea typeface="Calibri" panose="020F0502020204030204" pitchFamily="34" charset="0"/>
                <a:cs typeface="Times New Roman" panose="02020603050405020304" pitchFamily="18" charset="0"/>
              </a:rPr>
              <a:t>.” por </a:t>
            </a:r>
            <a:r>
              <a:rPr lang="es-EC"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Cifuentes Barrios, 2007.</a:t>
            </a:r>
            <a:r>
              <a:rPr lang="es-EC"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4FD89D9-4F71-4CD9-AD72-D38635025B90}"/>
              </a:ext>
            </a:extLst>
          </p:cNvPr>
          <p:cNvPicPr/>
          <p:nvPr/>
        </p:nvPicPr>
        <p:blipFill rotWithShape="1">
          <a:blip r:embed="rId3"/>
          <a:srcRect b="4571"/>
          <a:stretch/>
        </p:blipFill>
        <p:spPr bwMode="auto">
          <a:xfrm>
            <a:off x="7373851" y="1177909"/>
            <a:ext cx="4252137" cy="425958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50E7EE4-C445-4167-884A-3668E3BD8FA5}"/>
              </a:ext>
            </a:extLst>
          </p:cNvPr>
          <p:cNvSpPr txBox="1"/>
          <p:nvPr/>
        </p:nvSpPr>
        <p:spPr>
          <a:xfrm>
            <a:off x="7959430" y="808577"/>
            <a:ext cx="3122271" cy="369332"/>
          </a:xfrm>
          <a:prstGeom prst="rect">
            <a:avLst/>
          </a:prstGeom>
          <a:noFill/>
        </p:spPr>
        <p:txBody>
          <a:bodyPr wrap="square">
            <a:spAutoFit/>
          </a:bodyPr>
          <a:lstStyle/>
          <a:p>
            <a:pPr marL="0" marR="0" algn="ctr">
              <a:spcBef>
                <a:spcPts val="0"/>
              </a:spcBef>
              <a:spcAft>
                <a:spcPts val="1000"/>
              </a:spcAft>
            </a:pPr>
            <a:r>
              <a:rPr lang="es-EC" sz="1800" i="1" dirty="0" err="1">
                <a:effectLst/>
                <a:latin typeface="Times New Roman" panose="02020603050405020304" pitchFamily="18" charset="0"/>
                <a:ea typeface="Calibri" panose="020F0502020204030204" pitchFamily="34" charset="0"/>
                <a:cs typeface="Times New Roman" panose="02020603050405020304" pitchFamily="18" charset="0"/>
              </a:rPr>
              <a:t>Cluster</a:t>
            </a:r>
            <a:r>
              <a:rPr lang="es-EC" sz="1800" i="1" dirty="0">
                <a:effectLst/>
                <a:latin typeface="Times New Roman" panose="02020603050405020304" pitchFamily="18" charset="0"/>
                <a:ea typeface="Calibri" panose="020F0502020204030204" pitchFamily="34" charset="0"/>
                <a:cs typeface="Times New Roman" panose="02020603050405020304" pitchFamily="18" charset="0"/>
              </a:rPr>
              <a:t> Infinito</a:t>
            </a:r>
            <a:endParaRPr lang="es-EC"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74" name="Picture 2" descr="Precio mundial del cobre: ¿Por qué las empresas mineras se mantienen  cautelosas? - Coppermetal">
            <a:extLst>
              <a:ext uri="{FF2B5EF4-FFF2-40B4-BE49-F238E27FC236}">
                <a16:creationId xmlns:a16="http://schemas.microsoft.com/office/drawing/2014/main" id="{A244EDB1-AD24-4F15-9687-E7B1B8D70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27" y="1157756"/>
            <a:ext cx="2752296" cy="1748171"/>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a:extLst>
              <a:ext uri="{FF2B5EF4-FFF2-40B4-BE49-F238E27FC236}">
                <a16:creationId xmlns:a16="http://schemas.microsoft.com/office/drawing/2014/main" id="{C7C07E82-AB6E-4024-BAB6-004872D25960}"/>
              </a:ext>
            </a:extLst>
          </p:cNvPr>
          <p:cNvSpPr/>
          <p:nvPr/>
        </p:nvSpPr>
        <p:spPr>
          <a:xfrm>
            <a:off x="3839650" y="1744948"/>
            <a:ext cx="585926" cy="573789"/>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76" name="Picture 4" descr="Caucho Icarito">
            <a:extLst>
              <a:ext uri="{FF2B5EF4-FFF2-40B4-BE49-F238E27FC236}">
                <a16:creationId xmlns:a16="http://schemas.microsoft.com/office/drawing/2014/main" id="{092EAAC7-1E43-43D1-B646-2B3ECDFAD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932" y="107934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mazon.com: Alambre de Cobre esmaltada – 0.5 mm 10 M : Herramientas y  Mejoras del Hogar">
            <a:extLst>
              <a:ext uri="{FF2B5EF4-FFF2-40B4-BE49-F238E27FC236}">
                <a16:creationId xmlns:a16="http://schemas.microsoft.com/office/drawing/2014/main" id="{A24655A1-2439-4947-8A78-00B1EA6656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8223" y="3238421"/>
            <a:ext cx="1904999" cy="1466951"/>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731908CC-5228-404C-9A69-0B22948D7E77}"/>
              </a:ext>
            </a:extLst>
          </p:cNvPr>
          <p:cNvSpPr/>
          <p:nvPr/>
        </p:nvSpPr>
        <p:spPr>
          <a:xfrm>
            <a:off x="3879624" y="2556769"/>
            <a:ext cx="545952" cy="5658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98906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étodo Científico - Su definición y Características 2021">
            <a:extLst>
              <a:ext uri="{FF2B5EF4-FFF2-40B4-BE49-F238E27FC236}">
                <a16:creationId xmlns:a16="http://schemas.microsoft.com/office/drawing/2014/main" id="{E49AB500-62DC-4353-A353-BB3B4F65F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28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A35AF6-DDC7-429F-99A1-DFC6DF7E97EB}"/>
              </a:ext>
            </a:extLst>
          </p:cNvPr>
          <p:cNvSpPr>
            <a:spLocks noGrp="1"/>
          </p:cNvSpPr>
          <p:nvPr>
            <p:ph type="title"/>
          </p:nvPr>
        </p:nvSpPr>
        <p:spPr>
          <a:xfrm>
            <a:off x="-1395714" y="11575"/>
            <a:ext cx="10515600" cy="1325563"/>
          </a:xfrm>
        </p:spPr>
        <p:txBody>
          <a:bodyPr>
            <a:normAutofit/>
          </a:bodyPr>
          <a:lstStyle/>
          <a:p>
            <a:pPr algn="ctr"/>
            <a:r>
              <a:rPr lang="es-EC" sz="6000" b="1" dirty="0">
                <a:solidFill>
                  <a:schemeClr val="bg1"/>
                </a:solidFill>
                <a:latin typeface="Times New Roman" panose="02020603050405020304" pitchFamily="18" charset="0"/>
                <a:cs typeface="Times New Roman" panose="02020603050405020304" pitchFamily="18" charset="0"/>
              </a:rPr>
              <a:t>Metodología Aplicada</a:t>
            </a:r>
          </a:p>
        </p:txBody>
      </p:sp>
    </p:spTree>
    <p:extLst>
      <p:ext uri="{BB962C8B-B14F-4D97-AF65-F5344CB8AC3E}">
        <p14:creationId xmlns:p14="http://schemas.microsoft.com/office/powerpoint/2010/main" val="2516264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4AE75AE-EE5D-4BFD-AC2D-E50F07190E73}"/>
              </a:ext>
            </a:extLst>
          </p:cNvPr>
          <p:cNvPicPr>
            <a:picLocks noChangeAspect="1"/>
          </p:cNvPicPr>
          <p:nvPr/>
        </p:nvPicPr>
        <p:blipFill>
          <a:blip r:embed="rId2"/>
          <a:stretch>
            <a:fillRect/>
          </a:stretch>
        </p:blipFill>
        <p:spPr>
          <a:xfrm>
            <a:off x="470519" y="1501326"/>
            <a:ext cx="11339576" cy="4077839"/>
          </a:xfrm>
          <a:prstGeom prst="rect">
            <a:avLst/>
          </a:prstGeom>
        </p:spPr>
      </p:pic>
      <p:sp>
        <p:nvSpPr>
          <p:cNvPr id="7" name="Title 1">
            <a:extLst>
              <a:ext uri="{FF2B5EF4-FFF2-40B4-BE49-F238E27FC236}">
                <a16:creationId xmlns:a16="http://schemas.microsoft.com/office/drawing/2014/main" id="{6C80B9B0-D5E3-4577-BE29-CD00F87EF675}"/>
              </a:ext>
            </a:extLst>
          </p:cNvPr>
          <p:cNvSpPr txBox="1">
            <a:spLocks/>
          </p:cNvSpPr>
          <p:nvPr/>
        </p:nvSpPr>
        <p:spPr>
          <a:xfrm>
            <a:off x="3435875" y="124288"/>
            <a:ext cx="5320249" cy="1074198"/>
          </a:xfrm>
          <a:prstGeom prst="rect">
            <a:avLst/>
          </a:prstGeom>
          <a:solidFill>
            <a:schemeClr val="accent6">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800" b="1" dirty="0">
                <a:latin typeface="Times New Roman" panose="02020603050405020304" pitchFamily="18" charset="0"/>
                <a:cs typeface="Times New Roman" panose="02020603050405020304" pitchFamily="18" charset="0"/>
              </a:rPr>
              <a:t>Fase experimental</a:t>
            </a:r>
            <a:endParaRPr lang="es-EC"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0769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6371-E0EF-4827-92E3-C7064BC07DE3}"/>
              </a:ext>
            </a:extLst>
          </p:cNvPr>
          <p:cNvSpPr>
            <a:spLocks noGrp="1"/>
          </p:cNvSpPr>
          <p:nvPr>
            <p:ph type="title"/>
          </p:nvPr>
        </p:nvSpPr>
        <p:spPr>
          <a:xfrm>
            <a:off x="-229135" y="189254"/>
            <a:ext cx="7381461" cy="831027"/>
          </a:xfrm>
        </p:spPr>
        <p:txBody>
          <a:bodyPr>
            <a:normAutofit/>
          </a:bodyPr>
          <a:lstStyle/>
          <a:p>
            <a:pPr algn="ctr"/>
            <a:r>
              <a:rPr lang="es-ES" sz="2800" b="1" dirty="0">
                <a:latin typeface="Times New Roman" panose="02020603050405020304" pitchFamily="18" charset="0"/>
                <a:cs typeface="Times New Roman" panose="02020603050405020304" pitchFamily="18" charset="0"/>
              </a:rPr>
              <a:t>Obtención de las partículas de carbono</a:t>
            </a:r>
            <a:endParaRPr lang="es-EC"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7E5EB9F-BF01-4BF1-AE29-B791A4451521}"/>
              </a:ext>
            </a:extLst>
          </p:cNvPr>
          <p:cNvSpPr>
            <a:spLocks noGrp="1"/>
          </p:cNvSpPr>
          <p:nvPr>
            <p:ph idx="1"/>
          </p:nvPr>
        </p:nvSpPr>
        <p:spPr>
          <a:xfrm>
            <a:off x="291549" y="938534"/>
            <a:ext cx="11489633" cy="950450"/>
          </a:xfrm>
        </p:spPr>
        <p:txBody>
          <a:bodyPr>
            <a:normAutofit/>
          </a:bodyPr>
          <a:lstStyle/>
          <a:p>
            <a:pPr marL="0" indent="0" algn="just">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L</a:t>
            </a:r>
            <a:r>
              <a:rPr lang="es-ES" sz="2400" dirty="0">
                <a:effectLst/>
                <a:latin typeface="Times New Roman" panose="02020603050405020304" pitchFamily="18" charset="0"/>
                <a:ea typeface="Times New Roman" panose="02020603050405020304" pitchFamily="18" charset="0"/>
                <a:cs typeface="Times New Roman" panose="02020603050405020304" pitchFamily="18" charset="0"/>
              </a:rPr>
              <a:t>ijado de los carbonos sólidos para obtener polvo fino. Luego pasarlo por el tamiz de 75 </a:t>
            </a:r>
            <a:r>
              <a:rPr lang="es-ES" sz="2400" dirty="0" err="1">
                <a:effectLst/>
                <a:latin typeface="Times New Roman" panose="02020603050405020304" pitchFamily="18" charset="0"/>
                <a:ea typeface="Times New Roman" panose="02020603050405020304" pitchFamily="18" charset="0"/>
                <a:cs typeface="Times New Roman" panose="02020603050405020304" pitchFamily="18" charset="0"/>
              </a:rPr>
              <a:t>μm</a:t>
            </a:r>
            <a:r>
              <a:rPr lang="es-ES" sz="2400" dirty="0">
                <a:effectLst/>
                <a:latin typeface="Times New Roman" panose="02020603050405020304" pitchFamily="18" charset="0"/>
                <a:ea typeface="Times New Roman" panose="02020603050405020304" pitchFamily="18" charset="0"/>
                <a:cs typeface="Times New Roman" panose="02020603050405020304" pitchFamily="18" charset="0"/>
              </a:rPr>
              <a:t> (No. 200) y el material residual por el tamiz de 150 </a:t>
            </a:r>
            <a:r>
              <a:rPr lang="es-ES" sz="2400" dirty="0" err="1">
                <a:effectLst/>
                <a:latin typeface="Times New Roman" panose="02020603050405020304" pitchFamily="18" charset="0"/>
                <a:ea typeface="Times New Roman" panose="02020603050405020304" pitchFamily="18" charset="0"/>
                <a:cs typeface="Times New Roman" panose="02020603050405020304" pitchFamily="18" charset="0"/>
              </a:rPr>
              <a:t>μm</a:t>
            </a:r>
            <a:r>
              <a:rPr lang="es-ES" sz="2400" dirty="0">
                <a:effectLst/>
                <a:latin typeface="Times New Roman" panose="02020603050405020304" pitchFamily="18" charset="0"/>
                <a:ea typeface="Times New Roman" panose="02020603050405020304" pitchFamily="18" charset="0"/>
                <a:cs typeface="Times New Roman" panose="02020603050405020304" pitchFamily="18" charset="0"/>
              </a:rPr>
              <a:t> (No. 100). </a:t>
            </a:r>
            <a:endParaRPr lang="es-EC" dirty="0"/>
          </a:p>
        </p:txBody>
      </p:sp>
      <p:pic>
        <p:nvPicPr>
          <p:cNvPr id="9" name="Imagen 8">
            <a:extLst>
              <a:ext uri="{FF2B5EF4-FFF2-40B4-BE49-F238E27FC236}">
                <a16:creationId xmlns:a16="http://schemas.microsoft.com/office/drawing/2014/main" id="{CC75C6BD-1083-4251-813E-7D66AAFBF00D}"/>
              </a:ext>
            </a:extLst>
          </p:cNvPr>
          <p:cNvPicPr>
            <a:picLocks noChangeAspect="1"/>
          </p:cNvPicPr>
          <p:nvPr/>
        </p:nvPicPr>
        <p:blipFill>
          <a:blip r:embed="rId2"/>
          <a:stretch>
            <a:fillRect/>
          </a:stretch>
        </p:blipFill>
        <p:spPr>
          <a:xfrm>
            <a:off x="939096" y="1999838"/>
            <a:ext cx="4712563" cy="4533483"/>
          </a:xfrm>
          <a:prstGeom prst="rect">
            <a:avLst/>
          </a:prstGeom>
        </p:spPr>
      </p:pic>
      <p:pic>
        <p:nvPicPr>
          <p:cNvPr id="11" name="Imagen 10">
            <a:extLst>
              <a:ext uri="{FF2B5EF4-FFF2-40B4-BE49-F238E27FC236}">
                <a16:creationId xmlns:a16="http://schemas.microsoft.com/office/drawing/2014/main" id="{E0A820BA-A3F3-462E-98A0-D6E4098EDFA8}"/>
              </a:ext>
            </a:extLst>
          </p:cNvPr>
          <p:cNvPicPr>
            <a:picLocks noChangeAspect="1"/>
          </p:cNvPicPr>
          <p:nvPr/>
        </p:nvPicPr>
        <p:blipFill>
          <a:blip r:embed="rId3"/>
          <a:stretch>
            <a:fillRect/>
          </a:stretch>
        </p:blipFill>
        <p:spPr>
          <a:xfrm rot="16200000">
            <a:off x="6609810" y="1486027"/>
            <a:ext cx="4533483" cy="5561104"/>
          </a:xfrm>
          <a:prstGeom prst="rect">
            <a:avLst/>
          </a:prstGeom>
        </p:spPr>
      </p:pic>
      <p:sp>
        <p:nvSpPr>
          <p:cNvPr id="13" name="Title 1">
            <a:extLst>
              <a:ext uri="{FF2B5EF4-FFF2-40B4-BE49-F238E27FC236}">
                <a16:creationId xmlns:a16="http://schemas.microsoft.com/office/drawing/2014/main" id="{74C31E3D-2BA8-4036-A8E6-67D04408988C}"/>
              </a:ext>
            </a:extLst>
          </p:cNvPr>
          <p:cNvSpPr txBox="1">
            <a:spLocks/>
          </p:cNvSpPr>
          <p:nvPr/>
        </p:nvSpPr>
        <p:spPr>
          <a:xfrm>
            <a:off x="8541024" y="0"/>
            <a:ext cx="3650976" cy="366087"/>
          </a:xfrm>
          <a:prstGeom prst="rect">
            <a:avLst/>
          </a:prstGeom>
          <a:solidFill>
            <a:schemeClr val="accent6">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experimental</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597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6371-E0EF-4827-92E3-C7064BC07DE3}"/>
              </a:ext>
            </a:extLst>
          </p:cNvPr>
          <p:cNvSpPr>
            <a:spLocks noGrp="1"/>
          </p:cNvSpPr>
          <p:nvPr>
            <p:ph type="title"/>
          </p:nvPr>
        </p:nvSpPr>
        <p:spPr>
          <a:xfrm>
            <a:off x="380465" y="326587"/>
            <a:ext cx="6695771" cy="831027"/>
          </a:xfrm>
        </p:spPr>
        <p:txBody>
          <a:bodyPr>
            <a:normAutofit/>
          </a:bodyPr>
          <a:lstStyle/>
          <a:p>
            <a:pPr algn="ctr"/>
            <a:r>
              <a:rPr lang="es-ES" sz="3200" b="1" dirty="0">
                <a:latin typeface="Times New Roman" panose="02020603050405020304" pitchFamily="18" charset="0"/>
                <a:cs typeface="Times New Roman" panose="02020603050405020304" pitchFamily="18" charset="0"/>
              </a:rPr>
              <a:t>Prueba de saturación agua - carbono</a:t>
            </a:r>
            <a:endParaRPr lang="es-EC" sz="3200"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B1841CCB-512F-41F1-BFCD-D268811AB6FA}"/>
              </a:ext>
            </a:extLst>
          </p:cNvPr>
          <p:cNvSpPr txBox="1">
            <a:spLocks/>
          </p:cNvSpPr>
          <p:nvPr/>
        </p:nvSpPr>
        <p:spPr>
          <a:xfrm>
            <a:off x="2848093" y="1362219"/>
            <a:ext cx="6729327" cy="3693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Porcentaje de H2O del ambiente absorbido por el carbono</a:t>
            </a:r>
            <a:endParaRPr lang="es-EC" dirty="0"/>
          </a:p>
        </p:txBody>
      </p:sp>
      <p:sp>
        <p:nvSpPr>
          <p:cNvPr id="10" name="Content Placeholder 2">
            <a:extLst>
              <a:ext uri="{FF2B5EF4-FFF2-40B4-BE49-F238E27FC236}">
                <a16:creationId xmlns:a16="http://schemas.microsoft.com/office/drawing/2014/main" id="{99DA5525-F872-4DE0-B86F-A91EFC3B8E77}"/>
              </a:ext>
            </a:extLst>
          </p:cNvPr>
          <p:cNvSpPr txBox="1">
            <a:spLocks/>
          </p:cNvSpPr>
          <p:nvPr/>
        </p:nvSpPr>
        <p:spPr>
          <a:xfrm>
            <a:off x="4011506" y="5602913"/>
            <a:ext cx="4290980" cy="1129191"/>
          </a:xfrm>
          <a:prstGeom prst="rect">
            <a:avLst/>
          </a:prstGeom>
          <a:solidFill>
            <a:schemeClr val="accent2">
              <a:lumMod val="60000"/>
              <a:lumOff val="4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Al ser los porcentajes absorbidos no mayores al 1,05% en peso de carbono, se consideró insignificante este valor.</a:t>
            </a:r>
            <a:endParaRPr lang="es-EC" dirty="0"/>
          </a:p>
        </p:txBody>
      </p:sp>
      <p:sp>
        <p:nvSpPr>
          <p:cNvPr id="12" name="Title 1">
            <a:extLst>
              <a:ext uri="{FF2B5EF4-FFF2-40B4-BE49-F238E27FC236}">
                <a16:creationId xmlns:a16="http://schemas.microsoft.com/office/drawing/2014/main" id="{27DCD99E-F031-4434-9C92-54D515CEB905}"/>
              </a:ext>
            </a:extLst>
          </p:cNvPr>
          <p:cNvSpPr txBox="1">
            <a:spLocks/>
          </p:cNvSpPr>
          <p:nvPr/>
        </p:nvSpPr>
        <p:spPr>
          <a:xfrm>
            <a:off x="8541024" y="0"/>
            <a:ext cx="3650976" cy="366087"/>
          </a:xfrm>
          <a:prstGeom prst="rect">
            <a:avLst/>
          </a:prstGeom>
          <a:solidFill>
            <a:schemeClr val="accent6">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experimental</a:t>
            </a:r>
            <a:endParaRPr lang="es-EC" sz="2800" b="1" dirty="0">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8AB1D92B-B9EE-4396-97B6-E15DE59070E2}"/>
              </a:ext>
            </a:extLst>
          </p:cNvPr>
          <p:cNvPicPr>
            <a:picLocks noChangeAspect="1"/>
          </p:cNvPicPr>
          <p:nvPr/>
        </p:nvPicPr>
        <p:blipFill>
          <a:blip r:embed="rId2"/>
          <a:stretch>
            <a:fillRect/>
          </a:stretch>
        </p:blipFill>
        <p:spPr>
          <a:xfrm>
            <a:off x="1814574" y="1754760"/>
            <a:ext cx="8734156" cy="4251546"/>
          </a:xfrm>
          <a:prstGeom prst="rect">
            <a:avLst/>
          </a:prstGeom>
        </p:spPr>
      </p:pic>
    </p:spTree>
    <p:extLst>
      <p:ext uri="{BB962C8B-B14F-4D97-AF65-F5344CB8AC3E}">
        <p14:creationId xmlns:p14="http://schemas.microsoft.com/office/powerpoint/2010/main" val="3305202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6371-E0EF-4827-92E3-C7064BC07DE3}"/>
              </a:ext>
            </a:extLst>
          </p:cNvPr>
          <p:cNvSpPr>
            <a:spLocks noGrp="1"/>
          </p:cNvSpPr>
          <p:nvPr>
            <p:ph type="title"/>
          </p:nvPr>
        </p:nvSpPr>
        <p:spPr>
          <a:xfrm>
            <a:off x="380464" y="208806"/>
            <a:ext cx="6695771" cy="831027"/>
          </a:xfrm>
        </p:spPr>
        <p:txBody>
          <a:bodyPr>
            <a:normAutofit/>
          </a:bodyPr>
          <a:lstStyle/>
          <a:p>
            <a:pPr algn="ctr"/>
            <a:r>
              <a:rPr lang="es-ES" sz="3200" b="1" dirty="0">
                <a:latin typeface="Times New Roman" panose="02020603050405020304" pitchFamily="18" charset="0"/>
                <a:cs typeface="Times New Roman" panose="02020603050405020304" pitchFamily="18" charset="0"/>
              </a:rPr>
              <a:t>Prueba de saturación agua - carbono</a:t>
            </a:r>
            <a:endParaRPr lang="es-EC" sz="3200"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B1841CCB-512F-41F1-BFCD-D268811AB6FA}"/>
              </a:ext>
            </a:extLst>
          </p:cNvPr>
          <p:cNvSpPr txBox="1">
            <a:spLocks/>
          </p:cNvSpPr>
          <p:nvPr/>
        </p:nvSpPr>
        <p:spPr>
          <a:xfrm>
            <a:off x="2731333" y="1802867"/>
            <a:ext cx="6729327" cy="36934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Porcentaje de H2O absorbido por el carbono hasta la saturación</a:t>
            </a:r>
            <a:endParaRPr lang="es-EC" dirty="0"/>
          </a:p>
        </p:txBody>
      </p:sp>
      <p:sp>
        <p:nvSpPr>
          <p:cNvPr id="9" name="Title 1">
            <a:extLst>
              <a:ext uri="{FF2B5EF4-FFF2-40B4-BE49-F238E27FC236}">
                <a16:creationId xmlns:a16="http://schemas.microsoft.com/office/drawing/2014/main" id="{BC3A15F8-D087-4C1D-8069-616E5E01A130}"/>
              </a:ext>
            </a:extLst>
          </p:cNvPr>
          <p:cNvSpPr txBox="1">
            <a:spLocks/>
          </p:cNvSpPr>
          <p:nvPr/>
        </p:nvSpPr>
        <p:spPr>
          <a:xfrm>
            <a:off x="8541024" y="0"/>
            <a:ext cx="3650976" cy="366087"/>
          </a:xfrm>
          <a:prstGeom prst="rect">
            <a:avLst/>
          </a:prstGeom>
          <a:solidFill>
            <a:schemeClr val="accent6">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experimental</a:t>
            </a:r>
            <a:endParaRPr lang="es-EC" sz="2800" b="1"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D5AF5826-2E07-459F-BF5B-76704BD0CD71}"/>
              </a:ext>
            </a:extLst>
          </p:cNvPr>
          <p:cNvPicPr>
            <a:picLocks noChangeAspect="1"/>
          </p:cNvPicPr>
          <p:nvPr/>
        </p:nvPicPr>
        <p:blipFill>
          <a:blip r:embed="rId2"/>
          <a:stretch>
            <a:fillRect/>
          </a:stretch>
        </p:blipFill>
        <p:spPr>
          <a:xfrm>
            <a:off x="1760121" y="2172216"/>
            <a:ext cx="8671753" cy="3940295"/>
          </a:xfrm>
          <a:prstGeom prst="rect">
            <a:avLst/>
          </a:prstGeom>
        </p:spPr>
      </p:pic>
    </p:spTree>
    <p:extLst>
      <p:ext uri="{BB962C8B-B14F-4D97-AF65-F5344CB8AC3E}">
        <p14:creationId xmlns:p14="http://schemas.microsoft.com/office/powerpoint/2010/main" val="4284223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6371-E0EF-4827-92E3-C7064BC07DE3}"/>
              </a:ext>
            </a:extLst>
          </p:cNvPr>
          <p:cNvSpPr>
            <a:spLocks noGrp="1"/>
          </p:cNvSpPr>
          <p:nvPr>
            <p:ph type="title"/>
          </p:nvPr>
        </p:nvSpPr>
        <p:spPr>
          <a:xfrm>
            <a:off x="221450" y="470851"/>
            <a:ext cx="9293623" cy="831027"/>
          </a:xfrm>
        </p:spPr>
        <p:txBody>
          <a:bodyPr>
            <a:normAutofit fontScale="90000"/>
          </a:bodyPr>
          <a:lstStyle/>
          <a:p>
            <a:pPr algn="ctr"/>
            <a:r>
              <a:rPr lang="es-ES" sz="3200" b="1" dirty="0">
                <a:latin typeface="Times New Roman" panose="02020603050405020304" pitchFamily="18" charset="0"/>
                <a:cs typeface="Times New Roman" panose="02020603050405020304" pitchFamily="18" charset="0"/>
              </a:rPr>
              <a:t>Mezcla agua – cemento -carbón para ensayos eléctricos</a:t>
            </a:r>
            <a:endParaRPr lang="es-EC" sz="3200" b="1" dirty="0">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AFDE5932-CEB3-407C-9EE1-EC0EDDDAF45F}"/>
              </a:ext>
            </a:extLst>
          </p:cNvPr>
          <p:cNvSpPr txBox="1">
            <a:spLocks/>
          </p:cNvSpPr>
          <p:nvPr/>
        </p:nvSpPr>
        <p:spPr>
          <a:xfrm>
            <a:off x="8541024" y="0"/>
            <a:ext cx="3650976" cy="366087"/>
          </a:xfrm>
          <a:prstGeom prst="rect">
            <a:avLst/>
          </a:prstGeom>
          <a:solidFill>
            <a:schemeClr val="accent6">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experimental</a:t>
            </a:r>
            <a:endParaRPr lang="es-EC" sz="2800"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45D0B099-7AA5-4488-B58D-7270F7E4C8DE}"/>
              </a:ext>
            </a:extLst>
          </p:cNvPr>
          <p:cNvSpPr txBox="1">
            <a:spLocks/>
          </p:cNvSpPr>
          <p:nvPr/>
        </p:nvSpPr>
        <p:spPr>
          <a:xfrm>
            <a:off x="181486" y="2488590"/>
            <a:ext cx="2309062" cy="614379"/>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Relación agua/cemento</a:t>
            </a:r>
          </a:p>
          <a:p>
            <a:pPr marL="0" indent="0" algn="just">
              <a:buFont typeface="Arial" panose="020B0604020202020204" pitchFamily="34" charset="0"/>
              <a:buNone/>
            </a:pPr>
            <a:endParaRPr lang="es-EC" dirty="0"/>
          </a:p>
        </p:txBody>
      </p:sp>
      <p:sp>
        <p:nvSpPr>
          <p:cNvPr id="12" name="Content Placeholder 2">
            <a:extLst>
              <a:ext uri="{FF2B5EF4-FFF2-40B4-BE49-F238E27FC236}">
                <a16:creationId xmlns:a16="http://schemas.microsoft.com/office/drawing/2014/main" id="{AB8975C1-5943-4166-AF02-9479DB7FF18F}"/>
              </a:ext>
            </a:extLst>
          </p:cNvPr>
          <p:cNvSpPr txBox="1">
            <a:spLocks/>
          </p:cNvSpPr>
          <p:nvPr/>
        </p:nvSpPr>
        <p:spPr>
          <a:xfrm>
            <a:off x="3485535" y="2405109"/>
            <a:ext cx="833611" cy="614379"/>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0,42</a:t>
            </a:r>
          </a:p>
          <a:p>
            <a:pPr marL="0" indent="0" algn="just">
              <a:buFont typeface="Arial" panose="020B0604020202020204" pitchFamily="34" charset="0"/>
              <a:buNone/>
            </a:pPr>
            <a:endParaRPr lang="es-EC" dirty="0"/>
          </a:p>
        </p:txBody>
      </p:sp>
      <p:sp>
        <p:nvSpPr>
          <p:cNvPr id="13" name="Content Placeholder 2">
            <a:extLst>
              <a:ext uri="{FF2B5EF4-FFF2-40B4-BE49-F238E27FC236}">
                <a16:creationId xmlns:a16="http://schemas.microsoft.com/office/drawing/2014/main" id="{31FE8CF4-0651-45BD-B5B1-D4C25B22D6FD}"/>
              </a:ext>
            </a:extLst>
          </p:cNvPr>
          <p:cNvSpPr txBox="1">
            <a:spLocks/>
          </p:cNvSpPr>
          <p:nvPr/>
        </p:nvSpPr>
        <p:spPr>
          <a:xfrm>
            <a:off x="221450" y="4414515"/>
            <a:ext cx="2309061" cy="514660"/>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%C agregado</a:t>
            </a:r>
          </a:p>
          <a:p>
            <a:pPr marL="0" indent="0" algn="just">
              <a:buFont typeface="Arial" panose="020B0604020202020204" pitchFamily="34" charset="0"/>
              <a:buNone/>
            </a:pPr>
            <a:endParaRPr lang="es-EC" dirty="0"/>
          </a:p>
        </p:txBody>
      </p:sp>
      <p:sp>
        <p:nvSpPr>
          <p:cNvPr id="14" name="Content Placeholder 2">
            <a:extLst>
              <a:ext uri="{FF2B5EF4-FFF2-40B4-BE49-F238E27FC236}">
                <a16:creationId xmlns:a16="http://schemas.microsoft.com/office/drawing/2014/main" id="{70C3C281-C88A-4A64-94CF-9122923FBB29}"/>
              </a:ext>
            </a:extLst>
          </p:cNvPr>
          <p:cNvSpPr txBox="1">
            <a:spLocks/>
          </p:cNvSpPr>
          <p:nvPr/>
        </p:nvSpPr>
        <p:spPr>
          <a:xfrm>
            <a:off x="3485535" y="4160665"/>
            <a:ext cx="1938678" cy="1022359"/>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000" dirty="0">
                <a:latin typeface="Times New Roman" panose="02020603050405020304" pitchFamily="18" charset="0"/>
                <a:ea typeface="Times New Roman" panose="02020603050405020304" pitchFamily="18" charset="0"/>
                <a:cs typeface="Times New Roman" panose="02020603050405020304" pitchFamily="18" charset="0"/>
              </a:rPr>
              <a:t>5%, 10% y 15% en peso de cemento</a:t>
            </a:r>
          </a:p>
          <a:p>
            <a:pPr marL="0" indent="0" algn="just">
              <a:buFont typeface="Arial" panose="020B0604020202020204" pitchFamily="34" charset="0"/>
              <a:buNone/>
            </a:pPr>
            <a:endParaRPr lang="es-EC" dirty="0"/>
          </a:p>
        </p:txBody>
      </p:sp>
      <p:sp>
        <p:nvSpPr>
          <p:cNvPr id="6" name="Flecha: a la derecha 5">
            <a:extLst>
              <a:ext uri="{FF2B5EF4-FFF2-40B4-BE49-F238E27FC236}">
                <a16:creationId xmlns:a16="http://schemas.microsoft.com/office/drawing/2014/main" id="{B710CB81-FBB2-4B46-9145-AB2DC0212114}"/>
              </a:ext>
            </a:extLst>
          </p:cNvPr>
          <p:cNvSpPr/>
          <p:nvPr/>
        </p:nvSpPr>
        <p:spPr>
          <a:xfrm>
            <a:off x="2591216" y="2578644"/>
            <a:ext cx="833611" cy="351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a la derecha 14">
            <a:extLst>
              <a:ext uri="{FF2B5EF4-FFF2-40B4-BE49-F238E27FC236}">
                <a16:creationId xmlns:a16="http://schemas.microsoft.com/office/drawing/2014/main" id="{D72E3CEF-CB3C-44CB-B227-C47996B81DB5}"/>
              </a:ext>
            </a:extLst>
          </p:cNvPr>
          <p:cNvSpPr/>
          <p:nvPr/>
        </p:nvSpPr>
        <p:spPr>
          <a:xfrm>
            <a:off x="2591217" y="4498398"/>
            <a:ext cx="833611" cy="351193"/>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dirty="0"/>
          </a:p>
        </p:txBody>
      </p:sp>
      <p:pic>
        <p:nvPicPr>
          <p:cNvPr id="17" name="Imagen 16">
            <a:extLst>
              <a:ext uri="{FF2B5EF4-FFF2-40B4-BE49-F238E27FC236}">
                <a16:creationId xmlns:a16="http://schemas.microsoft.com/office/drawing/2014/main" id="{B018554C-3E66-4AAF-A283-395FCF9B7B6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8660" y="1458115"/>
            <a:ext cx="2999133" cy="3998844"/>
          </a:xfrm>
          <a:prstGeom prst="rect">
            <a:avLst/>
          </a:prstGeom>
          <a:noFill/>
          <a:ln>
            <a:noFill/>
          </a:ln>
        </p:spPr>
      </p:pic>
      <p:pic>
        <p:nvPicPr>
          <p:cNvPr id="18" name="Imagen 17">
            <a:extLst>
              <a:ext uri="{FF2B5EF4-FFF2-40B4-BE49-F238E27FC236}">
                <a16:creationId xmlns:a16="http://schemas.microsoft.com/office/drawing/2014/main" id="{7C1D2C23-22F2-4A92-A4D3-272250E6B0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7591" y="1456953"/>
            <a:ext cx="2998600" cy="3998844"/>
          </a:xfrm>
          <a:prstGeom prst="rect">
            <a:avLst/>
          </a:prstGeom>
          <a:noFill/>
          <a:ln>
            <a:noFill/>
          </a:ln>
        </p:spPr>
      </p:pic>
      <p:sp>
        <p:nvSpPr>
          <p:cNvPr id="21" name="Content Placeholder 2">
            <a:extLst>
              <a:ext uri="{FF2B5EF4-FFF2-40B4-BE49-F238E27FC236}">
                <a16:creationId xmlns:a16="http://schemas.microsoft.com/office/drawing/2014/main" id="{B1B4BA86-8B7F-4A32-BD92-C220895F2DBE}"/>
              </a:ext>
            </a:extLst>
          </p:cNvPr>
          <p:cNvSpPr>
            <a:spLocks noGrp="1"/>
          </p:cNvSpPr>
          <p:nvPr>
            <p:ph idx="1"/>
          </p:nvPr>
        </p:nvSpPr>
        <p:spPr>
          <a:xfrm>
            <a:off x="5787591" y="5611577"/>
            <a:ext cx="6120202" cy="991867"/>
          </a:xfrm>
        </p:spPr>
        <p:txBody>
          <a:bodyPr>
            <a:normAutofit fontScale="92500" lnSpcReduction="10000"/>
          </a:bodyPr>
          <a:lstStyle/>
          <a:p>
            <a:pPr marL="0" indent="0" algn="just">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Mezclado según NTE INEN 155:2009 que describe el método para el mezclado mecánico de pastas y morteros.</a:t>
            </a:r>
            <a:endParaRPr lang="es-EC" dirty="0"/>
          </a:p>
        </p:txBody>
      </p:sp>
    </p:spTree>
    <p:extLst>
      <p:ext uri="{BB962C8B-B14F-4D97-AF65-F5344CB8AC3E}">
        <p14:creationId xmlns:p14="http://schemas.microsoft.com/office/powerpoint/2010/main" val="523993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6371-E0EF-4827-92E3-C7064BC07DE3}"/>
              </a:ext>
            </a:extLst>
          </p:cNvPr>
          <p:cNvSpPr>
            <a:spLocks noGrp="1"/>
          </p:cNvSpPr>
          <p:nvPr>
            <p:ph type="title"/>
          </p:nvPr>
        </p:nvSpPr>
        <p:spPr>
          <a:xfrm>
            <a:off x="-314325" y="-24315"/>
            <a:ext cx="9293623" cy="831027"/>
          </a:xfrm>
        </p:spPr>
        <p:txBody>
          <a:bodyPr>
            <a:normAutofit/>
          </a:bodyPr>
          <a:lstStyle/>
          <a:p>
            <a:pPr algn="ctr"/>
            <a:r>
              <a:rPr lang="es-ES" sz="2800" b="1" dirty="0">
                <a:latin typeface="Times New Roman" panose="02020603050405020304" pitchFamily="18" charset="0"/>
                <a:cs typeface="Times New Roman" panose="02020603050405020304" pitchFamily="18" charset="0"/>
              </a:rPr>
              <a:t>Mezcla agua – cemento -carbón para ensayos eléctricos</a:t>
            </a:r>
            <a:endParaRPr lang="es-EC" sz="2800"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B1841CCB-512F-41F1-BFCD-D268811AB6FA}"/>
              </a:ext>
            </a:extLst>
          </p:cNvPr>
          <p:cNvSpPr txBox="1">
            <a:spLocks/>
          </p:cNvSpPr>
          <p:nvPr/>
        </p:nvSpPr>
        <p:spPr>
          <a:xfrm>
            <a:off x="3288549" y="733400"/>
            <a:ext cx="6729327" cy="36934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Cantidades empleadas en la mezcla para ensayos eléctricos</a:t>
            </a:r>
            <a:endParaRPr lang="es-EC" dirty="0"/>
          </a:p>
        </p:txBody>
      </p:sp>
      <p:pic>
        <p:nvPicPr>
          <p:cNvPr id="5" name="Imagen 4">
            <a:extLst>
              <a:ext uri="{FF2B5EF4-FFF2-40B4-BE49-F238E27FC236}">
                <a16:creationId xmlns:a16="http://schemas.microsoft.com/office/drawing/2014/main" id="{605852BF-A0E2-4B8D-AB57-F442128BC27A}"/>
              </a:ext>
            </a:extLst>
          </p:cNvPr>
          <p:cNvPicPr>
            <a:picLocks noChangeAspect="1"/>
          </p:cNvPicPr>
          <p:nvPr/>
        </p:nvPicPr>
        <p:blipFill>
          <a:blip r:embed="rId2"/>
          <a:stretch>
            <a:fillRect/>
          </a:stretch>
        </p:blipFill>
        <p:spPr>
          <a:xfrm>
            <a:off x="1142601" y="1102749"/>
            <a:ext cx="10101661" cy="6369614"/>
          </a:xfrm>
          <a:prstGeom prst="rect">
            <a:avLst/>
          </a:prstGeom>
        </p:spPr>
      </p:pic>
      <p:sp>
        <p:nvSpPr>
          <p:cNvPr id="9" name="Title 1">
            <a:extLst>
              <a:ext uri="{FF2B5EF4-FFF2-40B4-BE49-F238E27FC236}">
                <a16:creationId xmlns:a16="http://schemas.microsoft.com/office/drawing/2014/main" id="{8DAA949B-F6B0-4404-9A48-44106068EC27}"/>
              </a:ext>
            </a:extLst>
          </p:cNvPr>
          <p:cNvSpPr txBox="1">
            <a:spLocks/>
          </p:cNvSpPr>
          <p:nvPr/>
        </p:nvSpPr>
        <p:spPr>
          <a:xfrm>
            <a:off x="8799442" y="2677"/>
            <a:ext cx="3392558" cy="366087"/>
          </a:xfrm>
          <a:prstGeom prst="rect">
            <a:avLst/>
          </a:prstGeom>
          <a:solidFill>
            <a:schemeClr val="accent6">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experimental</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39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54CF-C0BB-4C74-9A9E-651A89FC558A}"/>
              </a:ext>
            </a:extLst>
          </p:cNvPr>
          <p:cNvSpPr>
            <a:spLocks noGrp="1"/>
          </p:cNvSpPr>
          <p:nvPr>
            <p:ph type="title"/>
          </p:nvPr>
        </p:nvSpPr>
        <p:spPr>
          <a:xfrm>
            <a:off x="710878" y="164396"/>
            <a:ext cx="4601901" cy="1325563"/>
          </a:xfrm>
        </p:spPr>
        <p:txBody>
          <a:bodyPr>
            <a:normAutofit/>
          </a:bodyPr>
          <a:lstStyle/>
          <a:p>
            <a:pPr algn="ctr"/>
            <a:r>
              <a:rPr lang="es-EC" dirty="0">
                <a:latin typeface="Times New Roman" panose="02020603050405020304" pitchFamily="18" charset="0"/>
                <a:cs typeface="Times New Roman" panose="02020603050405020304" pitchFamily="18" charset="0"/>
              </a:rPr>
              <a:t>INTRODUCCIÓN</a:t>
            </a:r>
          </a:p>
        </p:txBody>
      </p:sp>
      <p:pic>
        <p:nvPicPr>
          <p:cNvPr id="1026" name="Picture 2" descr="Caracteristicas Losas de Concreto Armado | CODEPA Pisos concreto Lima">
            <a:extLst>
              <a:ext uri="{FF2B5EF4-FFF2-40B4-BE49-F238E27FC236}">
                <a16:creationId xmlns:a16="http://schemas.microsoft.com/office/drawing/2014/main" id="{43FB3F3D-B286-4BE8-8ECF-AEA76A1F0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834" y="733957"/>
            <a:ext cx="3265138" cy="2479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arrollo de vivienda ecosostenible para sectores vulnerables –  CONSTRUCCIONES UCE">
            <a:extLst>
              <a:ext uri="{FF2B5EF4-FFF2-40B4-BE49-F238E27FC236}">
                <a16:creationId xmlns:a16="http://schemas.microsoft.com/office/drawing/2014/main" id="{8E02217B-0E9A-450E-9AC3-75D89F468A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33"/>
          <a:stretch/>
        </p:blipFill>
        <p:spPr bwMode="auto">
          <a:xfrm>
            <a:off x="6962656" y="3644470"/>
            <a:ext cx="3744299" cy="231627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5828DCE-C6AC-4D92-9D06-5BB2987A4A7A}"/>
              </a:ext>
            </a:extLst>
          </p:cNvPr>
          <p:cNvSpPr txBox="1">
            <a:spLocks/>
          </p:cNvSpPr>
          <p:nvPr/>
        </p:nvSpPr>
        <p:spPr>
          <a:xfrm>
            <a:off x="717563" y="1108027"/>
            <a:ext cx="5378437" cy="5072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just">
              <a:lnSpc>
                <a:spcPct val="107000"/>
              </a:lnSpc>
              <a:spcBef>
                <a:spcPts val="0"/>
              </a:spcBef>
              <a:spcAft>
                <a:spcPts val="800"/>
              </a:spcAft>
              <a:buNone/>
            </a:pPr>
            <a:r>
              <a:rPr lang="es-EC" sz="3000" dirty="0">
                <a:effectLst/>
                <a:latin typeface="Times New Roman" panose="02020603050405020304" pitchFamily="18" charset="0"/>
                <a:ea typeface="Calibri" panose="020F0502020204030204" pitchFamily="34" charset="0"/>
                <a:cs typeface="Arial" panose="020B0604020202020204" pitchFamily="34" charset="0"/>
              </a:rPr>
              <a:t>A través del tiempo, los materiales cementosos han sido simplemente empleados para aplicaciones estructurales. Actualmente surge la necesidad de cambiar estos paradigmas y desarrollar nuevas tecnologías que potencien a esta clase de materiales y les otorguen nuevas funcionalidades.</a:t>
            </a:r>
            <a:endParaRPr lang="es-EC" sz="3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88183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6371-E0EF-4827-92E3-C7064BC07DE3}"/>
              </a:ext>
            </a:extLst>
          </p:cNvPr>
          <p:cNvSpPr>
            <a:spLocks noGrp="1"/>
          </p:cNvSpPr>
          <p:nvPr>
            <p:ph type="title"/>
          </p:nvPr>
        </p:nvSpPr>
        <p:spPr>
          <a:xfrm>
            <a:off x="-530340" y="208805"/>
            <a:ext cx="8680683" cy="831027"/>
          </a:xfrm>
        </p:spPr>
        <p:txBody>
          <a:bodyPr>
            <a:normAutofit/>
          </a:bodyPr>
          <a:lstStyle/>
          <a:p>
            <a:pPr algn="ctr"/>
            <a:r>
              <a:rPr lang="es-ES" sz="2400" b="1" dirty="0">
                <a:latin typeface="Times New Roman" panose="02020603050405020304" pitchFamily="18" charset="0"/>
                <a:cs typeface="Times New Roman" panose="02020603050405020304" pitchFamily="18" charset="0"/>
              </a:rPr>
              <a:t>Mezcla agua – cemento -carbón para ensayos eléctricos</a:t>
            </a:r>
            <a:endParaRPr lang="es-EC" sz="2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7E5EB9F-BF01-4BF1-AE29-B791A4451521}"/>
              </a:ext>
            </a:extLst>
          </p:cNvPr>
          <p:cNvSpPr>
            <a:spLocks noGrp="1"/>
          </p:cNvSpPr>
          <p:nvPr>
            <p:ph idx="1"/>
          </p:nvPr>
        </p:nvSpPr>
        <p:spPr>
          <a:xfrm>
            <a:off x="6794516" y="1808802"/>
            <a:ext cx="4493615" cy="4440741"/>
          </a:xfrm>
        </p:spPr>
        <p:txBody>
          <a:bodyPr>
            <a:normAutofit/>
          </a:bodyPr>
          <a:lstStyle/>
          <a:p>
            <a:pPr marL="0" indent="0" algn="just">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Se realizaron dos muestras para cada tipo de carbono. Como molde se usó una cubeta de hielo de 3 </a:t>
            </a:r>
            <a:r>
              <a:rPr lang="es-ES" sz="2400" dirty="0" err="1">
                <a:latin typeface="Times New Roman" panose="02020603050405020304" pitchFamily="18" charset="0"/>
                <a:ea typeface="Times New Roman" panose="02020603050405020304" pitchFamily="18" charset="0"/>
                <a:cs typeface="Times New Roman" panose="02020603050405020304" pitchFamily="18" charset="0"/>
              </a:rPr>
              <a:t>mL</a:t>
            </a:r>
            <a:r>
              <a:rPr lang="es-ES" sz="2400" dirty="0">
                <a:latin typeface="Times New Roman" panose="02020603050405020304" pitchFamily="18" charset="0"/>
                <a:ea typeface="Times New Roman" panose="02020603050405020304" pitchFamily="18" charset="0"/>
                <a:cs typeface="Times New Roman" panose="02020603050405020304" pitchFamily="18" charset="0"/>
              </a:rPr>
              <a:t> por cada cubo.</a:t>
            </a:r>
          </a:p>
          <a:p>
            <a:pPr marL="0" indent="0" algn="just">
              <a:buNone/>
            </a:pPr>
            <a:endParaRPr lang="es-E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s-E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Se embebieron dos láminas de latón y se dejó solidificar por 24 horas. Esto con la finalidad de tener un elemento conductor de electricidad en el cuerpo de las muestras.</a:t>
            </a:r>
            <a:endParaRPr lang="es-EC" dirty="0"/>
          </a:p>
        </p:txBody>
      </p:sp>
      <p:pic>
        <p:nvPicPr>
          <p:cNvPr id="8" name="Imagen 7">
            <a:extLst>
              <a:ext uri="{FF2B5EF4-FFF2-40B4-BE49-F238E27FC236}">
                <a16:creationId xmlns:a16="http://schemas.microsoft.com/office/drawing/2014/main" id="{266BC2C8-16D5-4497-9A22-579EFB6D975A}"/>
              </a:ext>
            </a:extLst>
          </p:cNvPr>
          <p:cNvPicPr>
            <a:picLocks noChangeAspect="1"/>
          </p:cNvPicPr>
          <p:nvPr/>
        </p:nvPicPr>
        <p:blipFill>
          <a:blip r:embed="rId2"/>
          <a:stretch>
            <a:fillRect/>
          </a:stretch>
        </p:blipFill>
        <p:spPr>
          <a:xfrm rot="16200000">
            <a:off x="1998638" y="-386241"/>
            <a:ext cx="2790558" cy="5642706"/>
          </a:xfrm>
          <a:prstGeom prst="rect">
            <a:avLst/>
          </a:prstGeom>
        </p:spPr>
      </p:pic>
      <p:pic>
        <p:nvPicPr>
          <p:cNvPr id="9" name="Imagen 8">
            <a:extLst>
              <a:ext uri="{FF2B5EF4-FFF2-40B4-BE49-F238E27FC236}">
                <a16:creationId xmlns:a16="http://schemas.microsoft.com/office/drawing/2014/main" id="{F16E373D-7040-4930-A381-9F660C818CBE}"/>
              </a:ext>
            </a:extLst>
          </p:cNvPr>
          <p:cNvPicPr>
            <a:picLocks noChangeAspect="1"/>
          </p:cNvPicPr>
          <p:nvPr/>
        </p:nvPicPr>
        <p:blipFill>
          <a:blip r:embed="rId3"/>
          <a:stretch>
            <a:fillRect/>
          </a:stretch>
        </p:blipFill>
        <p:spPr>
          <a:xfrm>
            <a:off x="572563" y="3926852"/>
            <a:ext cx="5642707" cy="2873558"/>
          </a:xfrm>
          <a:prstGeom prst="rect">
            <a:avLst/>
          </a:prstGeom>
        </p:spPr>
      </p:pic>
      <p:sp>
        <p:nvSpPr>
          <p:cNvPr id="10" name="Title 1">
            <a:extLst>
              <a:ext uri="{FF2B5EF4-FFF2-40B4-BE49-F238E27FC236}">
                <a16:creationId xmlns:a16="http://schemas.microsoft.com/office/drawing/2014/main" id="{4D98E8E1-E4A5-4590-8E66-79565E08FC49}"/>
              </a:ext>
            </a:extLst>
          </p:cNvPr>
          <p:cNvSpPr txBox="1">
            <a:spLocks/>
          </p:cNvSpPr>
          <p:nvPr/>
        </p:nvSpPr>
        <p:spPr>
          <a:xfrm>
            <a:off x="8799442" y="0"/>
            <a:ext cx="3392558" cy="366087"/>
          </a:xfrm>
          <a:prstGeom prst="rect">
            <a:avLst/>
          </a:prstGeom>
          <a:solidFill>
            <a:schemeClr val="accent6">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experimental</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661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A28B269-F121-4464-ADAA-771B35182830}"/>
              </a:ext>
            </a:extLst>
          </p:cNvPr>
          <p:cNvPicPr>
            <a:picLocks noChangeAspect="1"/>
          </p:cNvPicPr>
          <p:nvPr/>
        </p:nvPicPr>
        <p:blipFill>
          <a:blip r:embed="rId2"/>
          <a:stretch>
            <a:fillRect/>
          </a:stretch>
        </p:blipFill>
        <p:spPr>
          <a:xfrm>
            <a:off x="454764" y="2160413"/>
            <a:ext cx="11499976" cy="3352490"/>
          </a:xfrm>
          <a:prstGeom prst="rect">
            <a:avLst/>
          </a:prstGeom>
        </p:spPr>
      </p:pic>
      <p:sp>
        <p:nvSpPr>
          <p:cNvPr id="4" name="Title 1">
            <a:extLst>
              <a:ext uri="{FF2B5EF4-FFF2-40B4-BE49-F238E27FC236}">
                <a16:creationId xmlns:a16="http://schemas.microsoft.com/office/drawing/2014/main" id="{F107BFF5-A1FA-46D7-93CC-2A9D7445418C}"/>
              </a:ext>
            </a:extLst>
          </p:cNvPr>
          <p:cNvSpPr txBox="1">
            <a:spLocks/>
          </p:cNvSpPr>
          <p:nvPr/>
        </p:nvSpPr>
        <p:spPr>
          <a:xfrm>
            <a:off x="3666654" y="150921"/>
            <a:ext cx="4858692" cy="1544715"/>
          </a:xfrm>
          <a:prstGeom prst="rect">
            <a:avLst/>
          </a:prstGeom>
          <a:solidFill>
            <a:schemeClr val="accent5">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6000" b="1" dirty="0">
                <a:latin typeface="Times New Roman" panose="02020603050405020304" pitchFamily="18" charset="0"/>
                <a:cs typeface="Times New Roman" panose="02020603050405020304" pitchFamily="18" charset="0"/>
              </a:rPr>
              <a:t>Fase eléctrica</a:t>
            </a:r>
            <a:endParaRPr lang="es-EC"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8035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6371-E0EF-4827-92E3-C7064BC07DE3}"/>
              </a:ext>
            </a:extLst>
          </p:cNvPr>
          <p:cNvSpPr>
            <a:spLocks noGrp="1"/>
          </p:cNvSpPr>
          <p:nvPr>
            <p:ph type="title"/>
          </p:nvPr>
        </p:nvSpPr>
        <p:spPr>
          <a:xfrm>
            <a:off x="0" y="114267"/>
            <a:ext cx="6656332" cy="831027"/>
          </a:xfrm>
        </p:spPr>
        <p:txBody>
          <a:bodyPr>
            <a:normAutofit/>
          </a:bodyPr>
          <a:lstStyle/>
          <a:p>
            <a:pPr algn="ctr"/>
            <a:r>
              <a:rPr lang="es-ES" sz="3200" b="1" dirty="0">
                <a:latin typeface="Times New Roman" panose="02020603050405020304" pitchFamily="18" charset="0"/>
                <a:cs typeface="Times New Roman" panose="02020603050405020304" pitchFamily="18" charset="0"/>
              </a:rPr>
              <a:t>Metodología de medición de voltaje</a:t>
            </a:r>
            <a:endParaRPr lang="es-EC" sz="3200" b="1" dirty="0">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AEC34836-9480-4F98-BF69-47F71888DE93}"/>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C94FD107-DA2A-4235-A47B-88F60CDA9D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6010" y="1881809"/>
            <a:ext cx="5693285" cy="4681309"/>
          </a:xfrm>
          <a:prstGeom prst="rect">
            <a:avLst/>
          </a:prstGeom>
          <a:noFill/>
          <a:ln>
            <a:noFill/>
          </a:ln>
        </p:spPr>
      </p:pic>
      <p:sp>
        <p:nvSpPr>
          <p:cNvPr id="6" name="Content Placeholder 2">
            <a:extLst>
              <a:ext uri="{FF2B5EF4-FFF2-40B4-BE49-F238E27FC236}">
                <a16:creationId xmlns:a16="http://schemas.microsoft.com/office/drawing/2014/main" id="{5C75DDDE-5D80-480D-9660-19D05DF13AF5}"/>
              </a:ext>
            </a:extLst>
          </p:cNvPr>
          <p:cNvSpPr txBox="1">
            <a:spLocks/>
          </p:cNvSpPr>
          <p:nvPr/>
        </p:nvSpPr>
        <p:spPr>
          <a:xfrm>
            <a:off x="5930773" y="6416511"/>
            <a:ext cx="5220502" cy="441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E</a:t>
            </a:r>
            <a:r>
              <a:rPr lang="es-ES" sz="2000" dirty="0" err="1">
                <a:latin typeface="Times New Roman" panose="02020603050405020304" pitchFamily="18" charset="0"/>
                <a:cs typeface="Times New Roman" panose="02020603050405020304" pitchFamily="18" charset="0"/>
              </a:rPr>
              <a:t>squema</a:t>
            </a:r>
            <a:r>
              <a:rPr lang="es-ES" sz="2000" dirty="0">
                <a:latin typeface="Times New Roman" panose="02020603050405020304" pitchFamily="18" charset="0"/>
                <a:cs typeface="Times New Roman" panose="02020603050405020304" pitchFamily="18" charset="0"/>
              </a:rPr>
              <a:t> de la conexión eléctrica empleada</a:t>
            </a:r>
            <a:endParaRPr lang="es-EC" sz="2400" dirty="0"/>
          </a:p>
        </p:txBody>
      </p:sp>
      <p:sp>
        <p:nvSpPr>
          <p:cNvPr id="7" name="Content Placeholder 2">
            <a:extLst>
              <a:ext uri="{FF2B5EF4-FFF2-40B4-BE49-F238E27FC236}">
                <a16:creationId xmlns:a16="http://schemas.microsoft.com/office/drawing/2014/main" id="{84135CE4-A7DD-4BBA-9744-124F64FC920B}"/>
              </a:ext>
            </a:extLst>
          </p:cNvPr>
          <p:cNvSpPr txBox="1">
            <a:spLocks/>
          </p:cNvSpPr>
          <p:nvPr/>
        </p:nvSpPr>
        <p:spPr>
          <a:xfrm>
            <a:off x="1316277" y="2491333"/>
            <a:ext cx="2625675" cy="714076"/>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Programación Arduino</a:t>
            </a:r>
          </a:p>
          <a:p>
            <a:pPr marL="0" indent="0" algn="just">
              <a:buFont typeface="Arial" panose="020B0604020202020204" pitchFamily="34" charset="0"/>
              <a:buNone/>
            </a:pPr>
            <a:endParaRPr lang="es-EC" dirty="0"/>
          </a:p>
        </p:txBody>
      </p:sp>
      <p:sp>
        <p:nvSpPr>
          <p:cNvPr id="10" name="Content Placeholder 2">
            <a:extLst>
              <a:ext uri="{FF2B5EF4-FFF2-40B4-BE49-F238E27FC236}">
                <a16:creationId xmlns:a16="http://schemas.microsoft.com/office/drawing/2014/main" id="{6ED47CE8-6D0D-403B-AE20-6AA11D25491F}"/>
              </a:ext>
            </a:extLst>
          </p:cNvPr>
          <p:cNvSpPr txBox="1">
            <a:spLocks/>
          </p:cNvSpPr>
          <p:nvPr/>
        </p:nvSpPr>
        <p:spPr>
          <a:xfrm>
            <a:off x="1326656" y="3904947"/>
            <a:ext cx="2625675" cy="873531"/>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Registro de medición cada 10 min</a:t>
            </a:r>
          </a:p>
          <a:p>
            <a:pPr marL="0" indent="0" algn="just">
              <a:buFont typeface="Arial" panose="020B0604020202020204" pitchFamily="34" charset="0"/>
              <a:buNone/>
            </a:pPr>
            <a:endParaRPr lang="es-EC" dirty="0"/>
          </a:p>
        </p:txBody>
      </p:sp>
      <p:sp>
        <p:nvSpPr>
          <p:cNvPr id="11" name="Content Placeholder 2">
            <a:extLst>
              <a:ext uri="{FF2B5EF4-FFF2-40B4-BE49-F238E27FC236}">
                <a16:creationId xmlns:a16="http://schemas.microsoft.com/office/drawing/2014/main" id="{03FE3B18-18F9-48AE-9072-0677BD6C88B3}"/>
              </a:ext>
            </a:extLst>
          </p:cNvPr>
          <p:cNvSpPr txBox="1">
            <a:spLocks/>
          </p:cNvSpPr>
          <p:nvPr/>
        </p:nvSpPr>
        <p:spPr>
          <a:xfrm>
            <a:off x="1316274" y="5397406"/>
            <a:ext cx="2625675" cy="714076"/>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Por 12h/día</a:t>
            </a:r>
          </a:p>
          <a:p>
            <a:pPr marL="0" indent="0" algn="just">
              <a:buFont typeface="Arial" panose="020B0604020202020204" pitchFamily="34" charset="0"/>
              <a:buNone/>
            </a:pPr>
            <a:endParaRPr lang="es-EC" dirty="0"/>
          </a:p>
        </p:txBody>
      </p:sp>
      <p:sp>
        <p:nvSpPr>
          <p:cNvPr id="12" name="Flecha: hacia abajo 11">
            <a:extLst>
              <a:ext uri="{FF2B5EF4-FFF2-40B4-BE49-F238E27FC236}">
                <a16:creationId xmlns:a16="http://schemas.microsoft.com/office/drawing/2014/main" id="{31BBFBBE-8675-4C3E-8D73-44AD0AB54525}"/>
              </a:ext>
            </a:extLst>
          </p:cNvPr>
          <p:cNvSpPr/>
          <p:nvPr/>
        </p:nvSpPr>
        <p:spPr>
          <a:xfrm>
            <a:off x="2456833" y="4822899"/>
            <a:ext cx="344556" cy="5300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Flecha: hacia abajo 12">
            <a:extLst>
              <a:ext uri="{FF2B5EF4-FFF2-40B4-BE49-F238E27FC236}">
                <a16:creationId xmlns:a16="http://schemas.microsoft.com/office/drawing/2014/main" id="{DF51988B-A736-43B9-B3D5-4807B0831A61}"/>
              </a:ext>
            </a:extLst>
          </p:cNvPr>
          <p:cNvSpPr/>
          <p:nvPr/>
        </p:nvSpPr>
        <p:spPr>
          <a:xfrm>
            <a:off x="2456834" y="3294759"/>
            <a:ext cx="344556" cy="5300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Content Placeholder 2">
            <a:extLst>
              <a:ext uri="{FF2B5EF4-FFF2-40B4-BE49-F238E27FC236}">
                <a16:creationId xmlns:a16="http://schemas.microsoft.com/office/drawing/2014/main" id="{6613B91A-AE18-4C81-9D89-ACDB157B1DF6}"/>
              </a:ext>
            </a:extLst>
          </p:cNvPr>
          <p:cNvSpPr>
            <a:spLocks noGrp="1"/>
          </p:cNvSpPr>
          <p:nvPr>
            <p:ph idx="1"/>
          </p:nvPr>
        </p:nvSpPr>
        <p:spPr>
          <a:xfrm>
            <a:off x="148836" y="914331"/>
            <a:ext cx="11884138" cy="967478"/>
          </a:xfrm>
        </p:spPr>
        <p:txBody>
          <a:bodyPr>
            <a:normAutofit fontScale="92500" lnSpcReduction="10000"/>
          </a:bodyPr>
          <a:lstStyle/>
          <a:p>
            <a:pPr marL="0" indent="0" algn="just">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Lo que se busca es estudiar el comportamiento de la conductividad eléctrica que presentan las muestras. Mediante un divisor de voltaje se cuantificó el voltaje que cae en las muestras cuando forman parte de un circuito eléctrico cerrado de corriente continua. </a:t>
            </a:r>
            <a:endParaRPr lang="es-EC" dirty="0"/>
          </a:p>
        </p:txBody>
      </p:sp>
    </p:spTree>
    <p:extLst>
      <p:ext uri="{BB962C8B-B14F-4D97-AF65-F5344CB8AC3E}">
        <p14:creationId xmlns:p14="http://schemas.microsoft.com/office/powerpoint/2010/main" val="97165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6371-E0EF-4827-92E3-C7064BC07DE3}"/>
              </a:ext>
            </a:extLst>
          </p:cNvPr>
          <p:cNvSpPr>
            <a:spLocks noGrp="1"/>
          </p:cNvSpPr>
          <p:nvPr>
            <p:ph type="title"/>
          </p:nvPr>
        </p:nvSpPr>
        <p:spPr>
          <a:xfrm>
            <a:off x="371061" y="877241"/>
            <a:ext cx="4810582" cy="831027"/>
          </a:xfrm>
        </p:spPr>
        <p:txBody>
          <a:bodyPr>
            <a:normAutofit fontScale="90000"/>
          </a:bodyPr>
          <a:lstStyle/>
          <a:p>
            <a:pPr algn="ctr"/>
            <a:r>
              <a:rPr lang="es-EC" sz="3200" b="1" dirty="0">
                <a:latin typeface="Times New Roman" panose="02020603050405020304" pitchFamily="18" charset="0"/>
                <a:cs typeface="Times New Roman" panose="02020603050405020304" pitchFamily="18" charset="0"/>
              </a:rPr>
              <a:t>Cálculo de resistencia eléctrica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E5EB9F-BF01-4BF1-AE29-B791A4451521}"/>
                  </a:ext>
                </a:extLst>
              </p:cNvPr>
              <p:cNvSpPr>
                <a:spLocks noGrp="1"/>
              </p:cNvSpPr>
              <p:nvPr>
                <p:ph idx="1"/>
              </p:nvPr>
            </p:nvSpPr>
            <p:spPr>
              <a:xfrm>
                <a:off x="807287" y="1868557"/>
                <a:ext cx="5142939" cy="4253947"/>
              </a:xfrm>
            </p:spPr>
            <p:txBody>
              <a:bodyPr>
                <a:normAutofit/>
              </a:bodyPr>
              <a:lstStyle/>
              <a:p>
                <a:pPr marL="0" indent="0" algn="just">
                  <a:buNone/>
                </a:pPr>
                <a:r>
                  <a:rPr lang="es-EC" sz="2400" dirty="0">
                    <a:latin typeface="Times New Roman" panose="02020603050405020304" pitchFamily="18" charset="0"/>
                    <a:cs typeface="Times New Roman" panose="02020603050405020304" pitchFamily="18" charset="0"/>
                  </a:rPr>
                  <a:t>Ecuación de divisor de voltaje:</a:t>
                </a:r>
              </a:p>
              <a:p>
                <a:pPr marL="0" indent="0" algn="just">
                  <a:buNone/>
                </a:pPr>
                <a:endParaRPr lang="es-EC" sz="2400" dirty="0">
                  <a:latin typeface="Times New Roman" panose="02020603050405020304" pitchFamily="18" charset="0"/>
                  <a:cs typeface="Times New Roman" panose="02020603050405020304" pitchFamily="18"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es-ES" sz="2400" i="1" smtClean="0">
                              <a:effectLst/>
                              <a:latin typeface="Cambria Math" panose="02040503050406030204" pitchFamily="18" charset="0"/>
                              <a:cs typeface="Arial" panose="020B0604020202020204" pitchFamily="34" charset="0"/>
                            </a:rPr>
                          </m:ctrlPr>
                        </m:sSubPr>
                        <m:e>
                          <m:r>
                            <a:rPr lang="es-EC" sz="2400" i="1">
                              <a:effectLst/>
                              <a:latin typeface="Cambria Math" panose="02040503050406030204" pitchFamily="18" charset="0"/>
                              <a:ea typeface="MS Mincho" panose="02020609040205080304" pitchFamily="49" charset="-128"/>
                              <a:cs typeface="Arial" panose="020B0604020202020204" pitchFamily="34" charset="0"/>
                            </a:rPr>
                            <m:t>𝑉</m:t>
                          </m:r>
                        </m:e>
                        <m:sub>
                          <m:r>
                            <a:rPr lang="es-EC" sz="2400" i="1">
                              <a:effectLst/>
                              <a:latin typeface="Cambria Math" panose="02040503050406030204" pitchFamily="18" charset="0"/>
                              <a:ea typeface="MS Mincho" panose="02020609040205080304" pitchFamily="49" charset="-128"/>
                              <a:cs typeface="Arial" panose="020B0604020202020204" pitchFamily="34" charset="0"/>
                            </a:rPr>
                            <m:t>𝑜</m:t>
                          </m:r>
                        </m:sub>
                      </m:sSub>
                      <m:r>
                        <a:rPr lang="es-EC" sz="2400" i="1">
                          <a:effectLst/>
                          <a:latin typeface="Cambria Math" panose="02040503050406030204" pitchFamily="18" charset="0"/>
                          <a:ea typeface="MS Mincho" panose="02020609040205080304" pitchFamily="49" charset="-128"/>
                          <a:cs typeface="Arial" panose="020B0604020202020204" pitchFamily="34" charset="0"/>
                        </a:rPr>
                        <m:t>=</m:t>
                      </m:r>
                      <m:f>
                        <m:fPr>
                          <m:ctrlPr>
                            <a:rPr lang="es-ES" sz="2400" i="1">
                              <a:effectLst/>
                              <a:latin typeface="Cambria Math" panose="02040503050406030204" pitchFamily="18" charset="0"/>
                              <a:cs typeface="Arial" panose="020B0604020202020204" pitchFamily="34" charset="0"/>
                            </a:rPr>
                          </m:ctrlPr>
                        </m:fPr>
                        <m:num>
                          <m:sSub>
                            <m:sSubPr>
                              <m:ctrlPr>
                                <a:rPr lang="es-ES" sz="2400" i="1">
                                  <a:effectLst/>
                                  <a:latin typeface="Cambria Math" panose="02040503050406030204" pitchFamily="18" charset="0"/>
                                  <a:cs typeface="Arial" panose="020B0604020202020204" pitchFamily="34" charset="0"/>
                                </a:rPr>
                              </m:ctrlPr>
                            </m:sSubPr>
                            <m:e>
                              <m:r>
                                <a:rPr lang="es-EC" sz="2400" i="1">
                                  <a:effectLst/>
                                  <a:latin typeface="Cambria Math" panose="02040503050406030204" pitchFamily="18" charset="0"/>
                                  <a:ea typeface="MS Mincho" panose="02020609040205080304" pitchFamily="49" charset="-128"/>
                                  <a:cs typeface="Arial" panose="020B0604020202020204" pitchFamily="34" charset="0"/>
                                </a:rPr>
                                <m:t>𝑅</m:t>
                              </m:r>
                            </m:e>
                            <m:sub>
                              <m:r>
                                <a:rPr lang="es-EC" sz="2400" i="1">
                                  <a:effectLst/>
                                  <a:latin typeface="Cambria Math" panose="02040503050406030204" pitchFamily="18" charset="0"/>
                                  <a:ea typeface="MS Mincho" panose="02020609040205080304" pitchFamily="49" charset="-128"/>
                                  <a:cs typeface="Arial" panose="020B0604020202020204" pitchFamily="34" charset="0"/>
                                </a:rPr>
                                <m:t>𝐻</m:t>
                              </m:r>
                            </m:sub>
                          </m:sSub>
                        </m:num>
                        <m:den>
                          <m:sSub>
                            <m:sSubPr>
                              <m:ctrlPr>
                                <a:rPr lang="es-ES" sz="2400" i="1">
                                  <a:effectLst/>
                                  <a:latin typeface="Cambria Math" panose="02040503050406030204" pitchFamily="18" charset="0"/>
                                  <a:cs typeface="Arial" panose="020B0604020202020204" pitchFamily="34" charset="0"/>
                                </a:rPr>
                              </m:ctrlPr>
                            </m:sSubPr>
                            <m:e>
                              <m:r>
                                <a:rPr lang="es-EC" sz="2400" i="1">
                                  <a:effectLst/>
                                  <a:latin typeface="Cambria Math" panose="02040503050406030204" pitchFamily="18" charset="0"/>
                                  <a:ea typeface="MS Mincho" panose="02020609040205080304" pitchFamily="49" charset="-128"/>
                                  <a:cs typeface="Arial" panose="020B0604020202020204" pitchFamily="34" charset="0"/>
                                </a:rPr>
                                <m:t>𝑅</m:t>
                              </m:r>
                            </m:e>
                            <m:sub>
                              <m:r>
                                <a:rPr lang="es-EC" sz="2400" i="1">
                                  <a:effectLst/>
                                  <a:latin typeface="Cambria Math" panose="02040503050406030204" pitchFamily="18" charset="0"/>
                                  <a:ea typeface="MS Mincho" panose="02020609040205080304" pitchFamily="49" charset="-128"/>
                                  <a:cs typeface="Arial" panose="020B0604020202020204" pitchFamily="34" charset="0"/>
                                </a:rPr>
                                <m:t>1</m:t>
                              </m:r>
                            </m:sub>
                          </m:sSub>
                          <m:r>
                            <a:rPr lang="es-EC" sz="2400" i="1">
                              <a:effectLst/>
                              <a:latin typeface="Cambria Math" panose="02040503050406030204" pitchFamily="18" charset="0"/>
                              <a:ea typeface="MS Mincho" panose="02020609040205080304" pitchFamily="49" charset="-128"/>
                              <a:cs typeface="Arial" panose="020B0604020202020204" pitchFamily="34" charset="0"/>
                            </a:rPr>
                            <m:t>+</m:t>
                          </m:r>
                          <m:sSub>
                            <m:sSubPr>
                              <m:ctrlPr>
                                <a:rPr lang="es-ES" sz="2400" i="1">
                                  <a:effectLst/>
                                  <a:latin typeface="Cambria Math" panose="02040503050406030204" pitchFamily="18" charset="0"/>
                                  <a:cs typeface="Arial" panose="020B0604020202020204" pitchFamily="34" charset="0"/>
                                </a:rPr>
                              </m:ctrlPr>
                            </m:sSubPr>
                            <m:e>
                              <m:r>
                                <a:rPr lang="es-EC" sz="2400" i="1">
                                  <a:effectLst/>
                                  <a:latin typeface="Cambria Math" panose="02040503050406030204" pitchFamily="18" charset="0"/>
                                  <a:ea typeface="MS Mincho" panose="02020609040205080304" pitchFamily="49" charset="-128"/>
                                  <a:cs typeface="Arial" panose="020B0604020202020204" pitchFamily="34" charset="0"/>
                                </a:rPr>
                                <m:t>𝑅</m:t>
                              </m:r>
                            </m:e>
                            <m:sub>
                              <m:r>
                                <a:rPr lang="es-EC" sz="2400" i="1">
                                  <a:effectLst/>
                                  <a:latin typeface="Cambria Math" panose="02040503050406030204" pitchFamily="18" charset="0"/>
                                  <a:ea typeface="MS Mincho" panose="02020609040205080304" pitchFamily="49" charset="-128"/>
                                  <a:cs typeface="Arial" panose="020B0604020202020204" pitchFamily="34" charset="0"/>
                                </a:rPr>
                                <m:t>𝐻</m:t>
                              </m:r>
                            </m:sub>
                          </m:sSub>
                        </m:den>
                      </m:f>
                      <m:r>
                        <a:rPr lang="es-EC" sz="2400" i="1">
                          <a:effectLst/>
                          <a:latin typeface="Cambria Math" panose="02040503050406030204" pitchFamily="18" charset="0"/>
                          <a:ea typeface="MS Mincho" panose="02020609040205080304" pitchFamily="49" charset="-128"/>
                          <a:cs typeface="Arial" panose="020B0604020202020204" pitchFamily="34" charset="0"/>
                        </a:rPr>
                        <m:t>·</m:t>
                      </m:r>
                      <m:sSub>
                        <m:sSubPr>
                          <m:ctrlPr>
                            <a:rPr lang="es-ES" sz="2400" i="1">
                              <a:effectLst/>
                              <a:latin typeface="Cambria Math" panose="02040503050406030204" pitchFamily="18" charset="0"/>
                              <a:cs typeface="Arial" panose="020B0604020202020204" pitchFamily="34" charset="0"/>
                            </a:rPr>
                          </m:ctrlPr>
                        </m:sSubPr>
                        <m:e>
                          <m:r>
                            <a:rPr lang="es-EC" sz="2400" i="1">
                              <a:effectLst/>
                              <a:latin typeface="Cambria Math" panose="02040503050406030204" pitchFamily="18" charset="0"/>
                              <a:ea typeface="MS Mincho" panose="02020609040205080304" pitchFamily="49" charset="-128"/>
                              <a:cs typeface="Arial" panose="020B0604020202020204" pitchFamily="34" charset="0"/>
                            </a:rPr>
                            <m:t>𝑉</m:t>
                          </m:r>
                        </m:e>
                        <m:sub>
                          <m:r>
                            <a:rPr lang="es-EC" sz="2400" i="1">
                              <a:effectLst/>
                              <a:latin typeface="Cambria Math" panose="02040503050406030204" pitchFamily="18" charset="0"/>
                              <a:ea typeface="MS Mincho" panose="02020609040205080304" pitchFamily="49" charset="-128"/>
                              <a:cs typeface="Arial" panose="020B0604020202020204" pitchFamily="34" charset="0"/>
                            </a:rPr>
                            <m:t>𝑖</m:t>
                          </m:r>
                        </m:sub>
                      </m:sSub>
                    </m:oMath>
                  </m:oMathPara>
                </a14:m>
                <a:endParaRPr lang="es-EC" sz="3600" dirty="0"/>
              </a:p>
              <a:p>
                <a:pPr marL="0" indent="0" algn="just">
                  <a:buNone/>
                </a:pPr>
                <a:endParaRPr lang="es-EC" dirty="0"/>
              </a:p>
              <a:p>
                <a:pPr marL="0" indent="0" algn="just">
                  <a:buNone/>
                </a:pPr>
                <a:r>
                  <a:rPr lang="es-EC" sz="2400" dirty="0">
                    <a:latin typeface="Times New Roman" panose="02020603050405020304" pitchFamily="18" charset="0"/>
                    <a:ea typeface="Times New Roman" panose="02020603050405020304" pitchFamily="18" charset="0"/>
                    <a:cs typeface="Times New Roman" panose="02020603050405020304" pitchFamily="18" charset="0"/>
                  </a:rPr>
                  <a:t>D</a:t>
                </a:r>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onde, </a:t>
                </a:r>
                <a14:m>
                  <m:oMath xmlns:m="http://schemas.openxmlformats.org/officeDocument/2006/math">
                    <m:sSub>
                      <m:sSubPr>
                        <m:ctrlPr>
                          <a:rPr lang="es-ES" sz="2400" i="1">
                            <a:effectLst/>
                            <a:latin typeface="Cambria Math" panose="02040503050406030204" pitchFamily="18" charset="0"/>
                            <a:cs typeface="Arial" panose="020B0604020202020204" pitchFamily="34" charset="0"/>
                          </a:rPr>
                        </m:ctrlPr>
                      </m:sSubPr>
                      <m:e>
                        <m:r>
                          <a:rPr lang="es-EC" sz="2400" i="1">
                            <a:effectLst/>
                            <a:latin typeface="Cambria Math" panose="02040503050406030204" pitchFamily="18" charset="0"/>
                            <a:ea typeface="MS Mincho" panose="02020609040205080304" pitchFamily="49" charset="-128"/>
                            <a:cs typeface="Arial" panose="020B0604020202020204" pitchFamily="34" charset="0"/>
                          </a:rPr>
                          <m:t>𝑉</m:t>
                        </m:r>
                      </m:e>
                      <m:sub>
                        <m:r>
                          <a:rPr lang="es-EC" sz="2400" i="1">
                            <a:effectLst/>
                            <a:latin typeface="Cambria Math" panose="02040503050406030204" pitchFamily="18" charset="0"/>
                            <a:ea typeface="MS Mincho" panose="02020609040205080304" pitchFamily="49" charset="-128"/>
                            <a:cs typeface="Arial" panose="020B0604020202020204" pitchFamily="34" charset="0"/>
                          </a:rPr>
                          <m:t>𝑜</m:t>
                        </m:r>
                      </m:sub>
                    </m:sSub>
                  </m:oMath>
                </a14:m>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 es la caída de voltaje medida, </a:t>
                </a:r>
                <a14:m>
                  <m:oMath xmlns:m="http://schemas.openxmlformats.org/officeDocument/2006/math">
                    <m:sSub>
                      <m:sSubPr>
                        <m:ctrlPr>
                          <a:rPr lang="es-ES" sz="2400" i="1">
                            <a:effectLst/>
                            <a:latin typeface="Cambria Math" panose="02040503050406030204" pitchFamily="18" charset="0"/>
                            <a:cs typeface="Arial" panose="020B0604020202020204" pitchFamily="34" charset="0"/>
                          </a:rPr>
                        </m:ctrlPr>
                      </m:sSubPr>
                      <m:e>
                        <m:r>
                          <a:rPr lang="es-EC" sz="2400" i="1">
                            <a:effectLst/>
                            <a:latin typeface="Cambria Math" panose="02040503050406030204" pitchFamily="18" charset="0"/>
                            <a:ea typeface="MS Mincho" panose="02020609040205080304" pitchFamily="49" charset="-128"/>
                            <a:cs typeface="Arial" panose="020B0604020202020204" pitchFamily="34" charset="0"/>
                          </a:rPr>
                          <m:t>𝑉</m:t>
                        </m:r>
                      </m:e>
                      <m:sub>
                        <m:r>
                          <a:rPr lang="es-EC" sz="2400" i="1">
                            <a:effectLst/>
                            <a:latin typeface="Cambria Math" panose="02040503050406030204" pitchFamily="18" charset="0"/>
                            <a:ea typeface="MS Mincho" panose="02020609040205080304" pitchFamily="49" charset="-128"/>
                            <a:cs typeface="Arial" panose="020B0604020202020204" pitchFamily="34" charset="0"/>
                          </a:rPr>
                          <m:t>𝑖</m:t>
                        </m:r>
                      </m:sub>
                    </m:sSub>
                  </m:oMath>
                </a14:m>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 es el voltaje de la fuente (5V), </a:t>
                </a:r>
                <a14:m>
                  <m:oMath xmlns:m="http://schemas.openxmlformats.org/officeDocument/2006/math">
                    <m:sSub>
                      <m:sSubPr>
                        <m:ctrlPr>
                          <a:rPr lang="es-ES" sz="2400" i="1">
                            <a:effectLst/>
                            <a:latin typeface="Cambria Math" panose="02040503050406030204" pitchFamily="18" charset="0"/>
                            <a:cs typeface="Arial" panose="020B0604020202020204" pitchFamily="34" charset="0"/>
                          </a:rPr>
                        </m:ctrlPr>
                      </m:sSubPr>
                      <m:e>
                        <m:r>
                          <a:rPr lang="es-EC" sz="2400" i="1">
                            <a:effectLst/>
                            <a:latin typeface="Cambria Math" panose="02040503050406030204" pitchFamily="18" charset="0"/>
                            <a:ea typeface="MS Mincho" panose="02020609040205080304" pitchFamily="49" charset="-128"/>
                            <a:cs typeface="Arial" panose="020B0604020202020204" pitchFamily="34" charset="0"/>
                          </a:rPr>
                          <m:t>𝑅</m:t>
                        </m:r>
                      </m:e>
                      <m:sub>
                        <m:r>
                          <a:rPr lang="es-EC" sz="2400" i="1">
                            <a:effectLst/>
                            <a:latin typeface="Cambria Math" panose="02040503050406030204" pitchFamily="18" charset="0"/>
                            <a:ea typeface="MS Mincho" panose="02020609040205080304" pitchFamily="49" charset="-128"/>
                            <a:cs typeface="Arial" panose="020B0604020202020204" pitchFamily="34" charset="0"/>
                          </a:rPr>
                          <m:t>1</m:t>
                        </m:r>
                      </m:sub>
                    </m:sSub>
                  </m:oMath>
                </a14:m>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 es el valor de la resistencia de 10 </a:t>
                </a:r>
                <a:r>
                  <a:rPr lang="es-EC" sz="2400" dirty="0" err="1">
                    <a:effectLst/>
                    <a:latin typeface="Times New Roman" panose="02020603050405020304" pitchFamily="18" charset="0"/>
                    <a:ea typeface="Times New Roman" panose="02020603050405020304" pitchFamily="18" charset="0"/>
                    <a:cs typeface="Times New Roman" panose="02020603050405020304" pitchFamily="18" charset="0"/>
                  </a:rPr>
                  <a:t>kΩ</a:t>
                </a:r>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 y </a:t>
                </a:r>
                <a14:m>
                  <m:oMath xmlns:m="http://schemas.openxmlformats.org/officeDocument/2006/math">
                    <m:sSub>
                      <m:sSubPr>
                        <m:ctrlPr>
                          <a:rPr lang="es-ES" sz="2400" i="1">
                            <a:effectLst/>
                            <a:latin typeface="Cambria Math" panose="02040503050406030204" pitchFamily="18" charset="0"/>
                            <a:cs typeface="Arial" panose="020B0604020202020204" pitchFamily="34" charset="0"/>
                          </a:rPr>
                        </m:ctrlPr>
                      </m:sSubPr>
                      <m:e>
                        <m:r>
                          <a:rPr lang="es-EC" sz="2400" i="1">
                            <a:effectLst/>
                            <a:latin typeface="Cambria Math" panose="02040503050406030204" pitchFamily="18" charset="0"/>
                            <a:ea typeface="MS Mincho" panose="02020609040205080304" pitchFamily="49" charset="-128"/>
                            <a:cs typeface="Arial" panose="020B0604020202020204" pitchFamily="34" charset="0"/>
                          </a:rPr>
                          <m:t>𝑅</m:t>
                        </m:r>
                      </m:e>
                      <m:sub>
                        <m:r>
                          <a:rPr lang="es-EC" sz="2400" i="1">
                            <a:effectLst/>
                            <a:latin typeface="Cambria Math" panose="02040503050406030204" pitchFamily="18" charset="0"/>
                            <a:ea typeface="MS Mincho" panose="02020609040205080304" pitchFamily="49" charset="-128"/>
                            <a:cs typeface="Arial" panose="020B0604020202020204" pitchFamily="34" charset="0"/>
                          </a:rPr>
                          <m:t>𝐻</m:t>
                        </m:r>
                      </m:sub>
                    </m:sSub>
                  </m:oMath>
                </a14:m>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 es el valor de la resistencia que presenta la muestra.</a:t>
                </a:r>
                <a:endParaRPr lang="es-EC" sz="24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47E5EB9F-BF01-4BF1-AE29-B791A4451521}"/>
                  </a:ext>
                </a:extLst>
              </p:cNvPr>
              <p:cNvSpPr>
                <a:spLocks noGrp="1" noRot="1" noChangeAspect="1" noMove="1" noResize="1" noEditPoints="1" noAdjustHandles="1" noChangeArrowheads="1" noChangeShapeType="1" noTextEdit="1"/>
              </p:cNvSpPr>
              <p:nvPr>
                <p:ph idx="1"/>
              </p:nvPr>
            </p:nvSpPr>
            <p:spPr>
              <a:xfrm>
                <a:off x="807287" y="1868557"/>
                <a:ext cx="5142939" cy="4253947"/>
              </a:xfrm>
              <a:blipFill>
                <a:blip r:embed="rId2"/>
                <a:stretch>
                  <a:fillRect l="-1777" t="-2009" r="-1896"/>
                </a:stretch>
              </a:blipFill>
            </p:spPr>
            <p:txBody>
              <a:bodyPr/>
              <a:lstStyle/>
              <a:p>
                <a:r>
                  <a:rPr lang="es-ES">
                    <a:noFill/>
                  </a:rPr>
                  <a:t> </a:t>
                </a:r>
              </a:p>
            </p:txBody>
          </p:sp>
        </mc:Fallback>
      </mc:AlternateContent>
      <p:sp>
        <p:nvSpPr>
          <p:cNvPr id="6" name="Title 1">
            <a:extLst>
              <a:ext uri="{FF2B5EF4-FFF2-40B4-BE49-F238E27FC236}">
                <a16:creationId xmlns:a16="http://schemas.microsoft.com/office/drawing/2014/main" id="{614A1B06-58BA-44F0-9962-8A55FABEF510}"/>
              </a:ext>
            </a:extLst>
          </p:cNvPr>
          <p:cNvSpPr txBox="1">
            <a:spLocks/>
          </p:cNvSpPr>
          <p:nvPr/>
        </p:nvSpPr>
        <p:spPr>
          <a:xfrm>
            <a:off x="6723931" y="877240"/>
            <a:ext cx="4500659" cy="83102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dirty="0">
                <a:latin typeface="Times New Roman" panose="02020603050405020304" pitchFamily="18" charset="0"/>
                <a:cs typeface="Times New Roman" panose="02020603050405020304" pitchFamily="18" charset="0"/>
              </a:rPr>
              <a:t>Cálculo de conductividad eléctrica</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3C713D7-4065-433F-82C5-5EF9DE19BEBC}"/>
                  </a:ext>
                </a:extLst>
              </p:cNvPr>
              <p:cNvSpPr txBox="1"/>
              <p:nvPr/>
            </p:nvSpPr>
            <p:spPr>
              <a:xfrm>
                <a:off x="6533323" y="1708267"/>
                <a:ext cx="5142938" cy="5231112"/>
              </a:xfrm>
              <a:prstGeom prst="rect">
                <a:avLst/>
              </a:prstGeom>
              <a:noFill/>
            </p:spPr>
            <p:txBody>
              <a:bodyPr wrap="square">
                <a:spAutoFit/>
              </a:bodyPr>
              <a:lstStyle/>
              <a:p>
                <a:pPr algn="just"/>
                <a:r>
                  <a:rPr lang="es-ES" sz="2400" dirty="0">
                    <a:latin typeface="Times New Roman" panose="02020603050405020304" pitchFamily="18" charset="0"/>
                    <a:ea typeface="Times New Roman" panose="02020603050405020304" pitchFamily="18" charset="0"/>
                  </a:rPr>
                  <a:t>E</a:t>
                </a:r>
                <a:r>
                  <a:rPr lang="es-ES" sz="2400" dirty="0">
                    <a:effectLst/>
                    <a:latin typeface="Times New Roman" panose="02020603050405020304" pitchFamily="18" charset="0"/>
                    <a:ea typeface="Times New Roman" panose="02020603050405020304" pitchFamily="18" charset="0"/>
                  </a:rPr>
                  <a:t>cuación de la Ley de </a:t>
                </a:r>
                <a:r>
                  <a:rPr lang="es-ES" sz="2400" dirty="0" err="1">
                    <a:effectLst/>
                    <a:latin typeface="Times New Roman" panose="02020603050405020304" pitchFamily="18" charset="0"/>
                    <a:ea typeface="Times New Roman" panose="02020603050405020304" pitchFamily="18" charset="0"/>
                  </a:rPr>
                  <a:t>Pouillet</a:t>
                </a:r>
                <a:r>
                  <a:rPr lang="es-ES" sz="2400" dirty="0">
                    <a:effectLst/>
                    <a:latin typeface="Times New Roman" panose="02020603050405020304" pitchFamily="18" charset="0"/>
                    <a:ea typeface="Times New Roman" panose="02020603050405020304" pitchFamily="18" charset="0"/>
                  </a:rPr>
                  <a:t>:</a:t>
                </a:r>
              </a:p>
              <a:p>
                <a:pPr algn="just"/>
                <a:endParaRPr lang="es-ES" sz="2400" dirty="0">
                  <a:effectLst/>
                  <a:latin typeface="Times New Roman" panose="02020603050405020304" pitchFamily="18" charset="0"/>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s-EC" sz="2400" i="1" smtClean="0">
                          <a:effectLst/>
                          <a:latin typeface="Cambria Math" panose="02040503050406030204" pitchFamily="18" charset="0"/>
                          <a:ea typeface="Times New Roman" panose="02020603050405020304" pitchFamily="18" charset="0"/>
                          <a:cs typeface="Arial" panose="020B0604020202020204" pitchFamily="34" charset="0"/>
                        </a:rPr>
                        <m:t>𝑅</m:t>
                      </m:r>
                      <m:r>
                        <a:rPr lang="es-EC" sz="2400" i="1" smtClean="0">
                          <a:effectLst/>
                          <a:latin typeface="Cambria Math" panose="02040503050406030204" pitchFamily="18" charset="0"/>
                          <a:ea typeface="Times New Roman" panose="02020603050405020304" pitchFamily="18" charset="0"/>
                          <a:cs typeface="Arial" panose="020B0604020202020204" pitchFamily="34" charset="0"/>
                        </a:rPr>
                        <m:t>=</m:t>
                      </m:r>
                      <m:r>
                        <a:rPr lang="es-EC" sz="2400" i="1" smtClean="0">
                          <a:effectLst/>
                          <a:latin typeface="Cambria Math" panose="02040503050406030204" pitchFamily="18" charset="0"/>
                          <a:ea typeface="Times New Roman" panose="02020603050405020304" pitchFamily="18" charset="0"/>
                          <a:cs typeface="Arial" panose="020B0604020202020204" pitchFamily="34" charset="0"/>
                        </a:rPr>
                        <m:t>𝜌</m:t>
                      </m:r>
                      <m:r>
                        <a:rPr lang="es-EC" sz="24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24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2400" i="1">
                              <a:effectLst/>
                              <a:latin typeface="Cambria Math" panose="02040503050406030204" pitchFamily="18" charset="0"/>
                              <a:ea typeface="Times New Roman" panose="02020603050405020304" pitchFamily="18" charset="0"/>
                              <a:cs typeface="Arial" panose="020B0604020202020204" pitchFamily="34" charset="0"/>
                            </a:rPr>
                            <m:t>𝐿</m:t>
                          </m:r>
                        </m:num>
                        <m:den>
                          <m:r>
                            <a:rPr lang="es-EC" sz="2400" i="1">
                              <a:effectLst/>
                              <a:latin typeface="Cambria Math" panose="02040503050406030204" pitchFamily="18" charset="0"/>
                              <a:ea typeface="Times New Roman" panose="02020603050405020304" pitchFamily="18" charset="0"/>
                              <a:cs typeface="Arial" panose="020B0604020202020204" pitchFamily="34" charset="0"/>
                            </a:rPr>
                            <m:t>𝐴</m:t>
                          </m:r>
                        </m:den>
                      </m:f>
                    </m:oMath>
                  </m:oMathPara>
                </a14:m>
                <a:endParaRPr lang="es-ES" sz="3200" dirty="0">
                  <a:effectLst/>
                  <a:latin typeface="Times New Roman" panose="02020603050405020304" pitchFamily="18" charset="0"/>
                  <a:ea typeface="Times New Roman" panose="02020603050405020304" pitchFamily="18" charset="0"/>
                </a:endParaRPr>
              </a:p>
              <a:p>
                <a:pPr algn="just"/>
                <a:endParaRPr lang="es-ES" sz="2400" dirty="0">
                  <a:latin typeface="Times New Roman" panose="02020603050405020304" pitchFamily="18" charset="0"/>
                  <a:ea typeface="Times New Roman" panose="02020603050405020304" pitchFamily="18" charset="0"/>
                </a:endParaRPr>
              </a:p>
              <a:p>
                <a:pPr algn="just"/>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Donde </a:t>
                </a:r>
                <a14:m>
                  <m:oMath xmlns:m="http://schemas.openxmlformats.org/officeDocument/2006/math">
                    <m:r>
                      <a:rPr lang="es-EC" sz="2400" i="1">
                        <a:effectLst/>
                        <a:latin typeface="Cambria Math" panose="02040503050406030204" pitchFamily="18" charset="0"/>
                        <a:ea typeface="Times New Roman" panose="02020603050405020304" pitchFamily="18" charset="0"/>
                        <a:cs typeface="Arial" panose="020B0604020202020204" pitchFamily="34" charset="0"/>
                      </a:rPr>
                      <m:t>𝜌</m:t>
                    </m:r>
                  </m:oMath>
                </a14:m>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 es la resistividad que presentan las muestras, L es su longitud y A es su área transversal</a:t>
                </a:r>
                <a:r>
                  <a:rPr lang="es-EC" sz="2400" dirty="0">
                    <a:latin typeface="Times New Roman" panose="02020603050405020304" pitchFamily="18" charset="0"/>
                    <a:ea typeface="Times New Roman" panose="02020603050405020304" pitchFamily="18" charset="0"/>
                    <a:cs typeface="Times New Roman" panose="02020603050405020304" pitchFamily="18" charset="0"/>
                  </a:rPr>
                  <a:t> (</a:t>
                </a:r>
                <a:r>
                  <a:rPr lang="es-EC" sz="2400" dirty="0">
                    <a:effectLst/>
                    <a:latin typeface="Times New Roman" panose="02020603050405020304" pitchFamily="18" charset="0"/>
                    <a:ea typeface="Times New Roman" panose="02020603050405020304" pitchFamily="18" charset="0"/>
                    <a:cs typeface="Times New Roman" panose="02020603050405020304" pitchFamily="18" charset="0"/>
                  </a:rPr>
                  <a:t>cubos de 30 mm de arista). La conductividad eléctrica es el inverso de la resistividad:</a:t>
                </a:r>
              </a:p>
              <a:p>
                <a:pPr algn="just"/>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s-ES" sz="240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2400"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sz="2400" i="1">
                              <a:effectLst/>
                              <a:latin typeface="Cambria Math" panose="02040503050406030204" pitchFamily="18" charset="0"/>
                              <a:ea typeface="Times New Roman" panose="02020603050405020304" pitchFamily="18" charset="0"/>
                              <a:cs typeface="Arial" panose="020B0604020202020204" pitchFamily="34" charset="0"/>
                            </a:rPr>
                            <m:t>𝑒</m:t>
                          </m:r>
                        </m:sub>
                      </m:sSub>
                      <m:r>
                        <a:rPr lang="es-EC" sz="24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24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2400" i="1">
                              <a:effectLst/>
                              <a:latin typeface="Cambria Math" panose="02040503050406030204" pitchFamily="18" charset="0"/>
                              <a:ea typeface="Times New Roman" panose="02020603050405020304" pitchFamily="18" charset="0"/>
                              <a:cs typeface="Arial" panose="020B0604020202020204" pitchFamily="34" charset="0"/>
                            </a:rPr>
                            <m:t>1</m:t>
                          </m:r>
                        </m:num>
                        <m:den>
                          <m:r>
                            <a:rPr lang="es-EC" sz="2400" i="1">
                              <a:effectLst/>
                              <a:latin typeface="Cambria Math" panose="02040503050406030204" pitchFamily="18" charset="0"/>
                              <a:ea typeface="Times New Roman" panose="02020603050405020304" pitchFamily="18" charset="0"/>
                              <a:cs typeface="Arial" panose="020B0604020202020204" pitchFamily="34" charset="0"/>
                            </a:rPr>
                            <m:t>𝜌</m:t>
                          </m:r>
                        </m:den>
                      </m:f>
                    </m:oMath>
                  </m:oMathPara>
                </a14:m>
                <a:endParaRPr lang="es-E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s-EC" sz="2400" dirty="0"/>
              </a:p>
            </p:txBody>
          </p:sp>
        </mc:Choice>
        <mc:Fallback xmlns="">
          <p:sp>
            <p:nvSpPr>
              <p:cNvPr id="8" name="TextBox 7">
                <a:extLst>
                  <a:ext uri="{FF2B5EF4-FFF2-40B4-BE49-F238E27FC236}">
                    <a16:creationId xmlns:a16="http://schemas.microsoft.com/office/drawing/2014/main" id="{93C713D7-4065-433F-82C5-5EF9DE19BEBC}"/>
                  </a:ext>
                </a:extLst>
              </p:cNvPr>
              <p:cNvSpPr txBox="1">
                <a:spLocks noRot="1" noChangeAspect="1" noMove="1" noResize="1" noEditPoints="1" noAdjustHandles="1" noChangeArrowheads="1" noChangeShapeType="1" noTextEdit="1"/>
              </p:cNvSpPr>
              <p:nvPr/>
            </p:nvSpPr>
            <p:spPr>
              <a:xfrm>
                <a:off x="6533323" y="1708267"/>
                <a:ext cx="5142938" cy="5231112"/>
              </a:xfrm>
              <a:prstGeom prst="rect">
                <a:avLst/>
              </a:prstGeom>
              <a:blipFill>
                <a:blip r:embed="rId3"/>
                <a:stretch>
                  <a:fillRect l="-1898" t="-932" r="-1898"/>
                </a:stretch>
              </a:blipFill>
            </p:spPr>
            <p:txBody>
              <a:bodyPr/>
              <a:lstStyle/>
              <a:p>
                <a:r>
                  <a:rPr lang="es-ES">
                    <a:noFill/>
                  </a:rPr>
                  <a:t> </a:t>
                </a:r>
              </a:p>
            </p:txBody>
          </p:sp>
        </mc:Fallback>
      </mc:AlternateContent>
      <p:sp>
        <p:nvSpPr>
          <p:cNvPr id="13" name="Title 1">
            <a:extLst>
              <a:ext uri="{FF2B5EF4-FFF2-40B4-BE49-F238E27FC236}">
                <a16:creationId xmlns:a16="http://schemas.microsoft.com/office/drawing/2014/main" id="{3DB3C991-F012-46D0-B439-88D0C6B0ED57}"/>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4521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65C11F-E089-4A3C-821E-45F5FC8A4564}"/>
              </a:ext>
            </a:extLst>
          </p:cNvPr>
          <p:cNvSpPr>
            <a:spLocks noGrp="1"/>
          </p:cNvSpPr>
          <p:nvPr>
            <p:ph type="title"/>
          </p:nvPr>
        </p:nvSpPr>
        <p:spPr>
          <a:xfrm>
            <a:off x="881269" y="1043264"/>
            <a:ext cx="10780643" cy="1686685"/>
          </a:xfrm>
        </p:spPr>
        <p:txBody>
          <a:bodyPr>
            <a:normAutofit fontScale="90000"/>
          </a:bodyPr>
          <a:lstStyle/>
          <a:p>
            <a:r>
              <a:rPr lang="en-US" sz="6600" b="1" dirty="0" err="1">
                <a:latin typeface="Times New Roman" panose="02020603050405020304" pitchFamily="18" charset="0"/>
                <a:cs typeface="Times New Roman" panose="02020603050405020304" pitchFamily="18" charset="0"/>
              </a:rPr>
              <a:t>Resultados</a:t>
            </a:r>
            <a:r>
              <a:rPr lang="en-US" sz="6600" b="1" dirty="0">
                <a:latin typeface="Times New Roman" panose="02020603050405020304" pitchFamily="18" charset="0"/>
                <a:cs typeface="Times New Roman" panose="02020603050405020304" pitchFamily="18" charset="0"/>
              </a:rPr>
              <a:t> de </a:t>
            </a:r>
            <a:r>
              <a:rPr lang="en-US" sz="6600" b="1" dirty="0" err="1">
                <a:latin typeface="Times New Roman" panose="02020603050405020304" pitchFamily="18" charset="0"/>
                <a:cs typeface="Times New Roman" panose="02020603050405020304" pitchFamily="18" charset="0"/>
              </a:rPr>
              <a:t>ensayos</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eléctricos</a:t>
            </a:r>
            <a:endParaRPr lang="es-ES" sz="6600" b="1"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4934559E-4153-4F73-A208-38D330175665}"/>
              </a:ext>
            </a:extLst>
          </p:cNvPr>
          <p:cNvSpPr>
            <a:spLocks noGrp="1"/>
          </p:cNvSpPr>
          <p:nvPr>
            <p:ph idx="1"/>
          </p:nvPr>
        </p:nvSpPr>
        <p:spPr>
          <a:xfrm>
            <a:off x="1967947" y="3229872"/>
            <a:ext cx="9018105" cy="898180"/>
          </a:xfrm>
        </p:spPr>
        <p:txBody>
          <a:bodyPr>
            <a:normAutofit fontScale="92500"/>
          </a:bodyPr>
          <a:lstStyle/>
          <a:p>
            <a:pPr marL="0" indent="0" algn="just">
              <a:buNone/>
            </a:pPr>
            <a:r>
              <a:rPr lang="es-ES" sz="3600" dirty="0">
                <a:latin typeface="Times New Roman" panose="02020603050405020304" pitchFamily="18" charset="0"/>
                <a:ea typeface="Times New Roman" panose="02020603050405020304" pitchFamily="18" charset="0"/>
                <a:cs typeface="Times New Roman" panose="02020603050405020304" pitchFamily="18" charset="0"/>
              </a:rPr>
              <a:t>Gráficas de Caída de voltaje vs Edad de la muestra</a:t>
            </a:r>
            <a:endParaRPr lang="es-EC" sz="4000" dirty="0"/>
          </a:p>
        </p:txBody>
      </p:sp>
      <p:sp>
        <p:nvSpPr>
          <p:cNvPr id="5" name="Title 1">
            <a:extLst>
              <a:ext uri="{FF2B5EF4-FFF2-40B4-BE49-F238E27FC236}">
                <a16:creationId xmlns:a16="http://schemas.microsoft.com/office/drawing/2014/main" id="{5CF795D3-8B95-416A-A683-B9634650EBAC}"/>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879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8707A4B-77B4-4F76-830F-3351015E1CE3}"/>
              </a:ext>
            </a:extLst>
          </p:cNvPr>
          <p:cNvPicPr>
            <a:picLocks noChangeAspect="1"/>
          </p:cNvPicPr>
          <p:nvPr/>
        </p:nvPicPr>
        <p:blipFill>
          <a:blip r:embed="rId2"/>
          <a:stretch>
            <a:fillRect/>
          </a:stretch>
        </p:blipFill>
        <p:spPr>
          <a:xfrm>
            <a:off x="51325" y="1924574"/>
            <a:ext cx="5645774" cy="4642001"/>
          </a:xfrm>
          <a:prstGeom prst="rect">
            <a:avLst/>
          </a:prstGeom>
        </p:spPr>
      </p:pic>
      <p:pic>
        <p:nvPicPr>
          <p:cNvPr id="7" name="Imagen 6">
            <a:extLst>
              <a:ext uri="{FF2B5EF4-FFF2-40B4-BE49-F238E27FC236}">
                <a16:creationId xmlns:a16="http://schemas.microsoft.com/office/drawing/2014/main" id="{3D10572D-F483-4DE9-B40B-98463AB4FB8E}"/>
              </a:ext>
            </a:extLst>
          </p:cNvPr>
          <p:cNvPicPr>
            <a:picLocks noChangeAspect="1"/>
          </p:cNvPicPr>
          <p:nvPr/>
        </p:nvPicPr>
        <p:blipFill>
          <a:blip r:embed="rId3"/>
          <a:stretch>
            <a:fillRect/>
          </a:stretch>
        </p:blipFill>
        <p:spPr>
          <a:xfrm>
            <a:off x="5989983" y="1937826"/>
            <a:ext cx="5804452" cy="4580636"/>
          </a:xfrm>
          <a:prstGeom prst="rect">
            <a:avLst/>
          </a:prstGeom>
        </p:spPr>
      </p:pic>
      <p:sp>
        <p:nvSpPr>
          <p:cNvPr id="15" name="Rectángulo 14">
            <a:extLst>
              <a:ext uri="{FF2B5EF4-FFF2-40B4-BE49-F238E27FC236}">
                <a16:creationId xmlns:a16="http://schemas.microsoft.com/office/drawing/2014/main" id="{F989FFFB-56D5-4CE1-8FCC-CB0588168B44}"/>
              </a:ext>
            </a:extLst>
          </p:cNvPr>
          <p:cNvSpPr/>
          <p:nvPr/>
        </p:nvSpPr>
        <p:spPr>
          <a:xfrm>
            <a:off x="10723193" y="5185219"/>
            <a:ext cx="778358" cy="5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a:t>
            </a:r>
            <a:endParaRPr lang="es-ES"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6" name="Rectángulo 15">
            <a:extLst>
              <a:ext uri="{FF2B5EF4-FFF2-40B4-BE49-F238E27FC236}">
                <a16:creationId xmlns:a16="http://schemas.microsoft.com/office/drawing/2014/main" id="{C367052A-1514-49F2-B5A8-E0164B91E6C5}"/>
              </a:ext>
            </a:extLst>
          </p:cNvPr>
          <p:cNvSpPr/>
          <p:nvPr/>
        </p:nvSpPr>
        <p:spPr>
          <a:xfrm>
            <a:off x="4808352" y="5185219"/>
            <a:ext cx="778358" cy="5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a:t>
            </a:r>
            <a:endParaRPr lang="es-ES"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8" name="Title 1">
            <a:extLst>
              <a:ext uri="{FF2B5EF4-FFF2-40B4-BE49-F238E27FC236}">
                <a16:creationId xmlns:a16="http://schemas.microsoft.com/office/drawing/2014/main" id="{0BE23EF1-A07B-4BEA-B899-7ACCF112268D}"/>
              </a:ext>
            </a:extLst>
          </p:cNvPr>
          <p:cNvSpPr>
            <a:spLocks noGrp="1"/>
          </p:cNvSpPr>
          <p:nvPr>
            <p:ph type="title"/>
          </p:nvPr>
        </p:nvSpPr>
        <p:spPr>
          <a:xfrm>
            <a:off x="467740" y="28378"/>
            <a:ext cx="7423387" cy="831027"/>
          </a:xfrm>
        </p:spPr>
        <p:txBody>
          <a:bodyPr>
            <a:normAutofit/>
          </a:bodyPr>
          <a:lstStyle/>
          <a:p>
            <a:r>
              <a:rPr lang="es-EC" sz="2800" b="1" dirty="0">
                <a:latin typeface="Times New Roman" panose="02020603050405020304" pitchFamily="18" charset="0"/>
                <a:cs typeface="Times New Roman" panose="02020603050405020304" pitchFamily="18" charset="0"/>
              </a:rPr>
              <a:t>Comportamiento de la caída de voltaje</a:t>
            </a:r>
          </a:p>
        </p:txBody>
      </p:sp>
      <p:sp>
        <p:nvSpPr>
          <p:cNvPr id="19" name="Content Placeholder 2">
            <a:extLst>
              <a:ext uri="{FF2B5EF4-FFF2-40B4-BE49-F238E27FC236}">
                <a16:creationId xmlns:a16="http://schemas.microsoft.com/office/drawing/2014/main" id="{C506879B-CAFA-4A33-B250-E8FE6526E2BD}"/>
              </a:ext>
            </a:extLst>
          </p:cNvPr>
          <p:cNvSpPr txBox="1">
            <a:spLocks/>
          </p:cNvSpPr>
          <p:nvPr/>
        </p:nvSpPr>
        <p:spPr>
          <a:xfrm>
            <a:off x="467740" y="987962"/>
            <a:ext cx="7026207" cy="483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Caída de voltaje vs Edad Muestra para 14 días</a:t>
            </a:r>
          </a:p>
          <a:p>
            <a:pPr marL="0" indent="0" algn="just">
              <a:buFont typeface="Arial" panose="020B0604020202020204" pitchFamily="34" charset="0"/>
              <a:buNone/>
            </a:pPr>
            <a:endParaRPr lang="es-EC" dirty="0"/>
          </a:p>
        </p:txBody>
      </p:sp>
      <p:sp>
        <p:nvSpPr>
          <p:cNvPr id="21" name="Title 1">
            <a:extLst>
              <a:ext uri="{FF2B5EF4-FFF2-40B4-BE49-F238E27FC236}">
                <a16:creationId xmlns:a16="http://schemas.microsoft.com/office/drawing/2014/main" id="{F0F206AB-0FE6-433C-BA6C-3DA5325C07BD}"/>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155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E066C0C-D74F-4608-B89F-5B0F332864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2781" y="1242937"/>
            <a:ext cx="7885045" cy="5615063"/>
          </a:xfrm>
          <a:prstGeom prst="rect">
            <a:avLst/>
          </a:prstGeom>
          <a:noFill/>
          <a:ln>
            <a:noFill/>
          </a:ln>
        </p:spPr>
      </p:pic>
      <p:sp>
        <p:nvSpPr>
          <p:cNvPr id="9" name="Content Placeholder 2">
            <a:extLst>
              <a:ext uri="{FF2B5EF4-FFF2-40B4-BE49-F238E27FC236}">
                <a16:creationId xmlns:a16="http://schemas.microsoft.com/office/drawing/2014/main" id="{FBD75EA5-40B4-412E-A2EB-318DDF786C78}"/>
              </a:ext>
            </a:extLst>
          </p:cNvPr>
          <p:cNvSpPr txBox="1">
            <a:spLocks/>
          </p:cNvSpPr>
          <p:nvPr/>
        </p:nvSpPr>
        <p:spPr>
          <a:xfrm>
            <a:off x="518791" y="777997"/>
            <a:ext cx="11434669" cy="4697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Promedio de la caída de voltaje vs Edad para diferentes tipos de carbonos y pasta base por 14 días</a:t>
            </a:r>
          </a:p>
          <a:p>
            <a:pPr marL="0" indent="0" algn="just">
              <a:buFont typeface="Arial" panose="020B0604020202020204" pitchFamily="34" charset="0"/>
              <a:buNone/>
            </a:pPr>
            <a:endParaRPr lang="es-EC" dirty="0"/>
          </a:p>
        </p:txBody>
      </p:sp>
      <p:sp>
        <p:nvSpPr>
          <p:cNvPr id="10" name="Title 1">
            <a:extLst>
              <a:ext uri="{FF2B5EF4-FFF2-40B4-BE49-F238E27FC236}">
                <a16:creationId xmlns:a16="http://schemas.microsoft.com/office/drawing/2014/main" id="{8280776E-68F2-41B3-9563-F26FE15DDDA7}"/>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4373293F-B40B-40B9-BE31-2FA6DEEB4111}"/>
              </a:ext>
            </a:extLst>
          </p:cNvPr>
          <p:cNvSpPr>
            <a:spLocks noGrp="1"/>
          </p:cNvSpPr>
          <p:nvPr>
            <p:ph type="title"/>
          </p:nvPr>
        </p:nvSpPr>
        <p:spPr>
          <a:xfrm>
            <a:off x="518791" y="0"/>
            <a:ext cx="7423387" cy="831027"/>
          </a:xfrm>
        </p:spPr>
        <p:txBody>
          <a:bodyPr>
            <a:normAutofit/>
          </a:bodyPr>
          <a:lstStyle/>
          <a:p>
            <a:r>
              <a:rPr lang="es-EC" sz="2800" b="1" dirty="0">
                <a:latin typeface="Times New Roman" panose="02020603050405020304" pitchFamily="18" charset="0"/>
                <a:cs typeface="Times New Roman" panose="02020603050405020304" pitchFamily="18" charset="0"/>
              </a:rPr>
              <a:t>Comportamiento de la caída de voltaje</a:t>
            </a:r>
          </a:p>
        </p:txBody>
      </p:sp>
    </p:spTree>
    <p:extLst>
      <p:ext uri="{BB962C8B-B14F-4D97-AF65-F5344CB8AC3E}">
        <p14:creationId xmlns:p14="http://schemas.microsoft.com/office/powerpoint/2010/main" val="347290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BE23EF1-A07B-4BEA-B899-7ACCF112268D}"/>
              </a:ext>
            </a:extLst>
          </p:cNvPr>
          <p:cNvSpPr>
            <a:spLocks noGrp="1"/>
          </p:cNvSpPr>
          <p:nvPr>
            <p:ph type="title"/>
          </p:nvPr>
        </p:nvSpPr>
        <p:spPr>
          <a:xfrm>
            <a:off x="467740" y="28378"/>
            <a:ext cx="7423387" cy="831027"/>
          </a:xfrm>
        </p:spPr>
        <p:txBody>
          <a:bodyPr>
            <a:normAutofit/>
          </a:bodyPr>
          <a:lstStyle/>
          <a:p>
            <a:r>
              <a:rPr lang="es-EC" sz="2800" b="1" dirty="0">
                <a:latin typeface="Times New Roman" panose="02020603050405020304" pitchFamily="18" charset="0"/>
                <a:cs typeface="Times New Roman" panose="02020603050405020304" pitchFamily="18" charset="0"/>
              </a:rPr>
              <a:t>Comportamiento de la caída de voltaje</a:t>
            </a:r>
          </a:p>
        </p:txBody>
      </p:sp>
      <p:sp>
        <p:nvSpPr>
          <p:cNvPr id="19" name="Content Placeholder 2">
            <a:extLst>
              <a:ext uri="{FF2B5EF4-FFF2-40B4-BE49-F238E27FC236}">
                <a16:creationId xmlns:a16="http://schemas.microsoft.com/office/drawing/2014/main" id="{C506879B-CAFA-4A33-B250-E8FE6526E2BD}"/>
              </a:ext>
            </a:extLst>
          </p:cNvPr>
          <p:cNvSpPr txBox="1">
            <a:spLocks/>
          </p:cNvSpPr>
          <p:nvPr/>
        </p:nvSpPr>
        <p:spPr>
          <a:xfrm>
            <a:off x="467740" y="987962"/>
            <a:ext cx="7026207" cy="443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Caída de voltaje vs Edad Muestra para 60 días</a:t>
            </a:r>
          </a:p>
          <a:p>
            <a:pPr marL="0" indent="0" algn="just">
              <a:buFont typeface="Arial" panose="020B0604020202020204" pitchFamily="34" charset="0"/>
              <a:buNone/>
            </a:pPr>
            <a:endParaRPr lang="es-EC" dirty="0"/>
          </a:p>
        </p:txBody>
      </p:sp>
      <p:pic>
        <p:nvPicPr>
          <p:cNvPr id="8" name="Imagen 7">
            <a:extLst>
              <a:ext uri="{FF2B5EF4-FFF2-40B4-BE49-F238E27FC236}">
                <a16:creationId xmlns:a16="http://schemas.microsoft.com/office/drawing/2014/main" id="{015E5097-CEDA-4CBD-B107-DFBCC928B0B2}"/>
              </a:ext>
            </a:extLst>
          </p:cNvPr>
          <p:cNvPicPr>
            <a:picLocks noChangeAspect="1"/>
          </p:cNvPicPr>
          <p:nvPr/>
        </p:nvPicPr>
        <p:blipFill>
          <a:blip r:embed="rId2"/>
          <a:stretch>
            <a:fillRect/>
          </a:stretch>
        </p:blipFill>
        <p:spPr>
          <a:xfrm>
            <a:off x="219659" y="1861322"/>
            <a:ext cx="5675548" cy="4729111"/>
          </a:xfrm>
          <a:prstGeom prst="rect">
            <a:avLst/>
          </a:prstGeom>
        </p:spPr>
      </p:pic>
      <p:sp>
        <p:nvSpPr>
          <p:cNvPr id="16" name="Rectángulo 15">
            <a:extLst>
              <a:ext uri="{FF2B5EF4-FFF2-40B4-BE49-F238E27FC236}">
                <a16:creationId xmlns:a16="http://schemas.microsoft.com/office/drawing/2014/main" id="{C367052A-1514-49F2-B5A8-E0164B91E6C5}"/>
              </a:ext>
            </a:extLst>
          </p:cNvPr>
          <p:cNvSpPr/>
          <p:nvPr/>
        </p:nvSpPr>
        <p:spPr>
          <a:xfrm>
            <a:off x="4918741" y="5198775"/>
            <a:ext cx="778358" cy="5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a:t>
            </a:r>
            <a:endParaRPr lang="es-ES"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 name="Imagen 8">
            <a:extLst>
              <a:ext uri="{FF2B5EF4-FFF2-40B4-BE49-F238E27FC236}">
                <a16:creationId xmlns:a16="http://schemas.microsoft.com/office/drawing/2014/main" id="{30D60DEF-C6F3-4CA0-94B9-5491CBE07599}"/>
              </a:ext>
            </a:extLst>
          </p:cNvPr>
          <p:cNvPicPr>
            <a:picLocks noChangeAspect="1"/>
          </p:cNvPicPr>
          <p:nvPr/>
        </p:nvPicPr>
        <p:blipFill>
          <a:blip r:embed="rId3"/>
          <a:stretch>
            <a:fillRect/>
          </a:stretch>
        </p:blipFill>
        <p:spPr>
          <a:xfrm>
            <a:off x="6228522" y="1861322"/>
            <a:ext cx="5605762" cy="4607070"/>
          </a:xfrm>
          <a:prstGeom prst="rect">
            <a:avLst/>
          </a:prstGeom>
        </p:spPr>
      </p:pic>
      <p:sp>
        <p:nvSpPr>
          <p:cNvPr id="15" name="Rectángulo 14">
            <a:extLst>
              <a:ext uri="{FF2B5EF4-FFF2-40B4-BE49-F238E27FC236}">
                <a16:creationId xmlns:a16="http://schemas.microsoft.com/office/drawing/2014/main" id="{F989FFFB-56D5-4CE1-8FCC-CB0588168B44}"/>
              </a:ext>
            </a:extLst>
          </p:cNvPr>
          <p:cNvSpPr/>
          <p:nvPr/>
        </p:nvSpPr>
        <p:spPr>
          <a:xfrm>
            <a:off x="10921394" y="5198774"/>
            <a:ext cx="778358" cy="5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a:t>
            </a:r>
            <a:endParaRPr lang="es-ES"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0" name="Title 1">
            <a:extLst>
              <a:ext uri="{FF2B5EF4-FFF2-40B4-BE49-F238E27FC236}">
                <a16:creationId xmlns:a16="http://schemas.microsoft.com/office/drawing/2014/main" id="{B7E95D23-8A0B-470A-B76F-F9680698057D}"/>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4343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BD75EA5-40B4-412E-A2EB-318DDF786C78}"/>
              </a:ext>
            </a:extLst>
          </p:cNvPr>
          <p:cNvSpPr txBox="1">
            <a:spLocks/>
          </p:cNvSpPr>
          <p:nvPr/>
        </p:nvSpPr>
        <p:spPr>
          <a:xfrm>
            <a:off x="611557" y="706692"/>
            <a:ext cx="10968886" cy="602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Promedio de la caída de voltaje vs Edad muestra para diferentes tipos de carbonos</a:t>
            </a:r>
            <a:endParaRPr lang="es-EC" sz="3200" dirty="0"/>
          </a:p>
        </p:txBody>
      </p:sp>
      <p:pic>
        <p:nvPicPr>
          <p:cNvPr id="4" name="Imagen 3">
            <a:extLst>
              <a:ext uri="{FF2B5EF4-FFF2-40B4-BE49-F238E27FC236}">
                <a16:creationId xmlns:a16="http://schemas.microsoft.com/office/drawing/2014/main" id="{FDD1CC51-64E7-4C80-9F59-16FB9AF443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02" y="1133409"/>
            <a:ext cx="7415910" cy="5611948"/>
          </a:xfrm>
          <a:prstGeom prst="rect">
            <a:avLst/>
          </a:prstGeom>
          <a:noFill/>
          <a:ln>
            <a:noFill/>
          </a:ln>
        </p:spPr>
      </p:pic>
      <p:sp>
        <p:nvSpPr>
          <p:cNvPr id="5" name="Title 1">
            <a:extLst>
              <a:ext uri="{FF2B5EF4-FFF2-40B4-BE49-F238E27FC236}">
                <a16:creationId xmlns:a16="http://schemas.microsoft.com/office/drawing/2014/main" id="{B6C8C985-C35A-4EB6-9681-2E459673BF92}"/>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9D34079E-2947-43DA-8B5A-2AEA3A797324}"/>
              </a:ext>
            </a:extLst>
          </p:cNvPr>
          <p:cNvSpPr>
            <a:spLocks noGrp="1"/>
          </p:cNvSpPr>
          <p:nvPr>
            <p:ph idx="1"/>
          </p:nvPr>
        </p:nvSpPr>
        <p:spPr>
          <a:xfrm>
            <a:off x="8029424" y="2329756"/>
            <a:ext cx="3817174" cy="3219254"/>
          </a:xfrm>
        </p:spPr>
        <p:txBody>
          <a:bodyPr>
            <a:normAutofit/>
          </a:bodyPr>
          <a:lstStyle/>
          <a:p>
            <a:pPr marL="0" indent="0" algn="just">
              <a:buNone/>
            </a:pPr>
            <a:r>
              <a:rPr lang="es-ES" sz="2000" dirty="0">
                <a:latin typeface="Times New Roman" panose="02020603050405020304" pitchFamily="18" charset="0"/>
                <a:cs typeface="Times New Roman" panose="02020603050405020304" pitchFamily="18" charset="0"/>
              </a:rPr>
              <a:t>Las muestras que mejor se ajustaron respecto a su promedio fueron:</a:t>
            </a:r>
          </a:p>
          <a:p>
            <a:pPr marL="0" indent="0" algn="just">
              <a:buNone/>
            </a:pPr>
            <a:endParaRPr lang="es-ES" sz="2000" dirty="0">
              <a:latin typeface="Times New Roman" panose="02020603050405020304" pitchFamily="18" charset="0"/>
              <a:cs typeface="Times New Roman" panose="02020603050405020304" pitchFamily="18" charset="0"/>
            </a:endParaRPr>
          </a:p>
          <a:p>
            <a:pPr marL="0" indent="0" algn="just">
              <a:buNone/>
            </a:pPr>
            <a:r>
              <a:rPr lang="es-ES" sz="2000" dirty="0">
                <a:latin typeface="Times New Roman" panose="02020603050405020304" pitchFamily="18" charset="0"/>
                <a:cs typeface="Times New Roman" panose="02020603050405020304" pitchFamily="18" charset="0"/>
              </a:rPr>
              <a:t>1.	Carbón activado al 10% </a:t>
            </a:r>
          </a:p>
          <a:p>
            <a:pPr marL="0" indent="0" algn="just">
              <a:buNone/>
            </a:pPr>
            <a:r>
              <a:rPr lang="es-ES" sz="2000" dirty="0">
                <a:latin typeface="Times New Roman" panose="02020603050405020304" pitchFamily="18" charset="0"/>
                <a:cs typeface="Times New Roman" panose="02020603050405020304" pitchFamily="18" charset="0"/>
              </a:rPr>
              <a:t>2.	Grafito + Cu50 al 10%</a:t>
            </a:r>
          </a:p>
          <a:p>
            <a:pPr marL="0" indent="0" algn="just">
              <a:buNone/>
            </a:pPr>
            <a:r>
              <a:rPr lang="es-ES" sz="2000" dirty="0">
                <a:latin typeface="Times New Roman" panose="02020603050405020304" pitchFamily="18" charset="0"/>
                <a:cs typeface="Times New Roman" panose="02020603050405020304" pitchFamily="18" charset="0"/>
              </a:rPr>
              <a:t>3.	Grafito + Cu50 al 15%</a:t>
            </a:r>
          </a:p>
          <a:p>
            <a:pPr marL="0" indent="0" algn="just">
              <a:buNone/>
            </a:pPr>
            <a:r>
              <a:rPr lang="es-ES" sz="2000" dirty="0">
                <a:latin typeface="Times New Roman" panose="02020603050405020304" pitchFamily="18" charset="0"/>
                <a:cs typeface="Times New Roman" panose="02020603050405020304" pitchFamily="18" charset="0"/>
              </a:rPr>
              <a:t>4.	Grafito + Cu90 al 15%</a:t>
            </a:r>
          </a:p>
        </p:txBody>
      </p:sp>
      <p:sp>
        <p:nvSpPr>
          <p:cNvPr id="7" name="Title 1">
            <a:extLst>
              <a:ext uri="{FF2B5EF4-FFF2-40B4-BE49-F238E27FC236}">
                <a16:creationId xmlns:a16="http://schemas.microsoft.com/office/drawing/2014/main" id="{BDB2AF68-89E2-4591-B6F2-DB61B9E5D95B}"/>
              </a:ext>
            </a:extLst>
          </p:cNvPr>
          <p:cNvSpPr>
            <a:spLocks noGrp="1"/>
          </p:cNvSpPr>
          <p:nvPr>
            <p:ph type="title"/>
          </p:nvPr>
        </p:nvSpPr>
        <p:spPr>
          <a:xfrm>
            <a:off x="606037" y="-124335"/>
            <a:ext cx="7423387" cy="831027"/>
          </a:xfrm>
        </p:spPr>
        <p:txBody>
          <a:bodyPr>
            <a:normAutofit/>
          </a:bodyPr>
          <a:lstStyle/>
          <a:p>
            <a:r>
              <a:rPr lang="es-EC" sz="2800" b="1" dirty="0">
                <a:latin typeface="Times New Roman" panose="02020603050405020304" pitchFamily="18" charset="0"/>
                <a:cs typeface="Times New Roman" panose="02020603050405020304" pitchFamily="18" charset="0"/>
              </a:rPr>
              <a:t>Comportamiento de la caída de voltaje</a:t>
            </a:r>
          </a:p>
        </p:txBody>
      </p:sp>
    </p:spTree>
    <p:extLst>
      <p:ext uri="{BB962C8B-B14F-4D97-AF65-F5344CB8AC3E}">
        <p14:creationId xmlns:p14="http://schemas.microsoft.com/office/powerpoint/2010/main" val="3083307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B88D179-5EC1-48E5-A377-0A47DE327E07}"/>
              </a:ext>
            </a:extLst>
          </p:cNvPr>
          <p:cNvSpPr>
            <a:spLocks noGrp="1"/>
          </p:cNvSpPr>
          <p:nvPr>
            <p:ph idx="1"/>
          </p:nvPr>
        </p:nvSpPr>
        <p:spPr>
          <a:xfrm>
            <a:off x="675313" y="702365"/>
            <a:ext cx="10841374" cy="1524000"/>
          </a:xfrm>
        </p:spPr>
        <p:txBody>
          <a:bodyPr>
            <a:normAutofit/>
          </a:bodyPr>
          <a:lstStyle/>
          <a:p>
            <a:pPr marL="0" indent="0" algn="just">
              <a:buNone/>
            </a:pPr>
            <a:r>
              <a:rPr lang="es-ES" sz="2400" dirty="0">
                <a:latin typeface="Times New Roman" panose="02020603050405020304" pitchFamily="18" charset="0"/>
                <a:cs typeface="Times New Roman" panose="02020603050405020304" pitchFamily="18" charset="0"/>
              </a:rPr>
              <a:t>El comportamiento que exhiben las muestras tiene una gran similitud a una curva de carga de un capacitor: cuando se le aplica voltaje a un capacitor, este se carga en función del tiempo y acumula energía (voltaje) a medida que fluye la corriente en un circuito eléctrico.</a:t>
            </a:r>
            <a:endParaRPr lang="es-EC" sz="2400"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1DB7B283-30A1-4026-A693-4F75AACCBC4A}"/>
              </a:ext>
            </a:extLst>
          </p:cNvPr>
          <p:cNvPicPr>
            <a:picLocks noChangeAspect="1"/>
          </p:cNvPicPr>
          <p:nvPr/>
        </p:nvPicPr>
        <p:blipFill>
          <a:blip r:embed="rId2"/>
          <a:stretch>
            <a:fillRect/>
          </a:stretch>
        </p:blipFill>
        <p:spPr>
          <a:xfrm>
            <a:off x="2600738" y="2562643"/>
            <a:ext cx="6614697" cy="3592992"/>
          </a:xfrm>
          <a:prstGeom prst="rect">
            <a:avLst/>
          </a:prstGeom>
        </p:spPr>
      </p:pic>
      <p:sp>
        <p:nvSpPr>
          <p:cNvPr id="7" name="Title 1">
            <a:extLst>
              <a:ext uri="{FF2B5EF4-FFF2-40B4-BE49-F238E27FC236}">
                <a16:creationId xmlns:a16="http://schemas.microsoft.com/office/drawing/2014/main" id="{E90F63F7-5AC7-4C5F-8E79-0407B92286F9}"/>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378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3E0B9E-C2BD-4E47-9A30-7241915A3612}"/>
              </a:ext>
            </a:extLst>
          </p:cNvPr>
          <p:cNvSpPr>
            <a:spLocks noGrp="1"/>
          </p:cNvSpPr>
          <p:nvPr>
            <p:ph type="title"/>
          </p:nvPr>
        </p:nvSpPr>
        <p:spPr>
          <a:xfrm>
            <a:off x="3795049" y="83373"/>
            <a:ext cx="4601901" cy="1325563"/>
          </a:xfrm>
        </p:spPr>
        <p:txBody>
          <a:bodyPr>
            <a:normAutofit/>
          </a:bodyPr>
          <a:lstStyle/>
          <a:p>
            <a:pPr algn="ctr"/>
            <a:r>
              <a:rPr lang="es-EC" dirty="0">
                <a:latin typeface="Times New Roman" panose="02020603050405020304" pitchFamily="18" charset="0"/>
                <a:cs typeface="Times New Roman" panose="02020603050405020304" pitchFamily="18" charset="0"/>
              </a:rPr>
              <a:t>Antecedentes</a:t>
            </a:r>
          </a:p>
        </p:txBody>
      </p:sp>
      <p:sp>
        <p:nvSpPr>
          <p:cNvPr id="5" name="Content Placeholder 2">
            <a:extLst>
              <a:ext uri="{FF2B5EF4-FFF2-40B4-BE49-F238E27FC236}">
                <a16:creationId xmlns:a16="http://schemas.microsoft.com/office/drawing/2014/main" id="{CB183291-72DE-4733-9F9E-B670E37FA102}"/>
              </a:ext>
            </a:extLst>
          </p:cNvPr>
          <p:cNvSpPr>
            <a:spLocks noGrp="1"/>
          </p:cNvSpPr>
          <p:nvPr>
            <p:ph idx="1"/>
          </p:nvPr>
        </p:nvSpPr>
        <p:spPr>
          <a:xfrm>
            <a:off x="803475" y="1247142"/>
            <a:ext cx="4912007" cy="2618802"/>
          </a:xfrm>
        </p:spPr>
        <p:txBody>
          <a:bodyPr>
            <a:normAutofit/>
          </a:bodyPr>
          <a:lstStyle/>
          <a:p>
            <a:pPr marL="0" indent="0" algn="just">
              <a:buNone/>
            </a:pPr>
            <a:r>
              <a:rPr lang="es-EC" sz="2600" dirty="0">
                <a:latin typeface="Times New Roman" panose="02020603050405020304" pitchFamily="18" charset="0"/>
                <a:ea typeface="Calibri" panose="020F0502020204030204" pitchFamily="34" charset="0"/>
                <a:cs typeface="Times New Roman" panose="02020603050405020304" pitchFamily="18" charset="0"/>
              </a:rPr>
              <a:t>Es conocido que la </a:t>
            </a:r>
            <a:r>
              <a:rPr lang="es-EC" sz="2600" dirty="0">
                <a:effectLst/>
                <a:latin typeface="Times New Roman" panose="02020603050405020304" pitchFamily="18" charset="0"/>
                <a:ea typeface="Calibri" panose="020F0502020204030204" pitchFamily="34" charset="0"/>
                <a:cs typeface="Times New Roman" panose="02020603050405020304" pitchFamily="18" charset="0"/>
              </a:rPr>
              <a:t>capacidad de conducción eléctrica de los compuestos conductor-aislante está fundamentada en la creación de una red conductora de electrones percolada a través de un aislante. </a:t>
            </a:r>
            <a:r>
              <a:rPr lang="es-EC"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Soliman</a:t>
            </a:r>
            <a:r>
              <a:rPr lang="es-EC"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al. (2020)</a:t>
            </a:r>
            <a:endParaRPr lang="es-EC" sz="2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dirty="0"/>
          </a:p>
        </p:txBody>
      </p:sp>
      <p:pic>
        <p:nvPicPr>
          <p:cNvPr id="2050" name="Picture 2" descr="Electron (software) - Wikipedia, la enciclopedia libre">
            <a:extLst>
              <a:ext uri="{FF2B5EF4-FFF2-40B4-BE49-F238E27FC236}">
                <a16:creationId xmlns:a16="http://schemas.microsoft.com/office/drawing/2014/main" id="{86F0618F-C45E-4B42-BD7D-E9649D511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579" y="4134633"/>
            <a:ext cx="2272498" cy="227249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619C93E-2BBD-4D91-8D37-AD36DD636991}"/>
              </a:ext>
            </a:extLst>
          </p:cNvPr>
          <p:cNvSpPr txBox="1">
            <a:spLocks/>
          </p:cNvSpPr>
          <p:nvPr/>
        </p:nvSpPr>
        <p:spPr>
          <a:xfrm>
            <a:off x="6286569" y="5081567"/>
            <a:ext cx="5474102" cy="1325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C" sz="2600" dirty="0">
                <a:latin typeface="Times New Roman" panose="02020603050405020304" pitchFamily="18" charset="0"/>
                <a:cs typeface="Times New Roman" panose="02020603050405020304" pitchFamily="18" charset="0"/>
              </a:rPr>
              <a:t>Las pastas y morteros de cemento a las cuales se les agrego carbón negro se volvían conductoras</a:t>
            </a:r>
          </a:p>
          <a:p>
            <a:endParaRPr lang="es-EC" dirty="0"/>
          </a:p>
        </p:txBody>
      </p:sp>
      <p:pic>
        <p:nvPicPr>
          <p:cNvPr id="2052" name="Picture 4" descr="Conductores + Aislantes + Semiconductores Eléctricos | Descripción +  Características + Diferencias">
            <a:extLst>
              <a:ext uri="{FF2B5EF4-FFF2-40B4-BE49-F238E27FC236}">
                <a16:creationId xmlns:a16="http://schemas.microsoft.com/office/drawing/2014/main" id="{D4EFAD10-4570-4271-957E-CEFB2507F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69" y="1128891"/>
            <a:ext cx="4230062" cy="18856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ábrica de Bloques en Machala - Ecuadorcupon">
            <a:extLst>
              <a:ext uri="{FF2B5EF4-FFF2-40B4-BE49-F238E27FC236}">
                <a16:creationId xmlns:a16="http://schemas.microsoft.com/office/drawing/2014/main" id="{F31B4FD1-577E-4BC0-BD60-AC72A1A9C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6385" y="3105229"/>
            <a:ext cx="3195577" cy="188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98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B29850-1419-49F1-9337-B04E6B0ACCA8}"/>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29ED7407-AB89-4FD2-99F9-E919A4126E73}"/>
              </a:ext>
            </a:extLst>
          </p:cNvPr>
          <p:cNvSpPr txBox="1">
            <a:spLocks/>
          </p:cNvSpPr>
          <p:nvPr/>
        </p:nvSpPr>
        <p:spPr>
          <a:xfrm>
            <a:off x="450576" y="678662"/>
            <a:ext cx="10933042" cy="533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cs typeface="Times New Roman" panose="02020603050405020304" pitchFamily="18" charset="0"/>
              </a:rPr>
              <a:t>Se obtuvieron  curvas de ajuste mediante un modelo de crecimiento exponencial: </a:t>
            </a:r>
          </a:p>
          <a:p>
            <a:pPr marL="0" indent="0" algn="just">
              <a:buFont typeface="Arial" panose="020B0604020202020204" pitchFamily="34" charset="0"/>
              <a:buNone/>
            </a:pPr>
            <a:endParaRPr lang="es-E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B78B215-17F0-4084-9AC6-01B07090D9A6}"/>
                  </a:ext>
                </a:extLst>
              </p:cNvPr>
              <p:cNvSpPr txBox="1">
                <a:spLocks/>
              </p:cNvSpPr>
              <p:nvPr/>
            </p:nvSpPr>
            <p:spPr>
              <a:xfrm>
                <a:off x="1885327" y="1603529"/>
                <a:ext cx="2625675" cy="4390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14:m>
                  <m:oMath xmlns:m="http://schemas.openxmlformats.org/officeDocument/2006/math">
                    <m:r>
                      <a:rPr lang="es-EC" sz="2400" i="1" smtClean="0">
                        <a:effectLst/>
                        <a:latin typeface="Cambria Math" panose="02040503050406030204" pitchFamily="18" charset="0"/>
                        <a:ea typeface="MS Mincho" panose="02020609040205080304" pitchFamily="49" charset="-128"/>
                        <a:cs typeface="Arial" panose="020B0604020202020204" pitchFamily="34" charset="0"/>
                      </a:rPr>
                      <m:t>𝑉</m:t>
                    </m:r>
                    <m:d>
                      <m:dPr>
                        <m:ctrlPr>
                          <a:rPr lang="es-ES" sz="2000" i="1">
                            <a:effectLst/>
                            <a:latin typeface="Cambria Math" panose="02040503050406030204" pitchFamily="18" charset="0"/>
                            <a:cs typeface="Arial" panose="020B0604020202020204" pitchFamily="34" charset="0"/>
                          </a:rPr>
                        </m:ctrlPr>
                      </m:dPr>
                      <m:e>
                        <m:r>
                          <a:rPr lang="es-EC" sz="2400" i="1">
                            <a:effectLst/>
                            <a:latin typeface="Cambria Math" panose="02040503050406030204" pitchFamily="18" charset="0"/>
                            <a:ea typeface="MS Mincho" panose="02020609040205080304" pitchFamily="49" charset="-128"/>
                            <a:cs typeface="Arial" panose="020B0604020202020204" pitchFamily="34" charset="0"/>
                          </a:rPr>
                          <m:t>𝑡</m:t>
                        </m:r>
                      </m:e>
                    </m:d>
                    <m:r>
                      <a:rPr lang="es-EC" sz="2400" i="1">
                        <a:effectLst/>
                        <a:latin typeface="Cambria Math" panose="02040503050406030204" pitchFamily="18" charset="0"/>
                        <a:ea typeface="MS Mincho" panose="02020609040205080304" pitchFamily="49" charset="-128"/>
                        <a:cs typeface="Arial" panose="020B0604020202020204" pitchFamily="34" charset="0"/>
                      </a:rPr>
                      <m:t>=</m:t>
                    </m:r>
                    <m:r>
                      <a:rPr lang="es-EC" sz="2400" i="1">
                        <a:effectLst/>
                        <a:latin typeface="Cambria Math" panose="02040503050406030204" pitchFamily="18" charset="0"/>
                        <a:ea typeface="MS Mincho" panose="02020609040205080304" pitchFamily="49" charset="-128"/>
                        <a:cs typeface="Arial" panose="020B0604020202020204" pitchFamily="34" charset="0"/>
                      </a:rPr>
                      <m:t>𝐴</m:t>
                    </m:r>
                    <m:r>
                      <a:rPr lang="es-EC" sz="2400" i="1">
                        <a:effectLst/>
                        <a:latin typeface="Cambria Math" panose="02040503050406030204" pitchFamily="18" charset="0"/>
                        <a:ea typeface="MS Mincho" panose="02020609040205080304" pitchFamily="49" charset="-128"/>
                        <a:cs typeface="Arial" panose="020B0604020202020204" pitchFamily="34" charset="0"/>
                      </a:rPr>
                      <m:t>−</m:t>
                    </m:r>
                    <m:r>
                      <a:rPr lang="es-EC" sz="2400" i="1">
                        <a:effectLst/>
                        <a:latin typeface="Cambria Math" panose="02040503050406030204" pitchFamily="18" charset="0"/>
                        <a:ea typeface="MS Mincho" panose="02020609040205080304" pitchFamily="49" charset="-128"/>
                        <a:cs typeface="Arial" panose="020B0604020202020204" pitchFamily="34" charset="0"/>
                      </a:rPr>
                      <m:t>𝐵</m:t>
                    </m:r>
                    <m:sSup>
                      <m:sSupPr>
                        <m:ctrlPr>
                          <a:rPr lang="es-ES" sz="2000" i="1">
                            <a:effectLst/>
                            <a:latin typeface="Cambria Math" panose="02040503050406030204" pitchFamily="18" charset="0"/>
                            <a:cs typeface="Arial" panose="020B0604020202020204" pitchFamily="34" charset="0"/>
                          </a:rPr>
                        </m:ctrlPr>
                      </m:sSupPr>
                      <m:e>
                        <m:r>
                          <a:rPr lang="es-EC" sz="2400" i="1">
                            <a:effectLst/>
                            <a:latin typeface="Cambria Math" panose="02040503050406030204" pitchFamily="18" charset="0"/>
                            <a:ea typeface="MS Mincho" panose="02020609040205080304" pitchFamily="49" charset="-128"/>
                            <a:cs typeface="Arial" panose="020B0604020202020204" pitchFamily="34" charset="0"/>
                          </a:rPr>
                          <m:t>𝑒</m:t>
                        </m:r>
                      </m:e>
                      <m:sup>
                        <m:r>
                          <a:rPr lang="es-EC" sz="2400" i="1">
                            <a:effectLst/>
                            <a:latin typeface="Cambria Math" panose="02040503050406030204" pitchFamily="18" charset="0"/>
                            <a:ea typeface="MS Mincho" panose="02020609040205080304" pitchFamily="49" charset="-128"/>
                            <a:cs typeface="Arial" panose="020B0604020202020204" pitchFamily="34" charset="0"/>
                          </a:rPr>
                          <m:t>−</m:t>
                        </m:r>
                        <m:r>
                          <a:rPr lang="es-EC" sz="2400" i="1">
                            <a:effectLst/>
                            <a:latin typeface="Cambria Math" panose="02040503050406030204" pitchFamily="18" charset="0"/>
                            <a:ea typeface="MS Mincho" panose="02020609040205080304" pitchFamily="49" charset="-128"/>
                            <a:cs typeface="Arial" panose="020B0604020202020204" pitchFamily="34" charset="0"/>
                          </a:rPr>
                          <m:t>𝐶𝑡</m:t>
                        </m:r>
                      </m:sup>
                    </m:sSup>
                  </m:oMath>
                </a14:m>
                <a:r>
                  <a:rPr lang="es-EC" sz="2000" dirty="0">
                    <a:effectLst/>
                    <a:latin typeface="Arial" panose="020B0604020202020204" pitchFamily="34" charset="0"/>
                    <a:ea typeface="Times New Roman" panose="02020603050405020304" pitchFamily="18" charset="0"/>
                  </a:rPr>
                  <a:t> </a:t>
                </a:r>
                <a:endParaRPr lang="es-E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s-EC" dirty="0"/>
              </a:p>
            </p:txBody>
          </p:sp>
        </mc:Choice>
        <mc:Fallback xmlns="">
          <p:sp>
            <p:nvSpPr>
              <p:cNvPr id="9" name="Content Placeholder 2">
                <a:extLst>
                  <a:ext uri="{FF2B5EF4-FFF2-40B4-BE49-F238E27FC236}">
                    <a16:creationId xmlns:a16="http://schemas.microsoft.com/office/drawing/2014/main" id="{1B78B215-17F0-4084-9AC6-01B07090D9A6}"/>
                  </a:ext>
                </a:extLst>
              </p:cNvPr>
              <p:cNvSpPr txBox="1">
                <a:spLocks noRot="1" noChangeAspect="1" noMove="1" noResize="1" noEditPoints="1" noAdjustHandles="1" noChangeArrowheads="1" noChangeShapeType="1" noTextEdit="1"/>
              </p:cNvSpPr>
              <p:nvPr/>
            </p:nvSpPr>
            <p:spPr>
              <a:xfrm>
                <a:off x="1885327" y="1603529"/>
                <a:ext cx="2625675" cy="439089"/>
              </a:xfrm>
              <a:prstGeom prst="rect">
                <a:avLst/>
              </a:prstGeom>
              <a:blipFill>
                <a:blip r:embed="rId2"/>
                <a:stretch>
                  <a:fillRect/>
                </a:stretch>
              </a:blipFill>
            </p:spPr>
            <p:txBody>
              <a:bodyPr/>
              <a:lstStyle/>
              <a:p>
                <a:r>
                  <a:rPr lang="es-EC">
                    <a:noFill/>
                  </a:rPr>
                  <a:t> </a:t>
                </a:r>
              </a:p>
            </p:txBody>
          </p:sp>
        </mc:Fallback>
      </mc:AlternateContent>
      <p:sp>
        <p:nvSpPr>
          <p:cNvPr id="12" name="Content Placeholder 2">
            <a:extLst>
              <a:ext uri="{FF2B5EF4-FFF2-40B4-BE49-F238E27FC236}">
                <a16:creationId xmlns:a16="http://schemas.microsoft.com/office/drawing/2014/main" id="{E2B57D36-69A6-4550-842A-8B4B6D52B0D5}"/>
              </a:ext>
            </a:extLst>
          </p:cNvPr>
          <p:cNvSpPr txBox="1">
            <a:spLocks/>
          </p:cNvSpPr>
          <p:nvPr/>
        </p:nvSpPr>
        <p:spPr>
          <a:xfrm>
            <a:off x="3336590" y="2989912"/>
            <a:ext cx="83057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dirty="0">
                <a:latin typeface="Times New Roman" panose="02020603050405020304" pitchFamily="18" charset="0"/>
                <a:cs typeface="Times New Roman" panose="02020603050405020304" pitchFamily="18" charset="0"/>
              </a:rPr>
              <a:t>A</a:t>
            </a:r>
          </a:p>
        </p:txBody>
      </p:sp>
      <p:sp>
        <p:nvSpPr>
          <p:cNvPr id="13" name="Content Placeholder 2">
            <a:extLst>
              <a:ext uri="{FF2B5EF4-FFF2-40B4-BE49-F238E27FC236}">
                <a16:creationId xmlns:a16="http://schemas.microsoft.com/office/drawing/2014/main" id="{46E0AD65-FCDC-4C2C-AAD8-2D8A0C8D0838}"/>
              </a:ext>
            </a:extLst>
          </p:cNvPr>
          <p:cNvSpPr txBox="1">
            <a:spLocks/>
          </p:cNvSpPr>
          <p:nvPr/>
        </p:nvSpPr>
        <p:spPr>
          <a:xfrm>
            <a:off x="3336589" y="3801308"/>
            <a:ext cx="83057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dirty="0">
                <a:latin typeface="Times New Roman" panose="02020603050405020304" pitchFamily="18" charset="0"/>
                <a:cs typeface="Times New Roman" panose="02020603050405020304" pitchFamily="18" charset="0"/>
              </a:rPr>
              <a:t>B</a:t>
            </a:r>
          </a:p>
        </p:txBody>
      </p:sp>
      <p:sp>
        <p:nvSpPr>
          <p:cNvPr id="14" name="Content Placeholder 2">
            <a:extLst>
              <a:ext uri="{FF2B5EF4-FFF2-40B4-BE49-F238E27FC236}">
                <a16:creationId xmlns:a16="http://schemas.microsoft.com/office/drawing/2014/main" id="{97F16664-0BF0-4421-9437-04815A3D6BCF}"/>
              </a:ext>
            </a:extLst>
          </p:cNvPr>
          <p:cNvSpPr txBox="1">
            <a:spLocks/>
          </p:cNvSpPr>
          <p:nvPr/>
        </p:nvSpPr>
        <p:spPr>
          <a:xfrm>
            <a:off x="3336588" y="4612704"/>
            <a:ext cx="83057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dirty="0">
                <a:latin typeface="Times New Roman" panose="02020603050405020304" pitchFamily="18" charset="0"/>
                <a:cs typeface="Times New Roman" panose="02020603050405020304" pitchFamily="18" charset="0"/>
              </a:rPr>
              <a:t>C</a:t>
            </a:r>
          </a:p>
        </p:txBody>
      </p:sp>
      <p:sp>
        <p:nvSpPr>
          <p:cNvPr id="15" name="Content Placeholder 2">
            <a:extLst>
              <a:ext uri="{FF2B5EF4-FFF2-40B4-BE49-F238E27FC236}">
                <a16:creationId xmlns:a16="http://schemas.microsoft.com/office/drawing/2014/main" id="{D050636A-D242-4C2D-A821-4C26DDBF49D3}"/>
              </a:ext>
            </a:extLst>
          </p:cNvPr>
          <p:cNvSpPr txBox="1">
            <a:spLocks/>
          </p:cNvSpPr>
          <p:nvPr/>
        </p:nvSpPr>
        <p:spPr>
          <a:xfrm>
            <a:off x="3336587" y="5424100"/>
            <a:ext cx="83057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dirty="0">
                <a:latin typeface="Times New Roman" panose="02020603050405020304" pitchFamily="18" charset="0"/>
                <a:cs typeface="Times New Roman" panose="02020603050405020304" pitchFamily="18" charset="0"/>
              </a:rPr>
              <a:t>t</a:t>
            </a:r>
          </a:p>
        </p:txBody>
      </p:sp>
      <p:sp>
        <p:nvSpPr>
          <p:cNvPr id="16" name="Content Placeholder 2">
            <a:extLst>
              <a:ext uri="{FF2B5EF4-FFF2-40B4-BE49-F238E27FC236}">
                <a16:creationId xmlns:a16="http://schemas.microsoft.com/office/drawing/2014/main" id="{8C96AA4B-C72C-4EB1-8F74-85825C6A117A}"/>
              </a:ext>
            </a:extLst>
          </p:cNvPr>
          <p:cNvSpPr txBox="1">
            <a:spLocks/>
          </p:cNvSpPr>
          <p:nvPr/>
        </p:nvSpPr>
        <p:spPr>
          <a:xfrm>
            <a:off x="5100002" y="2989912"/>
            <a:ext cx="4666850"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000" dirty="0">
                <a:latin typeface="Times New Roman" panose="02020603050405020304" pitchFamily="18" charset="0"/>
                <a:cs typeface="Times New Roman" panose="02020603050405020304" pitchFamily="18" charset="0"/>
              </a:rPr>
              <a:t>Valor del voltaje máximo alcanzado (V)</a:t>
            </a:r>
            <a:endParaRPr lang="es-EC" sz="2000" dirty="0">
              <a:latin typeface="Times New Roman" panose="02020603050405020304" pitchFamily="18" charset="0"/>
              <a:cs typeface="Times New Roman" panose="02020603050405020304" pitchFamily="18" charset="0"/>
            </a:endParaRPr>
          </a:p>
        </p:txBody>
      </p:sp>
      <p:sp>
        <p:nvSpPr>
          <p:cNvPr id="17" name="Content Placeholder 2">
            <a:extLst>
              <a:ext uri="{FF2B5EF4-FFF2-40B4-BE49-F238E27FC236}">
                <a16:creationId xmlns:a16="http://schemas.microsoft.com/office/drawing/2014/main" id="{1ED558F1-B6E3-4084-81AB-D2BFCF8AB47E}"/>
              </a:ext>
            </a:extLst>
          </p:cNvPr>
          <p:cNvSpPr txBox="1">
            <a:spLocks/>
          </p:cNvSpPr>
          <p:nvPr/>
        </p:nvSpPr>
        <p:spPr>
          <a:xfrm>
            <a:off x="5100002" y="3851525"/>
            <a:ext cx="5829052"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1800" dirty="0">
                <a:latin typeface="Times New Roman" panose="02020603050405020304" pitchFamily="18" charset="0"/>
                <a:cs typeface="Times New Roman" panose="02020603050405020304" pitchFamily="18" charset="0"/>
              </a:rPr>
              <a:t>Diferencia entre el voltaje máximo y el voltaje mínimo (V)</a:t>
            </a:r>
            <a:endParaRPr lang="es-EC" sz="1800" dirty="0">
              <a:latin typeface="Times New Roman" panose="02020603050405020304" pitchFamily="18"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C6EDA115-A45B-43ED-AE1F-0AEB56F3EC74}"/>
              </a:ext>
            </a:extLst>
          </p:cNvPr>
          <p:cNvSpPr txBox="1">
            <a:spLocks/>
          </p:cNvSpPr>
          <p:nvPr/>
        </p:nvSpPr>
        <p:spPr>
          <a:xfrm>
            <a:off x="5100002" y="4612704"/>
            <a:ext cx="400231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000" dirty="0">
                <a:latin typeface="Times New Roman" panose="02020603050405020304" pitchFamily="18" charset="0"/>
                <a:cs typeface="Times New Roman" panose="02020603050405020304" pitchFamily="18" charset="0"/>
              </a:rPr>
              <a:t>Tasa de crecimiento (1/s) </a:t>
            </a:r>
            <a:endParaRPr lang="es-EC" sz="2000" dirty="0">
              <a:latin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7531053A-9F58-4415-940D-E4C5BF3A0B21}"/>
              </a:ext>
            </a:extLst>
          </p:cNvPr>
          <p:cNvSpPr txBox="1">
            <a:spLocks/>
          </p:cNvSpPr>
          <p:nvPr/>
        </p:nvSpPr>
        <p:spPr>
          <a:xfrm>
            <a:off x="5100001" y="5428061"/>
            <a:ext cx="400231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000" dirty="0">
                <a:latin typeface="Times New Roman" panose="02020603050405020304" pitchFamily="18" charset="0"/>
                <a:cs typeface="Times New Roman" panose="02020603050405020304" pitchFamily="18" charset="0"/>
              </a:rPr>
              <a:t>Tiempo (días)</a:t>
            </a:r>
            <a:endParaRPr lang="es-EC" sz="2000" dirty="0">
              <a:latin typeface="Times New Roman" panose="02020603050405020304" pitchFamily="18" charset="0"/>
              <a:cs typeface="Times New Roman" panose="02020603050405020304" pitchFamily="18" charset="0"/>
            </a:endParaRPr>
          </a:p>
        </p:txBody>
      </p:sp>
      <p:sp>
        <p:nvSpPr>
          <p:cNvPr id="20" name="Flecha: a la derecha 19">
            <a:extLst>
              <a:ext uri="{FF2B5EF4-FFF2-40B4-BE49-F238E27FC236}">
                <a16:creationId xmlns:a16="http://schemas.microsoft.com/office/drawing/2014/main" id="{D6D71169-0804-4548-BB4A-F67D41205B2C}"/>
              </a:ext>
            </a:extLst>
          </p:cNvPr>
          <p:cNvSpPr/>
          <p:nvPr/>
        </p:nvSpPr>
        <p:spPr>
          <a:xfrm>
            <a:off x="5100002" y="1610575"/>
            <a:ext cx="1092622" cy="33638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1" name="Flecha: a la derecha 20">
            <a:extLst>
              <a:ext uri="{FF2B5EF4-FFF2-40B4-BE49-F238E27FC236}">
                <a16:creationId xmlns:a16="http://schemas.microsoft.com/office/drawing/2014/main" id="{7521A1BE-A730-4C9D-9CA2-2928EDCA23C1}"/>
              </a:ext>
            </a:extLst>
          </p:cNvPr>
          <p:cNvSpPr/>
          <p:nvPr/>
        </p:nvSpPr>
        <p:spPr>
          <a:xfrm>
            <a:off x="4335410" y="3876373"/>
            <a:ext cx="596348" cy="33638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2" name="Flecha: a la derecha 21">
            <a:extLst>
              <a:ext uri="{FF2B5EF4-FFF2-40B4-BE49-F238E27FC236}">
                <a16:creationId xmlns:a16="http://schemas.microsoft.com/office/drawing/2014/main" id="{64803076-2D8E-46C7-98AE-359FBB074604}"/>
              </a:ext>
            </a:extLst>
          </p:cNvPr>
          <p:cNvSpPr/>
          <p:nvPr/>
        </p:nvSpPr>
        <p:spPr>
          <a:xfrm>
            <a:off x="4335409" y="4709826"/>
            <a:ext cx="596348" cy="33638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3" name="Flecha: a la derecha 22">
            <a:extLst>
              <a:ext uri="{FF2B5EF4-FFF2-40B4-BE49-F238E27FC236}">
                <a16:creationId xmlns:a16="http://schemas.microsoft.com/office/drawing/2014/main" id="{FC38C1A3-36DD-455B-B180-B3128BCDC924}"/>
              </a:ext>
            </a:extLst>
          </p:cNvPr>
          <p:cNvSpPr/>
          <p:nvPr/>
        </p:nvSpPr>
        <p:spPr>
          <a:xfrm>
            <a:off x="4335409" y="5475452"/>
            <a:ext cx="596348" cy="33638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EBF5CB03-FF7C-4EA3-B603-5238CE43CDE1}"/>
                  </a:ext>
                </a:extLst>
              </p:cNvPr>
              <p:cNvSpPr txBox="1">
                <a:spLocks/>
              </p:cNvSpPr>
              <p:nvPr/>
            </p:nvSpPr>
            <p:spPr>
              <a:xfrm>
                <a:off x="6600948" y="1559223"/>
                <a:ext cx="2160104" cy="439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s-ES" sz="2000" i="1" smtClean="0">
                              <a:effectLst/>
                              <a:latin typeface="Cambria Math" panose="02040503050406030204" pitchFamily="18" charset="0"/>
                              <a:cs typeface="Arial" panose="020B0604020202020204" pitchFamily="34" charset="0"/>
                            </a:rPr>
                          </m:ctrlPr>
                        </m:sSupPr>
                        <m:e>
                          <m:r>
                            <a:rPr lang="en-US" sz="2000" b="0" i="1" smtClean="0">
                              <a:effectLst/>
                              <a:latin typeface="Cambria Math" panose="02040503050406030204" pitchFamily="18" charset="0"/>
                              <a:cs typeface="Arial" panose="020B0604020202020204" pitchFamily="34" charset="0"/>
                            </a:rPr>
                            <m:t>𝑅</m:t>
                          </m:r>
                        </m:e>
                        <m:sup>
                          <m:r>
                            <a:rPr lang="en-US" sz="2400" b="0" i="1" smtClean="0">
                              <a:effectLst/>
                              <a:latin typeface="Cambria Math" panose="02040503050406030204" pitchFamily="18" charset="0"/>
                              <a:ea typeface="MS Mincho" panose="02020609040205080304" pitchFamily="49" charset="-128"/>
                              <a:cs typeface="Arial" panose="020B0604020202020204" pitchFamily="34" charset="0"/>
                            </a:rPr>
                            <m:t>2</m:t>
                          </m:r>
                        </m:sup>
                      </m:sSup>
                      <m:r>
                        <a:rPr lang="en-US" sz="2400" b="0" i="1" smtClean="0">
                          <a:effectLst/>
                          <a:latin typeface="Cambria Math" panose="02040503050406030204" pitchFamily="18" charset="0"/>
                          <a:ea typeface="MS Mincho" panose="02020609040205080304" pitchFamily="49" charset="-128"/>
                          <a:cs typeface="Arial" panose="020B0604020202020204" pitchFamily="34" charset="0"/>
                        </a:rPr>
                        <m:t>&gt;0,97</m:t>
                      </m:r>
                    </m:oMath>
                  </m:oMathPara>
                </a14:m>
                <a:endParaRPr lang="es-EC" sz="2000" dirty="0">
                  <a:latin typeface="Times New Roman" panose="02020603050405020304" pitchFamily="18" charset="0"/>
                  <a:cs typeface="Times New Roman" panose="02020603050405020304" pitchFamily="18" charset="0"/>
                </a:endParaRPr>
              </a:p>
            </p:txBody>
          </p:sp>
        </mc:Choice>
        <mc:Fallback xmlns="">
          <p:sp>
            <p:nvSpPr>
              <p:cNvPr id="24" name="Content Placeholder 2">
                <a:extLst>
                  <a:ext uri="{FF2B5EF4-FFF2-40B4-BE49-F238E27FC236}">
                    <a16:creationId xmlns:a16="http://schemas.microsoft.com/office/drawing/2014/main" id="{EBF5CB03-FF7C-4EA3-B603-5238CE43CDE1}"/>
                  </a:ext>
                </a:extLst>
              </p:cNvPr>
              <p:cNvSpPr txBox="1">
                <a:spLocks noRot="1" noChangeAspect="1" noMove="1" noResize="1" noEditPoints="1" noAdjustHandles="1" noChangeArrowheads="1" noChangeShapeType="1" noTextEdit="1"/>
              </p:cNvSpPr>
              <p:nvPr/>
            </p:nvSpPr>
            <p:spPr>
              <a:xfrm>
                <a:off x="6600948" y="1559223"/>
                <a:ext cx="2160104" cy="439088"/>
              </a:xfrm>
              <a:prstGeom prst="rect">
                <a:avLst/>
              </a:prstGeom>
              <a:blipFill>
                <a:blip r:embed="rId3"/>
                <a:stretch>
                  <a:fillRect/>
                </a:stretch>
              </a:blipFill>
            </p:spPr>
            <p:txBody>
              <a:bodyPr/>
              <a:lstStyle/>
              <a:p>
                <a:r>
                  <a:rPr lang="es-ES">
                    <a:noFill/>
                  </a:rPr>
                  <a:t> </a:t>
                </a:r>
              </a:p>
            </p:txBody>
          </p:sp>
        </mc:Fallback>
      </mc:AlternateContent>
      <p:sp>
        <p:nvSpPr>
          <p:cNvPr id="25" name="Flecha: a la derecha 24">
            <a:extLst>
              <a:ext uri="{FF2B5EF4-FFF2-40B4-BE49-F238E27FC236}">
                <a16:creationId xmlns:a16="http://schemas.microsoft.com/office/drawing/2014/main" id="{7B297D1B-A63B-4537-9BFF-7443F776A29C}"/>
              </a:ext>
            </a:extLst>
          </p:cNvPr>
          <p:cNvSpPr/>
          <p:nvPr/>
        </p:nvSpPr>
        <p:spPr>
          <a:xfrm>
            <a:off x="4335409" y="3042920"/>
            <a:ext cx="596348" cy="33638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42845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9D3BEC2-8EE7-46C8-B8BF-0CCAAA215A3B}"/>
              </a:ext>
            </a:extLst>
          </p:cNvPr>
          <p:cNvPicPr>
            <a:picLocks noChangeAspect="1"/>
          </p:cNvPicPr>
          <p:nvPr/>
        </p:nvPicPr>
        <p:blipFill>
          <a:blip r:embed="rId2"/>
          <a:stretch>
            <a:fillRect/>
          </a:stretch>
        </p:blipFill>
        <p:spPr>
          <a:xfrm>
            <a:off x="209509" y="1455252"/>
            <a:ext cx="5689323" cy="4839532"/>
          </a:xfrm>
          <a:prstGeom prst="rect">
            <a:avLst/>
          </a:prstGeom>
        </p:spPr>
      </p:pic>
      <p:pic>
        <p:nvPicPr>
          <p:cNvPr id="11" name="Imagen 10">
            <a:extLst>
              <a:ext uri="{FF2B5EF4-FFF2-40B4-BE49-F238E27FC236}">
                <a16:creationId xmlns:a16="http://schemas.microsoft.com/office/drawing/2014/main" id="{8904FE09-80B4-4DB6-8839-4DFC34F5805F}"/>
              </a:ext>
            </a:extLst>
          </p:cNvPr>
          <p:cNvPicPr>
            <a:picLocks noChangeAspect="1"/>
          </p:cNvPicPr>
          <p:nvPr/>
        </p:nvPicPr>
        <p:blipFill>
          <a:blip r:embed="rId3"/>
          <a:stretch>
            <a:fillRect/>
          </a:stretch>
        </p:blipFill>
        <p:spPr>
          <a:xfrm>
            <a:off x="5980871" y="1455252"/>
            <a:ext cx="6001620" cy="4839532"/>
          </a:xfrm>
          <a:prstGeom prst="rect">
            <a:avLst/>
          </a:prstGeom>
        </p:spPr>
      </p:pic>
      <p:sp>
        <p:nvSpPr>
          <p:cNvPr id="12" name="Content Placeholder 2">
            <a:extLst>
              <a:ext uri="{FF2B5EF4-FFF2-40B4-BE49-F238E27FC236}">
                <a16:creationId xmlns:a16="http://schemas.microsoft.com/office/drawing/2014/main" id="{2A25FD3C-F200-4CE0-B9D9-194B3D2D062A}"/>
              </a:ext>
            </a:extLst>
          </p:cNvPr>
          <p:cNvSpPr txBox="1">
            <a:spLocks/>
          </p:cNvSpPr>
          <p:nvPr/>
        </p:nvSpPr>
        <p:spPr>
          <a:xfrm>
            <a:off x="361723" y="457875"/>
            <a:ext cx="8305199" cy="443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Ajuste de la Caída de voltaje vs Edad Muestra para 60 días </a:t>
            </a:r>
          </a:p>
          <a:p>
            <a:pPr marL="0" indent="0" algn="just">
              <a:buFont typeface="Arial" panose="020B0604020202020204" pitchFamily="34" charset="0"/>
              <a:buNone/>
            </a:pPr>
            <a:endParaRPr lang="es-EC" dirty="0"/>
          </a:p>
        </p:txBody>
      </p:sp>
    </p:spTree>
    <p:extLst>
      <p:ext uri="{BB962C8B-B14F-4D97-AF65-F5344CB8AC3E}">
        <p14:creationId xmlns:p14="http://schemas.microsoft.com/office/powerpoint/2010/main" val="1263614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D902557-0E58-4BA9-8401-D9BBB5D9ED11}"/>
              </a:ext>
            </a:extLst>
          </p:cNvPr>
          <p:cNvPicPr>
            <a:picLocks noChangeAspect="1"/>
          </p:cNvPicPr>
          <p:nvPr/>
        </p:nvPicPr>
        <p:blipFill>
          <a:blip r:embed="rId2"/>
          <a:stretch>
            <a:fillRect/>
          </a:stretch>
        </p:blipFill>
        <p:spPr>
          <a:xfrm>
            <a:off x="198784" y="1420000"/>
            <a:ext cx="5777946" cy="4980125"/>
          </a:xfrm>
          <a:prstGeom prst="rect">
            <a:avLst/>
          </a:prstGeom>
        </p:spPr>
      </p:pic>
      <p:pic>
        <p:nvPicPr>
          <p:cNvPr id="9" name="Imagen 8">
            <a:extLst>
              <a:ext uri="{FF2B5EF4-FFF2-40B4-BE49-F238E27FC236}">
                <a16:creationId xmlns:a16="http://schemas.microsoft.com/office/drawing/2014/main" id="{8B0A6B1E-8A45-4D5A-9705-7CBD15700496}"/>
              </a:ext>
            </a:extLst>
          </p:cNvPr>
          <p:cNvPicPr>
            <a:picLocks noChangeAspect="1"/>
          </p:cNvPicPr>
          <p:nvPr/>
        </p:nvPicPr>
        <p:blipFill>
          <a:blip r:embed="rId3"/>
          <a:stretch>
            <a:fillRect/>
          </a:stretch>
        </p:blipFill>
        <p:spPr>
          <a:xfrm>
            <a:off x="6095999" y="1495370"/>
            <a:ext cx="5897217" cy="4829383"/>
          </a:xfrm>
          <a:prstGeom prst="rect">
            <a:avLst/>
          </a:prstGeom>
        </p:spPr>
      </p:pic>
      <p:sp>
        <p:nvSpPr>
          <p:cNvPr id="10" name="Content Placeholder 2">
            <a:extLst>
              <a:ext uri="{FF2B5EF4-FFF2-40B4-BE49-F238E27FC236}">
                <a16:creationId xmlns:a16="http://schemas.microsoft.com/office/drawing/2014/main" id="{E15EFF06-90CE-44D9-997A-3D6191AFEAC1}"/>
              </a:ext>
            </a:extLst>
          </p:cNvPr>
          <p:cNvSpPr txBox="1">
            <a:spLocks/>
          </p:cNvSpPr>
          <p:nvPr/>
        </p:nvSpPr>
        <p:spPr>
          <a:xfrm>
            <a:off x="361723" y="457875"/>
            <a:ext cx="8305199" cy="443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Ajuste de la Caída de voltaje vs Edad Muestra para 60 días </a:t>
            </a:r>
          </a:p>
          <a:p>
            <a:pPr marL="0" indent="0" algn="just">
              <a:buFont typeface="Arial" panose="020B0604020202020204" pitchFamily="34" charset="0"/>
              <a:buNone/>
            </a:pPr>
            <a:endParaRPr lang="es-EC" dirty="0"/>
          </a:p>
        </p:txBody>
      </p:sp>
    </p:spTree>
    <p:extLst>
      <p:ext uri="{BB962C8B-B14F-4D97-AF65-F5344CB8AC3E}">
        <p14:creationId xmlns:p14="http://schemas.microsoft.com/office/powerpoint/2010/main" val="1543992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A9927A7-C56F-4FD6-B32B-C0E29A2DF972}"/>
              </a:ext>
            </a:extLst>
          </p:cNvPr>
          <p:cNvSpPr txBox="1">
            <a:spLocks/>
          </p:cNvSpPr>
          <p:nvPr/>
        </p:nvSpPr>
        <p:spPr>
          <a:xfrm>
            <a:off x="344558" y="599149"/>
            <a:ext cx="10933042" cy="533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cs typeface="Times New Roman" panose="02020603050405020304" pitchFamily="18" charset="0"/>
              </a:rPr>
              <a:t>Comparación resultados ensayo eléctrico mejores tipos de carbonos</a:t>
            </a:r>
          </a:p>
        </p:txBody>
      </p:sp>
      <p:pic>
        <p:nvPicPr>
          <p:cNvPr id="8" name="Imagen 7">
            <a:extLst>
              <a:ext uri="{FF2B5EF4-FFF2-40B4-BE49-F238E27FC236}">
                <a16:creationId xmlns:a16="http://schemas.microsoft.com/office/drawing/2014/main" id="{1E581A4C-D31F-4A16-BF10-646A1CA11A84}"/>
              </a:ext>
            </a:extLst>
          </p:cNvPr>
          <p:cNvPicPr>
            <a:picLocks noChangeAspect="1"/>
          </p:cNvPicPr>
          <p:nvPr/>
        </p:nvPicPr>
        <p:blipFill>
          <a:blip r:embed="rId2"/>
          <a:stretch>
            <a:fillRect/>
          </a:stretch>
        </p:blipFill>
        <p:spPr>
          <a:xfrm>
            <a:off x="1300454" y="1662098"/>
            <a:ext cx="9591092" cy="3533803"/>
          </a:xfrm>
          <a:prstGeom prst="rect">
            <a:avLst/>
          </a:prstGeom>
        </p:spPr>
      </p:pic>
    </p:spTree>
    <p:extLst>
      <p:ext uri="{BB962C8B-B14F-4D97-AF65-F5344CB8AC3E}">
        <p14:creationId xmlns:p14="http://schemas.microsoft.com/office/powerpoint/2010/main" val="3467942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BE23EF1-A07B-4BEA-B899-7ACCF112268D}"/>
              </a:ext>
            </a:extLst>
          </p:cNvPr>
          <p:cNvSpPr>
            <a:spLocks noGrp="1"/>
          </p:cNvSpPr>
          <p:nvPr>
            <p:ph type="title"/>
          </p:nvPr>
        </p:nvSpPr>
        <p:spPr>
          <a:xfrm>
            <a:off x="467740" y="28378"/>
            <a:ext cx="7423387" cy="831027"/>
          </a:xfrm>
        </p:spPr>
        <p:txBody>
          <a:bodyPr>
            <a:normAutofit/>
          </a:bodyPr>
          <a:lstStyle/>
          <a:p>
            <a:r>
              <a:rPr lang="es-EC" sz="2800" b="1" dirty="0">
                <a:latin typeface="Times New Roman" panose="02020603050405020304" pitchFamily="18" charset="0"/>
                <a:cs typeface="Times New Roman" panose="02020603050405020304" pitchFamily="18" charset="0"/>
              </a:rPr>
              <a:t>Comportamiento de la conductividad eléctrica</a:t>
            </a:r>
          </a:p>
        </p:txBody>
      </p:sp>
      <p:sp>
        <p:nvSpPr>
          <p:cNvPr id="19" name="Content Placeholder 2">
            <a:extLst>
              <a:ext uri="{FF2B5EF4-FFF2-40B4-BE49-F238E27FC236}">
                <a16:creationId xmlns:a16="http://schemas.microsoft.com/office/drawing/2014/main" id="{C506879B-CAFA-4A33-B250-E8FE6526E2BD}"/>
              </a:ext>
            </a:extLst>
          </p:cNvPr>
          <p:cNvSpPr txBox="1">
            <a:spLocks/>
          </p:cNvSpPr>
          <p:nvPr/>
        </p:nvSpPr>
        <p:spPr>
          <a:xfrm>
            <a:off x="467740" y="817662"/>
            <a:ext cx="10968886" cy="48302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Promedio de la conductividad eléctrica vs Edad muestra para diferentes tipos de carbonos</a:t>
            </a:r>
            <a:endParaRPr lang="es-EC" dirty="0"/>
          </a:p>
        </p:txBody>
      </p:sp>
      <p:sp>
        <p:nvSpPr>
          <p:cNvPr id="21" name="Title 1">
            <a:extLst>
              <a:ext uri="{FF2B5EF4-FFF2-40B4-BE49-F238E27FC236}">
                <a16:creationId xmlns:a16="http://schemas.microsoft.com/office/drawing/2014/main" id="{F0F206AB-0FE6-433C-BA6C-3DA5325C07BD}"/>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96CE0879-AB95-476D-8AC4-5E43D8A562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1494" y="1310980"/>
            <a:ext cx="8549829" cy="5577641"/>
          </a:xfrm>
          <a:prstGeom prst="rect">
            <a:avLst/>
          </a:prstGeom>
          <a:noFill/>
          <a:ln>
            <a:noFill/>
          </a:ln>
        </p:spPr>
      </p:pic>
    </p:spTree>
    <p:extLst>
      <p:ext uri="{BB962C8B-B14F-4D97-AF65-F5344CB8AC3E}">
        <p14:creationId xmlns:p14="http://schemas.microsoft.com/office/powerpoint/2010/main" val="2916808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BE23EF1-A07B-4BEA-B899-7ACCF112268D}"/>
              </a:ext>
            </a:extLst>
          </p:cNvPr>
          <p:cNvSpPr>
            <a:spLocks noGrp="1"/>
          </p:cNvSpPr>
          <p:nvPr>
            <p:ph type="title"/>
          </p:nvPr>
        </p:nvSpPr>
        <p:spPr>
          <a:xfrm>
            <a:off x="467740" y="28378"/>
            <a:ext cx="7423387" cy="831027"/>
          </a:xfrm>
        </p:spPr>
        <p:txBody>
          <a:bodyPr>
            <a:normAutofit/>
          </a:bodyPr>
          <a:lstStyle/>
          <a:p>
            <a:r>
              <a:rPr lang="es-EC" sz="2800" b="1" dirty="0">
                <a:latin typeface="Times New Roman" panose="02020603050405020304" pitchFamily="18" charset="0"/>
                <a:cs typeface="Times New Roman" panose="02020603050405020304" pitchFamily="18" charset="0"/>
              </a:rPr>
              <a:t>Comportamiento de la conductividad eléctrica</a:t>
            </a:r>
          </a:p>
        </p:txBody>
      </p:sp>
      <p:sp>
        <p:nvSpPr>
          <p:cNvPr id="19" name="Content Placeholder 2">
            <a:extLst>
              <a:ext uri="{FF2B5EF4-FFF2-40B4-BE49-F238E27FC236}">
                <a16:creationId xmlns:a16="http://schemas.microsoft.com/office/drawing/2014/main" id="{C506879B-CAFA-4A33-B250-E8FE6526E2BD}"/>
              </a:ext>
            </a:extLst>
          </p:cNvPr>
          <p:cNvSpPr txBox="1">
            <a:spLocks/>
          </p:cNvSpPr>
          <p:nvPr/>
        </p:nvSpPr>
        <p:spPr>
          <a:xfrm>
            <a:off x="467740" y="761423"/>
            <a:ext cx="10968886" cy="483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Promedio de la conductividad eléctrica vs Porcentaje de carbono agregado</a:t>
            </a:r>
            <a:endParaRPr lang="es-EC" dirty="0"/>
          </a:p>
        </p:txBody>
      </p:sp>
      <p:sp>
        <p:nvSpPr>
          <p:cNvPr id="21" name="Title 1">
            <a:extLst>
              <a:ext uri="{FF2B5EF4-FFF2-40B4-BE49-F238E27FC236}">
                <a16:creationId xmlns:a16="http://schemas.microsoft.com/office/drawing/2014/main" id="{F0F206AB-0FE6-433C-BA6C-3DA5325C07BD}"/>
              </a:ext>
            </a:extLst>
          </p:cNvPr>
          <p:cNvSpPr txBox="1">
            <a:spLocks/>
          </p:cNvSpPr>
          <p:nvPr/>
        </p:nvSpPr>
        <p:spPr>
          <a:xfrm>
            <a:off x="8541024" y="0"/>
            <a:ext cx="3650976" cy="366087"/>
          </a:xfrm>
          <a:prstGeom prst="rect">
            <a:avLst/>
          </a:prstGeom>
          <a:solidFill>
            <a:schemeClr val="accent5">
              <a:lumMod val="7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eléctrica</a:t>
            </a:r>
            <a:endParaRPr lang="es-EC" sz="2800" b="1"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CE171C34-4D75-4533-9480-BD6434295A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4804" y="1146469"/>
            <a:ext cx="8247091" cy="5683153"/>
          </a:xfrm>
          <a:prstGeom prst="rect">
            <a:avLst/>
          </a:prstGeom>
          <a:noFill/>
          <a:ln>
            <a:noFill/>
          </a:ln>
        </p:spPr>
      </p:pic>
    </p:spTree>
    <p:extLst>
      <p:ext uri="{BB962C8B-B14F-4D97-AF65-F5344CB8AC3E}">
        <p14:creationId xmlns:p14="http://schemas.microsoft.com/office/powerpoint/2010/main" val="1871336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139BB9-40A2-4CE1-887B-E90790784600}"/>
              </a:ext>
            </a:extLst>
          </p:cNvPr>
          <p:cNvSpPr txBox="1">
            <a:spLocks/>
          </p:cNvSpPr>
          <p:nvPr/>
        </p:nvSpPr>
        <p:spPr>
          <a:xfrm>
            <a:off x="123336" y="537662"/>
            <a:ext cx="3204839" cy="624072"/>
          </a:xfrm>
          <a:prstGeom prst="rect">
            <a:avLst/>
          </a:prstGeom>
          <a:solidFill>
            <a:schemeClr val="accent4">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200" b="1" dirty="0">
                <a:latin typeface="Times New Roman" panose="02020603050405020304" pitchFamily="18" charset="0"/>
                <a:cs typeface="Times New Roman" panose="02020603050405020304" pitchFamily="18" charset="0"/>
              </a:rPr>
              <a:t>Fase Mecánica</a:t>
            </a:r>
            <a:endParaRPr lang="es-EC" sz="3200" b="1"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346226AE-B147-4822-ACD7-F8480587F814}"/>
              </a:ext>
            </a:extLst>
          </p:cNvPr>
          <p:cNvSpPr txBox="1">
            <a:spLocks/>
          </p:cNvSpPr>
          <p:nvPr/>
        </p:nvSpPr>
        <p:spPr>
          <a:xfrm>
            <a:off x="246673" y="1592531"/>
            <a:ext cx="2958166" cy="1161832"/>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Selección mezclas con mejor comportamiento fase eléctrica</a:t>
            </a:r>
          </a:p>
          <a:p>
            <a:pPr marL="0" indent="0" algn="just">
              <a:buFont typeface="Arial" panose="020B0604020202020204" pitchFamily="34" charset="0"/>
              <a:buNone/>
            </a:pPr>
            <a:endParaRPr lang="es-EC" dirty="0"/>
          </a:p>
        </p:txBody>
      </p:sp>
      <p:sp>
        <p:nvSpPr>
          <p:cNvPr id="6" name="Content Placeholder 2">
            <a:extLst>
              <a:ext uri="{FF2B5EF4-FFF2-40B4-BE49-F238E27FC236}">
                <a16:creationId xmlns:a16="http://schemas.microsoft.com/office/drawing/2014/main" id="{1107785B-E770-4767-86E5-993A493AF8E0}"/>
              </a:ext>
            </a:extLst>
          </p:cNvPr>
          <p:cNvSpPr txBox="1">
            <a:spLocks/>
          </p:cNvSpPr>
          <p:nvPr/>
        </p:nvSpPr>
        <p:spPr>
          <a:xfrm>
            <a:off x="299939" y="4513727"/>
            <a:ext cx="2851634" cy="1239004"/>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Ensayo resistencia a la compresión 7, 14, 21 y 28 días</a:t>
            </a:r>
          </a:p>
          <a:p>
            <a:pPr marL="0" indent="0" algn="just">
              <a:buFont typeface="Arial" panose="020B0604020202020204" pitchFamily="34" charset="0"/>
              <a:buNone/>
            </a:pPr>
            <a:endParaRPr lang="es-EC" dirty="0"/>
          </a:p>
        </p:txBody>
      </p:sp>
      <p:sp>
        <p:nvSpPr>
          <p:cNvPr id="7" name="Flecha: hacia abajo 12">
            <a:extLst>
              <a:ext uri="{FF2B5EF4-FFF2-40B4-BE49-F238E27FC236}">
                <a16:creationId xmlns:a16="http://schemas.microsoft.com/office/drawing/2014/main" id="{89A788EF-B1CB-4CA4-8456-25C3A275F1B6}"/>
              </a:ext>
            </a:extLst>
          </p:cNvPr>
          <p:cNvSpPr/>
          <p:nvPr/>
        </p:nvSpPr>
        <p:spPr>
          <a:xfrm>
            <a:off x="1336295" y="2941806"/>
            <a:ext cx="778922" cy="11618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8" name="Title 1">
            <a:extLst>
              <a:ext uri="{FF2B5EF4-FFF2-40B4-BE49-F238E27FC236}">
                <a16:creationId xmlns:a16="http://schemas.microsoft.com/office/drawing/2014/main" id="{3C32B104-1258-430F-8F0E-4816B1468223}"/>
              </a:ext>
            </a:extLst>
          </p:cNvPr>
          <p:cNvSpPr>
            <a:spLocks noGrp="1"/>
          </p:cNvSpPr>
          <p:nvPr>
            <p:ph type="title"/>
          </p:nvPr>
        </p:nvSpPr>
        <p:spPr>
          <a:xfrm>
            <a:off x="7993626" y="360641"/>
            <a:ext cx="4104190" cy="831027"/>
          </a:xfrm>
        </p:spPr>
        <p:txBody>
          <a:bodyPr>
            <a:normAutofit/>
          </a:bodyPr>
          <a:lstStyle/>
          <a:p>
            <a:pPr algn="ctr"/>
            <a:r>
              <a:rPr lang="es-EC" sz="2400" b="1" dirty="0">
                <a:latin typeface="Times New Roman" panose="02020603050405020304" pitchFamily="18" charset="0"/>
                <a:cs typeface="Times New Roman" panose="02020603050405020304" pitchFamily="18" charset="0"/>
              </a:rPr>
              <a:t>Ensayos Mecánicos</a:t>
            </a:r>
          </a:p>
        </p:txBody>
      </p:sp>
      <p:sp>
        <p:nvSpPr>
          <p:cNvPr id="9" name="Content Placeholder 2">
            <a:extLst>
              <a:ext uri="{FF2B5EF4-FFF2-40B4-BE49-F238E27FC236}">
                <a16:creationId xmlns:a16="http://schemas.microsoft.com/office/drawing/2014/main" id="{97E2307D-9E3D-45D5-8846-C3BBC8F8D8CE}"/>
              </a:ext>
            </a:extLst>
          </p:cNvPr>
          <p:cNvSpPr>
            <a:spLocks noGrp="1"/>
          </p:cNvSpPr>
          <p:nvPr>
            <p:ph idx="1"/>
          </p:nvPr>
        </p:nvSpPr>
        <p:spPr>
          <a:xfrm>
            <a:off x="8548405" y="1177641"/>
            <a:ext cx="3072580" cy="742322"/>
          </a:xfrm>
        </p:spPr>
        <p:txBody>
          <a:bodyPr>
            <a:normAutofit/>
          </a:bodyPr>
          <a:lstStyle/>
          <a:p>
            <a:pPr marL="0" indent="0" algn="just">
              <a:buNone/>
            </a:pPr>
            <a:r>
              <a:rPr lang="es-EC" sz="1800" dirty="0">
                <a:latin typeface="Times New Roman" panose="02020603050405020304" pitchFamily="18" charset="0"/>
                <a:ea typeface="Times New Roman" panose="02020603050405020304" pitchFamily="18" charset="0"/>
                <a:cs typeface="Times New Roman" panose="02020603050405020304" pitchFamily="18" charset="0"/>
              </a:rPr>
              <a:t>En base a la </a:t>
            </a: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NTE INEN 488:2009. </a:t>
            </a:r>
            <a:endParaRPr lang="es-EC" dirty="0"/>
          </a:p>
        </p:txBody>
      </p:sp>
      <p:sp>
        <p:nvSpPr>
          <p:cNvPr id="10" name="Title 1">
            <a:extLst>
              <a:ext uri="{FF2B5EF4-FFF2-40B4-BE49-F238E27FC236}">
                <a16:creationId xmlns:a16="http://schemas.microsoft.com/office/drawing/2014/main" id="{C66B8512-9E62-4219-A29F-56BF26C6A06E}"/>
              </a:ext>
            </a:extLst>
          </p:cNvPr>
          <p:cNvSpPr txBox="1">
            <a:spLocks/>
          </p:cNvSpPr>
          <p:nvPr/>
        </p:nvSpPr>
        <p:spPr>
          <a:xfrm>
            <a:off x="4426108" y="342852"/>
            <a:ext cx="4104190" cy="83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dirty="0">
                <a:latin typeface="Times New Roman" panose="02020603050405020304" pitchFamily="18" charset="0"/>
                <a:cs typeface="Times New Roman" panose="02020603050405020304" pitchFamily="18" charset="0"/>
              </a:rPr>
              <a:t>Mezclado</a:t>
            </a:r>
            <a:r>
              <a:rPr lang="es-EC" sz="3200" b="1"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C129F1CB-60DB-457A-9C44-A03E43CB8142}"/>
              </a:ext>
            </a:extLst>
          </p:cNvPr>
          <p:cNvSpPr txBox="1"/>
          <p:nvPr/>
        </p:nvSpPr>
        <p:spPr>
          <a:xfrm>
            <a:off x="4437823" y="1191668"/>
            <a:ext cx="3316353" cy="646331"/>
          </a:xfrm>
          <a:prstGeom prst="rect">
            <a:avLst/>
          </a:prstGeom>
          <a:noFill/>
        </p:spPr>
        <p:txBody>
          <a:bodyPr wrap="square">
            <a:spAutoFit/>
          </a:bodyPr>
          <a:lstStyle/>
          <a:p>
            <a:pPr algn="just"/>
            <a:r>
              <a:rPr lang="es-EC" dirty="0">
                <a:effectLst/>
                <a:latin typeface="Times New Roman" panose="02020603050405020304" pitchFamily="18" charset="0"/>
                <a:ea typeface="Times New Roman" panose="02020603050405020304" pitchFamily="18" charset="0"/>
              </a:rPr>
              <a:t>En base a la NTE INEN 155:2009. </a:t>
            </a:r>
            <a:endParaRPr lang="es-EC" dirty="0"/>
          </a:p>
        </p:txBody>
      </p:sp>
      <p:pic>
        <p:nvPicPr>
          <p:cNvPr id="12" name="Imagen 10">
            <a:extLst>
              <a:ext uri="{FF2B5EF4-FFF2-40B4-BE49-F238E27FC236}">
                <a16:creationId xmlns:a16="http://schemas.microsoft.com/office/drawing/2014/main" id="{BD8325DA-73E5-43EA-AA70-24B94B04B6BD}"/>
              </a:ext>
            </a:extLst>
          </p:cNvPr>
          <p:cNvPicPr>
            <a:picLocks noChangeAspect="1"/>
          </p:cNvPicPr>
          <p:nvPr/>
        </p:nvPicPr>
        <p:blipFill>
          <a:blip r:embed="rId2"/>
          <a:stretch>
            <a:fillRect/>
          </a:stretch>
        </p:blipFill>
        <p:spPr>
          <a:xfrm>
            <a:off x="4032774" y="2559329"/>
            <a:ext cx="3858771" cy="2695575"/>
          </a:xfrm>
          <a:prstGeom prst="rect">
            <a:avLst/>
          </a:prstGeom>
        </p:spPr>
      </p:pic>
      <p:pic>
        <p:nvPicPr>
          <p:cNvPr id="13" name="Imagen 11">
            <a:extLst>
              <a:ext uri="{FF2B5EF4-FFF2-40B4-BE49-F238E27FC236}">
                <a16:creationId xmlns:a16="http://schemas.microsoft.com/office/drawing/2014/main" id="{270A9C86-0697-49EB-B81C-B7432F020D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2746" y="2345567"/>
            <a:ext cx="2545950" cy="3123098"/>
          </a:xfrm>
          <a:prstGeom prst="rect">
            <a:avLst/>
          </a:prstGeom>
          <a:noFill/>
          <a:ln>
            <a:noFill/>
          </a:ln>
        </p:spPr>
      </p:pic>
      <p:sp>
        <p:nvSpPr>
          <p:cNvPr id="14" name="Arrow: Right 13">
            <a:extLst>
              <a:ext uri="{FF2B5EF4-FFF2-40B4-BE49-F238E27FC236}">
                <a16:creationId xmlns:a16="http://schemas.microsoft.com/office/drawing/2014/main" id="{1673D80E-C00C-47E8-9210-E450D3343C82}"/>
              </a:ext>
            </a:extLst>
          </p:cNvPr>
          <p:cNvSpPr/>
          <p:nvPr/>
        </p:nvSpPr>
        <p:spPr>
          <a:xfrm>
            <a:off x="3485075" y="464119"/>
            <a:ext cx="941033" cy="624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0952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83B75B1-1B14-4CBD-A98C-0AC3F6ED0809}"/>
              </a:ext>
            </a:extLst>
          </p:cNvPr>
          <p:cNvSpPr>
            <a:spLocks noGrp="1"/>
          </p:cNvSpPr>
          <p:nvPr>
            <p:ph type="title"/>
          </p:nvPr>
        </p:nvSpPr>
        <p:spPr>
          <a:xfrm>
            <a:off x="705678" y="2250627"/>
            <a:ext cx="10780643" cy="1686685"/>
          </a:xfrm>
        </p:spPr>
        <p:txBody>
          <a:bodyPr>
            <a:normAutofit fontScale="90000"/>
          </a:bodyPr>
          <a:lstStyle/>
          <a:p>
            <a:r>
              <a:rPr lang="en-US" sz="6600" b="1" dirty="0" err="1">
                <a:latin typeface="Times New Roman" panose="02020603050405020304" pitchFamily="18" charset="0"/>
                <a:cs typeface="Times New Roman" panose="02020603050405020304" pitchFamily="18" charset="0"/>
              </a:rPr>
              <a:t>Resultados</a:t>
            </a:r>
            <a:r>
              <a:rPr lang="en-US" sz="6600" b="1" dirty="0">
                <a:latin typeface="Times New Roman" panose="02020603050405020304" pitchFamily="18" charset="0"/>
                <a:cs typeface="Times New Roman" panose="02020603050405020304" pitchFamily="18" charset="0"/>
              </a:rPr>
              <a:t> de </a:t>
            </a:r>
            <a:r>
              <a:rPr lang="en-US" sz="6600" b="1" dirty="0" err="1">
                <a:latin typeface="Times New Roman" panose="02020603050405020304" pitchFamily="18" charset="0"/>
                <a:cs typeface="Times New Roman" panose="02020603050405020304" pitchFamily="18" charset="0"/>
              </a:rPr>
              <a:t>ensayos</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mecánicos</a:t>
            </a:r>
            <a:endParaRPr lang="es-ES" sz="6600" b="1"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7483AA14-5E11-4FC9-9BFD-DBE5947B7707}"/>
              </a:ext>
            </a:extLst>
          </p:cNvPr>
          <p:cNvSpPr txBox="1">
            <a:spLocks/>
          </p:cNvSpPr>
          <p:nvPr/>
        </p:nvSpPr>
        <p:spPr>
          <a:xfrm>
            <a:off x="8987161" y="0"/>
            <a:ext cx="3204839" cy="624072"/>
          </a:xfrm>
          <a:prstGeom prst="rect">
            <a:avLst/>
          </a:prstGeom>
          <a:solidFill>
            <a:schemeClr val="accent4">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Mecánica</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927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F18524-ED3A-42FB-89A7-56B4FE52D1A9}"/>
              </a:ext>
            </a:extLst>
          </p:cNvPr>
          <p:cNvSpPr txBox="1">
            <a:spLocks/>
          </p:cNvSpPr>
          <p:nvPr/>
        </p:nvSpPr>
        <p:spPr>
          <a:xfrm>
            <a:off x="8987161" y="0"/>
            <a:ext cx="3204839" cy="624072"/>
          </a:xfrm>
          <a:prstGeom prst="rect">
            <a:avLst/>
          </a:prstGeom>
          <a:solidFill>
            <a:schemeClr val="accent4">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Mecánica</a:t>
            </a:r>
            <a:endParaRPr lang="es-EC"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7DE500-1648-4D0A-898D-1278711C8B61}"/>
              </a:ext>
            </a:extLst>
          </p:cNvPr>
          <p:cNvSpPr txBox="1"/>
          <p:nvPr/>
        </p:nvSpPr>
        <p:spPr>
          <a:xfrm>
            <a:off x="132485" y="763458"/>
            <a:ext cx="11927029" cy="1687963"/>
          </a:xfrm>
          <a:prstGeom prst="rect">
            <a:avLst/>
          </a:prstGeom>
          <a:noFill/>
        </p:spPr>
        <p:txBody>
          <a:bodyPr wrap="square" lIns="91440" tIns="45720" rIns="91440" bIns="45720" anchor="t">
            <a:spAutoFit/>
          </a:bodyPr>
          <a:lstStyle/>
          <a:p>
            <a:pPr algn="just">
              <a:lnSpc>
                <a:spcPct val="150000"/>
              </a:lnSpc>
              <a:spcAft>
                <a:spcPts val="800"/>
              </a:spcAft>
            </a:pPr>
            <a:r>
              <a:rPr lang="es-EC" sz="2400" dirty="0">
                <a:latin typeface="Times New Roman"/>
                <a:cs typeface="Times New Roman"/>
              </a:rPr>
              <a:t>Adicionalmente se </a:t>
            </a:r>
            <a:r>
              <a:rPr lang="es-EC" sz="2400" dirty="0" err="1">
                <a:latin typeface="Times New Roman"/>
                <a:cs typeface="Times New Roman"/>
              </a:rPr>
              <a:t>ensayo</a:t>
            </a:r>
            <a:r>
              <a:rPr lang="es-EC" sz="2400" dirty="0">
                <a:latin typeface="Times New Roman"/>
                <a:cs typeface="Times New Roman"/>
              </a:rPr>
              <a:t> pasta de cemento para observar como el agregado varía la resistencia mecánica de la probeta base. Así mismo, se ensayo 3 especímenes de prueba  para cada  período de ensayo como dicta la norma. Finalmente se ajusto los resultados a una curva de tipo:</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F275B4FD-F83A-49DC-9528-0DC6BD95A7F4}"/>
                  </a:ext>
                </a:extLst>
              </p:cNvPr>
              <p:cNvSpPr txBox="1">
                <a:spLocks/>
              </p:cNvSpPr>
              <p:nvPr/>
            </p:nvSpPr>
            <p:spPr>
              <a:xfrm>
                <a:off x="2355783" y="3106343"/>
                <a:ext cx="2625675" cy="4390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2000" dirty="0">
                    <a:effectLst/>
                    <a:cs typeface="Arial" panose="020B0604020202020204" pitchFamily="34" charset="0"/>
                  </a:rPr>
                  <a:t>σ</a:t>
                </a:r>
                <a14:m>
                  <m:oMath xmlns:m="http://schemas.openxmlformats.org/officeDocument/2006/math">
                    <m:d>
                      <m:dPr>
                        <m:ctrlPr>
                          <a:rPr lang="es-ES" sz="2000" i="1">
                            <a:effectLst/>
                            <a:latin typeface="Cambria Math" panose="02040503050406030204" pitchFamily="18" charset="0"/>
                            <a:cs typeface="Arial" panose="020B0604020202020204" pitchFamily="34" charset="0"/>
                          </a:rPr>
                        </m:ctrlPr>
                      </m:dPr>
                      <m:e>
                        <m:r>
                          <a:rPr lang="es-EC" sz="2400" i="1">
                            <a:effectLst/>
                            <a:latin typeface="Cambria Math" panose="02040503050406030204" pitchFamily="18" charset="0"/>
                            <a:ea typeface="MS Mincho" panose="02020609040205080304" pitchFamily="49" charset="-128"/>
                            <a:cs typeface="Arial" panose="020B0604020202020204" pitchFamily="34" charset="0"/>
                          </a:rPr>
                          <m:t>𝑡</m:t>
                        </m:r>
                      </m:e>
                    </m:d>
                    <m:r>
                      <a:rPr lang="es-EC" sz="2400" i="1">
                        <a:effectLst/>
                        <a:latin typeface="Cambria Math" panose="02040503050406030204" pitchFamily="18" charset="0"/>
                        <a:ea typeface="MS Mincho" panose="02020609040205080304" pitchFamily="49" charset="-128"/>
                        <a:cs typeface="Arial" panose="020B0604020202020204" pitchFamily="34" charset="0"/>
                      </a:rPr>
                      <m:t>=</m:t>
                    </m:r>
                    <m:r>
                      <a:rPr lang="es-EC" sz="2400" i="1">
                        <a:effectLst/>
                        <a:latin typeface="Cambria Math" panose="02040503050406030204" pitchFamily="18" charset="0"/>
                        <a:ea typeface="MS Mincho" panose="02020609040205080304" pitchFamily="49" charset="-128"/>
                        <a:cs typeface="Arial" panose="020B0604020202020204" pitchFamily="34" charset="0"/>
                      </a:rPr>
                      <m:t>𝐴</m:t>
                    </m:r>
                    <m:r>
                      <a:rPr lang="es-EC" sz="2400" b="0" i="1" smtClean="0">
                        <a:effectLst/>
                        <a:latin typeface="Cambria Math" panose="02040503050406030204" pitchFamily="18" charset="0"/>
                        <a:ea typeface="MS Mincho" panose="02020609040205080304" pitchFamily="49" charset="-128"/>
                        <a:cs typeface="Arial" panose="020B0604020202020204" pitchFamily="34" charset="0"/>
                      </a:rPr>
                      <m:t>(1−</m:t>
                    </m:r>
                    <m:sSup>
                      <m:sSupPr>
                        <m:ctrlPr>
                          <a:rPr lang="es-ES" sz="2000" i="1" smtClean="0">
                            <a:effectLst/>
                            <a:latin typeface="Cambria Math" panose="02040503050406030204" pitchFamily="18" charset="0"/>
                            <a:cs typeface="Arial" panose="020B0604020202020204" pitchFamily="34" charset="0"/>
                          </a:rPr>
                        </m:ctrlPr>
                      </m:sSupPr>
                      <m:e>
                        <m:r>
                          <a:rPr lang="es-EC" sz="2400" i="1">
                            <a:effectLst/>
                            <a:latin typeface="Cambria Math" panose="02040503050406030204" pitchFamily="18" charset="0"/>
                            <a:ea typeface="MS Mincho" panose="02020609040205080304" pitchFamily="49" charset="-128"/>
                            <a:cs typeface="Arial" panose="020B0604020202020204" pitchFamily="34" charset="0"/>
                          </a:rPr>
                          <m:t>𝑒</m:t>
                        </m:r>
                      </m:e>
                      <m:sup>
                        <m:r>
                          <a:rPr lang="es-EC" sz="2400" i="1">
                            <a:effectLst/>
                            <a:latin typeface="Cambria Math" panose="02040503050406030204" pitchFamily="18" charset="0"/>
                            <a:ea typeface="MS Mincho" panose="02020609040205080304" pitchFamily="49" charset="-128"/>
                            <a:cs typeface="Arial" panose="020B0604020202020204" pitchFamily="34" charset="0"/>
                          </a:rPr>
                          <m:t>−</m:t>
                        </m:r>
                        <m:r>
                          <a:rPr lang="es-EC" sz="2400" b="0" i="1" smtClean="0">
                            <a:effectLst/>
                            <a:latin typeface="Cambria Math" panose="02040503050406030204" pitchFamily="18" charset="0"/>
                            <a:ea typeface="MS Mincho" panose="02020609040205080304" pitchFamily="49" charset="-128"/>
                            <a:cs typeface="Arial" panose="020B0604020202020204" pitchFamily="34" charset="0"/>
                          </a:rPr>
                          <m:t>𝐵</m:t>
                        </m:r>
                        <m:r>
                          <a:rPr lang="es-EC" sz="2400" i="1">
                            <a:effectLst/>
                            <a:latin typeface="Cambria Math" panose="02040503050406030204" pitchFamily="18" charset="0"/>
                            <a:ea typeface="MS Mincho" panose="02020609040205080304" pitchFamily="49" charset="-128"/>
                            <a:cs typeface="Arial" panose="020B0604020202020204" pitchFamily="34" charset="0"/>
                          </a:rPr>
                          <m:t>𝑡</m:t>
                        </m:r>
                      </m:sup>
                    </m:sSup>
                    <m:r>
                      <a:rPr lang="es-EC" sz="2400" b="0" i="1" smtClean="0">
                        <a:effectLst/>
                        <a:latin typeface="Cambria Math" panose="02040503050406030204" pitchFamily="18" charset="0"/>
                        <a:ea typeface="MS Mincho" panose="02020609040205080304" pitchFamily="49" charset="-128"/>
                        <a:cs typeface="Arial" panose="020B0604020202020204" pitchFamily="34" charset="0"/>
                      </a:rPr>
                      <m:t>)</m:t>
                    </m:r>
                  </m:oMath>
                </a14:m>
                <a:r>
                  <a:rPr lang="es-EC" sz="2000" dirty="0">
                    <a:effectLst/>
                    <a:latin typeface="Arial" panose="020B0604020202020204" pitchFamily="34" charset="0"/>
                    <a:ea typeface="Times New Roman" panose="02020603050405020304" pitchFamily="18" charset="0"/>
                  </a:rPr>
                  <a:t> </a:t>
                </a:r>
                <a:endParaRPr lang="es-E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s-EC" dirty="0"/>
              </a:p>
            </p:txBody>
          </p:sp>
        </mc:Choice>
        <mc:Fallback xmlns="">
          <p:sp>
            <p:nvSpPr>
              <p:cNvPr id="6" name="Content Placeholder 2">
                <a:extLst>
                  <a:ext uri="{FF2B5EF4-FFF2-40B4-BE49-F238E27FC236}">
                    <a16:creationId xmlns:a16="http://schemas.microsoft.com/office/drawing/2014/main" id="{F275B4FD-F83A-49DC-9528-0DC6BD95A7F4}"/>
                  </a:ext>
                </a:extLst>
              </p:cNvPr>
              <p:cNvSpPr txBox="1">
                <a:spLocks noRot="1" noChangeAspect="1" noMove="1" noResize="1" noEditPoints="1" noAdjustHandles="1" noChangeArrowheads="1" noChangeShapeType="1" noTextEdit="1"/>
              </p:cNvSpPr>
              <p:nvPr/>
            </p:nvSpPr>
            <p:spPr>
              <a:xfrm>
                <a:off x="2355783" y="3106343"/>
                <a:ext cx="2625675" cy="439089"/>
              </a:xfrm>
              <a:prstGeom prst="rect">
                <a:avLst/>
              </a:prstGeom>
              <a:blipFill>
                <a:blip r:embed="rId2"/>
                <a:stretch>
                  <a:fillRect l="-1848" t="-6757" r="-1617" b="-13514"/>
                </a:stretch>
              </a:blipFill>
            </p:spPr>
            <p:txBody>
              <a:bodyPr/>
              <a:lstStyle/>
              <a:p>
                <a:r>
                  <a:rPr lang="es-ES">
                    <a:noFill/>
                  </a:rPr>
                  <a:t> </a:t>
                </a:r>
              </a:p>
            </p:txBody>
          </p:sp>
        </mc:Fallback>
      </mc:AlternateContent>
      <p:sp>
        <p:nvSpPr>
          <p:cNvPr id="7" name="Content Placeholder 2">
            <a:extLst>
              <a:ext uri="{FF2B5EF4-FFF2-40B4-BE49-F238E27FC236}">
                <a16:creationId xmlns:a16="http://schemas.microsoft.com/office/drawing/2014/main" id="{61BF9BC3-ED3C-4330-B718-B808B8DBE165}"/>
              </a:ext>
            </a:extLst>
          </p:cNvPr>
          <p:cNvSpPr txBox="1">
            <a:spLocks/>
          </p:cNvSpPr>
          <p:nvPr/>
        </p:nvSpPr>
        <p:spPr>
          <a:xfrm>
            <a:off x="3487510" y="4250541"/>
            <a:ext cx="83057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dirty="0">
                <a:latin typeface="Times New Roman" panose="02020603050405020304" pitchFamily="18" charset="0"/>
                <a:cs typeface="Times New Roman" panose="02020603050405020304" pitchFamily="18" charset="0"/>
              </a:rPr>
              <a:t>A</a:t>
            </a:r>
          </a:p>
        </p:txBody>
      </p:sp>
      <p:sp>
        <p:nvSpPr>
          <p:cNvPr id="8" name="Content Placeholder 2">
            <a:extLst>
              <a:ext uri="{FF2B5EF4-FFF2-40B4-BE49-F238E27FC236}">
                <a16:creationId xmlns:a16="http://schemas.microsoft.com/office/drawing/2014/main" id="{75BDA812-2C11-4C26-B1E9-85BB378C5208}"/>
              </a:ext>
            </a:extLst>
          </p:cNvPr>
          <p:cNvSpPr txBox="1">
            <a:spLocks/>
          </p:cNvSpPr>
          <p:nvPr/>
        </p:nvSpPr>
        <p:spPr>
          <a:xfrm>
            <a:off x="3487509" y="5061937"/>
            <a:ext cx="83057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dirty="0">
                <a:latin typeface="Times New Roman" panose="02020603050405020304" pitchFamily="18" charset="0"/>
                <a:cs typeface="Times New Roman" panose="02020603050405020304" pitchFamily="18" charset="0"/>
              </a:rPr>
              <a:t>B</a:t>
            </a:r>
          </a:p>
        </p:txBody>
      </p:sp>
      <p:sp>
        <p:nvSpPr>
          <p:cNvPr id="9" name="Content Placeholder 2">
            <a:extLst>
              <a:ext uri="{FF2B5EF4-FFF2-40B4-BE49-F238E27FC236}">
                <a16:creationId xmlns:a16="http://schemas.microsoft.com/office/drawing/2014/main" id="{B130E4D4-C1CF-4722-A39A-948F05ED4A44}"/>
              </a:ext>
            </a:extLst>
          </p:cNvPr>
          <p:cNvSpPr txBox="1">
            <a:spLocks/>
          </p:cNvSpPr>
          <p:nvPr/>
        </p:nvSpPr>
        <p:spPr>
          <a:xfrm>
            <a:off x="3487509" y="5814477"/>
            <a:ext cx="83057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dirty="0">
                <a:latin typeface="Times New Roman" panose="02020603050405020304" pitchFamily="18" charset="0"/>
                <a:cs typeface="Times New Roman" panose="02020603050405020304" pitchFamily="18" charset="0"/>
              </a:rPr>
              <a:t>t</a:t>
            </a:r>
          </a:p>
        </p:txBody>
      </p:sp>
      <p:sp>
        <p:nvSpPr>
          <p:cNvPr id="10" name="Content Placeholder 2">
            <a:extLst>
              <a:ext uri="{FF2B5EF4-FFF2-40B4-BE49-F238E27FC236}">
                <a16:creationId xmlns:a16="http://schemas.microsoft.com/office/drawing/2014/main" id="{DD7D8F71-23A1-4C20-BEDC-93A7B0D5944F}"/>
              </a:ext>
            </a:extLst>
          </p:cNvPr>
          <p:cNvSpPr txBox="1">
            <a:spLocks/>
          </p:cNvSpPr>
          <p:nvPr/>
        </p:nvSpPr>
        <p:spPr>
          <a:xfrm>
            <a:off x="5250922" y="4250541"/>
            <a:ext cx="400231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000" dirty="0">
                <a:latin typeface="Times New Roman" panose="02020603050405020304" pitchFamily="18" charset="0"/>
                <a:cs typeface="Times New Roman" panose="02020603050405020304" pitchFamily="18" charset="0"/>
              </a:rPr>
              <a:t>Resistencia máxima alcanzada (MPa)</a:t>
            </a:r>
            <a:endParaRPr lang="es-EC" sz="2000" dirty="0">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74479910-87E5-4DB9-8B5B-320A32928006}"/>
              </a:ext>
            </a:extLst>
          </p:cNvPr>
          <p:cNvSpPr txBox="1">
            <a:spLocks/>
          </p:cNvSpPr>
          <p:nvPr/>
        </p:nvSpPr>
        <p:spPr>
          <a:xfrm>
            <a:off x="5250922" y="5112154"/>
            <a:ext cx="5829052"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1800" dirty="0">
                <a:latin typeface="Times New Roman" panose="02020603050405020304" pitchFamily="18" charset="0"/>
                <a:cs typeface="Times New Roman" panose="02020603050405020304" pitchFamily="18" charset="0"/>
              </a:rPr>
              <a:t>Velocidad a la que se obtiene la resistencia máxima (1/s)</a:t>
            </a:r>
            <a:endParaRPr lang="es-EC" sz="1800" dirty="0">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E36E9A5B-CC8B-42F1-A99A-BD01C6F65460}"/>
              </a:ext>
            </a:extLst>
          </p:cNvPr>
          <p:cNvSpPr txBox="1">
            <a:spLocks/>
          </p:cNvSpPr>
          <p:nvPr/>
        </p:nvSpPr>
        <p:spPr>
          <a:xfrm>
            <a:off x="5250923" y="5818438"/>
            <a:ext cx="4002317" cy="43908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000" dirty="0">
                <a:latin typeface="Times New Roman" panose="02020603050405020304" pitchFamily="18" charset="0"/>
                <a:cs typeface="Times New Roman" panose="02020603050405020304" pitchFamily="18" charset="0"/>
              </a:rPr>
              <a:t>Tiempo (días)</a:t>
            </a:r>
            <a:endParaRPr lang="es-EC" sz="2000" dirty="0">
              <a:latin typeface="Times New Roman" panose="02020603050405020304" pitchFamily="18" charset="0"/>
              <a:cs typeface="Times New Roman" panose="02020603050405020304" pitchFamily="18" charset="0"/>
            </a:endParaRPr>
          </a:p>
        </p:txBody>
      </p:sp>
      <p:sp>
        <p:nvSpPr>
          <p:cNvPr id="13" name="Flecha: a la derecha 19">
            <a:extLst>
              <a:ext uri="{FF2B5EF4-FFF2-40B4-BE49-F238E27FC236}">
                <a16:creationId xmlns:a16="http://schemas.microsoft.com/office/drawing/2014/main" id="{A9A9BD8E-5ECC-4AAF-8766-8DAE88BBAAE9}"/>
              </a:ext>
            </a:extLst>
          </p:cNvPr>
          <p:cNvSpPr/>
          <p:nvPr/>
        </p:nvSpPr>
        <p:spPr>
          <a:xfrm>
            <a:off x="5570458" y="3142237"/>
            <a:ext cx="1092622" cy="33638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4" name="Flecha: a la derecha 20">
            <a:extLst>
              <a:ext uri="{FF2B5EF4-FFF2-40B4-BE49-F238E27FC236}">
                <a16:creationId xmlns:a16="http://schemas.microsoft.com/office/drawing/2014/main" id="{2E47F910-FF3D-4FB0-82F6-B0CAC7806DC3}"/>
              </a:ext>
            </a:extLst>
          </p:cNvPr>
          <p:cNvSpPr/>
          <p:nvPr/>
        </p:nvSpPr>
        <p:spPr>
          <a:xfrm>
            <a:off x="4486329" y="5164641"/>
            <a:ext cx="596348" cy="33638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5" name="Flecha: a la derecha 22">
            <a:extLst>
              <a:ext uri="{FF2B5EF4-FFF2-40B4-BE49-F238E27FC236}">
                <a16:creationId xmlns:a16="http://schemas.microsoft.com/office/drawing/2014/main" id="{DE22C783-942A-4EE0-BF29-899475AE03D1}"/>
              </a:ext>
            </a:extLst>
          </p:cNvPr>
          <p:cNvSpPr/>
          <p:nvPr/>
        </p:nvSpPr>
        <p:spPr>
          <a:xfrm>
            <a:off x="4486331" y="5865829"/>
            <a:ext cx="596348" cy="33638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A65642A4-E2C2-4BF8-9B86-772B109AFEE2}"/>
                  </a:ext>
                </a:extLst>
              </p:cNvPr>
              <p:cNvSpPr txBox="1">
                <a:spLocks/>
              </p:cNvSpPr>
              <p:nvPr/>
            </p:nvSpPr>
            <p:spPr>
              <a:xfrm>
                <a:off x="7252080" y="3039533"/>
                <a:ext cx="2160104" cy="439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s-ES" sz="2000" i="1" smtClean="0">
                              <a:effectLst/>
                              <a:latin typeface="Cambria Math" panose="02040503050406030204" pitchFamily="18" charset="0"/>
                              <a:cs typeface="Arial" panose="020B0604020202020204" pitchFamily="34" charset="0"/>
                            </a:rPr>
                          </m:ctrlPr>
                        </m:sSupPr>
                        <m:e>
                          <m:r>
                            <a:rPr lang="en-US" sz="2000" b="0" i="1" smtClean="0">
                              <a:effectLst/>
                              <a:latin typeface="Cambria Math" panose="02040503050406030204" pitchFamily="18" charset="0"/>
                              <a:cs typeface="Arial" panose="020B0604020202020204" pitchFamily="34" charset="0"/>
                            </a:rPr>
                            <m:t>𝑅</m:t>
                          </m:r>
                        </m:e>
                        <m:sup>
                          <m:r>
                            <a:rPr lang="en-US" sz="2400" b="0" i="1" smtClean="0">
                              <a:effectLst/>
                              <a:latin typeface="Cambria Math" panose="02040503050406030204" pitchFamily="18" charset="0"/>
                              <a:ea typeface="MS Mincho" panose="02020609040205080304" pitchFamily="49" charset="-128"/>
                              <a:cs typeface="Arial" panose="020B0604020202020204" pitchFamily="34" charset="0"/>
                            </a:rPr>
                            <m:t>2</m:t>
                          </m:r>
                        </m:sup>
                      </m:sSup>
                      <m:r>
                        <a:rPr lang="en-US" sz="2400" b="0" i="1" smtClean="0">
                          <a:effectLst/>
                          <a:latin typeface="Cambria Math" panose="02040503050406030204" pitchFamily="18" charset="0"/>
                          <a:ea typeface="MS Mincho" panose="02020609040205080304" pitchFamily="49" charset="-128"/>
                          <a:cs typeface="Arial" panose="020B0604020202020204" pitchFamily="34" charset="0"/>
                        </a:rPr>
                        <m:t>&gt;0,97</m:t>
                      </m:r>
                    </m:oMath>
                  </m:oMathPara>
                </a14:m>
                <a:endParaRPr lang="es-EC" sz="2000" dirty="0">
                  <a:latin typeface="Times New Roman" panose="02020603050405020304" pitchFamily="18" charset="0"/>
                  <a:cs typeface="Times New Roman" panose="02020603050405020304" pitchFamily="18" charset="0"/>
                </a:endParaRPr>
              </a:p>
            </p:txBody>
          </p:sp>
        </mc:Choice>
        <mc:Fallback xmlns="">
          <p:sp>
            <p:nvSpPr>
              <p:cNvPr id="16" name="Content Placeholder 2">
                <a:extLst>
                  <a:ext uri="{FF2B5EF4-FFF2-40B4-BE49-F238E27FC236}">
                    <a16:creationId xmlns:a16="http://schemas.microsoft.com/office/drawing/2014/main" id="{A65642A4-E2C2-4BF8-9B86-772B109AFEE2}"/>
                  </a:ext>
                </a:extLst>
              </p:cNvPr>
              <p:cNvSpPr txBox="1">
                <a:spLocks noRot="1" noChangeAspect="1" noMove="1" noResize="1" noEditPoints="1" noAdjustHandles="1" noChangeArrowheads="1" noChangeShapeType="1" noTextEdit="1"/>
              </p:cNvSpPr>
              <p:nvPr/>
            </p:nvSpPr>
            <p:spPr>
              <a:xfrm>
                <a:off x="7252080" y="3039533"/>
                <a:ext cx="2160104" cy="439088"/>
              </a:xfrm>
              <a:prstGeom prst="rect">
                <a:avLst/>
              </a:prstGeom>
              <a:blipFill>
                <a:blip r:embed="rId3"/>
                <a:stretch>
                  <a:fillRect/>
                </a:stretch>
              </a:blipFill>
            </p:spPr>
            <p:txBody>
              <a:bodyPr/>
              <a:lstStyle/>
              <a:p>
                <a:r>
                  <a:rPr lang="es-ES">
                    <a:noFill/>
                  </a:rPr>
                  <a:t> </a:t>
                </a:r>
              </a:p>
            </p:txBody>
          </p:sp>
        </mc:Fallback>
      </mc:AlternateContent>
      <p:sp>
        <p:nvSpPr>
          <p:cNvPr id="17" name="Flecha: a la derecha 24">
            <a:extLst>
              <a:ext uri="{FF2B5EF4-FFF2-40B4-BE49-F238E27FC236}">
                <a16:creationId xmlns:a16="http://schemas.microsoft.com/office/drawing/2014/main" id="{C939C679-BBFB-4BB3-81F7-F8429EE7F5D9}"/>
              </a:ext>
            </a:extLst>
          </p:cNvPr>
          <p:cNvSpPr/>
          <p:nvPr/>
        </p:nvSpPr>
        <p:spPr>
          <a:xfrm>
            <a:off x="4486329" y="4303549"/>
            <a:ext cx="596348" cy="33638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15361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062DF-E6C2-4AE9-B95A-615A9F8DDEB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30818" y="798376"/>
            <a:ext cx="10730364" cy="6059624"/>
          </a:xfrm>
          <a:prstGeom prst="rect">
            <a:avLst/>
          </a:prstGeom>
        </p:spPr>
      </p:pic>
      <p:sp>
        <p:nvSpPr>
          <p:cNvPr id="5" name="Title 1">
            <a:extLst>
              <a:ext uri="{FF2B5EF4-FFF2-40B4-BE49-F238E27FC236}">
                <a16:creationId xmlns:a16="http://schemas.microsoft.com/office/drawing/2014/main" id="{467B8839-F0E3-4703-9D60-4C91CEF4DA88}"/>
              </a:ext>
            </a:extLst>
          </p:cNvPr>
          <p:cNvSpPr>
            <a:spLocks noGrp="1"/>
          </p:cNvSpPr>
          <p:nvPr>
            <p:ph type="title"/>
          </p:nvPr>
        </p:nvSpPr>
        <p:spPr>
          <a:xfrm>
            <a:off x="0" y="0"/>
            <a:ext cx="7423387" cy="831027"/>
          </a:xfrm>
        </p:spPr>
        <p:txBody>
          <a:bodyPr>
            <a:normAutofit/>
          </a:bodyPr>
          <a:lstStyle/>
          <a:p>
            <a:r>
              <a:rPr lang="es-EC" sz="2800" b="1" dirty="0">
                <a:latin typeface="Times New Roman" panose="02020603050405020304" pitchFamily="18" charset="0"/>
                <a:cs typeface="Times New Roman" panose="02020603050405020304" pitchFamily="18" charset="0"/>
              </a:rPr>
              <a:t>Comparación comportamiento mecánico</a:t>
            </a:r>
          </a:p>
        </p:txBody>
      </p:sp>
      <p:sp>
        <p:nvSpPr>
          <p:cNvPr id="6" name="Title 1">
            <a:extLst>
              <a:ext uri="{FF2B5EF4-FFF2-40B4-BE49-F238E27FC236}">
                <a16:creationId xmlns:a16="http://schemas.microsoft.com/office/drawing/2014/main" id="{7C20BBE3-3B6B-4780-962B-9B9256A60F99}"/>
              </a:ext>
            </a:extLst>
          </p:cNvPr>
          <p:cNvSpPr txBox="1">
            <a:spLocks/>
          </p:cNvSpPr>
          <p:nvPr/>
        </p:nvSpPr>
        <p:spPr>
          <a:xfrm>
            <a:off x="8987161" y="0"/>
            <a:ext cx="3204839" cy="624072"/>
          </a:xfrm>
          <a:prstGeom prst="rect">
            <a:avLst/>
          </a:prstGeom>
          <a:solidFill>
            <a:schemeClr val="accent4">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Mecánica</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88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C417D8-BE96-4013-9FE3-AF2039B884DD}"/>
              </a:ext>
            </a:extLst>
          </p:cNvPr>
          <p:cNvSpPr txBox="1"/>
          <p:nvPr/>
        </p:nvSpPr>
        <p:spPr>
          <a:xfrm>
            <a:off x="429720" y="518932"/>
            <a:ext cx="6094070" cy="646331"/>
          </a:xfrm>
          <a:prstGeom prst="rect">
            <a:avLst/>
          </a:prstGeom>
          <a:noFill/>
        </p:spPr>
        <p:txBody>
          <a:bodyPr wrap="square">
            <a:spAutoFit/>
          </a:bodyPr>
          <a:lstStyle/>
          <a:p>
            <a:pPr marL="0" marR="0" algn="ctr">
              <a:spcBef>
                <a:spcPts val="0"/>
              </a:spcBef>
              <a:spcAft>
                <a:spcPts val="1000"/>
              </a:spcAft>
            </a:pP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Conductividad Eléctrica vs Proporción de Carbono agregado  </a:t>
            </a:r>
            <a:endParaRPr lang="es-EC" sz="11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3087674-6CB7-40C1-A7B5-04D00EB7C3B4}"/>
              </a:ext>
            </a:extLst>
          </p:cNvPr>
          <p:cNvPicPr/>
          <p:nvPr/>
        </p:nvPicPr>
        <p:blipFill>
          <a:blip r:embed="rId2"/>
          <a:stretch>
            <a:fillRect/>
          </a:stretch>
        </p:blipFill>
        <p:spPr>
          <a:xfrm>
            <a:off x="429720" y="1165263"/>
            <a:ext cx="6094070" cy="3805222"/>
          </a:xfrm>
          <a:prstGeom prst="rect">
            <a:avLst/>
          </a:prstGeom>
        </p:spPr>
      </p:pic>
      <p:sp>
        <p:nvSpPr>
          <p:cNvPr id="8" name="TextBox 7">
            <a:extLst>
              <a:ext uri="{FF2B5EF4-FFF2-40B4-BE49-F238E27FC236}">
                <a16:creationId xmlns:a16="http://schemas.microsoft.com/office/drawing/2014/main" id="{755D1623-C85F-438E-AF16-D484ED3C0E11}"/>
              </a:ext>
            </a:extLst>
          </p:cNvPr>
          <p:cNvSpPr txBox="1"/>
          <p:nvPr/>
        </p:nvSpPr>
        <p:spPr>
          <a:xfrm>
            <a:off x="338560" y="4970485"/>
            <a:ext cx="5633976" cy="717889"/>
          </a:xfrm>
          <a:prstGeom prst="rect">
            <a:avLst/>
          </a:prstGeom>
          <a:noFill/>
        </p:spPr>
        <p:txBody>
          <a:bodyPr wrap="square">
            <a:spAutoFit/>
          </a:bodyPr>
          <a:lstStyle/>
          <a:p>
            <a:pPr marL="0" marR="0">
              <a:lnSpc>
                <a:spcPct val="200000"/>
              </a:lnSpc>
              <a:spcBef>
                <a:spcPts val="0"/>
              </a:spcBef>
              <a:spcAft>
                <a:spcPts val="800"/>
              </a:spcAft>
              <a:tabLst>
                <a:tab pos="2548255" algn="ctr"/>
                <a:tab pos="5401945" algn="r"/>
              </a:tabLs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Nota.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Recuperado</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Electric energy dissipation and electric tortuosity in electron conductive cement-based materials</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por Soliman et al.,</a:t>
            </a: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3892D93-3047-4115-BAF7-DC5D1DD4398D}"/>
              </a:ext>
            </a:extLst>
          </p:cNvPr>
          <p:cNvSpPr txBox="1"/>
          <p:nvPr/>
        </p:nvSpPr>
        <p:spPr>
          <a:xfrm>
            <a:off x="6896591" y="1262640"/>
            <a:ext cx="4865689" cy="3246530"/>
          </a:xfrm>
          <a:prstGeom prst="rect">
            <a:avLst/>
          </a:prstGeom>
          <a:noFill/>
        </p:spPr>
        <p:txBody>
          <a:bodyPr wrap="square">
            <a:spAutoFit/>
          </a:bodyPr>
          <a:lstStyle/>
          <a:p>
            <a:pPr marL="0" marR="0" indent="457200" algn="just">
              <a:lnSpc>
                <a:spcPct val="150000"/>
              </a:lnSpc>
              <a:spcBef>
                <a:spcPts val="0"/>
              </a:spcBef>
              <a:spcAft>
                <a:spcPts val="800"/>
              </a:spcAft>
            </a:pPr>
            <a:r>
              <a:rPr lang="es-EC" sz="2800" dirty="0">
                <a:effectLst/>
                <a:latin typeface="Times New Roman" panose="02020603050405020304" pitchFamily="18" charset="0"/>
                <a:ea typeface="Calibri" panose="020F0502020204030204" pitchFamily="34" charset="0"/>
                <a:cs typeface="Times New Roman" panose="02020603050405020304" pitchFamily="18" charset="0"/>
              </a:rPr>
              <a:t>Como se puede observar en la Figura</a:t>
            </a:r>
            <a:r>
              <a:rPr lang="es-EC" sz="2800" dirty="0">
                <a:latin typeface="Times New Roman" panose="02020603050405020304" pitchFamily="18" charset="0"/>
                <a:ea typeface="Calibri" panose="020F0502020204030204" pitchFamily="34" charset="0"/>
                <a:cs typeface="Times New Roman" panose="02020603050405020304" pitchFamily="18" charset="0"/>
              </a:rPr>
              <a:t>, la conductividad eléctrica crece conforme se aumenta la fracción volumétrica del agregado (carbón negro). </a:t>
            </a:r>
            <a:endParaRPr lang="es-EC"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8660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FF4D084-CF42-47E3-BAB8-5027680EBFD9}"/>
              </a:ext>
            </a:extLst>
          </p:cNvPr>
          <p:cNvGraphicFramePr>
            <a:graphicFrameLocks noGrp="1"/>
          </p:cNvGraphicFramePr>
          <p:nvPr>
            <p:extLst>
              <p:ext uri="{D42A27DB-BD31-4B8C-83A1-F6EECF244321}">
                <p14:modId xmlns:p14="http://schemas.microsoft.com/office/powerpoint/2010/main" val="2282167561"/>
              </p:ext>
            </p:extLst>
          </p:nvPr>
        </p:nvGraphicFramePr>
        <p:xfrm>
          <a:off x="2581644" y="1047061"/>
          <a:ext cx="7028712" cy="4004333"/>
        </p:xfrm>
        <a:graphic>
          <a:graphicData uri="http://schemas.openxmlformats.org/drawingml/2006/table">
            <a:tbl>
              <a:tblPr firstRow="1" firstCol="1" bandRow="1"/>
              <a:tblGrid>
                <a:gridCol w="1370791">
                  <a:extLst>
                    <a:ext uri="{9D8B030D-6E8A-4147-A177-3AD203B41FA5}">
                      <a16:colId xmlns:a16="http://schemas.microsoft.com/office/drawing/2014/main" val="4244912188"/>
                    </a:ext>
                  </a:extLst>
                </a:gridCol>
                <a:gridCol w="1434120">
                  <a:extLst>
                    <a:ext uri="{9D8B030D-6E8A-4147-A177-3AD203B41FA5}">
                      <a16:colId xmlns:a16="http://schemas.microsoft.com/office/drawing/2014/main" val="2948879909"/>
                    </a:ext>
                  </a:extLst>
                </a:gridCol>
                <a:gridCol w="1092625">
                  <a:extLst>
                    <a:ext uri="{9D8B030D-6E8A-4147-A177-3AD203B41FA5}">
                      <a16:colId xmlns:a16="http://schemas.microsoft.com/office/drawing/2014/main" val="3927875088"/>
                    </a:ext>
                  </a:extLst>
                </a:gridCol>
                <a:gridCol w="1171185">
                  <a:extLst>
                    <a:ext uri="{9D8B030D-6E8A-4147-A177-3AD203B41FA5}">
                      <a16:colId xmlns:a16="http://schemas.microsoft.com/office/drawing/2014/main" val="2342269005"/>
                    </a:ext>
                  </a:extLst>
                </a:gridCol>
                <a:gridCol w="788806">
                  <a:extLst>
                    <a:ext uri="{9D8B030D-6E8A-4147-A177-3AD203B41FA5}">
                      <a16:colId xmlns:a16="http://schemas.microsoft.com/office/drawing/2014/main" val="1053735873"/>
                    </a:ext>
                  </a:extLst>
                </a:gridCol>
                <a:gridCol w="1171185">
                  <a:extLst>
                    <a:ext uri="{9D8B030D-6E8A-4147-A177-3AD203B41FA5}">
                      <a16:colId xmlns:a16="http://schemas.microsoft.com/office/drawing/2014/main" val="408154646"/>
                    </a:ext>
                  </a:extLst>
                </a:gridCol>
              </a:tblGrid>
              <a:tr h="299569">
                <a:tc gridSpan="6">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Propiedades Mecánicas </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702420346"/>
                  </a:ext>
                </a:extLst>
              </a:tr>
              <a:tr h="1337689">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Agregado</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Coef. Determinación </a:t>
                      </a:r>
                      <a:b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R2</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Resistencia Máxima A</a:t>
                      </a:r>
                      <a:b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(MPa)</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Disminución Resistencia</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Rapidez B</a:t>
                      </a:r>
                      <a:b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(1/s)</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Disminución Rapidez</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5608753"/>
                  </a:ext>
                </a:extLst>
              </a:tr>
              <a:tr h="523958">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Ninguno</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0.9891</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33.07</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0.2617</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1627850640"/>
                  </a:ext>
                </a:extLst>
              </a:tr>
              <a:tr h="795201">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Carbón Activado al 10%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0.9910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19.39</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41.37%</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0.2106</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19.53%</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421347025"/>
                  </a:ext>
                </a:extLst>
              </a:tr>
              <a:tr h="523958">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Grafito + CU 50% al 10%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0.9746</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20.21</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38.89%</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0.2300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12.11%</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4105686106"/>
                  </a:ext>
                </a:extLst>
              </a:tr>
              <a:tr h="523958">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Grafito + CU 50% al 15%</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0.9927</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18.44</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44.24%</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0.2019</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22.85%</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726891"/>
                  </a:ext>
                </a:extLst>
              </a:tr>
            </a:tbl>
          </a:graphicData>
        </a:graphic>
      </p:graphicFrame>
      <p:sp>
        <p:nvSpPr>
          <p:cNvPr id="6" name="Content Placeholder 2">
            <a:extLst>
              <a:ext uri="{FF2B5EF4-FFF2-40B4-BE49-F238E27FC236}">
                <a16:creationId xmlns:a16="http://schemas.microsoft.com/office/drawing/2014/main" id="{1F446A00-6455-4393-8456-B51CCC338A67}"/>
              </a:ext>
            </a:extLst>
          </p:cNvPr>
          <p:cNvSpPr txBox="1">
            <a:spLocks/>
          </p:cNvSpPr>
          <p:nvPr/>
        </p:nvSpPr>
        <p:spPr>
          <a:xfrm>
            <a:off x="459968" y="341698"/>
            <a:ext cx="10933042" cy="533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cs typeface="Times New Roman" panose="02020603050405020304" pitchFamily="18" charset="0"/>
              </a:rPr>
              <a:t>Comparación coeficientes obtenidos </a:t>
            </a:r>
          </a:p>
        </p:txBody>
      </p:sp>
      <p:sp>
        <p:nvSpPr>
          <p:cNvPr id="7" name="Rectangle 6">
            <a:extLst>
              <a:ext uri="{FF2B5EF4-FFF2-40B4-BE49-F238E27FC236}">
                <a16:creationId xmlns:a16="http://schemas.microsoft.com/office/drawing/2014/main" id="{FEE9839F-A7DB-4AD5-87E0-B04649C9318E}"/>
              </a:ext>
            </a:extLst>
          </p:cNvPr>
          <p:cNvSpPr/>
          <p:nvPr/>
        </p:nvSpPr>
        <p:spPr>
          <a:xfrm>
            <a:off x="6400800" y="1642369"/>
            <a:ext cx="1269507" cy="3409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angle 7">
            <a:extLst>
              <a:ext uri="{FF2B5EF4-FFF2-40B4-BE49-F238E27FC236}">
                <a16:creationId xmlns:a16="http://schemas.microsoft.com/office/drawing/2014/main" id="{89D760DF-1C02-445C-BE86-A9880C5785D5}"/>
              </a:ext>
            </a:extLst>
          </p:cNvPr>
          <p:cNvSpPr/>
          <p:nvPr/>
        </p:nvSpPr>
        <p:spPr>
          <a:xfrm>
            <a:off x="8417049" y="1642369"/>
            <a:ext cx="1269507" cy="3409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Title 1">
            <a:extLst>
              <a:ext uri="{FF2B5EF4-FFF2-40B4-BE49-F238E27FC236}">
                <a16:creationId xmlns:a16="http://schemas.microsoft.com/office/drawing/2014/main" id="{B30CCFA4-411F-4261-A29D-2235C2C3B439}"/>
              </a:ext>
            </a:extLst>
          </p:cNvPr>
          <p:cNvSpPr txBox="1">
            <a:spLocks/>
          </p:cNvSpPr>
          <p:nvPr/>
        </p:nvSpPr>
        <p:spPr>
          <a:xfrm>
            <a:off x="8987161" y="0"/>
            <a:ext cx="3204839" cy="624072"/>
          </a:xfrm>
          <a:prstGeom prst="rect">
            <a:avLst/>
          </a:prstGeom>
          <a:solidFill>
            <a:schemeClr val="accent4">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Mecánica</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19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282C49-215F-48EB-A4D7-072E9F1CFCCC}"/>
              </a:ext>
            </a:extLst>
          </p:cNvPr>
          <p:cNvSpPr txBox="1">
            <a:spLocks/>
          </p:cNvSpPr>
          <p:nvPr/>
        </p:nvSpPr>
        <p:spPr>
          <a:xfrm>
            <a:off x="4371727" y="0"/>
            <a:ext cx="4570819" cy="1043736"/>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latin typeface="Times New Roman" panose="02020603050405020304" pitchFamily="18" charset="0"/>
                <a:cs typeface="Times New Roman" panose="02020603050405020304" pitchFamily="18" charset="0"/>
              </a:rPr>
              <a:t>Fase Reológica</a:t>
            </a:r>
            <a:endParaRPr lang="es-EC" sz="3600" b="1" dirty="0">
              <a:latin typeface="Times New Roman" panose="02020603050405020304" pitchFamily="18" charset="0"/>
              <a:cs typeface="Times New Roman" panose="02020603050405020304" pitchFamily="18" charset="0"/>
            </a:endParaRPr>
          </a:p>
        </p:txBody>
      </p:sp>
      <p:pic>
        <p:nvPicPr>
          <p:cNvPr id="1026" name="Picture 2" descr="TA Instruments helps laboratories automate thermal analysis workflows with  new TRIOS AutoPilot software | SelectScience">
            <a:extLst>
              <a:ext uri="{FF2B5EF4-FFF2-40B4-BE49-F238E27FC236}">
                <a16:creationId xmlns:a16="http://schemas.microsoft.com/office/drawing/2014/main" id="{E881E00E-D822-4B02-9B8E-1A0926B96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862" y="1870969"/>
            <a:ext cx="4162678" cy="31160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207D6A-C6F5-40EF-A993-F6731D8E6B7B}"/>
              </a:ext>
            </a:extLst>
          </p:cNvPr>
          <p:cNvSpPr txBox="1"/>
          <p:nvPr/>
        </p:nvSpPr>
        <p:spPr>
          <a:xfrm>
            <a:off x="558417" y="1043736"/>
            <a:ext cx="6098720" cy="4457952"/>
          </a:xfrm>
          <a:prstGeom prst="rect">
            <a:avLst/>
          </a:prstGeom>
          <a:noFill/>
        </p:spPr>
        <p:txBody>
          <a:bodyPr wrap="square">
            <a:spAutoFit/>
          </a:bodyPr>
          <a:lstStyle/>
          <a:p>
            <a:pPr marL="0" marR="0" algn="just">
              <a:lnSpc>
                <a:spcPct val="150000"/>
              </a:lnSpc>
              <a:spcBef>
                <a:spcPts val="0"/>
              </a:spcBef>
              <a:spcAft>
                <a:spcPts val="800"/>
              </a:spcAft>
            </a:pPr>
            <a:r>
              <a:rPr lang="es-EC" sz="2400" dirty="0">
                <a:latin typeface="Times New Roman" panose="02020603050405020304" pitchFamily="18" charset="0"/>
              </a:rPr>
              <a:t>En esta fase se realizó un estudio de las curvas de flujo estacionario en las mezclas ensayadas en la fase mecánica mediante el reómetro Discovery </a:t>
            </a:r>
            <a:r>
              <a:rPr lang="es-EC" sz="2400" dirty="0" err="1">
                <a:latin typeface="Times New Roman" panose="02020603050405020304" pitchFamily="18" charset="0"/>
              </a:rPr>
              <a:t>Hybrid</a:t>
            </a:r>
            <a:r>
              <a:rPr lang="es-EC" sz="2400" dirty="0">
                <a:latin typeface="Times New Roman" panose="02020603050405020304" pitchFamily="18" charset="0"/>
              </a:rPr>
              <a:t> DHR-2 y el Software TRIOS. Para los ensayos se reprodujo cuatro veces el mismo experimento en cada una de las mezclas ensayadas, para verificar si se obtenía repetibilidad en los ensayos.</a:t>
            </a:r>
          </a:p>
        </p:txBody>
      </p:sp>
    </p:spTree>
    <p:extLst>
      <p:ext uri="{BB962C8B-B14F-4D97-AF65-F5344CB8AC3E}">
        <p14:creationId xmlns:p14="http://schemas.microsoft.com/office/powerpoint/2010/main" val="145521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90637E-9055-4FA5-987A-D9377E48C04E}"/>
              </a:ext>
            </a:extLst>
          </p:cNvPr>
          <p:cNvSpPr txBox="1">
            <a:spLocks/>
          </p:cNvSpPr>
          <p:nvPr/>
        </p:nvSpPr>
        <p:spPr>
          <a:xfrm>
            <a:off x="0" y="0"/>
            <a:ext cx="3650976" cy="366087"/>
          </a:xfrm>
          <a:prstGeom prst="rect">
            <a:avLst/>
          </a:prstGeom>
          <a:solidFill>
            <a:schemeClr val="bg1">
              <a:lumMod val="6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Reológica</a:t>
            </a:r>
            <a:endParaRPr lang="es-EC" sz="28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5CCB358-F3AB-4776-B159-C894EA035AAB}"/>
              </a:ext>
            </a:extLst>
          </p:cNvPr>
          <p:cNvPicPr/>
          <p:nvPr/>
        </p:nvPicPr>
        <p:blipFill>
          <a:blip r:embed="rId2"/>
          <a:stretch>
            <a:fillRect/>
          </a:stretch>
        </p:blipFill>
        <p:spPr>
          <a:xfrm>
            <a:off x="1677137" y="932435"/>
            <a:ext cx="4004571" cy="5469206"/>
          </a:xfrm>
          <a:prstGeom prst="rect">
            <a:avLst/>
          </a:prstGeom>
        </p:spPr>
      </p:pic>
      <p:pic>
        <p:nvPicPr>
          <p:cNvPr id="8" name="Picture 7">
            <a:extLst>
              <a:ext uri="{FF2B5EF4-FFF2-40B4-BE49-F238E27FC236}">
                <a16:creationId xmlns:a16="http://schemas.microsoft.com/office/drawing/2014/main" id="{013428AE-932F-45F0-BBFA-D0F7ABC2B51A}"/>
              </a:ext>
            </a:extLst>
          </p:cNvPr>
          <p:cNvPicPr/>
          <p:nvPr/>
        </p:nvPicPr>
        <p:blipFill rotWithShape="1">
          <a:blip r:embed="rId3"/>
          <a:srcRect l="6251"/>
          <a:stretch/>
        </p:blipFill>
        <p:spPr>
          <a:xfrm>
            <a:off x="6213812" y="1073635"/>
            <a:ext cx="4208571" cy="5469207"/>
          </a:xfrm>
          <a:prstGeom prst="rect">
            <a:avLst/>
          </a:prstGeom>
        </p:spPr>
      </p:pic>
      <p:sp>
        <p:nvSpPr>
          <p:cNvPr id="9" name="TextBox 8">
            <a:extLst>
              <a:ext uri="{FF2B5EF4-FFF2-40B4-BE49-F238E27FC236}">
                <a16:creationId xmlns:a16="http://schemas.microsoft.com/office/drawing/2014/main" id="{C6F7AF3E-2642-4998-9446-21E96045CA98}"/>
              </a:ext>
            </a:extLst>
          </p:cNvPr>
          <p:cNvSpPr txBox="1"/>
          <p:nvPr/>
        </p:nvSpPr>
        <p:spPr>
          <a:xfrm>
            <a:off x="2579384" y="563103"/>
            <a:ext cx="6381092" cy="369332"/>
          </a:xfrm>
          <a:prstGeom prst="rect">
            <a:avLst/>
          </a:prstGeom>
          <a:noFill/>
        </p:spPr>
        <p:txBody>
          <a:bodyPr wrap="square">
            <a:spAutoFit/>
          </a:bodyPr>
          <a:lstStyle/>
          <a:p>
            <a:pPr marL="0" marR="0" algn="ctr">
              <a:spcBef>
                <a:spcPts val="0"/>
              </a:spcBef>
              <a:spcAft>
                <a:spcPts val="1000"/>
              </a:spcAft>
            </a:pPr>
            <a:r>
              <a:rPr lang="es-EC" i="1" dirty="0">
                <a:latin typeface="Times New Roman" panose="02020603050405020304" pitchFamily="18" charset="0"/>
                <a:ea typeface="Calibri" panose="020F0502020204030204" pitchFamily="34" charset="0"/>
                <a:cs typeface="Times New Roman" panose="02020603050405020304" pitchFamily="18" charset="0"/>
              </a:rPr>
              <a:t>Diseño Experimento Reológico Primera (a) y Segunda (b) Etapa</a:t>
            </a:r>
            <a:endParaRPr lang="es-EC"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949B2F2-3A8D-4DAC-BC2D-A0FF1DE42080}"/>
              </a:ext>
            </a:extLst>
          </p:cNvPr>
          <p:cNvSpPr txBox="1"/>
          <p:nvPr/>
        </p:nvSpPr>
        <p:spPr>
          <a:xfrm>
            <a:off x="1455058" y="904358"/>
            <a:ext cx="356188" cy="338554"/>
          </a:xfrm>
          <a:prstGeom prst="rect">
            <a:avLst/>
          </a:prstGeom>
          <a:noFill/>
        </p:spPr>
        <p:txBody>
          <a:bodyPr wrap="none" rtlCol="0">
            <a:spAutoFit/>
          </a:bodyPr>
          <a:lstStyle/>
          <a:p>
            <a:r>
              <a:rPr lang="es-EC" sz="1600" i="1" dirty="0">
                <a:latin typeface="Times New Roman" panose="02020603050405020304" pitchFamily="18" charset="0"/>
                <a:cs typeface="Times New Roman" panose="02020603050405020304" pitchFamily="18" charset="0"/>
              </a:rPr>
              <a:t>a)</a:t>
            </a:r>
          </a:p>
        </p:txBody>
      </p:sp>
      <p:sp>
        <p:nvSpPr>
          <p:cNvPr id="11" name="TextBox 10">
            <a:extLst>
              <a:ext uri="{FF2B5EF4-FFF2-40B4-BE49-F238E27FC236}">
                <a16:creationId xmlns:a16="http://schemas.microsoft.com/office/drawing/2014/main" id="{093D7961-F521-4E9F-ABBD-C2FD0B74C3F6}"/>
              </a:ext>
            </a:extLst>
          </p:cNvPr>
          <p:cNvSpPr txBox="1"/>
          <p:nvPr/>
        </p:nvSpPr>
        <p:spPr>
          <a:xfrm>
            <a:off x="5405405" y="932435"/>
            <a:ext cx="356188" cy="338554"/>
          </a:xfrm>
          <a:prstGeom prst="rect">
            <a:avLst/>
          </a:prstGeom>
          <a:noFill/>
        </p:spPr>
        <p:txBody>
          <a:bodyPr wrap="none" rtlCol="0">
            <a:spAutoFit/>
          </a:bodyPr>
          <a:lstStyle/>
          <a:p>
            <a:r>
              <a:rPr lang="es-EC" sz="1600" i="1" dirty="0">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966163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863BCFB-726A-4255-B43F-6420A475C6DB}"/>
              </a:ext>
            </a:extLst>
          </p:cNvPr>
          <p:cNvSpPr>
            <a:spLocks noGrp="1"/>
          </p:cNvSpPr>
          <p:nvPr>
            <p:ph type="title"/>
          </p:nvPr>
        </p:nvSpPr>
        <p:spPr>
          <a:xfrm>
            <a:off x="503583" y="2585657"/>
            <a:ext cx="11184834" cy="1686685"/>
          </a:xfrm>
        </p:spPr>
        <p:txBody>
          <a:bodyPr>
            <a:noAutofit/>
          </a:bodyPr>
          <a:lstStyle/>
          <a:p>
            <a:pPr algn="ctr"/>
            <a:r>
              <a:rPr lang="en-US" sz="5400" b="1" dirty="0" err="1">
                <a:latin typeface="Times New Roman" panose="02020603050405020304" pitchFamily="18" charset="0"/>
                <a:cs typeface="Times New Roman" panose="02020603050405020304" pitchFamily="18" charset="0"/>
              </a:rPr>
              <a:t>Resultados</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ensayos</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reológicos</a:t>
            </a:r>
            <a:endParaRPr lang="es-E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064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4F2C6C45-8F5C-486E-B5CA-C5D293B70DCD}"/>
              </a:ext>
            </a:extLst>
          </p:cNvPr>
          <p:cNvGraphicFramePr/>
          <p:nvPr>
            <p:extLst>
              <p:ext uri="{D42A27DB-BD31-4B8C-83A1-F6EECF244321}">
                <p14:modId xmlns:p14="http://schemas.microsoft.com/office/powerpoint/2010/main" val="2449417961"/>
              </p:ext>
            </p:extLst>
          </p:nvPr>
        </p:nvGraphicFramePr>
        <p:xfrm>
          <a:off x="209453" y="1046810"/>
          <a:ext cx="6054694" cy="449299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A28DDB4A-38E1-4765-82B8-ED93D57A4065}"/>
              </a:ext>
            </a:extLst>
          </p:cNvPr>
          <p:cNvSpPr txBox="1"/>
          <p:nvPr/>
        </p:nvSpPr>
        <p:spPr>
          <a:xfrm>
            <a:off x="6620371" y="1782668"/>
            <a:ext cx="4825959" cy="3021276"/>
          </a:xfrm>
          <a:prstGeom prst="rect">
            <a:avLst/>
          </a:prstGeom>
          <a:noFill/>
        </p:spPr>
        <p:txBody>
          <a:bodyPr wrap="square">
            <a:spAutoFit/>
          </a:bodyPr>
          <a:lstStyle/>
          <a:p>
            <a:pPr marL="0" marR="0" algn="just">
              <a:lnSpc>
                <a:spcPct val="150000"/>
              </a:lnSpc>
              <a:spcBef>
                <a:spcPts val="0"/>
              </a:spcBef>
              <a:spcAft>
                <a:spcPts val="800"/>
              </a:spcAft>
            </a:pPr>
            <a:r>
              <a:rPr lang="en-US" sz="2600" dirty="0" err="1">
                <a:latin typeface="Times New Roman" panose="02020603050405020304" pitchFamily="18" charset="0"/>
              </a:rPr>
              <a:t>En</a:t>
            </a:r>
            <a:r>
              <a:rPr lang="en-US" sz="2600" dirty="0">
                <a:latin typeface="Times New Roman" panose="02020603050405020304" pitchFamily="18" charset="0"/>
              </a:rPr>
              <a:t> </a:t>
            </a:r>
            <a:r>
              <a:rPr lang="en-US" sz="2600" dirty="0" err="1">
                <a:latin typeface="Times New Roman" panose="02020603050405020304" pitchFamily="18" charset="0"/>
              </a:rPr>
              <a:t>el</a:t>
            </a:r>
            <a:r>
              <a:rPr lang="en-US" sz="2600" dirty="0">
                <a:latin typeface="Times New Roman" panose="02020603050405020304" pitchFamily="18" charset="0"/>
              </a:rPr>
              <a:t> </a:t>
            </a:r>
            <a:r>
              <a:rPr lang="en-US" sz="2600" dirty="0" err="1">
                <a:latin typeface="Times New Roman" panose="02020603050405020304" pitchFamily="18" charset="0"/>
              </a:rPr>
              <a:t>análisis</a:t>
            </a:r>
            <a:r>
              <a:rPr lang="en-US" sz="2600" dirty="0">
                <a:latin typeface="Times New Roman" panose="02020603050405020304" pitchFamily="18" charset="0"/>
              </a:rPr>
              <a:t> de las </a:t>
            </a:r>
            <a:r>
              <a:rPr lang="en-US" sz="2600" dirty="0" err="1">
                <a:latin typeface="Times New Roman" panose="02020603050405020304" pitchFamily="18" charset="0"/>
              </a:rPr>
              <a:t>gráficas</a:t>
            </a:r>
            <a:r>
              <a:rPr lang="en-US" sz="2600" dirty="0">
                <a:latin typeface="Times New Roman" panose="02020603050405020304" pitchFamily="18" charset="0"/>
              </a:rPr>
              <a:t> </a:t>
            </a:r>
            <a:r>
              <a:rPr lang="en-US" sz="2600" dirty="0" err="1">
                <a:latin typeface="Times New Roman" panose="02020603050405020304" pitchFamily="18" charset="0"/>
              </a:rPr>
              <a:t>Esfuerzo</a:t>
            </a:r>
            <a:r>
              <a:rPr lang="en-US" sz="2600" dirty="0">
                <a:latin typeface="Times New Roman" panose="02020603050405020304" pitchFamily="18" charset="0"/>
              </a:rPr>
              <a:t> </a:t>
            </a:r>
            <a:r>
              <a:rPr lang="en-US" sz="2600" dirty="0" err="1">
                <a:latin typeface="Times New Roman" panose="02020603050405020304" pitchFamily="18" charset="0"/>
              </a:rPr>
              <a:t>Cortante</a:t>
            </a:r>
            <a:r>
              <a:rPr lang="en-US" sz="2600" dirty="0">
                <a:latin typeface="Times New Roman" panose="02020603050405020304" pitchFamily="18" charset="0"/>
              </a:rPr>
              <a:t> vs </a:t>
            </a:r>
            <a:r>
              <a:rPr lang="en-US" sz="2600" dirty="0" err="1">
                <a:latin typeface="Times New Roman" panose="02020603050405020304" pitchFamily="18" charset="0"/>
              </a:rPr>
              <a:t>Velocidad</a:t>
            </a:r>
            <a:r>
              <a:rPr lang="en-US" sz="2600" dirty="0">
                <a:latin typeface="Times New Roman" panose="02020603050405020304" pitchFamily="18" charset="0"/>
              </a:rPr>
              <a:t> de </a:t>
            </a:r>
            <a:r>
              <a:rPr lang="en-US" sz="2600" dirty="0" err="1">
                <a:latin typeface="Times New Roman" panose="02020603050405020304" pitchFamily="18" charset="0"/>
              </a:rPr>
              <a:t>Cizalla</a:t>
            </a:r>
            <a:r>
              <a:rPr lang="en-US" sz="2600" dirty="0">
                <a:latin typeface="Times New Roman" panose="02020603050405020304" pitchFamily="18" charset="0"/>
              </a:rPr>
              <a:t>. Se </a:t>
            </a:r>
            <a:r>
              <a:rPr lang="en-US" sz="2600" dirty="0" err="1">
                <a:latin typeface="Times New Roman" panose="02020603050405020304" pitchFamily="18" charset="0"/>
              </a:rPr>
              <a:t>omitio</a:t>
            </a:r>
            <a:r>
              <a:rPr lang="en-US" sz="2600" dirty="0">
                <a:latin typeface="Times New Roman" panose="02020603050405020304" pitchFamily="18" charset="0"/>
              </a:rPr>
              <a:t> los puntos, que se </a:t>
            </a:r>
            <a:r>
              <a:rPr lang="en-US" sz="2600" dirty="0" err="1">
                <a:latin typeface="Times New Roman" panose="02020603050405020304" pitchFamily="18" charset="0"/>
              </a:rPr>
              <a:t>comportaban</a:t>
            </a:r>
            <a:r>
              <a:rPr lang="en-US" sz="2600" dirty="0">
                <a:latin typeface="Times New Roman" panose="02020603050405020304" pitchFamily="18" charset="0"/>
              </a:rPr>
              <a:t> </a:t>
            </a:r>
            <a:r>
              <a:rPr lang="en-US" sz="2600" dirty="0" err="1">
                <a:latin typeface="Times New Roman" panose="02020603050405020304" pitchFamily="18" charset="0"/>
              </a:rPr>
              <a:t>como</a:t>
            </a:r>
            <a:r>
              <a:rPr lang="en-US" sz="2600" dirty="0">
                <a:latin typeface="Times New Roman" panose="02020603050405020304" pitchFamily="18" charset="0"/>
              </a:rPr>
              <a:t> una </a:t>
            </a:r>
            <a:r>
              <a:rPr lang="en-US" sz="2600" dirty="0" err="1">
                <a:latin typeface="Times New Roman" panose="02020603050405020304" pitchFamily="18" charset="0"/>
              </a:rPr>
              <a:t>relación</a:t>
            </a:r>
            <a:r>
              <a:rPr lang="en-US" sz="2600" dirty="0">
                <a:latin typeface="Times New Roman" panose="02020603050405020304" pitchFamily="18" charset="0"/>
              </a:rPr>
              <a:t>. </a:t>
            </a:r>
            <a:endParaRPr lang="es-EC" sz="2600" dirty="0">
              <a:latin typeface="Times New Roman" panose="02020603050405020304" pitchFamily="18" charset="0"/>
            </a:endParaRPr>
          </a:p>
        </p:txBody>
      </p:sp>
      <p:sp>
        <p:nvSpPr>
          <p:cNvPr id="11" name="Title 1">
            <a:extLst>
              <a:ext uri="{FF2B5EF4-FFF2-40B4-BE49-F238E27FC236}">
                <a16:creationId xmlns:a16="http://schemas.microsoft.com/office/drawing/2014/main" id="{F514DA46-2E23-486B-9D32-C9BA89741322}"/>
              </a:ext>
            </a:extLst>
          </p:cNvPr>
          <p:cNvSpPr txBox="1">
            <a:spLocks/>
          </p:cNvSpPr>
          <p:nvPr/>
        </p:nvSpPr>
        <p:spPr>
          <a:xfrm>
            <a:off x="8541024" y="0"/>
            <a:ext cx="3650976" cy="366087"/>
          </a:xfrm>
          <a:prstGeom prst="rect">
            <a:avLst/>
          </a:prstGeom>
          <a:solidFill>
            <a:schemeClr val="bg1">
              <a:lumMod val="6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Fase Reológica</a:t>
            </a: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784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6E218E6F-0898-4B23-BF74-F465C2659B1C}"/>
              </a:ext>
            </a:extLst>
          </p:cNvPr>
          <p:cNvGraphicFramePr/>
          <p:nvPr>
            <p:extLst>
              <p:ext uri="{D42A27DB-BD31-4B8C-83A1-F6EECF244321}">
                <p14:modId xmlns:p14="http://schemas.microsoft.com/office/powerpoint/2010/main" val="1446003496"/>
              </p:ext>
            </p:extLst>
          </p:nvPr>
        </p:nvGraphicFramePr>
        <p:xfrm>
          <a:off x="452182" y="237431"/>
          <a:ext cx="11287635" cy="62255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0035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44CDB09-9E8C-464A-B412-04C27C0F8FE2}"/>
              </a:ext>
            </a:extLst>
          </p:cNvPr>
          <p:cNvGraphicFramePr/>
          <p:nvPr>
            <p:extLst>
              <p:ext uri="{D42A27DB-BD31-4B8C-83A1-F6EECF244321}">
                <p14:modId xmlns:p14="http://schemas.microsoft.com/office/powerpoint/2010/main" val="2367310263"/>
              </p:ext>
            </p:extLst>
          </p:nvPr>
        </p:nvGraphicFramePr>
        <p:xfrm>
          <a:off x="653317" y="208023"/>
          <a:ext cx="10885365" cy="5855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2093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ADD9C7-80BF-4200-B3C2-B2FE4A89DDBA}"/>
              </a:ext>
            </a:extLst>
          </p:cNvPr>
          <p:cNvGraphicFramePr>
            <a:graphicFrameLocks noGrp="1"/>
          </p:cNvGraphicFramePr>
          <p:nvPr>
            <p:extLst>
              <p:ext uri="{D42A27DB-BD31-4B8C-83A1-F6EECF244321}">
                <p14:modId xmlns:p14="http://schemas.microsoft.com/office/powerpoint/2010/main" val="3492551230"/>
              </p:ext>
            </p:extLst>
          </p:nvPr>
        </p:nvGraphicFramePr>
        <p:xfrm>
          <a:off x="2850083" y="1167955"/>
          <a:ext cx="6491833" cy="4336200"/>
        </p:xfrm>
        <a:graphic>
          <a:graphicData uri="http://schemas.openxmlformats.org/drawingml/2006/table">
            <a:tbl>
              <a:tblPr firstRow="1" firstCol="1" bandRow="1"/>
              <a:tblGrid>
                <a:gridCol w="1392370">
                  <a:extLst>
                    <a:ext uri="{9D8B030D-6E8A-4147-A177-3AD203B41FA5}">
                      <a16:colId xmlns:a16="http://schemas.microsoft.com/office/drawing/2014/main" val="3144632897"/>
                    </a:ext>
                  </a:extLst>
                </a:gridCol>
                <a:gridCol w="994550">
                  <a:extLst>
                    <a:ext uri="{9D8B030D-6E8A-4147-A177-3AD203B41FA5}">
                      <a16:colId xmlns:a16="http://schemas.microsoft.com/office/drawing/2014/main" val="3504958947"/>
                    </a:ext>
                  </a:extLst>
                </a:gridCol>
                <a:gridCol w="1524977">
                  <a:extLst>
                    <a:ext uri="{9D8B030D-6E8A-4147-A177-3AD203B41FA5}">
                      <a16:colId xmlns:a16="http://schemas.microsoft.com/office/drawing/2014/main" val="3426927451"/>
                    </a:ext>
                  </a:extLst>
                </a:gridCol>
                <a:gridCol w="771328">
                  <a:extLst>
                    <a:ext uri="{9D8B030D-6E8A-4147-A177-3AD203B41FA5}">
                      <a16:colId xmlns:a16="http://schemas.microsoft.com/office/drawing/2014/main" val="2711721038"/>
                    </a:ext>
                  </a:extLst>
                </a:gridCol>
                <a:gridCol w="1808608">
                  <a:extLst>
                    <a:ext uri="{9D8B030D-6E8A-4147-A177-3AD203B41FA5}">
                      <a16:colId xmlns:a16="http://schemas.microsoft.com/office/drawing/2014/main" val="3704111257"/>
                    </a:ext>
                  </a:extLst>
                </a:gridCol>
              </a:tblGrid>
              <a:tr h="324396">
                <a:tc gridSpan="5">
                  <a:txBody>
                    <a:bodyPr/>
                    <a:lstStyle/>
                    <a:p>
                      <a:pPr marL="0" marR="0" algn="ctr">
                        <a:lnSpc>
                          <a:spcPct val="107000"/>
                        </a:lnSpc>
                        <a:spcBef>
                          <a:spcPts val="0"/>
                        </a:spcBef>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Resumen Propiedades Reológicas Obtenidas</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94613371"/>
                  </a:ext>
                </a:extLst>
              </a:tr>
              <a:tr h="1448553">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Agregado</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Viscosidad Plástica</a:t>
                      </a:r>
                      <a:b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(Pa.s)</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Aumento/</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Disminución Viscosidad</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Plástica</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Esfuerzo fluencia</a:t>
                      </a:r>
                      <a:b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(MPa)</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Aumento/</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Disminución </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Esfuerzo Fluencia</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9495230"/>
                  </a:ext>
                </a:extLst>
              </a:tr>
              <a:tr h="567382">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Ninguno</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2.00E-06</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8.00E-05</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481732254"/>
                  </a:ext>
                </a:extLst>
              </a:tr>
              <a:tr h="861105">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Carbón Activado al 10%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3.00E-06</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9.00E-05</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12.50%</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434321890"/>
                  </a:ext>
                </a:extLst>
              </a:tr>
              <a:tr h="567382">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Grafito + CU 50% al 10%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1.00E-06</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6.00E-05</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1739416969"/>
                  </a:ext>
                </a:extLst>
              </a:tr>
              <a:tr h="567382">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Grafito + CU 50% al 15%</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1.00E-06</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5.00E-05</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-37.50%</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205939"/>
                  </a:ext>
                </a:extLst>
              </a:tr>
            </a:tbl>
          </a:graphicData>
        </a:graphic>
      </p:graphicFrame>
      <p:sp>
        <p:nvSpPr>
          <p:cNvPr id="5" name="Rectangle 4">
            <a:extLst>
              <a:ext uri="{FF2B5EF4-FFF2-40B4-BE49-F238E27FC236}">
                <a16:creationId xmlns:a16="http://schemas.microsoft.com/office/drawing/2014/main" id="{43E76CD4-5197-4B34-BDB9-E0A14FCC079C}"/>
              </a:ext>
            </a:extLst>
          </p:cNvPr>
          <p:cNvSpPr/>
          <p:nvPr/>
        </p:nvSpPr>
        <p:spPr>
          <a:xfrm>
            <a:off x="5379868" y="1722270"/>
            <a:ext cx="1251751" cy="3781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angle 5">
            <a:extLst>
              <a:ext uri="{FF2B5EF4-FFF2-40B4-BE49-F238E27FC236}">
                <a16:creationId xmlns:a16="http://schemas.microsoft.com/office/drawing/2014/main" id="{E5C742BE-6092-46F5-8167-0688D1085554}"/>
              </a:ext>
            </a:extLst>
          </p:cNvPr>
          <p:cNvSpPr/>
          <p:nvPr/>
        </p:nvSpPr>
        <p:spPr>
          <a:xfrm>
            <a:off x="7822707" y="1722270"/>
            <a:ext cx="1251751" cy="3781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47820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B18ECA-F77D-425F-B2F3-B4348B85EA12}"/>
              </a:ext>
            </a:extLst>
          </p:cNvPr>
          <p:cNvSpPr txBox="1">
            <a:spLocks/>
          </p:cNvSpPr>
          <p:nvPr/>
        </p:nvSpPr>
        <p:spPr>
          <a:xfrm>
            <a:off x="0" y="0"/>
            <a:ext cx="3650976" cy="366087"/>
          </a:xfrm>
          <a:prstGeom prst="rect">
            <a:avLst/>
          </a:prstGeom>
          <a:solidFill>
            <a:schemeClr val="bg1">
              <a:lumMod val="6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Times New Roman" panose="02020603050405020304" pitchFamily="18" charset="0"/>
                <a:cs typeface="Times New Roman" panose="02020603050405020304" pitchFamily="18" charset="0"/>
              </a:rPr>
              <a:t>Análisis de Costos</a:t>
            </a:r>
            <a:endParaRPr lang="es-EC" sz="2800" b="1"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DBB815A-FC47-49BF-9536-ADDBC60F3FC1}"/>
              </a:ext>
            </a:extLst>
          </p:cNvPr>
          <p:cNvGraphicFramePr>
            <a:graphicFrameLocks noGrp="1"/>
          </p:cNvGraphicFramePr>
          <p:nvPr>
            <p:extLst>
              <p:ext uri="{D42A27DB-BD31-4B8C-83A1-F6EECF244321}">
                <p14:modId xmlns:p14="http://schemas.microsoft.com/office/powerpoint/2010/main" val="3301982427"/>
              </p:ext>
            </p:extLst>
          </p:nvPr>
        </p:nvGraphicFramePr>
        <p:xfrm>
          <a:off x="781542" y="1060805"/>
          <a:ext cx="3355451" cy="2179544"/>
        </p:xfrm>
        <a:graphic>
          <a:graphicData uri="http://schemas.openxmlformats.org/drawingml/2006/table">
            <a:tbl>
              <a:tblPr firstRow="1" firstCol="1" bandRow="1"/>
              <a:tblGrid>
                <a:gridCol w="2029639">
                  <a:extLst>
                    <a:ext uri="{9D8B030D-6E8A-4147-A177-3AD203B41FA5}">
                      <a16:colId xmlns:a16="http://schemas.microsoft.com/office/drawing/2014/main" val="1531657383"/>
                    </a:ext>
                  </a:extLst>
                </a:gridCol>
                <a:gridCol w="1325812">
                  <a:extLst>
                    <a:ext uri="{9D8B030D-6E8A-4147-A177-3AD203B41FA5}">
                      <a16:colId xmlns:a16="http://schemas.microsoft.com/office/drawing/2014/main" val="1630592789"/>
                    </a:ext>
                  </a:extLst>
                </a:gridCol>
              </a:tblGrid>
              <a:tr h="492185">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Descripción</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Costo Total </a:t>
                      </a:r>
                      <a:b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(USD)</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034039"/>
                  </a:ext>
                </a:extLst>
              </a:tr>
              <a:tr h="949081">
                <a:tc>
                  <a:txBody>
                    <a:bodyPr/>
                    <a:lstStyle/>
                    <a:p>
                      <a:pPr marL="0" marR="0" algn="ctr">
                        <a:lnSpc>
                          <a:spcPct val="107000"/>
                        </a:lnSpc>
                        <a:spcBef>
                          <a:spcPts val="0"/>
                        </a:spcBef>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Honorarios a Profesionales</a:t>
                      </a:r>
                      <a:b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 Estudiantes</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$3,221.33</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66393208"/>
                  </a:ext>
                </a:extLst>
              </a:tr>
              <a:tr h="492185">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Costo de Materiales y Equipos</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$260.26</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857872277"/>
                  </a:ext>
                </a:extLst>
              </a:tr>
              <a:tr h="246093">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(USD)</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$3,481.59</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55279"/>
                  </a:ext>
                </a:extLst>
              </a:tr>
            </a:tbl>
          </a:graphicData>
        </a:graphic>
      </p:graphicFrame>
      <p:graphicFrame>
        <p:nvGraphicFramePr>
          <p:cNvPr id="8" name="Table 7">
            <a:extLst>
              <a:ext uri="{FF2B5EF4-FFF2-40B4-BE49-F238E27FC236}">
                <a16:creationId xmlns:a16="http://schemas.microsoft.com/office/drawing/2014/main" id="{D9FDAEAA-2EA3-47AA-A6FD-7E8D30C7255D}"/>
              </a:ext>
            </a:extLst>
          </p:cNvPr>
          <p:cNvGraphicFramePr>
            <a:graphicFrameLocks noGrp="1"/>
          </p:cNvGraphicFramePr>
          <p:nvPr>
            <p:extLst>
              <p:ext uri="{D42A27DB-BD31-4B8C-83A1-F6EECF244321}">
                <p14:modId xmlns:p14="http://schemas.microsoft.com/office/powerpoint/2010/main" val="1949964709"/>
              </p:ext>
            </p:extLst>
          </p:nvPr>
        </p:nvGraphicFramePr>
        <p:xfrm>
          <a:off x="7794902" y="1060804"/>
          <a:ext cx="3355450" cy="2368196"/>
        </p:xfrm>
        <a:graphic>
          <a:graphicData uri="http://schemas.openxmlformats.org/drawingml/2006/table">
            <a:tbl>
              <a:tblPr firstRow="1" firstCol="1" bandRow="1"/>
              <a:tblGrid>
                <a:gridCol w="2029638">
                  <a:extLst>
                    <a:ext uri="{9D8B030D-6E8A-4147-A177-3AD203B41FA5}">
                      <a16:colId xmlns:a16="http://schemas.microsoft.com/office/drawing/2014/main" val="3765295540"/>
                    </a:ext>
                  </a:extLst>
                </a:gridCol>
                <a:gridCol w="1325812">
                  <a:extLst>
                    <a:ext uri="{9D8B030D-6E8A-4147-A177-3AD203B41FA5}">
                      <a16:colId xmlns:a16="http://schemas.microsoft.com/office/drawing/2014/main" val="2274226168"/>
                    </a:ext>
                  </a:extLst>
                </a:gridCol>
              </a:tblGrid>
              <a:tr h="541216">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Descripción</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Costo Total</a:t>
                      </a:r>
                      <a:b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(USD)</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1280325"/>
                  </a:ext>
                </a:extLst>
              </a:tr>
              <a:tr h="778186">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Costo Indirecto proyecto</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$249.98</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34400684"/>
                  </a:ext>
                </a:extLst>
              </a:tr>
              <a:tr h="778186">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Costo Uso de Laboratorios</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$1,170.07</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3936973730"/>
                  </a:ext>
                </a:extLst>
              </a:tr>
              <a:tr h="270608">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(USD)</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$1,420.05</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1151244"/>
                  </a:ext>
                </a:extLst>
              </a:tr>
            </a:tbl>
          </a:graphicData>
        </a:graphic>
      </p:graphicFrame>
      <p:graphicFrame>
        <p:nvGraphicFramePr>
          <p:cNvPr id="9" name="Table 8">
            <a:extLst>
              <a:ext uri="{FF2B5EF4-FFF2-40B4-BE49-F238E27FC236}">
                <a16:creationId xmlns:a16="http://schemas.microsoft.com/office/drawing/2014/main" id="{D06983FF-0666-448C-85AF-BB0391594CEA}"/>
              </a:ext>
            </a:extLst>
          </p:cNvPr>
          <p:cNvGraphicFramePr>
            <a:graphicFrameLocks noGrp="1"/>
          </p:cNvGraphicFramePr>
          <p:nvPr>
            <p:extLst>
              <p:ext uri="{D42A27DB-BD31-4B8C-83A1-F6EECF244321}">
                <p14:modId xmlns:p14="http://schemas.microsoft.com/office/powerpoint/2010/main" val="4007954252"/>
              </p:ext>
            </p:extLst>
          </p:nvPr>
        </p:nvGraphicFramePr>
        <p:xfrm>
          <a:off x="3869917" y="4228193"/>
          <a:ext cx="3426781" cy="2190363"/>
        </p:xfrm>
        <a:graphic>
          <a:graphicData uri="http://schemas.openxmlformats.org/drawingml/2006/table">
            <a:tbl>
              <a:tblPr firstRow="1" firstCol="1" bandRow="1"/>
              <a:tblGrid>
                <a:gridCol w="2072785">
                  <a:extLst>
                    <a:ext uri="{9D8B030D-6E8A-4147-A177-3AD203B41FA5}">
                      <a16:colId xmlns:a16="http://schemas.microsoft.com/office/drawing/2014/main" val="1488075751"/>
                    </a:ext>
                  </a:extLst>
                </a:gridCol>
                <a:gridCol w="1353996">
                  <a:extLst>
                    <a:ext uri="{9D8B030D-6E8A-4147-A177-3AD203B41FA5}">
                      <a16:colId xmlns:a16="http://schemas.microsoft.com/office/drawing/2014/main" val="1878218703"/>
                    </a:ext>
                  </a:extLst>
                </a:gridCol>
              </a:tblGrid>
              <a:tr h="554035">
                <a:tc>
                  <a:txBody>
                    <a:bodyPr/>
                    <a:lstStyle/>
                    <a:p>
                      <a:pPr marL="0" marR="0" algn="ctr">
                        <a:lnSpc>
                          <a:spcPct val="107000"/>
                        </a:lnSpc>
                        <a:spcBef>
                          <a:spcPts val="0"/>
                        </a:spcBef>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Descripción</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Costo Total</a:t>
                      </a:r>
                      <a:b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(USD)</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380427"/>
                  </a:ext>
                </a:extLst>
              </a:tr>
              <a:tr h="796618">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Costos Directos</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$3,481.59</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50898039"/>
                  </a:ext>
                </a:extLst>
              </a:tr>
              <a:tr h="562692">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Costos Indirectos</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tc>
                  <a:txBody>
                    <a:bodyPr/>
                    <a:lstStyle/>
                    <a:p>
                      <a:pPr marL="0" marR="0" algn="ctr">
                        <a:lnSpc>
                          <a:spcPct val="107000"/>
                        </a:lnSpc>
                        <a:spcBef>
                          <a:spcPts val="0"/>
                        </a:spcBef>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$1,420.05</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795630889"/>
                  </a:ext>
                </a:extLst>
              </a:tr>
              <a:tr h="277018">
                <a:tc>
                  <a:txBody>
                    <a:bodyPr/>
                    <a:lstStyle/>
                    <a:p>
                      <a:pPr marL="0" marR="0" algn="ctr">
                        <a:lnSpc>
                          <a:spcPct val="107000"/>
                        </a:lnSpc>
                        <a:spcBef>
                          <a:spcPts val="0"/>
                        </a:spcBef>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s-EC"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$4,901.64</a:t>
                      </a:r>
                      <a:endParaRPr lang="es-EC"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911993"/>
                  </a:ext>
                </a:extLst>
              </a:tr>
            </a:tbl>
          </a:graphicData>
        </a:graphic>
      </p:graphicFrame>
      <p:sp>
        <p:nvSpPr>
          <p:cNvPr id="10" name="TextBox 9">
            <a:extLst>
              <a:ext uri="{FF2B5EF4-FFF2-40B4-BE49-F238E27FC236}">
                <a16:creationId xmlns:a16="http://schemas.microsoft.com/office/drawing/2014/main" id="{9011A444-75B2-496C-B135-D3D4FD04F716}"/>
              </a:ext>
            </a:extLst>
          </p:cNvPr>
          <p:cNvSpPr txBox="1"/>
          <p:nvPr/>
        </p:nvSpPr>
        <p:spPr>
          <a:xfrm>
            <a:off x="1101710" y="544169"/>
            <a:ext cx="1963166" cy="338554"/>
          </a:xfrm>
          <a:prstGeom prst="rect">
            <a:avLst/>
          </a:prstGeom>
          <a:noFill/>
        </p:spPr>
        <p:txBody>
          <a:bodyPr wrap="none" rtlCol="0">
            <a:spAutoFit/>
          </a:bodyPr>
          <a:lstStyle/>
          <a:p>
            <a:r>
              <a:rPr lang="es-EC" sz="1600" i="1" dirty="0">
                <a:latin typeface="Times New Roman" panose="02020603050405020304" pitchFamily="18" charset="0"/>
                <a:cs typeface="Times New Roman" panose="02020603050405020304" pitchFamily="18" charset="0"/>
              </a:rPr>
              <a:t>Total Costos Directos</a:t>
            </a:r>
          </a:p>
        </p:txBody>
      </p:sp>
      <p:sp>
        <p:nvSpPr>
          <p:cNvPr id="11" name="TextBox 10">
            <a:extLst>
              <a:ext uri="{FF2B5EF4-FFF2-40B4-BE49-F238E27FC236}">
                <a16:creationId xmlns:a16="http://schemas.microsoft.com/office/drawing/2014/main" id="{60A894BD-8932-4534-AEE3-7047938CE3C6}"/>
              </a:ext>
            </a:extLst>
          </p:cNvPr>
          <p:cNvSpPr txBox="1"/>
          <p:nvPr/>
        </p:nvSpPr>
        <p:spPr>
          <a:xfrm>
            <a:off x="8115069" y="544169"/>
            <a:ext cx="2089803" cy="338554"/>
          </a:xfrm>
          <a:prstGeom prst="rect">
            <a:avLst/>
          </a:prstGeom>
          <a:noFill/>
        </p:spPr>
        <p:txBody>
          <a:bodyPr wrap="none" rtlCol="0">
            <a:spAutoFit/>
          </a:bodyPr>
          <a:lstStyle/>
          <a:p>
            <a:r>
              <a:rPr lang="es-EC" sz="1600" i="1" dirty="0">
                <a:latin typeface="Times New Roman" panose="02020603050405020304" pitchFamily="18" charset="0"/>
                <a:cs typeface="Times New Roman" panose="02020603050405020304" pitchFamily="18" charset="0"/>
              </a:rPr>
              <a:t>Total Costos Indirectos</a:t>
            </a:r>
          </a:p>
        </p:txBody>
      </p:sp>
      <p:sp>
        <p:nvSpPr>
          <p:cNvPr id="12" name="TextBox 11">
            <a:extLst>
              <a:ext uri="{FF2B5EF4-FFF2-40B4-BE49-F238E27FC236}">
                <a16:creationId xmlns:a16="http://schemas.microsoft.com/office/drawing/2014/main" id="{F91F35F9-D128-42F6-AD46-87CFA7D1363C}"/>
              </a:ext>
            </a:extLst>
          </p:cNvPr>
          <p:cNvSpPr txBox="1"/>
          <p:nvPr/>
        </p:nvSpPr>
        <p:spPr>
          <a:xfrm>
            <a:off x="4624969" y="3810740"/>
            <a:ext cx="1916679" cy="338554"/>
          </a:xfrm>
          <a:prstGeom prst="rect">
            <a:avLst/>
          </a:prstGeom>
          <a:noFill/>
        </p:spPr>
        <p:txBody>
          <a:bodyPr wrap="none" rtlCol="0">
            <a:spAutoFit/>
          </a:bodyPr>
          <a:lstStyle/>
          <a:p>
            <a:r>
              <a:rPr lang="es-EC" sz="1600" i="1" dirty="0">
                <a:latin typeface="Times New Roman" panose="02020603050405020304" pitchFamily="18" charset="0"/>
                <a:cs typeface="Times New Roman" panose="02020603050405020304" pitchFamily="18" charset="0"/>
              </a:rPr>
              <a:t>Total Costo Proyecto</a:t>
            </a:r>
          </a:p>
        </p:txBody>
      </p:sp>
    </p:spTree>
    <p:extLst>
      <p:ext uri="{BB962C8B-B14F-4D97-AF65-F5344CB8AC3E}">
        <p14:creationId xmlns:p14="http://schemas.microsoft.com/office/powerpoint/2010/main" val="2140402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1F69-EC90-459A-8323-E1FAFC5A00A6}"/>
              </a:ext>
            </a:extLst>
          </p:cNvPr>
          <p:cNvSpPr>
            <a:spLocks noGrp="1"/>
          </p:cNvSpPr>
          <p:nvPr>
            <p:ph type="title"/>
          </p:nvPr>
        </p:nvSpPr>
        <p:spPr>
          <a:xfrm>
            <a:off x="838200" y="204749"/>
            <a:ext cx="10515600" cy="510209"/>
          </a:xfrm>
        </p:spPr>
        <p:txBody>
          <a:bodyPr>
            <a:normAutofit fontScale="90000"/>
          </a:bodyPr>
          <a:lstStyle/>
          <a:p>
            <a:pPr algn="ctr"/>
            <a:r>
              <a:rPr lang="es-EC" sz="4000" b="1" dirty="0">
                <a:latin typeface="Times New Roman" panose="02020603050405020304" pitchFamily="18" charset="0"/>
                <a:cs typeface="Times New Roman" panose="02020603050405020304" pitchFamily="18" charset="0"/>
              </a:rPr>
              <a:t>Conclusiones</a:t>
            </a:r>
          </a:p>
        </p:txBody>
      </p:sp>
      <p:sp>
        <p:nvSpPr>
          <p:cNvPr id="3" name="Content Placeholder 2">
            <a:extLst>
              <a:ext uri="{FF2B5EF4-FFF2-40B4-BE49-F238E27FC236}">
                <a16:creationId xmlns:a16="http://schemas.microsoft.com/office/drawing/2014/main" id="{17D685BB-5A2E-4472-A96E-045B0915E24C}"/>
              </a:ext>
            </a:extLst>
          </p:cNvPr>
          <p:cNvSpPr>
            <a:spLocks noGrp="1"/>
          </p:cNvSpPr>
          <p:nvPr>
            <p:ph idx="1"/>
          </p:nvPr>
        </p:nvSpPr>
        <p:spPr>
          <a:xfrm>
            <a:off x="323557" y="714959"/>
            <a:ext cx="11245591" cy="5938292"/>
          </a:xfrm>
        </p:spPr>
        <p:txBody>
          <a:bodyPr>
            <a:normAutofit fontScale="92500" lnSpcReduction="20000"/>
          </a:bodyPr>
          <a:lstStyle/>
          <a:p>
            <a:pPr algn="just">
              <a:lnSpc>
                <a:spcPct val="108000"/>
              </a:lnSpc>
            </a:pPr>
            <a:r>
              <a:rPr lang="es-ES" sz="2400" dirty="0">
                <a:latin typeface="Times New Roman" panose="02020603050405020304" pitchFamily="18" charset="0"/>
                <a:cs typeface="Times New Roman" panose="02020603050405020304" pitchFamily="18" charset="0"/>
              </a:rPr>
              <a:t>Las partículas de carbono agregadas a un material a base de cemento tienen un efecto en el comportamiento eléctrico. Este material se comportó como una carga resistiva – capacitiva (R – C). Por lo que no es conductor ni resistencia, es un almacenador de energía. Tenemos como resultado un material constituido por una mezcla heterogénea cuyo comportamiento en ciertas ocasiones presenta características eléctricas variables totalmente y en otras presenta características eléctricas más uniformes. Esto se debe, esencialmente, a que el tamaño de partícula del agregado genera una alta tortuosidad y no se logró llegar a un umbral de percolación de la mezcla heterogénea. Se determinó que, en general, las partículas agregadas provocan un aumento en la caída de voltaje que experimenta una muestra cuando se deja pasar una corriente eléctrica directa </a:t>
            </a:r>
            <a:r>
              <a:rPr lang="es-ES" sz="2400">
                <a:latin typeface="Times New Roman" panose="02020603050405020304" pitchFamily="18" charset="0"/>
                <a:cs typeface="Times New Roman" panose="02020603050405020304" pitchFamily="18" charset="0"/>
              </a:rPr>
              <a:t>de hasta un 53,7% y </a:t>
            </a:r>
            <a:r>
              <a:rPr lang="es-ES" sz="2400" dirty="0">
                <a:latin typeface="Times New Roman" panose="02020603050405020304" pitchFamily="18" charset="0"/>
                <a:cs typeface="Times New Roman" panose="02020603050405020304" pitchFamily="18" charset="0"/>
              </a:rPr>
              <a:t>este efecto se traduce en una mayor pérdida de conductividad del material conforme la edad de la muestra.</a:t>
            </a:r>
          </a:p>
          <a:p>
            <a:pPr algn="just">
              <a:lnSpc>
                <a:spcPct val="108000"/>
              </a:lnSpc>
            </a:pPr>
            <a:r>
              <a:rPr lang="es-ES" sz="2400" dirty="0">
                <a:latin typeface="Times New Roman" panose="02020603050405020304" pitchFamily="18" charset="0"/>
                <a:cs typeface="Times New Roman" panose="02020603050405020304" pitchFamily="18" charset="0"/>
              </a:rPr>
              <a:t>Se determinó que la proporción de las micro partículas de carbono agregadas tiene una influencia directa en la conductividad eléctrica. La mejor conductividad se logra con la menor proporción de agregado, que fue del 5% en peso de cemento. Mientras que a mayores proporciones la conductividad decae hasta en un 52,6%. Se concluye entonces</a:t>
            </a:r>
            <a:r>
              <a:rPr lang="es-ES" sz="2400">
                <a:latin typeface="Times New Roman" panose="02020603050405020304" pitchFamily="18" charset="0"/>
                <a:cs typeface="Times New Roman" panose="02020603050405020304" pitchFamily="18" charset="0"/>
              </a:rPr>
              <a:t>,</a:t>
            </a:r>
            <a:r>
              <a:rPr lang="es-ES" sz="2400" dirty="0">
                <a:latin typeface="Times New Roman" panose="02020603050405020304" pitchFamily="18" charset="0"/>
                <a:cs typeface="Times New Roman" panose="02020603050405020304" pitchFamily="18" charset="0"/>
              </a:rPr>
              <a:t> que el tamaño de partícula de los carbonos agregados (orden micro) y una mayor proporción agregada no contribuyen a mejorar significativamente la conductividad en materiales a base de cemento porque las partículas dispersas en la mezcla forman placas internas y en medio de estas se tiene un material aislante (cemento), obteniéndose un efecto capacitivo además del resistivo.</a:t>
            </a:r>
          </a:p>
        </p:txBody>
      </p:sp>
    </p:spTree>
    <p:extLst>
      <p:ext uri="{BB962C8B-B14F-4D97-AF65-F5344CB8AC3E}">
        <p14:creationId xmlns:p14="http://schemas.microsoft.com/office/powerpoint/2010/main" val="482878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80579-0725-496B-B09C-C0AE73EB1A31}"/>
              </a:ext>
            </a:extLst>
          </p:cNvPr>
          <p:cNvSpPr>
            <a:spLocks noGrp="1"/>
          </p:cNvSpPr>
          <p:nvPr>
            <p:ph idx="1"/>
          </p:nvPr>
        </p:nvSpPr>
        <p:spPr>
          <a:xfrm>
            <a:off x="625699" y="1093479"/>
            <a:ext cx="4138914" cy="3994082"/>
          </a:xfrm>
        </p:spPr>
        <p:txBody>
          <a:bodyPr>
            <a:normAutofit/>
          </a:bodyPr>
          <a:lstStyle/>
          <a:p>
            <a:pPr marL="0" indent="0" algn="just">
              <a:buNone/>
            </a:pPr>
            <a:r>
              <a:rPr lang="es-EC" dirty="0">
                <a:effectLst/>
                <a:latin typeface="Times New Roman" panose="02020603050405020304" pitchFamily="18" charset="0"/>
                <a:ea typeface="Calibri" panose="020F0502020204030204" pitchFamily="34" charset="0"/>
              </a:rPr>
              <a:t>Para el caso de pastas y morteros a las que se le añadió diferentes proporciones de carbón negro. Se encontró que la tortuosidad colapsa sobre una curva patrón. En la cual se llega a una asíntota </a:t>
            </a:r>
            <a:r>
              <a:rPr lang="es-EC" dirty="0">
                <a:latin typeface="Times New Roman" panose="02020603050405020304" pitchFamily="18" charset="0"/>
                <a:ea typeface="Calibri" panose="020F0502020204030204" pitchFamily="34" charset="0"/>
              </a:rPr>
              <a:t>donde </a:t>
            </a:r>
            <a:r>
              <a:rPr lang="es-EC" dirty="0">
                <a:effectLst/>
                <a:latin typeface="Times New Roman" panose="02020603050405020304" pitchFamily="18" charset="0"/>
                <a:ea typeface="Calibri" panose="020F0502020204030204" pitchFamily="34" charset="0"/>
              </a:rPr>
              <a:t>se obtiene una tortuosidad mínima</a:t>
            </a:r>
            <a:endParaRPr lang="es-EC" sz="4000" dirty="0"/>
          </a:p>
        </p:txBody>
      </p:sp>
      <p:pic>
        <p:nvPicPr>
          <p:cNvPr id="4" name="Picture 3">
            <a:extLst>
              <a:ext uri="{FF2B5EF4-FFF2-40B4-BE49-F238E27FC236}">
                <a16:creationId xmlns:a16="http://schemas.microsoft.com/office/drawing/2014/main" id="{9B8C1B17-06FE-4CF8-81A2-B82251E90650}"/>
              </a:ext>
            </a:extLst>
          </p:cNvPr>
          <p:cNvPicPr/>
          <p:nvPr/>
        </p:nvPicPr>
        <p:blipFill>
          <a:blip r:embed="rId2"/>
          <a:stretch>
            <a:fillRect/>
          </a:stretch>
        </p:blipFill>
        <p:spPr>
          <a:xfrm>
            <a:off x="5101799" y="1093479"/>
            <a:ext cx="6218242" cy="4507463"/>
          </a:xfrm>
          <a:prstGeom prst="rect">
            <a:avLst/>
          </a:prstGeom>
        </p:spPr>
      </p:pic>
      <p:sp>
        <p:nvSpPr>
          <p:cNvPr id="6" name="TextBox 5">
            <a:extLst>
              <a:ext uri="{FF2B5EF4-FFF2-40B4-BE49-F238E27FC236}">
                <a16:creationId xmlns:a16="http://schemas.microsoft.com/office/drawing/2014/main" id="{D8E834CA-D089-4BF7-A139-87B5FBFDE011}"/>
              </a:ext>
            </a:extLst>
          </p:cNvPr>
          <p:cNvSpPr txBox="1"/>
          <p:nvPr/>
        </p:nvSpPr>
        <p:spPr>
          <a:xfrm>
            <a:off x="5676418" y="539169"/>
            <a:ext cx="6094070" cy="369332"/>
          </a:xfrm>
          <a:prstGeom prst="rect">
            <a:avLst/>
          </a:prstGeom>
          <a:noFill/>
        </p:spPr>
        <p:txBody>
          <a:bodyPr wrap="square">
            <a:spAutoFit/>
          </a:bodyPr>
          <a:lstStyle/>
          <a:p>
            <a:pPr marL="0" marR="0" algn="ctr">
              <a:spcBef>
                <a:spcPts val="0"/>
              </a:spcBef>
              <a:spcAft>
                <a:spcPts val="1000"/>
              </a:spcAft>
            </a:pPr>
            <a:r>
              <a:rPr lang="es-EC" sz="1800" i="1" dirty="0">
                <a:effectLst/>
                <a:latin typeface="Times New Roman" panose="02020603050405020304" pitchFamily="18" charset="0"/>
                <a:ea typeface="Calibri" panose="020F0502020204030204" pitchFamily="34" charset="0"/>
                <a:cs typeface="Times New Roman" panose="02020603050405020304" pitchFamily="18" charset="0"/>
              </a:rPr>
              <a:t>Tortuosidad Eléctrica vs Contenido de Carbono Agregado </a:t>
            </a:r>
            <a:endParaRPr lang="es-EC"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BA468ED-0332-45CC-BD01-FD217CD8D865}"/>
              </a:ext>
            </a:extLst>
          </p:cNvPr>
          <p:cNvSpPr txBox="1"/>
          <p:nvPr/>
        </p:nvSpPr>
        <p:spPr>
          <a:xfrm>
            <a:off x="5906465" y="5600942"/>
            <a:ext cx="5633976" cy="717889"/>
          </a:xfrm>
          <a:prstGeom prst="rect">
            <a:avLst/>
          </a:prstGeom>
          <a:noFill/>
        </p:spPr>
        <p:txBody>
          <a:bodyPr wrap="square">
            <a:spAutoFit/>
          </a:bodyPr>
          <a:lstStyle/>
          <a:p>
            <a:pPr marL="0" marR="0">
              <a:lnSpc>
                <a:spcPct val="200000"/>
              </a:lnSpc>
              <a:spcBef>
                <a:spcPts val="0"/>
              </a:spcBef>
              <a:spcAft>
                <a:spcPts val="800"/>
              </a:spcAft>
              <a:tabLst>
                <a:tab pos="2548255" algn="ctr"/>
                <a:tab pos="5401945" algn="r"/>
              </a:tabLs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Nota.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Recuperado</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Electric energy dissipation and electric tortuosity in electron conductive cement-based materials</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por Soliman et al.,</a:t>
            </a: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9F5B62FA-3424-40DB-BD4D-BD95E0B90AEC}"/>
              </a:ext>
            </a:extLst>
          </p:cNvPr>
          <p:cNvSpPr/>
          <p:nvPr/>
        </p:nvSpPr>
        <p:spPr>
          <a:xfrm>
            <a:off x="7776838" y="4203747"/>
            <a:ext cx="1127464" cy="5237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547693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1F69-EC90-459A-8323-E1FAFC5A00A6}"/>
              </a:ext>
            </a:extLst>
          </p:cNvPr>
          <p:cNvSpPr>
            <a:spLocks noGrp="1"/>
          </p:cNvSpPr>
          <p:nvPr>
            <p:ph type="title"/>
          </p:nvPr>
        </p:nvSpPr>
        <p:spPr>
          <a:xfrm>
            <a:off x="838200" y="204749"/>
            <a:ext cx="10515600" cy="510209"/>
          </a:xfrm>
        </p:spPr>
        <p:txBody>
          <a:bodyPr>
            <a:normAutofit fontScale="90000"/>
          </a:bodyPr>
          <a:lstStyle/>
          <a:p>
            <a:pPr algn="ctr"/>
            <a:r>
              <a:rPr lang="es-EC" sz="4000" b="1" dirty="0">
                <a:latin typeface="Times New Roman" panose="02020603050405020304" pitchFamily="18" charset="0"/>
                <a:cs typeface="Times New Roman" panose="02020603050405020304" pitchFamily="18" charset="0"/>
              </a:rPr>
              <a:t>Conclusiones</a:t>
            </a:r>
          </a:p>
        </p:txBody>
      </p:sp>
      <p:sp>
        <p:nvSpPr>
          <p:cNvPr id="3" name="Content Placeholder 2">
            <a:extLst>
              <a:ext uri="{FF2B5EF4-FFF2-40B4-BE49-F238E27FC236}">
                <a16:creationId xmlns:a16="http://schemas.microsoft.com/office/drawing/2014/main" id="{17D685BB-5A2E-4472-A96E-045B0915E24C}"/>
              </a:ext>
            </a:extLst>
          </p:cNvPr>
          <p:cNvSpPr>
            <a:spLocks noGrp="1"/>
          </p:cNvSpPr>
          <p:nvPr>
            <p:ph idx="1"/>
          </p:nvPr>
        </p:nvSpPr>
        <p:spPr>
          <a:xfrm>
            <a:off x="323557" y="1020417"/>
            <a:ext cx="11245591" cy="5632833"/>
          </a:xfrm>
        </p:spPr>
        <p:txBody>
          <a:bodyPr>
            <a:normAutofit/>
          </a:bodyPr>
          <a:lstStyle/>
          <a:p>
            <a:pPr algn="just">
              <a:lnSpc>
                <a:spcPct val="108000"/>
              </a:lnSpc>
            </a:pPr>
            <a:r>
              <a:rPr lang="es-ES" sz="2400" dirty="0">
                <a:latin typeface="Times New Roman" panose="02020603050405020304" pitchFamily="18" charset="0"/>
                <a:cs typeface="Times New Roman" panose="02020603050405020304" pitchFamily="18" charset="0"/>
              </a:rPr>
              <a:t>Los agregados ensayados disminuyen la resistencia mecánica de la pasta base, en un promedio del 40%. Por lo cual este tipo de mezclas no es apta para aplicaciones estructurales, al contrario, podrían ser aplicadas como revestimientos sobre superficies para poder aprovechar sus características eléctricas.</a:t>
            </a:r>
          </a:p>
          <a:p>
            <a:pPr algn="just">
              <a:lnSpc>
                <a:spcPct val="108000"/>
              </a:lnSpc>
            </a:pPr>
            <a:r>
              <a:rPr lang="es-ES" sz="2400" dirty="0">
                <a:latin typeface="Times New Roman" panose="02020603050405020304" pitchFamily="18" charset="0"/>
                <a:cs typeface="Times New Roman" panose="02020603050405020304" pitchFamily="18" charset="0"/>
              </a:rPr>
              <a:t>El porcentaje de adición del agregado a la mezcla es un factor que influye en el valor de la resistencia mecánica, siendo para concentraciones más altas más bajas las resistencias obtenidas.  </a:t>
            </a:r>
          </a:p>
          <a:p>
            <a:pPr algn="just">
              <a:lnSpc>
                <a:spcPct val="108000"/>
              </a:lnSpc>
            </a:pPr>
            <a:r>
              <a:rPr lang="es-ES" sz="2400" dirty="0">
                <a:latin typeface="Times New Roman" panose="02020603050405020304" pitchFamily="18" charset="0"/>
                <a:cs typeface="Times New Roman" panose="02020603050405020304" pitchFamily="18" charset="0"/>
              </a:rPr>
              <a:t>El grafito disminuye la viscosidad plástica y el esfuerzo de fluencia de la pasta base, estas merman en promedio un 50% y 30% respectivamente. Al contrario, el agregado carbón activado aumenta estas dos propiedades en un 50% y 12.5% respectivamente.</a:t>
            </a:r>
          </a:p>
        </p:txBody>
      </p:sp>
    </p:spTree>
    <p:extLst>
      <p:ext uri="{BB962C8B-B14F-4D97-AF65-F5344CB8AC3E}">
        <p14:creationId xmlns:p14="http://schemas.microsoft.com/office/powerpoint/2010/main" val="3141612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1F69-EC90-459A-8323-E1FAFC5A00A6}"/>
              </a:ext>
            </a:extLst>
          </p:cNvPr>
          <p:cNvSpPr>
            <a:spLocks noGrp="1"/>
          </p:cNvSpPr>
          <p:nvPr>
            <p:ph type="title"/>
          </p:nvPr>
        </p:nvSpPr>
        <p:spPr>
          <a:xfrm>
            <a:off x="838200" y="204749"/>
            <a:ext cx="10515600" cy="510209"/>
          </a:xfrm>
        </p:spPr>
        <p:txBody>
          <a:bodyPr>
            <a:normAutofit fontScale="90000"/>
          </a:bodyPr>
          <a:lstStyle/>
          <a:p>
            <a:pPr algn="ctr"/>
            <a:r>
              <a:rPr lang="es-EC" sz="4000" b="1" dirty="0">
                <a:latin typeface="Times New Roman" panose="02020603050405020304" pitchFamily="18" charset="0"/>
                <a:cs typeface="Times New Roman" panose="02020603050405020304" pitchFamily="18" charset="0"/>
              </a:rPr>
              <a:t>Recomendaciones</a:t>
            </a:r>
          </a:p>
        </p:txBody>
      </p:sp>
      <p:sp>
        <p:nvSpPr>
          <p:cNvPr id="3" name="Content Placeholder 2">
            <a:extLst>
              <a:ext uri="{FF2B5EF4-FFF2-40B4-BE49-F238E27FC236}">
                <a16:creationId xmlns:a16="http://schemas.microsoft.com/office/drawing/2014/main" id="{17D685BB-5A2E-4472-A96E-045B0915E24C}"/>
              </a:ext>
            </a:extLst>
          </p:cNvPr>
          <p:cNvSpPr>
            <a:spLocks noGrp="1"/>
          </p:cNvSpPr>
          <p:nvPr>
            <p:ph idx="1"/>
          </p:nvPr>
        </p:nvSpPr>
        <p:spPr>
          <a:xfrm>
            <a:off x="323557" y="1020417"/>
            <a:ext cx="11245591" cy="5632833"/>
          </a:xfrm>
        </p:spPr>
        <p:txBody>
          <a:bodyPr>
            <a:normAutofit/>
          </a:bodyPr>
          <a:lstStyle/>
          <a:p>
            <a:pPr algn="just">
              <a:lnSpc>
                <a:spcPct val="108000"/>
              </a:lnSpc>
            </a:pPr>
            <a:r>
              <a:rPr lang="es-ES" sz="2400" dirty="0">
                <a:latin typeface="Times New Roman" panose="02020603050405020304" pitchFamily="18" charset="0"/>
                <a:cs typeface="Times New Roman" panose="02020603050405020304" pitchFamily="18" charset="0"/>
              </a:rPr>
              <a:t>Se podría emplear la técnica de medición de la caída de voltaje en un material a base de cemento como un método no destructivo en probetas y así obtener una medida indirecta de la edad y la resistencia mecánica que ha alcanzado.</a:t>
            </a:r>
          </a:p>
          <a:p>
            <a:pPr algn="just">
              <a:lnSpc>
                <a:spcPct val="108000"/>
              </a:lnSpc>
            </a:pPr>
            <a:r>
              <a:rPr lang="es-ES" sz="2400" dirty="0">
                <a:latin typeface="Times New Roman" panose="02020603050405020304" pitchFamily="18" charset="0"/>
                <a:cs typeface="Times New Roman" panose="02020603050405020304" pitchFamily="18" charset="0"/>
              </a:rPr>
              <a:t>Si se requiere un material cementoso para aplicaciones estructurales, es recomendable trabajar en porcentajes de agregados bajos, ya que se ha observado en esta investigación que este factor juega un papel importante en esta propiedad</a:t>
            </a:r>
          </a:p>
          <a:p>
            <a:pPr algn="just">
              <a:lnSpc>
                <a:spcPct val="108000"/>
              </a:lnSpc>
            </a:pPr>
            <a:r>
              <a:rPr lang="es-ES" sz="2400" dirty="0">
                <a:latin typeface="Times New Roman" panose="02020603050405020304" pitchFamily="18" charset="0"/>
                <a:cs typeface="Times New Roman" panose="02020603050405020304" pitchFamily="18" charset="0"/>
              </a:rPr>
              <a:t>El agregado Grafito + Cu 90%  al 15%, no permitió que la mezcla se endurezca por completo en las primeras 72 horas, al embeber este tipo de muestras en agua al terminar este período las mismas se desvanecieron. Por lo que no es aconsejable este tipo de agregado para aplicaciones estructurales.</a:t>
            </a:r>
          </a:p>
        </p:txBody>
      </p:sp>
    </p:spTree>
    <p:extLst>
      <p:ext uri="{BB962C8B-B14F-4D97-AF65-F5344CB8AC3E}">
        <p14:creationId xmlns:p14="http://schemas.microsoft.com/office/powerpoint/2010/main" val="3904566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C0E3CC-CEAE-47FF-8D60-B3308BE0B053}"/>
              </a:ext>
            </a:extLst>
          </p:cNvPr>
          <p:cNvSpPr>
            <a:spLocks noGrp="1"/>
          </p:cNvSpPr>
          <p:nvPr>
            <p:ph idx="1"/>
          </p:nvPr>
        </p:nvSpPr>
        <p:spPr>
          <a:xfrm>
            <a:off x="838200" y="459813"/>
            <a:ext cx="10515600" cy="2595903"/>
          </a:xfrm>
        </p:spPr>
        <p:txBody>
          <a:bodyPr/>
          <a:lstStyle/>
          <a:p>
            <a:pPr marL="0" indent="0" algn="ctr">
              <a:buNone/>
            </a:pPr>
            <a:r>
              <a:rPr lang="es-EC" dirty="0">
                <a:latin typeface="Times New Roman" panose="02020603050405020304" pitchFamily="18" charset="0"/>
                <a:cs typeface="Times New Roman" panose="02020603050405020304" pitchFamily="18" charset="0"/>
              </a:rPr>
              <a:t>AGREGAR MAS CARBÓN DEL NECESARIO, NO GENERARÁ MEJORES RESULTADOS.</a:t>
            </a:r>
          </a:p>
          <a:p>
            <a:pPr marL="0" indent="0" algn="ctr">
              <a:buNone/>
            </a:pPr>
            <a:endParaRPr lang="es-EC" dirty="0">
              <a:latin typeface="Times New Roman" panose="02020603050405020304" pitchFamily="18" charset="0"/>
              <a:cs typeface="Times New Roman" panose="02020603050405020304" pitchFamily="18" charset="0"/>
            </a:endParaRPr>
          </a:p>
          <a:p>
            <a:pPr marL="0" indent="0" algn="ctr">
              <a:buNone/>
            </a:pPr>
            <a:r>
              <a:rPr lang="es-EC" dirty="0">
                <a:latin typeface="Times New Roman" panose="02020603050405020304" pitchFamily="18" charset="0"/>
                <a:cs typeface="Times New Roman" panose="02020603050405020304" pitchFamily="18" charset="0"/>
              </a:rPr>
              <a:t>SE DEBE ENCONTRAR EL PUNTO ÓPTIMO EN EL QUE SE GENERE UNA TORTUOSIDAD MÍNIMA</a:t>
            </a:r>
          </a:p>
        </p:txBody>
      </p:sp>
      <p:pic>
        <p:nvPicPr>
          <p:cNvPr id="3074" name="Picture 2" descr="Carbón vegetal - Wikipedia, la enciclopedia libre">
            <a:extLst>
              <a:ext uri="{FF2B5EF4-FFF2-40B4-BE49-F238E27FC236}">
                <a16:creationId xmlns:a16="http://schemas.microsoft.com/office/drawing/2014/main" id="{1DFFFB5F-8F5F-4B35-9ACE-2DC3655C5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361" y="3096228"/>
            <a:ext cx="4043424" cy="30325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tra x roja vector, gráfico vectorial, imágenes de Letra x roja  vectoriales de stock | Depositphotos®">
            <a:extLst>
              <a:ext uri="{FF2B5EF4-FFF2-40B4-BE49-F238E27FC236}">
                <a16:creationId xmlns:a16="http://schemas.microsoft.com/office/drawing/2014/main" id="{3F928089-A7ED-4459-BD9F-4A96D090E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7881" y="3136740"/>
            <a:ext cx="2951544" cy="29515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cono De La Flecha Para Arriba Con Color Verde Stock de ilustración -  Ilustración de bandera, flecha: 143709247">
            <a:extLst>
              <a:ext uri="{FF2B5EF4-FFF2-40B4-BE49-F238E27FC236}">
                <a16:creationId xmlns:a16="http://schemas.microsoft.com/office/drawing/2014/main" id="{30637226-F3C6-4CB7-8D9D-EFE9F4A5B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75" y="3246458"/>
            <a:ext cx="3764008" cy="284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078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CAB548-8FBC-44C5-BEBF-A91B4A2F3AB9}"/>
              </a:ext>
            </a:extLst>
          </p:cNvPr>
          <p:cNvSpPr>
            <a:spLocks noGrp="1"/>
          </p:cNvSpPr>
          <p:nvPr>
            <p:ph type="title"/>
          </p:nvPr>
        </p:nvSpPr>
        <p:spPr>
          <a:xfrm>
            <a:off x="3795049" y="83373"/>
            <a:ext cx="4601901" cy="1325563"/>
          </a:xfrm>
        </p:spPr>
        <p:txBody>
          <a:bodyPr>
            <a:normAutofit/>
          </a:bodyPr>
          <a:lstStyle/>
          <a:p>
            <a:pPr algn="ctr"/>
            <a:r>
              <a:rPr lang="es-EC" dirty="0">
                <a:latin typeface="Times New Roman" panose="02020603050405020304" pitchFamily="18" charset="0"/>
                <a:cs typeface="Times New Roman" panose="02020603050405020304" pitchFamily="18" charset="0"/>
              </a:rPr>
              <a:t>Objetivos</a:t>
            </a:r>
          </a:p>
        </p:txBody>
      </p:sp>
      <p:sp>
        <p:nvSpPr>
          <p:cNvPr id="7" name="Título 1">
            <a:extLst>
              <a:ext uri="{FF2B5EF4-FFF2-40B4-BE49-F238E27FC236}">
                <a16:creationId xmlns:a16="http://schemas.microsoft.com/office/drawing/2014/main" id="{169E7C77-3052-45CF-9915-901FE2719465}"/>
              </a:ext>
            </a:extLst>
          </p:cNvPr>
          <p:cNvSpPr txBox="1">
            <a:spLocks/>
          </p:cNvSpPr>
          <p:nvPr/>
        </p:nvSpPr>
        <p:spPr>
          <a:xfrm>
            <a:off x="287295" y="1553417"/>
            <a:ext cx="4853258" cy="532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000" b="1" dirty="0">
                <a:latin typeface="Times New Roman" panose="02020603050405020304" pitchFamily="18" charset="0"/>
                <a:cs typeface="Times New Roman" panose="02020603050405020304" pitchFamily="18" charset="0"/>
              </a:rPr>
              <a:t>Objetivo general</a:t>
            </a:r>
            <a:endParaRPr lang="es-EC" sz="3000" b="1" dirty="0">
              <a:latin typeface="Times New Roman" panose="02020603050405020304" pitchFamily="18" charset="0"/>
              <a:cs typeface="Times New Roman" panose="02020603050405020304" pitchFamily="18" charset="0"/>
            </a:endParaRPr>
          </a:p>
        </p:txBody>
      </p:sp>
      <p:sp>
        <p:nvSpPr>
          <p:cNvPr id="8" name="Título 2">
            <a:extLst>
              <a:ext uri="{FF2B5EF4-FFF2-40B4-BE49-F238E27FC236}">
                <a16:creationId xmlns:a16="http://schemas.microsoft.com/office/drawing/2014/main" id="{5A159B5B-9B31-482B-8A1C-E5EBDA0E8CA5}"/>
              </a:ext>
            </a:extLst>
          </p:cNvPr>
          <p:cNvSpPr txBox="1">
            <a:spLocks/>
          </p:cNvSpPr>
          <p:nvPr/>
        </p:nvSpPr>
        <p:spPr>
          <a:xfrm>
            <a:off x="357022" y="2402058"/>
            <a:ext cx="4996855" cy="3125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just">
              <a:buNone/>
            </a:pPr>
            <a:r>
              <a:rPr lang="es-ES" sz="2800" dirty="0">
                <a:effectLst/>
                <a:latin typeface="Times New Roman" panose="02020603050405020304" pitchFamily="18" charset="0"/>
                <a:ea typeface="Calibri" panose="020F0502020204030204" pitchFamily="34" charset="0"/>
              </a:rPr>
              <a:t>Estudiar la conductividad eléctrica y propiedades mecánicas en materiales a base de cemento con la adición de partículas de carbono.</a:t>
            </a:r>
            <a:endParaRPr lang="es-EC" sz="3200" dirty="0"/>
          </a:p>
        </p:txBody>
      </p:sp>
      <p:sp>
        <p:nvSpPr>
          <p:cNvPr id="9" name="Título 1">
            <a:extLst>
              <a:ext uri="{FF2B5EF4-FFF2-40B4-BE49-F238E27FC236}">
                <a16:creationId xmlns:a16="http://schemas.microsoft.com/office/drawing/2014/main" id="{7B6F040E-4C97-4D72-9E33-8A578CA9F6AD}"/>
              </a:ext>
            </a:extLst>
          </p:cNvPr>
          <p:cNvSpPr txBox="1">
            <a:spLocks/>
          </p:cNvSpPr>
          <p:nvPr/>
        </p:nvSpPr>
        <p:spPr>
          <a:xfrm>
            <a:off x="6095999" y="1408936"/>
            <a:ext cx="4853258" cy="532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000" b="1" dirty="0">
                <a:latin typeface="Times New Roman" panose="02020603050405020304" pitchFamily="18" charset="0"/>
                <a:cs typeface="Times New Roman" panose="02020603050405020304" pitchFamily="18" charset="0"/>
              </a:rPr>
              <a:t>Objetivos específicos</a:t>
            </a:r>
            <a:endParaRPr lang="es-EC" sz="3000" b="1" dirty="0">
              <a:latin typeface="Times New Roman" panose="02020603050405020304" pitchFamily="18" charset="0"/>
              <a:cs typeface="Times New Roman" panose="02020603050405020304" pitchFamily="18" charset="0"/>
            </a:endParaRPr>
          </a:p>
        </p:txBody>
      </p:sp>
      <p:sp>
        <p:nvSpPr>
          <p:cNvPr id="10" name="Título 2">
            <a:extLst>
              <a:ext uri="{FF2B5EF4-FFF2-40B4-BE49-F238E27FC236}">
                <a16:creationId xmlns:a16="http://schemas.microsoft.com/office/drawing/2014/main" id="{AEC726D2-799D-410A-8720-92F5735D964E}"/>
              </a:ext>
            </a:extLst>
          </p:cNvPr>
          <p:cNvSpPr txBox="1">
            <a:spLocks/>
          </p:cNvSpPr>
          <p:nvPr/>
        </p:nvSpPr>
        <p:spPr>
          <a:xfrm>
            <a:off x="5848168" y="2323726"/>
            <a:ext cx="5757678" cy="37957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just">
              <a:buNone/>
            </a:pPr>
            <a:r>
              <a:rPr lang="es-ES" sz="2000" dirty="0"/>
              <a:t>•	Hallar la mejor proporción de Carbono que dé como resultado la mejor conductividad eléctrica en las probetas de materiales a base de cemento.</a:t>
            </a:r>
          </a:p>
          <a:p>
            <a:pPr marL="0" indent="0" algn="just">
              <a:buNone/>
            </a:pPr>
            <a:r>
              <a:rPr lang="es-ES" sz="2000" dirty="0"/>
              <a:t>•	Determinar los mejores tipos de Carbono que contribuyan a obtener una mejor conducción eléctrica en las probetas.</a:t>
            </a:r>
          </a:p>
          <a:p>
            <a:pPr marL="0" indent="0" algn="just">
              <a:buNone/>
            </a:pPr>
            <a:r>
              <a:rPr lang="es-ES" sz="2000" dirty="0"/>
              <a:t>•	Obtener las propiedades mecánicas y reológicas de las probetas que presenten la mejor conductividad eléctrica al vigésimo octavo día de fraguado.</a:t>
            </a:r>
          </a:p>
          <a:p>
            <a:pPr marL="0" indent="0" algn="just">
              <a:buNone/>
            </a:pPr>
            <a:endParaRPr lang="es-EC" sz="3600" dirty="0"/>
          </a:p>
        </p:txBody>
      </p:sp>
    </p:spTree>
    <p:extLst>
      <p:ext uri="{BB962C8B-B14F-4D97-AF65-F5344CB8AC3E}">
        <p14:creationId xmlns:p14="http://schemas.microsoft.com/office/powerpoint/2010/main" val="110266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F932A7-DF7F-4757-B6F6-4F0903C92523}"/>
              </a:ext>
            </a:extLst>
          </p:cNvPr>
          <p:cNvSpPr txBox="1">
            <a:spLocks/>
          </p:cNvSpPr>
          <p:nvPr/>
        </p:nvSpPr>
        <p:spPr>
          <a:xfrm>
            <a:off x="157748" y="614141"/>
            <a:ext cx="9346946" cy="6278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cs typeface="Times New Roman" panose="02020603050405020304" pitchFamily="18" charset="0"/>
              </a:rPr>
              <a:t>Generalidades de los medios porosos</a:t>
            </a:r>
            <a:endParaRPr lang="es-EC" sz="2800"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B0237339-4958-4671-9D54-5255819EE138}"/>
              </a:ext>
            </a:extLst>
          </p:cNvPr>
          <p:cNvPicPr>
            <a:picLocks noChangeAspect="1"/>
          </p:cNvPicPr>
          <p:nvPr/>
        </p:nvPicPr>
        <p:blipFill>
          <a:blip r:embed="rId2"/>
          <a:stretch>
            <a:fillRect/>
          </a:stretch>
        </p:blipFill>
        <p:spPr>
          <a:xfrm>
            <a:off x="62096" y="1199946"/>
            <a:ext cx="6289303" cy="4860653"/>
          </a:xfrm>
          <a:prstGeom prst="rect">
            <a:avLst/>
          </a:prstGeom>
        </p:spPr>
      </p:pic>
      <p:sp>
        <p:nvSpPr>
          <p:cNvPr id="8" name="Content Placeholder 2">
            <a:extLst>
              <a:ext uri="{FF2B5EF4-FFF2-40B4-BE49-F238E27FC236}">
                <a16:creationId xmlns:a16="http://schemas.microsoft.com/office/drawing/2014/main" id="{5F769AB0-A0ED-4CCD-9756-96A1F1887FB2}"/>
              </a:ext>
            </a:extLst>
          </p:cNvPr>
          <p:cNvSpPr txBox="1">
            <a:spLocks/>
          </p:cNvSpPr>
          <p:nvPr/>
        </p:nvSpPr>
        <p:spPr>
          <a:xfrm>
            <a:off x="157748" y="6060599"/>
            <a:ext cx="5893543" cy="89098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1600" dirty="0"/>
              <a:t>Ejemplos de materiales porosos naturales vistos con un microscopio electrónico (X10), (A) arena fina, (B) piedra arenisca, (C) piedra caliza, (D) pan de centeno, (E) madera, (F) sección de pulmón humano.</a:t>
            </a:r>
            <a:endParaRPr lang="es-EC" sz="1600" dirty="0"/>
          </a:p>
        </p:txBody>
      </p:sp>
      <p:sp>
        <p:nvSpPr>
          <p:cNvPr id="9" name="Title 1">
            <a:extLst>
              <a:ext uri="{FF2B5EF4-FFF2-40B4-BE49-F238E27FC236}">
                <a16:creationId xmlns:a16="http://schemas.microsoft.com/office/drawing/2014/main" id="{0BAFFBA9-B92D-4331-A88E-0B84E362506E}"/>
              </a:ext>
            </a:extLst>
          </p:cNvPr>
          <p:cNvSpPr txBox="1">
            <a:spLocks/>
          </p:cNvSpPr>
          <p:nvPr/>
        </p:nvSpPr>
        <p:spPr>
          <a:xfrm>
            <a:off x="157748" y="0"/>
            <a:ext cx="3091920" cy="7077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dirty="0">
                <a:latin typeface="Times New Roman" panose="02020603050405020304" pitchFamily="18" charset="0"/>
                <a:cs typeface="Times New Roman" panose="02020603050405020304" pitchFamily="18" charset="0"/>
              </a:rPr>
              <a:t>Marco teórico</a:t>
            </a:r>
            <a:endParaRPr lang="es-EC" sz="3600"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18D20AFC-6528-4EB3-AFF7-1A430C98345B}"/>
              </a:ext>
            </a:extLst>
          </p:cNvPr>
          <p:cNvSpPr txBox="1">
            <a:spLocks/>
          </p:cNvSpPr>
          <p:nvPr/>
        </p:nvSpPr>
        <p:spPr>
          <a:xfrm>
            <a:off x="7257389" y="492280"/>
            <a:ext cx="3702159" cy="121860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ea typeface="Times New Roman" panose="02020603050405020304" pitchFamily="18" charset="0"/>
                <a:cs typeface="Times New Roman" panose="02020603050405020304" pitchFamily="18" charset="0"/>
              </a:rPr>
              <a:t>Cuerpo sólido que alberga un conjunto de poros en su volumen</a:t>
            </a:r>
          </a:p>
          <a:p>
            <a:pPr marL="0" indent="0" algn="just">
              <a:buFont typeface="Arial" panose="020B0604020202020204" pitchFamily="34" charset="0"/>
              <a:buNone/>
            </a:pPr>
            <a:endParaRPr lang="es-EC" dirty="0"/>
          </a:p>
        </p:txBody>
      </p:sp>
      <p:sp>
        <p:nvSpPr>
          <p:cNvPr id="11" name="Content Placeholder 2">
            <a:extLst>
              <a:ext uri="{FF2B5EF4-FFF2-40B4-BE49-F238E27FC236}">
                <a16:creationId xmlns:a16="http://schemas.microsoft.com/office/drawing/2014/main" id="{C4746340-A538-4956-84A2-9046C5BC86B0}"/>
              </a:ext>
            </a:extLst>
          </p:cNvPr>
          <p:cNvSpPr txBox="1">
            <a:spLocks/>
          </p:cNvSpPr>
          <p:nvPr/>
        </p:nvSpPr>
        <p:spPr>
          <a:xfrm>
            <a:off x="7257389" y="2292289"/>
            <a:ext cx="3702159" cy="121860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C" sz="2400" dirty="0">
                <a:latin typeface="Times New Roman" panose="02020603050405020304" pitchFamily="18" charset="0"/>
                <a:cs typeface="Times New Roman" panose="02020603050405020304" pitchFamily="18" charset="0"/>
              </a:rPr>
              <a:t>Los poros pueden permanecer o no unidos entre sí</a:t>
            </a:r>
          </a:p>
        </p:txBody>
      </p:sp>
      <p:sp>
        <p:nvSpPr>
          <p:cNvPr id="12" name="Content Placeholder 2">
            <a:extLst>
              <a:ext uri="{FF2B5EF4-FFF2-40B4-BE49-F238E27FC236}">
                <a16:creationId xmlns:a16="http://schemas.microsoft.com/office/drawing/2014/main" id="{43EAE570-4E11-432C-A894-56B417FF589D}"/>
              </a:ext>
            </a:extLst>
          </p:cNvPr>
          <p:cNvSpPr txBox="1">
            <a:spLocks/>
          </p:cNvSpPr>
          <p:nvPr/>
        </p:nvSpPr>
        <p:spPr>
          <a:xfrm>
            <a:off x="6593826" y="5055705"/>
            <a:ext cx="2057924" cy="478076"/>
          </a:xfrm>
          <a:prstGeom prst="rect">
            <a:avLst/>
          </a:prstGeo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C" dirty="0">
                <a:latin typeface="Times New Roman" panose="02020603050405020304" pitchFamily="18" charset="0"/>
                <a:cs typeface="Times New Roman" panose="02020603050405020304" pitchFamily="18" charset="0"/>
              </a:rPr>
              <a:t>P</a:t>
            </a:r>
            <a:r>
              <a:rPr lang="es-ES" sz="2800" dirty="0" err="1">
                <a:latin typeface="Times New Roman" panose="02020603050405020304" pitchFamily="18" charset="0"/>
                <a:cs typeface="Times New Roman" panose="02020603050405020304" pitchFamily="18" charset="0"/>
              </a:rPr>
              <a:t>orosidad</a:t>
            </a:r>
            <a:r>
              <a:rPr lang="es-ES" sz="2800" dirty="0">
                <a:latin typeface="Times New Roman" panose="02020603050405020304" pitchFamily="18" charset="0"/>
                <a:cs typeface="Times New Roman" panose="02020603050405020304" pitchFamily="18" charset="0"/>
              </a:rPr>
              <a:t> ϕ</a:t>
            </a:r>
            <a:endParaRPr lang="es-EC" dirty="0">
              <a:latin typeface="Times New Roman" panose="02020603050405020304" pitchFamily="18" charset="0"/>
              <a:cs typeface="Times New Roman" panose="02020603050405020304" pitchFamily="18" charset="0"/>
            </a:endParaRPr>
          </a:p>
        </p:txBody>
      </p:sp>
      <p:sp>
        <p:nvSpPr>
          <p:cNvPr id="14" name="Content Placeholder 2">
            <a:extLst>
              <a:ext uri="{FF2B5EF4-FFF2-40B4-BE49-F238E27FC236}">
                <a16:creationId xmlns:a16="http://schemas.microsoft.com/office/drawing/2014/main" id="{67F2E4F5-79DC-4BFD-9F1C-833FAA2A2C8C}"/>
              </a:ext>
            </a:extLst>
          </p:cNvPr>
          <p:cNvSpPr txBox="1">
            <a:spLocks/>
          </p:cNvSpPr>
          <p:nvPr/>
        </p:nvSpPr>
        <p:spPr>
          <a:xfrm>
            <a:off x="9634331" y="4499122"/>
            <a:ext cx="2399921" cy="1591242"/>
          </a:xfrm>
          <a:prstGeom prst="rect">
            <a:avLst/>
          </a:prstGeo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a:latin typeface="Times New Roman" panose="02020603050405020304" pitchFamily="18" charset="0"/>
                <a:cs typeface="Times New Roman" panose="02020603050405020304" pitchFamily="18" charset="0"/>
              </a:rPr>
              <a:t>Fracción volumétrica del cuerpo abarcada por los poros.</a:t>
            </a:r>
            <a:endParaRPr lang="es-EC" sz="2400" dirty="0">
              <a:latin typeface="Times New Roman" panose="02020603050405020304" pitchFamily="18" charset="0"/>
              <a:cs typeface="Times New Roman" panose="02020603050405020304" pitchFamily="18" charset="0"/>
            </a:endParaRPr>
          </a:p>
        </p:txBody>
      </p:sp>
      <p:sp>
        <p:nvSpPr>
          <p:cNvPr id="3" name="Flecha: hacia abajo 2">
            <a:extLst>
              <a:ext uri="{FF2B5EF4-FFF2-40B4-BE49-F238E27FC236}">
                <a16:creationId xmlns:a16="http://schemas.microsoft.com/office/drawing/2014/main" id="{61864B1B-C6ED-41E3-96A6-BB0210AA3DC8}"/>
              </a:ext>
            </a:extLst>
          </p:cNvPr>
          <p:cNvSpPr/>
          <p:nvPr/>
        </p:nvSpPr>
        <p:spPr>
          <a:xfrm>
            <a:off x="8956068" y="1743626"/>
            <a:ext cx="304800" cy="581402"/>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sp>
        <p:nvSpPr>
          <p:cNvPr id="4" name="Flecha: a la derecha 3">
            <a:extLst>
              <a:ext uri="{FF2B5EF4-FFF2-40B4-BE49-F238E27FC236}">
                <a16:creationId xmlns:a16="http://schemas.microsoft.com/office/drawing/2014/main" id="{1FDE121E-AB23-4C09-916C-4F728BA5B576}"/>
              </a:ext>
            </a:extLst>
          </p:cNvPr>
          <p:cNvSpPr/>
          <p:nvPr/>
        </p:nvSpPr>
        <p:spPr>
          <a:xfrm>
            <a:off x="8763911" y="5181600"/>
            <a:ext cx="758259" cy="352181"/>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30227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F932A7-DF7F-4757-B6F6-4F0903C92523}"/>
              </a:ext>
            </a:extLst>
          </p:cNvPr>
          <p:cNvSpPr txBox="1">
            <a:spLocks/>
          </p:cNvSpPr>
          <p:nvPr/>
        </p:nvSpPr>
        <p:spPr>
          <a:xfrm>
            <a:off x="393377" y="479349"/>
            <a:ext cx="9187918" cy="727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latin typeface="Times New Roman" panose="02020603050405020304" pitchFamily="18" charset="0"/>
                <a:cs typeface="Times New Roman" panose="02020603050405020304" pitchFamily="18" charset="0"/>
              </a:rPr>
              <a:t>Tortuosidad</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D2359C92-47B0-47AC-96CE-C33BBCA903B3}"/>
                  </a:ext>
                </a:extLst>
              </p:cNvPr>
              <p:cNvSpPr txBox="1">
                <a:spLocks/>
              </p:cNvSpPr>
              <p:nvPr/>
            </p:nvSpPr>
            <p:spPr>
              <a:xfrm>
                <a:off x="393377" y="1506834"/>
                <a:ext cx="6033902" cy="450965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ES" sz="2400" dirty="0">
                  <a:effectLst/>
                  <a:ea typeface="Calibri" panose="020F0502020204030204" pitchFamily="34" charset="0"/>
                </a:endParaRPr>
              </a:p>
              <a:p>
                <a:pPr marL="0" indent="0" algn="just">
                  <a:buFont typeface="Arial" panose="020B0604020202020204" pitchFamily="34" charset="0"/>
                  <a:buNone/>
                </a:pPr>
                <a:r>
                  <a:rPr lang="es-ES" sz="2400" dirty="0">
                    <a:ea typeface="Calibri" panose="020F0502020204030204" pitchFamily="34" charset="0"/>
                  </a:rPr>
                  <a:t>R</a:t>
                </a:r>
                <a:r>
                  <a:rPr lang="es-ES" sz="2400" dirty="0">
                    <a:effectLst/>
                    <a:ea typeface="Calibri" panose="020F0502020204030204" pitchFamily="34" charset="0"/>
                  </a:rPr>
                  <a:t>azón entre la longitud real que debe viajar una partícula entre dos puntos y la longitud en línea recta entre </a:t>
                </a:r>
                <a:r>
                  <a:rPr lang="es-ES" sz="2400" dirty="0">
                    <a:ea typeface="Calibri" panose="020F0502020204030204" pitchFamily="34" charset="0"/>
                  </a:rPr>
                  <a:t>dichos</a:t>
                </a:r>
                <a:r>
                  <a:rPr lang="es-ES" sz="2400" dirty="0">
                    <a:effectLst/>
                    <a:ea typeface="Calibri" panose="020F0502020204030204" pitchFamily="34" charset="0"/>
                  </a:rPr>
                  <a:t> puntos.</a:t>
                </a:r>
              </a:p>
              <a:p>
                <a:pPr marL="0" indent="0" algn="just">
                  <a:buFont typeface="Arial" panose="020B0604020202020204" pitchFamily="34" charset="0"/>
                  <a:buNone/>
                </a:pPr>
                <a:endParaRPr lang="es-ES" sz="2400" dirty="0">
                  <a:ea typeface="Calibri" panose="020F0502020204030204" pitchFamily="34" charset="0"/>
                </a:endParaRPr>
              </a:p>
              <a:p>
                <a:pPr marL="0" indent="0" algn="ctr">
                  <a:buFont typeface="Arial" panose="020B0604020202020204" pitchFamily="34" charset="0"/>
                  <a:buNone/>
                </a:pPr>
                <a:r>
                  <a:rPr lang="es-ES" sz="2400" dirty="0">
                    <a:effectLst/>
                    <a:ea typeface="Calibri" panose="020F0502020204030204" pitchFamily="34" charset="0"/>
                  </a:rPr>
                  <a:t> </a:t>
                </a:r>
                <a14:m>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𝜉</m:t>
                    </m:r>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type m:val="skw"/>
                        <m:ctrlPr>
                          <a:rPr lang="es-ES" i="1">
                            <a:effectLst/>
                            <a:latin typeface="Cambria Math" panose="02040503050406030204" pitchFamily="18" charset="0"/>
                          </a:rPr>
                        </m:ctrlPr>
                      </m:fPr>
                      <m:num>
                        <m:sSub>
                          <m:sSubPr>
                            <m:ctrlPr>
                              <a:rPr lang="es-ES" i="1">
                                <a:effectLst/>
                                <a:latin typeface="Cambria Math" panose="020405030504060302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𝐿</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𝐸</m:t>
                            </m:r>
                          </m:sub>
                        </m:sSub>
                      </m:num>
                      <m:den>
                        <m:sSub>
                          <m:sSubPr>
                            <m:ctrlPr>
                              <a:rPr lang="es-ES" i="1">
                                <a:effectLst/>
                                <a:latin typeface="Cambria Math" panose="020405030504060302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𝐿</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𝑁</m:t>
                            </m:r>
                          </m:sub>
                        </m:sSub>
                      </m:den>
                    </m:f>
                  </m:oMath>
                </a14:m>
                <a:r>
                  <a:rPr lang="es-ES" sz="2400" dirty="0">
                    <a:effectLst/>
                    <a:ea typeface="Times New Roman" panose="02020603050405020304" pitchFamily="18" charset="0"/>
                  </a:rPr>
                  <a:t> </a:t>
                </a:r>
              </a:p>
              <a:p>
                <a:pPr marL="0" indent="0" algn="just">
                  <a:buNone/>
                </a:pPr>
                <a:endParaRPr lang="es-ES" sz="2400" dirty="0">
                  <a:ea typeface="Calibri" panose="020F0502020204030204" pitchFamily="34" charset="0"/>
                </a:endParaRPr>
              </a:p>
              <a:p>
                <a:pPr marL="0" indent="0" algn="just">
                  <a:buNone/>
                </a:pPr>
                <a:endParaRPr lang="es-ES" sz="2400" dirty="0"/>
              </a:p>
              <a:p>
                <a:pPr marL="0" indent="0" algn="just">
                  <a:buFont typeface="Arial" panose="020B0604020202020204" pitchFamily="34" charset="0"/>
                  <a:buNone/>
                </a:pPr>
                <a:endParaRPr lang="es-ES" sz="2400" dirty="0"/>
              </a:p>
            </p:txBody>
          </p:sp>
        </mc:Choice>
        <mc:Fallback xmlns="">
          <p:sp>
            <p:nvSpPr>
              <p:cNvPr id="7" name="Content Placeholder 2">
                <a:extLst>
                  <a:ext uri="{FF2B5EF4-FFF2-40B4-BE49-F238E27FC236}">
                    <a16:creationId xmlns:a16="http://schemas.microsoft.com/office/drawing/2014/main" id="{D2359C92-47B0-47AC-96CE-C33BBCA903B3}"/>
                  </a:ext>
                </a:extLst>
              </p:cNvPr>
              <p:cNvSpPr txBox="1">
                <a:spLocks noRot="1" noChangeAspect="1" noMove="1" noResize="1" noEditPoints="1" noAdjustHandles="1" noChangeArrowheads="1" noChangeShapeType="1" noTextEdit="1"/>
              </p:cNvSpPr>
              <p:nvPr/>
            </p:nvSpPr>
            <p:spPr>
              <a:xfrm>
                <a:off x="393377" y="1506834"/>
                <a:ext cx="6033902" cy="4509653"/>
              </a:xfrm>
              <a:prstGeom prst="rect">
                <a:avLst/>
              </a:prstGeom>
              <a:blipFill>
                <a:blip r:embed="rId2"/>
                <a:stretch>
                  <a:fillRect l="-1618" r="-1618"/>
                </a:stretch>
              </a:blipFill>
              <a:ln>
                <a:noFill/>
              </a:ln>
            </p:spPr>
            <p:txBody>
              <a:bodyPr/>
              <a:lstStyle/>
              <a:p>
                <a:r>
                  <a:rPr lang="es-ES">
                    <a:noFill/>
                  </a:rPr>
                  <a:t> </a:t>
                </a:r>
              </a:p>
            </p:txBody>
          </p:sp>
        </mc:Fallback>
      </mc:AlternateContent>
      <p:pic>
        <p:nvPicPr>
          <p:cNvPr id="9" name="Imagen 8">
            <a:extLst>
              <a:ext uri="{FF2B5EF4-FFF2-40B4-BE49-F238E27FC236}">
                <a16:creationId xmlns:a16="http://schemas.microsoft.com/office/drawing/2014/main" id="{E9B8DA89-F362-41F8-9A79-2B415025B65F}"/>
              </a:ext>
            </a:extLst>
          </p:cNvPr>
          <p:cNvPicPr>
            <a:picLocks noChangeAspect="1"/>
          </p:cNvPicPr>
          <p:nvPr/>
        </p:nvPicPr>
        <p:blipFill>
          <a:blip r:embed="rId3"/>
          <a:stretch>
            <a:fillRect/>
          </a:stretch>
        </p:blipFill>
        <p:spPr>
          <a:xfrm>
            <a:off x="7702755" y="0"/>
            <a:ext cx="3757079" cy="4940290"/>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759D8C1-88C6-4882-8D24-5C39DED9F341}"/>
                  </a:ext>
                </a:extLst>
              </p:cNvPr>
              <p:cNvSpPr txBox="1">
                <a:spLocks/>
              </p:cNvSpPr>
              <p:nvPr/>
            </p:nvSpPr>
            <p:spPr>
              <a:xfrm>
                <a:off x="6917635" y="4585252"/>
                <a:ext cx="4880988" cy="178108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2400" dirty="0">
                  <a:ea typeface="Calibri" panose="020F0502020204030204" pitchFamily="34" charset="0"/>
                </a:endParaRPr>
              </a:p>
              <a:p>
                <a:pPr marL="0" indent="0" algn="just">
                  <a:buNone/>
                </a:pPr>
                <a14:m>
                  <m:oMath xmlns:m="http://schemas.openxmlformats.org/officeDocument/2006/math">
                    <m:sSub>
                      <m:sSubPr>
                        <m:ctrlPr>
                          <a:rPr lang="es-E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s-ES" sz="1800" i="1">
                            <a:effectLst/>
                            <a:latin typeface="Cambria Math" panose="02040503050406030204" pitchFamily="18" charset="0"/>
                            <a:ea typeface="Calibri" panose="020F0502020204030204" pitchFamily="34" charset="0"/>
                            <a:cs typeface="Times New Roman" panose="02020603050405020304" pitchFamily="18" charset="0"/>
                          </a:rPr>
                          <m:t>𝑜</m:t>
                        </m:r>
                      </m:sub>
                    </m:sSub>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s-ES" sz="1800" dirty="0">
                    <a:effectLst/>
                    <a:ea typeface="Calibri" panose="020F0502020204030204" pitchFamily="34" charset="0"/>
                    <a:cs typeface="Times New Roman" panose="02020603050405020304" pitchFamily="18" charset="0"/>
                  </a:rPr>
                  <a:t>segmento sólido</a:t>
                </a:r>
              </a:p>
              <a:p>
                <a:pPr marL="0" indent="0" algn="just">
                  <a:buNone/>
                </a:pPr>
                <a14:m>
                  <m:oMath xmlns:m="http://schemas.openxmlformats.org/officeDocument/2006/math">
                    <m:sSub>
                      <m:sSubPr>
                        <m:ctrlPr>
                          <a:rPr lang="es-E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s-ES" sz="1800" i="1">
                            <a:effectLst/>
                            <a:latin typeface="Cambria Math" panose="02040503050406030204" pitchFamily="18" charset="0"/>
                            <a:ea typeface="Calibri" panose="020F0502020204030204" pitchFamily="34" charset="0"/>
                            <a:cs typeface="Times New Roman" panose="02020603050405020304" pitchFamily="18" charset="0"/>
                          </a:rPr>
                          <m:t>𝐸</m:t>
                        </m:r>
                      </m:sub>
                    </m:sSub>
                  </m:oMath>
                </a14:m>
                <a:r>
                  <a:rPr lang="es-ES" sz="1800" dirty="0">
                    <a:effectLst/>
                    <a:ea typeface="Times New Roman" panose="02020603050405020304" pitchFamily="18" charset="0"/>
                    <a:cs typeface="Times New Roman" panose="02020603050405020304" pitchFamily="18" charset="0"/>
                  </a:rPr>
                  <a:t>: longitud real que viaja una partícula </a:t>
                </a:r>
                <a:r>
                  <a:rPr lang="es-ES" sz="1800" dirty="0">
                    <a:effectLst/>
                    <a:ea typeface="Calibri" panose="020F0502020204030204" pitchFamily="34" charset="0"/>
                    <a:cs typeface="Times New Roman" panose="02020603050405020304" pitchFamily="18" charset="0"/>
                  </a:rPr>
                  <a:t> </a:t>
                </a:r>
              </a:p>
              <a:p>
                <a:pPr marL="0" indent="0" algn="just">
                  <a:buNone/>
                </a:pPr>
                <a14:m>
                  <m:oMath xmlns:m="http://schemas.openxmlformats.org/officeDocument/2006/math">
                    <m:sSub>
                      <m:sSubPr>
                        <m:ctrlPr>
                          <a:rPr lang="es-E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s-ES" sz="1800" i="1">
                            <a:effectLst/>
                            <a:latin typeface="Cambria Math" panose="02040503050406030204" pitchFamily="18" charset="0"/>
                            <a:ea typeface="Calibri" panose="020F0502020204030204" pitchFamily="34" charset="0"/>
                            <a:cs typeface="Times New Roman" panose="02020603050405020304" pitchFamily="18" charset="0"/>
                          </a:rPr>
                          <m:t>𝑁</m:t>
                        </m:r>
                      </m:sub>
                    </m:sSub>
                  </m:oMath>
                </a14:m>
                <a:r>
                  <a:rPr lang="es-ES" sz="1800" dirty="0">
                    <a:effectLst/>
                    <a:ea typeface="Times New Roman" panose="02020603050405020304" pitchFamily="18" charset="0"/>
                    <a:cs typeface="Times New Roman" panose="02020603050405020304" pitchFamily="18" charset="0"/>
                  </a:rPr>
                  <a:t>: longitud en línea recta de la muestra porosa</a:t>
                </a:r>
                <a:endParaRPr lang="es-ES" sz="2000" dirty="0"/>
              </a:p>
              <a:p>
                <a:pPr marL="0" indent="0" algn="just">
                  <a:buFont typeface="Arial" panose="020B0604020202020204" pitchFamily="34" charset="0"/>
                  <a:buNone/>
                </a:pPr>
                <a:endParaRPr lang="es-ES" sz="2400" dirty="0"/>
              </a:p>
            </p:txBody>
          </p:sp>
        </mc:Choice>
        <mc:Fallback xmlns="">
          <p:sp>
            <p:nvSpPr>
              <p:cNvPr id="6" name="Content Placeholder 2">
                <a:extLst>
                  <a:ext uri="{FF2B5EF4-FFF2-40B4-BE49-F238E27FC236}">
                    <a16:creationId xmlns:a16="http://schemas.microsoft.com/office/drawing/2014/main" id="{A759D8C1-88C6-4882-8D24-5C39DED9F341}"/>
                  </a:ext>
                </a:extLst>
              </p:cNvPr>
              <p:cNvSpPr txBox="1">
                <a:spLocks noRot="1" noChangeAspect="1" noMove="1" noResize="1" noEditPoints="1" noAdjustHandles="1" noChangeArrowheads="1" noChangeShapeType="1" noTextEdit="1"/>
              </p:cNvSpPr>
              <p:nvPr/>
            </p:nvSpPr>
            <p:spPr>
              <a:xfrm>
                <a:off x="6917635" y="4585252"/>
                <a:ext cx="4880988" cy="1781081"/>
              </a:xfrm>
              <a:prstGeom prst="rect">
                <a:avLst/>
              </a:prstGeom>
              <a:blipFill>
                <a:blip r:embed="rId4"/>
                <a:stretch>
                  <a:fillRect/>
                </a:stretch>
              </a:blipFill>
              <a:ln>
                <a:noFill/>
              </a:ln>
            </p:spPr>
            <p:txBody>
              <a:bodyPr/>
              <a:lstStyle/>
              <a:p>
                <a:r>
                  <a:rPr lang="es-ES">
                    <a:noFill/>
                  </a:rPr>
                  <a:t> </a:t>
                </a:r>
              </a:p>
            </p:txBody>
          </p:sp>
        </mc:Fallback>
      </mc:AlternateContent>
    </p:spTree>
    <p:extLst>
      <p:ext uri="{BB962C8B-B14F-4D97-AF65-F5344CB8AC3E}">
        <p14:creationId xmlns:p14="http://schemas.microsoft.com/office/powerpoint/2010/main" val="799994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6761</TotalTime>
  <Words>2649</Words>
  <Application>Microsoft Office PowerPoint</Application>
  <PresentationFormat>Widescreen</PresentationFormat>
  <Paragraphs>328</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INTRODUCCIÓN</vt:lpstr>
      <vt:lpstr>Antecedentes</vt:lpstr>
      <vt:lpstr>PowerPoint Presentation</vt:lpstr>
      <vt:lpstr>PowerPoint Presentation</vt:lpstr>
      <vt:lpstr>PowerPoint Presentation</vt:lpstr>
      <vt:lpstr>Objetivos</vt:lpstr>
      <vt:lpstr>PowerPoint Presentation</vt:lpstr>
      <vt:lpstr>PowerPoint Presentation</vt:lpstr>
      <vt:lpstr>PowerPoint Presentation</vt:lpstr>
      <vt:lpstr>Teoría de Percolación</vt:lpstr>
      <vt:lpstr>Percolación y Conductividad</vt:lpstr>
      <vt:lpstr>Metodología Aplicada</vt:lpstr>
      <vt:lpstr>PowerPoint Presentation</vt:lpstr>
      <vt:lpstr>Obtención de las partículas de carbono</vt:lpstr>
      <vt:lpstr>Prueba de saturación agua - carbono</vt:lpstr>
      <vt:lpstr>Prueba de saturación agua - carbono</vt:lpstr>
      <vt:lpstr>Mezcla agua – cemento -carbón para ensayos eléctricos</vt:lpstr>
      <vt:lpstr>Mezcla agua – cemento -carbón para ensayos eléctricos</vt:lpstr>
      <vt:lpstr>Mezcla agua – cemento -carbón para ensayos eléctricos</vt:lpstr>
      <vt:lpstr>PowerPoint Presentation</vt:lpstr>
      <vt:lpstr>Metodología de medición de voltaje</vt:lpstr>
      <vt:lpstr>Cálculo de resistencia eléctrica</vt:lpstr>
      <vt:lpstr>Resultados de ensayos eléctricos</vt:lpstr>
      <vt:lpstr>Comportamiento de la caída de voltaje</vt:lpstr>
      <vt:lpstr>Comportamiento de la caída de voltaje</vt:lpstr>
      <vt:lpstr>Comportamiento de la caída de voltaje</vt:lpstr>
      <vt:lpstr>Comportamiento de la caída de voltaje</vt:lpstr>
      <vt:lpstr>PowerPoint Presentation</vt:lpstr>
      <vt:lpstr>PowerPoint Presentation</vt:lpstr>
      <vt:lpstr>PowerPoint Presentation</vt:lpstr>
      <vt:lpstr>PowerPoint Presentation</vt:lpstr>
      <vt:lpstr>PowerPoint Presentation</vt:lpstr>
      <vt:lpstr>Comportamiento de la conductividad eléctrica</vt:lpstr>
      <vt:lpstr>Comportamiento de la conductividad eléctrica</vt:lpstr>
      <vt:lpstr>Ensayos Mecánicos</vt:lpstr>
      <vt:lpstr>Resultados de ensayos mecánicos</vt:lpstr>
      <vt:lpstr>PowerPoint Presentation</vt:lpstr>
      <vt:lpstr>Comparación comportamiento mecánico</vt:lpstr>
      <vt:lpstr>PowerPoint Presentation</vt:lpstr>
      <vt:lpstr>PowerPoint Presentation</vt:lpstr>
      <vt:lpstr>PowerPoint Presentation</vt:lpstr>
      <vt:lpstr>Resultados ensayos reológicos</vt:lpstr>
      <vt:lpstr>PowerPoint Presentation</vt:lpstr>
      <vt:lpstr>PowerPoint Presentation</vt:lpstr>
      <vt:lpstr>PowerPoint Presentation</vt:lpstr>
      <vt:lpstr>PowerPoint Presentation</vt:lpstr>
      <vt:lpstr>PowerPoint Presentation</vt:lpstr>
      <vt:lpstr>Conclusiones</vt:lpstr>
      <vt:lpstr>Conclusiones</vt:lpstr>
      <vt:lpstr>Recomendaciones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Pablo Reina</dc:creator>
  <cp:lastModifiedBy>Pablo Reina</cp:lastModifiedBy>
  <cp:revision>89</cp:revision>
  <dcterms:created xsi:type="dcterms:W3CDTF">2022-01-13T02:22:42Z</dcterms:created>
  <dcterms:modified xsi:type="dcterms:W3CDTF">2022-03-28T17:19:38Z</dcterms:modified>
</cp:coreProperties>
</file>