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61" r:id="rId2"/>
    <p:sldId id="257" r:id="rId3"/>
    <p:sldId id="269" r:id="rId4"/>
    <p:sldId id="271" r:id="rId5"/>
    <p:sldId id="267" r:id="rId6"/>
    <p:sldId id="272" r:id="rId7"/>
    <p:sldId id="273" r:id="rId8"/>
    <p:sldId id="274" r:id="rId9"/>
    <p:sldId id="275" r:id="rId10"/>
    <p:sldId id="276" r:id="rId11"/>
    <p:sldId id="277" r:id="rId12"/>
    <p:sldId id="278" r:id="rId13"/>
    <p:sldId id="263"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4" autoAdjust="0"/>
    <p:restoredTop sz="70537" autoAdjust="0"/>
  </p:normalViewPr>
  <p:slideViewPr>
    <p:cSldViewPr snapToGrid="0">
      <p:cViewPr varScale="1">
        <p:scale>
          <a:sx n="63" d="100"/>
          <a:sy n="63" d="100"/>
        </p:scale>
        <p:origin x="1614" y="78"/>
      </p:cViewPr>
      <p:guideLst>
        <p:guide pos="3840"/>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990"/>
    </p:cViewPr>
  </p:sorterViewPr>
  <p:notesViewPr>
    <p:cSldViewPr snapToGrid="0">
      <p:cViewPr varScale="1">
        <p:scale>
          <a:sx n="72" d="100"/>
          <a:sy n="72" d="100"/>
        </p:scale>
        <p:origin x="414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P:\AESORIA%20TESIS%20GATEWAY\SCORING%20COOP.%20AMBATO\Tablas%20presentaci&#243;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P:\AESORIA%20TESIS%20GATEWAY\SCORING%20COOP.%20AMBATO\Tablas%20presentaci&#243;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P:\AESORIA%20TESIS%20GATEWAY\SCORING%20COOP.%20AMBATO\Tablas%20presentaci&#243;n.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P:\AESORIA%20TESIS%20GATEWAY\SCORING%20COOP.%20AMBATO\Tablas%20presentaci&#243;n.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US"/>
              <a:t>Colocación</a:t>
            </a:r>
            <a:r>
              <a:rPr lang="es-US" baseline="0"/>
              <a:t> de microcréditos en el Ecuador</a:t>
            </a:r>
            <a:endParaRPr lang="es-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Hoja1!$B$7</c:f>
              <c:strCache>
                <c:ptCount val="1"/>
                <c:pt idx="0">
                  <c:v>COLOCACIÓN COOPERATIVAS</c:v>
                </c:pt>
              </c:strCache>
            </c:strRef>
          </c:tx>
          <c:spPr>
            <a:solidFill>
              <a:schemeClr val="accent1"/>
            </a:solidFill>
            <a:ln>
              <a:noFill/>
            </a:ln>
            <a:effectLst/>
          </c:spPr>
          <c:invertIfNegative val="0"/>
          <c:cat>
            <c:numRef>
              <c:f>Hoja1!$A$8:$A$10</c:f>
              <c:numCache>
                <c:formatCode>mmm\-yy</c:formatCode>
                <c:ptCount val="3"/>
                <c:pt idx="0">
                  <c:v>42522</c:v>
                </c:pt>
                <c:pt idx="1">
                  <c:v>42887</c:v>
                </c:pt>
                <c:pt idx="2">
                  <c:v>43252</c:v>
                </c:pt>
              </c:numCache>
            </c:numRef>
          </c:cat>
          <c:val>
            <c:numRef>
              <c:f>Hoja1!$B$8:$B$10</c:f>
              <c:numCache>
                <c:formatCode>0.00</c:formatCode>
                <c:ptCount val="3"/>
                <c:pt idx="0">
                  <c:v>6199.8214828800001</c:v>
                </c:pt>
                <c:pt idx="1">
                  <c:v>6631.6063463999999</c:v>
                </c:pt>
                <c:pt idx="2">
                  <c:v>8430.5013689400002</c:v>
                </c:pt>
              </c:numCache>
            </c:numRef>
          </c:val>
          <c:extLst>
            <c:ext xmlns:c16="http://schemas.microsoft.com/office/drawing/2014/chart" uri="{C3380CC4-5D6E-409C-BE32-E72D297353CC}">
              <c16:uniqueId val="{00000000-C1D8-45DA-8BF5-36604EE73D82}"/>
            </c:ext>
          </c:extLst>
        </c:ser>
        <c:ser>
          <c:idx val="1"/>
          <c:order val="1"/>
          <c:tx>
            <c:strRef>
              <c:f>Hoja1!$C$7</c:f>
              <c:strCache>
                <c:ptCount val="1"/>
                <c:pt idx="0">
                  <c:v>COLOCACIÓN BANCOS</c:v>
                </c:pt>
              </c:strCache>
            </c:strRef>
          </c:tx>
          <c:spPr>
            <a:solidFill>
              <a:schemeClr val="accent2"/>
            </a:solidFill>
            <a:ln>
              <a:noFill/>
            </a:ln>
            <a:effectLst/>
          </c:spPr>
          <c:invertIfNegative val="0"/>
          <c:cat>
            <c:numRef>
              <c:f>Hoja1!$A$8:$A$10</c:f>
              <c:numCache>
                <c:formatCode>mmm\-yy</c:formatCode>
                <c:ptCount val="3"/>
                <c:pt idx="0">
                  <c:v>42522</c:v>
                </c:pt>
                <c:pt idx="1">
                  <c:v>42887</c:v>
                </c:pt>
                <c:pt idx="2">
                  <c:v>43252</c:v>
                </c:pt>
              </c:numCache>
            </c:numRef>
          </c:cat>
          <c:val>
            <c:numRef>
              <c:f>Hoja1!$C$8:$C$10</c:f>
              <c:numCache>
                <c:formatCode>0.00</c:formatCode>
                <c:ptCount val="3"/>
                <c:pt idx="0">
                  <c:v>1398.32906695</c:v>
                </c:pt>
                <c:pt idx="1">
                  <c:v>1517.47594445</c:v>
                </c:pt>
                <c:pt idx="2">
                  <c:v>1624.81991365</c:v>
                </c:pt>
              </c:numCache>
            </c:numRef>
          </c:val>
          <c:extLst>
            <c:ext xmlns:c16="http://schemas.microsoft.com/office/drawing/2014/chart" uri="{C3380CC4-5D6E-409C-BE32-E72D297353CC}">
              <c16:uniqueId val="{00000001-C1D8-45DA-8BF5-36604EE73D82}"/>
            </c:ext>
          </c:extLst>
        </c:ser>
        <c:dLbls>
          <c:showLegendKey val="0"/>
          <c:showVal val="0"/>
          <c:showCatName val="0"/>
          <c:showSerName val="0"/>
          <c:showPercent val="0"/>
          <c:showBubbleSize val="0"/>
        </c:dLbls>
        <c:gapWidth val="150"/>
        <c:axId val="192188800"/>
        <c:axId val="192191040"/>
      </c:barChart>
      <c:dateAx>
        <c:axId val="19218880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92191040"/>
        <c:crosses val="autoZero"/>
        <c:auto val="1"/>
        <c:lblOffset val="100"/>
        <c:baseTimeUnit val="years"/>
      </c:dateAx>
      <c:valAx>
        <c:axId val="192191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Millones de USD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921888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US" dirty="0"/>
              <a:t>Principales</a:t>
            </a:r>
            <a:r>
              <a:rPr lang="es-US" baseline="0" dirty="0"/>
              <a:t> cuentas sector cooperativo </a:t>
            </a:r>
            <a:endParaRPr lang="es-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Hoja1!$B$36</c:f>
              <c:strCache>
                <c:ptCount val="1"/>
                <c:pt idx="0">
                  <c:v>2016</c:v>
                </c:pt>
              </c:strCache>
            </c:strRef>
          </c:tx>
          <c:spPr>
            <a:solidFill>
              <a:schemeClr val="accent1"/>
            </a:solidFill>
            <a:ln>
              <a:noFill/>
            </a:ln>
            <a:effectLst/>
          </c:spPr>
          <c:invertIfNegative val="0"/>
          <c:cat>
            <c:strRef>
              <c:f>Hoja1!$A$37:$A$41</c:f>
              <c:strCache>
                <c:ptCount val="5"/>
                <c:pt idx="0">
                  <c:v>Activos totales*</c:v>
                </c:pt>
                <c:pt idx="1">
                  <c:v>Pasivos totales*</c:v>
                </c:pt>
                <c:pt idx="2">
                  <c:v>Depósitos totales*</c:v>
                </c:pt>
                <c:pt idx="3">
                  <c:v>Cartera bruta*</c:v>
                </c:pt>
                <c:pt idx="4">
                  <c:v>Patrimonio*</c:v>
                </c:pt>
              </c:strCache>
            </c:strRef>
          </c:cat>
          <c:val>
            <c:numRef>
              <c:f>Hoja1!$B$37:$B$41</c:f>
              <c:numCache>
                <c:formatCode>General</c:formatCode>
                <c:ptCount val="5"/>
                <c:pt idx="0">
                  <c:v>7993</c:v>
                </c:pt>
                <c:pt idx="1">
                  <c:v>6794</c:v>
                </c:pt>
                <c:pt idx="2">
                  <c:v>6121</c:v>
                </c:pt>
                <c:pt idx="3">
                  <c:v>5462</c:v>
                </c:pt>
                <c:pt idx="4">
                  <c:v>1199</c:v>
                </c:pt>
              </c:numCache>
            </c:numRef>
          </c:val>
          <c:extLst>
            <c:ext xmlns:c16="http://schemas.microsoft.com/office/drawing/2014/chart" uri="{C3380CC4-5D6E-409C-BE32-E72D297353CC}">
              <c16:uniqueId val="{00000000-0895-4967-B40D-C4CBFD1F9699}"/>
            </c:ext>
          </c:extLst>
        </c:ser>
        <c:ser>
          <c:idx val="1"/>
          <c:order val="1"/>
          <c:tx>
            <c:strRef>
              <c:f>Hoja1!$C$36</c:f>
              <c:strCache>
                <c:ptCount val="1"/>
                <c:pt idx="0">
                  <c:v>2017</c:v>
                </c:pt>
              </c:strCache>
            </c:strRef>
          </c:tx>
          <c:spPr>
            <a:solidFill>
              <a:schemeClr val="accent2"/>
            </a:solidFill>
            <a:ln>
              <a:noFill/>
            </a:ln>
            <a:effectLst/>
          </c:spPr>
          <c:invertIfNegative val="0"/>
          <c:cat>
            <c:strRef>
              <c:f>Hoja1!$A$37:$A$41</c:f>
              <c:strCache>
                <c:ptCount val="5"/>
                <c:pt idx="0">
                  <c:v>Activos totales*</c:v>
                </c:pt>
                <c:pt idx="1">
                  <c:v>Pasivos totales*</c:v>
                </c:pt>
                <c:pt idx="2">
                  <c:v>Depósitos totales*</c:v>
                </c:pt>
                <c:pt idx="3">
                  <c:v>Cartera bruta*</c:v>
                </c:pt>
                <c:pt idx="4">
                  <c:v>Patrimonio*</c:v>
                </c:pt>
              </c:strCache>
            </c:strRef>
          </c:cat>
          <c:val>
            <c:numRef>
              <c:f>Hoja1!$C$37:$C$41</c:f>
              <c:numCache>
                <c:formatCode>General</c:formatCode>
                <c:ptCount val="5"/>
                <c:pt idx="0">
                  <c:v>9700</c:v>
                </c:pt>
                <c:pt idx="1">
                  <c:v>8302</c:v>
                </c:pt>
                <c:pt idx="2">
                  <c:v>7545</c:v>
                </c:pt>
                <c:pt idx="3">
                  <c:v>6717</c:v>
                </c:pt>
                <c:pt idx="4">
                  <c:v>1398</c:v>
                </c:pt>
              </c:numCache>
            </c:numRef>
          </c:val>
          <c:extLst>
            <c:ext xmlns:c16="http://schemas.microsoft.com/office/drawing/2014/chart" uri="{C3380CC4-5D6E-409C-BE32-E72D297353CC}">
              <c16:uniqueId val="{00000001-0895-4967-B40D-C4CBFD1F9699}"/>
            </c:ext>
          </c:extLst>
        </c:ser>
        <c:ser>
          <c:idx val="2"/>
          <c:order val="2"/>
          <c:tx>
            <c:strRef>
              <c:f>Hoja1!$D$36</c:f>
              <c:strCache>
                <c:ptCount val="1"/>
                <c:pt idx="0">
                  <c:v>2018</c:v>
                </c:pt>
              </c:strCache>
            </c:strRef>
          </c:tx>
          <c:spPr>
            <a:solidFill>
              <a:schemeClr val="accent3"/>
            </a:solidFill>
            <a:ln>
              <a:noFill/>
            </a:ln>
            <a:effectLst/>
          </c:spPr>
          <c:invertIfNegative val="0"/>
          <c:cat>
            <c:strRef>
              <c:f>Hoja1!$A$37:$A$41</c:f>
              <c:strCache>
                <c:ptCount val="5"/>
                <c:pt idx="0">
                  <c:v>Activos totales*</c:v>
                </c:pt>
                <c:pt idx="1">
                  <c:v>Pasivos totales*</c:v>
                </c:pt>
                <c:pt idx="2">
                  <c:v>Depósitos totales*</c:v>
                </c:pt>
                <c:pt idx="3">
                  <c:v>Cartera bruta*</c:v>
                </c:pt>
                <c:pt idx="4">
                  <c:v>Patrimonio*</c:v>
                </c:pt>
              </c:strCache>
            </c:strRef>
          </c:cat>
          <c:val>
            <c:numRef>
              <c:f>Hoja1!$D$37:$D$41</c:f>
              <c:numCache>
                <c:formatCode>General</c:formatCode>
                <c:ptCount val="5"/>
                <c:pt idx="0">
                  <c:v>11491</c:v>
                </c:pt>
                <c:pt idx="1">
                  <c:v>9796</c:v>
                </c:pt>
                <c:pt idx="2">
                  <c:v>8738</c:v>
                </c:pt>
                <c:pt idx="3">
                  <c:v>8717</c:v>
                </c:pt>
                <c:pt idx="4">
                  <c:v>1695</c:v>
                </c:pt>
              </c:numCache>
            </c:numRef>
          </c:val>
          <c:extLst>
            <c:ext xmlns:c16="http://schemas.microsoft.com/office/drawing/2014/chart" uri="{C3380CC4-5D6E-409C-BE32-E72D297353CC}">
              <c16:uniqueId val="{00000002-0895-4967-B40D-C4CBFD1F9699}"/>
            </c:ext>
          </c:extLst>
        </c:ser>
        <c:ser>
          <c:idx val="3"/>
          <c:order val="3"/>
          <c:tx>
            <c:strRef>
              <c:f>Hoja1!$E$36</c:f>
              <c:strCache>
                <c:ptCount val="1"/>
                <c:pt idx="0">
                  <c:v>19-jul</c:v>
                </c:pt>
              </c:strCache>
            </c:strRef>
          </c:tx>
          <c:spPr>
            <a:solidFill>
              <a:schemeClr val="accent4"/>
            </a:solidFill>
            <a:ln>
              <a:noFill/>
            </a:ln>
            <a:effectLst/>
          </c:spPr>
          <c:invertIfNegative val="0"/>
          <c:cat>
            <c:strRef>
              <c:f>Hoja1!$A$37:$A$41</c:f>
              <c:strCache>
                <c:ptCount val="5"/>
                <c:pt idx="0">
                  <c:v>Activos totales*</c:v>
                </c:pt>
                <c:pt idx="1">
                  <c:v>Pasivos totales*</c:v>
                </c:pt>
                <c:pt idx="2">
                  <c:v>Depósitos totales*</c:v>
                </c:pt>
                <c:pt idx="3">
                  <c:v>Cartera bruta*</c:v>
                </c:pt>
                <c:pt idx="4">
                  <c:v>Patrimonio*</c:v>
                </c:pt>
              </c:strCache>
            </c:strRef>
          </c:cat>
          <c:val>
            <c:numRef>
              <c:f>Hoja1!$E$37:$E$41</c:f>
              <c:numCache>
                <c:formatCode>General</c:formatCode>
                <c:ptCount val="5"/>
                <c:pt idx="0">
                  <c:v>12497</c:v>
                </c:pt>
                <c:pt idx="1">
                  <c:v>10621</c:v>
                </c:pt>
                <c:pt idx="2">
                  <c:v>9518</c:v>
                </c:pt>
                <c:pt idx="3">
                  <c:v>9628</c:v>
                </c:pt>
                <c:pt idx="4">
                  <c:v>1773</c:v>
                </c:pt>
              </c:numCache>
            </c:numRef>
          </c:val>
          <c:extLst>
            <c:ext xmlns:c16="http://schemas.microsoft.com/office/drawing/2014/chart" uri="{C3380CC4-5D6E-409C-BE32-E72D297353CC}">
              <c16:uniqueId val="{00000003-0895-4967-B40D-C4CBFD1F9699}"/>
            </c:ext>
          </c:extLst>
        </c:ser>
        <c:dLbls>
          <c:showLegendKey val="0"/>
          <c:showVal val="0"/>
          <c:showCatName val="0"/>
          <c:showSerName val="0"/>
          <c:showPercent val="0"/>
          <c:showBubbleSize val="0"/>
        </c:dLbls>
        <c:gapWidth val="150"/>
        <c:axId val="192682608"/>
        <c:axId val="192683168"/>
      </c:barChart>
      <c:catAx>
        <c:axId val="19268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92683168"/>
        <c:crosses val="autoZero"/>
        <c:auto val="1"/>
        <c:lblAlgn val="ctr"/>
        <c:lblOffset val="100"/>
        <c:noMultiLvlLbl val="0"/>
      </c:catAx>
      <c:valAx>
        <c:axId val="192683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MILLONES DE USD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926826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es-EC"/>
        </a:p>
      </c:txPr>
    </c:title>
    <c:autoTitleDeleted val="0"/>
    <c:plotArea>
      <c:layout/>
      <c:scatterChart>
        <c:scatterStyle val="smoothMarker"/>
        <c:varyColors val="0"/>
        <c:ser>
          <c:idx val="0"/>
          <c:order val="0"/>
          <c:tx>
            <c:strRef>
              <c:f>Hoja1!$B$62</c:f>
              <c:strCache>
                <c:ptCount val="1"/>
                <c:pt idx="0">
                  <c:v>Morosidad</c:v>
                </c:pt>
              </c:strCache>
            </c:strRef>
          </c:tx>
          <c:spPr>
            <a:ln w="9525" cap="flat" cmpd="sng" algn="ctr">
              <a:solidFill>
                <a:schemeClr val="accent1">
                  <a:alpha val="70000"/>
                </a:schemeClr>
              </a:solid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rnd">
                      <a:solidFill>
                        <a:schemeClr val="dk1">
                          <a:lumMod val="35000"/>
                          <a:lumOff val="65000"/>
                        </a:schemeClr>
                      </a:solidFill>
                      <a:round/>
                    </a:ln>
                    <a:effectLst/>
                  </c:spPr>
                </c15:leaderLines>
              </c:ext>
            </c:extLst>
          </c:dLbls>
          <c:xVal>
            <c:numRef>
              <c:f>Hoja1!$A$63:$A$65</c:f>
              <c:numCache>
                <c:formatCode>mmm\-yy</c:formatCode>
                <c:ptCount val="3"/>
                <c:pt idx="0">
                  <c:v>42705</c:v>
                </c:pt>
                <c:pt idx="1">
                  <c:v>43070</c:v>
                </c:pt>
                <c:pt idx="2">
                  <c:v>43435</c:v>
                </c:pt>
              </c:numCache>
            </c:numRef>
          </c:xVal>
          <c:yVal>
            <c:numRef>
              <c:f>Hoja1!$B$63:$B$65</c:f>
              <c:numCache>
                <c:formatCode>0.00%</c:formatCode>
                <c:ptCount val="3"/>
                <c:pt idx="0">
                  <c:v>6.3100000000000003E-2</c:v>
                </c:pt>
                <c:pt idx="1">
                  <c:v>4.5699999999999998E-2</c:v>
                </c:pt>
                <c:pt idx="2">
                  <c:v>3.4599999999999999E-2</c:v>
                </c:pt>
              </c:numCache>
            </c:numRef>
          </c:yVal>
          <c:smooth val="1"/>
          <c:extLst>
            <c:ext xmlns:c16="http://schemas.microsoft.com/office/drawing/2014/chart" uri="{C3380CC4-5D6E-409C-BE32-E72D297353CC}">
              <c16:uniqueId val="{00000000-508D-4CD7-80B7-8E01C2C4E3C3}"/>
            </c:ext>
          </c:extLst>
        </c:ser>
        <c:dLbls>
          <c:showLegendKey val="0"/>
          <c:showVal val="0"/>
          <c:showCatName val="0"/>
          <c:showSerName val="0"/>
          <c:showPercent val="0"/>
          <c:showBubbleSize val="0"/>
        </c:dLbls>
        <c:axId val="192685968"/>
        <c:axId val="192686528"/>
      </c:scatterChart>
      <c:valAx>
        <c:axId val="192685968"/>
        <c:scaling>
          <c:orientation val="minMax"/>
        </c:scaling>
        <c:delete val="0"/>
        <c:axPos val="b"/>
        <c:majorGridlines>
          <c:spPr>
            <a:ln w="9525" cap="flat" cmpd="sng" algn="ctr">
              <a:solidFill>
                <a:schemeClr val="dk1">
                  <a:lumMod val="15000"/>
                  <a:lumOff val="85000"/>
                </a:schemeClr>
              </a:solidFill>
              <a:round/>
            </a:ln>
            <a:effectLst/>
          </c:spPr>
        </c:majorGridlines>
        <c:numFmt formatCode="mmm\-yy" sourceLinked="1"/>
        <c:majorTickMark val="none"/>
        <c:minorTickMark val="none"/>
        <c:tickLblPos val="nextTo"/>
        <c:spPr>
          <a:noFill/>
          <a:ln w="9525" cap="rnd">
            <a:solidFill>
              <a:schemeClr val="dk1">
                <a:lumMod val="20000"/>
                <a:lumOff val="80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s-EC"/>
          </a:p>
        </c:txPr>
        <c:crossAx val="192686528"/>
        <c:crosses val="autoZero"/>
        <c:crossBetween val="midCat"/>
      </c:valAx>
      <c:valAx>
        <c:axId val="192686528"/>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s-EC"/>
          </a:p>
        </c:txPr>
        <c:crossAx val="192685968"/>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es-EC"/>
        </a:p>
      </c:txPr>
    </c:title>
    <c:autoTitleDeleted val="0"/>
    <c:plotArea>
      <c:layout/>
      <c:scatterChart>
        <c:scatterStyle val="smoothMarker"/>
        <c:varyColors val="0"/>
        <c:ser>
          <c:idx val="0"/>
          <c:order val="0"/>
          <c:tx>
            <c:strRef>
              <c:f>Hoja1!$B$68</c:f>
              <c:strCache>
                <c:ptCount val="1"/>
                <c:pt idx="0">
                  <c:v>Solvencia </c:v>
                </c:pt>
              </c:strCache>
            </c:strRef>
          </c:tx>
          <c:spPr>
            <a:ln w="9525" cap="flat" cmpd="sng" algn="ctr">
              <a:solidFill>
                <a:schemeClr val="accent1">
                  <a:alpha val="70000"/>
                </a:schemeClr>
              </a:solid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rnd">
                      <a:solidFill>
                        <a:schemeClr val="dk1">
                          <a:lumMod val="35000"/>
                          <a:lumOff val="65000"/>
                        </a:schemeClr>
                      </a:solidFill>
                      <a:round/>
                    </a:ln>
                    <a:effectLst/>
                  </c:spPr>
                </c15:leaderLines>
              </c:ext>
            </c:extLst>
          </c:dLbls>
          <c:xVal>
            <c:numRef>
              <c:f>Hoja1!$A$69:$A$71</c:f>
              <c:numCache>
                <c:formatCode>mmm\-yy</c:formatCode>
                <c:ptCount val="3"/>
                <c:pt idx="0">
                  <c:v>42705</c:v>
                </c:pt>
                <c:pt idx="1">
                  <c:v>43070</c:v>
                </c:pt>
                <c:pt idx="2">
                  <c:v>43435</c:v>
                </c:pt>
              </c:numCache>
            </c:numRef>
          </c:xVal>
          <c:yVal>
            <c:numRef>
              <c:f>Hoja1!$B$69:$B$71</c:f>
              <c:numCache>
                <c:formatCode>0.00%</c:formatCode>
                <c:ptCount val="3"/>
                <c:pt idx="0">
                  <c:v>0.19339999999999999</c:v>
                </c:pt>
                <c:pt idx="1">
                  <c:v>0.18</c:v>
                </c:pt>
                <c:pt idx="2">
                  <c:v>0.16869999999999999</c:v>
                </c:pt>
              </c:numCache>
            </c:numRef>
          </c:yVal>
          <c:smooth val="1"/>
          <c:extLst>
            <c:ext xmlns:c16="http://schemas.microsoft.com/office/drawing/2014/chart" uri="{C3380CC4-5D6E-409C-BE32-E72D297353CC}">
              <c16:uniqueId val="{00000000-B158-4DF6-A71F-A1AACA1E4A45}"/>
            </c:ext>
          </c:extLst>
        </c:ser>
        <c:dLbls>
          <c:showLegendKey val="0"/>
          <c:showVal val="0"/>
          <c:showCatName val="0"/>
          <c:showSerName val="0"/>
          <c:showPercent val="0"/>
          <c:showBubbleSize val="0"/>
        </c:dLbls>
        <c:axId val="192688768"/>
        <c:axId val="192689328"/>
      </c:scatterChart>
      <c:valAx>
        <c:axId val="192688768"/>
        <c:scaling>
          <c:orientation val="minMax"/>
        </c:scaling>
        <c:delete val="0"/>
        <c:axPos val="b"/>
        <c:majorGridlines>
          <c:spPr>
            <a:ln w="9525" cap="flat" cmpd="sng" algn="ctr">
              <a:solidFill>
                <a:schemeClr val="dk1">
                  <a:lumMod val="15000"/>
                  <a:lumOff val="85000"/>
                </a:schemeClr>
              </a:solidFill>
              <a:round/>
            </a:ln>
            <a:effectLst/>
          </c:spPr>
        </c:majorGridlines>
        <c:numFmt formatCode="mmm\-yy" sourceLinked="1"/>
        <c:majorTickMark val="none"/>
        <c:minorTickMark val="none"/>
        <c:tickLblPos val="nextTo"/>
        <c:spPr>
          <a:noFill/>
          <a:ln w="9525" cap="rnd">
            <a:solidFill>
              <a:schemeClr val="dk1">
                <a:lumMod val="20000"/>
                <a:lumOff val="80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s-EC"/>
          </a:p>
        </c:txPr>
        <c:crossAx val="192689328"/>
        <c:crosses val="autoZero"/>
        <c:crossBetween val="midCat"/>
      </c:valAx>
      <c:valAx>
        <c:axId val="192689328"/>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s-EC"/>
          </a:p>
        </c:txPr>
        <c:crossAx val="192688768"/>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080" b="0" i="0" u="none" strike="noStrike" kern="1200" cap="none" spc="20" baseline="0">
              <a:solidFill>
                <a:schemeClr val="dk1">
                  <a:lumMod val="50000"/>
                  <a:lumOff val="50000"/>
                </a:schemeClr>
              </a:solidFill>
              <a:latin typeface="+mn-lt"/>
              <a:ea typeface="+mn-ea"/>
              <a:cs typeface="+mn-cs"/>
            </a:defRPr>
          </a:pPr>
          <a:endParaRPr lang="es-EC"/>
        </a:p>
      </c:txPr>
    </c:title>
    <c:autoTitleDeleted val="0"/>
    <c:plotArea>
      <c:layout/>
      <c:scatterChart>
        <c:scatterStyle val="smoothMarker"/>
        <c:varyColors val="0"/>
        <c:ser>
          <c:idx val="0"/>
          <c:order val="0"/>
          <c:tx>
            <c:strRef>
              <c:f>Hoja1!$B$74</c:f>
              <c:strCache>
                <c:ptCount val="1"/>
                <c:pt idx="0">
                  <c:v>ROE</c:v>
                </c:pt>
              </c:strCache>
            </c:strRef>
          </c:tx>
          <c:spPr>
            <a:ln w="9525" cap="flat" cmpd="sng" algn="ctr">
              <a:solidFill>
                <a:schemeClr val="accent1">
                  <a:alpha val="70000"/>
                </a:schemeClr>
              </a:solid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rnd">
                      <a:solidFill>
                        <a:schemeClr val="dk1">
                          <a:lumMod val="35000"/>
                          <a:lumOff val="65000"/>
                        </a:schemeClr>
                      </a:solidFill>
                      <a:round/>
                    </a:ln>
                    <a:effectLst/>
                  </c:spPr>
                </c15:leaderLines>
              </c:ext>
            </c:extLst>
          </c:dLbls>
          <c:xVal>
            <c:numRef>
              <c:f>Hoja1!$A$75:$A$77</c:f>
              <c:numCache>
                <c:formatCode>mmm\-yy</c:formatCode>
                <c:ptCount val="3"/>
                <c:pt idx="0">
                  <c:v>42705</c:v>
                </c:pt>
                <c:pt idx="1">
                  <c:v>43070</c:v>
                </c:pt>
                <c:pt idx="2">
                  <c:v>43435</c:v>
                </c:pt>
              </c:numCache>
            </c:numRef>
          </c:xVal>
          <c:yVal>
            <c:numRef>
              <c:f>Hoja1!$B$75:$B$77</c:f>
              <c:numCache>
                <c:formatCode>0.00%</c:formatCode>
                <c:ptCount val="3"/>
                <c:pt idx="0">
                  <c:v>5.6800000000000003E-2</c:v>
                </c:pt>
                <c:pt idx="1">
                  <c:v>7.6200000000000004E-2</c:v>
                </c:pt>
                <c:pt idx="2">
                  <c:v>9.7100000000000006E-2</c:v>
                </c:pt>
              </c:numCache>
            </c:numRef>
          </c:yVal>
          <c:smooth val="1"/>
          <c:extLst>
            <c:ext xmlns:c16="http://schemas.microsoft.com/office/drawing/2014/chart" uri="{C3380CC4-5D6E-409C-BE32-E72D297353CC}">
              <c16:uniqueId val="{00000000-20CD-47E6-81A3-A9BE2195B79F}"/>
            </c:ext>
          </c:extLst>
        </c:ser>
        <c:dLbls>
          <c:showLegendKey val="0"/>
          <c:showVal val="0"/>
          <c:showCatName val="0"/>
          <c:showSerName val="0"/>
          <c:showPercent val="0"/>
          <c:showBubbleSize val="0"/>
        </c:dLbls>
        <c:axId val="193331952"/>
        <c:axId val="193332512"/>
      </c:scatterChart>
      <c:valAx>
        <c:axId val="193331952"/>
        <c:scaling>
          <c:orientation val="minMax"/>
        </c:scaling>
        <c:delete val="0"/>
        <c:axPos val="b"/>
        <c:majorGridlines>
          <c:spPr>
            <a:ln w="9525" cap="flat" cmpd="sng" algn="ctr">
              <a:solidFill>
                <a:schemeClr val="dk1">
                  <a:lumMod val="15000"/>
                  <a:lumOff val="85000"/>
                </a:schemeClr>
              </a:solidFill>
              <a:round/>
            </a:ln>
            <a:effectLst/>
          </c:spPr>
        </c:majorGridlines>
        <c:numFmt formatCode="mmm\-yy"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s-EC"/>
          </a:p>
        </c:txPr>
        <c:crossAx val="193332512"/>
        <c:crosses val="autoZero"/>
        <c:crossBetween val="midCat"/>
      </c:valAx>
      <c:valAx>
        <c:axId val="193332512"/>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s-EC"/>
          </a:p>
        </c:txPr>
        <c:crossAx val="19333195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sz="900"/>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es-EC"/>
        </a:p>
      </c:txPr>
    </c:title>
    <c:autoTitleDeleted val="0"/>
    <c:plotArea>
      <c:layout/>
      <c:scatterChart>
        <c:scatterStyle val="smoothMarker"/>
        <c:varyColors val="0"/>
        <c:ser>
          <c:idx val="0"/>
          <c:order val="0"/>
          <c:tx>
            <c:strRef>
              <c:f>Hoja1!$B$94</c:f>
              <c:strCache>
                <c:ptCount val="1"/>
                <c:pt idx="0">
                  <c:v>Calidad de activos </c:v>
                </c:pt>
              </c:strCache>
            </c:strRef>
          </c:tx>
          <c:spPr>
            <a:ln w="9525" cap="flat" cmpd="sng" algn="ctr">
              <a:solidFill>
                <a:schemeClr val="accent1">
                  <a:alpha val="70000"/>
                </a:schemeClr>
              </a:solid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rnd">
                      <a:solidFill>
                        <a:schemeClr val="dk1">
                          <a:lumMod val="35000"/>
                          <a:lumOff val="65000"/>
                        </a:schemeClr>
                      </a:solidFill>
                      <a:round/>
                    </a:ln>
                    <a:effectLst/>
                  </c:spPr>
                </c15:leaderLines>
              </c:ext>
            </c:extLst>
          </c:dLbls>
          <c:xVal>
            <c:numRef>
              <c:f>Hoja1!$A$95:$A$98</c:f>
              <c:numCache>
                <c:formatCode>mmm\-yy</c:formatCode>
                <c:ptCount val="4"/>
                <c:pt idx="0">
                  <c:v>42705</c:v>
                </c:pt>
                <c:pt idx="1">
                  <c:v>43070</c:v>
                </c:pt>
                <c:pt idx="2">
                  <c:v>43435</c:v>
                </c:pt>
                <c:pt idx="3">
                  <c:v>43800</c:v>
                </c:pt>
              </c:numCache>
            </c:numRef>
          </c:xVal>
          <c:yVal>
            <c:numRef>
              <c:f>Hoja1!$B$95:$B$98</c:f>
              <c:numCache>
                <c:formatCode>0.00%</c:formatCode>
                <c:ptCount val="4"/>
                <c:pt idx="0">
                  <c:v>1.0938000000000001</c:v>
                </c:pt>
                <c:pt idx="1">
                  <c:v>1.1283000000000001</c:v>
                </c:pt>
                <c:pt idx="2">
                  <c:v>1.1443000000000001</c:v>
                </c:pt>
                <c:pt idx="3">
                  <c:v>1.1379999999999999</c:v>
                </c:pt>
              </c:numCache>
            </c:numRef>
          </c:yVal>
          <c:smooth val="1"/>
          <c:extLst>
            <c:ext xmlns:c16="http://schemas.microsoft.com/office/drawing/2014/chart" uri="{C3380CC4-5D6E-409C-BE32-E72D297353CC}">
              <c16:uniqueId val="{00000000-2532-4033-9701-4FB1D8EE79A2}"/>
            </c:ext>
          </c:extLst>
        </c:ser>
        <c:dLbls>
          <c:showLegendKey val="0"/>
          <c:showVal val="0"/>
          <c:showCatName val="0"/>
          <c:showSerName val="0"/>
          <c:showPercent val="0"/>
          <c:showBubbleSize val="0"/>
        </c:dLbls>
        <c:axId val="193279984"/>
        <c:axId val="193280544"/>
      </c:scatterChart>
      <c:valAx>
        <c:axId val="193279984"/>
        <c:scaling>
          <c:orientation val="minMax"/>
        </c:scaling>
        <c:delete val="0"/>
        <c:axPos val="b"/>
        <c:majorGridlines>
          <c:spPr>
            <a:ln w="9525" cap="flat" cmpd="sng" algn="ctr">
              <a:solidFill>
                <a:schemeClr val="dk1">
                  <a:lumMod val="15000"/>
                  <a:lumOff val="85000"/>
                </a:schemeClr>
              </a:solidFill>
              <a:round/>
            </a:ln>
            <a:effectLst/>
          </c:spPr>
        </c:majorGridlines>
        <c:numFmt formatCode="mmm\-yy" sourceLinked="1"/>
        <c:majorTickMark val="none"/>
        <c:minorTickMark val="none"/>
        <c:tickLblPos val="nextTo"/>
        <c:spPr>
          <a:noFill/>
          <a:ln w="9525" cap="rnd">
            <a:solidFill>
              <a:schemeClr val="dk1">
                <a:lumMod val="20000"/>
                <a:lumOff val="80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s-EC"/>
          </a:p>
        </c:txPr>
        <c:crossAx val="193280544"/>
        <c:crosses val="autoZero"/>
        <c:crossBetween val="midCat"/>
      </c:valAx>
      <c:valAx>
        <c:axId val="193280544"/>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s-EC"/>
          </a:p>
        </c:txPr>
        <c:crossAx val="193279984"/>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es-EC"/>
        </a:p>
      </c:txPr>
    </c:title>
    <c:autoTitleDeleted val="0"/>
    <c:plotArea>
      <c:layout/>
      <c:scatterChart>
        <c:scatterStyle val="smoothMarker"/>
        <c:varyColors val="0"/>
        <c:ser>
          <c:idx val="0"/>
          <c:order val="0"/>
          <c:tx>
            <c:strRef>
              <c:f>Hoja1!$B$101</c:f>
              <c:strCache>
                <c:ptCount val="1"/>
                <c:pt idx="0">
                  <c:v>Cobertura</c:v>
                </c:pt>
              </c:strCache>
            </c:strRef>
          </c:tx>
          <c:spPr>
            <a:ln w="9525" cap="flat" cmpd="sng" algn="ctr">
              <a:solidFill>
                <a:schemeClr val="accent1">
                  <a:alpha val="70000"/>
                </a:schemeClr>
              </a:solid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rnd">
                      <a:solidFill>
                        <a:schemeClr val="dk1">
                          <a:lumMod val="35000"/>
                          <a:lumOff val="65000"/>
                        </a:schemeClr>
                      </a:solidFill>
                      <a:round/>
                    </a:ln>
                    <a:effectLst/>
                  </c:spPr>
                </c15:leaderLines>
              </c:ext>
            </c:extLst>
          </c:dLbls>
          <c:xVal>
            <c:numRef>
              <c:f>Hoja1!$A$102:$A$105</c:f>
              <c:numCache>
                <c:formatCode>mmm\-yy</c:formatCode>
                <c:ptCount val="4"/>
                <c:pt idx="0">
                  <c:v>42705</c:v>
                </c:pt>
                <c:pt idx="1">
                  <c:v>43070</c:v>
                </c:pt>
                <c:pt idx="2">
                  <c:v>43435</c:v>
                </c:pt>
                <c:pt idx="3">
                  <c:v>43800</c:v>
                </c:pt>
              </c:numCache>
            </c:numRef>
          </c:xVal>
          <c:yVal>
            <c:numRef>
              <c:f>Hoja1!$B$102:$B$105</c:f>
              <c:numCache>
                <c:formatCode>0.00%</c:formatCode>
                <c:ptCount val="4"/>
                <c:pt idx="0">
                  <c:v>0.98260000000000003</c:v>
                </c:pt>
                <c:pt idx="1">
                  <c:v>1.2303999999999999</c:v>
                </c:pt>
                <c:pt idx="2">
                  <c:v>1.3875</c:v>
                </c:pt>
                <c:pt idx="3">
                  <c:v>1.3960999999999999</c:v>
                </c:pt>
              </c:numCache>
            </c:numRef>
          </c:yVal>
          <c:smooth val="1"/>
          <c:extLst>
            <c:ext xmlns:c16="http://schemas.microsoft.com/office/drawing/2014/chart" uri="{C3380CC4-5D6E-409C-BE32-E72D297353CC}">
              <c16:uniqueId val="{00000000-1201-42FC-ADFD-8BDF8CAB0E57}"/>
            </c:ext>
          </c:extLst>
        </c:ser>
        <c:dLbls>
          <c:showLegendKey val="0"/>
          <c:showVal val="0"/>
          <c:showCatName val="0"/>
          <c:showSerName val="0"/>
          <c:showPercent val="0"/>
          <c:showBubbleSize val="0"/>
        </c:dLbls>
        <c:axId val="193282784"/>
        <c:axId val="193283344"/>
      </c:scatterChart>
      <c:valAx>
        <c:axId val="193282784"/>
        <c:scaling>
          <c:orientation val="minMax"/>
        </c:scaling>
        <c:delete val="0"/>
        <c:axPos val="b"/>
        <c:majorGridlines>
          <c:spPr>
            <a:ln w="9525" cap="flat" cmpd="sng" algn="ctr">
              <a:solidFill>
                <a:schemeClr val="dk1">
                  <a:lumMod val="15000"/>
                  <a:lumOff val="85000"/>
                </a:schemeClr>
              </a:solidFill>
              <a:round/>
            </a:ln>
            <a:effectLst/>
          </c:spPr>
        </c:majorGridlines>
        <c:numFmt formatCode="mmm\-yy" sourceLinked="1"/>
        <c:majorTickMark val="none"/>
        <c:minorTickMark val="none"/>
        <c:tickLblPos val="nextTo"/>
        <c:spPr>
          <a:noFill/>
          <a:ln w="9525" cap="rnd">
            <a:solidFill>
              <a:schemeClr val="dk1">
                <a:lumMod val="20000"/>
                <a:lumOff val="80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s-EC"/>
          </a:p>
        </c:txPr>
        <c:crossAx val="193283344"/>
        <c:crosses val="autoZero"/>
        <c:crossBetween val="midCat"/>
      </c:valAx>
      <c:valAx>
        <c:axId val="193283344"/>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s-EC"/>
          </a:p>
        </c:txPr>
        <c:crossAx val="193282784"/>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es-EC"/>
        </a:p>
      </c:txPr>
    </c:title>
    <c:autoTitleDeleted val="0"/>
    <c:plotArea>
      <c:layout/>
      <c:scatterChart>
        <c:scatterStyle val="smoothMarker"/>
        <c:varyColors val="0"/>
        <c:ser>
          <c:idx val="0"/>
          <c:order val="0"/>
          <c:tx>
            <c:strRef>
              <c:f>Hoja1!$B$108</c:f>
              <c:strCache>
                <c:ptCount val="1"/>
                <c:pt idx="0">
                  <c:v>Liquidez</c:v>
                </c:pt>
              </c:strCache>
            </c:strRef>
          </c:tx>
          <c:spPr>
            <a:ln w="9525" cap="flat" cmpd="sng" algn="ctr">
              <a:solidFill>
                <a:schemeClr val="accent1">
                  <a:alpha val="70000"/>
                </a:schemeClr>
              </a:solid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rnd">
                      <a:solidFill>
                        <a:schemeClr val="dk1">
                          <a:lumMod val="35000"/>
                          <a:lumOff val="65000"/>
                        </a:schemeClr>
                      </a:solidFill>
                      <a:round/>
                    </a:ln>
                    <a:effectLst/>
                  </c:spPr>
                </c15:leaderLines>
              </c:ext>
            </c:extLst>
          </c:dLbls>
          <c:xVal>
            <c:numRef>
              <c:f>Hoja1!$A$109:$A$112</c:f>
              <c:numCache>
                <c:formatCode>mmm\-yy</c:formatCode>
                <c:ptCount val="4"/>
                <c:pt idx="0">
                  <c:v>42705</c:v>
                </c:pt>
                <c:pt idx="1">
                  <c:v>43070</c:v>
                </c:pt>
                <c:pt idx="2">
                  <c:v>43435</c:v>
                </c:pt>
                <c:pt idx="3">
                  <c:v>43800</c:v>
                </c:pt>
              </c:numCache>
            </c:numRef>
          </c:xVal>
          <c:yVal>
            <c:numRef>
              <c:f>Hoja1!$B$109:$B$112</c:f>
              <c:numCache>
                <c:formatCode>0.00%</c:formatCode>
                <c:ptCount val="4"/>
                <c:pt idx="0">
                  <c:v>0.2379</c:v>
                </c:pt>
                <c:pt idx="1">
                  <c:v>0.27100000000000002</c:v>
                </c:pt>
                <c:pt idx="2">
                  <c:v>0.22539999999999999</c:v>
                </c:pt>
                <c:pt idx="3">
                  <c:v>0.23880000000000001</c:v>
                </c:pt>
              </c:numCache>
            </c:numRef>
          </c:yVal>
          <c:smooth val="1"/>
          <c:extLst>
            <c:ext xmlns:c16="http://schemas.microsoft.com/office/drawing/2014/chart" uri="{C3380CC4-5D6E-409C-BE32-E72D297353CC}">
              <c16:uniqueId val="{00000000-4D1C-454E-B563-B1662EDB2821}"/>
            </c:ext>
          </c:extLst>
        </c:ser>
        <c:dLbls>
          <c:showLegendKey val="0"/>
          <c:showVal val="0"/>
          <c:showCatName val="0"/>
          <c:showSerName val="0"/>
          <c:showPercent val="0"/>
          <c:showBubbleSize val="0"/>
        </c:dLbls>
        <c:axId val="193285584"/>
        <c:axId val="193286144"/>
      </c:scatterChart>
      <c:valAx>
        <c:axId val="193285584"/>
        <c:scaling>
          <c:orientation val="minMax"/>
        </c:scaling>
        <c:delete val="0"/>
        <c:axPos val="b"/>
        <c:majorGridlines>
          <c:spPr>
            <a:ln w="9525" cap="flat" cmpd="sng" algn="ctr">
              <a:solidFill>
                <a:schemeClr val="dk1">
                  <a:lumMod val="15000"/>
                  <a:lumOff val="85000"/>
                </a:schemeClr>
              </a:solidFill>
              <a:round/>
            </a:ln>
            <a:effectLst/>
          </c:spPr>
        </c:majorGridlines>
        <c:numFmt formatCode="mmm\-yy" sourceLinked="1"/>
        <c:majorTickMark val="none"/>
        <c:minorTickMark val="none"/>
        <c:tickLblPos val="nextTo"/>
        <c:spPr>
          <a:noFill/>
          <a:ln w="9525" cap="rnd">
            <a:solidFill>
              <a:schemeClr val="dk1">
                <a:lumMod val="20000"/>
                <a:lumOff val="80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s-EC"/>
          </a:p>
        </c:txPr>
        <c:crossAx val="193286144"/>
        <c:crosses val="autoZero"/>
        <c:crossBetween val="midCat"/>
      </c:valAx>
      <c:valAx>
        <c:axId val="193286144"/>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s-EC"/>
          </a:p>
        </c:txPr>
        <c:crossAx val="193285584"/>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es-EC"/>
        </a:p>
      </c:txPr>
    </c:title>
    <c:autoTitleDeleted val="0"/>
    <c:plotArea>
      <c:layout/>
      <c:scatterChart>
        <c:scatterStyle val="smoothMarker"/>
        <c:varyColors val="0"/>
        <c:ser>
          <c:idx val="0"/>
          <c:order val="0"/>
          <c:tx>
            <c:strRef>
              <c:f>Hoja1!$B$115</c:f>
              <c:strCache>
                <c:ptCount val="1"/>
                <c:pt idx="0">
                  <c:v>Morosidad</c:v>
                </c:pt>
              </c:strCache>
            </c:strRef>
          </c:tx>
          <c:spPr>
            <a:ln w="9525" cap="flat" cmpd="sng" algn="ctr">
              <a:solidFill>
                <a:schemeClr val="accent1">
                  <a:alpha val="70000"/>
                </a:schemeClr>
              </a:solid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rnd">
                      <a:solidFill>
                        <a:schemeClr val="dk1">
                          <a:lumMod val="35000"/>
                          <a:lumOff val="65000"/>
                        </a:schemeClr>
                      </a:solidFill>
                      <a:round/>
                    </a:ln>
                    <a:effectLst/>
                  </c:spPr>
                </c15:leaderLines>
              </c:ext>
            </c:extLst>
          </c:dLbls>
          <c:xVal>
            <c:numRef>
              <c:f>Hoja1!$A$116:$A$119</c:f>
              <c:numCache>
                <c:formatCode>mmm\-yy</c:formatCode>
                <c:ptCount val="4"/>
                <c:pt idx="0">
                  <c:v>42705</c:v>
                </c:pt>
                <c:pt idx="1">
                  <c:v>43070</c:v>
                </c:pt>
                <c:pt idx="2">
                  <c:v>43435</c:v>
                </c:pt>
                <c:pt idx="3">
                  <c:v>43800</c:v>
                </c:pt>
              </c:numCache>
            </c:numRef>
          </c:xVal>
          <c:yVal>
            <c:numRef>
              <c:f>Hoja1!$B$116:$B$119</c:f>
              <c:numCache>
                <c:formatCode>0.00%</c:formatCode>
                <c:ptCount val="4"/>
                <c:pt idx="0">
                  <c:v>0.1119</c:v>
                </c:pt>
                <c:pt idx="1">
                  <c:v>5.2999999999999999E-2</c:v>
                </c:pt>
                <c:pt idx="2">
                  <c:v>3.1300000000000001E-2</c:v>
                </c:pt>
                <c:pt idx="3">
                  <c:v>2.7E-2</c:v>
                </c:pt>
              </c:numCache>
            </c:numRef>
          </c:yVal>
          <c:smooth val="1"/>
          <c:extLst>
            <c:ext xmlns:c16="http://schemas.microsoft.com/office/drawing/2014/chart" uri="{C3380CC4-5D6E-409C-BE32-E72D297353CC}">
              <c16:uniqueId val="{00000000-D17C-4860-9600-B5CF273FA522}"/>
            </c:ext>
          </c:extLst>
        </c:ser>
        <c:dLbls>
          <c:showLegendKey val="0"/>
          <c:showVal val="0"/>
          <c:showCatName val="0"/>
          <c:showSerName val="0"/>
          <c:showPercent val="0"/>
          <c:showBubbleSize val="0"/>
        </c:dLbls>
        <c:axId val="193979296"/>
        <c:axId val="193979856"/>
      </c:scatterChart>
      <c:valAx>
        <c:axId val="193979296"/>
        <c:scaling>
          <c:orientation val="minMax"/>
        </c:scaling>
        <c:delete val="0"/>
        <c:axPos val="b"/>
        <c:majorGridlines>
          <c:spPr>
            <a:ln w="9525" cap="flat" cmpd="sng" algn="ctr">
              <a:solidFill>
                <a:schemeClr val="dk1">
                  <a:lumMod val="15000"/>
                  <a:lumOff val="85000"/>
                </a:schemeClr>
              </a:solidFill>
              <a:round/>
            </a:ln>
            <a:effectLst/>
          </c:spPr>
        </c:majorGridlines>
        <c:numFmt formatCode="mmm\-yy" sourceLinked="1"/>
        <c:majorTickMark val="none"/>
        <c:minorTickMark val="none"/>
        <c:tickLblPos val="nextTo"/>
        <c:spPr>
          <a:noFill/>
          <a:ln w="9525" cap="rnd">
            <a:solidFill>
              <a:schemeClr val="dk1">
                <a:lumMod val="20000"/>
                <a:lumOff val="80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s-EC"/>
          </a:p>
        </c:txPr>
        <c:crossAx val="193979856"/>
        <c:crosses val="autoZero"/>
        <c:crossBetween val="midCat"/>
      </c:valAx>
      <c:valAx>
        <c:axId val="193979856"/>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s-EC"/>
          </a:p>
        </c:txPr>
        <c:crossAx val="193979296"/>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781704-4B3D-43AE-8DEE-C9973451102F}"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s-US"/>
        </a:p>
      </dgm:t>
    </dgm:pt>
    <dgm:pt modelId="{13EEF43F-6DF9-4084-92C6-D89A12E05105}">
      <dgm:prSet phldrT="[Texto]" custT="1"/>
      <dgm:spPr/>
      <dgm:t>
        <a:bodyPr/>
        <a:lstStyle/>
        <a:p>
          <a:r>
            <a:rPr lang="es-US" sz="1800" dirty="0"/>
            <a:t>La Coop. de ahorro y crédito Ambato, no cuenta con una metodología  de scoring de crédito.  </a:t>
          </a:r>
        </a:p>
      </dgm:t>
    </dgm:pt>
    <dgm:pt modelId="{F16197FC-AC94-417B-9D35-34215A874998}" type="parTrans" cxnId="{96AF4B88-D5EF-4C4D-AF8E-6B8F58F112F8}">
      <dgm:prSet/>
      <dgm:spPr/>
      <dgm:t>
        <a:bodyPr/>
        <a:lstStyle/>
        <a:p>
          <a:endParaRPr lang="es-US" sz="2400"/>
        </a:p>
      </dgm:t>
    </dgm:pt>
    <dgm:pt modelId="{8683820F-B512-492A-86BB-330BCEDDF6D8}" type="sibTrans" cxnId="{96AF4B88-D5EF-4C4D-AF8E-6B8F58F112F8}">
      <dgm:prSet/>
      <dgm:spPr/>
      <dgm:t>
        <a:bodyPr/>
        <a:lstStyle/>
        <a:p>
          <a:endParaRPr lang="es-US" sz="2400"/>
        </a:p>
      </dgm:t>
    </dgm:pt>
    <dgm:pt modelId="{64919EA5-1630-4281-88B8-708845989B6A}">
      <dgm:prSet phldrT="[Texto]" custT="1"/>
      <dgm:spPr/>
      <dgm:t>
        <a:bodyPr/>
        <a:lstStyle/>
        <a:p>
          <a:r>
            <a:rPr lang="es-US" sz="1800" dirty="0"/>
            <a:t>No se utilizan herramientas estadísticas de análisis de bases de datos para proyectar comportamientos de pago.</a:t>
          </a:r>
        </a:p>
      </dgm:t>
    </dgm:pt>
    <dgm:pt modelId="{72A89926-6CF6-4C89-9192-676328437702}" type="parTrans" cxnId="{FB2BEE13-3A4D-4231-9B3B-773C8D1CCA17}">
      <dgm:prSet/>
      <dgm:spPr/>
      <dgm:t>
        <a:bodyPr/>
        <a:lstStyle/>
        <a:p>
          <a:endParaRPr lang="es-US" sz="2400"/>
        </a:p>
      </dgm:t>
    </dgm:pt>
    <dgm:pt modelId="{6BFDC661-1280-4AB0-98DA-13EF156E3B0E}" type="sibTrans" cxnId="{FB2BEE13-3A4D-4231-9B3B-773C8D1CCA17}">
      <dgm:prSet/>
      <dgm:spPr/>
      <dgm:t>
        <a:bodyPr/>
        <a:lstStyle/>
        <a:p>
          <a:endParaRPr lang="es-US" sz="2400"/>
        </a:p>
      </dgm:t>
    </dgm:pt>
    <dgm:pt modelId="{D4D237E7-01C2-4D19-ABF3-45A3A6DC0F8D}">
      <dgm:prSet phldrT="[Texto]" custT="1"/>
      <dgm:spPr/>
      <dgm:t>
        <a:bodyPr/>
        <a:lstStyle/>
        <a:p>
          <a:r>
            <a:rPr lang="es-US" sz="1800" dirty="0"/>
            <a:t>Los niveles de morosidad de las cooperativas del segmento 2 es mayor a las del segmento 1 y bancos.</a:t>
          </a:r>
        </a:p>
      </dgm:t>
    </dgm:pt>
    <dgm:pt modelId="{85139437-C214-4D8E-BA0C-F96AA3C37E30}" type="parTrans" cxnId="{586BC4D4-C8FE-4DFB-9900-D44156FE61CC}">
      <dgm:prSet/>
      <dgm:spPr/>
      <dgm:t>
        <a:bodyPr/>
        <a:lstStyle/>
        <a:p>
          <a:endParaRPr lang="es-US" sz="2400"/>
        </a:p>
      </dgm:t>
    </dgm:pt>
    <dgm:pt modelId="{454BF17A-009E-47C6-9FA7-06D52C87E6E6}" type="sibTrans" cxnId="{586BC4D4-C8FE-4DFB-9900-D44156FE61CC}">
      <dgm:prSet/>
      <dgm:spPr/>
      <dgm:t>
        <a:bodyPr/>
        <a:lstStyle/>
        <a:p>
          <a:endParaRPr lang="es-US" sz="2400"/>
        </a:p>
      </dgm:t>
    </dgm:pt>
    <dgm:pt modelId="{A0A5E8CF-EB45-4643-AEA3-1EE14C1E0F8B}">
      <dgm:prSet custT="1"/>
      <dgm:spPr/>
      <dgm:t>
        <a:bodyPr/>
        <a:lstStyle/>
        <a:p>
          <a:r>
            <a:rPr lang="es-US" sz="1800" dirty="0"/>
            <a:t>Niveles de cobertura de cartera de las cooperativas del segmento 2 por debajo de las del segmento 1.</a:t>
          </a:r>
        </a:p>
      </dgm:t>
    </dgm:pt>
    <dgm:pt modelId="{300165BF-F089-4F86-8E4E-90B968CBE79A}" type="parTrans" cxnId="{40CEC472-A63E-415A-9F99-A3F3CCF78561}">
      <dgm:prSet/>
      <dgm:spPr/>
      <dgm:t>
        <a:bodyPr/>
        <a:lstStyle/>
        <a:p>
          <a:endParaRPr lang="es-US" sz="2400"/>
        </a:p>
      </dgm:t>
    </dgm:pt>
    <dgm:pt modelId="{5BA3FAC8-B041-4A59-AA2E-2444844AD1B3}" type="sibTrans" cxnId="{40CEC472-A63E-415A-9F99-A3F3CCF78561}">
      <dgm:prSet/>
      <dgm:spPr/>
      <dgm:t>
        <a:bodyPr/>
        <a:lstStyle/>
        <a:p>
          <a:endParaRPr lang="es-US" sz="2400"/>
        </a:p>
      </dgm:t>
    </dgm:pt>
    <dgm:pt modelId="{632D5B9E-2FD1-4167-9E0A-B68FCF7AA783}">
      <dgm:prSet custT="1"/>
      <dgm:spPr/>
      <dgm:t>
        <a:bodyPr/>
        <a:lstStyle/>
        <a:p>
          <a:r>
            <a:rPr lang="es-US" sz="1800" dirty="0"/>
            <a:t>Incremento de cartera vencida, problemas de liquidez para la cooperativa. </a:t>
          </a:r>
        </a:p>
      </dgm:t>
    </dgm:pt>
    <dgm:pt modelId="{1B901FAD-CF6B-4CFB-B84F-A74BDB2E001B}" type="parTrans" cxnId="{3BCC9BB5-5B13-43FA-A4A0-D306F9E60150}">
      <dgm:prSet/>
      <dgm:spPr/>
      <dgm:t>
        <a:bodyPr/>
        <a:lstStyle/>
        <a:p>
          <a:endParaRPr lang="es-US" sz="2400"/>
        </a:p>
      </dgm:t>
    </dgm:pt>
    <dgm:pt modelId="{2A900F37-9FD9-403C-BB58-9B6513651A21}" type="sibTrans" cxnId="{3BCC9BB5-5B13-43FA-A4A0-D306F9E60150}">
      <dgm:prSet/>
      <dgm:spPr/>
      <dgm:t>
        <a:bodyPr/>
        <a:lstStyle/>
        <a:p>
          <a:endParaRPr lang="es-US" sz="2400"/>
        </a:p>
      </dgm:t>
    </dgm:pt>
    <dgm:pt modelId="{1DAD696C-96CC-435C-A8B6-6C86389AE364}" type="pres">
      <dgm:prSet presAssocID="{BE781704-4B3D-43AE-8DEE-C9973451102F}" presName="linear" presStyleCnt="0">
        <dgm:presLayoutVars>
          <dgm:dir/>
          <dgm:animLvl val="lvl"/>
          <dgm:resizeHandles val="exact"/>
        </dgm:presLayoutVars>
      </dgm:prSet>
      <dgm:spPr/>
    </dgm:pt>
    <dgm:pt modelId="{020ADF30-DEA0-4704-8DFE-738A6B95300E}" type="pres">
      <dgm:prSet presAssocID="{13EEF43F-6DF9-4084-92C6-D89A12E05105}" presName="parentLin" presStyleCnt="0"/>
      <dgm:spPr/>
    </dgm:pt>
    <dgm:pt modelId="{A662127B-7E93-4ACC-B262-95CBE390FF98}" type="pres">
      <dgm:prSet presAssocID="{13EEF43F-6DF9-4084-92C6-D89A12E05105}" presName="parentLeftMargin" presStyleLbl="node1" presStyleIdx="0" presStyleCnt="5"/>
      <dgm:spPr/>
    </dgm:pt>
    <dgm:pt modelId="{E40EB88A-5AA7-42A2-B0DC-AE49D9678B65}" type="pres">
      <dgm:prSet presAssocID="{13EEF43F-6DF9-4084-92C6-D89A12E05105}" presName="parentText" presStyleLbl="node1" presStyleIdx="0" presStyleCnt="5" custScaleX="125387">
        <dgm:presLayoutVars>
          <dgm:chMax val="0"/>
          <dgm:bulletEnabled val="1"/>
        </dgm:presLayoutVars>
      </dgm:prSet>
      <dgm:spPr/>
    </dgm:pt>
    <dgm:pt modelId="{54D567AD-EF1D-41E6-A2F8-A805DAAF48BA}" type="pres">
      <dgm:prSet presAssocID="{13EEF43F-6DF9-4084-92C6-D89A12E05105}" presName="negativeSpace" presStyleCnt="0"/>
      <dgm:spPr/>
    </dgm:pt>
    <dgm:pt modelId="{B8B90E1F-75F0-4512-A876-1622603EAFA1}" type="pres">
      <dgm:prSet presAssocID="{13EEF43F-6DF9-4084-92C6-D89A12E05105}" presName="childText" presStyleLbl="conFgAcc1" presStyleIdx="0" presStyleCnt="5">
        <dgm:presLayoutVars>
          <dgm:bulletEnabled val="1"/>
        </dgm:presLayoutVars>
      </dgm:prSet>
      <dgm:spPr/>
    </dgm:pt>
    <dgm:pt modelId="{E6C5D316-80E8-4413-B7B2-EF6FC7710E9B}" type="pres">
      <dgm:prSet presAssocID="{8683820F-B512-492A-86BB-330BCEDDF6D8}" presName="spaceBetweenRectangles" presStyleCnt="0"/>
      <dgm:spPr/>
    </dgm:pt>
    <dgm:pt modelId="{80325B1D-33AA-4BEE-AD16-D7F0CC9AFFA1}" type="pres">
      <dgm:prSet presAssocID="{64919EA5-1630-4281-88B8-708845989B6A}" presName="parentLin" presStyleCnt="0"/>
      <dgm:spPr/>
    </dgm:pt>
    <dgm:pt modelId="{59295224-DBE8-4173-B84F-3A2CF3325C48}" type="pres">
      <dgm:prSet presAssocID="{64919EA5-1630-4281-88B8-708845989B6A}" presName="parentLeftMargin" presStyleLbl="node1" presStyleIdx="0" presStyleCnt="5"/>
      <dgm:spPr/>
    </dgm:pt>
    <dgm:pt modelId="{29503B3D-FD1F-41BB-8DFC-EE7740C9EDDE}" type="pres">
      <dgm:prSet presAssocID="{64919EA5-1630-4281-88B8-708845989B6A}" presName="parentText" presStyleLbl="node1" presStyleIdx="1" presStyleCnt="5" custScaleX="121376">
        <dgm:presLayoutVars>
          <dgm:chMax val="0"/>
          <dgm:bulletEnabled val="1"/>
        </dgm:presLayoutVars>
      </dgm:prSet>
      <dgm:spPr/>
    </dgm:pt>
    <dgm:pt modelId="{3A0EF67C-8C96-4160-9551-C690B3AC9D98}" type="pres">
      <dgm:prSet presAssocID="{64919EA5-1630-4281-88B8-708845989B6A}" presName="negativeSpace" presStyleCnt="0"/>
      <dgm:spPr/>
    </dgm:pt>
    <dgm:pt modelId="{2FC71411-B18C-45DF-B7E4-0334797DC789}" type="pres">
      <dgm:prSet presAssocID="{64919EA5-1630-4281-88B8-708845989B6A}" presName="childText" presStyleLbl="conFgAcc1" presStyleIdx="1" presStyleCnt="5">
        <dgm:presLayoutVars>
          <dgm:bulletEnabled val="1"/>
        </dgm:presLayoutVars>
      </dgm:prSet>
      <dgm:spPr/>
    </dgm:pt>
    <dgm:pt modelId="{191378FF-142A-4B2F-A52C-F3AD2C00D9B7}" type="pres">
      <dgm:prSet presAssocID="{6BFDC661-1280-4AB0-98DA-13EF156E3B0E}" presName="spaceBetweenRectangles" presStyleCnt="0"/>
      <dgm:spPr/>
    </dgm:pt>
    <dgm:pt modelId="{9CBA8653-D5DC-41F8-ABF1-1B7B2CB1E3F6}" type="pres">
      <dgm:prSet presAssocID="{D4D237E7-01C2-4D19-ABF3-45A3A6DC0F8D}" presName="parentLin" presStyleCnt="0"/>
      <dgm:spPr/>
    </dgm:pt>
    <dgm:pt modelId="{E5F1D2B5-20B0-4249-8805-2DF71FBCF92D}" type="pres">
      <dgm:prSet presAssocID="{D4D237E7-01C2-4D19-ABF3-45A3A6DC0F8D}" presName="parentLeftMargin" presStyleLbl="node1" presStyleIdx="1" presStyleCnt="5"/>
      <dgm:spPr/>
    </dgm:pt>
    <dgm:pt modelId="{3F164A21-492C-42E2-86B4-EF8A402D83C3}" type="pres">
      <dgm:prSet presAssocID="{D4D237E7-01C2-4D19-ABF3-45A3A6DC0F8D}" presName="parentText" presStyleLbl="node1" presStyleIdx="2" presStyleCnt="5" custScaleX="121701">
        <dgm:presLayoutVars>
          <dgm:chMax val="0"/>
          <dgm:bulletEnabled val="1"/>
        </dgm:presLayoutVars>
      </dgm:prSet>
      <dgm:spPr/>
    </dgm:pt>
    <dgm:pt modelId="{908512E1-DD89-4371-8D8B-3FD0D698808C}" type="pres">
      <dgm:prSet presAssocID="{D4D237E7-01C2-4D19-ABF3-45A3A6DC0F8D}" presName="negativeSpace" presStyleCnt="0"/>
      <dgm:spPr/>
    </dgm:pt>
    <dgm:pt modelId="{62735C28-3282-4D1B-96BD-DCBE32C7DD34}" type="pres">
      <dgm:prSet presAssocID="{D4D237E7-01C2-4D19-ABF3-45A3A6DC0F8D}" presName="childText" presStyleLbl="conFgAcc1" presStyleIdx="2" presStyleCnt="5">
        <dgm:presLayoutVars>
          <dgm:bulletEnabled val="1"/>
        </dgm:presLayoutVars>
      </dgm:prSet>
      <dgm:spPr/>
    </dgm:pt>
    <dgm:pt modelId="{E023DA5E-F16B-4D1C-8CAE-745B3B53C483}" type="pres">
      <dgm:prSet presAssocID="{454BF17A-009E-47C6-9FA7-06D52C87E6E6}" presName="spaceBetweenRectangles" presStyleCnt="0"/>
      <dgm:spPr/>
    </dgm:pt>
    <dgm:pt modelId="{5B2BCD24-BFB0-4777-A62F-32800F00B5A6}" type="pres">
      <dgm:prSet presAssocID="{A0A5E8CF-EB45-4643-AEA3-1EE14C1E0F8B}" presName="parentLin" presStyleCnt="0"/>
      <dgm:spPr/>
    </dgm:pt>
    <dgm:pt modelId="{BBF7F363-4D1A-4187-AC90-6238136BF215}" type="pres">
      <dgm:prSet presAssocID="{A0A5E8CF-EB45-4643-AEA3-1EE14C1E0F8B}" presName="parentLeftMargin" presStyleLbl="node1" presStyleIdx="2" presStyleCnt="5"/>
      <dgm:spPr/>
    </dgm:pt>
    <dgm:pt modelId="{EA83C979-40F3-44C3-A33D-38664C783CBC}" type="pres">
      <dgm:prSet presAssocID="{A0A5E8CF-EB45-4643-AEA3-1EE14C1E0F8B}" presName="parentText" presStyleLbl="node1" presStyleIdx="3" presStyleCnt="5" custScaleX="122113">
        <dgm:presLayoutVars>
          <dgm:chMax val="0"/>
          <dgm:bulletEnabled val="1"/>
        </dgm:presLayoutVars>
      </dgm:prSet>
      <dgm:spPr/>
    </dgm:pt>
    <dgm:pt modelId="{3D928340-0962-4CD9-9182-C885CE9F4E54}" type="pres">
      <dgm:prSet presAssocID="{A0A5E8CF-EB45-4643-AEA3-1EE14C1E0F8B}" presName="negativeSpace" presStyleCnt="0"/>
      <dgm:spPr/>
    </dgm:pt>
    <dgm:pt modelId="{0433A7AF-6C38-4BC3-BB65-F442CBB12756}" type="pres">
      <dgm:prSet presAssocID="{A0A5E8CF-EB45-4643-AEA3-1EE14C1E0F8B}" presName="childText" presStyleLbl="conFgAcc1" presStyleIdx="3" presStyleCnt="5">
        <dgm:presLayoutVars>
          <dgm:bulletEnabled val="1"/>
        </dgm:presLayoutVars>
      </dgm:prSet>
      <dgm:spPr/>
    </dgm:pt>
    <dgm:pt modelId="{CED3E037-D3A8-4D35-9327-30ECC3A54E83}" type="pres">
      <dgm:prSet presAssocID="{5BA3FAC8-B041-4A59-AA2E-2444844AD1B3}" presName="spaceBetweenRectangles" presStyleCnt="0"/>
      <dgm:spPr/>
    </dgm:pt>
    <dgm:pt modelId="{4B55164B-DD38-483E-B0BF-855DA07ED167}" type="pres">
      <dgm:prSet presAssocID="{632D5B9E-2FD1-4167-9E0A-B68FCF7AA783}" presName="parentLin" presStyleCnt="0"/>
      <dgm:spPr/>
    </dgm:pt>
    <dgm:pt modelId="{F6FC4B38-EB8C-48E9-A059-73AC129F8A55}" type="pres">
      <dgm:prSet presAssocID="{632D5B9E-2FD1-4167-9E0A-B68FCF7AA783}" presName="parentLeftMargin" presStyleLbl="node1" presStyleIdx="3" presStyleCnt="5"/>
      <dgm:spPr/>
    </dgm:pt>
    <dgm:pt modelId="{1D57A054-24D5-4061-93F9-4B76CFD7C037}" type="pres">
      <dgm:prSet presAssocID="{632D5B9E-2FD1-4167-9E0A-B68FCF7AA783}" presName="parentText" presStyleLbl="node1" presStyleIdx="4" presStyleCnt="5" custScaleX="123461">
        <dgm:presLayoutVars>
          <dgm:chMax val="0"/>
          <dgm:bulletEnabled val="1"/>
        </dgm:presLayoutVars>
      </dgm:prSet>
      <dgm:spPr/>
    </dgm:pt>
    <dgm:pt modelId="{BC71BAD9-F874-4181-966E-919473A7F1C9}" type="pres">
      <dgm:prSet presAssocID="{632D5B9E-2FD1-4167-9E0A-B68FCF7AA783}" presName="negativeSpace" presStyleCnt="0"/>
      <dgm:spPr/>
    </dgm:pt>
    <dgm:pt modelId="{B6979AFA-6392-4E2C-8469-4EFB276F53F1}" type="pres">
      <dgm:prSet presAssocID="{632D5B9E-2FD1-4167-9E0A-B68FCF7AA783}" presName="childText" presStyleLbl="conFgAcc1" presStyleIdx="4" presStyleCnt="5">
        <dgm:presLayoutVars>
          <dgm:bulletEnabled val="1"/>
        </dgm:presLayoutVars>
      </dgm:prSet>
      <dgm:spPr/>
    </dgm:pt>
  </dgm:ptLst>
  <dgm:cxnLst>
    <dgm:cxn modelId="{FB2BEE13-3A4D-4231-9B3B-773C8D1CCA17}" srcId="{BE781704-4B3D-43AE-8DEE-C9973451102F}" destId="{64919EA5-1630-4281-88B8-708845989B6A}" srcOrd="1" destOrd="0" parTransId="{72A89926-6CF6-4C89-9192-676328437702}" sibTransId="{6BFDC661-1280-4AB0-98DA-13EF156E3B0E}"/>
    <dgm:cxn modelId="{59494223-C4BE-4F1C-B8CD-A52D4CCD9CD9}" type="presOf" srcId="{D4D237E7-01C2-4D19-ABF3-45A3A6DC0F8D}" destId="{3F164A21-492C-42E2-86B4-EF8A402D83C3}" srcOrd="1" destOrd="0" presId="urn:microsoft.com/office/officeart/2005/8/layout/list1"/>
    <dgm:cxn modelId="{40CEC472-A63E-415A-9F99-A3F3CCF78561}" srcId="{BE781704-4B3D-43AE-8DEE-C9973451102F}" destId="{A0A5E8CF-EB45-4643-AEA3-1EE14C1E0F8B}" srcOrd="3" destOrd="0" parTransId="{300165BF-F089-4F86-8E4E-90B968CBE79A}" sibTransId="{5BA3FAC8-B041-4A59-AA2E-2444844AD1B3}"/>
    <dgm:cxn modelId="{4EDF327D-33FB-4270-9268-9B1E2E2F0CEE}" type="presOf" srcId="{D4D237E7-01C2-4D19-ABF3-45A3A6DC0F8D}" destId="{E5F1D2B5-20B0-4249-8805-2DF71FBCF92D}" srcOrd="0" destOrd="0" presId="urn:microsoft.com/office/officeart/2005/8/layout/list1"/>
    <dgm:cxn modelId="{DC971381-6F24-4FE6-B641-681F23DE7C01}" type="presOf" srcId="{A0A5E8CF-EB45-4643-AEA3-1EE14C1E0F8B}" destId="{EA83C979-40F3-44C3-A33D-38664C783CBC}" srcOrd="1" destOrd="0" presId="urn:microsoft.com/office/officeart/2005/8/layout/list1"/>
    <dgm:cxn modelId="{3C237585-7569-4574-A5DA-A7023239610C}" type="presOf" srcId="{632D5B9E-2FD1-4167-9E0A-B68FCF7AA783}" destId="{1D57A054-24D5-4061-93F9-4B76CFD7C037}" srcOrd="1" destOrd="0" presId="urn:microsoft.com/office/officeart/2005/8/layout/list1"/>
    <dgm:cxn modelId="{96AF4B88-D5EF-4C4D-AF8E-6B8F58F112F8}" srcId="{BE781704-4B3D-43AE-8DEE-C9973451102F}" destId="{13EEF43F-6DF9-4084-92C6-D89A12E05105}" srcOrd="0" destOrd="0" parTransId="{F16197FC-AC94-417B-9D35-34215A874998}" sibTransId="{8683820F-B512-492A-86BB-330BCEDDF6D8}"/>
    <dgm:cxn modelId="{8CB39F94-95CF-4880-A68D-56CC62F50B84}" type="presOf" srcId="{64919EA5-1630-4281-88B8-708845989B6A}" destId="{59295224-DBE8-4173-B84F-3A2CF3325C48}" srcOrd="0" destOrd="0" presId="urn:microsoft.com/office/officeart/2005/8/layout/list1"/>
    <dgm:cxn modelId="{E5C3649F-1892-4FFF-8A2E-FD722AF90F33}" type="presOf" srcId="{A0A5E8CF-EB45-4643-AEA3-1EE14C1E0F8B}" destId="{BBF7F363-4D1A-4187-AC90-6238136BF215}" srcOrd="0" destOrd="0" presId="urn:microsoft.com/office/officeart/2005/8/layout/list1"/>
    <dgm:cxn modelId="{3BCC9BB5-5B13-43FA-A4A0-D306F9E60150}" srcId="{BE781704-4B3D-43AE-8DEE-C9973451102F}" destId="{632D5B9E-2FD1-4167-9E0A-B68FCF7AA783}" srcOrd="4" destOrd="0" parTransId="{1B901FAD-CF6B-4CFB-B84F-A74BDB2E001B}" sibTransId="{2A900F37-9FD9-403C-BB58-9B6513651A21}"/>
    <dgm:cxn modelId="{947167C3-AC37-4459-9855-AD3623928E8E}" type="presOf" srcId="{632D5B9E-2FD1-4167-9E0A-B68FCF7AA783}" destId="{F6FC4B38-EB8C-48E9-A059-73AC129F8A55}" srcOrd="0" destOrd="0" presId="urn:microsoft.com/office/officeart/2005/8/layout/list1"/>
    <dgm:cxn modelId="{4706DEC6-328D-477F-8A64-32050DDF887D}" type="presOf" srcId="{64919EA5-1630-4281-88B8-708845989B6A}" destId="{29503B3D-FD1F-41BB-8DFC-EE7740C9EDDE}" srcOrd="1" destOrd="0" presId="urn:microsoft.com/office/officeart/2005/8/layout/list1"/>
    <dgm:cxn modelId="{7AFF0BD1-F948-41BA-B271-2AFE2C9976BD}" type="presOf" srcId="{BE781704-4B3D-43AE-8DEE-C9973451102F}" destId="{1DAD696C-96CC-435C-A8B6-6C86389AE364}" srcOrd="0" destOrd="0" presId="urn:microsoft.com/office/officeart/2005/8/layout/list1"/>
    <dgm:cxn modelId="{586BC4D4-C8FE-4DFB-9900-D44156FE61CC}" srcId="{BE781704-4B3D-43AE-8DEE-C9973451102F}" destId="{D4D237E7-01C2-4D19-ABF3-45A3A6DC0F8D}" srcOrd="2" destOrd="0" parTransId="{85139437-C214-4D8E-BA0C-F96AA3C37E30}" sibTransId="{454BF17A-009E-47C6-9FA7-06D52C87E6E6}"/>
    <dgm:cxn modelId="{E3C20EE7-E33A-41D8-993B-165D6AB24048}" type="presOf" srcId="{13EEF43F-6DF9-4084-92C6-D89A12E05105}" destId="{A662127B-7E93-4ACC-B262-95CBE390FF98}" srcOrd="0" destOrd="0" presId="urn:microsoft.com/office/officeart/2005/8/layout/list1"/>
    <dgm:cxn modelId="{F70C32F6-229C-4855-8DDB-FCCE15521FDF}" type="presOf" srcId="{13EEF43F-6DF9-4084-92C6-D89A12E05105}" destId="{E40EB88A-5AA7-42A2-B0DC-AE49D9678B65}" srcOrd="1" destOrd="0" presId="urn:microsoft.com/office/officeart/2005/8/layout/list1"/>
    <dgm:cxn modelId="{AB7C59DE-6186-441F-9F19-65110B09B185}" type="presParOf" srcId="{1DAD696C-96CC-435C-A8B6-6C86389AE364}" destId="{020ADF30-DEA0-4704-8DFE-738A6B95300E}" srcOrd="0" destOrd="0" presId="urn:microsoft.com/office/officeart/2005/8/layout/list1"/>
    <dgm:cxn modelId="{1B504CDD-028C-4DB6-8A76-96A34EB0D2E5}" type="presParOf" srcId="{020ADF30-DEA0-4704-8DFE-738A6B95300E}" destId="{A662127B-7E93-4ACC-B262-95CBE390FF98}" srcOrd="0" destOrd="0" presId="urn:microsoft.com/office/officeart/2005/8/layout/list1"/>
    <dgm:cxn modelId="{9E1E4B93-691B-4B48-919F-168D39414F8C}" type="presParOf" srcId="{020ADF30-DEA0-4704-8DFE-738A6B95300E}" destId="{E40EB88A-5AA7-42A2-B0DC-AE49D9678B65}" srcOrd="1" destOrd="0" presId="urn:microsoft.com/office/officeart/2005/8/layout/list1"/>
    <dgm:cxn modelId="{EAEF6AEE-4DF8-40E6-AF0E-3FA7AB763D3A}" type="presParOf" srcId="{1DAD696C-96CC-435C-A8B6-6C86389AE364}" destId="{54D567AD-EF1D-41E6-A2F8-A805DAAF48BA}" srcOrd="1" destOrd="0" presId="urn:microsoft.com/office/officeart/2005/8/layout/list1"/>
    <dgm:cxn modelId="{F71698EB-4A26-4882-BCD9-6CA55991B023}" type="presParOf" srcId="{1DAD696C-96CC-435C-A8B6-6C86389AE364}" destId="{B8B90E1F-75F0-4512-A876-1622603EAFA1}" srcOrd="2" destOrd="0" presId="urn:microsoft.com/office/officeart/2005/8/layout/list1"/>
    <dgm:cxn modelId="{7D463834-70D7-4274-8FE6-3122FCB831B9}" type="presParOf" srcId="{1DAD696C-96CC-435C-A8B6-6C86389AE364}" destId="{E6C5D316-80E8-4413-B7B2-EF6FC7710E9B}" srcOrd="3" destOrd="0" presId="urn:microsoft.com/office/officeart/2005/8/layout/list1"/>
    <dgm:cxn modelId="{C8AC05CD-057F-4481-BE2F-4B71B3B11BAA}" type="presParOf" srcId="{1DAD696C-96CC-435C-A8B6-6C86389AE364}" destId="{80325B1D-33AA-4BEE-AD16-D7F0CC9AFFA1}" srcOrd="4" destOrd="0" presId="urn:microsoft.com/office/officeart/2005/8/layout/list1"/>
    <dgm:cxn modelId="{F6A60F17-DE7C-48E2-8990-01ACDF4D66F7}" type="presParOf" srcId="{80325B1D-33AA-4BEE-AD16-D7F0CC9AFFA1}" destId="{59295224-DBE8-4173-B84F-3A2CF3325C48}" srcOrd="0" destOrd="0" presId="urn:microsoft.com/office/officeart/2005/8/layout/list1"/>
    <dgm:cxn modelId="{A3D24099-EDF0-4F22-A3D7-658D0443CB86}" type="presParOf" srcId="{80325B1D-33AA-4BEE-AD16-D7F0CC9AFFA1}" destId="{29503B3D-FD1F-41BB-8DFC-EE7740C9EDDE}" srcOrd="1" destOrd="0" presId="urn:microsoft.com/office/officeart/2005/8/layout/list1"/>
    <dgm:cxn modelId="{284EE4A1-6AF3-413C-AAE2-3862E413E5E1}" type="presParOf" srcId="{1DAD696C-96CC-435C-A8B6-6C86389AE364}" destId="{3A0EF67C-8C96-4160-9551-C690B3AC9D98}" srcOrd="5" destOrd="0" presId="urn:microsoft.com/office/officeart/2005/8/layout/list1"/>
    <dgm:cxn modelId="{1CBEA234-B988-49E9-846F-8A0438AF0179}" type="presParOf" srcId="{1DAD696C-96CC-435C-A8B6-6C86389AE364}" destId="{2FC71411-B18C-45DF-B7E4-0334797DC789}" srcOrd="6" destOrd="0" presId="urn:microsoft.com/office/officeart/2005/8/layout/list1"/>
    <dgm:cxn modelId="{43A58C07-C12E-4ACD-A16B-F63B785D1025}" type="presParOf" srcId="{1DAD696C-96CC-435C-A8B6-6C86389AE364}" destId="{191378FF-142A-4B2F-A52C-F3AD2C00D9B7}" srcOrd="7" destOrd="0" presId="urn:microsoft.com/office/officeart/2005/8/layout/list1"/>
    <dgm:cxn modelId="{CC7F87C0-E4FE-4FBF-BDF0-992C3BA68E97}" type="presParOf" srcId="{1DAD696C-96CC-435C-A8B6-6C86389AE364}" destId="{9CBA8653-D5DC-41F8-ABF1-1B7B2CB1E3F6}" srcOrd="8" destOrd="0" presId="urn:microsoft.com/office/officeart/2005/8/layout/list1"/>
    <dgm:cxn modelId="{42F49BA4-7B0B-4AE4-A601-19CCD6E3ECAF}" type="presParOf" srcId="{9CBA8653-D5DC-41F8-ABF1-1B7B2CB1E3F6}" destId="{E5F1D2B5-20B0-4249-8805-2DF71FBCF92D}" srcOrd="0" destOrd="0" presId="urn:microsoft.com/office/officeart/2005/8/layout/list1"/>
    <dgm:cxn modelId="{0BCAFBB9-4339-41B2-B00F-73AEE2334D59}" type="presParOf" srcId="{9CBA8653-D5DC-41F8-ABF1-1B7B2CB1E3F6}" destId="{3F164A21-492C-42E2-86B4-EF8A402D83C3}" srcOrd="1" destOrd="0" presId="urn:microsoft.com/office/officeart/2005/8/layout/list1"/>
    <dgm:cxn modelId="{C495D573-D365-46EA-B788-7AFCD4CFA832}" type="presParOf" srcId="{1DAD696C-96CC-435C-A8B6-6C86389AE364}" destId="{908512E1-DD89-4371-8D8B-3FD0D698808C}" srcOrd="9" destOrd="0" presId="urn:microsoft.com/office/officeart/2005/8/layout/list1"/>
    <dgm:cxn modelId="{C593353C-F844-437B-BE89-12876FBD9EF5}" type="presParOf" srcId="{1DAD696C-96CC-435C-A8B6-6C86389AE364}" destId="{62735C28-3282-4D1B-96BD-DCBE32C7DD34}" srcOrd="10" destOrd="0" presId="urn:microsoft.com/office/officeart/2005/8/layout/list1"/>
    <dgm:cxn modelId="{8FB6ADA1-EF19-49A6-9703-D2B824FE8DC1}" type="presParOf" srcId="{1DAD696C-96CC-435C-A8B6-6C86389AE364}" destId="{E023DA5E-F16B-4D1C-8CAE-745B3B53C483}" srcOrd="11" destOrd="0" presId="urn:microsoft.com/office/officeart/2005/8/layout/list1"/>
    <dgm:cxn modelId="{BEB25832-2A4F-4A63-A30A-5C2C48A471AA}" type="presParOf" srcId="{1DAD696C-96CC-435C-A8B6-6C86389AE364}" destId="{5B2BCD24-BFB0-4777-A62F-32800F00B5A6}" srcOrd="12" destOrd="0" presId="urn:microsoft.com/office/officeart/2005/8/layout/list1"/>
    <dgm:cxn modelId="{DF718380-0286-41A3-860F-771821297606}" type="presParOf" srcId="{5B2BCD24-BFB0-4777-A62F-32800F00B5A6}" destId="{BBF7F363-4D1A-4187-AC90-6238136BF215}" srcOrd="0" destOrd="0" presId="urn:microsoft.com/office/officeart/2005/8/layout/list1"/>
    <dgm:cxn modelId="{535B735B-137E-49B1-B054-C4C2DE8D2236}" type="presParOf" srcId="{5B2BCD24-BFB0-4777-A62F-32800F00B5A6}" destId="{EA83C979-40F3-44C3-A33D-38664C783CBC}" srcOrd="1" destOrd="0" presId="urn:microsoft.com/office/officeart/2005/8/layout/list1"/>
    <dgm:cxn modelId="{20FCD027-FE21-4EB1-A816-E496F6E5D337}" type="presParOf" srcId="{1DAD696C-96CC-435C-A8B6-6C86389AE364}" destId="{3D928340-0962-4CD9-9182-C885CE9F4E54}" srcOrd="13" destOrd="0" presId="urn:microsoft.com/office/officeart/2005/8/layout/list1"/>
    <dgm:cxn modelId="{2CDEA99A-0AFE-4393-B0CD-8FCB228F6F86}" type="presParOf" srcId="{1DAD696C-96CC-435C-A8B6-6C86389AE364}" destId="{0433A7AF-6C38-4BC3-BB65-F442CBB12756}" srcOrd="14" destOrd="0" presId="urn:microsoft.com/office/officeart/2005/8/layout/list1"/>
    <dgm:cxn modelId="{AE72707F-9DCF-4344-B6E7-A88E93236AA9}" type="presParOf" srcId="{1DAD696C-96CC-435C-A8B6-6C86389AE364}" destId="{CED3E037-D3A8-4D35-9327-30ECC3A54E83}" srcOrd="15" destOrd="0" presId="urn:microsoft.com/office/officeart/2005/8/layout/list1"/>
    <dgm:cxn modelId="{A718C4FD-8B3C-4305-85A2-8A99EC74E008}" type="presParOf" srcId="{1DAD696C-96CC-435C-A8B6-6C86389AE364}" destId="{4B55164B-DD38-483E-B0BF-855DA07ED167}" srcOrd="16" destOrd="0" presId="urn:microsoft.com/office/officeart/2005/8/layout/list1"/>
    <dgm:cxn modelId="{EA831D72-E6C8-414F-8F40-3B6721E6E248}" type="presParOf" srcId="{4B55164B-DD38-483E-B0BF-855DA07ED167}" destId="{F6FC4B38-EB8C-48E9-A059-73AC129F8A55}" srcOrd="0" destOrd="0" presId="urn:microsoft.com/office/officeart/2005/8/layout/list1"/>
    <dgm:cxn modelId="{C1A69C5F-D1ED-4BC1-97BC-FF3922F75C09}" type="presParOf" srcId="{4B55164B-DD38-483E-B0BF-855DA07ED167}" destId="{1D57A054-24D5-4061-93F9-4B76CFD7C037}" srcOrd="1" destOrd="0" presId="urn:microsoft.com/office/officeart/2005/8/layout/list1"/>
    <dgm:cxn modelId="{20D809CE-EBE5-4670-83A9-A2B2F2F52768}" type="presParOf" srcId="{1DAD696C-96CC-435C-A8B6-6C86389AE364}" destId="{BC71BAD9-F874-4181-966E-919473A7F1C9}" srcOrd="17" destOrd="0" presId="urn:microsoft.com/office/officeart/2005/8/layout/list1"/>
    <dgm:cxn modelId="{A5A7FBAF-15CD-490D-B8D8-82409516322A}" type="presParOf" srcId="{1DAD696C-96CC-435C-A8B6-6C86389AE364}" destId="{B6979AFA-6392-4E2C-8469-4EFB276F53F1}"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80F958-1211-474E-A85A-F1E4CB3B4416}"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s-US"/>
        </a:p>
      </dgm:t>
    </dgm:pt>
    <dgm:pt modelId="{BF935767-EDD8-4B36-915F-0D967AE2CE25}">
      <dgm:prSet phldrT="[Texto]"/>
      <dgm:spPr/>
      <dgm:t>
        <a:bodyPr/>
        <a:lstStyle/>
        <a:p>
          <a:r>
            <a:rPr lang="es-US" dirty="0"/>
            <a:t>Minorista </a:t>
          </a:r>
        </a:p>
      </dgm:t>
    </dgm:pt>
    <dgm:pt modelId="{6EC430D1-FB08-46D3-BDA1-06CF264A289D}" type="parTrans" cxnId="{018BC9F5-7C14-450D-B4B0-8C5024E709AC}">
      <dgm:prSet/>
      <dgm:spPr/>
      <dgm:t>
        <a:bodyPr/>
        <a:lstStyle/>
        <a:p>
          <a:endParaRPr lang="es-US"/>
        </a:p>
      </dgm:t>
    </dgm:pt>
    <dgm:pt modelId="{D1D10538-165D-4777-95A8-191DA2DE6E9E}" type="sibTrans" cxnId="{018BC9F5-7C14-450D-B4B0-8C5024E709AC}">
      <dgm:prSet/>
      <dgm:spPr/>
      <dgm:t>
        <a:bodyPr/>
        <a:lstStyle/>
        <a:p>
          <a:endParaRPr lang="es-US"/>
        </a:p>
      </dgm:t>
    </dgm:pt>
    <dgm:pt modelId="{61AA53B7-A817-4C13-B08C-8FBCF14FC632}">
      <dgm:prSet phldrT="[Texto]"/>
      <dgm:spPr/>
      <dgm:t>
        <a:bodyPr/>
        <a:lstStyle/>
        <a:p>
          <a:r>
            <a:rPr lang="es-US" dirty="0"/>
            <a:t>Saldo adeudado sea menor o igual a USD 1000.</a:t>
          </a:r>
        </a:p>
      </dgm:t>
    </dgm:pt>
    <dgm:pt modelId="{141351C1-9589-42EA-8C2A-AD6759908EF4}" type="parTrans" cxnId="{C60B6517-F545-4D90-B188-D118B3057D5A}">
      <dgm:prSet/>
      <dgm:spPr/>
      <dgm:t>
        <a:bodyPr/>
        <a:lstStyle/>
        <a:p>
          <a:endParaRPr lang="es-US"/>
        </a:p>
      </dgm:t>
    </dgm:pt>
    <dgm:pt modelId="{A6127D7F-7AAF-4DD5-A5E8-A32365086055}" type="sibTrans" cxnId="{C60B6517-F545-4D90-B188-D118B3057D5A}">
      <dgm:prSet/>
      <dgm:spPr/>
      <dgm:t>
        <a:bodyPr/>
        <a:lstStyle/>
        <a:p>
          <a:endParaRPr lang="es-US"/>
        </a:p>
      </dgm:t>
    </dgm:pt>
    <dgm:pt modelId="{260A1006-F5C2-4A3B-8203-E12EDE063813}">
      <dgm:prSet phldrT="[Texto]"/>
      <dgm:spPr/>
      <dgm:t>
        <a:bodyPr/>
        <a:lstStyle/>
        <a:p>
          <a:r>
            <a:rPr lang="es-US" dirty="0"/>
            <a:t>Acumulación simple</a:t>
          </a:r>
        </a:p>
      </dgm:t>
    </dgm:pt>
    <dgm:pt modelId="{D051FBB1-6F8D-4ACE-9CD5-704D384E14D8}" type="parTrans" cxnId="{092A33F4-F0FE-458B-A9C4-FA79ED60F9F6}">
      <dgm:prSet/>
      <dgm:spPr/>
      <dgm:t>
        <a:bodyPr/>
        <a:lstStyle/>
        <a:p>
          <a:endParaRPr lang="es-US"/>
        </a:p>
      </dgm:t>
    </dgm:pt>
    <dgm:pt modelId="{63E1D12B-54A5-48F7-8848-DB00D38AF1C7}" type="sibTrans" cxnId="{092A33F4-F0FE-458B-A9C4-FA79ED60F9F6}">
      <dgm:prSet/>
      <dgm:spPr/>
      <dgm:t>
        <a:bodyPr/>
        <a:lstStyle/>
        <a:p>
          <a:endParaRPr lang="es-US"/>
        </a:p>
      </dgm:t>
    </dgm:pt>
    <dgm:pt modelId="{B11F4934-D42E-4623-A442-5D650D93504F}">
      <dgm:prSet phldrT="[Texto]"/>
      <dgm:spPr/>
      <dgm:t>
        <a:bodyPr/>
        <a:lstStyle/>
        <a:p>
          <a:r>
            <a:rPr lang="es-US" dirty="0"/>
            <a:t>Saldo adeudado sea superior a USD 1000 y hasta USD 10.000.</a:t>
          </a:r>
        </a:p>
      </dgm:t>
    </dgm:pt>
    <dgm:pt modelId="{053884B6-30C0-4B42-8804-0E473E2F91DA}" type="parTrans" cxnId="{F6EE0FD0-B67B-433E-A773-707F7602DC39}">
      <dgm:prSet/>
      <dgm:spPr/>
      <dgm:t>
        <a:bodyPr/>
        <a:lstStyle/>
        <a:p>
          <a:endParaRPr lang="es-US"/>
        </a:p>
      </dgm:t>
    </dgm:pt>
    <dgm:pt modelId="{60849E88-D8C7-4049-B18B-F595BD7CEF7C}" type="sibTrans" cxnId="{F6EE0FD0-B67B-433E-A773-707F7602DC39}">
      <dgm:prSet/>
      <dgm:spPr/>
      <dgm:t>
        <a:bodyPr/>
        <a:lstStyle/>
        <a:p>
          <a:endParaRPr lang="es-US"/>
        </a:p>
      </dgm:t>
    </dgm:pt>
    <dgm:pt modelId="{C3800BC7-D9F8-4D62-841F-1E7A79CCE9E3}">
      <dgm:prSet phldrT="[Texto]"/>
      <dgm:spPr/>
      <dgm:t>
        <a:bodyPr/>
        <a:lstStyle/>
        <a:p>
          <a:r>
            <a:rPr lang="es-US" dirty="0"/>
            <a:t>Acumulación ampliada </a:t>
          </a:r>
        </a:p>
      </dgm:t>
    </dgm:pt>
    <dgm:pt modelId="{683C533F-1919-4180-9E41-B6E1397BF330}" type="parTrans" cxnId="{B0BDE95A-D1B6-41B6-9A9D-FF4A3F7C0C77}">
      <dgm:prSet/>
      <dgm:spPr/>
      <dgm:t>
        <a:bodyPr/>
        <a:lstStyle/>
        <a:p>
          <a:endParaRPr lang="es-US"/>
        </a:p>
      </dgm:t>
    </dgm:pt>
    <dgm:pt modelId="{6CF7D448-D638-47D8-A56D-09DA234DEF8D}" type="sibTrans" cxnId="{B0BDE95A-D1B6-41B6-9A9D-FF4A3F7C0C77}">
      <dgm:prSet/>
      <dgm:spPr/>
      <dgm:t>
        <a:bodyPr/>
        <a:lstStyle/>
        <a:p>
          <a:endParaRPr lang="es-US"/>
        </a:p>
      </dgm:t>
    </dgm:pt>
    <dgm:pt modelId="{9D2BF6B5-69AC-49A5-9706-0DD66FA4328D}">
      <dgm:prSet phldrT="[Texto]"/>
      <dgm:spPr/>
      <dgm:t>
        <a:bodyPr/>
        <a:lstStyle/>
        <a:p>
          <a:r>
            <a:rPr lang="es-US" dirty="0"/>
            <a:t>Saldo adeudado sea superior a  USD 10.000.</a:t>
          </a:r>
        </a:p>
      </dgm:t>
    </dgm:pt>
    <dgm:pt modelId="{22ACAF37-DC62-4AFE-9A6E-D2D5E0446001}" type="parTrans" cxnId="{742DBADA-84D8-487D-B890-6E5C724293C4}">
      <dgm:prSet/>
      <dgm:spPr/>
      <dgm:t>
        <a:bodyPr/>
        <a:lstStyle/>
        <a:p>
          <a:endParaRPr lang="es-US"/>
        </a:p>
      </dgm:t>
    </dgm:pt>
    <dgm:pt modelId="{55D985CA-30BC-43ED-8825-9A75BDE594C3}" type="sibTrans" cxnId="{742DBADA-84D8-487D-B890-6E5C724293C4}">
      <dgm:prSet/>
      <dgm:spPr/>
      <dgm:t>
        <a:bodyPr/>
        <a:lstStyle/>
        <a:p>
          <a:endParaRPr lang="es-US"/>
        </a:p>
      </dgm:t>
    </dgm:pt>
    <dgm:pt modelId="{C9E26CED-B744-4834-B7B2-550CA4A1BB0C}" type="pres">
      <dgm:prSet presAssocID="{5080F958-1211-474E-A85A-F1E4CB3B4416}" presName="Name0" presStyleCnt="0">
        <dgm:presLayoutVars>
          <dgm:dir/>
          <dgm:animLvl val="lvl"/>
          <dgm:resizeHandles val="exact"/>
        </dgm:presLayoutVars>
      </dgm:prSet>
      <dgm:spPr/>
    </dgm:pt>
    <dgm:pt modelId="{64F9C966-E8D2-4849-A870-035D1304A299}" type="pres">
      <dgm:prSet presAssocID="{BF935767-EDD8-4B36-915F-0D967AE2CE25}" presName="linNode" presStyleCnt="0"/>
      <dgm:spPr/>
    </dgm:pt>
    <dgm:pt modelId="{6B132A57-FDA8-4D94-84DB-98C3B5EC86C3}" type="pres">
      <dgm:prSet presAssocID="{BF935767-EDD8-4B36-915F-0D967AE2CE25}" presName="parentText" presStyleLbl="node1" presStyleIdx="0" presStyleCnt="3">
        <dgm:presLayoutVars>
          <dgm:chMax val="1"/>
          <dgm:bulletEnabled val="1"/>
        </dgm:presLayoutVars>
      </dgm:prSet>
      <dgm:spPr/>
    </dgm:pt>
    <dgm:pt modelId="{E137BE8A-4139-42CB-9383-AFFB99631B79}" type="pres">
      <dgm:prSet presAssocID="{BF935767-EDD8-4B36-915F-0D967AE2CE25}" presName="descendantText" presStyleLbl="alignAccFollowNode1" presStyleIdx="0" presStyleCnt="3">
        <dgm:presLayoutVars>
          <dgm:bulletEnabled val="1"/>
        </dgm:presLayoutVars>
      </dgm:prSet>
      <dgm:spPr/>
    </dgm:pt>
    <dgm:pt modelId="{77BC1C4A-4CFB-47C9-AAAB-47F0B4C160AD}" type="pres">
      <dgm:prSet presAssocID="{D1D10538-165D-4777-95A8-191DA2DE6E9E}" presName="sp" presStyleCnt="0"/>
      <dgm:spPr/>
    </dgm:pt>
    <dgm:pt modelId="{26123FF9-E033-4705-9599-5D8201135B50}" type="pres">
      <dgm:prSet presAssocID="{260A1006-F5C2-4A3B-8203-E12EDE063813}" presName="linNode" presStyleCnt="0"/>
      <dgm:spPr/>
    </dgm:pt>
    <dgm:pt modelId="{FE5F269D-5B97-4B34-8FBF-ADBB67B9054A}" type="pres">
      <dgm:prSet presAssocID="{260A1006-F5C2-4A3B-8203-E12EDE063813}" presName="parentText" presStyleLbl="node1" presStyleIdx="1" presStyleCnt="3">
        <dgm:presLayoutVars>
          <dgm:chMax val="1"/>
          <dgm:bulletEnabled val="1"/>
        </dgm:presLayoutVars>
      </dgm:prSet>
      <dgm:spPr/>
    </dgm:pt>
    <dgm:pt modelId="{5A55C86F-DBBE-4101-A06A-A2B104C0A12B}" type="pres">
      <dgm:prSet presAssocID="{260A1006-F5C2-4A3B-8203-E12EDE063813}" presName="descendantText" presStyleLbl="alignAccFollowNode1" presStyleIdx="1" presStyleCnt="3">
        <dgm:presLayoutVars>
          <dgm:bulletEnabled val="1"/>
        </dgm:presLayoutVars>
      </dgm:prSet>
      <dgm:spPr/>
    </dgm:pt>
    <dgm:pt modelId="{56091B2C-9CB0-4946-B2A4-BDEFD755B0D3}" type="pres">
      <dgm:prSet presAssocID="{63E1D12B-54A5-48F7-8848-DB00D38AF1C7}" presName="sp" presStyleCnt="0"/>
      <dgm:spPr/>
    </dgm:pt>
    <dgm:pt modelId="{3D59553D-B268-48F8-AD3E-972111A9E8C6}" type="pres">
      <dgm:prSet presAssocID="{C3800BC7-D9F8-4D62-841F-1E7A79CCE9E3}" presName="linNode" presStyleCnt="0"/>
      <dgm:spPr/>
    </dgm:pt>
    <dgm:pt modelId="{C5224DC9-F0FC-477F-90D1-449BF5BEC9A9}" type="pres">
      <dgm:prSet presAssocID="{C3800BC7-D9F8-4D62-841F-1E7A79CCE9E3}" presName="parentText" presStyleLbl="node1" presStyleIdx="2" presStyleCnt="3">
        <dgm:presLayoutVars>
          <dgm:chMax val="1"/>
          <dgm:bulletEnabled val="1"/>
        </dgm:presLayoutVars>
      </dgm:prSet>
      <dgm:spPr/>
    </dgm:pt>
    <dgm:pt modelId="{C49AC39E-6A31-46DA-B0E0-4C39FE7397B4}" type="pres">
      <dgm:prSet presAssocID="{C3800BC7-D9F8-4D62-841F-1E7A79CCE9E3}" presName="descendantText" presStyleLbl="alignAccFollowNode1" presStyleIdx="2" presStyleCnt="3">
        <dgm:presLayoutVars>
          <dgm:bulletEnabled val="1"/>
        </dgm:presLayoutVars>
      </dgm:prSet>
      <dgm:spPr/>
    </dgm:pt>
  </dgm:ptLst>
  <dgm:cxnLst>
    <dgm:cxn modelId="{C60B6517-F545-4D90-B188-D118B3057D5A}" srcId="{BF935767-EDD8-4B36-915F-0D967AE2CE25}" destId="{61AA53B7-A817-4C13-B08C-8FBCF14FC632}" srcOrd="0" destOrd="0" parTransId="{141351C1-9589-42EA-8C2A-AD6759908EF4}" sibTransId="{A6127D7F-7AAF-4DD5-A5E8-A32365086055}"/>
    <dgm:cxn modelId="{4B814645-975B-4972-BD48-ABED4AAB71F6}" type="presOf" srcId="{5080F958-1211-474E-A85A-F1E4CB3B4416}" destId="{C9E26CED-B744-4834-B7B2-550CA4A1BB0C}" srcOrd="0" destOrd="0" presId="urn:microsoft.com/office/officeart/2005/8/layout/vList5"/>
    <dgm:cxn modelId="{0D16096E-7FA5-4AD8-BDBA-DB25EED44B9C}" type="presOf" srcId="{C3800BC7-D9F8-4D62-841F-1E7A79CCE9E3}" destId="{C5224DC9-F0FC-477F-90D1-449BF5BEC9A9}" srcOrd="0" destOrd="0" presId="urn:microsoft.com/office/officeart/2005/8/layout/vList5"/>
    <dgm:cxn modelId="{C6240251-5CAC-419F-A231-B93BB199FC59}" type="presOf" srcId="{260A1006-F5C2-4A3B-8203-E12EDE063813}" destId="{FE5F269D-5B97-4B34-8FBF-ADBB67B9054A}" srcOrd="0" destOrd="0" presId="urn:microsoft.com/office/officeart/2005/8/layout/vList5"/>
    <dgm:cxn modelId="{56191C77-20B4-4A3C-B0A6-FE8E55BF3803}" type="presOf" srcId="{BF935767-EDD8-4B36-915F-0D967AE2CE25}" destId="{6B132A57-FDA8-4D94-84DB-98C3B5EC86C3}" srcOrd="0" destOrd="0" presId="urn:microsoft.com/office/officeart/2005/8/layout/vList5"/>
    <dgm:cxn modelId="{A9D6117A-1C5D-4D81-B5E1-CDAEB109F996}" type="presOf" srcId="{B11F4934-D42E-4623-A442-5D650D93504F}" destId="{5A55C86F-DBBE-4101-A06A-A2B104C0A12B}" srcOrd="0" destOrd="0" presId="urn:microsoft.com/office/officeart/2005/8/layout/vList5"/>
    <dgm:cxn modelId="{B0BDE95A-D1B6-41B6-9A9D-FF4A3F7C0C77}" srcId="{5080F958-1211-474E-A85A-F1E4CB3B4416}" destId="{C3800BC7-D9F8-4D62-841F-1E7A79CCE9E3}" srcOrd="2" destOrd="0" parTransId="{683C533F-1919-4180-9E41-B6E1397BF330}" sibTransId="{6CF7D448-D638-47D8-A56D-09DA234DEF8D}"/>
    <dgm:cxn modelId="{E7675B89-77AF-4DC8-97E9-A18887D13D53}" type="presOf" srcId="{61AA53B7-A817-4C13-B08C-8FBCF14FC632}" destId="{E137BE8A-4139-42CB-9383-AFFB99631B79}" srcOrd="0" destOrd="0" presId="urn:microsoft.com/office/officeart/2005/8/layout/vList5"/>
    <dgm:cxn modelId="{F6EE0FD0-B67B-433E-A773-707F7602DC39}" srcId="{260A1006-F5C2-4A3B-8203-E12EDE063813}" destId="{B11F4934-D42E-4623-A442-5D650D93504F}" srcOrd="0" destOrd="0" parTransId="{053884B6-30C0-4B42-8804-0E473E2F91DA}" sibTransId="{60849E88-D8C7-4049-B18B-F595BD7CEF7C}"/>
    <dgm:cxn modelId="{742DBADA-84D8-487D-B890-6E5C724293C4}" srcId="{C3800BC7-D9F8-4D62-841F-1E7A79CCE9E3}" destId="{9D2BF6B5-69AC-49A5-9706-0DD66FA4328D}" srcOrd="0" destOrd="0" parTransId="{22ACAF37-DC62-4AFE-9A6E-D2D5E0446001}" sibTransId="{55D985CA-30BC-43ED-8825-9A75BDE594C3}"/>
    <dgm:cxn modelId="{7B0172EC-778F-4938-9C92-77E59BBD3F05}" type="presOf" srcId="{9D2BF6B5-69AC-49A5-9706-0DD66FA4328D}" destId="{C49AC39E-6A31-46DA-B0E0-4C39FE7397B4}" srcOrd="0" destOrd="0" presId="urn:microsoft.com/office/officeart/2005/8/layout/vList5"/>
    <dgm:cxn modelId="{092A33F4-F0FE-458B-A9C4-FA79ED60F9F6}" srcId="{5080F958-1211-474E-A85A-F1E4CB3B4416}" destId="{260A1006-F5C2-4A3B-8203-E12EDE063813}" srcOrd="1" destOrd="0" parTransId="{D051FBB1-6F8D-4ACE-9CD5-704D384E14D8}" sibTransId="{63E1D12B-54A5-48F7-8848-DB00D38AF1C7}"/>
    <dgm:cxn modelId="{018BC9F5-7C14-450D-B4B0-8C5024E709AC}" srcId="{5080F958-1211-474E-A85A-F1E4CB3B4416}" destId="{BF935767-EDD8-4B36-915F-0D967AE2CE25}" srcOrd="0" destOrd="0" parTransId="{6EC430D1-FB08-46D3-BDA1-06CF264A289D}" sibTransId="{D1D10538-165D-4777-95A8-191DA2DE6E9E}"/>
    <dgm:cxn modelId="{834855FB-9560-4EE0-9E98-A112F9F75728}" type="presParOf" srcId="{C9E26CED-B744-4834-B7B2-550CA4A1BB0C}" destId="{64F9C966-E8D2-4849-A870-035D1304A299}" srcOrd="0" destOrd="0" presId="urn:microsoft.com/office/officeart/2005/8/layout/vList5"/>
    <dgm:cxn modelId="{88B36D93-1EC8-4073-BFB6-45A3BABCCE2E}" type="presParOf" srcId="{64F9C966-E8D2-4849-A870-035D1304A299}" destId="{6B132A57-FDA8-4D94-84DB-98C3B5EC86C3}" srcOrd="0" destOrd="0" presId="urn:microsoft.com/office/officeart/2005/8/layout/vList5"/>
    <dgm:cxn modelId="{2B11BDD6-B161-420D-A02C-2D2D9AF8D951}" type="presParOf" srcId="{64F9C966-E8D2-4849-A870-035D1304A299}" destId="{E137BE8A-4139-42CB-9383-AFFB99631B79}" srcOrd="1" destOrd="0" presId="urn:microsoft.com/office/officeart/2005/8/layout/vList5"/>
    <dgm:cxn modelId="{EA45FC79-ED26-4D3E-8615-E2C4AC931919}" type="presParOf" srcId="{C9E26CED-B744-4834-B7B2-550CA4A1BB0C}" destId="{77BC1C4A-4CFB-47C9-AAAB-47F0B4C160AD}" srcOrd="1" destOrd="0" presId="urn:microsoft.com/office/officeart/2005/8/layout/vList5"/>
    <dgm:cxn modelId="{D395660E-B481-4058-9F69-C6AD4D4AF3D9}" type="presParOf" srcId="{C9E26CED-B744-4834-B7B2-550CA4A1BB0C}" destId="{26123FF9-E033-4705-9599-5D8201135B50}" srcOrd="2" destOrd="0" presId="urn:microsoft.com/office/officeart/2005/8/layout/vList5"/>
    <dgm:cxn modelId="{6658F581-CBF4-4F69-8150-559456849C9F}" type="presParOf" srcId="{26123FF9-E033-4705-9599-5D8201135B50}" destId="{FE5F269D-5B97-4B34-8FBF-ADBB67B9054A}" srcOrd="0" destOrd="0" presId="urn:microsoft.com/office/officeart/2005/8/layout/vList5"/>
    <dgm:cxn modelId="{D933D627-EBC8-4533-93DB-8B2C2FCA1B2F}" type="presParOf" srcId="{26123FF9-E033-4705-9599-5D8201135B50}" destId="{5A55C86F-DBBE-4101-A06A-A2B104C0A12B}" srcOrd="1" destOrd="0" presId="urn:microsoft.com/office/officeart/2005/8/layout/vList5"/>
    <dgm:cxn modelId="{91870C4C-87A4-4346-A374-3643E9465F2D}" type="presParOf" srcId="{C9E26CED-B744-4834-B7B2-550CA4A1BB0C}" destId="{56091B2C-9CB0-4946-B2A4-BDEFD755B0D3}" srcOrd="3" destOrd="0" presId="urn:microsoft.com/office/officeart/2005/8/layout/vList5"/>
    <dgm:cxn modelId="{87E34DC3-8B8C-48A7-A00F-1883D2CD9065}" type="presParOf" srcId="{C9E26CED-B744-4834-B7B2-550CA4A1BB0C}" destId="{3D59553D-B268-48F8-AD3E-972111A9E8C6}" srcOrd="4" destOrd="0" presId="urn:microsoft.com/office/officeart/2005/8/layout/vList5"/>
    <dgm:cxn modelId="{92D254BD-19B1-42E1-A918-ADD3AEEF2B10}" type="presParOf" srcId="{3D59553D-B268-48F8-AD3E-972111A9E8C6}" destId="{C5224DC9-F0FC-477F-90D1-449BF5BEC9A9}" srcOrd="0" destOrd="0" presId="urn:microsoft.com/office/officeart/2005/8/layout/vList5"/>
    <dgm:cxn modelId="{67E4257B-3D1F-4A5B-82C0-21078E05AC6C}" type="presParOf" srcId="{3D59553D-B268-48F8-AD3E-972111A9E8C6}" destId="{C49AC39E-6A31-46DA-B0E0-4C39FE7397B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1307D2-8B06-4EE0-98D9-FC69D7C4876E}"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US"/>
        </a:p>
      </dgm:t>
    </dgm:pt>
    <dgm:pt modelId="{B9C4B16A-4136-4081-90DF-E9859EF7735C}">
      <dgm:prSet phldrT="[Texto]" custT="1"/>
      <dgm:spPr/>
      <dgm:t>
        <a:bodyPr/>
        <a:lstStyle/>
        <a:p>
          <a:r>
            <a:rPr lang="es-US" sz="2000" dirty="0"/>
            <a:t>Modalidad bibliográfica – documental </a:t>
          </a:r>
        </a:p>
      </dgm:t>
    </dgm:pt>
    <dgm:pt modelId="{28224BC2-5D53-4FEB-96D2-CD8D4368203A}" type="parTrans" cxnId="{A0CE9D03-864D-4895-BD44-B49429392280}">
      <dgm:prSet/>
      <dgm:spPr/>
      <dgm:t>
        <a:bodyPr/>
        <a:lstStyle/>
        <a:p>
          <a:endParaRPr lang="es-US" sz="2000"/>
        </a:p>
      </dgm:t>
    </dgm:pt>
    <dgm:pt modelId="{8B3A0323-37C9-4EF0-8584-C56EC6538433}" type="sibTrans" cxnId="{A0CE9D03-864D-4895-BD44-B49429392280}">
      <dgm:prSet/>
      <dgm:spPr/>
      <dgm:t>
        <a:bodyPr/>
        <a:lstStyle/>
        <a:p>
          <a:endParaRPr lang="es-US" sz="2000"/>
        </a:p>
      </dgm:t>
    </dgm:pt>
    <dgm:pt modelId="{69E3D94B-0341-421B-8511-40AE661902B7}">
      <dgm:prSet custT="1"/>
      <dgm:spPr/>
      <dgm:t>
        <a:bodyPr/>
        <a:lstStyle/>
        <a:p>
          <a:r>
            <a:rPr lang="es-US" sz="2000" dirty="0"/>
            <a:t>Instrumento: Cuestionario </a:t>
          </a:r>
        </a:p>
      </dgm:t>
    </dgm:pt>
    <dgm:pt modelId="{6A72662F-0B55-4941-AF1B-2358E2088846}" type="parTrans" cxnId="{BE1FCBAA-D136-4121-AFF3-B1B1284B16A8}">
      <dgm:prSet/>
      <dgm:spPr/>
      <dgm:t>
        <a:bodyPr/>
        <a:lstStyle/>
        <a:p>
          <a:endParaRPr lang="es-US" sz="2000"/>
        </a:p>
      </dgm:t>
    </dgm:pt>
    <dgm:pt modelId="{C78D9988-7925-4AED-8655-76B44D05BBD7}" type="sibTrans" cxnId="{BE1FCBAA-D136-4121-AFF3-B1B1284B16A8}">
      <dgm:prSet/>
      <dgm:spPr/>
      <dgm:t>
        <a:bodyPr/>
        <a:lstStyle/>
        <a:p>
          <a:endParaRPr lang="es-US" sz="2000"/>
        </a:p>
      </dgm:t>
    </dgm:pt>
    <dgm:pt modelId="{CA902E76-D1D0-4F22-B7C1-E0330D9CA844}">
      <dgm:prSet phldrT="[Texto]" custT="1"/>
      <dgm:spPr/>
      <dgm:t>
        <a:bodyPr/>
        <a:lstStyle/>
        <a:p>
          <a:r>
            <a:rPr lang="es-US" sz="2000" dirty="0"/>
            <a:t>Investigación con enfoque mixto (cualitativo – cuantitativo)</a:t>
          </a:r>
        </a:p>
      </dgm:t>
    </dgm:pt>
    <dgm:pt modelId="{35C80D1F-21F6-486B-8BD1-956D35B8E4C9}" type="sibTrans" cxnId="{DD3C584A-1FBE-4BA3-AE0A-B8FA35B4198F}">
      <dgm:prSet/>
      <dgm:spPr/>
      <dgm:t>
        <a:bodyPr/>
        <a:lstStyle/>
        <a:p>
          <a:endParaRPr lang="es-US" sz="2000"/>
        </a:p>
      </dgm:t>
    </dgm:pt>
    <dgm:pt modelId="{6C72DDCD-03FD-4258-A1A3-1651806649B1}" type="parTrans" cxnId="{DD3C584A-1FBE-4BA3-AE0A-B8FA35B4198F}">
      <dgm:prSet/>
      <dgm:spPr/>
      <dgm:t>
        <a:bodyPr/>
        <a:lstStyle/>
        <a:p>
          <a:endParaRPr lang="es-US" sz="2000"/>
        </a:p>
      </dgm:t>
    </dgm:pt>
    <dgm:pt modelId="{AAFA0A8B-EC6F-477E-9833-BBED15402DE7}">
      <dgm:prSet phldrT="[Texto]" custT="1"/>
      <dgm:spPr/>
      <dgm:t>
        <a:bodyPr/>
        <a:lstStyle/>
        <a:p>
          <a:r>
            <a:rPr lang="es-US" sz="2000" dirty="0"/>
            <a:t>MUESTRA: </a:t>
          </a:r>
        </a:p>
        <a:p>
          <a:r>
            <a:rPr lang="es-US" sz="2000" dirty="0"/>
            <a:t>36 analistas de crédito</a:t>
          </a:r>
        </a:p>
        <a:p>
          <a:r>
            <a:rPr lang="es-US" sz="2000" dirty="0"/>
            <a:t>370 socios </a:t>
          </a:r>
        </a:p>
      </dgm:t>
    </dgm:pt>
    <dgm:pt modelId="{1DDF5CA3-4B0F-4D16-A8A4-CA5FB26A5934}" type="sibTrans" cxnId="{F1903D76-9AA7-4D13-8CB0-12B3E50C4EED}">
      <dgm:prSet/>
      <dgm:spPr/>
      <dgm:t>
        <a:bodyPr/>
        <a:lstStyle/>
        <a:p>
          <a:endParaRPr lang="es-US" sz="2000"/>
        </a:p>
      </dgm:t>
    </dgm:pt>
    <dgm:pt modelId="{00815691-C9C1-45B1-AD55-42C02A9AD529}" type="parTrans" cxnId="{F1903D76-9AA7-4D13-8CB0-12B3E50C4EED}">
      <dgm:prSet/>
      <dgm:spPr/>
      <dgm:t>
        <a:bodyPr/>
        <a:lstStyle/>
        <a:p>
          <a:endParaRPr lang="es-US" sz="2000"/>
        </a:p>
      </dgm:t>
    </dgm:pt>
    <dgm:pt modelId="{63C67177-8DCD-4491-9034-6A2650F5515C}" type="pres">
      <dgm:prSet presAssocID="{F91307D2-8B06-4EE0-98D9-FC69D7C4876E}" presName="Name0" presStyleCnt="0">
        <dgm:presLayoutVars>
          <dgm:chMax val="7"/>
          <dgm:chPref val="7"/>
          <dgm:dir/>
        </dgm:presLayoutVars>
      </dgm:prSet>
      <dgm:spPr/>
    </dgm:pt>
    <dgm:pt modelId="{806080DF-387D-4902-95D1-341C9A95C4B6}" type="pres">
      <dgm:prSet presAssocID="{F91307D2-8B06-4EE0-98D9-FC69D7C4876E}" presName="Name1" presStyleCnt="0"/>
      <dgm:spPr/>
    </dgm:pt>
    <dgm:pt modelId="{46FC7B3C-6CE3-481C-93DC-8E64A422D053}" type="pres">
      <dgm:prSet presAssocID="{F91307D2-8B06-4EE0-98D9-FC69D7C4876E}" presName="cycle" presStyleCnt="0"/>
      <dgm:spPr/>
    </dgm:pt>
    <dgm:pt modelId="{157FF666-2FC8-411E-9CBB-EF2A5C0A9E31}" type="pres">
      <dgm:prSet presAssocID="{F91307D2-8B06-4EE0-98D9-FC69D7C4876E}" presName="srcNode" presStyleLbl="node1" presStyleIdx="0" presStyleCnt="4"/>
      <dgm:spPr/>
    </dgm:pt>
    <dgm:pt modelId="{B075D784-94B6-4247-9796-504C8D81F612}" type="pres">
      <dgm:prSet presAssocID="{F91307D2-8B06-4EE0-98D9-FC69D7C4876E}" presName="conn" presStyleLbl="parChTrans1D2" presStyleIdx="0" presStyleCnt="1"/>
      <dgm:spPr/>
    </dgm:pt>
    <dgm:pt modelId="{C39252E8-724C-48BB-B815-22FD55AFE8E9}" type="pres">
      <dgm:prSet presAssocID="{F91307D2-8B06-4EE0-98D9-FC69D7C4876E}" presName="extraNode" presStyleLbl="node1" presStyleIdx="0" presStyleCnt="4"/>
      <dgm:spPr/>
    </dgm:pt>
    <dgm:pt modelId="{34BEC11D-EE37-4436-8430-A761B1CD36AC}" type="pres">
      <dgm:prSet presAssocID="{F91307D2-8B06-4EE0-98D9-FC69D7C4876E}" presName="dstNode" presStyleLbl="node1" presStyleIdx="0" presStyleCnt="4"/>
      <dgm:spPr/>
    </dgm:pt>
    <dgm:pt modelId="{45DA211A-6864-461F-A3E3-3FD11C17979F}" type="pres">
      <dgm:prSet presAssocID="{CA902E76-D1D0-4F22-B7C1-E0330D9CA844}" presName="text_1" presStyleLbl="node1" presStyleIdx="0" presStyleCnt="4">
        <dgm:presLayoutVars>
          <dgm:bulletEnabled val="1"/>
        </dgm:presLayoutVars>
      </dgm:prSet>
      <dgm:spPr/>
    </dgm:pt>
    <dgm:pt modelId="{84D10FD4-ECA7-407E-AB95-54248A1C38BA}" type="pres">
      <dgm:prSet presAssocID="{CA902E76-D1D0-4F22-B7C1-E0330D9CA844}" presName="accent_1" presStyleCnt="0"/>
      <dgm:spPr/>
    </dgm:pt>
    <dgm:pt modelId="{16CABF37-3621-4453-8DC5-00C05A8CDB1F}" type="pres">
      <dgm:prSet presAssocID="{CA902E76-D1D0-4F22-B7C1-E0330D9CA844}" presName="accentRepeatNode" presStyleLbl="solidFgAcc1" presStyleIdx="0" presStyleCnt="4"/>
      <dgm:spPr/>
    </dgm:pt>
    <dgm:pt modelId="{D711122D-1E7A-4911-AF8C-C78FDA7CFAD8}" type="pres">
      <dgm:prSet presAssocID="{B9C4B16A-4136-4081-90DF-E9859EF7735C}" presName="text_2" presStyleLbl="node1" presStyleIdx="1" presStyleCnt="4">
        <dgm:presLayoutVars>
          <dgm:bulletEnabled val="1"/>
        </dgm:presLayoutVars>
      </dgm:prSet>
      <dgm:spPr/>
    </dgm:pt>
    <dgm:pt modelId="{F091092E-9B07-4643-BF2D-79DCC5FC960A}" type="pres">
      <dgm:prSet presAssocID="{B9C4B16A-4136-4081-90DF-E9859EF7735C}" presName="accent_2" presStyleCnt="0"/>
      <dgm:spPr/>
    </dgm:pt>
    <dgm:pt modelId="{6FA1C28E-BA4F-4D30-A6CE-4190887A1B22}" type="pres">
      <dgm:prSet presAssocID="{B9C4B16A-4136-4081-90DF-E9859EF7735C}" presName="accentRepeatNode" presStyleLbl="solidFgAcc1" presStyleIdx="1" presStyleCnt="4"/>
      <dgm:spPr/>
    </dgm:pt>
    <dgm:pt modelId="{29E7B917-44E2-429D-B9AC-6A5DFC473ABE}" type="pres">
      <dgm:prSet presAssocID="{AAFA0A8B-EC6F-477E-9833-BBED15402DE7}" presName="text_3" presStyleLbl="node1" presStyleIdx="2" presStyleCnt="4" custScaleY="152291">
        <dgm:presLayoutVars>
          <dgm:bulletEnabled val="1"/>
        </dgm:presLayoutVars>
      </dgm:prSet>
      <dgm:spPr/>
    </dgm:pt>
    <dgm:pt modelId="{9A71648B-9D1B-469A-A26B-B373479F1A1C}" type="pres">
      <dgm:prSet presAssocID="{AAFA0A8B-EC6F-477E-9833-BBED15402DE7}" presName="accent_3" presStyleCnt="0"/>
      <dgm:spPr/>
    </dgm:pt>
    <dgm:pt modelId="{B3C8FA98-AED2-4131-854A-6EB6353054EF}" type="pres">
      <dgm:prSet presAssocID="{AAFA0A8B-EC6F-477E-9833-BBED15402DE7}" presName="accentRepeatNode" presStyleLbl="solidFgAcc1" presStyleIdx="2" presStyleCnt="4"/>
      <dgm:spPr/>
    </dgm:pt>
    <dgm:pt modelId="{7ACCE3C6-E5BF-4E14-A69D-5781F103EA0F}" type="pres">
      <dgm:prSet presAssocID="{69E3D94B-0341-421B-8511-40AE661902B7}" presName="text_4" presStyleLbl="node1" presStyleIdx="3" presStyleCnt="4">
        <dgm:presLayoutVars>
          <dgm:bulletEnabled val="1"/>
        </dgm:presLayoutVars>
      </dgm:prSet>
      <dgm:spPr/>
    </dgm:pt>
    <dgm:pt modelId="{44601F83-11FE-460D-B495-D1CB2C352E4B}" type="pres">
      <dgm:prSet presAssocID="{69E3D94B-0341-421B-8511-40AE661902B7}" presName="accent_4" presStyleCnt="0"/>
      <dgm:spPr/>
    </dgm:pt>
    <dgm:pt modelId="{71B8D5DF-7F74-429A-A88A-D5A26CCBC965}" type="pres">
      <dgm:prSet presAssocID="{69E3D94B-0341-421B-8511-40AE661902B7}" presName="accentRepeatNode" presStyleLbl="solidFgAcc1" presStyleIdx="3" presStyleCnt="4"/>
      <dgm:spPr/>
    </dgm:pt>
  </dgm:ptLst>
  <dgm:cxnLst>
    <dgm:cxn modelId="{A0CE9D03-864D-4895-BD44-B49429392280}" srcId="{F91307D2-8B06-4EE0-98D9-FC69D7C4876E}" destId="{B9C4B16A-4136-4081-90DF-E9859EF7735C}" srcOrd="1" destOrd="0" parTransId="{28224BC2-5D53-4FEB-96D2-CD8D4368203A}" sibTransId="{8B3A0323-37C9-4EF0-8584-C56EC6538433}"/>
    <dgm:cxn modelId="{DD3C584A-1FBE-4BA3-AE0A-B8FA35B4198F}" srcId="{F91307D2-8B06-4EE0-98D9-FC69D7C4876E}" destId="{CA902E76-D1D0-4F22-B7C1-E0330D9CA844}" srcOrd="0" destOrd="0" parTransId="{6C72DDCD-03FD-4258-A1A3-1651806649B1}" sibTransId="{35C80D1F-21F6-486B-8BD1-956D35B8E4C9}"/>
    <dgm:cxn modelId="{F1903D76-9AA7-4D13-8CB0-12B3E50C4EED}" srcId="{F91307D2-8B06-4EE0-98D9-FC69D7C4876E}" destId="{AAFA0A8B-EC6F-477E-9833-BBED15402DE7}" srcOrd="2" destOrd="0" parTransId="{00815691-C9C1-45B1-AD55-42C02A9AD529}" sibTransId="{1DDF5CA3-4B0F-4D16-A8A4-CA5FB26A5934}"/>
    <dgm:cxn modelId="{80123B79-6D58-4D38-B04E-E3A8FBA91CA9}" type="presOf" srcId="{35C80D1F-21F6-486B-8BD1-956D35B8E4C9}" destId="{B075D784-94B6-4247-9796-504C8D81F612}" srcOrd="0" destOrd="0" presId="urn:microsoft.com/office/officeart/2008/layout/VerticalCurvedList"/>
    <dgm:cxn modelId="{93DBEC80-22FE-4AA1-90DC-3B1184BCA061}" type="presOf" srcId="{69E3D94B-0341-421B-8511-40AE661902B7}" destId="{7ACCE3C6-E5BF-4E14-A69D-5781F103EA0F}" srcOrd="0" destOrd="0" presId="urn:microsoft.com/office/officeart/2008/layout/VerticalCurvedList"/>
    <dgm:cxn modelId="{BE1FCBAA-D136-4121-AFF3-B1B1284B16A8}" srcId="{F91307D2-8B06-4EE0-98D9-FC69D7C4876E}" destId="{69E3D94B-0341-421B-8511-40AE661902B7}" srcOrd="3" destOrd="0" parTransId="{6A72662F-0B55-4941-AF1B-2358E2088846}" sibTransId="{C78D9988-7925-4AED-8655-76B44D05BBD7}"/>
    <dgm:cxn modelId="{5014EBCC-C425-4271-9BDB-762C5C92ABD2}" type="presOf" srcId="{AAFA0A8B-EC6F-477E-9833-BBED15402DE7}" destId="{29E7B917-44E2-429D-B9AC-6A5DFC473ABE}" srcOrd="0" destOrd="0" presId="urn:microsoft.com/office/officeart/2008/layout/VerticalCurvedList"/>
    <dgm:cxn modelId="{FD97B1D3-64A9-407E-A8FA-C0F58C0088A1}" type="presOf" srcId="{B9C4B16A-4136-4081-90DF-E9859EF7735C}" destId="{D711122D-1E7A-4911-AF8C-C78FDA7CFAD8}" srcOrd="0" destOrd="0" presId="urn:microsoft.com/office/officeart/2008/layout/VerticalCurvedList"/>
    <dgm:cxn modelId="{2F672BDD-374D-4696-A6F8-CE6AF4B842E4}" type="presOf" srcId="{F91307D2-8B06-4EE0-98D9-FC69D7C4876E}" destId="{63C67177-8DCD-4491-9034-6A2650F5515C}" srcOrd="0" destOrd="0" presId="urn:microsoft.com/office/officeart/2008/layout/VerticalCurvedList"/>
    <dgm:cxn modelId="{BBB8F7FB-33A6-49A3-8FCA-60DE60409742}" type="presOf" srcId="{CA902E76-D1D0-4F22-B7C1-E0330D9CA844}" destId="{45DA211A-6864-461F-A3E3-3FD11C17979F}" srcOrd="0" destOrd="0" presId="urn:microsoft.com/office/officeart/2008/layout/VerticalCurvedList"/>
    <dgm:cxn modelId="{4E46BC8B-DB97-4C44-9FFB-3ED5EA976F87}" type="presParOf" srcId="{63C67177-8DCD-4491-9034-6A2650F5515C}" destId="{806080DF-387D-4902-95D1-341C9A95C4B6}" srcOrd="0" destOrd="0" presId="urn:microsoft.com/office/officeart/2008/layout/VerticalCurvedList"/>
    <dgm:cxn modelId="{06CEB851-A6BD-4257-840F-4ED098A25391}" type="presParOf" srcId="{806080DF-387D-4902-95D1-341C9A95C4B6}" destId="{46FC7B3C-6CE3-481C-93DC-8E64A422D053}" srcOrd="0" destOrd="0" presId="urn:microsoft.com/office/officeart/2008/layout/VerticalCurvedList"/>
    <dgm:cxn modelId="{771B483E-9E6F-41B2-B1C7-5D995DB6BEB3}" type="presParOf" srcId="{46FC7B3C-6CE3-481C-93DC-8E64A422D053}" destId="{157FF666-2FC8-411E-9CBB-EF2A5C0A9E31}" srcOrd="0" destOrd="0" presId="urn:microsoft.com/office/officeart/2008/layout/VerticalCurvedList"/>
    <dgm:cxn modelId="{4726F21F-6AAE-4E4A-8F7C-7578E953F5D9}" type="presParOf" srcId="{46FC7B3C-6CE3-481C-93DC-8E64A422D053}" destId="{B075D784-94B6-4247-9796-504C8D81F612}" srcOrd="1" destOrd="0" presId="urn:microsoft.com/office/officeart/2008/layout/VerticalCurvedList"/>
    <dgm:cxn modelId="{F77A3F1F-9100-4227-A856-D2EDB5F8BA8C}" type="presParOf" srcId="{46FC7B3C-6CE3-481C-93DC-8E64A422D053}" destId="{C39252E8-724C-48BB-B815-22FD55AFE8E9}" srcOrd="2" destOrd="0" presId="urn:microsoft.com/office/officeart/2008/layout/VerticalCurvedList"/>
    <dgm:cxn modelId="{4666F457-C837-4EAB-B867-8E1A0DBEEE07}" type="presParOf" srcId="{46FC7B3C-6CE3-481C-93DC-8E64A422D053}" destId="{34BEC11D-EE37-4436-8430-A761B1CD36AC}" srcOrd="3" destOrd="0" presId="urn:microsoft.com/office/officeart/2008/layout/VerticalCurvedList"/>
    <dgm:cxn modelId="{039BA884-2069-4FF0-A75D-A835D4220060}" type="presParOf" srcId="{806080DF-387D-4902-95D1-341C9A95C4B6}" destId="{45DA211A-6864-461F-A3E3-3FD11C17979F}" srcOrd="1" destOrd="0" presId="urn:microsoft.com/office/officeart/2008/layout/VerticalCurvedList"/>
    <dgm:cxn modelId="{EFD221AE-C4D3-4495-AB44-37660BD1E45C}" type="presParOf" srcId="{806080DF-387D-4902-95D1-341C9A95C4B6}" destId="{84D10FD4-ECA7-407E-AB95-54248A1C38BA}" srcOrd="2" destOrd="0" presId="urn:microsoft.com/office/officeart/2008/layout/VerticalCurvedList"/>
    <dgm:cxn modelId="{02B9E528-B72F-43F7-A56F-038CEA73474A}" type="presParOf" srcId="{84D10FD4-ECA7-407E-AB95-54248A1C38BA}" destId="{16CABF37-3621-4453-8DC5-00C05A8CDB1F}" srcOrd="0" destOrd="0" presId="urn:microsoft.com/office/officeart/2008/layout/VerticalCurvedList"/>
    <dgm:cxn modelId="{72CF9A99-596A-4C96-8A8E-A430E862642F}" type="presParOf" srcId="{806080DF-387D-4902-95D1-341C9A95C4B6}" destId="{D711122D-1E7A-4911-AF8C-C78FDA7CFAD8}" srcOrd="3" destOrd="0" presId="urn:microsoft.com/office/officeart/2008/layout/VerticalCurvedList"/>
    <dgm:cxn modelId="{96216C02-95F3-4DF3-AF25-7CDF93D6619B}" type="presParOf" srcId="{806080DF-387D-4902-95D1-341C9A95C4B6}" destId="{F091092E-9B07-4643-BF2D-79DCC5FC960A}" srcOrd="4" destOrd="0" presId="urn:microsoft.com/office/officeart/2008/layout/VerticalCurvedList"/>
    <dgm:cxn modelId="{38296B05-36F5-4C5D-A7B9-1AABAE5A7211}" type="presParOf" srcId="{F091092E-9B07-4643-BF2D-79DCC5FC960A}" destId="{6FA1C28E-BA4F-4D30-A6CE-4190887A1B22}" srcOrd="0" destOrd="0" presId="urn:microsoft.com/office/officeart/2008/layout/VerticalCurvedList"/>
    <dgm:cxn modelId="{603F7C4F-97CE-4760-883B-5D764F4EEB48}" type="presParOf" srcId="{806080DF-387D-4902-95D1-341C9A95C4B6}" destId="{29E7B917-44E2-429D-B9AC-6A5DFC473ABE}" srcOrd="5" destOrd="0" presId="urn:microsoft.com/office/officeart/2008/layout/VerticalCurvedList"/>
    <dgm:cxn modelId="{CB2771F6-6E89-41CE-BDB7-3476A595762B}" type="presParOf" srcId="{806080DF-387D-4902-95D1-341C9A95C4B6}" destId="{9A71648B-9D1B-469A-A26B-B373479F1A1C}" srcOrd="6" destOrd="0" presId="urn:microsoft.com/office/officeart/2008/layout/VerticalCurvedList"/>
    <dgm:cxn modelId="{3B6CCC36-E674-4C6C-9000-D347645C6312}" type="presParOf" srcId="{9A71648B-9D1B-469A-A26B-B373479F1A1C}" destId="{B3C8FA98-AED2-4131-854A-6EB6353054EF}" srcOrd="0" destOrd="0" presId="urn:microsoft.com/office/officeart/2008/layout/VerticalCurvedList"/>
    <dgm:cxn modelId="{D660FA9D-A397-4B2C-83A4-56C42E7B7D35}" type="presParOf" srcId="{806080DF-387D-4902-95D1-341C9A95C4B6}" destId="{7ACCE3C6-E5BF-4E14-A69D-5781F103EA0F}" srcOrd="7" destOrd="0" presId="urn:microsoft.com/office/officeart/2008/layout/VerticalCurvedList"/>
    <dgm:cxn modelId="{0855E66E-A058-445C-8E30-C91A9BD6D0B1}" type="presParOf" srcId="{806080DF-387D-4902-95D1-341C9A95C4B6}" destId="{44601F83-11FE-460D-B495-D1CB2C352E4B}" srcOrd="8" destOrd="0" presId="urn:microsoft.com/office/officeart/2008/layout/VerticalCurvedList"/>
    <dgm:cxn modelId="{A248F1E0-C312-454B-BB45-62DB87D36C04}" type="presParOf" srcId="{44601F83-11FE-460D-B495-D1CB2C352E4B}" destId="{71B8D5DF-7F74-429A-A88A-D5A26CCBC96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781704-4B3D-43AE-8DEE-C9973451102F}"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s-US"/>
        </a:p>
      </dgm:t>
    </dgm:pt>
    <dgm:pt modelId="{13EEF43F-6DF9-4084-92C6-D89A12E05105}">
      <dgm:prSet phldrT="[Texto]" custT="1"/>
      <dgm:spPr/>
      <dgm:t>
        <a:bodyPr/>
        <a:lstStyle/>
        <a:p>
          <a:r>
            <a:rPr lang="es-US" sz="1800" dirty="0"/>
            <a:t>Todos los analistas tienen en cuenta el análisis de riesgo financieros. </a:t>
          </a:r>
        </a:p>
      </dgm:t>
    </dgm:pt>
    <dgm:pt modelId="{F16197FC-AC94-417B-9D35-34215A874998}" type="parTrans" cxnId="{96AF4B88-D5EF-4C4D-AF8E-6B8F58F112F8}">
      <dgm:prSet/>
      <dgm:spPr/>
      <dgm:t>
        <a:bodyPr/>
        <a:lstStyle/>
        <a:p>
          <a:endParaRPr lang="es-US" sz="2400"/>
        </a:p>
      </dgm:t>
    </dgm:pt>
    <dgm:pt modelId="{8683820F-B512-492A-86BB-330BCEDDF6D8}" type="sibTrans" cxnId="{96AF4B88-D5EF-4C4D-AF8E-6B8F58F112F8}">
      <dgm:prSet/>
      <dgm:spPr/>
      <dgm:t>
        <a:bodyPr/>
        <a:lstStyle/>
        <a:p>
          <a:endParaRPr lang="es-US" sz="2400"/>
        </a:p>
      </dgm:t>
    </dgm:pt>
    <dgm:pt modelId="{64919EA5-1630-4281-88B8-708845989B6A}">
      <dgm:prSet phldrT="[Texto]" custT="1"/>
      <dgm:spPr/>
      <dgm:t>
        <a:bodyPr/>
        <a:lstStyle/>
        <a:p>
          <a:r>
            <a:rPr lang="es-US" sz="1800" dirty="0"/>
            <a:t>El 25% de los analistas indican la necesidad de aplicar métodos mas exhaustivos. </a:t>
          </a:r>
        </a:p>
      </dgm:t>
    </dgm:pt>
    <dgm:pt modelId="{72A89926-6CF6-4C89-9192-676328437702}" type="parTrans" cxnId="{FB2BEE13-3A4D-4231-9B3B-773C8D1CCA17}">
      <dgm:prSet/>
      <dgm:spPr/>
      <dgm:t>
        <a:bodyPr/>
        <a:lstStyle/>
        <a:p>
          <a:endParaRPr lang="es-US" sz="2400"/>
        </a:p>
      </dgm:t>
    </dgm:pt>
    <dgm:pt modelId="{6BFDC661-1280-4AB0-98DA-13EF156E3B0E}" type="sibTrans" cxnId="{FB2BEE13-3A4D-4231-9B3B-773C8D1CCA17}">
      <dgm:prSet/>
      <dgm:spPr/>
      <dgm:t>
        <a:bodyPr/>
        <a:lstStyle/>
        <a:p>
          <a:endParaRPr lang="es-US" sz="2400"/>
        </a:p>
      </dgm:t>
    </dgm:pt>
    <dgm:pt modelId="{D4D237E7-01C2-4D19-ABF3-45A3A6DC0F8D}">
      <dgm:prSet phldrT="[Texto]" custT="1"/>
      <dgm:spPr/>
      <dgm:t>
        <a:bodyPr/>
        <a:lstStyle/>
        <a:p>
          <a:r>
            <a:rPr lang="es-US" sz="1800" dirty="0"/>
            <a:t>El 50% de los analistas indican que es necesario analizar factores como: estado civil, cargas familiares, capacidad de pago, forma de pago, historial crediticio. </a:t>
          </a:r>
        </a:p>
      </dgm:t>
    </dgm:pt>
    <dgm:pt modelId="{85139437-C214-4D8E-BA0C-F96AA3C37E30}" type="parTrans" cxnId="{586BC4D4-C8FE-4DFB-9900-D44156FE61CC}">
      <dgm:prSet/>
      <dgm:spPr/>
      <dgm:t>
        <a:bodyPr/>
        <a:lstStyle/>
        <a:p>
          <a:endParaRPr lang="es-US" sz="2400"/>
        </a:p>
      </dgm:t>
    </dgm:pt>
    <dgm:pt modelId="{454BF17A-009E-47C6-9FA7-06D52C87E6E6}" type="sibTrans" cxnId="{586BC4D4-C8FE-4DFB-9900-D44156FE61CC}">
      <dgm:prSet/>
      <dgm:spPr/>
      <dgm:t>
        <a:bodyPr/>
        <a:lstStyle/>
        <a:p>
          <a:endParaRPr lang="es-US" sz="2400"/>
        </a:p>
      </dgm:t>
    </dgm:pt>
    <dgm:pt modelId="{A0A5E8CF-EB45-4643-AEA3-1EE14C1E0F8B}">
      <dgm:prSet custT="1"/>
      <dgm:spPr/>
      <dgm:t>
        <a:bodyPr/>
        <a:lstStyle/>
        <a:p>
          <a:r>
            <a:rPr lang="es-US" sz="1800" dirty="0"/>
            <a:t>El 100% indica que es necesario implementar un scoring de crédito. </a:t>
          </a:r>
        </a:p>
      </dgm:t>
    </dgm:pt>
    <dgm:pt modelId="{300165BF-F089-4F86-8E4E-90B968CBE79A}" type="parTrans" cxnId="{40CEC472-A63E-415A-9F99-A3F3CCF78561}">
      <dgm:prSet/>
      <dgm:spPr/>
      <dgm:t>
        <a:bodyPr/>
        <a:lstStyle/>
        <a:p>
          <a:endParaRPr lang="es-US" sz="2400"/>
        </a:p>
      </dgm:t>
    </dgm:pt>
    <dgm:pt modelId="{5BA3FAC8-B041-4A59-AA2E-2444844AD1B3}" type="sibTrans" cxnId="{40CEC472-A63E-415A-9F99-A3F3CCF78561}">
      <dgm:prSet/>
      <dgm:spPr/>
      <dgm:t>
        <a:bodyPr/>
        <a:lstStyle/>
        <a:p>
          <a:endParaRPr lang="es-US" sz="2400"/>
        </a:p>
      </dgm:t>
    </dgm:pt>
    <dgm:pt modelId="{632D5B9E-2FD1-4167-9E0A-B68FCF7AA783}">
      <dgm:prSet custT="1"/>
      <dgm:spPr/>
      <dgm:t>
        <a:bodyPr/>
        <a:lstStyle/>
        <a:p>
          <a:r>
            <a:rPr lang="es-US" sz="1800" dirty="0"/>
            <a:t>El 89% menciona que el scoring ayudara a alcanzar mayor  seguridad financiera. </a:t>
          </a:r>
        </a:p>
      </dgm:t>
    </dgm:pt>
    <dgm:pt modelId="{1B901FAD-CF6B-4CFB-B84F-A74BDB2E001B}" type="parTrans" cxnId="{3BCC9BB5-5B13-43FA-A4A0-D306F9E60150}">
      <dgm:prSet/>
      <dgm:spPr/>
      <dgm:t>
        <a:bodyPr/>
        <a:lstStyle/>
        <a:p>
          <a:endParaRPr lang="es-US" sz="2400"/>
        </a:p>
      </dgm:t>
    </dgm:pt>
    <dgm:pt modelId="{2A900F37-9FD9-403C-BB58-9B6513651A21}" type="sibTrans" cxnId="{3BCC9BB5-5B13-43FA-A4A0-D306F9E60150}">
      <dgm:prSet/>
      <dgm:spPr/>
      <dgm:t>
        <a:bodyPr/>
        <a:lstStyle/>
        <a:p>
          <a:endParaRPr lang="es-US" sz="2400"/>
        </a:p>
      </dgm:t>
    </dgm:pt>
    <dgm:pt modelId="{1DAD696C-96CC-435C-A8B6-6C86389AE364}" type="pres">
      <dgm:prSet presAssocID="{BE781704-4B3D-43AE-8DEE-C9973451102F}" presName="linear" presStyleCnt="0">
        <dgm:presLayoutVars>
          <dgm:dir/>
          <dgm:animLvl val="lvl"/>
          <dgm:resizeHandles val="exact"/>
        </dgm:presLayoutVars>
      </dgm:prSet>
      <dgm:spPr/>
    </dgm:pt>
    <dgm:pt modelId="{020ADF30-DEA0-4704-8DFE-738A6B95300E}" type="pres">
      <dgm:prSet presAssocID="{13EEF43F-6DF9-4084-92C6-D89A12E05105}" presName="parentLin" presStyleCnt="0"/>
      <dgm:spPr/>
    </dgm:pt>
    <dgm:pt modelId="{A662127B-7E93-4ACC-B262-95CBE390FF98}" type="pres">
      <dgm:prSet presAssocID="{13EEF43F-6DF9-4084-92C6-D89A12E05105}" presName="parentLeftMargin" presStyleLbl="node1" presStyleIdx="0" presStyleCnt="5"/>
      <dgm:spPr/>
    </dgm:pt>
    <dgm:pt modelId="{E40EB88A-5AA7-42A2-B0DC-AE49D9678B65}" type="pres">
      <dgm:prSet presAssocID="{13EEF43F-6DF9-4084-92C6-D89A12E05105}" presName="parentText" presStyleLbl="node1" presStyleIdx="0" presStyleCnt="5" custScaleX="125387">
        <dgm:presLayoutVars>
          <dgm:chMax val="0"/>
          <dgm:bulletEnabled val="1"/>
        </dgm:presLayoutVars>
      </dgm:prSet>
      <dgm:spPr/>
    </dgm:pt>
    <dgm:pt modelId="{54D567AD-EF1D-41E6-A2F8-A805DAAF48BA}" type="pres">
      <dgm:prSet presAssocID="{13EEF43F-6DF9-4084-92C6-D89A12E05105}" presName="negativeSpace" presStyleCnt="0"/>
      <dgm:spPr/>
    </dgm:pt>
    <dgm:pt modelId="{B8B90E1F-75F0-4512-A876-1622603EAFA1}" type="pres">
      <dgm:prSet presAssocID="{13EEF43F-6DF9-4084-92C6-D89A12E05105}" presName="childText" presStyleLbl="conFgAcc1" presStyleIdx="0" presStyleCnt="5">
        <dgm:presLayoutVars>
          <dgm:bulletEnabled val="1"/>
        </dgm:presLayoutVars>
      </dgm:prSet>
      <dgm:spPr/>
    </dgm:pt>
    <dgm:pt modelId="{E6C5D316-80E8-4413-B7B2-EF6FC7710E9B}" type="pres">
      <dgm:prSet presAssocID="{8683820F-B512-492A-86BB-330BCEDDF6D8}" presName="spaceBetweenRectangles" presStyleCnt="0"/>
      <dgm:spPr/>
    </dgm:pt>
    <dgm:pt modelId="{80325B1D-33AA-4BEE-AD16-D7F0CC9AFFA1}" type="pres">
      <dgm:prSet presAssocID="{64919EA5-1630-4281-88B8-708845989B6A}" presName="parentLin" presStyleCnt="0"/>
      <dgm:spPr/>
    </dgm:pt>
    <dgm:pt modelId="{59295224-DBE8-4173-B84F-3A2CF3325C48}" type="pres">
      <dgm:prSet presAssocID="{64919EA5-1630-4281-88B8-708845989B6A}" presName="parentLeftMargin" presStyleLbl="node1" presStyleIdx="0" presStyleCnt="5"/>
      <dgm:spPr/>
    </dgm:pt>
    <dgm:pt modelId="{29503B3D-FD1F-41BB-8DFC-EE7740C9EDDE}" type="pres">
      <dgm:prSet presAssocID="{64919EA5-1630-4281-88B8-708845989B6A}" presName="parentText" presStyleLbl="node1" presStyleIdx="1" presStyleCnt="5" custScaleX="121376">
        <dgm:presLayoutVars>
          <dgm:chMax val="0"/>
          <dgm:bulletEnabled val="1"/>
        </dgm:presLayoutVars>
      </dgm:prSet>
      <dgm:spPr/>
    </dgm:pt>
    <dgm:pt modelId="{3A0EF67C-8C96-4160-9551-C690B3AC9D98}" type="pres">
      <dgm:prSet presAssocID="{64919EA5-1630-4281-88B8-708845989B6A}" presName="negativeSpace" presStyleCnt="0"/>
      <dgm:spPr/>
    </dgm:pt>
    <dgm:pt modelId="{2FC71411-B18C-45DF-B7E4-0334797DC789}" type="pres">
      <dgm:prSet presAssocID="{64919EA5-1630-4281-88B8-708845989B6A}" presName="childText" presStyleLbl="conFgAcc1" presStyleIdx="1" presStyleCnt="5">
        <dgm:presLayoutVars>
          <dgm:bulletEnabled val="1"/>
        </dgm:presLayoutVars>
      </dgm:prSet>
      <dgm:spPr/>
    </dgm:pt>
    <dgm:pt modelId="{191378FF-142A-4B2F-A52C-F3AD2C00D9B7}" type="pres">
      <dgm:prSet presAssocID="{6BFDC661-1280-4AB0-98DA-13EF156E3B0E}" presName="spaceBetweenRectangles" presStyleCnt="0"/>
      <dgm:spPr/>
    </dgm:pt>
    <dgm:pt modelId="{9CBA8653-D5DC-41F8-ABF1-1B7B2CB1E3F6}" type="pres">
      <dgm:prSet presAssocID="{D4D237E7-01C2-4D19-ABF3-45A3A6DC0F8D}" presName="parentLin" presStyleCnt="0"/>
      <dgm:spPr/>
    </dgm:pt>
    <dgm:pt modelId="{E5F1D2B5-20B0-4249-8805-2DF71FBCF92D}" type="pres">
      <dgm:prSet presAssocID="{D4D237E7-01C2-4D19-ABF3-45A3A6DC0F8D}" presName="parentLeftMargin" presStyleLbl="node1" presStyleIdx="1" presStyleCnt="5"/>
      <dgm:spPr/>
    </dgm:pt>
    <dgm:pt modelId="{3F164A21-492C-42E2-86B4-EF8A402D83C3}" type="pres">
      <dgm:prSet presAssocID="{D4D237E7-01C2-4D19-ABF3-45A3A6DC0F8D}" presName="parentText" presStyleLbl="node1" presStyleIdx="2" presStyleCnt="5" custScaleX="121701" custScaleY="154584">
        <dgm:presLayoutVars>
          <dgm:chMax val="0"/>
          <dgm:bulletEnabled val="1"/>
        </dgm:presLayoutVars>
      </dgm:prSet>
      <dgm:spPr/>
    </dgm:pt>
    <dgm:pt modelId="{908512E1-DD89-4371-8D8B-3FD0D698808C}" type="pres">
      <dgm:prSet presAssocID="{D4D237E7-01C2-4D19-ABF3-45A3A6DC0F8D}" presName="negativeSpace" presStyleCnt="0"/>
      <dgm:spPr/>
    </dgm:pt>
    <dgm:pt modelId="{62735C28-3282-4D1B-96BD-DCBE32C7DD34}" type="pres">
      <dgm:prSet presAssocID="{D4D237E7-01C2-4D19-ABF3-45A3A6DC0F8D}" presName="childText" presStyleLbl="conFgAcc1" presStyleIdx="2" presStyleCnt="5">
        <dgm:presLayoutVars>
          <dgm:bulletEnabled val="1"/>
        </dgm:presLayoutVars>
      </dgm:prSet>
      <dgm:spPr/>
    </dgm:pt>
    <dgm:pt modelId="{E023DA5E-F16B-4D1C-8CAE-745B3B53C483}" type="pres">
      <dgm:prSet presAssocID="{454BF17A-009E-47C6-9FA7-06D52C87E6E6}" presName="spaceBetweenRectangles" presStyleCnt="0"/>
      <dgm:spPr/>
    </dgm:pt>
    <dgm:pt modelId="{5B2BCD24-BFB0-4777-A62F-32800F00B5A6}" type="pres">
      <dgm:prSet presAssocID="{A0A5E8CF-EB45-4643-AEA3-1EE14C1E0F8B}" presName="parentLin" presStyleCnt="0"/>
      <dgm:spPr/>
    </dgm:pt>
    <dgm:pt modelId="{BBF7F363-4D1A-4187-AC90-6238136BF215}" type="pres">
      <dgm:prSet presAssocID="{A0A5E8CF-EB45-4643-AEA3-1EE14C1E0F8B}" presName="parentLeftMargin" presStyleLbl="node1" presStyleIdx="2" presStyleCnt="5"/>
      <dgm:spPr/>
    </dgm:pt>
    <dgm:pt modelId="{EA83C979-40F3-44C3-A33D-38664C783CBC}" type="pres">
      <dgm:prSet presAssocID="{A0A5E8CF-EB45-4643-AEA3-1EE14C1E0F8B}" presName="parentText" presStyleLbl="node1" presStyleIdx="3" presStyleCnt="5" custScaleX="122113">
        <dgm:presLayoutVars>
          <dgm:chMax val="0"/>
          <dgm:bulletEnabled val="1"/>
        </dgm:presLayoutVars>
      </dgm:prSet>
      <dgm:spPr/>
    </dgm:pt>
    <dgm:pt modelId="{3D928340-0962-4CD9-9182-C885CE9F4E54}" type="pres">
      <dgm:prSet presAssocID="{A0A5E8CF-EB45-4643-AEA3-1EE14C1E0F8B}" presName="negativeSpace" presStyleCnt="0"/>
      <dgm:spPr/>
    </dgm:pt>
    <dgm:pt modelId="{0433A7AF-6C38-4BC3-BB65-F442CBB12756}" type="pres">
      <dgm:prSet presAssocID="{A0A5E8CF-EB45-4643-AEA3-1EE14C1E0F8B}" presName="childText" presStyleLbl="conFgAcc1" presStyleIdx="3" presStyleCnt="5">
        <dgm:presLayoutVars>
          <dgm:bulletEnabled val="1"/>
        </dgm:presLayoutVars>
      </dgm:prSet>
      <dgm:spPr/>
    </dgm:pt>
    <dgm:pt modelId="{CED3E037-D3A8-4D35-9327-30ECC3A54E83}" type="pres">
      <dgm:prSet presAssocID="{5BA3FAC8-B041-4A59-AA2E-2444844AD1B3}" presName="spaceBetweenRectangles" presStyleCnt="0"/>
      <dgm:spPr/>
    </dgm:pt>
    <dgm:pt modelId="{4B55164B-DD38-483E-B0BF-855DA07ED167}" type="pres">
      <dgm:prSet presAssocID="{632D5B9E-2FD1-4167-9E0A-B68FCF7AA783}" presName="parentLin" presStyleCnt="0"/>
      <dgm:spPr/>
    </dgm:pt>
    <dgm:pt modelId="{F6FC4B38-EB8C-48E9-A059-73AC129F8A55}" type="pres">
      <dgm:prSet presAssocID="{632D5B9E-2FD1-4167-9E0A-B68FCF7AA783}" presName="parentLeftMargin" presStyleLbl="node1" presStyleIdx="3" presStyleCnt="5"/>
      <dgm:spPr/>
    </dgm:pt>
    <dgm:pt modelId="{1D57A054-24D5-4061-93F9-4B76CFD7C037}" type="pres">
      <dgm:prSet presAssocID="{632D5B9E-2FD1-4167-9E0A-B68FCF7AA783}" presName="parentText" presStyleLbl="node1" presStyleIdx="4" presStyleCnt="5" custScaleX="123461">
        <dgm:presLayoutVars>
          <dgm:chMax val="0"/>
          <dgm:bulletEnabled val="1"/>
        </dgm:presLayoutVars>
      </dgm:prSet>
      <dgm:spPr/>
    </dgm:pt>
    <dgm:pt modelId="{BC71BAD9-F874-4181-966E-919473A7F1C9}" type="pres">
      <dgm:prSet presAssocID="{632D5B9E-2FD1-4167-9E0A-B68FCF7AA783}" presName="negativeSpace" presStyleCnt="0"/>
      <dgm:spPr/>
    </dgm:pt>
    <dgm:pt modelId="{B6979AFA-6392-4E2C-8469-4EFB276F53F1}" type="pres">
      <dgm:prSet presAssocID="{632D5B9E-2FD1-4167-9E0A-B68FCF7AA783}" presName="childText" presStyleLbl="conFgAcc1" presStyleIdx="4" presStyleCnt="5">
        <dgm:presLayoutVars>
          <dgm:bulletEnabled val="1"/>
        </dgm:presLayoutVars>
      </dgm:prSet>
      <dgm:spPr/>
    </dgm:pt>
  </dgm:ptLst>
  <dgm:cxnLst>
    <dgm:cxn modelId="{FB2BEE13-3A4D-4231-9B3B-773C8D1CCA17}" srcId="{BE781704-4B3D-43AE-8DEE-C9973451102F}" destId="{64919EA5-1630-4281-88B8-708845989B6A}" srcOrd="1" destOrd="0" parTransId="{72A89926-6CF6-4C89-9192-676328437702}" sibTransId="{6BFDC661-1280-4AB0-98DA-13EF156E3B0E}"/>
    <dgm:cxn modelId="{59494223-C4BE-4F1C-B8CD-A52D4CCD9CD9}" type="presOf" srcId="{D4D237E7-01C2-4D19-ABF3-45A3A6DC0F8D}" destId="{3F164A21-492C-42E2-86B4-EF8A402D83C3}" srcOrd="1" destOrd="0" presId="urn:microsoft.com/office/officeart/2005/8/layout/list1"/>
    <dgm:cxn modelId="{40CEC472-A63E-415A-9F99-A3F3CCF78561}" srcId="{BE781704-4B3D-43AE-8DEE-C9973451102F}" destId="{A0A5E8CF-EB45-4643-AEA3-1EE14C1E0F8B}" srcOrd="3" destOrd="0" parTransId="{300165BF-F089-4F86-8E4E-90B968CBE79A}" sibTransId="{5BA3FAC8-B041-4A59-AA2E-2444844AD1B3}"/>
    <dgm:cxn modelId="{4EDF327D-33FB-4270-9268-9B1E2E2F0CEE}" type="presOf" srcId="{D4D237E7-01C2-4D19-ABF3-45A3A6DC0F8D}" destId="{E5F1D2B5-20B0-4249-8805-2DF71FBCF92D}" srcOrd="0" destOrd="0" presId="urn:microsoft.com/office/officeart/2005/8/layout/list1"/>
    <dgm:cxn modelId="{DC971381-6F24-4FE6-B641-681F23DE7C01}" type="presOf" srcId="{A0A5E8CF-EB45-4643-AEA3-1EE14C1E0F8B}" destId="{EA83C979-40F3-44C3-A33D-38664C783CBC}" srcOrd="1" destOrd="0" presId="urn:microsoft.com/office/officeart/2005/8/layout/list1"/>
    <dgm:cxn modelId="{3C237585-7569-4574-A5DA-A7023239610C}" type="presOf" srcId="{632D5B9E-2FD1-4167-9E0A-B68FCF7AA783}" destId="{1D57A054-24D5-4061-93F9-4B76CFD7C037}" srcOrd="1" destOrd="0" presId="urn:microsoft.com/office/officeart/2005/8/layout/list1"/>
    <dgm:cxn modelId="{96AF4B88-D5EF-4C4D-AF8E-6B8F58F112F8}" srcId="{BE781704-4B3D-43AE-8DEE-C9973451102F}" destId="{13EEF43F-6DF9-4084-92C6-D89A12E05105}" srcOrd="0" destOrd="0" parTransId="{F16197FC-AC94-417B-9D35-34215A874998}" sibTransId="{8683820F-B512-492A-86BB-330BCEDDF6D8}"/>
    <dgm:cxn modelId="{8CB39F94-95CF-4880-A68D-56CC62F50B84}" type="presOf" srcId="{64919EA5-1630-4281-88B8-708845989B6A}" destId="{59295224-DBE8-4173-B84F-3A2CF3325C48}" srcOrd="0" destOrd="0" presId="urn:microsoft.com/office/officeart/2005/8/layout/list1"/>
    <dgm:cxn modelId="{E5C3649F-1892-4FFF-8A2E-FD722AF90F33}" type="presOf" srcId="{A0A5E8CF-EB45-4643-AEA3-1EE14C1E0F8B}" destId="{BBF7F363-4D1A-4187-AC90-6238136BF215}" srcOrd="0" destOrd="0" presId="urn:microsoft.com/office/officeart/2005/8/layout/list1"/>
    <dgm:cxn modelId="{3BCC9BB5-5B13-43FA-A4A0-D306F9E60150}" srcId="{BE781704-4B3D-43AE-8DEE-C9973451102F}" destId="{632D5B9E-2FD1-4167-9E0A-B68FCF7AA783}" srcOrd="4" destOrd="0" parTransId="{1B901FAD-CF6B-4CFB-B84F-A74BDB2E001B}" sibTransId="{2A900F37-9FD9-403C-BB58-9B6513651A21}"/>
    <dgm:cxn modelId="{947167C3-AC37-4459-9855-AD3623928E8E}" type="presOf" srcId="{632D5B9E-2FD1-4167-9E0A-B68FCF7AA783}" destId="{F6FC4B38-EB8C-48E9-A059-73AC129F8A55}" srcOrd="0" destOrd="0" presId="urn:microsoft.com/office/officeart/2005/8/layout/list1"/>
    <dgm:cxn modelId="{4706DEC6-328D-477F-8A64-32050DDF887D}" type="presOf" srcId="{64919EA5-1630-4281-88B8-708845989B6A}" destId="{29503B3D-FD1F-41BB-8DFC-EE7740C9EDDE}" srcOrd="1" destOrd="0" presId="urn:microsoft.com/office/officeart/2005/8/layout/list1"/>
    <dgm:cxn modelId="{7AFF0BD1-F948-41BA-B271-2AFE2C9976BD}" type="presOf" srcId="{BE781704-4B3D-43AE-8DEE-C9973451102F}" destId="{1DAD696C-96CC-435C-A8B6-6C86389AE364}" srcOrd="0" destOrd="0" presId="urn:microsoft.com/office/officeart/2005/8/layout/list1"/>
    <dgm:cxn modelId="{586BC4D4-C8FE-4DFB-9900-D44156FE61CC}" srcId="{BE781704-4B3D-43AE-8DEE-C9973451102F}" destId="{D4D237E7-01C2-4D19-ABF3-45A3A6DC0F8D}" srcOrd="2" destOrd="0" parTransId="{85139437-C214-4D8E-BA0C-F96AA3C37E30}" sibTransId="{454BF17A-009E-47C6-9FA7-06D52C87E6E6}"/>
    <dgm:cxn modelId="{E3C20EE7-E33A-41D8-993B-165D6AB24048}" type="presOf" srcId="{13EEF43F-6DF9-4084-92C6-D89A12E05105}" destId="{A662127B-7E93-4ACC-B262-95CBE390FF98}" srcOrd="0" destOrd="0" presId="urn:microsoft.com/office/officeart/2005/8/layout/list1"/>
    <dgm:cxn modelId="{F70C32F6-229C-4855-8DDB-FCCE15521FDF}" type="presOf" srcId="{13EEF43F-6DF9-4084-92C6-D89A12E05105}" destId="{E40EB88A-5AA7-42A2-B0DC-AE49D9678B65}" srcOrd="1" destOrd="0" presId="urn:microsoft.com/office/officeart/2005/8/layout/list1"/>
    <dgm:cxn modelId="{AB7C59DE-6186-441F-9F19-65110B09B185}" type="presParOf" srcId="{1DAD696C-96CC-435C-A8B6-6C86389AE364}" destId="{020ADF30-DEA0-4704-8DFE-738A6B95300E}" srcOrd="0" destOrd="0" presId="urn:microsoft.com/office/officeart/2005/8/layout/list1"/>
    <dgm:cxn modelId="{1B504CDD-028C-4DB6-8A76-96A34EB0D2E5}" type="presParOf" srcId="{020ADF30-DEA0-4704-8DFE-738A6B95300E}" destId="{A662127B-7E93-4ACC-B262-95CBE390FF98}" srcOrd="0" destOrd="0" presId="urn:microsoft.com/office/officeart/2005/8/layout/list1"/>
    <dgm:cxn modelId="{9E1E4B93-691B-4B48-919F-168D39414F8C}" type="presParOf" srcId="{020ADF30-DEA0-4704-8DFE-738A6B95300E}" destId="{E40EB88A-5AA7-42A2-B0DC-AE49D9678B65}" srcOrd="1" destOrd="0" presId="urn:microsoft.com/office/officeart/2005/8/layout/list1"/>
    <dgm:cxn modelId="{EAEF6AEE-4DF8-40E6-AF0E-3FA7AB763D3A}" type="presParOf" srcId="{1DAD696C-96CC-435C-A8B6-6C86389AE364}" destId="{54D567AD-EF1D-41E6-A2F8-A805DAAF48BA}" srcOrd="1" destOrd="0" presId="urn:microsoft.com/office/officeart/2005/8/layout/list1"/>
    <dgm:cxn modelId="{F71698EB-4A26-4882-BCD9-6CA55991B023}" type="presParOf" srcId="{1DAD696C-96CC-435C-A8B6-6C86389AE364}" destId="{B8B90E1F-75F0-4512-A876-1622603EAFA1}" srcOrd="2" destOrd="0" presId="urn:microsoft.com/office/officeart/2005/8/layout/list1"/>
    <dgm:cxn modelId="{7D463834-70D7-4274-8FE6-3122FCB831B9}" type="presParOf" srcId="{1DAD696C-96CC-435C-A8B6-6C86389AE364}" destId="{E6C5D316-80E8-4413-B7B2-EF6FC7710E9B}" srcOrd="3" destOrd="0" presId="urn:microsoft.com/office/officeart/2005/8/layout/list1"/>
    <dgm:cxn modelId="{C8AC05CD-057F-4481-BE2F-4B71B3B11BAA}" type="presParOf" srcId="{1DAD696C-96CC-435C-A8B6-6C86389AE364}" destId="{80325B1D-33AA-4BEE-AD16-D7F0CC9AFFA1}" srcOrd="4" destOrd="0" presId="urn:microsoft.com/office/officeart/2005/8/layout/list1"/>
    <dgm:cxn modelId="{F6A60F17-DE7C-48E2-8990-01ACDF4D66F7}" type="presParOf" srcId="{80325B1D-33AA-4BEE-AD16-D7F0CC9AFFA1}" destId="{59295224-DBE8-4173-B84F-3A2CF3325C48}" srcOrd="0" destOrd="0" presId="urn:microsoft.com/office/officeart/2005/8/layout/list1"/>
    <dgm:cxn modelId="{A3D24099-EDF0-4F22-A3D7-658D0443CB86}" type="presParOf" srcId="{80325B1D-33AA-4BEE-AD16-D7F0CC9AFFA1}" destId="{29503B3D-FD1F-41BB-8DFC-EE7740C9EDDE}" srcOrd="1" destOrd="0" presId="urn:microsoft.com/office/officeart/2005/8/layout/list1"/>
    <dgm:cxn modelId="{284EE4A1-6AF3-413C-AAE2-3862E413E5E1}" type="presParOf" srcId="{1DAD696C-96CC-435C-A8B6-6C86389AE364}" destId="{3A0EF67C-8C96-4160-9551-C690B3AC9D98}" srcOrd="5" destOrd="0" presId="urn:microsoft.com/office/officeart/2005/8/layout/list1"/>
    <dgm:cxn modelId="{1CBEA234-B988-49E9-846F-8A0438AF0179}" type="presParOf" srcId="{1DAD696C-96CC-435C-A8B6-6C86389AE364}" destId="{2FC71411-B18C-45DF-B7E4-0334797DC789}" srcOrd="6" destOrd="0" presId="urn:microsoft.com/office/officeart/2005/8/layout/list1"/>
    <dgm:cxn modelId="{43A58C07-C12E-4ACD-A16B-F63B785D1025}" type="presParOf" srcId="{1DAD696C-96CC-435C-A8B6-6C86389AE364}" destId="{191378FF-142A-4B2F-A52C-F3AD2C00D9B7}" srcOrd="7" destOrd="0" presId="urn:microsoft.com/office/officeart/2005/8/layout/list1"/>
    <dgm:cxn modelId="{CC7F87C0-E4FE-4FBF-BDF0-992C3BA68E97}" type="presParOf" srcId="{1DAD696C-96CC-435C-A8B6-6C86389AE364}" destId="{9CBA8653-D5DC-41F8-ABF1-1B7B2CB1E3F6}" srcOrd="8" destOrd="0" presId="urn:microsoft.com/office/officeart/2005/8/layout/list1"/>
    <dgm:cxn modelId="{42F49BA4-7B0B-4AE4-A601-19CCD6E3ECAF}" type="presParOf" srcId="{9CBA8653-D5DC-41F8-ABF1-1B7B2CB1E3F6}" destId="{E5F1D2B5-20B0-4249-8805-2DF71FBCF92D}" srcOrd="0" destOrd="0" presId="urn:microsoft.com/office/officeart/2005/8/layout/list1"/>
    <dgm:cxn modelId="{0BCAFBB9-4339-41B2-B00F-73AEE2334D59}" type="presParOf" srcId="{9CBA8653-D5DC-41F8-ABF1-1B7B2CB1E3F6}" destId="{3F164A21-492C-42E2-86B4-EF8A402D83C3}" srcOrd="1" destOrd="0" presId="urn:microsoft.com/office/officeart/2005/8/layout/list1"/>
    <dgm:cxn modelId="{C495D573-D365-46EA-B788-7AFCD4CFA832}" type="presParOf" srcId="{1DAD696C-96CC-435C-A8B6-6C86389AE364}" destId="{908512E1-DD89-4371-8D8B-3FD0D698808C}" srcOrd="9" destOrd="0" presId="urn:microsoft.com/office/officeart/2005/8/layout/list1"/>
    <dgm:cxn modelId="{C593353C-F844-437B-BE89-12876FBD9EF5}" type="presParOf" srcId="{1DAD696C-96CC-435C-A8B6-6C86389AE364}" destId="{62735C28-3282-4D1B-96BD-DCBE32C7DD34}" srcOrd="10" destOrd="0" presId="urn:microsoft.com/office/officeart/2005/8/layout/list1"/>
    <dgm:cxn modelId="{8FB6ADA1-EF19-49A6-9703-D2B824FE8DC1}" type="presParOf" srcId="{1DAD696C-96CC-435C-A8B6-6C86389AE364}" destId="{E023DA5E-F16B-4D1C-8CAE-745B3B53C483}" srcOrd="11" destOrd="0" presId="urn:microsoft.com/office/officeart/2005/8/layout/list1"/>
    <dgm:cxn modelId="{BEB25832-2A4F-4A63-A30A-5C2C48A471AA}" type="presParOf" srcId="{1DAD696C-96CC-435C-A8B6-6C86389AE364}" destId="{5B2BCD24-BFB0-4777-A62F-32800F00B5A6}" srcOrd="12" destOrd="0" presId="urn:microsoft.com/office/officeart/2005/8/layout/list1"/>
    <dgm:cxn modelId="{DF718380-0286-41A3-860F-771821297606}" type="presParOf" srcId="{5B2BCD24-BFB0-4777-A62F-32800F00B5A6}" destId="{BBF7F363-4D1A-4187-AC90-6238136BF215}" srcOrd="0" destOrd="0" presId="urn:microsoft.com/office/officeart/2005/8/layout/list1"/>
    <dgm:cxn modelId="{535B735B-137E-49B1-B054-C4C2DE8D2236}" type="presParOf" srcId="{5B2BCD24-BFB0-4777-A62F-32800F00B5A6}" destId="{EA83C979-40F3-44C3-A33D-38664C783CBC}" srcOrd="1" destOrd="0" presId="urn:microsoft.com/office/officeart/2005/8/layout/list1"/>
    <dgm:cxn modelId="{20FCD027-FE21-4EB1-A816-E496F6E5D337}" type="presParOf" srcId="{1DAD696C-96CC-435C-A8B6-6C86389AE364}" destId="{3D928340-0962-4CD9-9182-C885CE9F4E54}" srcOrd="13" destOrd="0" presId="urn:microsoft.com/office/officeart/2005/8/layout/list1"/>
    <dgm:cxn modelId="{2CDEA99A-0AFE-4393-B0CD-8FCB228F6F86}" type="presParOf" srcId="{1DAD696C-96CC-435C-A8B6-6C86389AE364}" destId="{0433A7AF-6C38-4BC3-BB65-F442CBB12756}" srcOrd="14" destOrd="0" presId="urn:microsoft.com/office/officeart/2005/8/layout/list1"/>
    <dgm:cxn modelId="{AE72707F-9DCF-4344-B6E7-A88E93236AA9}" type="presParOf" srcId="{1DAD696C-96CC-435C-A8B6-6C86389AE364}" destId="{CED3E037-D3A8-4D35-9327-30ECC3A54E83}" srcOrd="15" destOrd="0" presId="urn:microsoft.com/office/officeart/2005/8/layout/list1"/>
    <dgm:cxn modelId="{A718C4FD-8B3C-4305-85A2-8A99EC74E008}" type="presParOf" srcId="{1DAD696C-96CC-435C-A8B6-6C86389AE364}" destId="{4B55164B-DD38-483E-B0BF-855DA07ED167}" srcOrd="16" destOrd="0" presId="urn:microsoft.com/office/officeart/2005/8/layout/list1"/>
    <dgm:cxn modelId="{EA831D72-E6C8-414F-8F40-3B6721E6E248}" type="presParOf" srcId="{4B55164B-DD38-483E-B0BF-855DA07ED167}" destId="{F6FC4B38-EB8C-48E9-A059-73AC129F8A55}" srcOrd="0" destOrd="0" presId="urn:microsoft.com/office/officeart/2005/8/layout/list1"/>
    <dgm:cxn modelId="{C1A69C5F-D1ED-4BC1-97BC-FF3922F75C09}" type="presParOf" srcId="{4B55164B-DD38-483E-B0BF-855DA07ED167}" destId="{1D57A054-24D5-4061-93F9-4B76CFD7C037}" srcOrd="1" destOrd="0" presId="urn:microsoft.com/office/officeart/2005/8/layout/list1"/>
    <dgm:cxn modelId="{20D809CE-EBE5-4670-83A9-A2B2F2F52768}" type="presParOf" srcId="{1DAD696C-96CC-435C-A8B6-6C86389AE364}" destId="{BC71BAD9-F874-4181-966E-919473A7F1C9}" srcOrd="17" destOrd="0" presId="urn:microsoft.com/office/officeart/2005/8/layout/list1"/>
    <dgm:cxn modelId="{A5A7FBAF-15CD-490D-B8D8-82409516322A}" type="presParOf" srcId="{1DAD696C-96CC-435C-A8B6-6C86389AE364}" destId="{B6979AFA-6392-4E2C-8469-4EFB276F53F1}"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781704-4B3D-43AE-8DEE-C9973451102F}"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s-US"/>
        </a:p>
      </dgm:t>
    </dgm:pt>
    <dgm:pt modelId="{13EEF43F-6DF9-4084-92C6-D89A12E05105}">
      <dgm:prSet phldrT="[Texto]" custT="1"/>
      <dgm:spPr/>
      <dgm:t>
        <a:bodyPr/>
        <a:lstStyle/>
        <a:p>
          <a:r>
            <a:rPr lang="es-US" sz="1800" dirty="0"/>
            <a:t>25% de los socios encuestados indican que han solicitado un crédito en la cooperativa. </a:t>
          </a:r>
        </a:p>
      </dgm:t>
    </dgm:pt>
    <dgm:pt modelId="{F16197FC-AC94-417B-9D35-34215A874998}" type="parTrans" cxnId="{96AF4B88-D5EF-4C4D-AF8E-6B8F58F112F8}">
      <dgm:prSet/>
      <dgm:spPr/>
      <dgm:t>
        <a:bodyPr/>
        <a:lstStyle/>
        <a:p>
          <a:endParaRPr lang="es-US" sz="2400"/>
        </a:p>
      </dgm:t>
    </dgm:pt>
    <dgm:pt modelId="{8683820F-B512-492A-86BB-330BCEDDF6D8}" type="sibTrans" cxnId="{96AF4B88-D5EF-4C4D-AF8E-6B8F58F112F8}">
      <dgm:prSet/>
      <dgm:spPr/>
      <dgm:t>
        <a:bodyPr/>
        <a:lstStyle/>
        <a:p>
          <a:endParaRPr lang="es-US" sz="2400"/>
        </a:p>
      </dgm:t>
    </dgm:pt>
    <dgm:pt modelId="{64919EA5-1630-4281-88B8-708845989B6A}">
      <dgm:prSet phldrT="[Texto]" custT="1"/>
      <dgm:spPr/>
      <dgm:t>
        <a:bodyPr/>
        <a:lstStyle/>
        <a:p>
          <a:r>
            <a:rPr lang="es-US" sz="1800" dirty="0"/>
            <a:t>55% indica que los requisitos son excesivos y el tiempo del tramite es muy largo.</a:t>
          </a:r>
        </a:p>
      </dgm:t>
    </dgm:pt>
    <dgm:pt modelId="{72A89926-6CF6-4C89-9192-676328437702}" type="parTrans" cxnId="{FB2BEE13-3A4D-4231-9B3B-773C8D1CCA17}">
      <dgm:prSet/>
      <dgm:spPr/>
      <dgm:t>
        <a:bodyPr/>
        <a:lstStyle/>
        <a:p>
          <a:endParaRPr lang="es-US" sz="2400"/>
        </a:p>
      </dgm:t>
    </dgm:pt>
    <dgm:pt modelId="{6BFDC661-1280-4AB0-98DA-13EF156E3B0E}" type="sibTrans" cxnId="{FB2BEE13-3A4D-4231-9B3B-773C8D1CCA17}">
      <dgm:prSet/>
      <dgm:spPr/>
      <dgm:t>
        <a:bodyPr/>
        <a:lstStyle/>
        <a:p>
          <a:endParaRPr lang="es-US" sz="2400"/>
        </a:p>
      </dgm:t>
    </dgm:pt>
    <dgm:pt modelId="{D4D237E7-01C2-4D19-ABF3-45A3A6DC0F8D}">
      <dgm:prSet phldrT="[Texto]" custT="1"/>
      <dgm:spPr/>
      <dgm:t>
        <a:bodyPr/>
        <a:lstStyle/>
        <a:p>
          <a:r>
            <a:rPr lang="es-US" sz="1800" dirty="0"/>
            <a:t>26% de los créditos superan los 10.000 USD</a:t>
          </a:r>
        </a:p>
      </dgm:t>
    </dgm:pt>
    <dgm:pt modelId="{85139437-C214-4D8E-BA0C-F96AA3C37E30}" type="parTrans" cxnId="{586BC4D4-C8FE-4DFB-9900-D44156FE61CC}">
      <dgm:prSet/>
      <dgm:spPr/>
      <dgm:t>
        <a:bodyPr/>
        <a:lstStyle/>
        <a:p>
          <a:endParaRPr lang="es-US" sz="2400"/>
        </a:p>
      </dgm:t>
    </dgm:pt>
    <dgm:pt modelId="{454BF17A-009E-47C6-9FA7-06D52C87E6E6}" type="sibTrans" cxnId="{586BC4D4-C8FE-4DFB-9900-D44156FE61CC}">
      <dgm:prSet/>
      <dgm:spPr/>
      <dgm:t>
        <a:bodyPr/>
        <a:lstStyle/>
        <a:p>
          <a:endParaRPr lang="es-US" sz="2400"/>
        </a:p>
      </dgm:t>
    </dgm:pt>
    <dgm:pt modelId="{A0A5E8CF-EB45-4643-AEA3-1EE14C1E0F8B}">
      <dgm:prSet custT="1"/>
      <dgm:spPr/>
      <dgm:t>
        <a:bodyPr/>
        <a:lstStyle/>
        <a:p>
          <a:r>
            <a:rPr lang="es-US" sz="1800" dirty="0"/>
            <a:t>47% utiliza el crédito como capital de trabajo</a:t>
          </a:r>
        </a:p>
      </dgm:t>
    </dgm:pt>
    <dgm:pt modelId="{300165BF-F089-4F86-8E4E-90B968CBE79A}" type="parTrans" cxnId="{40CEC472-A63E-415A-9F99-A3F3CCF78561}">
      <dgm:prSet/>
      <dgm:spPr/>
      <dgm:t>
        <a:bodyPr/>
        <a:lstStyle/>
        <a:p>
          <a:endParaRPr lang="es-US" sz="2400"/>
        </a:p>
      </dgm:t>
    </dgm:pt>
    <dgm:pt modelId="{5BA3FAC8-B041-4A59-AA2E-2444844AD1B3}" type="sibTrans" cxnId="{40CEC472-A63E-415A-9F99-A3F3CCF78561}">
      <dgm:prSet/>
      <dgm:spPr/>
      <dgm:t>
        <a:bodyPr/>
        <a:lstStyle/>
        <a:p>
          <a:endParaRPr lang="es-US" sz="2400"/>
        </a:p>
      </dgm:t>
    </dgm:pt>
    <dgm:pt modelId="{632D5B9E-2FD1-4167-9E0A-B68FCF7AA783}">
      <dgm:prSet custT="1"/>
      <dgm:spPr/>
      <dgm:t>
        <a:bodyPr/>
        <a:lstStyle/>
        <a:p>
          <a:r>
            <a:rPr lang="es-US" sz="1800" dirty="0"/>
            <a:t>23% de los que han solicitado crédito indican que han presentado moratoria. </a:t>
          </a:r>
        </a:p>
      </dgm:t>
    </dgm:pt>
    <dgm:pt modelId="{1B901FAD-CF6B-4CFB-B84F-A74BDB2E001B}" type="parTrans" cxnId="{3BCC9BB5-5B13-43FA-A4A0-D306F9E60150}">
      <dgm:prSet/>
      <dgm:spPr/>
      <dgm:t>
        <a:bodyPr/>
        <a:lstStyle/>
        <a:p>
          <a:endParaRPr lang="es-US" sz="2400"/>
        </a:p>
      </dgm:t>
    </dgm:pt>
    <dgm:pt modelId="{2A900F37-9FD9-403C-BB58-9B6513651A21}" type="sibTrans" cxnId="{3BCC9BB5-5B13-43FA-A4A0-D306F9E60150}">
      <dgm:prSet/>
      <dgm:spPr/>
      <dgm:t>
        <a:bodyPr/>
        <a:lstStyle/>
        <a:p>
          <a:endParaRPr lang="es-US" sz="2400"/>
        </a:p>
      </dgm:t>
    </dgm:pt>
    <dgm:pt modelId="{1DAD696C-96CC-435C-A8B6-6C86389AE364}" type="pres">
      <dgm:prSet presAssocID="{BE781704-4B3D-43AE-8DEE-C9973451102F}" presName="linear" presStyleCnt="0">
        <dgm:presLayoutVars>
          <dgm:dir/>
          <dgm:animLvl val="lvl"/>
          <dgm:resizeHandles val="exact"/>
        </dgm:presLayoutVars>
      </dgm:prSet>
      <dgm:spPr/>
    </dgm:pt>
    <dgm:pt modelId="{020ADF30-DEA0-4704-8DFE-738A6B95300E}" type="pres">
      <dgm:prSet presAssocID="{13EEF43F-6DF9-4084-92C6-D89A12E05105}" presName="parentLin" presStyleCnt="0"/>
      <dgm:spPr/>
    </dgm:pt>
    <dgm:pt modelId="{A662127B-7E93-4ACC-B262-95CBE390FF98}" type="pres">
      <dgm:prSet presAssocID="{13EEF43F-6DF9-4084-92C6-D89A12E05105}" presName="parentLeftMargin" presStyleLbl="node1" presStyleIdx="0" presStyleCnt="5"/>
      <dgm:spPr/>
    </dgm:pt>
    <dgm:pt modelId="{E40EB88A-5AA7-42A2-B0DC-AE49D9678B65}" type="pres">
      <dgm:prSet presAssocID="{13EEF43F-6DF9-4084-92C6-D89A12E05105}" presName="parentText" presStyleLbl="node1" presStyleIdx="0" presStyleCnt="5" custScaleX="125387">
        <dgm:presLayoutVars>
          <dgm:chMax val="0"/>
          <dgm:bulletEnabled val="1"/>
        </dgm:presLayoutVars>
      </dgm:prSet>
      <dgm:spPr/>
    </dgm:pt>
    <dgm:pt modelId="{54D567AD-EF1D-41E6-A2F8-A805DAAF48BA}" type="pres">
      <dgm:prSet presAssocID="{13EEF43F-6DF9-4084-92C6-D89A12E05105}" presName="negativeSpace" presStyleCnt="0"/>
      <dgm:spPr/>
    </dgm:pt>
    <dgm:pt modelId="{B8B90E1F-75F0-4512-A876-1622603EAFA1}" type="pres">
      <dgm:prSet presAssocID="{13EEF43F-6DF9-4084-92C6-D89A12E05105}" presName="childText" presStyleLbl="conFgAcc1" presStyleIdx="0" presStyleCnt="5">
        <dgm:presLayoutVars>
          <dgm:bulletEnabled val="1"/>
        </dgm:presLayoutVars>
      </dgm:prSet>
      <dgm:spPr/>
    </dgm:pt>
    <dgm:pt modelId="{E6C5D316-80E8-4413-B7B2-EF6FC7710E9B}" type="pres">
      <dgm:prSet presAssocID="{8683820F-B512-492A-86BB-330BCEDDF6D8}" presName="spaceBetweenRectangles" presStyleCnt="0"/>
      <dgm:spPr/>
    </dgm:pt>
    <dgm:pt modelId="{80325B1D-33AA-4BEE-AD16-D7F0CC9AFFA1}" type="pres">
      <dgm:prSet presAssocID="{64919EA5-1630-4281-88B8-708845989B6A}" presName="parentLin" presStyleCnt="0"/>
      <dgm:spPr/>
    </dgm:pt>
    <dgm:pt modelId="{59295224-DBE8-4173-B84F-3A2CF3325C48}" type="pres">
      <dgm:prSet presAssocID="{64919EA5-1630-4281-88B8-708845989B6A}" presName="parentLeftMargin" presStyleLbl="node1" presStyleIdx="0" presStyleCnt="5"/>
      <dgm:spPr/>
    </dgm:pt>
    <dgm:pt modelId="{29503B3D-FD1F-41BB-8DFC-EE7740C9EDDE}" type="pres">
      <dgm:prSet presAssocID="{64919EA5-1630-4281-88B8-708845989B6A}" presName="parentText" presStyleLbl="node1" presStyleIdx="1" presStyleCnt="5" custScaleX="121376">
        <dgm:presLayoutVars>
          <dgm:chMax val="0"/>
          <dgm:bulletEnabled val="1"/>
        </dgm:presLayoutVars>
      </dgm:prSet>
      <dgm:spPr/>
    </dgm:pt>
    <dgm:pt modelId="{3A0EF67C-8C96-4160-9551-C690B3AC9D98}" type="pres">
      <dgm:prSet presAssocID="{64919EA5-1630-4281-88B8-708845989B6A}" presName="negativeSpace" presStyleCnt="0"/>
      <dgm:spPr/>
    </dgm:pt>
    <dgm:pt modelId="{2FC71411-B18C-45DF-B7E4-0334797DC789}" type="pres">
      <dgm:prSet presAssocID="{64919EA5-1630-4281-88B8-708845989B6A}" presName="childText" presStyleLbl="conFgAcc1" presStyleIdx="1" presStyleCnt="5">
        <dgm:presLayoutVars>
          <dgm:bulletEnabled val="1"/>
        </dgm:presLayoutVars>
      </dgm:prSet>
      <dgm:spPr/>
    </dgm:pt>
    <dgm:pt modelId="{191378FF-142A-4B2F-A52C-F3AD2C00D9B7}" type="pres">
      <dgm:prSet presAssocID="{6BFDC661-1280-4AB0-98DA-13EF156E3B0E}" presName="spaceBetweenRectangles" presStyleCnt="0"/>
      <dgm:spPr/>
    </dgm:pt>
    <dgm:pt modelId="{9CBA8653-D5DC-41F8-ABF1-1B7B2CB1E3F6}" type="pres">
      <dgm:prSet presAssocID="{D4D237E7-01C2-4D19-ABF3-45A3A6DC0F8D}" presName="parentLin" presStyleCnt="0"/>
      <dgm:spPr/>
    </dgm:pt>
    <dgm:pt modelId="{E5F1D2B5-20B0-4249-8805-2DF71FBCF92D}" type="pres">
      <dgm:prSet presAssocID="{D4D237E7-01C2-4D19-ABF3-45A3A6DC0F8D}" presName="parentLeftMargin" presStyleLbl="node1" presStyleIdx="1" presStyleCnt="5"/>
      <dgm:spPr/>
    </dgm:pt>
    <dgm:pt modelId="{3F164A21-492C-42E2-86B4-EF8A402D83C3}" type="pres">
      <dgm:prSet presAssocID="{D4D237E7-01C2-4D19-ABF3-45A3A6DC0F8D}" presName="parentText" presStyleLbl="node1" presStyleIdx="2" presStyleCnt="5" custScaleX="121701" custScaleY="103760">
        <dgm:presLayoutVars>
          <dgm:chMax val="0"/>
          <dgm:bulletEnabled val="1"/>
        </dgm:presLayoutVars>
      </dgm:prSet>
      <dgm:spPr/>
    </dgm:pt>
    <dgm:pt modelId="{908512E1-DD89-4371-8D8B-3FD0D698808C}" type="pres">
      <dgm:prSet presAssocID="{D4D237E7-01C2-4D19-ABF3-45A3A6DC0F8D}" presName="negativeSpace" presStyleCnt="0"/>
      <dgm:spPr/>
    </dgm:pt>
    <dgm:pt modelId="{62735C28-3282-4D1B-96BD-DCBE32C7DD34}" type="pres">
      <dgm:prSet presAssocID="{D4D237E7-01C2-4D19-ABF3-45A3A6DC0F8D}" presName="childText" presStyleLbl="conFgAcc1" presStyleIdx="2" presStyleCnt="5">
        <dgm:presLayoutVars>
          <dgm:bulletEnabled val="1"/>
        </dgm:presLayoutVars>
      </dgm:prSet>
      <dgm:spPr/>
    </dgm:pt>
    <dgm:pt modelId="{E023DA5E-F16B-4D1C-8CAE-745B3B53C483}" type="pres">
      <dgm:prSet presAssocID="{454BF17A-009E-47C6-9FA7-06D52C87E6E6}" presName="spaceBetweenRectangles" presStyleCnt="0"/>
      <dgm:spPr/>
    </dgm:pt>
    <dgm:pt modelId="{5B2BCD24-BFB0-4777-A62F-32800F00B5A6}" type="pres">
      <dgm:prSet presAssocID="{A0A5E8CF-EB45-4643-AEA3-1EE14C1E0F8B}" presName="parentLin" presStyleCnt="0"/>
      <dgm:spPr/>
    </dgm:pt>
    <dgm:pt modelId="{BBF7F363-4D1A-4187-AC90-6238136BF215}" type="pres">
      <dgm:prSet presAssocID="{A0A5E8CF-EB45-4643-AEA3-1EE14C1E0F8B}" presName="parentLeftMargin" presStyleLbl="node1" presStyleIdx="2" presStyleCnt="5"/>
      <dgm:spPr/>
    </dgm:pt>
    <dgm:pt modelId="{EA83C979-40F3-44C3-A33D-38664C783CBC}" type="pres">
      <dgm:prSet presAssocID="{A0A5E8CF-EB45-4643-AEA3-1EE14C1E0F8B}" presName="parentText" presStyleLbl="node1" presStyleIdx="3" presStyleCnt="5" custScaleX="122113">
        <dgm:presLayoutVars>
          <dgm:chMax val="0"/>
          <dgm:bulletEnabled val="1"/>
        </dgm:presLayoutVars>
      </dgm:prSet>
      <dgm:spPr/>
    </dgm:pt>
    <dgm:pt modelId="{3D928340-0962-4CD9-9182-C885CE9F4E54}" type="pres">
      <dgm:prSet presAssocID="{A0A5E8CF-EB45-4643-AEA3-1EE14C1E0F8B}" presName="negativeSpace" presStyleCnt="0"/>
      <dgm:spPr/>
    </dgm:pt>
    <dgm:pt modelId="{0433A7AF-6C38-4BC3-BB65-F442CBB12756}" type="pres">
      <dgm:prSet presAssocID="{A0A5E8CF-EB45-4643-AEA3-1EE14C1E0F8B}" presName="childText" presStyleLbl="conFgAcc1" presStyleIdx="3" presStyleCnt="5">
        <dgm:presLayoutVars>
          <dgm:bulletEnabled val="1"/>
        </dgm:presLayoutVars>
      </dgm:prSet>
      <dgm:spPr/>
    </dgm:pt>
    <dgm:pt modelId="{CED3E037-D3A8-4D35-9327-30ECC3A54E83}" type="pres">
      <dgm:prSet presAssocID="{5BA3FAC8-B041-4A59-AA2E-2444844AD1B3}" presName="spaceBetweenRectangles" presStyleCnt="0"/>
      <dgm:spPr/>
    </dgm:pt>
    <dgm:pt modelId="{4B55164B-DD38-483E-B0BF-855DA07ED167}" type="pres">
      <dgm:prSet presAssocID="{632D5B9E-2FD1-4167-9E0A-B68FCF7AA783}" presName="parentLin" presStyleCnt="0"/>
      <dgm:spPr/>
    </dgm:pt>
    <dgm:pt modelId="{F6FC4B38-EB8C-48E9-A059-73AC129F8A55}" type="pres">
      <dgm:prSet presAssocID="{632D5B9E-2FD1-4167-9E0A-B68FCF7AA783}" presName="parentLeftMargin" presStyleLbl="node1" presStyleIdx="3" presStyleCnt="5"/>
      <dgm:spPr/>
    </dgm:pt>
    <dgm:pt modelId="{1D57A054-24D5-4061-93F9-4B76CFD7C037}" type="pres">
      <dgm:prSet presAssocID="{632D5B9E-2FD1-4167-9E0A-B68FCF7AA783}" presName="parentText" presStyleLbl="node1" presStyleIdx="4" presStyleCnt="5" custScaleX="123461">
        <dgm:presLayoutVars>
          <dgm:chMax val="0"/>
          <dgm:bulletEnabled val="1"/>
        </dgm:presLayoutVars>
      </dgm:prSet>
      <dgm:spPr/>
    </dgm:pt>
    <dgm:pt modelId="{BC71BAD9-F874-4181-966E-919473A7F1C9}" type="pres">
      <dgm:prSet presAssocID="{632D5B9E-2FD1-4167-9E0A-B68FCF7AA783}" presName="negativeSpace" presStyleCnt="0"/>
      <dgm:spPr/>
    </dgm:pt>
    <dgm:pt modelId="{B6979AFA-6392-4E2C-8469-4EFB276F53F1}" type="pres">
      <dgm:prSet presAssocID="{632D5B9E-2FD1-4167-9E0A-B68FCF7AA783}" presName="childText" presStyleLbl="conFgAcc1" presStyleIdx="4" presStyleCnt="5">
        <dgm:presLayoutVars>
          <dgm:bulletEnabled val="1"/>
        </dgm:presLayoutVars>
      </dgm:prSet>
      <dgm:spPr/>
    </dgm:pt>
  </dgm:ptLst>
  <dgm:cxnLst>
    <dgm:cxn modelId="{FB2BEE13-3A4D-4231-9B3B-773C8D1CCA17}" srcId="{BE781704-4B3D-43AE-8DEE-C9973451102F}" destId="{64919EA5-1630-4281-88B8-708845989B6A}" srcOrd="1" destOrd="0" parTransId="{72A89926-6CF6-4C89-9192-676328437702}" sibTransId="{6BFDC661-1280-4AB0-98DA-13EF156E3B0E}"/>
    <dgm:cxn modelId="{59494223-C4BE-4F1C-B8CD-A52D4CCD9CD9}" type="presOf" srcId="{D4D237E7-01C2-4D19-ABF3-45A3A6DC0F8D}" destId="{3F164A21-492C-42E2-86B4-EF8A402D83C3}" srcOrd="1" destOrd="0" presId="urn:microsoft.com/office/officeart/2005/8/layout/list1"/>
    <dgm:cxn modelId="{40CEC472-A63E-415A-9F99-A3F3CCF78561}" srcId="{BE781704-4B3D-43AE-8DEE-C9973451102F}" destId="{A0A5E8CF-EB45-4643-AEA3-1EE14C1E0F8B}" srcOrd="3" destOrd="0" parTransId="{300165BF-F089-4F86-8E4E-90B968CBE79A}" sibTransId="{5BA3FAC8-B041-4A59-AA2E-2444844AD1B3}"/>
    <dgm:cxn modelId="{4EDF327D-33FB-4270-9268-9B1E2E2F0CEE}" type="presOf" srcId="{D4D237E7-01C2-4D19-ABF3-45A3A6DC0F8D}" destId="{E5F1D2B5-20B0-4249-8805-2DF71FBCF92D}" srcOrd="0" destOrd="0" presId="urn:microsoft.com/office/officeart/2005/8/layout/list1"/>
    <dgm:cxn modelId="{DC971381-6F24-4FE6-B641-681F23DE7C01}" type="presOf" srcId="{A0A5E8CF-EB45-4643-AEA3-1EE14C1E0F8B}" destId="{EA83C979-40F3-44C3-A33D-38664C783CBC}" srcOrd="1" destOrd="0" presId="urn:microsoft.com/office/officeart/2005/8/layout/list1"/>
    <dgm:cxn modelId="{3C237585-7569-4574-A5DA-A7023239610C}" type="presOf" srcId="{632D5B9E-2FD1-4167-9E0A-B68FCF7AA783}" destId="{1D57A054-24D5-4061-93F9-4B76CFD7C037}" srcOrd="1" destOrd="0" presId="urn:microsoft.com/office/officeart/2005/8/layout/list1"/>
    <dgm:cxn modelId="{96AF4B88-D5EF-4C4D-AF8E-6B8F58F112F8}" srcId="{BE781704-4B3D-43AE-8DEE-C9973451102F}" destId="{13EEF43F-6DF9-4084-92C6-D89A12E05105}" srcOrd="0" destOrd="0" parTransId="{F16197FC-AC94-417B-9D35-34215A874998}" sibTransId="{8683820F-B512-492A-86BB-330BCEDDF6D8}"/>
    <dgm:cxn modelId="{8CB39F94-95CF-4880-A68D-56CC62F50B84}" type="presOf" srcId="{64919EA5-1630-4281-88B8-708845989B6A}" destId="{59295224-DBE8-4173-B84F-3A2CF3325C48}" srcOrd="0" destOrd="0" presId="urn:microsoft.com/office/officeart/2005/8/layout/list1"/>
    <dgm:cxn modelId="{E5C3649F-1892-4FFF-8A2E-FD722AF90F33}" type="presOf" srcId="{A0A5E8CF-EB45-4643-AEA3-1EE14C1E0F8B}" destId="{BBF7F363-4D1A-4187-AC90-6238136BF215}" srcOrd="0" destOrd="0" presId="urn:microsoft.com/office/officeart/2005/8/layout/list1"/>
    <dgm:cxn modelId="{3BCC9BB5-5B13-43FA-A4A0-D306F9E60150}" srcId="{BE781704-4B3D-43AE-8DEE-C9973451102F}" destId="{632D5B9E-2FD1-4167-9E0A-B68FCF7AA783}" srcOrd="4" destOrd="0" parTransId="{1B901FAD-CF6B-4CFB-B84F-A74BDB2E001B}" sibTransId="{2A900F37-9FD9-403C-BB58-9B6513651A21}"/>
    <dgm:cxn modelId="{947167C3-AC37-4459-9855-AD3623928E8E}" type="presOf" srcId="{632D5B9E-2FD1-4167-9E0A-B68FCF7AA783}" destId="{F6FC4B38-EB8C-48E9-A059-73AC129F8A55}" srcOrd="0" destOrd="0" presId="urn:microsoft.com/office/officeart/2005/8/layout/list1"/>
    <dgm:cxn modelId="{4706DEC6-328D-477F-8A64-32050DDF887D}" type="presOf" srcId="{64919EA5-1630-4281-88B8-708845989B6A}" destId="{29503B3D-FD1F-41BB-8DFC-EE7740C9EDDE}" srcOrd="1" destOrd="0" presId="urn:microsoft.com/office/officeart/2005/8/layout/list1"/>
    <dgm:cxn modelId="{7AFF0BD1-F948-41BA-B271-2AFE2C9976BD}" type="presOf" srcId="{BE781704-4B3D-43AE-8DEE-C9973451102F}" destId="{1DAD696C-96CC-435C-A8B6-6C86389AE364}" srcOrd="0" destOrd="0" presId="urn:microsoft.com/office/officeart/2005/8/layout/list1"/>
    <dgm:cxn modelId="{586BC4D4-C8FE-4DFB-9900-D44156FE61CC}" srcId="{BE781704-4B3D-43AE-8DEE-C9973451102F}" destId="{D4D237E7-01C2-4D19-ABF3-45A3A6DC0F8D}" srcOrd="2" destOrd="0" parTransId="{85139437-C214-4D8E-BA0C-F96AA3C37E30}" sibTransId="{454BF17A-009E-47C6-9FA7-06D52C87E6E6}"/>
    <dgm:cxn modelId="{E3C20EE7-E33A-41D8-993B-165D6AB24048}" type="presOf" srcId="{13EEF43F-6DF9-4084-92C6-D89A12E05105}" destId="{A662127B-7E93-4ACC-B262-95CBE390FF98}" srcOrd="0" destOrd="0" presId="urn:microsoft.com/office/officeart/2005/8/layout/list1"/>
    <dgm:cxn modelId="{F70C32F6-229C-4855-8DDB-FCCE15521FDF}" type="presOf" srcId="{13EEF43F-6DF9-4084-92C6-D89A12E05105}" destId="{E40EB88A-5AA7-42A2-B0DC-AE49D9678B65}" srcOrd="1" destOrd="0" presId="urn:microsoft.com/office/officeart/2005/8/layout/list1"/>
    <dgm:cxn modelId="{AB7C59DE-6186-441F-9F19-65110B09B185}" type="presParOf" srcId="{1DAD696C-96CC-435C-A8B6-6C86389AE364}" destId="{020ADF30-DEA0-4704-8DFE-738A6B95300E}" srcOrd="0" destOrd="0" presId="urn:microsoft.com/office/officeart/2005/8/layout/list1"/>
    <dgm:cxn modelId="{1B504CDD-028C-4DB6-8A76-96A34EB0D2E5}" type="presParOf" srcId="{020ADF30-DEA0-4704-8DFE-738A6B95300E}" destId="{A662127B-7E93-4ACC-B262-95CBE390FF98}" srcOrd="0" destOrd="0" presId="urn:microsoft.com/office/officeart/2005/8/layout/list1"/>
    <dgm:cxn modelId="{9E1E4B93-691B-4B48-919F-168D39414F8C}" type="presParOf" srcId="{020ADF30-DEA0-4704-8DFE-738A6B95300E}" destId="{E40EB88A-5AA7-42A2-B0DC-AE49D9678B65}" srcOrd="1" destOrd="0" presId="urn:microsoft.com/office/officeart/2005/8/layout/list1"/>
    <dgm:cxn modelId="{EAEF6AEE-4DF8-40E6-AF0E-3FA7AB763D3A}" type="presParOf" srcId="{1DAD696C-96CC-435C-A8B6-6C86389AE364}" destId="{54D567AD-EF1D-41E6-A2F8-A805DAAF48BA}" srcOrd="1" destOrd="0" presId="urn:microsoft.com/office/officeart/2005/8/layout/list1"/>
    <dgm:cxn modelId="{F71698EB-4A26-4882-BCD9-6CA55991B023}" type="presParOf" srcId="{1DAD696C-96CC-435C-A8B6-6C86389AE364}" destId="{B8B90E1F-75F0-4512-A876-1622603EAFA1}" srcOrd="2" destOrd="0" presId="urn:microsoft.com/office/officeart/2005/8/layout/list1"/>
    <dgm:cxn modelId="{7D463834-70D7-4274-8FE6-3122FCB831B9}" type="presParOf" srcId="{1DAD696C-96CC-435C-A8B6-6C86389AE364}" destId="{E6C5D316-80E8-4413-B7B2-EF6FC7710E9B}" srcOrd="3" destOrd="0" presId="urn:microsoft.com/office/officeart/2005/8/layout/list1"/>
    <dgm:cxn modelId="{C8AC05CD-057F-4481-BE2F-4B71B3B11BAA}" type="presParOf" srcId="{1DAD696C-96CC-435C-A8B6-6C86389AE364}" destId="{80325B1D-33AA-4BEE-AD16-D7F0CC9AFFA1}" srcOrd="4" destOrd="0" presId="urn:microsoft.com/office/officeart/2005/8/layout/list1"/>
    <dgm:cxn modelId="{F6A60F17-DE7C-48E2-8990-01ACDF4D66F7}" type="presParOf" srcId="{80325B1D-33AA-4BEE-AD16-D7F0CC9AFFA1}" destId="{59295224-DBE8-4173-B84F-3A2CF3325C48}" srcOrd="0" destOrd="0" presId="urn:microsoft.com/office/officeart/2005/8/layout/list1"/>
    <dgm:cxn modelId="{A3D24099-EDF0-4F22-A3D7-658D0443CB86}" type="presParOf" srcId="{80325B1D-33AA-4BEE-AD16-D7F0CC9AFFA1}" destId="{29503B3D-FD1F-41BB-8DFC-EE7740C9EDDE}" srcOrd="1" destOrd="0" presId="urn:microsoft.com/office/officeart/2005/8/layout/list1"/>
    <dgm:cxn modelId="{284EE4A1-6AF3-413C-AAE2-3862E413E5E1}" type="presParOf" srcId="{1DAD696C-96CC-435C-A8B6-6C86389AE364}" destId="{3A0EF67C-8C96-4160-9551-C690B3AC9D98}" srcOrd="5" destOrd="0" presId="urn:microsoft.com/office/officeart/2005/8/layout/list1"/>
    <dgm:cxn modelId="{1CBEA234-B988-49E9-846F-8A0438AF0179}" type="presParOf" srcId="{1DAD696C-96CC-435C-A8B6-6C86389AE364}" destId="{2FC71411-B18C-45DF-B7E4-0334797DC789}" srcOrd="6" destOrd="0" presId="urn:microsoft.com/office/officeart/2005/8/layout/list1"/>
    <dgm:cxn modelId="{43A58C07-C12E-4ACD-A16B-F63B785D1025}" type="presParOf" srcId="{1DAD696C-96CC-435C-A8B6-6C86389AE364}" destId="{191378FF-142A-4B2F-A52C-F3AD2C00D9B7}" srcOrd="7" destOrd="0" presId="urn:microsoft.com/office/officeart/2005/8/layout/list1"/>
    <dgm:cxn modelId="{CC7F87C0-E4FE-4FBF-BDF0-992C3BA68E97}" type="presParOf" srcId="{1DAD696C-96CC-435C-A8B6-6C86389AE364}" destId="{9CBA8653-D5DC-41F8-ABF1-1B7B2CB1E3F6}" srcOrd="8" destOrd="0" presId="urn:microsoft.com/office/officeart/2005/8/layout/list1"/>
    <dgm:cxn modelId="{42F49BA4-7B0B-4AE4-A601-19CCD6E3ECAF}" type="presParOf" srcId="{9CBA8653-D5DC-41F8-ABF1-1B7B2CB1E3F6}" destId="{E5F1D2B5-20B0-4249-8805-2DF71FBCF92D}" srcOrd="0" destOrd="0" presId="urn:microsoft.com/office/officeart/2005/8/layout/list1"/>
    <dgm:cxn modelId="{0BCAFBB9-4339-41B2-B00F-73AEE2334D59}" type="presParOf" srcId="{9CBA8653-D5DC-41F8-ABF1-1B7B2CB1E3F6}" destId="{3F164A21-492C-42E2-86B4-EF8A402D83C3}" srcOrd="1" destOrd="0" presId="urn:microsoft.com/office/officeart/2005/8/layout/list1"/>
    <dgm:cxn modelId="{C495D573-D365-46EA-B788-7AFCD4CFA832}" type="presParOf" srcId="{1DAD696C-96CC-435C-A8B6-6C86389AE364}" destId="{908512E1-DD89-4371-8D8B-3FD0D698808C}" srcOrd="9" destOrd="0" presId="urn:microsoft.com/office/officeart/2005/8/layout/list1"/>
    <dgm:cxn modelId="{C593353C-F844-437B-BE89-12876FBD9EF5}" type="presParOf" srcId="{1DAD696C-96CC-435C-A8B6-6C86389AE364}" destId="{62735C28-3282-4D1B-96BD-DCBE32C7DD34}" srcOrd="10" destOrd="0" presId="urn:microsoft.com/office/officeart/2005/8/layout/list1"/>
    <dgm:cxn modelId="{8FB6ADA1-EF19-49A6-9703-D2B824FE8DC1}" type="presParOf" srcId="{1DAD696C-96CC-435C-A8B6-6C86389AE364}" destId="{E023DA5E-F16B-4D1C-8CAE-745B3B53C483}" srcOrd="11" destOrd="0" presId="urn:microsoft.com/office/officeart/2005/8/layout/list1"/>
    <dgm:cxn modelId="{BEB25832-2A4F-4A63-A30A-5C2C48A471AA}" type="presParOf" srcId="{1DAD696C-96CC-435C-A8B6-6C86389AE364}" destId="{5B2BCD24-BFB0-4777-A62F-32800F00B5A6}" srcOrd="12" destOrd="0" presId="urn:microsoft.com/office/officeart/2005/8/layout/list1"/>
    <dgm:cxn modelId="{DF718380-0286-41A3-860F-771821297606}" type="presParOf" srcId="{5B2BCD24-BFB0-4777-A62F-32800F00B5A6}" destId="{BBF7F363-4D1A-4187-AC90-6238136BF215}" srcOrd="0" destOrd="0" presId="urn:microsoft.com/office/officeart/2005/8/layout/list1"/>
    <dgm:cxn modelId="{535B735B-137E-49B1-B054-C4C2DE8D2236}" type="presParOf" srcId="{5B2BCD24-BFB0-4777-A62F-32800F00B5A6}" destId="{EA83C979-40F3-44C3-A33D-38664C783CBC}" srcOrd="1" destOrd="0" presId="urn:microsoft.com/office/officeart/2005/8/layout/list1"/>
    <dgm:cxn modelId="{20FCD027-FE21-4EB1-A816-E496F6E5D337}" type="presParOf" srcId="{1DAD696C-96CC-435C-A8B6-6C86389AE364}" destId="{3D928340-0962-4CD9-9182-C885CE9F4E54}" srcOrd="13" destOrd="0" presId="urn:microsoft.com/office/officeart/2005/8/layout/list1"/>
    <dgm:cxn modelId="{2CDEA99A-0AFE-4393-B0CD-8FCB228F6F86}" type="presParOf" srcId="{1DAD696C-96CC-435C-A8B6-6C86389AE364}" destId="{0433A7AF-6C38-4BC3-BB65-F442CBB12756}" srcOrd="14" destOrd="0" presId="urn:microsoft.com/office/officeart/2005/8/layout/list1"/>
    <dgm:cxn modelId="{AE72707F-9DCF-4344-B6E7-A88E93236AA9}" type="presParOf" srcId="{1DAD696C-96CC-435C-A8B6-6C86389AE364}" destId="{CED3E037-D3A8-4D35-9327-30ECC3A54E83}" srcOrd="15" destOrd="0" presId="urn:microsoft.com/office/officeart/2005/8/layout/list1"/>
    <dgm:cxn modelId="{A718C4FD-8B3C-4305-85A2-8A99EC74E008}" type="presParOf" srcId="{1DAD696C-96CC-435C-A8B6-6C86389AE364}" destId="{4B55164B-DD38-483E-B0BF-855DA07ED167}" srcOrd="16" destOrd="0" presId="urn:microsoft.com/office/officeart/2005/8/layout/list1"/>
    <dgm:cxn modelId="{EA831D72-E6C8-414F-8F40-3B6721E6E248}" type="presParOf" srcId="{4B55164B-DD38-483E-B0BF-855DA07ED167}" destId="{F6FC4B38-EB8C-48E9-A059-73AC129F8A55}" srcOrd="0" destOrd="0" presId="urn:microsoft.com/office/officeart/2005/8/layout/list1"/>
    <dgm:cxn modelId="{C1A69C5F-D1ED-4BC1-97BC-FF3922F75C09}" type="presParOf" srcId="{4B55164B-DD38-483E-B0BF-855DA07ED167}" destId="{1D57A054-24D5-4061-93F9-4B76CFD7C037}" srcOrd="1" destOrd="0" presId="urn:microsoft.com/office/officeart/2005/8/layout/list1"/>
    <dgm:cxn modelId="{20D809CE-EBE5-4670-83A9-A2B2F2F52768}" type="presParOf" srcId="{1DAD696C-96CC-435C-A8B6-6C86389AE364}" destId="{BC71BAD9-F874-4181-966E-919473A7F1C9}" srcOrd="17" destOrd="0" presId="urn:microsoft.com/office/officeart/2005/8/layout/list1"/>
    <dgm:cxn modelId="{A5A7FBAF-15CD-490D-B8D8-82409516322A}" type="presParOf" srcId="{1DAD696C-96CC-435C-A8B6-6C86389AE364}" destId="{B6979AFA-6392-4E2C-8469-4EFB276F53F1}"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781704-4B3D-43AE-8DEE-C9973451102F}"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s-US"/>
        </a:p>
      </dgm:t>
    </dgm:pt>
    <dgm:pt modelId="{13EEF43F-6DF9-4084-92C6-D89A12E05105}">
      <dgm:prSet phldrT="[Texto]" custT="1"/>
      <dgm:spPr/>
      <dgm:t>
        <a:bodyPr/>
        <a:lstStyle/>
        <a:p>
          <a:r>
            <a:rPr lang="es-US" sz="1800" dirty="0"/>
            <a:t>El sector de las microfinanzas se ha convertido en una alternativa importante para pequeños empresarios, con índices financieros muy atractivos. </a:t>
          </a:r>
        </a:p>
      </dgm:t>
    </dgm:pt>
    <dgm:pt modelId="{F16197FC-AC94-417B-9D35-34215A874998}" type="parTrans" cxnId="{96AF4B88-D5EF-4C4D-AF8E-6B8F58F112F8}">
      <dgm:prSet/>
      <dgm:spPr/>
      <dgm:t>
        <a:bodyPr/>
        <a:lstStyle/>
        <a:p>
          <a:endParaRPr lang="es-US" sz="2400"/>
        </a:p>
      </dgm:t>
    </dgm:pt>
    <dgm:pt modelId="{8683820F-B512-492A-86BB-330BCEDDF6D8}" type="sibTrans" cxnId="{96AF4B88-D5EF-4C4D-AF8E-6B8F58F112F8}">
      <dgm:prSet/>
      <dgm:spPr/>
      <dgm:t>
        <a:bodyPr/>
        <a:lstStyle/>
        <a:p>
          <a:endParaRPr lang="es-US" sz="2400"/>
        </a:p>
      </dgm:t>
    </dgm:pt>
    <dgm:pt modelId="{64919EA5-1630-4281-88B8-708845989B6A}">
      <dgm:prSet phldrT="[Texto]" custT="1"/>
      <dgm:spPr/>
      <dgm:t>
        <a:bodyPr/>
        <a:lstStyle/>
        <a:p>
          <a:r>
            <a:rPr lang="es-US" sz="1800" dirty="0"/>
            <a:t>La cooperativa Ambato en su 17 años de vida ha mantenido un crecimiento importante, con adecuados indicadores financieros de morosidad y calidad de activos. </a:t>
          </a:r>
        </a:p>
      </dgm:t>
    </dgm:pt>
    <dgm:pt modelId="{72A89926-6CF6-4C89-9192-676328437702}" type="parTrans" cxnId="{FB2BEE13-3A4D-4231-9B3B-773C8D1CCA17}">
      <dgm:prSet/>
      <dgm:spPr/>
      <dgm:t>
        <a:bodyPr/>
        <a:lstStyle/>
        <a:p>
          <a:endParaRPr lang="es-US" sz="2400"/>
        </a:p>
      </dgm:t>
    </dgm:pt>
    <dgm:pt modelId="{6BFDC661-1280-4AB0-98DA-13EF156E3B0E}" type="sibTrans" cxnId="{FB2BEE13-3A4D-4231-9B3B-773C8D1CCA17}">
      <dgm:prSet/>
      <dgm:spPr/>
      <dgm:t>
        <a:bodyPr/>
        <a:lstStyle/>
        <a:p>
          <a:endParaRPr lang="es-US" sz="2400"/>
        </a:p>
      </dgm:t>
    </dgm:pt>
    <dgm:pt modelId="{D4D237E7-01C2-4D19-ABF3-45A3A6DC0F8D}">
      <dgm:prSet phldrT="[Texto]" custT="1"/>
      <dgm:spPr/>
      <dgm:t>
        <a:bodyPr/>
        <a:lstStyle/>
        <a:p>
          <a:r>
            <a:rPr lang="es-US" sz="1800" dirty="0"/>
            <a:t>A pesar del éxito de la Cooperativa esta en sus procesos de crédito no cuenta con procesos ni modelos adecuados para optimizar sus operaciones y reducir el riesgo. </a:t>
          </a:r>
        </a:p>
      </dgm:t>
    </dgm:pt>
    <dgm:pt modelId="{85139437-C214-4D8E-BA0C-F96AA3C37E30}" type="parTrans" cxnId="{586BC4D4-C8FE-4DFB-9900-D44156FE61CC}">
      <dgm:prSet/>
      <dgm:spPr/>
      <dgm:t>
        <a:bodyPr/>
        <a:lstStyle/>
        <a:p>
          <a:endParaRPr lang="es-US" sz="2400"/>
        </a:p>
      </dgm:t>
    </dgm:pt>
    <dgm:pt modelId="{454BF17A-009E-47C6-9FA7-06D52C87E6E6}" type="sibTrans" cxnId="{586BC4D4-C8FE-4DFB-9900-D44156FE61CC}">
      <dgm:prSet/>
      <dgm:spPr/>
      <dgm:t>
        <a:bodyPr/>
        <a:lstStyle/>
        <a:p>
          <a:endParaRPr lang="es-US" sz="2400"/>
        </a:p>
      </dgm:t>
    </dgm:pt>
    <dgm:pt modelId="{A0A5E8CF-EB45-4643-AEA3-1EE14C1E0F8B}">
      <dgm:prSet custT="1"/>
      <dgm:spPr/>
      <dgm:t>
        <a:bodyPr/>
        <a:lstStyle/>
        <a:p>
          <a:r>
            <a:rPr lang="es-US" sz="1800" dirty="0"/>
            <a:t>Con la metodología tradicional del modelo scoring se lograr minimizar los tiempos de aprobación y reducir el riesgo de incumplimiento del deudor. </a:t>
          </a:r>
        </a:p>
      </dgm:t>
    </dgm:pt>
    <dgm:pt modelId="{300165BF-F089-4F86-8E4E-90B968CBE79A}" type="parTrans" cxnId="{40CEC472-A63E-415A-9F99-A3F3CCF78561}">
      <dgm:prSet/>
      <dgm:spPr/>
      <dgm:t>
        <a:bodyPr/>
        <a:lstStyle/>
        <a:p>
          <a:endParaRPr lang="es-US" sz="2400"/>
        </a:p>
      </dgm:t>
    </dgm:pt>
    <dgm:pt modelId="{5BA3FAC8-B041-4A59-AA2E-2444844AD1B3}" type="sibTrans" cxnId="{40CEC472-A63E-415A-9F99-A3F3CCF78561}">
      <dgm:prSet/>
      <dgm:spPr/>
      <dgm:t>
        <a:bodyPr/>
        <a:lstStyle/>
        <a:p>
          <a:endParaRPr lang="es-US" sz="2400"/>
        </a:p>
      </dgm:t>
    </dgm:pt>
    <dgm:pt modelId="{1DAD696C-96CC-435C-A8B6-6C86389AE364}" type="pres">
      <dgm:prSet presAssocID="{BE781704-4B3D-43AE-8DEE-C9973451102F}" presName="linear" presStyleCnt="0">
        <dgm:presLayoutVars>
          <dgm:dir/>
          <dgm:animLvl val="lvl"/>
          <dgm:resizeHandles val="exact"/>
        </dgm:presLayoutVars>
      </dgm:prSet>
      <dgm:spPr/>
    </dgm:pt>
    <dgm:pt modelId="{020ADF30-DEA0-4704-8DFE-738A6B95300E}" type="pres">
      <dgm:prSet presAssocID="{13EEF43F-6DF9-4084-92C6-D89A12E05105}" presName="parentLin" presStyleCnt="0"/>
      <dgm:spPr/>
    </dgm:pt>
    <dgm:pt modelId="{A662127B-7E93-4ACC-B262-95CBE390FF98}" type="pres">
      <dgm:prSet presAssocID="{13EEF43F-6DF9-4084-92C6-D89A12E05105}" presName="parentLeftMargin" presStyleLbl="node1" presStyleIdx="0" presStyleCnt="4"/>
      <dgm:spPr/>
    </dgm:pt>
    <dgm:pt modelId="{E40EB88A-5AA7-42A2-B0DC-AE49D9678B65}" type="pres">
      <dgm:prSet presAssocID="{13EEF43F-6DF9-4084-92C6-D89A12E05105}" presName="parentText" presStyleLbl="node1" presStyleIdx="0" presStyleCnt="4" custScaleX="125387">
        <dgm:presLayoutVars>
          <dgm:chMax val="0"/>
          <dgm:bulletEnabled val="1"/>
        </dgm:presLayoutVars>
      </dgm:prSet>
      <dgm:spPr/>
    </dgm:pt>
    <dgm:pt modelId="{54D567AD-EF1D-41E6-A2F8-A805DAAF48BA}" type="pres">
      <dgm:prSet presAssocID="{13EEF43F-6DF9-4084-92C6-D89A12E05105}" presName="negativeSpace" presStyleCnt="0"/>
      <dgm:spPr/>
    </dgm:pt>
    <dgm:pt modelId="{B8B90E1F-75F0-4512-A876-1622603EAFA1}" type="pres">
      <dgm:prSet presAssocID="{13EEF43F-6DF9-4084-92C6-D89A12E05105}" presName="childText" presStyleLbl="conFgAcc1" presStyleIdx="0" presStyleCnt="4">
        <dgm:presLayoutVars>
          <dgm:bulletEnabled val="1"/>
        </dgm:presLayoutVars>
      </dgm:prSet>
      <dgm:spPr/>
    </dgm:pt>
    <dgm:pt modelId="{E6C5D316-80E8-4413-B7B2-EF6FC7710E9B}" type="pres">
      <dgm:prSet presAssocID="{8683820F-B512-492A-86BB-330BCEDDF6D8}" presName="spaceBetweenRectangles" presStyleCnt="0"/>
      <dgm:spPr/>
    </dgm:pt>
    <dgm:pt modelId="{80325B1D-33AA-4BEE-AD16-D7F0CC9AFFA1}" type="pres">
      <dgm:prSet presAssocID="{64919EA5-1630-4281-88B8-708845989B6A}" presName="parentLin" presStyleCnt="0"/>
      <dgm:spPr/>
    </dgm:pt>
    <dgm:pt modelId="{59295224-DBE8-4173-B84F-3A2CF3325C48}" type="pres">
      <dgm:prSet presAssocID="{64919EA5-1630-4281-88B8-708845989B6A}" presName="parentLeftMargin" presStyleLbl="node1" presStyleIdx="0" presStyleCnt="4"/>
      <dgm:spPr/>
    </dgm:pt>
    <dgm:pt modelId="{29503B3D-FD1F-41BB-8DFC-EE7740C9EDDE}" type="pres">
      <dgm:prSet presAssocID="{64919EA5-1630-4281-88B8-708845989B6A}" presName="parentText" presStyleLbl="node1" presStyleIdx="1" presStyleCnt="4" custScaleX="121376">
        <dgm:presLayoutVars>
          <dgm:chMax val="0"/>
          <dgm:bulletEnabled val="1"/>
        </dgm:presLayoutVars>
      </dgm:prSet>
      <dgm:spPr/>
    </dgm:pt>
    <dgm:pt modelId="{3A0EF67C-8C96-4160-9551-C690B3AC9D98}" type="pres">
      <dgm:prSet presAssocID="{64919EA5-1630-4281-88B8-708845989B6A}" presName="negativeSpace" presStyleCnt="0"/>
      <dgm:spPr/>
    </dgm:pt>
    <dgm:pt modelId="{2FC71411-B18C-45DF-B7E4-0334797DC789}" type="pres">
      <dgm:prSet presAssocID="{64919EA5-1630-4281-88B8-708845989B6A}" presName="childText" presStyleLbl="conFgAcc1" presStyleIdx="1" presStyleCnt="4">
        <dgm:presLayoutVars>
          <dgm:bulletEnabled val="1"/>
        </dgm:presLayoutVars>
      </dgm:prSet>
      <dgm:spPr/>
    </dgm:pt>
    <dgm:pt modelId="{191378FF-142A-4B2F-A52C-F3AD2C00D9B7}" type="pres">
      <dgm:prSet presAssocID="{6BFDC661-1280-4AB0-98DA-13EF156E3B0E}" presName="spaceBetweenRectangles" presStyleCnt="0"/>
      <dgm:spPr/>
    </dgm:pt>
    <dgm:pt modelId="{9CBA8653-D5DC-41F8-ABF1-1B7B2CB1E3F6}" type="pres">
      <dgm:prSet presAssocID="{D4D237E7-01C2-4D19-ABF3-45A3A6DC0F8D}" presName="parentLin" presStyleCnt="0"/>
      <dgm:spPr/>
    </dgm:pt>
    <dgm:pt modelId="{E5F1D2B5-20B0-4249-8805-2DF71FBCF92D}" type="pres">
      <dgm:prSet presAssocID="{D4D237E7-01C2-4D19-ABF3-45A3A6DC0F8D}" presName="parentLeftMargin" presStyleLbl="node1" presStyleIdx="1" presStyleCnt="4"/>
      <dgm:spPr/>
    </dgm:pt>
    <dgm:pt modelId="{3F164A21-492C-42E2-86B4-EF8A402D83C3}" type="pres">
      <dgm:prSet presAssocID="{D4D237E7-01C2-4D19-ABF3-45A3A6DC0F8D}" presName="parentText" presStyleLbl="node1" presStyleIdx="2" presStyleCnt="4" custScaleX="121701" custScaleY="103760">
        <dgm:presLayoutVars>
          <dgm:chMax val="0"/>
          <dgm:bulletEnabled val="1"/>
        </dgm:presLayoutVars>
      </dgm:prSet>
      <dgm:spPr/>
    </dgm:pt>
    <dgm:pt modelId="{908512E1-DD89-4371-8D8B-3FD0D698808C}" type="pres">
      <dgm:prSet presAssocID="{D4D237E7-01C2-4D19-ABF3-45A3A6DC0F8D}" presName="negativeSpace" presStyleCnt="0"/>
      <dgm:spPr/>
    </dgm:pt>
    <dgm:pt modelId="{62735C28-3282-4D1B-96BD-DCBE32C7DD34}" type="pres">
      <dgm:prSet presAssocID="{D4D237E7-01C2-4D19-ABF3-45A3A6DC0F8D}" presName="childText" presStyleLbl="conFgAcc1" presStyleIdx="2" presStyleCnt="4">
        <dgm:presLayoutVars>
          <dgm:bulletEnabled val="1"/>
        </dgm:presLayoutVars>
      </dgm:prSet>
      <dgm:spPr/>
    </dgm:pt>
    <dgm:pt modelId="{E023DA5E-F16B-4D1C-8CAE-745B3B53C483}" type="pres">
      <dgm:prSet presAssocID="{454BF17A-009E-47C6-9FA7-06D52C87E6E6}" presName="spaceBetweenRectangles" presStyleCnt="0"/>
      <dgm:spPr/>
    </dgm:pt>
    <dgm:pt modelId="{5B2BCD24-BFB0-4777-A62F-32800F00B5A6}" type="pres">
      <dgm:prSet presAssocID="{A0A5E8CF-EB45-4643-AEA3-1EE14C1E0F8B}" presName="parentLin" presStyleCnt="0"/>
      <dgm:spPr/>
    </dgm:pt>
    <dgm:pt modelId="{BBF7F363-4D1A-4187-AC90-6238136BF215}" type="pres">
      <dgm:prSet presAssocID="{A0A5E8CF-EB45-4643-AEA3-1EE14C1E0F8B}" presName="parentLeftMargin" presStyleLbl="node1" presStyleIdx="2" presStyleCnt="4"/>
      <dgm:spPr/>
    </dgm:pt>
    <dgm:pt modelId="{EA83C979-40F3-44C3-A33D-38664C783CBC}" type="pres">
      <dgm:prSet presAssocID="{A0A5E8CF-EB45-4643-AEA3-1EE14C1E0F8B}" presName="parentText" presStyleLbl="node1" presStyleIdx="3" presStyleCnt="4" custScaleX="122113">
        <dgm:presLayoutVars>
          <dgm:chMax val="0"/>
          <dgm:bulletEnabled val="1"/>
        </dgm:presLayoutVars>
      </dgm:prSet>
      <dgm:spPr/>
    </dgm:pt>
    <dgm:pt modelId="{3D928340-0962-4CD9-9182-C885CE9F4E54}" type="pres">
      <dgm:prSet presAssocID="{A0A5E8CF-EB45-4643-AEA3-1EE14C1E0F8B}" presName="negativeSpace" presStyleCnt="0"/>
      <dgm:spPr/>
    </dgm:pt>
    <dgm:pt modelId="{0433A7AF-6C38-4BC3-BB65-F442CBB12756}" type="pres">
      <dgm:prSet presAssocID="{A0A5E8CF-EB45-4643-AEA3-1EE14C1E0F8B}" presName="childText" presStyleLbl="conFgAcc1" presStyleIdx="3" presStyleCnt="4">
        <dgm:presLayoutVars>
          <dgm:bulletEnabled val="1"/>
        </dgm:presLayoutVars>
      </dgm:prSet>
      <dgm:spPr/>
    </dgm:pt>
  </dgm:ptLst>
  <dgm:cxnLst>
    <dgm:cxn modelId="{FB2BEE13-3A4D-4231-9B3B-773C8D1CCA17}" srcId="{BE781704-4B3D-43AE-8DEE-C9973451102F}" destId="{64919EA5-1630-4281-88B8-708845989B6A}" srcOrd="1" destOrd="0" parTransId="{72A89926-6CF6-4C89-9192-676328437702}" sibTransId="{6BFDC661-1280-4AB0-98DA-13EF156E3B0E}"/>
    <dgm:cxn modelId="{59494223-C4BE-4F1C-B8CD-A52D4CCD9CD9}" type="presOf" srcId="{D4D237E7-01C2-4D19-ABF3-45A3A6DC0F8D}" destId="{3F164A21-492C-42E2-86B4-EF8A402D83C3}" srcOrd="1" destOrd="0" presId="urn:microsoft.com/office/officeart/2005/8/layout/list1"/>
    <dgm:cxn modelId="{40CEC472-A63E-415A-9F99-A3F3CCF78561}" srcId="{BE781704-4B3D-43AE-8DEE-C9973451102F}" destId="{A0A5E8CF-EB45-4643-AEA3-1EE14C1E0F8B}" srcOrd="3" destOrd="0" parTransId="{300165BF-F089-4F86-8E4E-90B968CBE79A}" sibTransId="{5BA3FAC8-B041-4A59-AA2E-2444844AD1B3}"/>
    <dgm:cxn modelId="{4EDF327D-33FB-4270-9268-9B1E2E2F0CEE}" type="presOf" srcId="{D4D237E7-01C2-4D19-ABF3-45A3A6DC0F8D}" destId="{E5F1D2B5-20B0-4249-8805-2DF71FBCF92D}" srcOrd="0" destOrd="0" presId="urn:microsoft.com/office/officeart/2005/8/layout/list1"/>
    <dgm:cxn modelId="{DC971381-6F24-4FE6-B641-681F23DE7C01}" type="presOf" srcId="{A0A5E8CF-EB45-4643-AEA3-1EE14C1E0F8B}" destId="{EA83C979-40F3-44C3-A33D-38664C783CBC}" srcOrd="1" destOrd="0" presId="urn:microsoft.com/office/officeart/2005/8/layout/list1"/>
    <dgm:cxn modelId="{96AF4B88-D5EF-4C4D-AF8E-6B8F58F112F8}" srcId="{BE781704-4B3D-43AE-8DEE-C9973451102F}" destId="{13EEF43F-6DF9-4084-92C6-D89A12E05105}" srcOrd="0" destOrd="0" parTransId="{F16197FC-AC94-417B-9D35-34215A874998}" sibTransId="{8683820F-B512-492A-86BB-330BCEDDF6D8}"/>
    <dgm:cxn modelId="{8CB39F94-95CF-4880-A68D-56CC62F50B84}" type="presOf" srcId="{64919EA5-1630-4281-88B8-708845989B6A}" destId="{59295224-DBE8-4173-B84F-3A2CF3325C48}" srcOrd="0" destOrd="0" presId="urn:microsoft.com/office/officeart/2005/8/layout/list1"/>
    <dgm:cxn modelId="{E5C3649F-1892-4FFF-8A2E-FD722AF90F33}" type="presOf" srcId="{A0A5E8CF-EB45-4643-AEA3-1EE14C1E0F8B}" destId="{BBF7F363-4D1A-4187-AC90-6238136BF215}" srcOrd="0" destOrd="0" presId="urn:microsoft.com/office/officeart/2005/8/layout/list1"/>
    <dgm:cxn modelId="{4706DEC6-328D-477F-8A64-32050DDF887D}" type="presOf" srcId="{64919EA5-1630-4281-88B8-708845989B6A}" destId="{29503B3D-FD1F-41BB-8DFC-EE7740C9EDDE}" srcOrd="1" destOrd="0" presId="urn:microsoft.com/office/officeart/2005/8/layout/list1"/>
    <dgm:cxn modelId="{7AFF0BD1-F948-41BA-B271-2AFE2C9976BD}" type="presOf" srcId="{BE781704-4B3D-43AE-8DEE-C9973451102F}" destId="{1DAD696C-96CC-435C-A8B6-6C86389AE364}" srcOrd="0" destOrd="0" presId="urn:microsoft.com/office/officeart/2005/8/layout/list1"/>
    <dgm:cxn modelId="{586BC4D4-C8FE-4DFB-9900-D44156FE61CC}" srcId="{BE781704-4B3D-43AE-8DEE-C9973451102F}" destId="{D4D237E7-01C2-4D19-ABF3-45A3A6DC0F8D}" srcOrd="2" destOrd="0" parTransId="{85139437-C214-4D8E-BA0C-F96AA3C37E30}" sibTransId="{454BF17A-009E-47C6-9FA7-06D52C87E6E6}"/>
    <dgm:cxn modelId="{E3C20EE7-E33A-41D8-993B-165D6AB24048}" type="presOf" srcId="{13EEF43F-6DF9-4084-92C6-D89A12E05105}" destId="{A662127B-7E93-4ACC-B262-95CBE390FF98}" srcOrd="0" destOrd="0" presId="urn:microsoft.com/office/officeart/2005/8/layout/list1"/>
    <dgm:cxn modelId="{F70C32F6-229C-4855-8DDB-FCCE15521FDF}" type="presOf" srcId="{13EEF43F-6DF9-4084-92C6-D89A12E05105}" destId="{E40EB88A-5AA7-42A2-B0DC-AE49D9678B65}" srcOrd="1" destOrd="0" presId="urn:microsoft.com/office/officeart/2005/8/layout/list1"/>
    <dgm:cxn modelId="{AB7C59DE-6186-441F-9F19-65110B09B185}" type="presParOf" srcId="{1DAD696C-96CC-435C-A8B6-6C86389AE364}" destId="{020ADF30-DEA0-4704-8DFE-738A6B95300E}" srcOrd="0" destOrd="0" presId="urn:microsoft.com/office/officeart/2005/8/layout/list1"/>
    <dgm:cxn modelId="{1B504CDD-028C-4DB6-8A76-96A34EB0D2E5}" type="presParOf" srcId="{020ADF30-DEA0-4704-8DFE-738A6B95300E}" destId="{A662127B-7E93-4ACC-B262-95CBE390FF98}" srcOrd="0" destOrd="0" presId="urn:microsoft.com/office/officeart/2005/8/layout/list1"/>
    <dgm:cxn modelId="{9E1E4B93-691B-4B48-919F-168D39414F8C}" type="presParOf" srcId="{020ADF30-DEA0-4704-8DFE-738A6B95300E}" destId="{E40EB88A-5AA7-42A2-B0DC-AE49D9678B65}" srcOrd="1" destOrd="0" presId="urn:microsoft.com/office/officeart/2005/8/layout/list1"/>
    <dgm:cxn modelId="{EAEF6AEE-4DF8-40E6-AF0E-3FA7AB763D3A}" type="presParOf" srcId="{1DAD696C-96CC-435C-A8B6-6C86389AE364}" destId="{54D567AD-EF1D-41E6-A2F8-A805DAAF48BA}" srcOrd="1" destOrd="0" presId="urn:microsoft.com/office/officeart/2005/8/layout/list1"/>
    <dgm:cxn modelId="{F71698EB-4A26-4882-BCD9-6CA55991B023}" type="presParOf" srcId="{1DAD696C-96CC-435C-A8B6-6C86389AE364}" destId="{B8B90E1F-75F0-4512-A876-1622603EAFA1}" srcOrd="2" destOrd="0" presId="urn:microsoft.com/office/officeart/2005/8/layout/list1"/>
    <dgm:cxn modelId="{7D463834-70D7-4274-8FE6-3122FCB831B9}" type="presParOf" srcId="{1DAD696C-96CC-435C-A8B6-6C86389AE364}" destId="{E6C5D316-80E8-4413-B7B2-EF6FC7710E9B}" srcOrd="3" destOrd="0" presId="urn:microsoft.com/office/officeart/2005/8/layout/list1"/>
    <dgm:cxn modelId="{C8AC05CD-057F-4481-BE2F-4B71B3B11BAA}" type="presParOf" srcId="{1DAD696C-96CC-435C-A8B6-6C86389AE364}" destId="{80325B1D-33AA-4BEE-AD16-D7F0CC9AFFA1}" srcOrd="4" destOrd="0" presId="urn:microsoft.com/office/officeart/2005/8/layout/list1"/>
    <dgm:cxn modelId="{F6A60F17-DE7C-48E2-8990-01ACDF4D66F7}" type="presParOf" srcId="{80325B1D-33AA-4BEE-AD16-D7F0CC9AFFA1}" destId="{59295224-DBE8-4173-B84F-3A2CF3325C48}" srcOrd="0" destOrd="0" presId="urn:microsoft.com/office/officeart/2005/8/layout/list1"/>
    <dgm:cxn modelId="{A3D24099-EDF0-4F22-A3D7-658D0443CB86}" type="presParOf" srcId="{80325B1D-33AA-4BEE-AD16-D7F0CC9AFFA1}" destId="{29503B3D-FD1F-41BB-8DFC-EE7740C9EDDE}" srcOrd="1" destOrd="0" presId="urn:microsoft.com/office/officeart/2005/8/layout/list1"/>
    <dgm:cxn modelId="{284EE4A1-6AF3-413C-AAE2-3862E413E5E1}" type="presParOf" srcId="{1DAD696C-96CC-435C-A8B6-6C86389AE364}" destId="{3A0EF67C-8C96-4160-9551-C690B3AC9D98}" srcOrd="5" destOrd="0" presId="urn:microsoft.com/office/officeart/2005/8/layout/list1"/>
    <dgm:cxn modelId="{1CBEA234-B988-49E9-846F-8A0438AF0179}" type="presParOf" srcId="{1DAD696C-96CC-435C-A8B6-6C86389AE364}" destId="{2FC71411-B18C-45DF-B7E4-0334797DC789}" srcOrd="6" destOrd="0" presId="urn:microsoft.com/office/officeart/2005/8/layout/list1"/>
    <dgm:cxn modelId="{43A58C07-C12E-4ACD-A16B-F63B785D1025}" type="presParOf" srcId="{1DAD696C-96CC-435C-A8B6-6C86389AE364}" destId="{191378FF-142A-4B2F-A52C-F3AD2C00D9B7}" srcOrd="7" destOrd="0" presId="urn:microsoft.com/office/officeart/2005/8/layout/list1"/>
    <dgm:cxn modelId="{CC7F87C0-E4FE-4FBF-BDF0-992C3BA68E97}" type="presParOf" srcId="{1DAD696C-96CC-435C-A8B6-6C86389AE364}" destId="{9CBA8653-D5DC-41F8-ABF1-1B7B2CB1E3F6}" srcOrd="8" destOrd="0" presId="urn:microsoft.com/office/officeart/2005/8/layout/list1"/>
    <dgm:cxn modelId="{42F49BA4-7B0B-4AE4-A601-19CCD6E3ECAF}" type="presParOf" srcId="{9CBA8653-D5DC-41F8-ABF1-1B7B2CB1E3F6}" destId="{E5F1D2B5-20B0-4249-8805-2DF71FBCF92D}" srcOrd="0" destOrd="0" presId="urn:microsoft.com/office/officeart/2005/8/layout/list1"/>
    <dgm:cxn modelId="{0BCAFBB9-4339-41B2-B00F-73AEE2334D59}" type="presParOf" srcId="{9CBA8653-D5DC-41F8-ABF1-1B7B2CB1E3F6}" destId="{3F164A21-492C-42E2-86B4-EF8A402D83C3}" srcOrd="1" destOrd="0" presId="urn:microsoft.com/office/officeart/2005/8/layout/list1"/>
    <dgm:cxn modelId="{C495D573-D365-46EA-B788-7AFCD4CFA832}" type="presParOf" srcId="{1DAD696C-96CC-435C-A8B6-6C86389AE364}" destId="{908512E1-DD89-4371-8D8B-3FD0D698808C}" srcOrd="9" destOrd="0" presId="urn:microsoft.com/office/officeart/2005/8/layout/list1"/>
    <dgm:cxn modelId="{C593353C-F844-437B-BE89-12876FBD9EF5}" type="presParOf" srcId="{1DAD696C-96CC-435C-A8B6-6C86389AE364}" destId="{62735C28-3282-4D1B-96BD-DCBE32C7DD34}" srcOrd="10" destOrd="0" presId="urn:microsoft.com/office/officeart/2005/8/layout/list1"/>
    <dgm:cxn modelId="{8FB6ADA1-EF19-49A6-9703-D2B824FE8DC1}" type="presParOf" srcId="{1DAD696C-96CC-435C-A8B6-6C86389AE364}" destId="{E023DA5E-F16B-4D1C-8CAE-745B3B53C483}" srcOrd="11" destOrd="0" presId="urn:microsoft.com/office/officeart/2005/8/layout/list1"/>
    <dgm:cxn modelId="{BEB25832-2A4F-4A63-A30A-5C2C48A471AA}" type="presParOf" srcId="{1DAD696C-96CC-435C-A8B6-6C86389AE364}" destId="{5B2BCD24-BFB0-4777-A62F-32800F00B5A6}" srcOrd="12" destOrd="0" presId="urn:microsoft.com/office/officeart/2005/8/layout/list1"/>
    <dgm:cxn modelId="{DF718380-0286-41A3-860F-771821297606}" type="presParOf" srcId="{5B2BCD24-BFB0-4777-A62F-32800F00B5A6}" destId="{BBF7F363-4D1A-4187-AC90-6238136BF215}" srcOrd="0" destOrd="0" presId="urn:microsoft.com/office/officeart/2005/8/layout/list1"/>
    <dgm:cxn modelId="{535B735B-137E-49B1-B054-C4C2DE8D2236}" type="presParOf" srcId="{5B2BCD24-BFB0-4777-A62F-32800F00B5A6}" destId="{EA83C979-40F3-44C3-A33D-38664C783CBC}" srcOrd="1" destOrd="0" presId="urn:microsoft.com/office/officeart/2005/8/layout/list1"/>
    <dgm:cxn modelId="{20FCD027-FE21-4EB1-A816-E496F6E5D337}" type="presParOf" srcId="{1DAD696C-96CC-435C-A8B6-6C86389AE364}" destId="{3D928340-0962-4CD9-9182-C885CE9F4E54}" srcOrd="13" destOrd="0" presId="urn:microsoft.com/office/officeart/2005/8/layout/list1"/>
    <dgm:cxn modelId="{2CDEA99A-0AFE-4393-B0CD-8FCB228F6F86}" type="presParOf" srcId="{1DAD696C-96CC-435C-A8B6-6C86389AE364}" destId="{0433A7AF-6C38-4BC3-BB65-F442CBB1275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781704-4B3D-43AE-8DEE-C9973451102F}"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s-US"/>
        </a:p>
      </dgm:t>
    </dgm:pt>
    <dgm:pt modelId="{13EEF43F-6DF9-4084-92C6-D89A12E05105}">
      <dgm:prSet phldrT="[Texto]" custT="1"/>
      <dgm:spPr/>
      <dgm:t>
        <a:bodyPr/>
        <a:lstStyle/>
        <a:p>
          <a:r>
            <a:rPr lang="es-US" sz="1800" dirty="0"/>
            <a:t>Generar mayores canales informativos para mostrar la estabilidad y confianza del sector de las microfinanzas en la población.</a:t>
          </a:r>
        </a:p>
      </dgm:t>
    </dgm:pt>
    <dgm:pt modelId="{F16197FC-AC94-417B-9D35-34215A874998}" type="parTrans" cxnId="{96AF4B88-D5EF-4C4D-AF8E-6B8F58F112F8}">
      <dgm:prSet/>
      <dgm:spPr/>
      <dgm:t>
        <a:bodyPr/>
        <a:lstStyle/>
        <a:p>
          <a:endParaRPr lang="es-US" sz="2400"/>
        </a:p>
      </dgm:t>
    </dgm:pt>
    <dgm:pt modelId="{8683820F-B512-492A-86BB-330BCEDDF6D8}" type="sibTrans" cxnId="{96AF4B88-D5EF-4C4D-AF8E-6B8F58F112F8}">
      <dgm:prSet/>
      <dgm:spPr/>
      <dgm:t>
        <a:bodyPr/>
        <a:lstStyle/>
        <a:p>
          <a:endParaRPr lang="es-US" sz="2400"/>
        </a:p>
      </dgm:t>
    </dgm:pt>
    <dgm:pt modelId="{64919EA5-1630-4281-88B8-708845989B6A}">
      <dgm:prSet phldrT="[Texto]" custT="1"/>
      <dgm:spPr/>
      <dgm:t>
        <a:bodyPr/>
        <a:lstStyle/>
        <a:p>
          <a:r>
            <a:rPr lang="es-US" sz="1800" dirty="0"/>
            <a:t>Involucrar a los socios de la Cooperativa Ambato en programas y proyectos de desarrollo.</a:t>
          </a:r>
        </a:p>
      </dgm:t>
    </dgm:pt>
    <dgm:pt modelId="{72A89926-6CF6-4C89-9192-676328437702}" type="parTrans" cxnId="{FB2BEE13-3A4D-4231-9B3B-773C8D1CCA17}">
      <dgm:prSet/>
      <dgm:spPr/>
      <dgm:t>
        <a:bodyPr/>
        <a:lstStyle/>
        <a:p>
          <a:endParaRPr lang="es-US" sz="2400"/>
        </a:p>
      </dgm:t>
    </dgm:pt>
    <dgm:pt modelId="{6BFDC661-1280-4AB0-98DA-13EF156E3B0E}" type="sibTrans" cxnId="{FB2BEE13-3A4D-4231-9B3B-773C8D1CCA17}">
      <dgm:prSet/>
      <dgm:spPr/>
      <dgm:t>
        <a:bodyPr/>
        <a:lstStyle/>
        <a:p>
          <a:endParaRPr lang="es-US" sz="2400"/>
        </a:p>
      </dgm:t>
    </dgm:pt>
    <dgm:pt modelId="{D4D237E7-01C2-4D19-ABF3-45A3A6DC0F8D}">
      <dgm:prSet phldrT="[Texto]" custT="1"/>
      <dgm:spPr/>
      <dgm:t>
        <a:bodyPr/>
        <a:lstStyle/>
        <a:p>
          <a:r>
            <a:rPr lang="es-US" sz="1800" dirty="0"/>
            <a:t>Los métodos tradicionales y empíricos aplicados en la cooperativa deben ser traducidos en políticas y procesos debidamente documentados. </a:t>
          </a:r>
        </a:p>
      </dgm:t>
    </dgm:pt>
    <dgm:pt modelId="{85139437-C214-4D8E-BA0C-F96AA3C37E30}" type="parTrans" cxnId="{586BC4D4-C8FE-4DFB-9900-D44156FE61CC}">
      <dgm:prSet/>
      <dgm:spPr/>
      <dgm:t>
        <a:bodyPr/>
        <a:lstStyle/>
        <a:p>
          <a:endParaRPr lang="es-US" sz="2400"/>
        </a:p>
      </dgm:t>
    </dgm:pt>
    <dgm:pt modelId="{454BF17A-009E-47C6-9FA7-06D52C87E6E6}" type="sibTrans" cxnId="{586BC4D4-C8FE-4DFB-9900-D44156FE61CC}">
      <dgm:prSet/>
      <dgm:spPr/>
      <dgm:t>
        <a:bodyPr/>
        <a:lstStyle/>
        <a:p>
          <a:endParaRPr lang="es-US" sz="2400"/>
        </a:p>
      </dgm:t>
    </dgm:pt>
    <dgm:pt modelId="{A0A5E8CF-EB45-4643-AEA3-1EE14C1E0F8B}">
      <dgm:prSet custT="1"/>
      <dgm:spPr/>
      <dgm:t>
        <a:bodyPr/>
        <a:lstStyle/>
        <a:p>
          <a:r>
            <a:rPr lang="es-US" sz="1800" dirty="0"/>
            <a:t>Desarrollar una herramienta informática con los criterios del modelo planteados, con elementos de seguridad de información personal. </a:t>
          </a:r>
        </a:p>
      </dgm:t>
    </dgm:pt>
    <dgm:pt modelId="{300165BF-F089-4F86-8E4E-90B968CBE79A}" type="parTrans" cxnId="{40CEC472-A63E-415A-9F99-A3F3CCF78561}">
      <dgm:prSet/>
      <dgm:spPr/>
      <dgm:t>
        <a:bodyPr/>
        <a:lstStyle/>
        <a:p>
          <a:endParaRPr lang="es-US" sz="2400"/>
        </a:p>
      </dgm:t>
    </dgm:pt>
    <dgm:pt modelId="{5BA3FAC8-B041-4A59-AA2E-2444844AD1B3}" type="sibTrans" cxnId="{40CEC472-A63E-415A-9F99-A3F3CCF78561}">
      <dgm:prSet/>
      <dgm:spPr/>
      <dgm:t>
        <a:bodyPr/>
        <a:lstStyle/>
        <a:p>
          <a:endParaRPr lang="es-US" sz="2400"/>
        </a:p>
      </dgm:t>
    </dgm:pt>
    <dgm:pt modelId="{1DAD696C-96CC-435C-A8B6-6C86389AE364}" type="pres">
      <dgm:prSet presAssocID="{BE781704-4B3D-43AE-8DEE-C9973451102F}" presName="linear" presStyleCnt="0">
        <dgm:presLayoutVars>
          <dgm:dir/>
          <dgm:animLvl val="lvl"/>
          <dgm:resizeHandles val="exact"/>
        </dgm:presLayoutVars>
      </dgm:prSet>
      <dgm:spPr/>
    </dgm:pt>
    <dgm:pt modelId="{020ADF30-DEA0-4704-8DFE-738A6B95300E}" type="pres">
      <dgm:prSet presAssocID="{13EEF43F-6DF9-4084-92C6-D89A12E05105}" presName="parentLin" presStyleCnt="0"/>
      <dgm:spPr/>
    </dgm:pt>
    <dgm:pt modelId="{A662127B-7E93-4ACC-B262-95CBE390FF98}" type="pres">
      <dgm:prSet presAssocID="{13EEF43F-6DF9-4084-92C6-D89A12E05105}" presName="parentLeftMargin" presStyleLbl="node1" presStyleIdx="0" presStyleCnt="4"/>
      <dgm:spPr/>
    </dgm:pt>
    <dgm:pt modelId="{E40EB88A-5AA7-42A2-B0DC-AE49D9678B65}" type="pres">
      <dgm:prSet presAssocID="{13EEF43F-6DF9-4084-92C6-D89A12E05105}" presName="parentText" presStyleLbl="node1" presStyleIdx="0" presStyleCnt="4" custScaleX="125387">
        <dgm:presLayoutVars>
          <dgm:chMax val="0"/>
          <dgm:bulletEnabled val="1"/>
        </dgm:presLayoutVars>
      </dgm:prSet>
      <dgm:spPr/>
    </dgm:pt>
    <dgm:pt modelId="{54D567AD-EF1D-41E6-A2F8-A805DAAF48BA}" type="pres">
      <dgm:prSet presAssocID="{13EEF43F-6DF9-4084-92C6-D89A12E05105}" presName="negativeSpace" presStyleCnt="0"/>
      <dgm:spPr/>
    </dgm:pt>
    <dgm:pt modelId="{B8B90E1F-75F0-4512-A876-1622603EAFA1}" type="pres">
      <dgm:prSet presAssocID="{13EEF43F-6DF9-4084-92C6-D89A12E05105}" presName="childText" presStyleLbl="conFgAcc1" presStyleIdx="0" presStyleCnt="4">
        <dgm:presLayoutVars>
          <dgm:bulletEnabled val="1"/>
        </dgm:presLayoutVars>
      </dgm:prSet>
      <dgm:spPr/>
    </dgm:pt>
    <dgm:pt modelId="{E6C5D316-80E8-4413-B7B2-EF6FC7710E9B}" type="pres">
      <dgm:prSet presAssocID="{8683820F-B512-492A-86BB-330BCEDDF6D8}" presName="spaceBetweenRectangles" presStyleCnt="0"/>
      <dgm:spPr/>
    </dgm:pt>
    <dgm:pt modelId="{80325B1D-33AA-4BEE-AD16-D7F0CC9AFFA1}" type="pres">
      <dgm:prSet presAssocID="{64919EA5-1630-4281-88B8-708845989B6A}" presName="parentLin" presStyleCnt="0"/>
      <dgm:spPr/>
    </dgm:pt>
    <dgm:pt modelId="{59295224-DBE8-4173-B84F-3A2CF3325C48}" type="pres">
      <dgm:prSet presAssocID="{64919EA5-1630-4281-88B8-708845989B6A}" presName="parentLeftMargin" presStyleLbl="node1" presStyleIdx="0" presStyleCnt="4"/>
      <dgm:spPr/>
    </dgm:pt>
    <dgm:pt modelId="{29503B3D-FD1F-41BB-8DFC-EE7740C9EDDE}" type="pres">
      <dgm:prSet presAssocID="{64919EA5-1630-4281-88B8-708845989B6A}" presName="parentText" presStyleLbl="node1" presStyleIdx="1" presStyleCnt="4" custScaleX="121376">
        <dgm:presLayoutVars>
          <dgm:chMax val="0"/>
          <dgm:bulletEnabled val="1"/>
        </dgm:presLayoutVars>
      </dgm:prSet>
      <dgm:spPr/>
    </dgm:pt>
    <dgm:pt modelId="{3A0EF67C-8C96-4160-9551-C690B3AC9D98}" type="pres">
      <dgm:prSet presAssocID="{64919EA5-1630-4281-88B8-708845989B6A}" presName="negativeSpace" presStyleCnt="0"/>
      <dgm:spPr/>
    </dgm:pt>
    <dgm:pt modelId="{2FC71411-B18C-45DF-B7E4-0334797DC789}" type="pres">
      <dgm:prSet presAssocID="{64919EA5-1630-4281-88B8-708845989B6A}" presName="childText" presStyleLbl="conFgAcc1" presStyleIdx="1" presStyleCnt="4">
        <dgm:presLayoutVars>
          <dgm:bulletEnabled val="1"/>
        </dgm:presLayoutVars>
      </dgm:prSet>
      <dgm:spPr/>
    </dgm:pt>
    <dgm:pt modelId="{191378FF-142A-4B2F-A52C-F3AD2C00D9B7}" type="pres">
      <dgm:prSet presAssocID="{6BFDC661-1280-4AB0-98DA-13EF156E3B0E}" presName="spaceBetweenRectangles" presStyleCnt="0"/>
      <dgm:spPr/>
    </dgm:pt>
    <dgm:pt modelId="{9CBA8653-D5DC-41F8-ABF1-1B7B2CB1E3F6}" type="pres">
      <dgm:prSet presAssocID="{D4D237E7-01C2-4D19-ABF3-45A3A6DC0F8D}" presName="parentLin" presStyleCnt="0"/>
      <dgm:spPr/>
    </dgm:pt>
    <dgm:pt modelId="{E5F1D2B5-20B0-4249-8805-2DF71FBCF92D}" type="pres">
      <dgm:prSet presAssocID="{D4D237E7-01C2-4D19-ABF3-45A3A6DC0F8D}" presName="parentLeftMargin" presStyleLbl="node1" presStyleIdx="1" presStyleCnt="4"/>
      <dgm:spPr/>
    </dgm:pt>
    <dgm:pt modelId="{3F164A21-492C-42E2-86B4-EF8A402D83C3}" type="pres">
      <dgm:prSet presAssocID="{D4D237E7-01C2-4D19-ABF3-45A3A6DC0F8D}" presName="parentText" presStyleLbl="node1" presStyleIdx="2" presStyleCnt="4" custScaleX="121701" custScaleY="103760">
        <dgm:presLayoutVars>
          <dgm:chMax val="0"/>
          <dgm:bulletEnabled val="1"/>
        </dgm:presLayoutVars>
      </dgm:prSet>
      <dgm:spPr/>
    </dgm:pt>
    <dgm:pt modelId="{908512E1-DD89-4371-8D8B-3FD0D698808C}" type="pres">
      <dgm:prSet presAssocID="{D4D237E7-01C2-4D19-ABF3-45A3A6DC0F8D}" presName="negativeSpace" presStyleCnt="0"/>
      <dgm:spPr/>
    </dgm:pt>
    <dgm:pt modelId="{62735C28-3282-4D1B-96BD-DCBE32C7DD34}" type="pres">
      <dgm:prSet presAssocID="{D4D237E7-01C2-4D19-ABF3-45A3A6DC0F8D}" presName="childText" presStyleLbl="conFgAcc1" presStyleIdx="2" presStyleCnt="4">
        <dgm:presLayoutVars>
          <dgm:bulletEnabled val="1"/>
        </dgm:presLayoutVars>
      </dgm:prSet>
      <dgm:spPr/>
    </dgm:pt>
    <dgm:pt modelId="{E023DA5E-F16B-4D1C-8CAE-745B3B53C483}" type="pres">
      <dgm:prSet presAssocID="{454BF17A-009E-47C6-9FA7-06D52C87E6E6}" presName="spaceBetweenRectangles" presStyleCnt="0"/>
      <dgm:spPr/>
    </dgm:pt>
    <dgm:pt modelId="{5B2BCD24-BFB0-4777-A62F-32800F00B5A6}" type="pres">
      <dgm:prSet presAssocID="{A0A5E8CF-EB45-4643-AEA3-1EE14C1E0F8B}" presName="parentLin" presStyleCnt="0"/>
      <dgm:spPr/>
    </dgm:pt>
    <dgm:pt modelId="{BBF7F363-4D1A-4187-AC90-6238136BF215}" type="pres">
      <dgm:prSet presAssocID="{A0A5E8CF-EB45-4643-AEA3-1EE14C1E0F8B}" presName="parentLeftMargin" presStyleLbl="node1" presStyleIdx="2" presStyleCnt="4"/>
      <dgm:spPr/>
    </dgm:pt>
    <dgm:pt modelId="{EA83C979-40F3-44C3-A33D-38664C783CBC}" type="pres">
      <dgm:prSet presAssocID="{A0A5E8CF-EB45-4643-AEA3-1EE14C1E0F8B}" presName="parentText" presStyleLbl="node1" presStyleIdx="3" presStyleCnt="4" custScaleX="122113">
        <dgm:presLayoutVars>
          <dgm:chMax val="0"/>
          <dgm:bulletEnabled val="1"/>
        </dgm:presLayoutVars>
      </dgm:prSet>
      <dgm:spPr/>
    </dgm:pt>
    <dgm:pt modelId="{3D928340-0962-4CD9-9182-C885CE9F4E54}" type="pres">
      <dgm:prSet presAssocID="{A0A5E8CF-EB45-4643-AEA3-1EE14C1E0F8B}" presName="negativeSpace" presStyleCnt="0"/>
      <dgm:spPr/>
    </dgm:pt>
    <dgm:pt modelId="{0433A7AF-6C38-4BC3-BB65-F442CBB12756}" type="pres">
      <dgm:prSet presAssocID="{A0A5E8CF-EB45-4643-AEA3-1EE14C1E0F8B}" presName="childText" presStyleLbl="conFgAcc1" presStyleIdx="3" presStyleCnt="4">
        <dgm:presLayoutVars>
          <dgm:bulletEnabled val="1"/>
        </dgm:presLayoutVars>
      </dgm:prSet>
      <dgm:spPr/>
    </dgm:pt>
  </dgm:ptLst>
  <dgm:cxnLst>
    <dgm:cxn modelId="{FB2BEE13-3A4D-4231-9B3B-773C8D1CCA17}" srcId="{BE781704-4B3D-43AE-8DEE-C9973451102F}" destId="{64919EA5-1630-4281-88B8-708845989B6A}" srcOrd="1" destOrd="0" parTransId="{72A89926-6CF6-4C89-9192-676328437702}" sibTransId="{6BFDC661-1280-4AB0-98DA-13EF156E3B0E}"/>
    <dgm:cxn modelId="{59494223-C4BE-4F1C-B8CD-A52D4CCD9CD9}" type="presOf" srcId="{D4D237E7-01C2-4D19-ABF3-45A3A6DC0F8D}" destId="{3F164A21-492C-42E2-86B4-EF8A402D83C3}" srcOrd="1" destOrd="0" presId="urn:microsoft.com/office/officeart/2005/8/layout/list1"/>
    <dgm:cxn modelId="{40CEC472-A63E-415A-9F99-A3F3CCF78561}" srcId="{BE781704-4B3D-43AE-8DEE-C9973451102F}" destId="{A0A5E8CF-EB45-4643-AEA3-1EE14C1E0F8B}" srcOrd="3" destOrd="0" parTransId="{300165BF-F089-4F86-8E4E-90B968CBE79A}" sibTransId="{5BA3FAC8-B041-4A59-AA2E-2444844AD1B3}"/>
    <dgm:cxn modelId="{4EDF327D-33FB-4270-9268-9B1E2E2F0CEE}" type="presOf" srcId="{D4D237E7-01C2-4D19-ABF3-45A3A6DC0F8D}" destId="{E5F1D2B5-20B0-4249-8805-2DF71FBCF92D}" srcOrd="0" destOrd="0" presId="urn:microsoft.com/office/officeart/2005/8/layout/list1"/>
    <dgm:cxn modelId="{DC971381-6F24-4FE6-B641-681F23DE7C01}" type="presOf" srcId="{A0A5E8CF-EB45-4643-AEA3-1EE14C1E0F8B}" destId="{EA83C979-40F3-44C3-A33D-38664C783CBC}" srcOrd="1" destOrd="0" presId="urn:microsoft.com/office/officeart/2005/8/layout/list1"/>
    <dgm:cxn modelId="{96AF4B88-D5EF-4C4D-AF8E-6B8F58F112F8}" srcId="{BE781704-4B3D-43AE-8DEE-C9973451102F}" destId="{13EEF43F-6DF9-4084-92C6-D89A12E05105}" srcOrd="0" destOrd="0" parTransId="{F16197FC-AC94-417B-9D35-34215A874998}" sibTransId="{8683820F-B512-492A-86BB-330BCEDDF6D8}"/>
    <dgm:cxn modelId="{8CB39F94-95CF-4880-A68D-56CC62F50B84}" type="presOf" srcId="{64919EA5-1630-4281-88B8-708845989B6A}" destId="{59295224-DBE8-4173-B84F-3A2CF3325C48}" srcOrd="0" destOrd="0" presId="urn:microsoft.com/office/officeart/2005/8/layout/list1"/>
    <dgm:cxn modelId="{E5C3649F-1892-4FFF-8A2E-FD722AF90F33}" type="presOf" srcId="{A0A5E8CF-EB45-4643-AEA3-1EE14C1E0F8B}" destId="{BBF7F363-4D1A-4187-AC90-6238136BF215}" srcOrd="0" destOrd="0" presId="urn:microsoft.com/office/officeart/2005/8/layout/list1"/>
    <dgm:cxn modelId="{4706DEC6-328D-477F-8A64-32050DDF887D}" type="presOf" srcId="{64919EA5-1630-4281-88B8-708845989B6A}" destId="{29503B3D-FD1F-41BB-8DFC-EE7740C9EDDE}" srcOrd="1" destOrd="0" presId="urn:microsoft.com/office/officeart/2005/8/layout/list1"/>
    <dgm:cxn modelId="{7AFF0BD1-F948-41BA-B271-2AFE2C9976BD}" type="presOf" srcId="{BE781704-4B3D-43AE-8DEE-C9973451102F}" destId="{1DAD696C-96CC-435C-A8B6-6C86389AE364}" srcOrd="0" destOrd="0" presId="urn:microsoft.com/office/officeart/2005/8/layout/list1"/>
    <dgm:cxn modelId="{586BC4D4-C8FE-4DFB-9900-D44156FE61CC}" srcId="{BE781704-4B3D-43AE-8DEE-C9973451102F}" destId="{D4D237E7-01C2-4D19-ABF3-45A3A6DC0F8D}" srcOrd="2" destOrd="0" parTransId="{85139437-C214-4D8E-BA0C-F96AA3C37E30}" sibTransId="{454BF17A-009E-47C6-9FA7-06D52C87E6E6}"/>
    <dgm:cxn modelId="{E3C20EE7-E33A-41D8-993B-165D6AB24048}" type="presOf" srcId="{13EEF43F-6DF9-4084-92C6-D89A12E05105}" destId="{A662127B-7E93-4ACC-B262-95CBE390FF98}" srcOrd="0" destOrd="0" presId="urn:microsoft.com/office/officeart/2005/8/layout/list1"/>
    <dgm:cxn modelId="{F70C32F6-229C-4855-8DDB-FCCE15521FDF}" type="presOf" srcId="{13EEF43F-6DF9-4084-92C6-D89A12E05105}" destId="{E40EB88A-5AA7-42A2-B0DC-AE49D9678B65}" srcOrd="1" destOrd="0" presId="urn:microsoft.com/office/officeart/2005/8/layout/list1"/>
    <dgm:cxn modelId="{AB7C59DE-6186-441F-9F19-65110B09B185}" type="presParOf" srcId="{1DAD696C-96CC-435C-A8B6-6C86389AE364}" destId="{020ADF30-DEA0-4704-8DFE-738A6B95300E}" srcOrd="0" destOrd="0" presId="urn:microsoft.com/office/officeart/2005/8/layout/list1"/>
    <dgm:cxn modelId="{1B504CDD-028C-4DB6-8A76-96A34EB0D2E5}" type="presParOf" srcId="{020ADF30-DEA0-4704-8DFE-738A6B95300E}" destId="{A662127B-7E93-4ACC-B262-95CBE390FF98}" srcOrd="0" destOrd="0" presId="urn:microsoft.com/office/officeart/2005/8/layout/list1"/>
    <dgm:cxn modelId="{9E1E4B93-691B-4B48-919F-168D39414F8C}" type="presParOf" srcId="{020ADF30-DEA0-4704-8DFE-738A6B95300E}" destId="{E40EB88A-5AA7-42A2-B0DC-AE49D9678B65}" srcOrd="1" destOrd="0" presId="urn:microsoft.com/office/officeart/2005/8/layout/list1"/>
    <dgm:cxn modelId="{EAEF6AEE-4DF8-40E6-AF0E-3FA7AB763D3A}" type="presParOf" srcId="{1DAD696C-96CC-435C-A8B6-6C86389AE364}" destId="{54D567AD-EF1D-41E6-A2F8-A805DAAF48BA}" srcOrd="1" destOrd="0" presId="urn:microsoft.com/office/officeart/2005/8/layout/list1"/>
    <dgm:cxn modelId="{F71698EB-4A26-4882-BCD9-6CA55991B023}" type="presParOf" srcId="{1DAD696C-96CC-435C-A8B6-6C86389AE364}" destId="{B8B90E1F-75F0-4512-A876-1622603EAFA1}" srcOrd="2" destOrd="0" presId="urn:microsoft.com/office/officeart/2005/8/layout/list1"/>
    <dgm:cxn modelId="{7D463834-70D7-4274-8FE6-3122FCB831B9}" type="presParOf" srcId="{1DAD696C-96CC-435C-A8B6-6C86389AE364}" destId="{E6C5D316-80E8-4413-B7B2-EF6FC7710E9B}" srcOrd="3" destOrd="0" presId="urn:microsoft.com/office/officeart/2005/8/layout/list1"/>
    <dgm:cxn modelId="{C8AC05CD-057F-4481-BE2F-4B71B3B11BAA}" type="presParOf" srcId="{1DAD696C-96CC-435C-A8B6-6C86389AE364}" destId="{80325B1D-33AA-4BEE-AD16-D7F0CC9AFFA1}" srcOrd="4" destOrd="0" presId="urn:microsoft.com/office/officeart/2005/8/layout/list1"/>
    <dgm:cxn modelId="{F6A60F17-DE7C-48E2-8990-01ACDF4D66F7}" type="presParOf" srcId="{80325B1D-33AA-4BEE-AD16-D7F0CC9AFFA1}" destId="{59295224-DBE8-4173-B84F-3A2CF3325C48}" srcOrd="0" destOrd="0" presId="urn:microsoft.com/office/officeart/2005/8/layout/list1"/>
    <dgm:cxn modelId="{A3D24099-EDF0-4F22-A3D7-658D0443CB86}" type="presParOf" srcId="{80325B1D-33AA-4BEE-AD16-D7F0CC9AFFA1}" destId="{29503B3D-FD1F-41BB-8DFC-EE7740C9EDDE}" srcOrd="1" destOrd="0" presId="urn:microsoft.com/office/officeart/2005/8/layout/list1"/>
    <dgm:cxn modelId="{284EE4A1-6AF3-413C-AAE2-3862E413E5E1}" type="presParOf" srcId="{1DAD696C-96CC-435C-A8B6-6C86389AE364}" destId="{3A0EF67C-8C96-4160-9551-C690B3AC9D98}" srcOrd="5" destOrd="0" presId="urn:microsoft.com/office/officeart/2005/8/layout/list1"/>
    <dgm:cxn modelId="{1CBEA234-B988-49E9-846F-8A0438AF0179}" type="presParOf" srcId="{1DAD696C-96CC-435C-A8B6-6C86389AE364}" destId="{2FC71411-B18C-45DF-B7E4-0334797DC789}" srcOrd="6" destOrd="0" presId="urn:microsoft.com/office/officeart/2005/8/layout/list1"/>
    <dgm:cxn modelId="{43A58C07-C12E-4ACD-A16B-F63B785D1025}" type="presParOf" srcId="{1DAD696C-96CC-435C-A8B6-6C86389AE364}" destId="{191378FF-142A-4B2F-A52C-F3AD2C00D9B7}" srcOrd="7" destOrd="0" presId="urn:microsoft.com/office/officeart/2005/8/layout/list1"/>
    <dgm:cxn modelId="{CC7F87C0-E4FE-4FBF-BDF0-992C3BA68E97}" type="presParOf" srcId="{1DAD696C-96CC-435C-A8B6-6C86389AE364}" destId="{9CBA8653-D5DC-41F8-ABF1-1B7B2CB1E3F6}" srcOrd="8" destOrd="0" presId="urn:microsoft.com/office/officeart/2005/8/layout/list1"/>
    <dgm:cxn modelId="{42F49BA4-7B0B-4AE4-A601-19CCD6E3ECAF}" type="presParOf" srcId="{9CBA8653-D5DC-41F8-ABF1-1B7B2CB1E3F6}" destId="{E5F1D2B5-20B0-4249-8805-2DF71FBCF92D}" srcOrd="0" destOrd="0" presId="urn:microsoft.com/office/officeart/2005/8/layout/list1"/>
    <dgm:cxn modelId="{0BCAFBB9-4339-41B2-B00F-73AEE2334D59}" type="presParOf" srcId="{9CBA8653-D5DC-41F8-ABF1-1B7B2CB1E3F6}" destId="{3F164A21-492C-42E2-86B4-EF8A402D83C3}" srcOrd="1" destOrd="0" presId="urn:microsoft.com/office/officeart/2005/8/layout/list1"/>
    <dgm:cxn modelId="{C495D573-D365-46EA-B788-7AFCD4CFA832}" type="presParOf" srcId="{1DAD696C-96CC-435C-A8B6-6C86389AE364}" destId="{908512E1-DD89-4371-8D8B-3FD0D698808C}" srcOrd="9" destOrd="0" presId="urn:microsoft.com/office/officeart/2005/8/layout/list1"/>
    <dgm:cxn modelId="{C593353C-F844-437B-BE89-12876FBD9EF5}" type="presParOf" srcId="{1DAD696C-96CC-435C-A8B6-6C86389AE364}" destId="{62735C28-3282-4D1B-96BD-DCBE32C7DD34}" srcOrd="10" destOrd="0" presId="urn:microsoft.com/office/officeart/2005/8/layout/list1"/>
    <dgm:cxn modelId="{8FB6ADA1-EF19-49A6-9703-D2B824FE8DC1}" type="presParOf" srcId="{1DAD696C-96CC-435C-A8B6-6C86389AE364}" destId="{E023DA5E-F16B-4D1C-8CAE-745B3B53C483}" srcOrd="11" destOrd="0" presId="urn:microsoft.com/office/officeart/2005/8/layout/list1"/>
    <dgm:cxn modelId="{BEB25832-2A4F-4A63-A30A-5C2C48A471AA}" type="presParOf" srcId="{1DAD696C-96CC-435C-A8B6-6C86389AE364}" destId="{5B2BCD24-BFB0-4777-A62F-32800F00B5A6}" srcOrd="12" destOrd="0" presId="urn:microsoft.com/office/officeart/2005/8/layout/list1"/>
    <dgm:cxn modelId="{DF718380-0286-41A3-860F-771821297606}" type="presParOf" srcId="{5B2BCD24-BFB0-4777-A62F-32800F00B5A6}" destId="{BBF7F363-4D1A-4187-AC90-6238136BF215}" srcOrd="0" destOrd="0" presId="urn:microsoft.com/office/officeart/2005/8/layout/list1"/>
    <dgm:cxn modelId="{535B735B-137E-49B1-B054-C4C2DE8D2236}" type="presParOf" srcId="{5B2BCD24-BFB0-4777-A62F-32800F00B5A6}" destId="{EA83C979-40F3-44C3-A33D-38664C783CBC}" srcOrd="1" destOrd="0" presId="urn:microsoft.com/office/officeart/2005/8/layout/list1"/>
    <dgm:cxn modelId="{20FCD027-FE21-4EB1-A816-E496F6E5D337}" type="presParOf" srcId="{1DAD696C-96CC-435C-A8B6-6C86389AE364}" destId="{3D928340-0962-4CD9-9182-C885CE9F4E54}" srcOrd="13" destOrd="0" presId="urn:microsoft.com/office/officeart/2005/8/layout/list1"/>
    <dgm:cxn modelId="{2CDEA99A-0AFE-4393-B0CD-8FCB228F6F86}" type="presParOf" srcId="{1DAD696C-96CC-435C-A8B6-6C86389AE364}" destId="{0433A7AF-6C38-4BC3-BB65-F442CBB1275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90E1F-75F0-4512-A876-1622603EAFA1}">
      <dsp:nvSpPr>
        <dsp:cNvPr id="0" name=""/>
        <dsp:cNvSpPr/>
      </dsp:nvSpPr>
      <dsp:spPr>
        <a:xfrm>
          <a:off x="0" y="459000"/>
          <a:ext cx="6218238" cy="6300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0EB88A-5AA7-42A2-B0DC-AE49D9678B65}">
      <dsp:nvSpPr>
        <dsp:cNvPr id="0" name=""/>
        <dsp:cNvSpPr/>
      </dsp:nvSpPr>
      <dsp:spPr>
        <a:xfrm>
          <a:off x="310911" y="90000"/>
          <a:ext cx="5457803" cy="73800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524" tIns="0" rIns="164524" bIns="0" numCol="1" spcCol="1270" anchor="ctr" anchorCtr="0">
          <a:noAutofit/>
        </a:bodyPr>
        <a:lstStyle/>
        <a:p>
          <a:pPr marL="0" lvl="0" indent="0" algn="l" defTabSz="800100">
            <a:lnSpc>
              <a:spcPct val="90000"/>
            </a:lnSpc>
            <a:spcBef>
              <a:spcPct val="0"/>
            </a:spcBef>
            <a:spcAft>
              <a:spcPct val="35000"/>
            </a:spcAft>
            <a:buNone/>
          </a:pPr>
          <a:r>
            <a:rPr lang="es-US" sz="1800" kern="1200" dirty="0"/>
            <a:t>La Coop. de ahorro y crédito Ambato, no cuenta con una metodología  de scoring de crédito.  </a:t>
          </a:r>
        </a:p>
      </dsp:txBody>
      <dsp:txXfrm>
        <a:off x="346937" y="126026"/>
        <a:ext cx="5385751" cy="665948"/>
      </dsp:txXfrm>
    </dsp:sp>
    <dsp:sp modelId="{2FC71411-B18C-45DF-B7E4-0334797DC789}">
      <dsp:nvSpPr>
        <dsp:cNvPr id="0" name=""/>
        <dsp:cNvSpPr/>
      </dsp:nvSpPr>
      <dsp:spPr>
        <a:xfrm>
          <a:off x="0" y="1593000"/>
          <a:ext cx="6218238" cy="6300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503B3D-FD1F-41BB-8DFC-EE7740C9EDDE}">
      <dsp:nvSpPr>
        <dsp:cNvPr id="0" name=""/>
        <dsp:cNvSpPr/>
      </dsp:nvSpPr>
      <dsp:spPr>
        <a:xfrm>
          <a:off x="310911" y="1224000"/>
          <a:ext cx="5283213" cy="73800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524" tIns="0" rIns="164524" bIns="0" numCol="1" spcCol="1270" anchor="ctr" anchorCtr="0">
          <a:noAutofit/>
        </a:bodyPr>
        <a:lstStyle/>
        <a:p>
          <a:pPr marL="0" lvl="0" indent="0" algn="l" defTabSz="800100">
            <a:lnSpc>
              <a:spcPct val="90000"/>
            </a:lnSpc>
            <a:spcBef>
              <a:spcPct val="0"/>
            </a:spcBef>
            <a:spcAft>
              <a:spcPct val="35000"/>
            </a:spcAft>
            <a:buNone/>
          </a:pPr>
          <a:r>
            <a:rPr lang="es-US" sz="1800" kern="1200" dirty="0"/>
            <a:t>No se utilizan herramientas estadísticas de análisis de bases de datos para proyectar comportamientos de pago.</a:t>
          </a:r>
        </a:p>
      </dsp:txBody>
      <dsp:txXfrm>
        <a:off x="346937" y="1260026"/>
        <a:ext cx="5211161" cy="665948"/>
      </dsp:txXfrm>
    </dsp:sp>
    <dsp:sp modelId="{62735C28-3282-4D1B-96BD-DCBE32C7DD34}">
      <dsp:nvSpPr>
        <dsp:cNvPr id="0" name=""/>
        <dsp:cNvSpPr/>
      </dsp:nvSpPr>
      <dsp:spPr>
        <a:xfrm>
          <a:off x="0" y="2727000"/>
          <a:ext cx="6218238" cy="6300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164A21-492C-42E2-86B4-EF8A402D83C3}">
      <dsp:nvSpPr>
        <dsp:cNvPr id="0" name=""/>
        <dsp:cNvSpPr/>
      </dsp:nvSpPr>
      <dsp:spPr>
        <a:xfrm>
          <a:off x="310911" y="2358000"/>
          <a:ext cx="5297360" cy="73800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524" tIns="0" rIns="164524" bIns="0" numCol="1" spcCol="1270" anchor="ctr" anchorCtr="0">
          <a:noAutofit/>
        </a:bodyPr>
        <a:lstStyle/>
        <a:p>
          <a:pPr marL="0" lvl="0" indent="0" algn="l" defTabSz="800100">
            <a:lnSpc>
              <a:spcPct val="90000"/>
            </a:lnSpc>
            <a:spcBef>
              <a:spcPct val="0"/>
            </a:spcBef>
            <a:spcAft>
              <a:spcPct val="35000"/>
            </a:spcAft>
            <a:buNone/>
          </a:pPr>
          <a:r>
            <a:rPr lang="es-US" sz="1800" kern="1200" dirty="0"/>
            <a:t>Los niveles de morosidad de las cooperativas del segmento 2 es mayor a las del segmento 1 y bancos.</a:t>
          </a:r>
        </a:p>
      </dsp:txBody>
      <dsp:txXfrm>
        <a:off x="346937" y="2394026"/>
        <a:ext cx="5225308" cy="665948"/>
      </dsp:txXfrm>
    </dsp:sp>
    <dsp:sp modelId="{0433A7AF-6C38-4BC3-BB65-F442CBB12756}">
      <dsp:nvSpPr>
        <dsp:cNvPr id="0" name=""/>
        <dsp:cNvSpPr/>
      </dsp:nvSpPr>
      <dsp:spPr>
        <a:xfrm>
          <a:off x="0" y="3861000"/>
          <a:ext cx="6218238" cy="6300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83C979-40F3-44C3-A33D-38664C783CBC}">
      <dsp:nvSpPr>
        <dsp:cNvPr id="0" name=""/>
        <dsp:cNvSpPr/>
      </dsp:nvSpPr>
      <dsp:spPr>
        <a:xfrm>
          <a:off x="310911" y="3492000"/>
          <a:ext cx="5315293" cy="73800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524" tIns="0" rIns="164524" bIns="0" numCol="1" spcCol="1270" anchor="ctr" anchorCtr="0">
          <a:noAutofit/>
        </a:bodyPr>
        <a:lstStyle/>
        <a:p>
          <a:pPr marL="0" lvl="0" indent="0" algn="l" defTabSz="800100">
            <a:lnSpc>
              <a:spcPct val="90000"/>
            </a:lnSpc>
            <a:spcBef>
              <a:spcPct val="0"/>
            </a:spcBef>
            <a:spcAft>
              <a:spcPct val="35000"/>
            </a:spcAft>
            <a:buNone/>
          </a:pPr>
          <a:r>
            <a:rPr lang="es-US" sz="1800" kern="1200" dirty="0"/>
            <a:t>Niveles de cobertura de cartera de las cooperativas del segmento 2 por debajo de las del segmento 1.</a:t>
          </a:r>
        </a:p>
      </dsp:txBody>
      <dsp:txXfrm>
        <a:off x="346937" y="3528026"/>
        <a:ext cx="5243241" cy="665948"/>
      </dsp:txXfrm>
    </dsp:sp>
    <dsp:sp modelId="{B6979AFA-6392-4E2C-8469-4EFB276F53F1}">
      <dsp:nvSpPr>
        <dsp:cNvPr id="0" name=""/>
        <dsp:cNvSpPr/>
      </dsp:nvSpPr>
      <dsp:spPr>
        <a:xfrm>
          <a:off x="0" y="4995000"/>
          <a:ext cx="6218238" cy="6300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57A054-24D5-4061-93F9-4B76CFD7C037}">
      <dsp:nvSpPr>
        <dsp:cNvPr id="0" name=""/>
        <dsp:cNvSpPr/>
      </dsp:nvSpPr>
      <dsp:spPr>
        <a:xfrm>
          <a:off x="310911" y="4626000"/>
          <a:ext cx="5373969" cy="73800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524" tIns="0" rIns="164524" bIns="0" numCol="1" spcCol="1270" anchor="ctr" anchorCtr="0">
          <a:noAutofit/>
        </a:bodyPr>
        <a:lstStyle/>
        <a:p>
          <a:pPr marL="0" lvl="0" indent="0" algn="l" defTabSz="800100">
            <a:lnSpc>
              <a:spcPct val="90000"/>
            </a:lnSpc>
            <a:spcBef>
              <a:spcPct val="0"/>
            </a:spcBef>
            <a:spcAft>
              <a:spcPct val="35000"/>
            </a:spcAft>
            <a:buNone/>
          </a:pPr>
          <a:r>
            <a:rPr lang="es-US" sz="1800" kern="1200" dirty="0"/>
            <a:t>Incremento de cartera vencida, problemas de liquidez para la cooperativa. </a:t>
          </a:r>
        </a:p>
      </dsp:txBody>
      <dsp:txXfrm>
        <a:off x="346937" y="4662026"/>
        <a:ext cx="5301917"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7BE8A-4139-42CB-9383-AFFB99631B79}">
      <dsp:nvSpPr>
        <dsp:cNvPr id="0" name=""/>
        <dsp:cNvSpPr/>
      </dsp:nvSpPr>
      <dsp:spPr>
        <a:xfrm rot="5400000">
          <a:off x="3529866" y="-1250320"/>
          <a:ext cx="1049013" cy="3815880"/>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s-US" sz="2100" kern="1200" dirty="0"/>
            <a:t>Saldo adeudado sea menor o igual a USD 1000.</a:t>
          </a:r>
        </a:p>
      </dsp:txBody>
      <dsp:txXfrm rot="-5400000">
        <a:off x="2146433" y="184322"/>
        <a:ext cx="3764671" cy="946595"/>
      </dsp:txXfrm>
    </dsp:sp>
    <dsp:sp modelId="{6B132A57-FDA8-4D94-84DB-98C3B5EC86C3}">
      <dsp:nvSpPr>
        <dsp:cNvPr id="0" name=""/>
        <dsp:cNvSpPr/>
      </dsp:nvSpPr>
      <dsp:spPr>
        <a:xfrm>
          <a:off x="0" y="1986"/>
          <a:ext cx="2146433" cy="131126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US" sz="2400" kern="1200" dirty="0"/>
            <a:t>Minorista </a:t>
          </a:r>
        </a:p>
      </dsp:txBody>
      <dsp:txXfrm>
        <a:off x="64011" y="65997"/>
        <a:ext cx="2018411" cy="1183244"/>
      </dsp:txXfrm>
    </dsp:sp>
    <dsp:sp modelId="{5A55C86F-DBBE-4101-A06A-A2B104C0A12B}">
      <dsp:nvSpPr>
        <dsp:cNvPr id="0" name=""/>
        <dsp:cNvSpPr/>
      </dsp:nvSpPr>
      <dsp:spPr>
        <a:xfrm rot="5400000">
          <a:off x="3529866" y="126510"/>
          <a:ext cx="1049013" cy="3815880"/>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s-US" sz="2100" kern="1200" dirty="0"/>
            <a:t>Saldo adeudado sea superior a USD 1000 y hasta USD 10.000.</a:t>
          </a:r>
        </a:p>
      </dsp:txBody>
      <dsp:txXfrm rot="-5400000">
        <a:off x="2146433" y="1561153"/>
        <a:ext cx="3764671" cy="946595"/>
      </dsp:txXfrm>
    </dsp:sp>
    <dsp:sp modelId="{FE5F269D-5B97-4B34-8FBF-ADBB67B9054A}">
      <dsp:nvSpPr>
        <dsp:cNvPr id="0" name=""/>
        <dsp:cNvSpPr/>
      </dsp:nvSpPr>
      <dsp:spPr>
        <a:xfrm>
          <a:off x="0" y="1378817"/>
          <a:ext cx="2146433" cy="131126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US" sz="2400" kern="1200" dirty="0"/>
            <a:t>Acumulación simple</a:t>
          </a:r>
        </a:p>
      </dsp:txBody>
      <dsp:txXfrm>
        <a:off x="64011" y="1442828"/>
        <a:ext cx="2018411" cy="1183244"/>
      </dsp:txXfrm>
    </dsp:sp>
    <dsp:sp modelId="{C49AC39E-6A31-46DA-B0E0-4C39FE7397B4}">
      <dsp:nvSpPr>
        <dsp:cNvPr id="0" name=""/>
        <dsp:cNvSpPr/>
      </dsp:nvSpPr>
      <dsp:spPr>
        <a:xfrm rot="5400000">
          <a:off x="3529866" y="1503340"/>
          <a:ext cx="1049013" cy="3815880"/>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s-US" sz="2100" kern="1200" dirty="0"/>
            <a:t>Saldo adeudado sea superior a  USD 10.000.</a:t>
          </a:r>
        </a:p>
      </dsp:txBody>
      <dsp:txXfrm rot="-5400000">
        <a:off x="2146433" y="2937983"/>
        <a:ext cx="3764671" cy="946595"/>
      </dsp:txXfrm>
    </dsp:sp>
    <dsp:sp modelId="{C5224DC9-F0FC-477F-90D1-449BF5BEC9A9}">
      <dsp:nvSpPr>
        <dsp:cNvPr id="0" name=""/>
        <dsp:cNvSpPr/>
      </dsp:nvSpPr>
      <dsp:spPr>
        <a:xfrm>
          <a:off x="0" y="2755647"/>
          <a:ext cx="2146433" cy="131126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US" sz="2400" kern="1200" dirty="0"/>
            <a:t>Acumulación ampliada </a:t>
          </a:r>
        </a:p>
      </dsp:txBody>
      <dsp:txXfrm>
        <a:off x="64011" y="2819658"/>
        <a:ext cx="2018411" cy="11832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5D784-94B6-4247-9796-504C8D81F612}">
      <dsp:nvSpPr>
        <dsp:cNvPr id="0" name=""/>
        <dsp:cNvSpPr/>
      </dsp:nvSpPr>
      <dsp:spPr>
        <a:xfrm>
          <a:off x="-5494764" y="-841296"/>
          <a:ext cx="6542459" cy="6542459"/>
        </a:xfrm>
        <a:prstGeom prst="blockArc">
          <a:avLst>
            <a:gd name="adj1" fmla="val 18900000"/>
            <a:gd name="adj2" fmla="val 2700000"/>
            <a:gd name="adj3" fmla="val 33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DA211A-6864-461F-A3E3-3FD11C17979F}">
      <dsp:nvSpPr>
        <dsp:cNvPr id="0" name=""/>
        <dsp:cNvSpPr/>
      </dsp:nvSpPr>
      <dsp:spPr>
        <a:xfrm>
          <a:off x="548474" y="373626"/>
          <a:ext cx="6292568" cy="7476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3441" tIns="50800" rIns="50800" bIns="50800" numCol="1" spcCol="1270" anchor="ctr" anchorCtr="0">
          <a:noAutofit/>
        </a:bodyPr>
        <a:lstStyle/>
        <a:p>
          <a:pPr marL="0" lvl="0" indent="0" algn="l" defTabSz="889000">
            <a:lnSpc>
              <a:spcPct val="90000"/>
            </a:lnSpc>
            <a:spcBef>
              <a:spcPct val="0"/>
            </a:spcBef>
            <a:spcAft>
              <a:spcPct val="35000"/>
            </a:spcAft>
            <a:buNone/>
          </a:pPr>
          <a:r>
            <a:rPr lang="es-US" sz="2000" kern="1200" dirty="0"/>
            <a:t>Investigación con enfoque mixto (cualitativo – cuantitativo)</a:t>
          </a:r>
        </a:p>
      </dsp:txBody>
      <dsp:txXfrm>
        <a:off x="548474" y="373626"/>
        <a:ext cx="6292568" cy="747641"/>
      </dsp:txXfrm>
    </dsp:sp>
    <dsp:sp modelId="{16CABF37-3621-4453-8DC5-00C05A8CDB1F}">
      <dsp:nvSpPr>
        <dsp:cNvPr id="0" name=""/>
        <dsp:cNvSpPr/>
      </dsp:nvSpPr>
      <dsp:spPr>
        <a:xfrm>
          <a:off x="81198" y="280171"/>
          <a:ext cx="934552" cy="93455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11122D-1E7A-4911-AF8C-C78FDA7CFAD8}">
      <dsp:nvSpPr>
        <dsp:cNvPr id="0" name=""/>
        <dsp:cNvSpPr/>
      </dsp:nvSpPr>
      <dsp:spPr>
        <a:xfrm>
          <a:off x="977114" y="1495283"/>
          <a:ext cx="5863928" cy="7476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3441" tIns="50800" rIns="50800" bIns="50800" numCol="1" spcCol="1270" anchor="ctr" anchorCtr="0">
          <a:noAutofit/>
        </a:bodyPr>
        <a:lstStyle/>
        <a:p>
          <a:pPr marL="0" lvl="0" indent="0" algn="l" defTabSz="889000">
            <a:lnSpc>
              <a:spcPct val="90000"/>
            </a:lnSpc>
            <a:spcBef>
              <a:spcPct val="0"/>
            </a:spcBef>
            <a:spcAft>
              <a:spcPct val="35000"/>
            </a:spcAft>
            <a:buNone/>
          </a:pPr>
          <a:r>
            <a:rPr lang="es-US" sz="2000" kern="1200" dirty="0"/>
            <a:t>Modalidad bibliográfica – documental </a:t>
          </a:r>
        </a:p>
      </dsp:txBody>
      <dsp:txXfrm>
        <a:off x="977114" y="1495283"/>
        <a:ext cx="5863928" cy="747641"/>
      </dsp:txXfrm>
    </dsp:sp>
    <dsp:sp modelId="{6FA1C28E-BA4F-4D30-A6CE-4190887A1B22}">
      <dsp:nvSpPr>
        <dsp:cNvPr id="0" name=""/>
        <dsp:cNvSpPr/>
      </dsp:nvSpPr>
      <dsp:spPr>
        <a:xfrm>
          <a:off x="509838" y="1401828"/>
          <a:ext cx="934552" cy="93455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E7B917-44E2-429D-B9AC-6A5DFC473ABE}">
      <dsp:nvSpPr>
        <dsp:cNvPr id="0" name=""/>
        <dsp:cNvSpPr/>
      </dsp:nvSpPr>
      <dsp:spPr>
        <a:xfrm>
          <a:off x="977114" y="2421465"/>
          <a:ext cx="5863928" cy="113859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3441" tIns="50800" rIns="50800" bIns="50800" numCol="1" spcCol="1270" anchor="ctr" anchorCtr="0">
          <a:noAutofit/>
        </a:bodyPr>
        <a:lstStyle/>
        <a:p>
          <a:pPr marL="0" lvl="0" indent="0" algn="l" defTabSz="889000">
            <a:lnSpc>
              <a:spcPct val="90000"/>
            </a:lnSpc>
            <a:spcBef>
              <a:spcPct val="0"/>
            </a:spcBef>
            <a:spcAft>
              <a:spcPct val="35000"/>
            </a:spcAft>
            <a:buNone/>
          </a:pPr>
          <a:r>
            <a:rPr lang="es-US" sz="2000" kern="1200" dirty="0"/>
            <a:t>MUESTRA: </a:t>
          </a:r>
        </a:p>
        <a:p>
          <a:pPr marL="0" lvl="0" indent="0" algn="l" defTabSz="889000">
            <a:lnSpc>
              <a:spcPct val="90000"/>
            </a:lnSpc>
            <a:spcBef>
              <a:spcPct val="0"/>
            </a:spcBef>
            <a:spcAft>
              <a:spcPct val="35000"/>
            </a:spcAft>
            <a:buNone/>
          </a:pPr>
          <a:r>
            <a:rPr lang="es-US" sz="2000" kern="1200" dirty="0"/>
            <a:t>36 analistas de crédito</a:t>
          </a:r>
        </a:p>
        <a:p>
          <a:pPr marL="0" lvl="0" indent="0" algn="l" defTabSz="889000">
            <a:lnSpc>
              <a:spcPct val="90000"/>
            </a:lnSpc>
            <a:spcBef>
              <a:spcPct val="0"/>
            </a:spcBef>
            <a:spcAft>
              <a:spcPct val="35000"/>
            </a:spcAft>
            <a:buNone/>
          </a:pPr>
          <a:r>
            <a:rPr lang="es-US" sz="2000" kern="1200" dirty="0"/>
            <a:t>370 socios </a:t>
          </a:r>
        </a:p>
      </dsp:txBody>
      <dsp:txXfrm>
        <a:off x="977114" y="2421465"/>
        <a:ext cx="5863928" cy="1138591"/>
      </dsp:txXfrm>
    </dsp:sp>
    <dsp:sp modelId="{B3C8FA98-AED2-4131-854A-6EB6353054EF}">
      <dsp:nvSpPr>
        <dsp:cNvPr id="0" name=""/>
        <dsp:cNvSpPr/>
      </dsp:nvSpPr>
      <dsp:spPr>
        <a:xfrm>
          <a:off x="509838" y="2523485"/>
          <a:ext cx="934552" cy="93455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CCE3C6-E5BF-4E14-A69D-5781F103EA0F}">
      <dsp:nvSpPr>
        <dsp:cNvPr id="0" name=""/>
        <dsp:cNvSpPr/>
      </dsp:nvSpPr>
      <dsp:spPr>
        <a:xfrm>
          <a:off x="548474" y="3738597"/>
          <a:ext cx="6292568" cy="7476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3441" tIns="50800" rIns="50800" bIns="50800" numCol="1" spcCol="1270" anchor="ctr" anchorCtr="0">
          <a:noAutofit/>
        </a:bodyPr>
        <a:lstStyle/>
        <a:p>
          <a:pPr marL="0" lvl="0" indent="0" algn="l" defTabSz="889000">
            <a:lnSpc>
              <a:spcPct val="90000"/>
            </a:lnSpc>
            <a:spcBef>
              <a:spcPct val="0"/>
            </a:spcBef>
            <a:spcAft>
              <a:spcPct val="35000"/>
            </a:spcAft>
            <a:buNone/>
          </a:pPr>
          <a:r>
            <a:rPr lang="es-US" sz="2000" kern="1200" dirty="0"/>
            <a:t>Instrumento: Cuestionario </a:t>
          </a:r>
        </a:p>
      </dsp:txBody>
      <dsp:txXfrm>
        <a:off x="548474" y="3738597"/>
        <a:ext cx="6292568" cy="747641"/>
      </dsp:txXfrm>
    </dsp:sp>
    <dsp:sp modelId="{71B8D5DF-7F74-429A-A88A-D5A26CCBC965}">
      <dsp:nvSpPr>
        <dsp:cNvPr id="0" name=""/>
        <dsp:cNvSpPr/>
      </dsp:nvSpPr>
      <dsp:spPr>
        <a:xfrm>
          <a:off x="81198" y="3645142"/>
          <a:ext cx="934552" cy="93455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90E1F-75F0-4512-A876-1622603EAFA1}">
      <dsp:nvSpPr>
        <dsp:cNvPr id="0" name=""/>
        <dsp:cNvSpPr/>
      </dsp:nvSpPr>
      <dsp:spPr>
        <a:xfrm>
          <a:off x="0" y="361581"/>
          <a:ext cx="6218238" cy="6048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0EB88A-5AA7-42A2-B0DC-AE49D9678B65}">
      <dsp:nvSpPr>
        <dsp:cNvPr id="0" name=""/>
        <dsp:cNvSpPr/>
      </dsp:nvSpPr>
      <dsp:spPr>
        <a:xfrm>
          <a:off x="310911" y="7341"/>
          <a:ext cx="5457803" cy="70848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524" tIns="0" rIns="164524" bIns="0" numCol="1" spcCol="1270" anchor="ctr" anchorCtr="0">
          <a:noAutofit/>
        </a:bodyPr>
        <a:lstStyle/>
        <a:p>
          <a:pPr marL="0" lvl="0" indent="0" algn="l" defTabSz="800100">
            <a:lnSpc>
              <a:spcPct val="90000"/>
            </a:lnSpc>
            <a:spcBef>
              <a:spcPct val="0"/>
            </a:spcBef>
            <a:spcAft>
              <a:spcPct val="35000"/>
            </a:spcAft>
            <a:buNone/>
          </a:pPr>
          <a:r>
            <a:rPr lang="es-US" sz="1800" kern="1200" dirty="0"/>
            <a:t>Todos los analistas tienen en cuenta el análisis de riesgo financieros. </a:t>
          </a:r>
        </a:p>
      </dsp:txBody>
      <dsp:txXfrm>
        <a:off x="345496" y="41926"/>
        <a:ext cx="5388633" cy="639310"/>
      </dsp:txXfrm>
    </dsp:sp>
    <dsp:sp modelId="{2FC71411-B18C-45DF-B7E4-0334797DC789}">
      <dsp:nvSpPr>
        <dsp:cNvPr id="0" name=""/>
        <dsp:cNvSpPr/>
      </dsp:nvSpPr>
      <dsp:spPr>
        <a:xfrm>
          <a:off x="0" y="1450221"/>
          <a:ext cx="6218238" cy="6048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503B3D-FD1F-41BB-8DFC-EE7740C9EDDE}">
      <dsp:nvSpPr>
        <dsp:cNvPr id="0" name=""/>
        <dsp:cNvSpPr/>
      </dsp:nvSpPr>
      <dsp:spPr>
        <a:xfrm>
          <a:off x="310911" y="1095981"/>
          <a:ext cx="5283213" cy="70848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524" tIns="0" rIns="164524" bIns="0" numCol="1" spcCol="1270" anchor="ctr" anchorCtr="0">
          <a:noAutofit/>
        </a:bodyPr>
        <a:lstStyle/>
        <a:p>
          <a:pPr marL="0" lvl="0" indent="0" algn="l" defTabSz="800100">
            <a:lnSpc>
              <a:spcPct val="90000"/>
            </a:lnSpc>
            <a:spcBef>
              <a:spcPct val="0"/>
            </a:spcBef>
            <a:spcAft>
              <a:spcPct val="35000"/>
            </a:spcAft>
            <a:buNone/>
          </a:pPr>
          <a:r>
            <a:rPr lang="es-US" sz="1800" kern="1200" dirty="0"/>
            <a:t>El 25% de los analistas indican la necesidad de aplicar métodos mas exhaustivos. </a:t>
          </a:r>
        </a:p>
      </dsp:txBody>
      <dsp:txXfrm>
        <a:off x="345496" y="1130566"/>
        <a:ext cx="5214043" cy="639310"/>
      </dsp:txXfrm>
    </dsp:sp>
    <dsp:sp modelId="{62735C28-3282-4D1B-96BD-DCBE32C7DD34}">
      <dsp:nvSpPr>
        <dsp:cNvPr id="0" name=""/>
        <dsp:cNvSpPr/>
      </dsp:nvSpPr>
      <dsp:spPr>
        <a:xfrm>
          <a:off x="0" y="2925578"/>
          <a:ext cx="6218238" cy="6048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164A21-492C-42E2-86B4-EF8A402D83C3}">
      <dsp:nvSpPr>
        <dsp:cNvPr id="0" name=""/>
        <dsp:cNvSpPr/>
      </dsp:nvSpPr>
      <dsp:spPr>
        <a:xfrm>
          <a:off x="310911" y="2184621"/>
          <a:ext cx="5297360" cy="1095196"/>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524" tIns="0" rIns="164524" bIns="0" numCol="1" spcCol="1270" anchor="ctr" anchorCtr="0">
          <a:noAutofit/>
        </a:bodyPr>
        <a:lstStyle/>
        <a:p>
          <a:pPr marL="0" lvl="0" indent="0" algn="l" defTabSz="800100">
            <a:lnSpc>
              <a:spcPct val="90000"/>
            </a:lnSpc>
            <a:spcBef>
              <a:spcPct val="0"/>
            </a:spcBef>
            <a:spcAft>
              <a:spcPct val="35000"/>
            </a:spcAft>
            <a:buNone/>
          </a:pPr>
          <a:r>
            <a:rPr lang="es-US" sz="1800" kern="1200" dirty="0"/>
            <a:t>El 50% de los analistas indican que es necesario analizar factores como: estado civil, cargas familiares, capacidad de pago, forma de pago, historial crediticio. </a:t>
          </a:r>
        </a:p>
      </dsp:txBody>
      <dsp:txXfrm>
        <a:off x="364374" y="2238084"/>
        <a:ext cx="5190434" cy="988270"/>
      </dsp:txXfrm>
    </dsp:sp>
    <dsp:sp modelId="{0433A7AF-6C38-4BC3-BB65-F442CBB12756}">
      <dsp:nvSpPr>
        <dsp:cNvPr id="0" name=""/>
        <dsp:cNvSpPr/>
      </dsp:nvSpPr>
      <dsp:spPr>
        <a:xfrm>
          <a:off x="0" y="4014218"/>
          <a:ext cx="6218238" cy="6048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83C979-40F3-44C3-A33D-38664C783CBC}">
      <dsp:nvSpPr>
        <dsp:cNvPr id="0" name=""/>
        <dsp:cNvSpPr/>
      </dsp:nvSpPr>
      <dsp:spPr>
        <a:xfrm>
          <a:off x="310911" y="3659978"/>
          <a:ext cx="5315293" cy="70848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524" tIns="0" rIns="164524" bIns="0" numCol="1" spcCol="1270" anchor="ctr" anchorCtr="0">
          <a:noAutofit/>
        </a:bodyPr>
        <a:lstStyle/>
        <a:p>
          <a:pPr marL="0" lvl="0" indent="0" algn="l" defTabSz="800100">
            <a:lnSpc>
              <a:spcPct val="90000"/>
            </a:lnSpc>
            <a:spcBef>
              <a:spcPct val="0"/>
            </a:spcBef>
            <a:spcAft>
              <a:spcPct val="35000"/>
            </a:spcAft>
            <a:buNone/>
          </a:pPr>
          <a:r>
            <a:rPr lang="es-US" sz="1800" kern="1200" dirty="0"/>
            <a:t>El 100% indica que es necesario implementar un scoring de crédito. </a:t>
          </a:r>
        </a:p>
      </dsp:txBody>
      <dsp:txXfrm>
        <a:off x="345496" y="3694563"/>
        <a:ext cx="5246123" cy="639310"/>
      </dsp:txXfrm>
    </dsp:sp>
    <dsp:sp modelId="{B6979AFA-6392-4E2C-8469-4EFB276F53F1}">
      <dsp:nvSpPr>
        <dsp:cNvPr id="0" name=""/>
        <dsp:cNvSpPr/>
      </dsp:nvSpPr>
      <dsp:spPr>
        <a:xfrm>
          <a:off x="0" y="5102858"/>
          <a:ext cx="6218238" cy="6048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57A054-24D5-4061-93F9-4B76CFD7C037}">
      <dsp:nvSpPr>
        <dsp:cNvPr id="0" name=""/>
        <dsp:cNvSpPr/>
      </dsp:nvSpPr>
      <dsp:spPr>
        <a:xfrm>
          <a:off x="310911" y="4748618"/>
          <a:ext cx="5373969" cy="70848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524" tIns="0" rIns="164524" bIns="0" numCol="1" spcCol="1270" anchor="ctr" anchorCtr="0">
          <a:noAutofit/>
        </a:bodyPr>
        <a:lstStyle/>
        <a:p>
          <a:pPr marL="0" lvl="0" indent="0" algn="l" defTabSz="800100">
            <a:lnSpc>
              <a:spcPct val="90000"/>
            </a:lnSpc>
            <a:spcBef>
              <a:spcPct val="0"/>
            </a:spcBef>
            <a:spcAft>
              <a:spcPct val="35000"/>
            </a:spcAft>
            <a:buNone/>
          </a:pPr>
          <a:r>
            <a:rPr lang="es-US" sz="1800" kern="1200" dirty="0"/>
            <a:t>El 89% menciona que el scoring ayudara a alcanzar mayor  seguridad financiera. </a:t>
          </a:r>
        </a:p>
      </dsp:txBody>
      <dsp:txXfrm>
        <a:off x="345496" y="4783203"/>
        <a:ext cx="5304799" cy="639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90E1F-75F0-4512-A876-1622603EAFA1}">
      <dsp:nvSpPr>
        <dsp:cNvPr id="0" name=""/>
        <dsp:cNvSpPr/>
      </dsp:nvSpPr>
      <dsp:spPr>
        <a:xfrm>
          <a:off x="0" y="445125"/>
          <a:ext cx="6218238" cy="6300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0EB88A-5AA7-42A2-B0DC-AE49D9678B65}">
      <dsp:nvSpPr>
        <dsp:cNvPr id="0" name=""/>
        <dsp:cNvSpPr/>
      </dsp:nvSpPr>
      <dsp:spPr>
        <a:xfrm>
          <a:off x="310911" y="76125"/>
          <a:ext cx="5457803" cy="73800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524" tIns="0" rIns="164524" bIns="0" numCol="1" spcCol="1270" anchor="ctr" anchorCtr="0">
          <a:noAutofit/>
        </a:bodyPr>
        <a:lstStyle/>
        <a:p>
          <a:pPr marL="0" lvl="0" indent="0" algn="l" defTabSz="800100">
            <a:lnSpc>
              <a:spcPct val="90000"/>
            </a:lnSpc>
            <a:spcBef>
              <a:spcPct val="0"/>
            </a:spcBef>
            <a:spcAft>
              <a:spcPct val="35000"/>
            </a:spcAft>
            <a:buNone/>
          </a:pPr>
          <a:r>
            <a:rPr lang="es-US" sz="1800" kern="1200" dirty="0"/>
            <a:t>25% de los socios encuestados indican que han solicitado un crédito en la cooperativa. </a:t>
          </a:r>
        </a:p>
      </dsp:txBody>
      <dsp:txXfrm>
        <a:off x="346937" y="112151"/>
        <a:ext cx="5385751" cy="665948"/>
      </dsp:txXfrm>
    </dsp:sp>
    <dsp:sp modelId="{2FC71411-B18C-45DF-B7E4-0334797DC789}">
      <dsp:nvSpPr>
        <dsp:cNvPr id="0" name=""/>
        <dsp:cNvSpPr/>
      </dsp:nvSpPr>
      <dsp:spPr>
        <a:xfrm>
          <a:off x="0" y="1579125"/>
          <a:ext cx="6218238" cy="6300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503B3D-FD1F-41BB-8DFC-EE7740C9EDDE}">
      <dsp:nvSpPr>
        <dsp:cNvPr id="0" name=""/>
        <dsp:cNvSpPr/>
      </dsp:nvSpPr>
      <dsp:spPr>
        <a:xfrm>
          <a:off x="310911" y="1210125"/>
          <a:ext cx="5283213" cy="73800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524" tIns="0" rIns="164524" bIns="0" numCol="1" spcCol="1270" anchor="ctr" anchorCtr="0">
          <a:noAutofit/>
        </a:bodyPr>
        <a:lstStyle/>
        <a:p>
          <a:pPr marL="0" lvl="0" indent="0" algn="l" defTabSz="800100">
            <a:lnSpc>
              <a:spcPct val="90000"/>
            </a:lnSpc>
            <a:spcBef>
              <a:spcPct val="0"/>
            </a:spcBef>
            <a:spcAft>
              <a:spcPct val="35000"/>
            </a:spcAft>
            <a:buNone/>
          </a:pPr>
          <a:r>
            <a:rPr lang="es-US" sz="1800" kern="1200" dirty="0"/>
            <a:t>55% indica que los requisitos son excesivos y el tiempo del tramite es muy largo.</a:t>
          </a:r>
        </a:p>
      </dsp:txBody>
      <dsp:txXfrm>
        <a:off x="346937" y="1246151"/>
        <a:ext cx="5211161" cy="665948"/>
      </dsp:txXfrm>
    </dsp:sp>
    <dsp:sp modelId="{62735C28-3282-4D1B-96BD-DCBE32C7DD34}">
      <dsp:nvSpPr>
        <dsp:cNvPr id="0" name=""/>
        <dsp:cNvSpPr/>
      </dsp:nvSpPr>
      <dsp:spPr>
        <a:xfrm>
          <a:off x="0" y="2740874"/>
          <a:ext cx="6218238" cy="6300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164A21-492C-42E2-86B4-EF8A402D83C3}">
      <dsp:nvSpPr>
        <dsp:cNvPr id="0" name=""/>
        <dsp:cNvSpPr/>
      </dsp:nvSpPr>
      <dsp:spPr>
        <a:xfrm>
          <a:off x="310911" y="2344125"/>
          <a:ext cx="5297360" cy="765748"/>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524" tIns="0" rIns="164524" bIns="0" numCol="1" spcCol="1270" anchor="ctr" anchorCtr="0">
          <a:noAutofit/>
        </a:bodyPr>
        <a:lstStyle/>
        <a:p>
          <a:pPr marL="0" lvl="0" indent="0" algn="l" defTabSz="800100">
            <a:lnSpc>
              <a:spcPct val="90000"/>
            </a:lnSpc>
            <a:spcBef>
              <a:spcPct val="0"/>
            </a:spcBef>
            <a:spcAft>
              <a:spcPct val="35000"/>
            </a:spcAft>
            <a:buNone/>
          </a:pPr>
          <a:r>
            <a:rPr lang="es-US" sz="1800" kern="1200" dirty="0"/>
            <a:t>26% de los créditos superan los 10.000 USD</a:t>
          </a:r>
        </a:p>
      </dsp:txBody>
      <dsp:txXfrm>
        <a:off x="348292" y="2381506"/>
        <a:ext cx="5222598" cy="690986"/>
      </dsp:txXfrm>
    </dsp:sp>
    <dsp:sp modelId="{0433A7AF-6C38-4BC3-BB65-F442CBB12756}">
      <dsp:nvSpPr>
        <dsp:cNvPr id="0" name=""/>
        <dsp:cNvSpPr/>
      </dsp:nvSpPr>
      <dsp:spPr>
        <a:xfrm>
          <a:off x="0" y="3874874"/>
          <a:ext cx="6218238" cy="6300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83C979-40F3-44C3-A33D-38664C783CBC}">
      <dsp:nvSpPr>
        <dsp:cNvPr id="0" name=""/>
        <dsp:cNvSpPr/>
      </dsp:nvSpPr>
      <dsp:spPr>
        <a:xfrm>
          <a:off x="310911" y="3505874"/>
          <a:ext cx="5315293" cy="73800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524" tIns="0" rIns="164524" bIns="0" numCol="1" spcCol="1270" anchor="ctr" anchorCtr="0">
          <a:noAutofit/>
        </a:bodyPr>
        <a:lstStyle/>
        <a:p>
          <a:pPr marL="0" lvl="0" indent="0" algn="l" defTabSz="800100">
            <a:lnSpc>
              <a:spcPct val="90000"/>
            </a:lnSpc>
            <a:spcBef>
              <a:spcPct val="0"/>
            </a:spcBef>
            <a:spcAft>
              <a:spcPct val="35000"/>
            </a:spcAft>
            <a:buNone/>
          </a:pPr>
          <a:r>
            <a:rPr lang="es-US" sz="1800" kern="1200" dirty="0"/>
            <a:t>47% utiliza el crédito como capital de trabajo</a:t>
          </a:r>
        </a:p>
      </dsp:txBody>
      <dsp:txXfrm>
        <a:off x="346937" y="3541900"/>
        <a:ext cx="5243241" cy="665948"/>
      </dsp:txXfrm>
    </dsp:sp>
    <dsp:sp modelId="{B6979AFA-6392-4E2C-8469-4EFB276F53F1}">
      <dsp:nvSpPr>
        <dsp:cNvPr id="0" name=""/>
        <dsp:cNvSpPr/>
      </dsp:nvSpPr>
      <dsp:spPr>
        <a:xfrm>
          <a:off x="0" y="5008874"/>
          <a:ext cx="6218238" cy="6300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57A054-24D5-4061-93F9-4B76CFD7C037}">
      <dsp:nvSpPr>
        <dsp:cNvPr id="0" name=""/>
        <dsp:cNvSpPr/>
      </dsp:nvSpPr>
      <dsp:spPr>
        <a:xfrm>
          <a:off x="310911" y="4639874"/>
          <a:ext cx="5373969" cy="73800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524" tIns="0" rIns="164524" bIns="0" numCol="1" spcCol="1270" anchor="ctr" anchorCtr="0">
          <a:noAutofit/>
        </a:bodyPr>
        <a:lstStyle/>
        <a:p>
          <a:pPr marL="0" lvl="0" indent="0" algn="l" defTabSz="800100">
            <a:lnSpc>
              <a:spcPct val="90000"/>
            </a:lnSpc>
            <a:spcBef>
              <a:spcPct val="0"/>
            </a:spcBef>
            <a:spcAft>
              <a:spcPct val="35000"/>
            </a:spcAft>
            <a:buNone/>
          </a:pPr>
          <a:r>
            <a:rPr lang="es-US" sz="1800" kern="1200" dirty="0"/>
            <a:t>23% de los que han solicitado crédito indican que han presentado moratoria. </a:t>
          </a:r>
        </a:p>
      </dsp:txBody>
      <dsp:txXfrm>
        <a:off x="346937" y="4675900"/>
        <a:ext cx="5301917" cy="665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90E1F-75F0-4512-A876-1622603EAFA1}">
      <dsp:nvSpPr>
        <dsp:cNvPr id="0" name=""/>
        <dsp:cNvSpPr/>
      </dsp:nvSpPr>
      <dsp:spPr>
        <a:xfrm>
          <a:off x="0" y="495420"/>
          <a:ext cx="6218238" cy="8064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0EB88A-5AA7-42A2-B0DC-AE49D9678B65}">
      <dsp:nvSpPr>
        <dsp:cNvPr id="0" name=""/>
        <dsp:cNvSpPr/>
      </dsp:nvSpPr>
      <dsp:spPr>
        <a:xfrm>
          <a:off x="310911" y="23100"/>
          <a:ext cx="5457803" cy="94464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524" tIns="0" rIns="164524" bIns="0" numCol="1" spcCol="1270" anchor="ctr" anchorCtr="0">
          <a:noAutofit/>
        </a:bodyPr>
        <a:lstStyle/>
        <a:p>
          <a:pPr marL="0" lvl="0" indent="0" algn="l" defTabSz="800100">
            <a:lnSpc>
              <a:spcPct val="90000"/>
            </a:lnSpc>
            <a:spcBef>
              <a:spcPct val="0"/>
            </a:spcBef>
            <a:spcAft>
              <a:spcPct val="35000"/>
            </a:spcAft>
            <a:buNone/>
          </a:pPr>
          <a:r>
            <a:rPr lang="es-US" sz="1800" kern="1200" dirty="0"/>
            <a:t>El sector de las microfinanzas se ha convertido en una alternativa importante para pequeños empresarios, con índices financieros muy atractivos. </a:t>
          </a:r>
        </a:p>
      </dsp:txBody>
      <dsp:txXfrm>
        <a:off x="357025" y="69214"/>
        <a:ext cx="5365575" cy="852412"/>
      </dsp:txXfrm>
    </dsp:sp>
    <dsp:sp modelId="{2FC71411-B18C-45DF-B7E4-0334797DC789}">
      <dsp:nvSpPr>
        <dsp:cNvPr id="0" name=""/>
        <dsp:cNvSpPr/>
      </dsp:nvSpPr>
      <dsp:spPr>
        <a:xfrm>
          <a:off x="0" y="1946940"/>
          <a:ext cx="6218238" cy="8064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503B3D-FD1F-41BB-8DFC-EE7740C9EDDE}">
      <dsp:nvSpPr>
        <dsp:cNvPr id="0" name=""/>
        <dsp:cNvSpPr/>
      </dsp:nvSpPr>
      <dsp:spPr>
        <a:xfrm>
          <a:off x="310911" y="1474620"/>
          <a:ext cx="5283213" cy="94464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524" tIns="0" rIns="164524" bIns="0" numCol="1" spcCol="1270" anchor="ctr" anchorCtr="0">
          <a:noAutofit/>
        </a:bodyPr>
        <a:lstStyle/>
        <a:p>
          <a:pPr marL="0" lvl="0" indent="0" algn="l" defTabSz="800100">
            <a:lnSpc>
              <a:spcPct val="90000"/>
            </a:lnSpc>
            <a:spcBef>
              <a:spcPct val="0"/>
            </a:spcBef>
            <a:spcAft>
              <a:spcPct val="35000"/>
            </a:spcAft>
            <a:buNone/>
          </a:pPr>
          <a:r>
            <a:rPr lang="es-US" sz="1800" kern="1200" dirty="0"/>
            <a:t>La cooperativa Ambato en su 17 años de vida ha mantenido un crecimiento importante, con adecuados indicadores financieros de morosidad y calidad de activos. </a:t>
          </a:r>
        </a:p>
      </dsp:txBody>
      <dsp:txXfrm>
        <a:off x="357025" y="1520734"/>
        <a:ext cx="5190985" cy="852412"/>
      </dsp:txXfrm>
    </dsp:sp>
    <dsp:sp modelId="{62735C28-3282-4D1B-96BD-DCBE32C7DD34}">
      <dsp:nvSpPr>
        <dsp:cNvPr id="0" name=""/>
        <dsp:cNvSpPr/>
      </dsp:nvSpPr>
      <dsp:spPr>
        <a:xfrm>
          <a:off x="0" y="3433979"/>
          <a:ext cx="6218238" cy="8064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164A21-492C-42E2-86B4-EF8A402D83C3}">
      <dsp:nvSpPr>
        <dsp:cNvPr id="0" name=""/>
        <dsp:cNvSpPr/>
      </dsp:nvSpPr>
      <dsp:spPr>
        <a:xfrm>
          <a:off x="310911" y="2926140"/>
          <a:ext cx="5297360" cy="980158"/>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524" tIns="0" rIns="164524" bIns="0" numCol="1" spcCol="1270" anchor="ctr" anchorCtr="0">
          <a:noAutofit/>
        </a:bodyPr>
        <a:lstStyle/>
        <a:p>
          <a:pPr marL="0" lvl="0" indent="0" algn="l" defTabSz="800100">
            <a:lnSpc>
              <a:spcPct val="90000"/>
            </a:lnSpc>
            <a:spcBef>
              <a:spcPct val="0"/>
            </a:spcBef>
            <a:spcAft>
              <a:spcPct val="35000"/>
            </a:spcAft>
            <a:buNone/>
          </a:pPr>
          <a:r>
            <a:rPr lang="es-US" sz="1800" kern="1200" dirty="0"/>
            <a:t>A pesar del éxito de la Cooperativa esta en sus procesos de crédito no cuenta con procesos ni modelos adecuados para optimizar sus operaciones y reducir el riesgo. </a:t>
          </a:r>
        </a:p>
      </dsp:txBody>
      <dsp:txXfrm>
        <a:off x="358758" y="2973987"/>
        <a:ext cx="5201666" cy="884464"/>
      </dsp:txXfrm>
    </dsp:sp>
    <dsp:sp modelId="{0433A7AF-6C38-4BC3-BB65-F442CBB12756}">
      <dsp:nvSpPr>
        <dsp:cNvPr id="0" name=""/>
        <dsp:cNvSpPr/>
      </dsp:nvSpPr>
      <dsp:spPr>
        <a:xfrm>
          <a:off x="0" y="4885499"/>
          <a:ext cx="6218238" cy="8064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83C979-40F3-44C3-A33D-38664C783CBC}">
      <dsp:nvSpPr>
        <dsp:cNvPr id="0" name=""/>
        <dsp:cNvSpPr/>
      </dsp:nvSpPr>
      <dsp:spPr>
        <a:xfrm>
          <a:off x="310911" y="4413179"/>
          <a:ext cx="5315293" cy="94464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524" tIns="0" rIns="164524" bIns="0" numCol="1" spcCol="1270" anchor="ctr" anchorCtr="0">
          <a:noAutofit/>
        </a:bodyPr>
        <a:lstStyle/>
        <a:p>
          <a:pPr marL="0" lvl="0" indent="0" algn="l" defTabSz="800100">
            <a:lnSpc>
              <a:spcPct val="90000"/>
            </a:lnSpc>
            <a:spcBef>
              <a:spcPct val="0"/>
            </a:spcBef>
            <a:spcAft>
              <a:spcPct val="35000"/>
            </a:spcAft>
            <a:buNone/>
          </a:pPr>
          <a:r>
            <a:rPr lang="es-US" sz="1800" kern="1200" dirty="0"/>
            <a:t>Con la metodología tradicional del modelo scoring se lograr minimizar los tiempos de aprobación y reducir el riesgo de incumplimiento del deudor. </a:t>
          </a:r>
        </a:p>
      </dsp:txBody>
      <dsp:txXfrm>
        <a:off x="357025" y="4459293"/>
        <a:ext cx="5223065" cy="8524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90E1F-75F0-4512-A876-1622603EAFA1}">
      <dsp:nvSpPr>
        <dsp:cNvPr id="0" name=""/>
        <dsp:cNvSpPr/>
      </dsp:nvSpPr>
      <dsp:spPr>
        <a:xfrm>
          <a:off x="0" y="495420"/>
          <a:ext cx="6218238" cy="8064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0EB88A-5AA7-42A2-B0DC-AE49D9678B65}">
      <dsp:nvSpPr>
        <dsp:cNvPr id="0" name=""/>
        <dsp:cNvSpPr/>
      </dsp:nvSpPr>
      <dsp:spPr>
        <a:xfrm>
          <a:off x="310911" y="23100"/>
          <a:ext cx="5457803" cy="94464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524" tIns="0" rIns="164524" bIns="0" numCol="1" spcCol="1270" anchor="ctr" anchorCtr="0">
          <a:noAutofit/>
        </a:bodyPr>
        <a:lstStyle/>
        <a:p>
          <a:pPr marL="0" lvl="0" indent="0" algn="l" defTabSz="800100">
            <a:lnSpc>
              <a:spcPct val="90000"/>
            </a:lnSpc>
            <a:spcBef>
              <a:spcPct val="0"/>
            </a:spcBef>
            <a:spcAft>
              <a:spcPct val="35000"/>
            </a:spcAft>
            <a:buNone/>
          </a:pPr>
          <a:r>
            <a:rPr lang="es-US" sz="1800" kern="1200" dirty="0"/>
            <a:t>Generar mayores canales informativos para mostrar la estabilidad y confianza del sector de las microfinanzas en la población.</a:t>
          </a:r>
        </a:p>
      </dsp:txBody>
      <dsp:txXfrm>
        <a:off x="357025" y="69214"/>
        <a:ext cx="5365575" cy="852412"/>
      </dsp:txXfrm>
    </dsp:sp>
    <dsp:sp modelId="{2FC71411-B18C-45DF-B7E4-0334797DC789}">
      <dsp:nvSpPr>
        <dsp:cNvPr id="0" name=""/>
        <dsp:cNvSpPr/>
      </dsp:nvSpPr>
      <dsp:spPr>
        <a:xfrm>
          <a:off x="0" y="1946940"/>
          <a:ext cx="6218238" cy="8064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503B3D-FD1F-41BB-8DFC-EE7740C9EDDE}">
      <dsp:nvSpPr>
        <dsp:cNvPr id="0" name=""/>
        <dsp:cNvSpPr/>
      </dsp:nvSpPr>
      <dsp:spPr>
        <a:xfrm>
          <a:off x="310911" y="1474620"/>
          <a:ext cx="5283213" cy="94464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524" tIns="0" rIns="164524" bIns="0" numCol="1" spcCol="1270" anchor="ctr" anchorCtr="0">
          <a:noAutofit/>
        </a:bodyPr>
        <a:lstStyle/>
        <a:p>
          <a:pPr marL="0" lvl="0" indent="0" algn="l" defTabSz="800100">
            <a:lnSpc>
              <a:spcPct val="90000"/>
            </a:lnSpc>
            <a:spcBef>
              <a:spcPct val="0"/>
            </a:spcBef>
            <a:spcAft>
              <a:spcPct val="35000"/>
            </a:spcAft>
            <a:buNone/>
          </a:pPr>
          <a:r>
            <a:rPr lang="es-US" sz="1800" kern="1200" dirty="0"/>
            <a:t>Involucrar a los socios de la Cooperativa Ambato en programas y proyectos de desarrollo.</a:t>
          </a:r>
        </a:p>
      </dsp:txBody>
      <dsp:txXfrm>
        <a:off x="357025" y="1520734"/>
        <a:ext cx="5190985" cy="852412"/>
      </dsp:txXfrm>
    </dsp:sp>
    <dsp:sp modelId="{62735C28-3282-4D1B-96BD-DCBE32C7DD34}">
      <dsp:nvSpPr>
        <dsp:cNvPr id="0" name=""/>
        <dsp:cNvSpPr/>
      </dsp:nvSpPr>
      <dsp:spPr>
        <a:xfrm>
          <a:off x="0" y="3433979"/>
          <a:ext cx="6218238" cy="8064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164A21-492C-42E2-86B4-EF8A402D83C3}">
      <dsp:nvSpPr>
        <dsp:cNvPr id="0" name=""/>
        <dsp:cNvSpPr/>
      </dsp:nvSpPr>
      <dsp:spPr>
        <a:xfrm>
          <a:off x="310911" y="2926140"/>
          <a:ext cx="5297360" cy="980158"/>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524" tIns="0" rIns="164524" bIns="0" numCol="1" spcCol="1270" anchor="ctr" anchorCtr="0">
          <a:noAutofit/>
        </a:bodyPr>
        <a:lstStyle/>
        <a:p>
          <a:pPr marL="0" lvl="0" indent="0" algn="l" defTabSz="800100">
            <a:lnSpc>
              <a:spcPct val="90000"/>
            </a:lnSpc>
            <a:spcBef>
              <a:spcPct val="0"/>
            </a:spcBef>
            <a:spcAft>
              <a:spcPct val="35000"/>
            </a:spcAft>
            <a:buNone/>
          </a:pPr>
          <a:r>
            <a:rPr lang="es-US" sz="1800" kern="1200" dirty="0"/>
            <a:t>Los métodos tradicionales y empíricos aplicados en la cooperativa deben ser traducidos en políticas y procesos debidamente documentados. </a:t>
          </a:r>
        </a:p>
      </dsp:txBody>
      <dsp:txXfrm>
        <a:off x="358758" y="2973987"/>
        <a:ext cx="5201666" cy="884464"/>
      </dsp:txXfrm>
    </dsp:sp>
    <dsp:sp modelId="{0433A7AF-6C38-4BC3-BB65-F442CBB12756}">
      <dsp:nvSpPr>
        <dsp:cNvPr id="0" name=""/>
        <dsp:cNvSpPr/>
      </dsp:nvSpPr>
      <dsp:spPr>
        <a:xfrm>
          <a:off x="0" y="4885499"/>
          <a:ext cx="6218238" cy="8064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83C979-40F3-44C3-A33D-38664C783CBC}">
      <dsp:nvSpPr>
        <dsp:cNvPr id="0" name=""/>
        <dsp:cNvSpPr/>
      </dsp:nvSpPr>
      <dsp:spPr>
        <a:xfrm>
          <a:off x="310911" y="4413179"/>
          <a:ext cx="5315293" cy="94464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524" tIns="0" rIns="164524" bIns="0" numCol="1" spcCol="1270" anchor="ctr" anchorCtr="0">
          <a:noAutofit/>
        </a:bodyPr>
        <a:lstStyle/>
        <a:p>
          <a:pPr marL="0" lvl="0" indent="0" algn="l" defTabSz="800100">
            <a:lnSpc>
              <a:spcPct val="90000"/>
            </a:lnSpc>
            <a:spcBef>
              <a:spcPct val="0"/>
            </a:spcBef>
            <a:spcAft>
              <a:spcPct val="35000"/>
            </a:spcAft>
            <a:buNone/>
          </a:pPr>
          <a:r>
            <a:rPr lang="es-US" sz="1800" kern="1200" dirty="0"/>
            <a:t>Desarrollar una herramienta informática con los criterios del modelo planteados, con elementos de seguridad de información personal. </a:t>
          </a:r>
        </a:p>
      </dsp:txBody>
      <dsp:txXfrm>
        <a:off x="357025" y="4459293"/>
        <a:ext cx="5223065" cy="85241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pPr rtl="0"/>
            <a:fld id="{F7263291-AF9B-40AC-86FB-A4BC679DE9B1}" type="datetime1">
              <a:rPr lang="es-ES" smtClean="0"/>
              <a:t>11/04/2022</a:t>
            </a:fld>
            <a:endParaRPr lang="es-ES" dirty="0"/>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604A0D4-B89B-4ADD-AF9E-38636B40EE4E}" type="slidenum">
              <a:rPr lang="es-ES" smtClean="0"/>
              <a:t>‹Nº›</a:t>
            </a:fld>
            <a:endParaRPr lang="es-ES" dirty="0"/>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pPr rtl="0"/>
            <a:fld id="{D37F807C-0218-4A41-8347-EABE14BBB239}" type="datetime1">
              <a:rPr lang="es-ES" noProof="0" smtClean="0"/>
              <a:t>11/04/2022</a:t>
            </a:fld>
            <a:endParaRPr lang="es-ES" noProof="0"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1"/>
            <a:ext cx="5486400" cy="308610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2869989-EB00-4EE7-BCB5-25BDC5BB29F8}" type="slidenum">
              <a:rPr lang="es-ES" noProof="0" smtClean="0"/>
              <a:t>‹Nº›</a:t>
            </a:fld>
            <a:endParaRPr lang="es-ES" noProof="0" dirty="0"/>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2869989-EB00-4EE7-BCB5-25BDC5BB29F8}" type="slidenum">
              <a:rPr lang="es-ES" smtClean="0"/>
              <a:t>1</a:t>
            </a:fld>
            <a:endParaRPr lang="es-ES" dirty="0"/>
          </a:p>
        </p:txBody>
      </p:sp>
    </p:spTree>
    <p:extLst>
      <p:ext uri="{BB962C8B-B14F-4D97-AF65-F5344CB8AC3E}">
        <p14:creationId xmlns:p14="http://schemas.microsoft.com/office/powerpoint/2010/main" val="959293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latin typeface="+mj-lt"/>
              </a:rPr>
              <a:t>Aquí se muestra como ha ido creciendo la cooperativa en su 17 años de vida.</a:t>
            </a:r>
          </a:p>
          <a:p>
            <a:r>
              <a:rPr lang="es-ES" dirty="0">
                <a:latin typeface="+mj-lt"/>
              </a:rPr>
              <a:t>- Como ha sido su evaluación a través de fusiones y adquisiciones de cooperativas en donde hoy se encuentran sus sucursales. </a:t>
            </a:r>
          </a:p>
          <a:p>
            <a:pPr marL="171450" indent="-171450">
              <a:buFontTx/>
              <a:buChar char="-"/>
            </a:pPr>
            <a:r>
              <a:rPr lang="es-ES" dirty="0">
                <a:latin typeface="+mj-lt"/>
              </a:rPr>
              <a:t>Por ejemplo en numero de clientes en 2003 tenían 5689 socios, a 2011 54541 y a 2019 tienen 102118.</a:t>
            </a:r>
          </a:p>
          <a:p>
            <a:pPr marL="171450" indent="-171450">
              <a:buFontTx/>
              <a:buChar char="-"/>
            </a:pPr>
            <a:r>
              <a:rPr lang="es-ES" dirty="0">
                <a:latin typeface="+mj-lt"/>
              </a:rPr>
              <a:t>Sus activos han pasado de USD 380 mil en 2003, USD 29.5 millones en 2011 y en 2019 a USD146.5 millones </a:t>
            </a:r>
          </a:p>
        </p:txBody>
      </p:sp>
      <p:sp>
        <p:nvSpPr>
          <p:cNvPr id="4" name="Marcador de número de diapositiva 3"/>
          <p:cNvSpPr>
            <a:spLocks noGrp="1"/>
          </p:cNvSpPr>
          <p:nvPr>
            <p:ph type="sldNum" sz="quarter" idx="10"/>
          </p:nvPr>
        </p:nvSpPr>
        <p:spPr/>
        <p:txBody>
          <a:bodyPr/>
          <a:lstStyle/>
          <a:p>
            <a:pPr rtl="0"/>
            <a:fld id="{82869989-EB00-4EE7-BCB5-25BDC5BB29F8}" type="slidenum">
              <a:rPr lang="es-ES" smtClean="0"/>
              <a:t>10</a:t>
            </a:fld>
            <a:endParaRPr lang="es-ES" dirty="0"/>
          </a:p>
        </p:txBody>
      </p:sp>
    </p:spTree>
    <p:extLst>
      <p:ext uri="{BB962C8B-B14F-4D97-AF65-F5344CB8AC3E}">
        <p14:creationId xmlns:p14="http://schemas.microsoft.com/office/powerpoint/2010/main" val="1113768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latin typeface="+mj-lt"/>
                <a:cs typeface="Arabic Typesetting" panose="03020402040406030203" pitchFamily="66" charset="-78"/>
              </a:rPr>
              <a:t>En el trabajo se tienen cifras solo hasta 2018 ya que eran las que estaban disponibles hasta esa fecha de realización en los anuarios y memorias de la COAC,</a:t>
            </a:r>
          </a:p>
          <a:p>
            <a:r>
              <a:rPr lang="es-ES" dirty="0">
                <a:latin typeface="+mj-lt"/>
                <a:cs typeface="Arabic Typesetting" panose="03020402040406030203" pitchFamily="66" charset="-78"/>
              </a:rPr>
              <a:t>Para esta presentación solo se añadió información actualizada que ya estuvo disponible a partir de marzo de 2020.</a:t>
            </a:r>
          </a:p>
          <a:p>
            <a:r>
              <a:rPr lang="es-ES" dirty="0">
                <a:latin typeface="+mj-lt"/>
                <a:cs typeface="Arabic Typesetting" panose="03020402040406030203" pitchFamily="66" charset="-78"/>
              </a:rPr>
              <a:t>Las tendencias que se muestran son estables, como se muestra</a:t>
            </a:r>
            <a:r>
              <a:rPr lang="es-US" noProof="0" dirty="0">
                <a:latin typeface="+mj-lt"/>
                <a:cs typeface="Arabic Typesetting" panose="03020402040406030203" pitchFamily="66" charset="-78"/>
              </a:rPr>
              <a:t> en la figura los principales fuentes de captación se originan de la cuenta AHORRO VISTA y de los DEPOSITOS A PLAZO FIJO, los cuales son invertidos en créditos, que tienen una evaluación importante, donde solo en 2019 se entregaron 90 millones de USD repartidos en alrededor de 10.000 socios, llegando a generar una cartera total de crédito a finales de 2019 de 117 millones, es decir un crecimiento del 32.5% en relación al 2018. </a:t>
            </a:r>
          </a:p>
        </p:txBody>
      </p:sp>
      <p:sp>
        <p:nvSpPr>
          <p:cNvPr id="4" name="Marcador de número de diapositiva 3"/>
          <p:cNvSpPr>
            <a:spLocks noGrp="1"/>
          </p:cNvSpPr>
          <p:nvPr>
            <p:ph type="sldNum" sz="quarter" idx="10"/>
          </p:nvPr>
        </p:nvSpPr>
        <p:spPr/>
        <p:txBody>
          <a:bodyPr/>
          <a:lstStyle/>
          <a:p>
            <a:pPr rtl="0"/>
            <a:fld id="{82869989-EB00-4EE7-BCB5-25BDC5BB29F8}" type="slidenum">
              <a:rPr lang="es-ES" smtClean="0"/>
              <a:t>11</a:t>
            </a:fld>
            <a:endParaRPr lang="es-ES" dirty="0"/>
          </a:p>
        </p:txBody>
      </p:sp>
    </p:spTree>
    <p:extLst>
      <p:ext uri="{BB962C8B-B14F-4D97-AF65-F5344CB8AC3E}">
        <p14:creationId xmlns:p14="http://schemas.microsoft.com/office/powerpoint/2010/main" val="1480340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latin typeface="+mj-lt"/>
              </a:rPr>
              <a:t>La COAC Ambato en relación a su desempeño financiero muestra las siguientes:</a:t>
            </a:r>
          </a:p>
          <a:p>
            <a:r>
              <a:rPr lang="es-ES" dirty="0">
                <a:latin typeface="+mj-lt"/>
              </a:rPr>
              <a:t>CALIDAD DE ACTIVOS: </a:t>
            </a:r>
            <a:r>
              <a:rPr lang="es-EC" sz="1800" dirty="0">
                <a:effectLst/>
                <a:latin typeface="+mj-lt"/>
                <a:ea typeface="Calibri" panose="020F0502020204030204" pitchFamily="34" charset="0"/>
              </a:rPr>
              <a:t>analiza el riesgo generado por los créditos vencidos, evalúa las políticas relacionadas con el riesgo de la cartera y la productividad de las inversiones realizadas en activos. Cuando el indicador es alto indica que existe una alta productividad de los activos de la institución financiera. </a:t>
            </a:r>
            <a:r>
              <a:rPr lang="es-ES" dirty="0">
                <a:latin typeface="+mj-lt"/>
              </a:rPr>
              <a:t> </a:t>
            </a:r>
          </a:p>
          <a:p>
            <a:r>
              <a:rPr lang="es-MX" sz="1800" dirty="0">
                <a:effectLst/>
                <a:latin typeface="+mj-lt"/>
                <a:ea typeface="Times New Roman" panose="02020603050405020304" pitchFamily="18" charset="0"/>
                <a:cs typeface="Times New Roman" panose="02020603050405020304" pitchFamily="18" charset="0"/>
              </a:rPr>
              <a:t>Activos productivos / pasivos con costo</a:t>
            </a:r>
          </a:p>
          <a:p>
            <a:endParaRPr lang="es-MX" sz="1800" dirty="0">
              <a:effectLst/>
              <a:latin typeface="+mj-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800" dirty="0">
                <a:effectLst/>
                <a:latin typeface="+mj-lt"/>
                <a:ea typeface="Times New Roman" panose="02020603050405020304" pitchFamily="18" charset="0"/>
                <a:cs typeface="Times New Roman" panose="02020603050405020304" pitchFamily="18" charset="0"/>
              </a:rPr>
              <a:t>COBERTURA: </a:t>
            </a:r>
            <a:r>
              <a:rPr lang="es-EC" sz="1800" dirty="0">
                <a:effectLst/>
                <a:latin typeface="+mj-lt"/>
                <a:ea typeface="Calibri" panose="020F0502020204030204" pitchFamily="34" charset="0"/>
              </a:rPr>
              <a:t>La razón de cobertura mide el porcentaje de provisión destinado a las cuentas incobrables, por lo que un mayor índice muestra un mayor nivel de provisión en el caso de pérdida o una disminución de la cartera de crédito improductiva. Por ejemplo, </a:t>
            </a:r>
            <a:r>
              <a:rPr lang="es-EC" sz="1800" dirty="0">
                <a:effectLst/>
                <a:latin typeface="+mj-lt"/>
                <a:ea typeface="Calibri" panose="020F0502020204030204" pitchFamily="34" charset="0"/>
                <a:cs typeface="Times New Roman" panose="02020603050405020304" pitchFamily="18" charset="0"/>
              </a:rPr>
              <a:t>a diciembre del 2018 por cada un dólar de cartera de crédito improductiva la institución contaba con 138,75 USD, lo cual en si bien puede mostrar un incremento del riesgo, también muestra que existen las reservar suficiente para poder cubrirlos.</a:t>
            </a:r>
            <a:endParaRPr lang="es-US" sz="1800" dirty="0">
              <a:effectLst/>
              <a:latin typeface="+mj-lt"/>
              <a:ea typeface="Calibri" panose="020F0502020204030204" pitchFamily="34" charset="0"/>
              <a:cs typeface="Times New Roman" panose="02020603050405020304" pitchFamily="18" charset="0"/>
            </a:endParaRPr>
          </a:p>
          <a:p>
            <a:endParaRPr lang="es-MX" sz="1800" dirty="0">
              <a:effectLst/>
              <a:latin typeface="+mj-lt"/>
              <a:ea typeface="Times New Roman" panose="02020603050405020304" pitchFamily="18" charset="0"/>
              <a:cs typeface="Times New Roman" panose="02020603050405020304" pitchFamily="18" charset="0"/>
            </a:endParaRPr>
          </a:p>
          <a:p>
            <a:r>
              <a:rPr lang="es-MX" sz="1800" dirty="0">
                <a:effectLst/>
                <a:latin typeface="+mj-lt"/>
                <a:ea typeface="Times New Roman" panose="02020603050405020304" pitchFamily="18" charset="0"/>
                <a:cs typeface="Times New Roman" panose="02020603050405020304" pitchFamily="18" charset="0"/>
              </a:rPr>
              <a:t>LIQUIDEZ. </a:t>
            </a:r>
            <a:r>
              <a:rPr lang="es-EC" sz="1800" dirty="0">
                <a:effectLst/>
                <a:latin typeface="+mj-lt"/>
                <a:ea typeface="Calibri" panose="020F0502020204030204" pitchFamily="34" charset="0"/>
              </a:rPr>
              <a:t>La liquidez relaciona los fondos totales disponibles, con el total de los depósitos a corto plazo. Para el 2018 se tiene una caída al 22,54%, lo cual muestra que existieron más crédito generando una disminución de los fondos disponibles, así como un aumento de los depósitos de corto plazo, situación que ya mejoró al 2019.</a:t>
            </a:r>
            <a:endParaRPr lang="es-MX" sz="1800" dirty="0">
              <a:effectLst/>
              <a:latin typeface="+mj-lt"/>
              <a:ea typeface="Times New Roman" panose="02020603050405020304" pitchFamily="18" charset="0"/>
              <a:cs typeface="Times New Roman" panose="02020603050405020304" pitchFamily="18" charset="0"/>
            </a:endParaRPr>
          </a:p>
          <a:p>
            <a:endParaRPr lang="es-MX" sz="1800" dirty="0">
              <a:effectLst/>
              <a:latin typeface="+mj-lt"/>
              <a:ea typeface="Times New Roman" panose="02020603050405020304" pitchFamily="18" charset="0"/>
              <a:cs typeface="Times New Roman" panose="02020603050405020304" pitchFamily="18" charset="0"/>
            </a:endParaRPr>
          </a:p>
          <a:p>
            <a:r>
              <a:rPr lang="es-MX" sz="1800" dirty="0">
                <a:effectLst/>
                <a:latin typeface="+mj-lt"/>
                <a:ea typeface="Times New Roman" panose="02020603050405020304" pitchFamily="18" charset="0"/>
                <a:cs typeface="Times New Roman" panose="02020603050405020304" pitchFamily="18" charset="0"/>
              </a:rPr>
              <a:t>MOROSIDAD. </a:t>
            </a:r>
            <a:r>
              <a:rPr lang="es-EC" sz="1800" dirty="0">
                <a:effectLst/>
                <a:latin typeface="+mj-lt"/>
                <a:ea typeface="Calibri" panose="020F0502020204030204" pitchFamily="34" charset="0"/>
              </a:rPr>
              <a:t>La medida de la morosidad muestra la gestión que tiene la cooperativa en temas de calificación de créditos y recuperación de los mismos. En el caso de la Cooperativa Ambato se observa que sus índices tienden a la baja, pasando del 11.19% en el 2016 al 3.13% para finales del 2018 y 2.7% al 2019.</a:t>
            </a:r>
            <a:endParaRPr lang="es-MX" sz="1800" dirty="0">
              <a:effectLst/>
              <a:latin typeface="+mj-lt"/>
              <a:ea typeface="Times New Roman" panose="02020603050405020304" pitchFamily="18" charset="0"/>
              <a:cs typeface="Times New Roman" panose="02020603050405020304" pitchFamily="18" charset="0"/>
            </a:endParaRPr>
          </a:p>
          <a:p>
            <a:endParaRPr lang="es-US" sz="1800" dirty="0">
              <a:effectLst/>
              <a:latin typeface="+mj-lt"/>
              <a:ea typeface="Times New Roman" panose="02020603050405020304" pitchFamily="18" charset="0"/>
            </a:endParaRPr>
          </a:p>
          <a:p>
            <a:endParaRPr lang="es-ES" dirty="0"/>
          </a:p>
        </p:txBody>
      </p:sp>
      <p:sp>
        <p:nvSpPr>
          <p:cNvPr id="4" name="Marcador de número de diapositiva 3"/>
          <p:cNvSpPr>
            <a:spLocks noGrp="1"/>
          </p:cNvSpPr>
          <p:nvPr>
            <p:ph type="sldNum" sz="quarter" idx="10"/>
          </p:nvPr>
        </p:nvSpPr>
        <p:spPr/>
        <p:txBody>
          <a:bodyPr/>
          <a:lstStyle/>
          <a:p>
            <a:pPr rtl="0"/>
            <a:fld id="{82869989-EB00-4EE7-BCB5-25BDC5BB29F8}" type="slidenum">
              <a:rPr lang="es-ES" smtClean="0"/>
              <a:t>12</a:t>
            </a:fld>
            <a:endParaRPr lang="es-ES" dirty="0"/>
          </a:p>
        </p:txBody>
      </p:sp>
    </p:spTree>
    <p:extLst>
      <p:ext uri="{BB962C8B-B14F-4D97-AF65-F5344CB8AC3E}">
        <p14:creationId xmlns:p14="http://schemas.microsoft.com/office/powerpoint/2010/main" val="2856540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latin typeface="+mj-lt"/>
              </a:rPr>
              <a:t>La metodología tiene un enfoque mixto, cualitativo – cuantitativo; desde el punto de vista cualitativo, se analizan los criterios asociados a las variables que afectan el riesgo crediticio, y desde el punto de vista cuantitativo se muestran cifras estadísticas del desempeño de la COAC y de los resultados de la encuesta. </a:t>
            </a:r>
          </a:p>
          <a:p>
            <a:r>
              <a:rPr lang="es-ES" dirty="0">
                <a:latin typeface="+mj-lt"/>
              </a:rPr>
              <a:t>La población total para analistas de crédito son 36 funcionarios, donde se encuestaron a todos.</a:t>
            </a:r>
          </a:p>
          <a:p>
            <a:r>
              <a:rPr lang="es-ES" dirty="0">
                <a:latin typeface="+mj-lt"/>
              </a:rPr>
              <a:t>La población de socios, de los aproximadamente 84.000 socios que se tenían a 2019, se escogió al segmento socios microempresarios que en total eran de 9.967, donde estadísticamente se obtuvo una muestra de 370 ( revisar calculo en el documento).</a:t>
            </a:r>
          </a:p>
          <a:p>
            <a:r>
              <a:rPr lang="es-ES" dirty="0">
                <a:latin typeface="+mj-lt"/>
              </a:rPr>
              <a:t>El Cuestionario para los analistas tuvo 11 preguntas</a:t>
            </a:r>
          </a:p>
          <a:p>
            <a:r>
              <a:rPr lang="es-ES" dirty="0">
                <a:latin typeface="+mj-lt"/>
              </a:rPr>
              <a:t>El Cuestionario para los socios tuvo 13 preguntas, entre informativas como elementos relacionados al crédito .</a:t>
            </a:r>
          </a:p>
          <a:p>
            <a:endParaRPr lang="es-ES" dirty="0"/>
          </a:p>
        </p:txBody>
      </p:sp>
      <p:sp>
        <p:nvSpPr>
          <p:cNvPr id="4" name="Marcador de número de diapositiva 3"/>
          <p:cNvSpPr>
            <a:spLocks noGrp="1"/>
          </p:cNvSpPr>
          <p:nvPr>
            <p:ph type="sldNum" sz="quarter" idx="10"/>
          </p:nvPr>
        </p:nvSpPr>
        <p:spPr/>
        <p:txBody>
          <a:bodyPr/>
          <a:lstStyle/>
          <a:p>
            <a:pPr rtl="0"/>
            <a:fld id="{82869989-EB00-4EE7-BCB5-25BDC5BB29F8}" type="slidenum">
              <a:rPr lang="es-ES" smtClean="0"/>
              <a:t>13</a:t>
            </a:fld>
            <a:endParaRPr lang="es-ES" dirty="0"/>
          </a:p>
        </p:txBody>
      </p:sp>
    </p:spTree>
    <p:extLst>
      <p:ext uri="{BB962C8B-B14F-4D97-AF65-F5344CB8AC3E}">
        <p14:creationId xmlns:p14="http://schemas.microsoft.com/office/powerpoint/2010/main" val="1092168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latin typeface="+mj-lt"/>
              </a:rPr>
              <a:t>Solo leer los resultados</a:t>
            </a:r>
          </a:p>
        </p:txBody>
      </p:sp>
      <p:sp>
        <p:nvSpPr>
          <p:cNvPr id="4" name="Marcador de número de diapositiva 3"/>
          <p:cNvSpPr>
            <a:spLocks noGrp="1"/>
          </p:cNvSpPr>
          <p:nvPr>
            <p:ph type="sldNum" sz="quarter" idx="10"/>
          </p:nvPr>
        </p:nvSpPr>
        <p:spPr/>
        <p:txBody>
          <a:bodyPr/>
          <a:lstStyle/>
          <a:p>
            <a:pPr rtl="0"/>
            <a:fld id="{82869989-EB00-4EE7-BCB5-25BDC5BB29F8}" type="slidenum">
              <a:rPr lang="es-ES" smtClean="0"/>
              <a:t>14</a:t>
            </a:fld>
            <a:endParaRPr lang="es-ES" dirty="0"/>
          </a:p>
        </p:txBody>
      </p:sp>
    </p:spTree>
    <p:extLst>
      <p:ext uri="{BB962C8B-B14F-4D97-AF65-F5344CB8AC3E}">
        <p14:creationId xmlns:p14="http://schemas.microsoft.com/office/powerpoint/2010/main" val="3343475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latin typeface="+mj-lt"/>
              </a:rPr>
              <a:t>Solo leer los resultados</a:t>
            </a:r>
          </a:p>
        </p:txBody>
      </p:sp>
      <p:sp>
        <p:nvSpPr>
          <p:cNvPr id="4" name="Marcador de número de diapositiva 3"/>
          <p:cNvSpPr>
            <a:spLocks noGrp="1"/>
          </p:cNvSpPr>
          <p:nvPr>
            <p:ph type="sldNum" sz="quarter" idx="10"/>
          </p:nvPr>
        </p:nvSpPr>
        <p:spPr/>
        <p:txBody>
          <a:bodyPr/>
          <a:lstStyle/>
          <a:p>
            <a:pPr rtl="0"/>
            <a:fld id="{82869989-EB00-4EE7-BCB5-25BDC5BB29F8}" type="slidenum">
              <a:rPr lang="es-ES" smtClean="0"/>
              <a:t>15</a:t>
            </a:fld>
            <a:endParaRPr lang="es-ES" dirty="0"/>
          </a:p>
        </p:txBody>
      </p:sp>
    </p:spTree>
    <p:extLst>
      <p:ext uri="{BB962C8B-B14F-4D97-AF65-F5344CB8AC3E}">
        <p14:creationId xmlns:p14="http://schemas.microsoft.com/office/powerpoint/2010/main" val="393710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latin typeface="+mj-lt"/>
                <a:cs typeface="Arabic Typesetting" panose="03020402040406030203" pitchFamily="66" charset="-78"/>
              </a:rPr>
              <a:t>En este punto se debe mencionar que es un Scoring de crédito: </a:t>
            </a:r>
          </a:p>
          <a:p>
            <a:r>
              <a:rPr lang="es-EC" sz="1800" dirty="0">
                <a:effectLst/>
                <a:latin typeface="+mj-lt"/>
                <a:ea typeface="Calibri" panose="020F0502020204030204" pitchFamily="34" charset="0"/>
                <a:cs typeface="Arabic Typesetting" panose="03020402040406030203" pitchFamily="66" charset="-78"/>
              </a:rPr>
              <a:t>Un scoring de crédito básicamente busca desarrollar una regla que permita clasificar a los solicitantes de crédito en dos grupos “los que con alta probabilidad podrán hacer frente a sus obligaciones crediticias, y aquellos que, por el contrario, resultarán fallidos</a:t>
            </a:r>
          </a:p>
          <a:p>
            <a:r>
              <a:rPr lang="es-EC" sz="1800" dirty="0">
                <a:effectLst/>
                <a:latin typeface="+mj-lt"/>
                <a:cs typeface="Arabic Typesetting" panose="03020402040406030203" pitchFamily="66" charset="-78"/>
              </a:rPr>
              <a:t>Mencionar los diferentes modelos: </a:t>
            </a:r>
          </a:p>
          <a:p>
            <a:pPr marL="285750" indent="-285750">
              <a:buFontTx/>
              <a:buChar char="-"/>
            </a:pPr>
            <a:r>
              <a:rPr lang="es-EC" sz="1800" dirty="0">
                <a:effectLst/>
                <a:latin typeface="+mj-lt"/>
                <a:cs typeface="Arabic Typesetting" panose="03020402040406030203" pitchFamily="66" charset="-78"/>
              </a:rPr>
              <a:t>Estadísticos: análisis discriminante, probabilidad lineal, </a:t>
            </a:r>
            <a:r>
              <a:rPr lang="es-EC" sz="1800" dirty="0" err="1">
                <a:effectLst/>
                <a:latin typeface="+mj-lt"/>
                <a:cs typeface="Arabic Typesetting" panose="03020402040406030203" pitchFamily="66" charset="-78"/>
              </a:rPr>
              <a:t>logit</a:t>
            </a:r>
            <a:r>
              <a:rPr lang="es-EC" sz="1800" dirty="0">
                <a:effectLst/>
                <a:latin typeface="+mj-lt"/>
                <a:cs typeface="Arabic Typesetting" panose="03020402040406030203" pitchFamily="66" charset="-78"/>
              </a:rPr>
              <a:t> – </a:t>
            </a:r>
            <a:r>
              <a:rPr lang="es-EC" sz="1800" dirty="0" err="1">
                <a:effectLst/>
                <a:latin typeface="+mj-lt"/>
                <a:cs typeface="Arabic Typesetting" panose="03020402040406030203" pitchFamily="66" charset="-78"/>
              </a:rPr>
              <a:t>probit</a:t>
            </a:r>
            <a:r>
              <a:rPr lang="es-EC" sz="1800" dirty="0">
                <a:effectLst/>
                <a:latin typeface="+mj-lt"/>
                <a:cs typeface="Arabic Typesetting" panose="03020402040406030203" pitchFamily="66" charset="-78"/>
              </a:rPr>
              <a:t>.</a:t>
            </a:r>
          </a:p>
          <a:p>
            <a:pPr marL="285750" indent="-285750">
              <a:buFontTx/>
              <a:buChar char="-"/>
            </a:pPr>
            <a:r>
              <a:rPr lang="es-EC" sz="1800" dirty="0">
                <a:effectLst/>
                <a:latin typeface="+mj-lt"/>
                <a:cs typeface="Arabic Typesetting" panose="03020402040406030203" pitchFamily="66" charset="-78"/>
              </a:rPr>
              <a:t>No estadísticos: Arboles de decisión, redes neuronales, programación lineal</a:t>
            </a:r>
          </a:p>
          <a:p>
            <a:pPr marL="285750" indent="-285750">
              <a:buFontTx/>
              <a:buChar char="-"/>
            </a:pPr>
            <a:r>
              <a:rPr lang="es-EC" sz="1800" dirty="0">
                <a:effectLst/>
                <a:latin typeface="+mj-lt"/>
                <a:cs typeface="Arabic Typesetting" panose="03020402040406030203" pitchFamily="66" charset="-78"/>
              </a:rPr>
              <a:t>Modelo tradicional 5C, SE ESCOGIO ESTE POR SU SIMPLICIDAD Y PORQUE LOS PROCESOS QUE APLICA LA COAC SE BASAN EN ESTOS ELEMENTOS ( EXISTE EXPERIENCIA PREVIA) </a:t>
            </a:r>
          </a:p>
          <a:p>
            <a:pPr marL="0" indent="0">
              <a:buFontTx/>
              <a:buNone/>
            </a:pPr>
            <a:r>
              <a:rPr lang="es-EC" sz="1800" dirty="0">
                <a:effectLst/>
                <a:latin typeface="+mj-lt"/>
                <a:cs typeface="Arabic Typesetting" panose="03020402040406030203" pitchFamily="66" charset="-78"/>
              </a:rPr>
              <a:t>LAS PONDERACIONES DE TRABAJARON EN FUNCIÓN DE ENTREVISTAS CON EXPERTOS DEL AREA, OFICIALES DE CREDITO DE LA COAC. </a:t>
            </a:r>
          </a:p>
          <a:p>
            <a:pPr marL="0" indent="0">
              <a:buFontTx/>
              <a:buNone/>
            </a:pPr>
            <a:r>
              <a:rPr lang="es-EC" sz="1800" b="1" dirty="0">
                <a:effectLst/>
                <a:latin typeface="+mj-lt"/>
                <a:cs typeface="Arabic Typesetting" panose="03020402040406030203" pitchFamily="66" charset="-78"/>
              </a:rPr>
              <a:t>(EN REALIDAD ESTOS PORCENTAJES FUERON RECOMENDADOS POR SU TUTOR)</a:t>
            </a:r>
          </a:p>
          <a:p>
            <a:pPr marL="171450" indent="-171450">
              <a:buFontTx/>
              <a:buChar char="-"/>
            </a:pPr>
            <a:endParaRPr lang="es-ES" dirty="0"/>
          </a:p>
        </p:txBody>
      </p:sp>
      <p:sp>
        <p:nvSpPr>
          <p:cNvPr id="4" name="Marcador de número de diapositiva 3"/>
          <p:cNvSpPr>
            <a:spLocks noGrp="1"/>
          </p:cNvSpPr>
          <p:nvPr>
            <p:ph type="sldNum" sz="quarter" idx="10"/>
          </p:nvPr>
        </p:nvSpPr>
        <p:spPr/>
        <p:txBody>
          <a:bodyPr/>
          <a:lstStyle/>
          <a:p>
            <a:pPr rtl="0"/>
            <a:fld id="{82869989-EB00-4EE7-BCB5-25BDC5BB29F8}" type="slidenum">
              <a:rPr lang="es-ES" smtClean="0"/>
              <a:t>16</a:t>
            </a:fld>
            <a:endParaRPr lang="es-ES" dirty="0"/>
          </a:p>
        </p:txBody>
      </p:sp>
    </p:spTree>
    <p:extLst>
      <p:ext uri="{BB962C8B-B14F-4D97-AF65-F5344CB8AC3E}">
        <p14:creationId xmlns:p14="http://schemas.microsoft.com/office/powerpoint/2010/main" val="68094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800" dirty="0">
                <a:effectLst/>
                <a:latin typeface="+mj-lt"/>
                <a:ea typeface="Calibri" panose="020F0502020204030204" pitchFamily="34" charset="0"/>
              </a:rPr>
              <a:t>Esta variable hace referencia a la honorabilidad y solvencia moral que tiene el deudor para responder a un crédito. La evaluación del carácter o solvencia moral de un cliente.</a:t>
            </a:r>
          </a:p>
          <a:p>
            <a:r>
              <a:rPr lang="es-EC" sz="1800" dirty="0">
                <a:effectLst/>
                <a:latin typeface="+mj-lt"/>
              </a:rPr>
              <a:t>Las ponderaciones de la edad, se las obtuvieron en función del total de empleo pleno por rangos de edad. Entre los 18 años y por arriba de los 65 años de acuerdo a datos del INEC se tienen 3.123.743 personas con empleo pleno. Por ejemplo entre 25 y 34 años se tienen 874.648 personas, lo que equivale al 28%, haciendo una relación (regla de 3) en relación al peso dado, dentro del modelo esta equivale a 8.7%, siendo 10% el máximo que se puede logra la cual esta entre 45 y 64 años.</a:t>
            </a:r>
          </a:p>
          <a:p>
            <a:r>
              <a:rPr lang="es-EC" sz="1800" dirty="0">
                <a:effectLst/>
                <a:latin typeface="+mj-lt"/>
              </a:rPr>
              <a:t>Las calificaciones del Buro de crédito, se manejo primero una ponderación en la cual el 70% debe sobrepasar los 918 punto, en donde haciendo la relación esta equivale al 14.4%  y de ahí en adelante hasta llegar al 15% y viceversa hasta el 10%.</a:t>
            </a:r>
          </a:p>
          <a:p>
            <a:r>
              <a:rPr lang="es-MX" sz="1800" b="1" i="0" u="none" strike="noStrike" dirty="0">
                <a:solidFill>
                  <a:srgbClr val="000000"/>
                </a:solidFill>
                <a:effectLst/>
                <a:latin typeface="+mj-lt"/>
              </a:rPr>
              <a:t>DESDE </a:t>
            </a:r>
            <a:r>
              <a:rPr lang="es-MX" sz="2800" dirty="0">
                <a:latin typeface="+mj-lt"/>
              </a:rPr>
              <a:t> </a:t>
            </a:r>
            <a:r>
              <a:rPr lang="es-MX" sz="1800" b="1" i="0" u="none" strike="noStrike" dirty="0">
                <a:solidFill>
                  <a:srgbClr val="000000"/>
                </a:solidFill>
                <a:effectLst/>
                <a:latin typeface="+mj-lt"/>
              </a:rPr>
              <a:t>HASTA</a:t>
            </a:r>
            <a:r>
              <a:rPr lang="es-MX" sz="2800" dirty="0">
                <a:latin typeface="+mj-lt"/>
              </a:rPr>
              <a:t>     </a:t>
            </a:r>
            <a:r>
              <a:rPr lang="es-MX" sz="1800" b="1" i="0" u="none" strike="noStrike" dirty="0">
                <a:solidFill>
                  <a:srgbClr val="000000"/>
                </a:solidFill>
                <a:effectLst/>
                <a:latin typeface="+mj-lt"/>
              </a:rPr>
              <a:t>PONDERACION </a:t>
            </a:r>
            <a:r>
              <a:rPr lang="es-MX" sz="2800" dirty="0">
                <a:latin typeface="+mj-lt"/>
              </a:rPr>
              <a:t>    </a:t>
            </a:r>
            <a:r>
              <a:rPr lang="es-MX" sz="1800" b="1" i="0" u="none" strike="noStrike" dirty="0">
                <a:solidFill>
                  <a:srgbClr val="000000"/>
                </a:solidFill>
                <a:effectLst/>
                <a:latin typeface="+mj-lt"/>
              </a:rPr>
              <a:t>PESO DE VARIABLE</a:t>
            </a:r>
            <a:r>
              <a:rPr lang="es-MX" sz="2800" dirty="0">
                <a:latin typeface="+mj-lt"/>
              </a:rPr>
              <a:t> </a:t>
            </a:r>
          </a:p>
          <a:p>
            <a:pPr marL="342900" indent="-342900">
              <a:buAutoNum type="arabicPlain" startAt="965"/>
            </a:pPr>
            <a:r>
              <a:rPr lang="es-MX" sz="1800" b="0" i="0" u="none" strike="noStrike" dirty="0">
                <a:solidFill>
                  <a:srgbClr val="000000"/>
                </a:solidFill>
                <a:effectLst/>
                <a:latin typeface="+mj-lt"/>
              </a:rPr>
              <a:t>      999</a:t>
            </a:r>
            <a:r>
              <a:rPr lang="es-MX" sz="2800" dirty="0">
                <a:latin typeface="+mj-lt"/>
              </a:rPr>
              <a:t>                 </a:t>
            </a:r>
            <a:r>
              <a:rPr lang="es-MX" sz="1800" b="0" i="0" u="none" strike="noStrike" dirty="0">
                <a:solidFill>
                  <a:srgbClr val="000000"/>
                </a:solidFill>
                <a:effectLst/>
                <a:latin typeface="+mj-lt"/>
              </a:rPr>
              <a:t>100.00                      15.00%</a:t>
            </a:r>
            <a:r>
              <a:rPr lang="es-MX" sz="2800" dirty="0">
                <a:latin typeface="+mj-lt"/>
              </a:rPr>
              <a:t> </a:t>
            </a:r>
          </a:p>
          <a:p>
            <a:pPr marL="342900" indent="-342900">
              <a:buAutoNum type="arabicPlain" startAt="950"/>
            </a:pPr>
            <a:r>
              <a:rPr lang="es-MX" sz="1800" b="0" i="0" u="none" strike="noStrike" dirty="0">
                <a:solidFill>
                  <a:srgbClr val="000000"/>
                </a:solidFill>
                <a:effectLst/>
                <a:latin typeface="+mj-lt"/>
              </a:rPr>
              <a:t>      964</a:t>
            </a:r>
            <a:r>
              <a:rPr lang="es-MX" sz="2800" dirty="0">
                <a:latin typeface="+mj-lt"/>
              </a:rPr>
              <a:t> </a:t>
            </a:r>
            <a:r>
              <a:rPr lang="es-MX" sz="1800" b="0" i="0" u="none" strike="noStrike" dirty="0">
                <a:solidFill>
                  <a:srgbClr val="000000"/>
                </a:solidFill>
                <a:effectLst/>
                <a:latin typeface="+mj-lt"/>
              </a:rPr>
              <a:t>                 90.00                       14.80%</a:t>
            </a:r>
            <a:endParaRPr lang="es-MX" sz="2800" b="0" i="0" u="none" strike="noStrike" dirty="0">
              <a:solidFill>
                <a:srgbClr val="000000"/>
              </a:solidFill>
              <a:effectLst/>
              <a:latin typeface="+mj-lt"/>
            </a:endParaRPr>
          </a:p>
          <a:p>
            <a:pPr marL="0" indent="0">
              <a:buNone/>
            </a:pPr>
            <a:r>
              <a:rPr lang="es-MX" sz="1800" b="0" i="0" u="none" strike="noStrike" dirty="0">
                <a:solidFill>
                  <a:srgbClr val="000000"/>
                </a:solidFill>
                <a:effectLst/>
                <a:latin typeface="+mj-lt"/>
              </a:rPr>
              <a:t>939</a:t>
            </a:r>
            <a:r>
              <a:rPr lang="es-MX" sz="2800" dirty="0">
                <a:latin typeface="+mj-lt"/>
              </a:rPr>
              <a:t>         </a:t>
            </a:r>
            <a:r>
              <a:rPr lang="es-MX" sz="1800" b="0" i="0" u="none" strike="noStrike" dirty="0">
                <a:solidFill>
                  <a:srgbClr val="000000"/>
                </a:solidFill>
                <a:effectLst/>
                <a:latin typeface="+mj-lt"/>
              </a:rPr>
              <a:t>949</a:t>
            </a:r>
            <a:r>
              <a:rPr lang="es-MX" sz="2800" dirty="0">
                <a:latin typeface="+mj-lt"/>
              </a:rPr>
              <a:t> </a:t>
            </a:r>
            <a:r>
              <a:rPr lang="es-MX" sz="1800" b="0" i="0" u="none" strike="noStrike" dirty="0">
                <a:solidFill>
                  <a:srgbClr val="000000"/>
                </a:solidFill>
                <a:effectLst/>
                <a:latin typeface="+mj-lt"/>
              </a:rPr>
              <a:t>                 80.00                       14.60%</a:t>
            </a:r>
            <a:r>
              <a:rPr lang="es-MX" sz="2800" dirty="0">
                <a:latin typeface="+mj-lt"/>
              </a:rPr>
              <a:t> </a:t>
            </a:r>
            <a:endParaRPr lang="es-EC" sz="1800" dirty="0">
              <a:effectLst/>
              <a:latin typeface="+mj-lt"/>
            </a:endParaRPr>
          </a:p>
          <a:p>
            <a:endParaRPr lang="es-EC" sz="1800" dirty="0">
              <a:effectLst/>
              <a:latin typeface="+mj-lt"/>
            </a:endParaRPr>
          </a:p>
          <a:p>
            <a:r>
              <a:rPr lang="es-EC" sz="1800" dirty="0">
                <a:effectLst/>
                <a:latin typeface="+mj-lt"/>
              </a:rPr>
              <a:t>La variable antigüedad del negocio se coloco que si este tiene mas de 2 años colocarle el valor máximo, y si el negocio esta recién iniciando un 8.5% de probabilidad. </a:t>
            </a:r>
          </a:p>
          <a:p>
            <a:endParaRPr lang="es-EC" sz="1800" dirty="0">
              <a:effectLst/>
              <a:latin typeface="+mj-lt"/>
            </a:endParaRPr>
          </a:p>
          <a:p>
            <a:endParaRPr lang="es-ES" dirty="0"/>
          </a:p>
        </p:txBody>
      </p:sp>
      <p:sp>
        <p:nvSpPr>
          <p:cNvPr id="4" name="Marcador de número de diapositiva 3"/>
          <p:cNvSpPr>
            <a:spLocks noGrp="1"/>
          </p:cNvSpPr>
          <p:nvPr>
            <p:ph type="sldNum" sz="quarter" idx="10"/>
          </p:nvPr>
        </p:nvSpPr>
        <p:spPr/>
        <p:txBody>
          <a:bodyPr/>
          <a:lstStyle/>
          <a:p>
            <a:pPr rtl="0"/>
            <a:fld id="{82869989-EB00-4EE7-BCB5-25BDC5BB29F8}" type="slidenum">
              <a:rPr lang="es-ES" smtClean="0"/>
              <a:t>17</a:t>
            </a:fld>
            <a:endParaRPr lang="es-ES" dirty="0"/>
          </a:p>
        </p:txBody>
      </p:sp>
    </p:spTree>
    <p:extLst>
      <p:ext uri="{BB962C8B-B14F-4D97-AF65-F5344CB8AC3E}">
        <p14:creationId xmlns:p14="http://schemas.microsoft.com/office/powerpoint/2010/main" val="2789127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800" dirty="0">
                <a:effectLst/>
                <a:latin typeface="+mj-lt"/>
                <a:ea typeface="Calibri" panose="020F0502020204030204" pitchFamily="34" charset="0"/>
              </a:rPr>
              <a:t>La capacidad de pago de un préstamo, es probablemente el factor más crítico ya que la cooperativa deseará saber si el socio tiene ingresos estables suficientes para pagar el préstamo. </a:t>
            </a:r>
          </a:p>
          <a:p>
            <a:r>
              <a:rPr lang="es-EC" sz="1800" dirty="0">
                <a:effectLst/>
                <a:latin typeface="+mj-lt"/>
              </a:rPr>
              <a:t>Como criterio se toma el valor con el que trabajan muchas entidades del sistema financiero, las cuales indican que una persona puede </a:t>
            </a:r>
            <a:r>
              <a:rPr lang="es-EC" sz="1800" dirty="0">
                <a:effectLst/>
                <a:latin typeface="+mj-lt"/>
                <a:ea typeface="Calibri" panose="020F0502020204030204" pitchFamily="34" charset="0"/>
              </a:rPr>
              <a:t>comprometer hasta el 40% de sus ingresos declarados, una vez deducidos el aporte personal al IESS y las deudas reportadas por el Buró de Crédito.</a:t>
            </a:r>
          </a:p>
          <a:p>
            <a:r>
              <a:rPr lang="es-EC" sz="1800" dirty="0">
                <a:effectLst/>
                <a:latin typeface="+mj-lt"/>
              </a:rPr>
              <a:t>En este caso se ha tomado el 30%. </a:t>
            </a:r>
          </a:p>
          <a:p>
            <a:r>
              <a:rPr lang="es-EC" sz="1800" dirty="0">
                <a:effectLst/>
                <a:latin typeface="+mj-lt"/>
              </a:rPr>
              <a:t>Para determinar si tiene la capacidad de pago, lo primero que se debe realizar es la simulación de la cuota del préstamo, y así identificar si cumple o no con el requisito. </a:t>
            </a:r>
            <a:endParaRPr lang="es-ES" dirty="0">
              <a:latin typeface="+mj-lt"/>
            </a:endParaRPr>
          </a:p>
        </p:txBody>
      </p:sp>
      <p:sp>
        <p:nvSpPr>
          <p:cNvPr id="4" name="Marcador de número de diapositiva 3"/>
          <p:cNvSpPr>
            <a:spLocks noGrp="1"/>
          </p:cNvSpPr>
          <p:nvPr>
            <p:ph type="sldNum" sz="quarter" idx="10"/>
          </p:nvPr>
        </p:nvSpPr>
        <p:spPr/>
        <p:txBody>
          <a:bodyPr/>
          <a:lstStyle/>
          <a:p>
            <a:pPr rtl="0"/>
            <a:fld id="{82869989-EB00-4EE7-BCB5-25BDC5BB29F8}" type="slidenum">
              <a:rPr lang="es-ES" smtClean="0"/>
              <a:t>18</a:t>
            </a:fld>
            <a:endParaRPr lang="es-ES" dirty="0"/>
          </a:p>
        </p:txBody>
      </p:sp>
    </p:spTree>
    <p:extLst>
      <p:ext uri="{BB962C8B-B14F-4D97-AF65-F5344CB8AC3E}">
        <p14:creationId xmlns:p14="http://schemas.microsoft.com/office/powerpoint/2010/main" val="143645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800" dirty="0">
                <a:effectLst/>
                <a:latin typeface="+mj-lt"/>
                <a:ea typeface="Calibri" panose="020F0502020204030204" pitchFamily="34" charset="0"/>
              </a:rPr>
              <a:t>El capital hace referencia a los activos, pasivo y patrimonio que posee el postulante del préstamo, en este caso lo más relevante está relacionado con los activos productivos del negocio que posee el cliente.</a:t>
            </a:r>
          </a:p>
          <a:p>
            <a:r>
              <a:rPr lang="es-EC" sz="1800" dirty="0">
                <a:effectLst/>
                <a:latin typeface="+mj-lt"/>
                <a:ea typeface="Calibri" panose="020F0502020204030204" pitchFamily="34" charset="0"/>
              </a:rPr>
              <a:t>El monto de los activos hace referencias a los activos, muebles y enseres, maquinarias y equipos, equipo de computación, vehículos, infraestructura civil, así como inversiones del negocio. Como el producto está destinado al segmento de microcréditos los montos de activos son relativamente bajos, se asignara la máxima clasificación si estos sobrepasan los 10.000 USD, y de ahí proporcionalmente irles reduciendo hasta una calificación de 0% si sus activos no sobrepasan los 1000 USD.</a:t>
            </a:r>
          </a:p>
          <a:p>
            <a:r>
              <a:rPr lang="es-EC" sz="1800" dirty="0">
                <a:effectLst/>
                <a:latin typeface="+mj-lt"/>
                <a:ea typeface="Calibri" panose="020F0502020204030204" pitchFamily="34" charset="0"/>
              </a:rPr>
              <a:t>Un elemento importante es analizar el nivel de endeudamiento que tiene el solicitante, por lo que se toma como referencia el indicador pasivos sobre patrimonio, en donde mientras menor sea esta, mas alta será la calificación.  En este caso si es menor al 20% tiene la calificación máxima del 6%, a medida que esta razón aumenta la calificación disminuye hasta llegar a un 1,7%. </a:t>
            </a:r>
          </a:p>
          <a:p>
            <a:endParaRPr lang="es-ES" dirty="0"/>
          </a:p>
        </p:txBody>
      </p:sp>
      <p:sp>
        <p:nvSpPr>
          <p:cNvPr id="4" name="Marcador de número de diapositiva 3"/>
          <p:cNvSpPr>
            <a:spLocks noGrp="1"/>
          </p:cNvSpPr>
          <p:nvPr>
            <p:ph type="sldNum" sz="quarter" idx="10"/>
          </p:nvPr>
        </p:nvSpPr>
        <p:spPr/>
        <p:txBody>
          <a:bodyPr/>
          <a:lstStyle/>
          <a:p>
            <a:pPr rtl="0"/>
            <a:fld id="{82869989-EB00-4EE7-BCB5-25BDC5BB29F8}" type="slidenum">
              <a:rPr lang="es-ES" smtClean="0"/>
              <a:t>19</a:t>
            </a:fld>
            <a:endParaRPr lang="es-ES" dirty="0"/>
          </a:p>
        </p:txBody>
      </p:sp>
    </p:spTree>
    <p:extLst>
      <p:ext uri="{BB962C8B-B14F-4D97-AF65-F5344CB8AC3E}">
        <p14:creationId xmlns:p14="http://schemas.microsoft.com/office/powerpoint/2010/main" val="3130015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82869989-EB00-4EE7-BCB5-25BDC5BB29F8}" type="slidenum">
              <a:rPr lang="es-ES" smtClean="0"/>
              <a:t>2</a:t>
            </a:fld>
            <a:endParaRPr lang="es-ES" dirty="0"/>
          </a:p>
        </p:txBody>
      </p:sp>
    </p:spTree>
    <p:extLst>
      <p:ext uri="{BB962C8B-B14F-4D97-AF65-F5344CB8AC3E}">
        <p14:creationId xmlns:p14="http://schemas.microsoft.com/office/powerpoint/2010/main" val="1980303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r>
              <a:rPr lang="es-EC" sz="1800" dirty="0">
                <a:effectLst/>
                <a:latin typeface="+mj-lt"/>
                <a:ea typeface="Calibri" panose="020F0502020204030204" pitchFamily="34" charset="0"/>
              </a:rPr>
              <a:t>El colateral son las garantías, los bienes que tiene el solicitante de un crédito, y que pueden ser utilizados por la institución financiera para cubrir el monto adeudado en el caso que se incurra en moratoria</a:t>
            </a:r>
          </a:p>
          <a:p>
            <a:endParaRPr lang="es-ES" dirty="0">
              <a:latin typeface="+mj-lt"/>
            </a:endParaRPr>
          </a:p>
          <a:p>
            <a:r>
              <a:rPr lang="es-ES" dirty="0">
                <a:latin typeface="+mj-lt"/>
              </a:rPr>
              <a:t>Similar explicación al buró de crédito del solicitante, esta es la única variable que se analiza. </a:t>
            </a:r>
          </a:p>
        </p:txBody>
      </p:sp>
      <p:sp>
        <p:nvSpPr>
          <p:cNvPr id="4" name="Marcador de número de diapositiva 3"/>
          <p:cNvSpPr>
            <a:spLocks noGrp="1"/>
          </p:cNvSpPr>
          <p:nvPr>
            <p:ph type="sldNum" sz="quarter" idx="10"/>
          </p:nvPr>
        </p:nvSpPr>
        <p:spPr/>
        <p:txBody>
          <a:bodyPr/>
          <a:lstStyle/>
          <a:p>
            <a:pPr rtl="0"/>
            <a:fld id="{82869989-EB00-4EE7-BCB5-25BDC5BB29F8}" type="slidenum">
              <a:rPr lang="es-ES" smtClean="0"/>
              <a:t>20</a:t>
            </a:fld>
            <a:endParaRPr lang="es-ES" dirty="0"/>
          </a:p>
        </p:txBody>
      </p:sp>
    </p:spTree>
    <p:extLst>
      <p:ext uri="{BB962C8B-B14F-4D97-AF65-F5344CB8AC3E}">
        <p14:creationId xmlns:p14="http://schemas.microsoft.com/office/powerpoint/2010/main" val="2531887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800" dirty="0">
                <a:effectLst/>
                <a:latin typeface="+mj-lt"/>
                <a:ea typeface="Calibri" panose="020F0502020204030204" pitchFamily="34" charset="0"/>
              </a:rPr>
              <a:t>Las condiciones evalúan el entorno donde se desarrollan las actividades de los postulantes al crédito.</a:t>
            </a:r>
          </a:p>
          <a:p>
            <a:endParaRPr lang="es-EC" sz="1800" dirty="0">
              <a:effectLst/>
              <a:latin typeface="+mj-lt"/>
            </a:endParaRPr>
          </a:p>
          <a:p>
            <a:pPr algn="just">
              <a:lnSpc>
                <a:spcPct val="148000"/>
              </a:lnSpc>
              <a:spcAft>
                <a:spcPts val="25"/>
              </a:spcAft>
            </a:pPr>
            <a:r>
              <a:rPr lang="es-EC" sz="1800" dirty="0">
                <a:effectLst/>
                <a:latin typeface="+mj-lt"/>
              </a:rPr>
              <a:t>Se analiza el tipo </a:t>
            </a:r>
            <a:r>
              <a:rPr lang="es-EC" sz="1800" dirty="0">
                <a:effectLst/>
                <a:latin typeface="+mj-lt"/>
                <a:ea typeface="Calibri" panose="020F0502020204030204" pitchFamily="34" charset="0"/>
                <a:cs typeface="Times New Roman" panose="02020603050405020304" pitchFamily="18" charset="0"/>
              </a:rPr>
              <a:t>el riesgo en función de la actividad económica en la cual se desenvuelve el solicitante del préstamo.  Mayor PIB sectorial mayor calificación ya que tiene menor riesgo. ( El peso de variables, igualmente se calculo como una regla de 3 relacionando la calificación mayor al mayor PIB).</a:t>
            </a:r>
          </a:p>
          <a:p>
            <a:pPr algn="just">
              <a:lnSpc>
                <a:spcPct val="148000"/>
              </a:lnSpc>
              <a:spcAft>
                <a:spcPts val="25"/>
              </a:spcAft>
            </a:pPr>
            <a:endParaRPr lang="es-EC" sz="1800" dirty="0">
              <a:effectLst/>
              <a:latin typeface="+mj-lt"/>
              <a:ea typeface="Calibri" panose="020F0502020204030204" pitchFamily="34" charset="0"/>
              <a:cs typeface="Times New Roman" panose="02020603050405020304" pitchFamily="18" charset="0"/>
            </a:endParaRPr>
          </a:p>
          <a:p>
            <a:pPr algn="just">
              <a:lnSpc>
                <a:spcPct val="148000"/>
              </a:lnSpc>
              <a:spcAft>
                <a:spcPts val="25"/>
              </a:spcAft>
            </a:pPr>
            <a:r>
              <a:rPr lang="es-EC" sz="1800" dirty="0">
                <a:effectLst/>
                <a:latin typeface="+mj-lt"/>
                <a:ea typeface="Calibri" panose="020F0502020204030204" pitchFamily="34" charset="0"/>
                <a:cs typeface="Times New Roman" panose="02020603050405020304" pitchFamily="18" charset="0"/>
              </a:rPr>
              <a:t>El tema de la ciudad responde al riesgo de desempleo, de acuerdo a la SEPS existen ciudades donde el comportamiento de la población es mejor que otras y las clasifica como AAA, AA, A las cuales se las dio una ponderación de 5%, 4%, 3% respectivamente.</a:t>
            </a:r>
            <a:endParaRPr lang="es-US" sz="1800" dirty="0">
              <a:effectLst/>
              <a:latin typeface="+mj-lt"/>
              <a:ea typeface="Calibri" panose="020F0502020204030204" pitchFamily="34" charset="0"/>
              <a:cs typeface="Times New Roman" panose="02020603050405020304" pitchFamily="18" charset="0"/>
            </a:endParaRPr>
          </a:p>
          <a:p>
            <a:pPr algn="just">
              <a:lnSpc>
                <a:spcPct val="148000"/>
              </a:lnSpc>
              <a:spcAft>
                <a:spcPts val="25"/>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s-ES" dirty="0"/>
          </a:p>
        </p:txBody>
      </p:sp>
      <p:sp>
        <p:nvSpPr>
          <p:cNvPr id="4" name="Marcador de número de diapositiva 3"/>
          <p:cNvSpPr>
            <a:spLocks noGrp="1"/>
          </p:cNvSpPr>
          <p:nvPr>
            <p:ph type="sldNum" sz="quarter" idx="10"/>
          </p:nvPr>
        </p:nvSpPr>
        <p:spPr/>
        <p:txBody>
          <a:bodyPr/>
          <a:lstStyle/>
          <a:p>
            <a:pPr rtl="0"/>
            <a:fld id="{82869989-EB00-4EE7-BCB5-25BDC5BB29F8}" type="slidenum">
              <a:rPr lang="es-ES" smtClean="0"/>
              <a:t>21</a:t>
            </a:fld>
            <a:endParaRPr lang="es-ES" dirty="0"/>
          </a:p>
        </p:txBody>
      </p:sp>
    </p:spTree>
    <p:extLst>
      <p:ext uri="{BB962C8B-B14F-4D97-AF65-F5344CB8AC3E}">
        <p14:creationId xmlns:p14="http://schemas.microsoft.com/office/powerpoint/2010/main" val="1130650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800" dirty="0">
                <a:effectLst/>
                <a:latin typeface="+mj-lt"/>
                <a:ea typeface="Calibri" panose="020F0502020204030204" pitchFamily="34" charset="0"/>
              </a:rPr>
              <a:t>Aplicando el modelo la calificación máxima esperada es del 100%, sobre esta se puede hacer una escala en función de los porcentajes que maneja la cooperativa para la aceptación de los mismo, en donde indica que si la calificación es de por lo menos el 75% del valor máximo se aprueba el crédito.</a:t>
            </a:r>
            <a:endParaRPr lang="es-US" dirty="0">
              <a:latin typeface="+mj-lt"/>
            </a:endParaRPr>
          </a:p>
        </p:txBody>
      </p:sp>
      <p:sp>
        <p:nvSpPr>
          <p:cNvPr id="4" name="Marcador de número de diapositiva 3"/>
          <p:cNvSpPr>
            <a:spLocks noGrp="1"/>
          </p:cNvSpPr>
          <p:nvPr>
            <p:ph type="sldNum" sz="quarter" idx="5"/>
          </p:nvPr>
        </p:nvSpPr>
        <p:spPr/>
        <p:txBody>
          <a:bodyPr/>
          <a:lstStyle/>
          <a:p>
            <a:pPr rtl="0"/>
            <a:fld id="{82869989-EB00-4EE7-BCB5-25BDC5BB29F8}" type="slidenum">
              <a:rPr lang="es-ES" noProof="0" smtClean="0"/>
              <a:t>22</a:t>
            </a:fld>
            <a:endParaRPr lang="es-ES" noProof="0" dirty="0"/>
          </a:p>
        </p:txBody>
      </p:sp>
    </p:spTree>
    <p:extLst>
      <p:ext uri="{BB962C8B-B14F-4D97-AF65-F5344CB8AC3E}">
        <p14:creationId xmlns:p14="http://schemas.microsoft.com/office/powerpoint/2010/main" val="3681806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latin typeface="+mj-lt"/>
              </a:rPr>
              <a:t>LEER CONCLUSIONES</a:t>
            </a:r>
          </a:p>
        </p:txBody>
      </p:sp>
      <p:sp>
        <p:nvSpPr>
          <p:cNvPr id="4" name="Marcador de número de diapositiva 3"/>
          <p:cNvSpPr>
            <a:spLocks noGrp="1"/>
          </p:cNvSpPr>
          <p:nvPr>
            <p:ph type="sldNum" sz="quarter" idx="10"/>
          </p:nvPr>
        </p:nvSpPr>
        <p:spPr/>
        <p:txBody>
          <a:bodyPr/>
          <a:lstStyle/>
          <a:p>
            <a:pPr rtl="0"/>
            <a:fld id="{82869989-EB00-4EE7-BCB5-25BDC5BB29F8}" type="slidenum">
              <a:rPr lang="es-ES" smtClean="0"/>
              <a:t>23</a:t>
            </a:fld>
            <a:endParaRPr lang="es-ES" dirty="0"/>
          </a:p>
        </p:txBody>
      </p:sp>
    </p:spTree>
    <p:extLst>
      <p:ext uri="{BB962C8B-B14F-4D97-AF65-F5344CB8AC3E}">
        <p14:creationId xmlns:p14="http://schemas.microsoft.com/office/powerpoint/2010/main" val="1228891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latin typeface="+mj-lt"/>
              </a:rPr>
              <a:t>LEER RECOMENDACIONES </a:t>
            </a:r>
          </a:p>
        </p:txBody>
      </p:sp>
      <p:sp>
        <p:nvSpPr>
          <p:cNvPr id="4" name="Marcador de número de diapositiva 3"/>
          <p:cNvSpPr>
            <a:spLocks noGrp="1"/>
          </p:cNvSpPr>
          <p:nvPr>
            <p:ph type="sldNum" sz="quarter" idx="10"/>
          </p:nvPr>
        </p:nvSpPr>
        <p:spPr/>
        <p:txBody>
          <a:bodyPr/>
          <a:lstStyle/>
          <a:p>
            <a:pPr rtl="0"/>
            <a:fld id="{82869989-EB00-4EE7-BCB5-25BDC5BB29F8}" type="slidenum">
              <a:rPr lang="es-ES" smtClean="0"/>
              <a:t>24</a:t>
            </a:fld>
            <a:endParaRPr lang="es-ES" dirty="0"/>
          </a:p>
        </p:txBody>
      </p:sp>
    </p:spTree>
    <p:extLst>
      <p:ext uri="{BB962C8B-B14F-4D97-AF65-F5344CB8AC3E}">
        <p14:creationId xmlns:p14="http://schemas.microsoft.com/office/powerpoint/2010/main" val="3918176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5"/>
          </p:nvPr>
        </p:nvSpPr>
        <p:spPr/>
        <p:txBody>
          <a:bodyPr/>
          <a:lstStyle/>
          <a:p>
            <a:pPr rtl="0"/>
            <a:fld id="{82869989-EB00-4EE7-BCB5-25BDC5BB29F8}" type="slidenum">
              <a:rPr lang="es-ES" noProof="0" smtClean="0"/>
              <a:t>25</a:t>
            </a:fld>
            <a:endParaRPr lang="es-ES" noProof="0" dirty="0"/>
          </a:p>
        </p:txBody>
      </p:sp>
    </p:spTree>
    <p:extLst>
      <p:ext uri="{BB962C8B-B14F-4D97-AF65-F5344CB8AC3E}">
        <p14:creationId xmlns:p14="http://schemas.microsoft.com/office/powerpoint/2010/main" val="671523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 importante delimitar el problema por el cual se planteo el tema de investigación. De acuerdo al documento que fue enviado inicialmente hace casi un año, se mencionaban estos problema, esto fue al 2018, a esa fecha la cooperativa estaba en segmento 2, pero ya a finales de 2019 ya paso a ser de segmento 1. </a:t>
            </a:r>
          </a:p>
          <a:p>
            <a:r>
              <a:rPr lang="es-ES" dirty="0"/>
              <a:t>Aquí es importante mencionar los problemas de forma practica que se generaban en la COAC, por ejemplo exceso de documentación, tiempos largo de revisión y aprobación de créditos, al igual que la posibilidad de mayor riesgo, que se refleja en una mayor nivel de morosidad ( aunque en la cooperativa esto no acurre, de acuerdo a las cifras financieras).</a:t>
            </a:r>
          </a:p>
        </p:txBody>
      </p:sp>
      <p:sp>
        <p:nvSpPr>
          <p:cNvPr id="4" name="Marcador de número de diapositiva 3"/>
          <p:cNvSpPr>
            <a:spLocks noGrp="1"/>
          </p:cNvSpPr>
          <p:nvPr>
            <p:ph type="sldNum" sz="quarter" idx="10"/>
          </p:nvPr>
        </p:nvSpPr>
        <p:spPr/>
        <p:txBody>
          <a:bodyPr/>
          <a:lstStyle/>
          <a:p>
            <a:pPr rtl="0"/>
            <a:fld id="{82869989-EB00-4EE7-BCB5-25BDC5BB29F8}" type="slidenum">
              <a:rPr lang="es-ES" smtClean="0"/>
              <a:t>3</a:t>
            </a:fld>
            <a:endParaRPr lang="es-ES" dirty="0"/>
          </a:p>
        </p:txBody>
      </p:sp>
    </p:spTree>
    <p:extLst>
      <p:ext uri="{BB962C8B-B14F-4D97-AF65-F5344CB8AC3E}">
        <p14:creationId xmlns:p14="http://schemas.microsoft.com/office/powerpoint/2010/main" val="3705324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Un elemento importante es el cumplimiento de los objetivos: </a:t>
            </a:r>
          </a:p>
          <a:p>
            <a:r>
              <a:rPr lang="es-ES" dirty="0"/>
              <a:t>OBJETIVO GENERAL: SI SE CUMPLIO, se realizo una investigación de los indicadores de morosidad, cartera, liquidez de la COAC, así también se realizaron encuestas tanto a oficiales de crédito como a los socios, para contar con elementos de análisis para el diseño de la propuesta.  </a:t>
            </a:r>
          </a:p>
          <a:p>
            <a:r>
              <a:rPr lang="es-ES" dirty="0"/>
              <a:t>OBJETIVO ESPECIFICO 1:  SI SE CUMPLIO, se realizo una análisis temporal de los indicadores de morosidad, calidad de cartera, así como del crecimiento de los activos, pasivos y patrimonio.</a:t>
            </a:r>
          </a:p>
          <a:p>
            <a:r>
              <a:rPr lang="es-ES" dirty="0"/>
              <a:t>OBJETIVO ESPECIFICO 2: SI SE CUMPLIO, mediante el diseño de un cuestionario, el cual fue aplicado a una muestra de oficiales de crédito y socios, se obtuvieron datos relevantes para el diseño de la propuesta.</a:t>
            </a:r>
          </a:p>
          <a:p>
            <a:r>
              <a:rPr lang="es-ES" dirty="0"/>
              <a:t>OBJETIVO ESPECIFICO 3: SI SE CUMPLIO, se analizaron diferentes metodologías scoring, donde el diseño se baso en el método tradicional basado en las 5C, ya que es el se ajusta a los que hace actualmente la COAC. </a:t>
            </a:r>
          </a:p>
        </p:txBody>
      </p:sp>
      <p:sp>
        <p:nvSpPr>
          <p:cNvPr id="4" name="Marcador de número de diapositiva 3"/>
          <p:cNvSpPr>
            <a:spLocks noGrp="1"/>
          </p:cNvSpPr>
          <p:nvPr>
            <p:ph type="sldNum" sz="quarter" idx="10"/>
          </p:nvPr>
        </p:nvSpPr>
        <p:spPr/>
        <p:txBody>
          <a:bodyPr/>
          <a:lstStyle/>
          <a:p>
            <a:pPr rtl="0"/>
            <a:fld id="{82869989-EB00-4EE7-BCB5-25BDC5BB29F8}" type="slidenum">
              <a:rPr lang="es-ES" smtClean="0"/>
              <a:t>4</a:t>
            </a:fld>
            <a:endParaRPr lang="es-ES" dirty="0"/>
          </a:p>
        </p:txBody>
      </p:sp>
    </p:spTree>
    <p:extLst>
      <p:ext uri="{BB962C8B-B14F-4D97-AF65-F5344CB8AC3E}">
        <p14:creationId xmlns:p14="http://schemas.microsoft.com/office/powerpoint/2010/main" val="1193062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latin typeface="+mj-lt"/>
              </a:rPr>
              <a:t>En su capitulo 1, llamado “La cooperativa y su entorno financiera”, hace un análisis </a:t>
            </a:r>
            <a:r>
              <a:rPr lang="es-ES" dirty="0" err="1">
                <a:latin typeface="+mj-lt"/>
              </a:rPr>
              <a:t>teorico</a:t>
            </a:r>
            <a:r>
              <a:rPr lang="es-ES" dirty="0">
                <a:latin typeface="+mj-lt"/>
              </a:rPr>
              <a:t> de las microfinanzas , microcréditos y como estos han evolucionado a nivel mundial y nacional. </a:t>
            </a:r>
          </a:p>
          <a:p>
            <a:r>
              <a:rPr lang="es-ES" dirty="0">
                <a:latin typeface="+mj-lt"/>
              </a:rPr>
              <a:t>Aquí podría complementar con algo de la importancia de las mismas: </a:t>
            </a:r>
          </a:p>
          <a:p>
            <a:pPr algn="just">
              <a:lnSpc>
                <a:spcPct val="150000"/>
              </a:lnSpc>
            </a:pPr>
            <a:r>
              <a:rPr lang="es-EC" sz="1800" i="1" dirty="0">
                <a:effectLst/>
                <a:latin typeface="+mj-lt"/>
                <a:ea typeface="Calibri" panose="020F0502020204030204" pitchFamily="34" charset="0"/>
                <a:cs typeface="Times New Roman" panose="02020603050405020304" pitchFamily="18" charset="0"/>
              </a:rPr>
              <a:t>Las microfinanzas son importantes, porque han dado prioridad a un grupo económico que durante mucho tiempo fue vulnerable y que no lograba insertarse en el sistema financiero por no cumplir con el perfil del cliente que exigían en la banca tradicional, sin embargo, a pesar de que este grupo había sido excluido, es importante resaltar que su aporte en la economía es esencial. </a:t>
            </a:r>
            <a:endParaRPr lang="es-US" sz="1800" i="1" dirty="0">
              <a:effectLst/>
              <a:latin typeface="+mj-lt"/>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es-EC" sz="1800" dirty="0">
                <a:effectLst/>
                <a:latin typeface="+mj-lt"/>
                <a:ea typeface="Calibri" panose="020F0502020204030204" pitchFamily="34" charset="0"/>
                <a:cs typeface="Times New Roman" panose="02020603050405020304" pitchFamily="18" charset="0"/>
              </a:rPr>
              <a:t>Las microfinanzas promueven el desarrollo de microempresas.</a:t>
            </a:r>
          </a:p>
          <a:p>
            <a:pPr marL="285750" indent="-285750" algn="just">
              <a:lnSpc>
                <a:spcPct val="150000"/>
              </a:lnSpc>
              <a:buFont typeface="Arial" panose="020B0604020202020204" pitchFamily="34" charset="0"/>
              <a:buChar char="•"/>
            </a:pPr>
            <a:r>
              <a:rPr lang="es-EC" sz="1800" dirty="0">
                <a:effectLst/>
                <a:latin typeface="+mj-lt"/>
                <a:ea typeface="Calibri" panose="020F0502020204030204" pitchFamily="34" charset="0"/>
                <a:cs typeface="Times New Roman" panose="02020603050405020304" pitchFamily="18" charset="0"/>
              </a:rPr>
              <a:t>Contribuyen a la generación de mayores ingresos, mayores fuentes de empleo y volver más dinámico el sector informal, </a:t>
            </a:r>
          </a:p>
          <a:p>
            <a:pPr marL="285750" indent="-285750" algn="just">
              <a:lnSpc>
                <a:spcPct val="150000"/>
              </a:lnSpc>
              <a:buFont typeface="Arial" panose="020B0604020202020204" pitchFamily="34" charset="0"/>
              <a:buChar char="•"/>
            </a:pPr>
            <a:r>
              <a:rPr lang="es-EC" sz="1800" dirty="0">
                <a:effectLst/>
                <a:latin typeface="+mj-lt"/>
                <a:ea typeface="Calibri" panose="020F0502020204030204" pitchFamily="34" charset="0"/>
                <a:cs typeface="Times New Roman" panose="02020603050405020304" pitchFamily="18" charset="0"/>
              </a:rPr>
              <a:t>Contribuyendo al desarrollo económico de los países</a:t>
            </a:r>
            <a:endParaRPr lang="es-ES" dirty="0">
              <a:latin typeface="+mj-lt"/>
            </a:endParaRPr>
          </a:p>
        </p:txBody>
      </p:sp>
      <p:sp>
        <p:nvSpPr>
          <p:cNvPr id="4" name="Marcador de número de diapositiva 3"/>
          <p:cNvSpPr>
            <a:spLocks noGrp="1"/>
          </p:cNvSpPr>
          <p:nvPr>
            <p:ph type="sldNum" sz="quarter" idx="10"/>
          </p:nvPr>
        </p:nvSpPr>
        <p:spPr/>
        <p:txBody>
          <a:bodyPr/>
          <a:lstStyle/>
          <a:p>
            <a:pPr rtl="0"/>
            <a:fld id="{82869989-EB00-4EE7-BCB5-25BDC5BB29F8}" type="slidenum">
              <a:rPr lang="es-ES" smtClean="0"/>
              <a:t>5</a:t>
            </a:fld>
            <a:endParaRPr lang="es-ES" dirty="0"/>
          </a:p>
        </p:txBody>
      </p:sp>
    </p:spTree>
    <p:extLst>
      <p:ext uri="{BB962C8B-B14F-4D97-AF65-F5344CB8AC3E}">
        <p14:creationId xmlns:p14="http://schemas.microsoft.com/office/powerpoint/2010/main" val="730374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latin typeface="+mj-lt"/>
              </a:rPr>
              <a:t>En este punto en su trabajo se realizo un </a:t>
            </a:r>
            <a:r>
              <a:rPr lang="es-ES" dirty="0" err="1">
                <a:latin typeface="+mj-lt"/>
              </a:rPr>
              <a:t>analisis</a:t>
            </a:r>
            <a:r>
              <a:rPr lang="es-ES" dirty="0">
                <a:latin typeface="+mj-lt"/>
              </a:rPr>
              <a:t> histórico de la evolución de las microfinanzas y los microcréditos en el Ecuador, el cual ya fue regulado en 2009 con la Regulación 184, que tiene las características que se mencionan en la diapositiva. </a:t>
            </a:r>
          </a:p>
        </p:txBody>
      </p:sp>
      <p:sp>
        <p:nvSpPr>
          <p:cNvPr id="4" name="Marcador de número de diapositiva 3"/>
          <p:cNvSpPr>
            <a:spLocks noGrp="1"/>
          </p:cNvSpPr>
          <p:nvPr>
            <p:ph type="sldNum" sz="quarter" idx="10"/>
          </p:nvPr>
        </p:nvSpPr>
        <p:spPr/>
        <p:txBody>
          <a:bodyPr/>
          <a:lstStyle/>
          <a:p>
            <a:pPr rtl="0"/>
            <a:fld id="{82869989-EB00-4EE7-BCB5-25BDC5BB29F8}" type="slidenum">
              <a:rPr lang="es-ES" smtClean="0"/>
              <a:t>6</a:t>
            </a:fld>
            <a:endParaRPr lang="es-ES" dirty="0"/>
          </a:p>
        </p:txBody>
      </p:sp>
    </p:spTree>
    <p:extLst>
      <p:ext uri="{BB962C8B-B14F-4D97-AF65-F5344CB8AC3E}">
        <p14:creationId xmlns:p14="http://schemas.microsoft.com/office/powerpoint/2010/main" val="1452563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este punto en el trabajo se hace una referencia histórica de la evolución del cooperativismo en el Ecuador. </a:t>
            </a:r>
          </a:p>
          <a:p>
            <a:r>
              <a:rPr lang="es-ES" dirty="0"/>
              <a:t>Para mostrar la importancia del sector se muestran las cifras de colocación de microcréditos y su evolución en sus principales cuentas.</a:t>
            </a:r>
          </a:p>
          <a:p>
            <a:r>
              <a:rPr lang="es-ES" dirty="0"/>
              <a:t>Como se muestra el sector cooperativo tiene su principal producto a los microcréditos, se observa que superar en casi 5 veces en relación a los que ofertan los bancos.</a:t>
            </a:r>
          </a:p>
          <a:p>
            <a:r>
              <a:rPr lang="es-ES" dirty="0"/>
              <a:t>El crecimiento del sector cooperativa, influye en el crecimiento de las COAC lo que se refleja en las principales cuentas, donde sus cuentas de activos y pasivos, depósitos y cartera crecen a un ritmo sostenido ( solo el patrimonio se muestra que tiene una tendencia menor) </a:t>
            </a:r>
          </a:p>
          <a:p>
            <a:endParaRPr lang="es-ES" dirty="0"/>
          </a:p>
        </p:txBody>
      </p:sp>
      <p:sp>
        <p:nvSpPr>
          <p:cNvPr id="4" name="Marcador de número de diapositiva 3"/>
          <p:cNvSpPr>
            <a:spLocks noGrp="1"/>
          </p:cNvSpPr>
          <p:nvPr>
            <p:ph type="sldNum" sz="quarter" idx="10"/>
          </p:nvPr>
        </p:nvSpPr>
        <p:spPr/>
        <p:txBody>
          <a:bodyPr/>
          <a:lstStyle/>
          <a:p>
            <a:pPr rtl="0"/>
            <a:fld id="{82869989-EB00-4EE7-BCB5-25BDC5BB29F8}" type="slidenum">
              <a:rPr lang="es-ES" smtClean="0"/>
              <a:t>7</a:t>
            </a:fld>
            <a:endParaRPr lang="es-ES" dirty="0"/>
          </a:p>
        </p:txBody>
      </p:sp>
    </p:spTree>
    <p:extLst>
      <p:ext uri="{BB962C8B-B14F-4D97-AF65-F5344CB8AC3E}">
        <p14:creationId xmlns:p14="http://schemas.microsoft.com/office/powerpoint/2010/main" val="1298891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latin typeface="+mj-lt"/>
              </a:rPr>
              <a:t>Dentro del sector cooperativo es importante analizar la evolución de sus indicadores financieros, se han tomado como referencia: </a:t>
            </a:r>
          </a:p>
          <a:p>
            <a:r>
              <a:rPr lang="es-ES" dirty="0">
                <a:latin typeface="+mj-lt"/>
              </a:rPr>
              <a:t>MOROSIDAD: </a:t>
            </a:r>
            <a:r>
              <a:rPr lang="es-EC" sz="1800" dirty="0">
                <a:effectLst/>
                <a:latin typeface="+mj-lt"/>
                <a:ea typeface="Calibri" panose="020F0502020204030204" pitchFamily="34" charset="0"/>
              </a:rPr>
              <a:t>la morosidad de microcrédito de las cooperativas tiene una tendencia a la baja, ha ido del 6.31% en el 2016 a 3.46% a diciembre del 2018. Lo cual muestra que el crecimiento del segmento es sólido y los distintos procesos aplicados por las diferentes cooperativas, promueven la recuperación de la cartera.</a:t>
            </a:r>
          </a:p>
          <a:p>
            <a:r>
              <a:rPr lang="es-EC" sz="1800" dirty="0">
                <a:effectLst/>
                <a:latin typeface="+mj-lt"/>
                <a:ea typeface="Calibri" panose="020F0502020204030204" pitchFamily="34" charset="0"/>
              </a:rPr>
              <a:t>SOLVENCIA: </a:t>
            </a:r>
            <a:r>
              <a:rPr lang="es-MX" sz="1800" dirty="0">
                <a:effectLst/>
                <a:latin typeface="+mj-lt"/>
                <a:ea typeface="Calibri" panose="020F0502020204030204" pitchFamily="34" charset="0"/>
              </a:rPr>
              <a:t>la evolución que esta presenta es decreciente es decir que el total de los pasivos supera al total de los activos, lo cual esta acorde al crecimiento de los volúmenes de crédito.</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800" dirty="0">
                <a:effectLst/>
                <a:latin typeface="+mj-lt"/>
                <a:ea typeface="Calibri" panose="020F0502020204030204" pitchFamily="34" charset="0"/>
              </a:rPr>
              <a:t>ROE, rentabilidad sobre el capital: </a:t>
            </a:r>
            <a:r>
              <a:rPr lang="es-EC" sz="1800" dirty="0">
                <a:effectLst/>
                <a:latin typeface="+mj-lt"/>
                <a:ea typeface="Calibri" panose="020F0502020204030204" pitchFamily="34" charset="0"/>
                <a:cs typeface="Times New Roman" panose="02020603050405020304" pitchFamily="18" charset="0"/>
              </a:rPr>
              <a:t>El crecimiento del cooperativismo genera un incremento de la rentabilidad de sus accionistas, lo cual muestra que existe mayor inversión y aportes de capital en este sector de la economía popular y solidaria. </a:t>
            </a:r>
            <a:endParaRPr lang="es-US" sz="1800" dirty="0">
              <a:effectLst/>
              <a:latin typeface="+mj-lt"/>
              <a:ea typeface="Calibri" panose="020F0502020204030204" pitchFamily="34" charset="0"/>
              <a:cs typeface="Times New Roman" panose="02020603050405020304" pitchFamily="18" charset="0"/>
            </a:endParaRPr>
          </a:p>
          <a:p>
            <a:endParaRPr lang="es-MX" sz="1800" dirty="0">
              <a:effectLst/>
              <a:latin typeface="Times New Roman" panose="02020603050405020304" pitchFamily="18" charset="0"/>
              <a:ea typeface="Calibri" panose="020F0502020204030204" pitchFamily="34" charset="0"/>
            </a:endParaRPr>
          </a:p>
          <a:p>
            <a:endParaRPr lang="es-EC" sz="1800" dirty="0">
              <a:effectLst/>
              <a:latin typeface="Times New Roman" panose="02020603050405020304" pitchFamily="18" charset="0"/>
              <a:ea typeface="Calibri" panose="020F0502020204030204" pitchFamily="34" charset="0"/>
            </a:endParaRPr>
          </a:p>
        </p:txBody>
      </p:sp>
      <p:sp>
        <p:nvSpPr>
          <p:cNvPr id="4" name="Marcador de número de diapositiva 3"/>
          <p:cNvSpPr>
            <a:spLocks noGrp="1"/>
          </p:cNvSpPr>
          <p:nvPr>
            <p:ph type="sldNum" sz="quarter" idx="10"/>
          </p:nvPr>
        </p:nvSpPr>
        <p:spPr/>
        <p:txBody>
          <a:bodyPr/>
          <a:lstStyle/>
          <a:p>
            <a:pPr rtl="0"/>
            <a:fld id="{82869989-EB00-4EE7-BCB5-25BDC5BB29F8}" type="slidenum">
              <a:rPr lang="es-ES" smtClean="0"/>
              <a:t>8</a:t>
            </a:fld>
            <a:endParaRPr lang="es-ES" dirty="0"/>
          </a:p>
        </p:txBody>
      </p:sp>
    </p:spTree>
    <p:extLst>
      <p:ext uri="{BB962C8B-B14F-4D97-AF65-F5344CB8AC3E}">
        <p14:creationId xmlns:p14="http://schemas.microsoft.com/office/powerpoint/2010/main" val="3012106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latin typeface="+mj-lt"/>
              </a:rPr>
              <a:t>En este punto de habla de la COAC Ambato, aquí se debería hablar brevemente de: </a:t>
            </a:r>
          </a:p>
          <a:p>
            <a:pPr marL="171450" indent="-171450">
              <a:buFontTx/>
              <a:buChar char="-"/>
            </a:pPr>
            <a:r>
              <a:rPr lang="es-ES" dirty="0">
                <a:latin typeface="+mj-lt"/>
              </a:rPr>
              <a:t>17 años de vida</a:t>
            </a:r>
          </a:p>
          <a:p>
            <a:pPr marL="171450" indent="-171450">
              <a:buFontTx/>
              <a:buChar char="-"/>
            </a:pPr>
            <a:r>
              <a:rPr lang="es-ES" dirty="0">
                <a:latin typeface="+mj-lt"/>
              </a:rPr>
              <a:t>Sucursales</a:t>
            </a:r>
          </a:p>
          <a:p>
            <a:pPr marL="171450" indent="-171450">
              <a:buFontTx/>
              <a:buChar char="-"/>
            </a:pPr>
            <a:r>
              <a:rPr lang="es-ES" dirty="0">
                <a:latin typeface="+mj-lt"/>
              </a:rPr>
              <a:t>Productos</a:t>
            </a:r>
          </a:p>
          <a:p>
            <a:pPr marL="171450" indent="-171450">
              <a:buFontTx/>
              <a:buChar char="-"/>
            </a:pPr>
            <a:r>
              <a:rPr lang="es-ES" dirty="0">
                <a:latin typeface="+mj-lt"/>
              </a:rPr>
              <a:t>Y las tasas que manejan en función de los productos financieros.</a:t>
            </a:r>
          </a:p>
        </p:txBody>
      </p:sp>
      <p:sp>
        <p:nvSpPr>
          <p:cNvPr id="4" name="Marcador de número de diapositiva 3"/>
          <p:cNvSpPr>
            <a:spLocks noGrp="1"/>
          </p:cNvSpPr>
          <p:nvPr>
            <p:ph type="sldNum" sz="quarter" idx="10"/>
          </p:nvPr>
        </p:nvSpPr>
        <p:spPr/>
        <p:txBody>
          <a:bodyPr/>
          <a:lstStyle/>
          <a:p>
            <a:pPr rtl="0"/>
            <a:fld id="{82869989-EB00-4EE7-BCB5-25BDC5BB29F8}" type="slidenum">
              <a:rPr lang="es-ES" smtClean="0"/>
              <a:t>9</a:t>
            </a:fld>
            <a:endParaRPr lang="es-ES" dirty="0"/>
          </a:p>
        </p:txBody>
      </p:sp>
    </p:spTree>
    <p:extLst>
      <p:ext uri="{BB962C8B-B14F-4D97-AF65-F5344CB8AC3E}">
        <p14:creationId xmlns:p14="http://schemas.microsoft.com/office/powerpoint/2010/main" val="2944584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5" name="Grupo 4"/>
          <p:cNvGrpSpPr/>
          <p:nvPr userDrawn="1"/>
        </p:nvGrpSpPr>
        <p:grpSpPr bwMode="hidden">
          <a:xfrm>
            <a:off x="-1" y="0"/>
            <a:ext cx="12192002" cy="6858000"/>
            <a:chOff x="-1" y="0"/>
            <a:chExt cx="12192002" cy="6858000"/>
          </a:xfrm>
        </p:grpSpPr>
        <p:cxnSp>
          <p:nvCxnSpPr>
            <p:cNvPr id="6" name="Conector recto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upo 22"/>
            <p:cNvGrpSpPr/>
            <p:nvPr userDrawn="1"/>
          </p:nvGrpSpPr>
          <p:grpSpPr bwMode="hidden">
            <a:xfrm>
              <a:off x="-1" y="0"/>
              <a:ext cx="12192001" cy="6858000"/>
              <a:chOff x="-1" y="0"/>
              <a:chExt cx="12192001" cy="6858000"/>
            </a:xfrm>
          </p:grpSpPr>
          <p:cxnSp>
            <p:nvCxnSpPr>
              <p:cNvPr id="41" name="Conector recto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upo 45"/>
              <p:cNvGrpSpPr/>
              <p:nvPr/>
            </p:nvGrpSpPr>
            <p:grpSpPr bwMode="hidden">
              <a:xfrm>
                <a:off x="6327885" y="0"/>
                <a:ext cx="5864115" cy="5898673"/>
                <a:chOff x="6327885" y="0"/>
                <a:chExt cx="5864115" cy="5898673"/>
              </a:xfrm>
            </p:grpSpPr>
            <p:cxnSp>
              <p:nvCxnSpPr>
                <p:cNvPr id="52" name="Conector recto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Conector recto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upo 23"/>
            <p:cNvGrpSpPr/>
            <p:nvPr userDrawn="1"/>
          </p:nvGrpSpPr>
          <p:grpSpPr bwMode="hidden">
            <a:xfrm flipH="1">
              <a:off x="0" y="0"/>
              <a:ext cx="12192001" cy="6858000"/>
              <a:chOff x="-1" y="0"/>
              <a:chExt cx="12192001" cy="6858000"/>
            </a:xfrm>
          </p:grpSpPr>
          <p:cxnSp>
            <p:nvCxnSpPr>
              <p:cNvPr id="25" name="Conector recto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upo 29"/>
              <p:cNvGrpSpPr/>
              <p:nvPr/>
            </p:nvGrpSpPr>
            <p:grpSpPr bwMode="hidden">
              <a:xfrm>
                <a:off x="6327885" y="0"/>
                <a:ext cx="5864115" cy="5898673"/>
                <a:chOff x="6327885" y="0"/>
                <a:chExt cx="5864115" cy="5898673"/>
              </a:xfrm>
            </p:grpSpPr>
            <p:cxnSp>
              <p:nvCxnSpPr>
                <p:cNvPr id="36" name="Conector recto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Conector recto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ítulo 1"/>
          <p:cNvSpPr>
            <a:spLocks noGrp="1"/>
          </p:cNvSpPr>
          <p:nvPr>
            <p:ph type="ctrTitle"/>
          </p:nvPr>
        </p:nvSpPr>
        <p:spPr>
          <a:xfrm>
            <a:off x="1293845" y="1909346"/>
            <a:ext cx="9604310" cy="3383280"/>
          </a:xfrm>
        </p:spPr>
        <p:txBody>
          <a:bodyPr rtlCol="0" anchor="b">
            <a:normAutofit/>
          </a:bodyPr>
          <a:lstStyle>
            <a:lvl1pPr algn="l">
              <a:lnSpc>
                <a:spcPct val="76000"/>
              </a:lnSpc>
              <a:defRPr sz="8000" cap="none" baseline="0">
                <a:solidFill>
                  <a:schemeClr val="tx1"/>
                </a:solidFill>
              </a:defRPr>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1293845" y="5432564"/>
            <a:ext cx="9604310" cy="457200"/>
          </a:xfrm>
        </p:spPr>
        <p:txBody>
          <a:bodyPr rtlCol="0">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cxnSp>
        <p:nvCxnSpPr>
          <p:cNvPr id="58" name="Conector recto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p>
            <a:pPr rtl="0"/>
            <a:fld id="{4CEF971F-4175-4907-B0FC-329EAA10FB4C}" type="datetime1">
              <a:rPr lang="es-ES" noProof="0" smtClean="0"/>
              <a:t>11/04/2022</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209314" y="489856"/>
            <a:ext cx="1687286" cy="5301343"/>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295399" y="489856"/>
            <a:ext cx="7587344" cy="5301343"/>
          </a:xfrm>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p>
            <a:pPr rtl="0"/>
            <a:fld id="{1915C54A-88B9-47EE-835A-72CBA688C53E}" type="datetime1">
              <a:rPr lang="es-ES" noProof="0" smtClean="0"/>
              <a:t>11/04/2022</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p>
            <a:pPr rtl="0"/>
            <a:fld id="{AF35F931-DC93-4379-B6D6-B6F2792D0977}" type="datetime1">
              <a:rPr lang="es-ES" noProof="0" smtClean="0"/>
              <a:t>11/04/2022</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upo 6"/>
          <p:cNvGrpSpPr/>
          <p:nvPr userDrawn="1"/>
        </p:nvGrpSpPr>
        <p:grpSpPr bwMode="hidden">
          <a:xfrm>
            <a:off x="-1" y="0"/>
            <a:ext cx="12192002" cy="6858000"/>
            <a:chOff x="-1" y="0"/>
            <a:chExt cx="12192002" cy="6858000"/>
          </a:xfrm>
        </p:grpSpPr>
        <p:cxnSp>
          <p:nvCxnSpPr>
            <p:cNvPr id="8" name="Conector recto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upo 23"/>
            <p:cNvGrpSpPr/>
            <p:nvPr userDrawn="1"/>
          </p:nvGrpSpPr>
          <p:grpSpPr bwMode="hidden">
            <a:xfrm>
              <a:off x="-1" y="0"/>
              <a:ext cx="12192001" cy="6858000"/>
              <a:chOff x="-1" y="0"/>
              <a:chExt cx="12192001" cy="6858000"/>
            </a:xfrm>
          </p:grpSpPr>
          <p:cxnSp>
            <p:nvCxnSpPr>
              <p:cNvPr id="42" name="Conector recto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upo 46"/>
              <p:cNvGrpSpPr/>
              <p:nvPr/>
            </p:nvGrpSpPr>
            <p:grpSpPr bwMode="hidden">
              <a:xfrm>
                <a:off x="6327885" y="0"/>
                <a:ext cx="5864115" cy="5898673"/>
                <a:chOff x="6327885" y="0"/>
                <a:chExt cx="5864115" cy="5898673"/>
              </a:xfrm>
            </p:grpSpPr>
            <p:cxnSp>
              <p:nvCxnSpPr>
                <p:cNvPr id="53" name="Conector recto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Conector recto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upo 24"/>
            <p:cNvGrpSpPr/>
            <p:nvPr userDrawn="1"/>
          </p:nvGrpSpPr>
          <p:grpSpPr bwMode="hidden">
            <a:xfrm flipH="1">
              <a:off x="0" y="0"/>
              <a:ext cx="12192001" cy="6858000"/>
              <a:chOff x="-1" y="0"/>
              <a:chExt cx="12192001" cy="6858000"/>
            </a:xfrm>
          </p:grpSpPr>
          <p:cxnSp>
            <p:nvCxnSpPr>
              <p:cNvPr id="26" name="Conector recto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upo 30"/>
              <p:cNvGrpSpPr/>
              <p:nvPr/>
            </p:nvGrpSpPr>
            <p:grpSpPr bwMode="hidden">
              <a:xfrm>
                <a:off x="6327885" y="0"/>
                <a:ext cx="5864115" cy="5898673"/>
                <a:chOff x="6327885" y="0"/>
                <a:chExt cx="5864115" cy="5898673"/>
              </a:xfrm>
            </p:grpSpPr>
            <p:cxnSp>
              <p:nvCxnSpPr>
                <p:cNvPr id="37" name="Conector recto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Conector recto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ítulo 1"/>
          <p:cNvSpPr>
            <a:spLocks noGrp="1"/>
          </p:cNvSpPr>
          <p:nvPr>
            <p:ph type="title"/>
          </p:nvPr>
        </p:nvSpPr>
        <p:spPr>
          <a:xfrm>
            <a:off x="1295400" y="2541573"/>
            <a:ext cx="9601200" cy="2743200"/>
          </a:xfrm>
        </p:spPr>
        <p:txBody>
          <a:bodyPr rtlCol="0" anchor="b">
            <a:normAutofit/>
          </a:bodyPr>
          <a:lstStyle>
            <a:lvl1pPr>
              <a:lnSpc>
                <a:spcPct val="85000"/>
              </a:lnSpc>
              <a:defRPr sz="6000" cap="none" baseline="0">
                <a:solidFill>
                  <a:schemeClr val="tx1"/>
                </a:solidFill>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295400" y="5431536"/>
            <a:ext cx="9601200" cy="457200"/>
          </a:xfrm>
        </p:spPr>
        <p:txBody>
          <a:bodyPr rtlCol="0">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es-ES" noProof="0"/>
              <a:t>Haga clic para modificar los estilos de texto del patrón</a:t>
            </a:r>
          </a:p>
        </p:txBody>
      </p:sp>
      <p:cxnSp>
        <p:nvCxnSpPr>
          <p:cNvPr id="58" name="Conector recto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295400" y="1981199"/>
            <a:ext cx="4572000" cy="38100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324600" y="1981199"/>
            <a:ext cx="4572000" cy="38100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osición de pie de página 5"/>
          <p:cNvSpPr>
            <a:spLocks noGrp="1"/>
          </p:cNvSpPr>
          <p:nvPr>
            <p:ph type="ftr" sz="quarter" idx="11"/>
          </p:nvPr>
        </p:nvSpPr>
        <p:spPr/>
        <p:txBody>
          <a:bodyPr rtlCol="0"/>
          <a:lstStyle/>
          <a:p>
            <a:pPr rtl="0"/>
            <a:r>
              <a:rPr lang="es-ES" noProof="0" dirty="0"/>
              <a:t>Agregar un pie de página</a:t>
            </a:r>
          </a:p>
        </p:txBody>
      </p:sp>
      <p:sp>
        <p:nvSpPr>
          <p:cNvPr id="5" name="Marcador de posición de fecha 4"/>
          <p:cNvSpPr>
            <a:spLocks noGrp="1"/>
          </p:cNvSpPr>
          <p:nvPr>
            <p:ph type="dt" sz="half" idx="10"/>
          </p:nvPr>
        </p:nvSpPr>
        <p:spPr/>
        <p:txBody>
          <a:bodyPr rtlCol="0"/>
          <a:lstStyle/>
          <a:p>
            <a:pPr rtl="0"/>
            <a:fld id="{578125B4-47C8-4C8D-8C8E-0E88EC096E44}" type="datetime1">
              <a:rPr lang="es-ES" noProof="0" smtClean="0"/>
              <a:t>11/04/2022</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295400" y="1818322"/>
            <a:ext cx="4572000" cy="641350"/>
          </a:xfrm>
        </p:spPr>
        <p:txBody>
          <a:bodyPr rtlCol="0"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p:cNvSpPr>
            <a:spLocks noGrp="1"/>
          </p:cNvSpPr>
          <p:nvPr>
            <p:ph sz="half" idx="2"/>
          </p:nvPr>
        </p:nvSpPr>
        <p:spPr>
          <a:xfrm>
            <a:off x="1295400" y="2503713"/>
            <a:ext cx="4572000" cy="3287487"/>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324600" y="1818322"/>
            <a:ext cx="4572000" cy="641350"/>
          </a:xfrm>
        </p:spPr>
        <p:txBody>
          <a:bodyPr rtlCol="0"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p:cNvSpPr>
            <a:spLocks noGrp="1"/>
          </p:cNvSpPr>
          <p:nvPr>
            <p:ph sz="quarter" idx="4"/>
          </p:nvPr>
        </p:nvSpPr>
        <p:spPr>
          <a:xfrm>
            <a:off x="6324600" y="2503713"/>
            <a:ext cx="4572000" cy="3287487"/>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8" name="Marcador de posición de pie de página 7"/>
          <p:cNvSpPr>
            <a:spLocks noGrp="1"/>
          </p:cNvSpPr>
          <p:nvPr>
            <p:ph type="ftr" sz="quarter" idx="11"/>
          </p:nvPr>
        </p:nvSpPr>
        <p:spPr/>
        <p:txBody>
          <a:bodyPr rtlCol="0"/>
          <a:lstStyle/>
          <a:p>
            <a:pPr rtl="0"/>
            <a:r>
              <a:rPr lang="es-ES" noProof="0" dirty="0"/>
              <a:t>Agregar un pie de página</a:t>
            </a:r>
          </a:p>
        </p:txBody>
      </p:sp>
      <p:sp>
        <p:nvSpPr>
          <p:cNvPr id="7" name="Marcador de posición de fecha 6"/>
          <p:cNvSpPr>
            <a:spLocks noGrp="1"/>
          </p:cNvSpPr>
          <p:nvPr>
            <p:ph type="dt" sz="half" idx="10"/>
          </p:nvPr>
        </p:nvSpPr>
        <p:spPr/>
        <p:txBody>
          <a:bodyPr rtlCol="0"/>
          <a:lstStyle/>
          <a:p>
            <a:pPr rtl="0"/>
            <a:fld id="{C1ABC4A2-8651-4538-B7C7-DE13B512483C}" type="datetime1">
              <a:rPr lang="es-ES" noProof="0" smtClean="0"/>
              <a:t>11/04/2022</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4" name="Marcador de posición de pie de página 3"/>
          <p:cNvSpPr>
            <a:spLocks noGrp="1"/>
          </p:cNvSpPr>
          <p:nvPr>
            <p:ph type="ftr" sz="quarter" idx="11"/>
          </p:nvPr>
        </p:nvSpPr>
        <p:spPr/>
        <p:txBody>
          <a:bodyPr rtlCol="0"/>
          <a:lstStyle/>
          <a:p>
            <a:pPr rtl="0"/>
            <a:r>
              <a:rPr lang="es-ES" noProof="0" dirty="0"/>
              <a:t>Agregar un pie de página</a:t>
            </a:r>
          </a:p>
        </p:txBody>
      </p:sp>
      <p:sp>
        <p:nvSpPr>
          <p:cNvPr id="3" name="Marcador de posición de fecha 2"/>
          <p:cNvSpPr>
            <a:spLocks noGrp="1"/>
          </p:cNvSpPr>
          <p:nvPr>
            <p:ph type="dt" sz="half" idx="10"/>
          </p:nvPr>
        </p:nvSpPr>
        <p:spPr/>
        <p:txBody>
          <a:bodyPr rtlCol="0"/>
          <a:lstStyle/>
          <a:p>
            <a:pPr rtl="0"/>
            <a:fld id="{6F350386-9C71-46EC-90AB-27023C0A430E}" type="datetime1">
              <a:rPr lang="es-ES" noProof="0" smtClean="0"/>
              <a:t>11/04/2022</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grpSp>
        <p:nvGrpSpPr>
          <p:cNvPr id="161" name="Grupo 160"/>
          <p:cNvGrpSpPr/>
          <p:nvPr userDrawn="1"/>
        </p:nvGrpSpPr>
        <p:grpSpPr bwMode="hidden">
          <a:xfrm>
            <a:off x="-1" y="0"/>
            <a:ext cx="12192002" cy="6858000"/>
            <a:chOff x="-1" y="0"/>
            <a:chExt cx="12192002" cy="6858000"/>
          </a:xfrm>
        </p:grpSpPr>
        <p:cxnSp>
          <p:nvCxnSpPr>
            <p:cNvPr id="162" name="Conector recto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Conector recto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Conector recto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Conector recto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Conector recto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Conector recto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Conector recto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Conector recto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Conector recto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Conector recto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Conector recto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Conector recto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Conector recto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Conector recto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Conector recto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Conector recto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upo 177"/>
            <p:cNvGrpSpPr/>
            <p:nvPr userDrawn="1"/>
          </p:nvGrpSpPr>
          <p:grpSpPr bwMode="hidden">
            <a:xfrm>
              <a:off x="-1" y="0"/>
              <a:ext cx="12192001" cy="6858000"/>
              <a:chOff x="-1" y="0"/>
              <a:chExt cx="12192001" cy="6858000"/>
            </a:xfrm>
          </p:grpSpPr>
          <p:cxnSp>
            <p:nvCxnSpPr>
              <p:cNvPr id="196" name="Conector recto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Conector recto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Conector recto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Conector recto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Conector recto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upo 200"/>
              <p:cNvGrpSpPr/>
              <p:nvPr/>
            </p:nvGrpSpPr>
            <p:grpSpPr bwMode="hidden">
              <a:xfrm>
                <a:off x="6327885" y="0"/>
                <a:ext cx="5864115" cy="5898673"/>
                <a:chOff x="6327885" y="0"/>
                <a:chExt cx="5864115" cy="5898673"/>
              </a:xfrm>
            </p:grpSpPr>
            <p:cxnSp>
              <p:nvCxnSpPr>
                <p:cNvPr id="207" name="Conector recto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Conector recto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Conector recto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Conector recto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Conector recto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Conector recto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Conector recto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Conector recto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Conector recto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Conector recto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upo 178"/>
            <p:cNvGrpSpPr/>
            <p:nvPr userDrawn="1"/>
          </p:nvGrpSpPr>
          <p:grpSpPr bwMode="hidden">
            <a:xfrm flipH="1">
              <a:off x="0" y="0"/>
              <a:ext cx="12192001" cy="6858000"/>
              <a:chOff x="-1" y="0"/>
              <a:chExt cx="12192001" cy="6858000"/>
            </a:xfrm>
          </p:grpSpPr>
          <p:cxnSp>
            <p:nvCxnSpPr>
              <p:cNvPr id="180" name="Conector recto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Conector recto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Conector recto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Conector recto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Conector recto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upo 184"/>
              <p:cNvGrpSpPr/>
              <p:nvPr/>
            </p:nvGrpSpPr>
            <p:grpSpPr bwMode="hidden">
              <a:xfrm>
                <a:off x="6327885" y="0"/>
                <a:ext cx="5864115" cy="5898673"/>
                <a:chOff x="6327885" y="0"/>
                <a:chExt cx="5864115" cy="5898673"/>
              </a:xfrm>
            </p:grpSpPr>
            <p:cxnSp>
              <p:nvCxnSpPr>
                <p:cNvPr id="191" name="Conector recto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Conector recto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Conector recto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Conector recto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Conector recto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Conector recto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Conector recto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Conector recto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Conector recto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Conector recto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Marcador de posición de pie de página 212"/>
          <p:cNvSpPr>
            <a:spLocks noGrp="1"/>
          </p:cNvSpPr>
          <p:nvPr>
            <p:ph type="ftr" sz="quarter" idx="11"/>
          </p:nvPr>
        </p:nvSpPr>
        <p:spPr/>
        <p:txBody>
          <a:bodyPr rtlCol="0"/>
          <a:lstStyle/>
          <a:p>
            <a:pPr rtl="0"/>
            <a:r>
              <a:rPr lang="es-ES" noProof="0" dirty="0"/>
              <a:t>Agregar un pie de página</a:t>
            </a:r>
          </a:p>
        </p:txBody>
      </p:sp>
      <p:sp>
        <p:nvSpPr>
          <p:cNvPr id="212" name="Marcador de posición de fecha 211"/>
          <p:cNvSpPr>
            <a:spLocks noGrp="1"/>
          </p:cNvSpPr>
          <p:nvPr>
            <p:ph type="dt" sz="half" idx="10"/>
          </p:nvPr>
        </p:nvSpPr>
        <p:spPr/>
        <p:txBody>
          <a:bodyPr rtlCol="0"/>
          <a:lstStyle/>
          <a:p>
            <a:pPr rtl="0"/>
            <a:fld id="{3BDF8642-D89D-413A-BE63-9BB6D0C7484B}" type="datetime1">
              <a:rPr lang="es-ES" noProof="0" smtClean="0"/>
              <a:t>11/04/2022</a:t>
            </a:fld>
            <a:endParaRPr lang="es-ES" noProof="0" dirty="0"/>
          </a:p>
        </p:txBody>
      </p:sp>
      <p:sp>
        <p:nvSpPr>
          <p:cNvPr id="214" name="Marcador de posición de número de diapositiva 213"/>
          <p:cNvSpPr>
            <a:spLocks noGrp="1"/>
          </p:cNvSpPr>
          <p:nvPr>
            <p:ph type="sldNum" sz="quarter" idx="12"/>
          </p:nvPr>
        </p:nvSpPr>
        <p:spPr/>
        <p:txBody>
          <a:bodyPr rtlCol="0"/>
          <a:lstStyle/>
          <a:p>
            <a:pPr rtl="0"/>
            <a:fld id="{E31375A4-56A4-47D6-9801-1991572033F7}" type="slidenum">
              <a:rPr lang="es-ES" noProof="0" smtClean="0"/>
              <a:pPr rtl="0"/>
              <a:t>‹Nº›</a:t>
            </a:fld>
            <a:endParaRPr lang="es-ES" noProof="0"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leyenda">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upo 8"/>
          <p:cNvGrpSpPr/>
          <p:nvPr userDrawn="1"/>
        </p:nvGrpSpPr>
        <p:grpSpPr bwMode="hidden">
          <a:xfrm>
            <a:off x="-1" y="0"/>
            <a:ext cx="12192002" cy="6858000"/>
            <a:chOff x="-1" y="0"/>
            <a:chExt cx="12192002" cy="6858000"/>
          </a:xfrm>
        </p:grpSpPr>
        <p:cxnSp>
          <p:nvCxnSpPr>
            <p:cNvPr id="10" name="Conector recto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upo 25"/>
            <p:cNvGrpSpPr/>
            <p:nvPr userDrawn="1"/>
          </p:nvGrpSpPr>
          <p:grpSpPr bwMode="hidden">
            <a:xfrm>
              <a:off x="-1" y="0"/>
              <a:ext cx="12192001" cy="6858000"/>
              <a:chOff x="-1" y="0"/>
              <a:chExt cx="12192001" cy="6858000"/>
            </a:xfrm>
          </p:grpSpPr>
          <p:cxnSp>
            <p:nvCxnSpPr>
              <p:cNvPr id="44" name="Conector recto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upo 48"/>
              <p:cNvGrpSpPr/>
              <p:nvPr/>
            </p:nvGrpSpPr>
            <p:grpSpPr bwMode="hidden">
              <a:xfrm>
                <a:off x="6327885" y="0"/>
                <a:ext cx="5864115" cy="5898673"/>
                <a:chOff x="6327885" y="0"/>
                <a:chExt cx="5864115" cy="5898673"/>
              </a:xfrm>
            </p:grpSpPr>
            <p:cxnSp>
              <p:nvCxnSpPr>
                <p:cNvPr id="55" name="Conector recto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Conector recto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upo 26"/>
            <p:cNvGrpSpPr/>
            <p:nvPr userDrawn="1"/>
          </p:nvGrpSpPr>
          <p:grpSpPr bwMode="hidden">
            <a:xfrm flipH="1">
              <a:off x="0" y="0"/>
              <a:ext cx="12192001" cy="6858000"/>
              <a:chOff x="-1" y="0"/>
              <a:chExt cx="12192001" cy="6858000"/>
            </a:xfrm>
          </p:grpSpPr>
          <p:cxnSp>
            <p:nvCxnSpPr>
              <p:cNvPr id="28" name="Conector recto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upo 32"/>
              <p:cNvGrpSpPr/>
              <p:nvPr/>
            </p:nvGrpSpPr>
            <p:grpSpPr bwMode="hidden">
              <a:xfrm>
                <a:off x="6327885" y="0"/>
                <a:ext cx="5864115" cy="5898673"/>
                <a:chOff x="6327885" y="0"/>
                <a:chExt cx="5864115" cy="5898673"/>
              </a:xfrm>
            </p:grpSpPr>
            <p:cxnSp>
              <p:nvCxnSpPr>
                <p:cNvPr id="39" name="Conector recto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Conector recto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ángulo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title"/>
          </p:nvPr>
        </p:nvSpPr>
        <p:spPr>
          <a:xfrm>
            <a:off x="7913152" y="571500"/>
            <a:ext cx="3657600" cy="2197100"/>
          </a:xfrm>
        </p:spPr>
        <p:txBody>
          <a:bodyPr rtlCol="0" anchor="b">
            <a:normAutofit/>
          </a:bodyPr>
          <a:lstStyle>
            <a:lvl1pPr>
              <a:defRPr sz="2600">
                <a:solidFill>
                  <a:schemeClr val="bg1"/>
                </a:solidFill>
              </a:defRPr>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543197" y="571500"/>
            <a:ext cx="6217920" cy="571500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a:xfrm>
            <a:off x="7913152" y="2995012"/>
            <a:ext cx="3657600" cy="2285950"/>
          </a:xfrm>
        </p:spPr>
        <p:txBody>
          <a:bodyPr rtlCol="0">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cxnSp>
        <p:nvCxnSpPr>
          <p:cNvPr id="60" name="Conector recto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Marcador de posición de pie de página 5"/>
          <p:cNvSpPr>
            <a:spLocks noGrp="1"/>
          </p:cNvSpPr>
          <p:nvPr>
            <p:ph type="ftr" sz="quarter" idx="11"/>
          </p:nvPr>
        </p:nvSpPr>
        <p:spPr/>
        <p:txBody>
          <a:bodyPr rtlCol="0"/>
          <a:lstStyle/>
          <a:p>
            <a:pPr rtl="0"/>
            <a:r>
              <a:rPr lang="es-ES" noProof="0" dirty="0"/>
              <a:t>Agregar un pie de página</a:t>
            </a:r>
          </a:p>
        </p:txBody>
      </p:sp>
      <p:sp>
        <p:nvSpPr>
          <p:cNvPr id="5" name="Marcador de posición de fecha 4"/>
          <p:cNvSpPr>
            <a:spLocks noGrp="1"/>
          </p:cNvSpPr>
          <p:nvPr>
            <p:ph type="dt" sz="half" idx="10"/>
          </p:nvPr>
        </p:nvSpPr>
        <p:spPr/>
        <p:txBody>
          <a:bodyPr rtlCol="0"/>
          <a:lstStyle>
            <a:lvl1pPr>
              <a:defRPr>
                <a:solidFill>
                  <a:schemeClr val="bg1"/>
                </a:solidFill>
              </a:defRPr>
            </a:lvl1pPr>
          </a:lstStyle>
          <a:p>
            <a:pPr rtl="0"/>
            <a:fld id="{A1B3C15D-0A05-4BB3-A988-C90999A08A65}" type="datetime1">
              <a:rPr lang="es-ES" noProof="0" smtClean="0"/>
              <a:t>11/04/2022</a:t>
            </a:fld>
            <a:endParaRPr lang="es-ES" noProof="0" dirty="0"/>
          </a:p>
        </p:txBody>
      </p:sp>
      <p:sp>
        <p:nvSpPr>
          <p:cNvPr id="8" name="Marcador de posición de número de diapositiva 7"/>
          <p:cNvSpPr>
            <a:spLocks noGrp="1"/>
          </p:cNvSpPr>
          <p:nvPr>
            <p:ph type="sldNum" sz="quarter" idx="12"/>
          </p:nvPr>
        </p:nvSpPr>
        <p:spPr/>
        <p:txBody>
          <a:bodyPr rtlCol="0"/>
          <a:lstStyle>
            <a:lvl1pPr>
              <a:defRPr>
                <a:solidFill>
                  <a:schemeClr val="bg1"/>
                </a:solidFill>
              </a:defRPr>
            </a:lvl1pPr>
          </a:lstStyle>
          <a:p>
            <a:pPr rtl="0"/>
            <a:fld id="{E31375A4-56A4-47D6-9801-1991572033F7}" type="slidenum">
              <a:rPr lang="es-ES" noProof="0" smtClean="0"/>
              <a:pPr rtl="0"/>
              <a:t>‹Nº›</a:t>
            </a:fld>
            <a:endParaRPr lang="es-ES" noProof="0"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upo 7"/>
          <p:cNvGrpSpPr/>
          <p:nvPr/>
        </p:nvGrpSpPr>
        <p:grpSpPr bwMode="hidden">
          <a:xfrm>
            <a:off x="-1" y="0"/>
            <a:ext cx="12192002" cy="6858000"/>
            <a:chOff x="-1" y="0"/>
            <a:chExt cx="12192002" cy="6858000"/>
          </a:xfrm>
        </p:grpSpPr>
        <p:cxnSp>
          <p:nvCxnSpPr>
            <p:cNvPr id="9" name="Conector recto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upo 24"/>
            <p:cNvGrpSpPr/>
            <p:nvPr/>
          </p:nvGrpSpPr>
          <p:grpSpPr bwMode="hidden">
            <a:xfrm>
              <a:off x="-1" y="0"/>
              <a:ext cx="12192001" cy="6858000"/>
              <a:chOff x="-1" y="0"/>
              <a:chExt cx="12192001" cy="6858000"/>
            </a:xfrm>
          </p:grpSpPr>
          <p:cxnSp>
            <p:nvCxnSpPr>
              <p:cNvPr id="43" name="Conector recto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upo 47"/>
              <p:cNvGrpSpPr/>
              <p:nvPr/>
            </p:nvGrpSpPr>
            <p:grpSpPr bwMode="hidden">
              <a:xfrm>
                <a:off x="6327885" y="0"/>
                <a:ext cx="5864115" cy="5898673"/>
                <a:chOff x="6327885" y="0"/>
                <a:chExt cx="5864115" cy="5898673"/>
              </a:xfrm>
            </p:grpSpPr>
            <p:cxnSp>
              <p:nvCxnSpPr>
                <p:cNvPr id="54" name="Conector recto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Conector recto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upo 25"/>
            <p:cNvGrpSpPr/>
            <p:nvPr/>
          </p:nvGrpSpPr>
          <p:grpSpPr bwMode="hidden">
            <a:xfrm flipH="1">
              <a:off x="0" y="0"/>
              <a:ext cx="12192001" cy="6858000"/>
              <a:chOff x="-1" y="0"/>
              <a:chExt cx="12192001" cy="6858000"/>
            </a:xfrm>
          </p:grpSpPr>
          <p:cxnSp>
            <p:nvCxnSpPr>
              <p:cNvPr id="27" name="Conector recto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upo 31"/>
              <p:cNvGrpSpPr/>
              <p:nvPr/>
            </p:nvGrpSpPr>
            <p:grpSpPr bwMode="hidden">
              <a:xfrm>
                <a:off x="6327885" y="0"/>
                <a:ext cx="5864115" cy="5898673"/>
                <a:chOff x="6327885" y="0"/>
                <a:chExt cx="5864115" cy="5898673"/>
              </a:xfrm>
            </p:grpSpPr>
            <p:cxnSp>
              <p:nvCxnSpPr>
                <p:cNvPr id="38" name="Conector recto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Conector recto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ángulo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cxnSp>
        <p:nvCxnSpPr>
          <p:cNvPr id="59" name="Conector recto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7909560" y="576072"/>
            <a:ext cx="3657600" cy="2194560"/>
          </a:xfrm>
        </p:spPr>
        <p:txBody>
          <a:bodyPr rtlCol="0" anchor="b">
            <a:normAutofit/>
          </a:bodyPr>
          <a:lstStyle>
            <a:lvl1pPr>
              <a:defRPr sz="2600">
                <a:solidFill>
                  <a:schemeClr val="bg1"/>
                </a:solidFill>
              </a:defRPr>
            </a:lvl1pPr>
          </a:lstStyle>
          <a:p>
            <a:pPr rtl="0"/>
            <a:r>
              <a:rPr lang="es-ES" noProof="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quiera agregar."/>
          <p:cNvSpPr>
            <a:spLocks noGrp="1"/>
          </p:cNvSpPr>
          <p:nvPr>
            <p:ph type="pic" idx="1"/>
          </p:nvPr>
        </p:nvSpPr>
        <p:spPr>
          <a:xfrm>
            <a:off x="4412" y="-159"/>
            <a:ext cx="7315200" cy="6858000"/>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p:nvPr>
        </p:nvSpPr>
        <p:spPr>
          <a:xfrm>
            <a:off x="7909560" y="2999232"/>
            <a:ext cx="3657600" cy="2286000"/>
          </a:xfrm>
        </p:spPr>
        <p:txBody>
          <a:bodyPr rtlCol="0"/>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upo 95"/>
          <p:cNvGrpSpPr/>
          <p:nvPr userDrawn="1"/>
        </p:nvGrpSpPr>
        <p:grpSpPr bwMode="hidden">
          <a:xfrm>
            <a:off x="-1" y="-195943"/>
            <a:ext cx="12192002" cy="6858000"/>
            <a:chOff x="-1" y="0"/>
            <a:chExt cx="12192002" cy="6858000"/>
          </a:xfrm>
        </p:grpSpPr>
        <p:cxnSp>
          <p:nvCxnSpPr>
            <p:cNvPr id="97" name="Conector recto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cto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cto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cto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cto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cto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cto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cto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cto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cto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cto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cto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cto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cto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cto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cto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upo 112"/>
            <p:cNvGrpSpPr/>
            <p:nvPr userDrawn="1"/>
          </p:nvGrpSpPr>
          <p:grpSpPr bwMode="hidden">
            <a:xfrm>
              <a:off x="-1" y="0"/>
              <a:ext cx="12192001" cy="6858000"/>
              <a:chOff x="-1" y="0"/>
              <a:chExt cx="12192001" cy="6858000"/>
            </a:xfrm>
          </p:grpSpPr>
          <p:cxnSp>
            <p:nvCxnSpPr>
              <p:cNvPr id="131" name="Conector recto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cto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cto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cto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cto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upo 135"/>
              <p:cNvGrpSpPr/>
              <p:nvPr/>
            </p:nvGrpSpPr>
            <p:grpSpPr bwMode="hidden">
              <a:xfrm>
                <a:off x="6327885" y="0"/>
                <a:ext cx="5864115" cy="5898673"/>
                <a:chOff x="6327885" y="0"/>
                <a:chExt cx="5864115" cy="5898673"/>
              </a:xfrm>
            </p:grpSpPr>
            <p:cxnSp>
              <p:nvCxnSpPr>
                <p:cNvPr id="142" name="Conector recto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Conector recto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Conector recto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Conector recto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Conector recto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Conector recto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Conector recto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Conector recto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Conector recto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Conector recto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upo 113"/>
            <p:cNvGrpSpPr/>
            <p:nvPr userDrawn="1"/>
          </p:nvGrpSpPr>
          <p:grpSpPr bwMode="hidden">
            <a:xfrm flipH="1">
              <a:off x="0" y="0"/>
              <a:ext cx="12192001" cy="6858000"/>
              <a:chOff x="-1" y="0"/>
              <a:chExt cx="12192001" cy="6858000"/>
            </a:xfrm>
          </p:grpSpPr>
          <p:cxnSp>
            <p:nvCxnSpPr>
              <p:cNvPr id="115" name="Conector recto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cto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cto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cto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cto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upo 119"/>
              <p:cNvGrpSpPr/>
              <p:nvPr/>
            </p:nvGrpSpPr>
            <p:grpSpPr bwMode="hidden">
              <a:xfrm>
                <a:off x="6327885" y="0"/>
                <a:ext cx="5864115" cy="5898673"/>
                <a:chOff x="6327885" y="0"/>
                <a:chExt cx="5864115" cy="5898673"/>
              </a:xfrm>
            </p:grpSpPr>
            <p:cxnSp>
              <p:nvCxnSpPr>
                <p:cNvPr id="126" name="Conector recto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cto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cto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cto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cto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Conector recto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cto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recto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cto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cto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Marcador de posición de título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cxnSp>
        <p:nvCxnSpPr>
          <p:cNvPr id="148" name="Conector recto 147"/>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Marcador de posición de pie de página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pPr rtl="0"/>
            <a:r>
              <a:rPr lang="es-ES" noProof="0" dirty="0"/>
              <a:t>Agregar un pie de página</a:t>
            </a:r>
          </a:p>
        </p:txBody>
      </p:sp>
      <p:sp>
        <p:nvSpPr>
          <p:cNvPr id="4" name="Marcador de posición de fecha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pPr rtl="0"/>
            <a:fld id="{ACFEA5D1-852B-4501-AA57-52C227BF545F}" type="datetime1">
              <a:rPr lang="es-ES" noProof="0" smtClean="0"/>
              <a:t>11/04/2022</a:t>
            </a:fld>
            <a:endParaRPr lang="es-ES" noProof="0" dirty="0"/>
          </a:p>
        </p:txBody>
      </p:sp>
      <p:sp>
        <p:nvSpPr>
          <p:cNvPr id="6" name="Marcador de posición de número de diapositiva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pPr rtl="0"/>
            <a:fld id="{E31375A4-56A4-47D6-9801-1991572033F7}" type="slidenum">
              <a:rPr lang="es-ES" noProof="0" smtClean="0"/>
              <a:pPr rtl="0"/>
              <a:t>‹Nº›</a:t>
            </a:fld>
            <a:endParaRPr lang="es-ES" noProof="0"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slide" Target="slide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slide" Target="slide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3.xml"/><Relationship Id="rId7"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24.xml"/><Relationship Id="rId5" Type="http://schemas.openxmlformats.org/officeDocument/2006/relationships/slide" Target="slide5.xml"/><Relationship Id="rId10" Type="http://schemas.openxmlformats.org/officeDocument/2006/relationships/slide" Target="slide23.xml"/><Relationship Id="rId4" Type="http://schemas.openxmlformats.org/officeDocument/2006/relationships/slide" Target="slide4.xml"/><Relationship Id="rId9"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slide" Target="slide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slide" Target="slide2.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2.xm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93845" y="2245895"/>
            <a:ext cx="9604310" cy="1635026"/>
          </a:xfrm>
        </p:spPr>
        <p:txBody>
          <a:bodyPr rtlCol="0">
            <a:normAutofit/>
          </a:bodyPr>
          <a:lstStyle/>
          <a:p>
            <a:pPr algn="ctr" rtl="0">
              <a:lnSpc>
                <a:spcPct val="100000"/>
              </a:lnSpc>
            </a:pPr>
            <a:r>
              <a:rPr lang="es-EC" sz="2800" cap="all" dirty="0">
                <a:effectLst/>
                <a:ea typeface="Calibri" panose="020F0502020204030204" pitchFamily="34" charset="0"/>
              </a:rPr>
              <a:t>METODOLOGÍA de un Scoring de </a:t>
            </a:r>
            <a:r>
              <a:rPr lang="es-EC" sz="2800" cap="all" dirty="0" err="1">
                <a:effectLst/>
                <a:ea typeface="Calibri" panose="020F0502020204030204" pitchFamily="34" charset="0"/>
              </a:rPr>
              <a:t>MICROCrédito</a:t>
            </a:r>
            <a:r>
              <a:rPr lang="es-EC" sz="2800" cap="all" dirty="0">
                <a:effectLst/>
                <a:ea typeface="Calibri" panose="020F0502020204030204" pitchFamily="34" charset="0"/>
              </a:rPr>
              <a:t> </a:t>
            </a:r>
            <a:r>
              <a:rPr lang="es-EC" sz="2800" dirty="0">
                <a:effectLst/>
                <a:ea typeface="Calibri" panose="020F0502020204030204" pitchFamily="34" charset="0"/>
              </a:rPr>
              <a:t>PARA LA COOPERATIVA DE AHORRO Y CRÉDITO AMBATO LTDA.</a:t>
            </a:r>
            <a:endParaRPr lang="es-ES" sz="11500" dirty="0"/>
          </a:p>
        </p:txBody>
      </p:sp>
      <p:sp>
        <p:nvSpPr>
          <p:cNvPr id="3" name="Subtítulo 2"/>
          <p:cNvSpPr>
            <a:spLocks noGrp="1"/>
          </p:cNvSpPr>
          <p:nvPr>
            <p:ph type="subTitle" idx="1"/>
          </p:nvPr>
        </p:nvSpPr>
        <p:spPr/>
        <p:txBody>
          <a:bodyPr rtlCol="0">
            <a:noAutofit/>
          </a:bodyPr>
          <a:lstStyle/>
          <a:p>
            <a:pPr rtl="0"/>
            <a:r>
              <a:rPr lang="es-ES" sz="1800" dirty="0">
                <a:latin typeface="+mj-lt"/>
              </a:rPr>
              <a:t>Autoras: </a:t>
            </a:r>
            <a:r>
              <a:rPr lang="es-EC" sz="1800" dirty="0">
                <a:effectLst/>
                <a:latin typeface="+mj-lt"/>
                <a:ea typeface="Calibri" panose="020F0502020204030204" pitchFamily="34" charset="0"/>
              </a:rPr>
              <a:t>Julieta Loachamin</a:t>
            </a:r>
          </a:p>
          <a:p>
            <a:pPr rtl="0"/>
            <a:r>
              <a:rPr lang="es-EC" sz="1800" dirty="0">
                <a:latin typeface="+mj-lt"/>
              </a:rPr>
              <a:t>               Marina Chávez</a:t>
            </a:r>
            <a:endParaRPr lang="es-ES" sz="1800" dirty="0">
              <a:latin typeface="+mj-lt"/>
            </a:endParaRPr>
          </a:p>
        </p:txBody>
      </p:sp>
      <p:pic>
        <p:nvPicPr>
          <p:cNvPr id="4" name="Imagen 3">
            <a:extLst>
              <a:ext uri="{FF2B5EF4-FFF2-40B4-BE49-F238E27FC236}">
                <a16:creationId xmlns:a16="http://schemas.microsoft.com/office/drawing/2014/main" id="{32882BA1-7B98-4CED-AA2F-F074DEBE669E}"/>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9971" y="312276"/>
            <a:ext cx="5612130" cy="1914525"/>
          </a:xfrm>
          <a:prstGeom prst="rect">
            <a:avLst/>
          </a:prstGeom>
          <a:noFill/>
          <a:ln>
            <a:noFill/>
          </a:ln>
        </p:spPr>
      </p:pic>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8620" y="86761"/>
            <a:ext cx="9601200" cy="779515"/>
          </a:xfrm>
        </p:spPr>
        <p:txBody>
          <a:bodyPr rtlCol="0">
            <a:normAutofit fontScale="90000"/>
          </a:bodyPr>
          <a:lstStyle/>
          <a:p>
            <a:pPr rtl="0"/>
            <a:br>
              <a:rPr lang="es-ES" dirty="0"/>
            </a:br>
            <a:r>
              <a:rPr lang="es-ES" dirty="0"/>
              <a:t>Cooperativa de ahorro y crédito Ambato </a:t>
            </a:r>
            <a:r>
              <a:rPr lang="es-ES" dirty="0" err="1"/>
              <a:t>Ltda</a:t>
            </a:r>
            <a:endParaRPr lang="es-ES" dirty="0"/>
          </a:p>
        </p:txBody>
      </p:sp>
      <p:pic>
        <p:nvPicPr>
          <p:cNvPr id="17" name="Imagen 16">
            <a:extLst>
              <a:ext uri="{FF2B5EF4-FFF2-40B4-BE49-F238E27FC236}">
                <a16:creationId xmlns:a16="http://schemas.microsoft.com/office/drawing/2014/main" id="{5874907E-DF7B-4AC0-A23D-4AFB353E4E3D}"/>
              </a:ext>
            </a:extLst>
          </p:cNvPr>
          <p:cNvPicPr>
            <a:picLocks noChangeAspect="1"/>
          </p:cNvPicPr>
          <p:nvPr/>
        </p:nvPicPr>
        <p:blipFill>
          <a:blip r:embed="rId3">
            <a:lum contrast="40000"/>
          </a:blip>
          <a:stretch>
            <a:fillRect/>
          </a:stretch>
        </p:blipFill>
        <p:spPr>
          <a:xfrm>
            <a:off x="355601" y="810678"/>
            <a:ext cx="11040532" cy="5285321"/>
          </a:xfrm>
          <a:prstGeom prst="rect">
            <a:avLst/>
          </a:prstGeom>
        </p:spPr>
      </p:pic>
      <p:sp>
        <p:nvSpPr>
          <p:cNvPr id="19" name="Flecha: curvada hacia la izquierda 18">
            <a:hlinkClick r:id="rId4" action="ppaction://hlinksldjump"/>
            <a:extLst>
              <a:ext uri="{FF2B5EF4-FFF2-40B4-BE49-F238E27FC236}">
                <a16:creationId xmlns:a16="http://schemas.microsoft.com/office/drawing/2014/main" id="{8EFA60A6-F497-4C09-BD33-D01B06ADCFF7}"/>
              </a:ext>
            </a:extLst>
          </p:cNvPr>
          <p:cNvSpPr/>
          <p:nvPr/>
        </p:nvSpPr>
        <p:spPr>
          <a:xfrm>
            <a:off x="11506584" y="6068997"/>
            <a:ext cx="336228" cy="43500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US">
              <a:solidFill>
                <a:schemeClr val="tx1"/>
              </a:solidFill>
            </a:endParaRPr>
          </a:p>
        </p:txBody>
      </p:sp>
      <p:sp>
        <p:nvSpPr>
          <p:cNvPr id="20" name="Marcador de número de diapositiva 19">
            <a:extLst>
              <a:ext uri="{FF2B5EF4-FFF2-40B4-BE49-F238E27FC236}">
                <a16:creationId xmlns:a16="http://schemas.microsoft.com/office/drawing/2014/main" id="{04E1374E-96C2-45C9-B961-D41D2F6EC590}"/>
              </a:ext>
            </a:extLst>
          </p:cNvPr>
          <p:cNvSpPr>
            <a:spLocks noGrp="1"/>
          </p:cNvSpPr>
          <p:nvPr>
            <p:ph type="sldNum" sz="quarter" idx="12"/>
          </p:nvPr>
        </p:nvSpPr>
        <p:spPr/>
        <p:txBody>
          <a:bodyPr/>
          <a:lstStyle/>
          <a:p>
            <a:pPr rtl="0"/>
            <a:fld id="{E31375A4-56A4-47D6-9801-1991572033F7}" type="slidenum">
              <a:rPr lang="es-ES" noProof="0" smtClean="0"/>
              <a:t>10</a:t>
            </a:fld>
            <a:endParaRPr lang="es-ES" noProof="0" dirty="0"/>
          </a:p>
        </p:txBody>
      </p:sp>
    </p:spTree>
    <p:extLst>
      <p:ext uri="{BB962C8B-B14F-4D97-AF65-F5344CB8AC3E}">
        <p14:creationId xmlns:p14="http://schemas.microsoft.com/office/powerpoint/2010/main" val="17682766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8620" y="86761"/>
            <a:ext cx="9601200" cy="779515"/>
          </a:xfrm>
        </p:spPr>
        <p:txBody>
          <a:bodyPr rtlCol="0">
            <a:normAutofit fontScale="90000"/>
          </a:bodyPr>
          <a:lstStyle/>
          <a:p>
            <a:pPr rtl="0"/>
            <a:br>
              <a:rPr lang="es-ES" dirty="0"/>
            </a:br>
            <a:r>
              <a:rPr lang="es-ES" dirty="0"/>
              <a:t>Cooperativa de ahorro y crédito Ambato </a:t>
            </a:r>
            <a:r>
              <a:rPr lang="es-ES" dirty="0" err="1"/>
              <a:t>Ltda</a:t>
            </a:r>
            <a:endParaRPr lang="es-ES" dirty="0"/>
          </a:p>
        </p:txBody>
      </p:sp>
      <p:pic>
        <p:nvPicPr>
          <p:cNvPr id="4" name="Imagen 3">
            <a:extLst>
              <a:ext uri="{FF2B5EF4-FFF2-40B4-BE49-F238E27FC236}">
                <a16:creationId xmlns:a16="http://schemas.microsoft.com/office/drawing/2014/main" id="{BC3A4E14-3B94-405B-9F40-12E014CE2AB3}"/>
              </a:ext>
            </a:extLst>
          </p:cNvPr>
          <p:cNvPicPr>
            <a:picLocks noChangeAspect="1"/>
          </p:cNvPicPr>
          <p:nvPr/>
        </p:nvPicPr>
        <p:blipFill>
          <a:blip r:embed="rId3">
            <a:clrChange>
              <a:clrFrom>
                <a:srgbClr val="F6F6F6"/>
              </a:clrFrom>
              <a:clrTo>
                <a:srgbClr val="F6F6F6">
                  <a:alpha val="0"/>
                </a:srgbClr>
              </a:clrTo>
            </a:clrChange>
          </a:blip>
          <a:stretch>
            <a:fillRect/>
          </a:stretch>
        </p:blipFill>
        <p:spPr>
          <a:xfrm>
            <a:off x="793624" y="1388533"/>
            <a:ext cx="4852459" cy="3357268"/>
          </a:xfrm>
          <a:prstGeom prst="rect">
            <a:avLst/>
          </a:prstGeom>
        </p:spPr>
      </p:pic>
      <p:pic>
        <p:nvPicPr>
          <p:cNvPr id="8" name="Imagen 7">
            <a:extLst>
              <a:ext uri="{FF2B5EF4-FFF2-40B4-BE49-F238E27FC236}">
                <a16:creationId xmlns:a16="http://schemas.microsoft.com/office/drawing/2014/main" id="{7DDB1C1E-FB53-44F9-AEA1-12B2AD694748}"/>
              </a:ext>
            </a:extLst>
          </p:cNvPr>
          <p:cNvPicPr>
            <a:picLocks noChangeAspect="1"/>
          </p:cNvPicPr>
          <p:nvPr/>
        </p:nvPicPr>
        <p:blipFill>
          <a:blip r:embed="rId4">
            <a:clrChange>
              <a:clrFrom>
                <a:srgbClr val="F6F6F6"/>
              </a:clrFrom>
              <a:clrTo>
                <a:srgbClr val="F6F6F6">
                  <a:alpha val="0"/>
                </a:srgbClr>
              </a:clrTo>
            </a:clrChange>
          </a:blip>
          <a:stretch>
            <a:fillRect/>
          </a:stretch>
        </p:blipFill>
        <p:spPr>
          <a:xfrm>
            <a:off x="5799220" y="1426873"/>
            <a:ext cx="5724525" cy="3064933"/>
          </a:xfrm>
          <a:prstGeom prst="rect">
            <a:avLst/>
          </a:prstGeom>
        </p:spPr>
      </p:pic>
      <p:sp>
        <p:nvSpPr>
          <p:cNvPr id="11" name="CuadroTexto 10">
            <a:extLst>
              <a:ext uri="{FF2B5EF4-FFF2-40B4-BE49-F238E27FC236}">
                <a16:creationId xmlns:a16="http://schemas.microsoft.com/office/drawing/2014/main" id="{3863DB72-080D-439F-B8E6-C1D93ED735EA}"/>
              </a:ext>
            </a:extLst>
          </p:cNvPr>
          <p:cNvSpPr txBox="1"/>
          <p:nvPr/>
        </p:nvSpPr>
        <p:spPr>
          <a:xfrm>
            <a:off x="1219200" y="4745801"/>
            <a:ext cx="9601200" cy="1200329"/>
          </a:xfrm>
          <a:prstGeom prst="rect">
            <a:avLst/>
          </a:prstGeom>
          <a:noFill/>
        </p:spPr>
        <p:txBody>
          <a:bodyPr wrap="square">
            <a:spAutoFit/>
          </a:bodyPr>
          <a:lstStyle/>
          <a:p>
            <a:pPr algn="just"/>
            <a:r>
              <a:rPr lang="es-MX" sz="2400" b="0" i="0" u="none" strike="noStrike" baseline="0" dirty="0">
                <a:latin typeface="Helvetica43-ExtendedLight"/>
              </a:rPr>
              <a:t>A 2019 se ha entregado cerca de 90 millones de dólares a más de 10.000 socios, acumulando un total saldo de cartera de crédito de 117.4 millones, con un incremento anual del 32.5%,</a:t>
            </a:r>
            <a:endParaRPr lang="es-US" sz="2400" dirty="0"/>
          </a:p>
        </p:txBody>
      </p:sp>
      <p:sp>
        <p:nvSpPr>
          <p:cNvPr id="10" name="Flecha: curvada hacia la izquierda 9">
            <a:hlinkClick r:id="rId5" action="ppaction://hlinksldjump"/>
            <a:extLst>
              <a:ext uri="{FF2B5EF4-FFF2-40B4-BE49-F238E27FC236}">
                <a16:creationId xmlns:a16="http://schemas.microsoft.com/office/drawing/2014/main" id="{E08D26BF-C92C-461D-9266-11842D54C3A0}"/>
              </a:ext>
            </a:extLst>
          </p:cNvPr>
          <p:cNvSpPr/>
          <p:nvPr/>
        </p:nvSpPr>
        <p:spPr>
          <a:xfrm>
            <a:off x="11506584" y="6068997"/>
            <a:ext cx="336228" cy="43500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US">
              <a:solidFill>
                <a:schemeClr val="tx1"/>
              </a:solidFill>
            </a:endParaRPr>
          </a:p>
        </p:txBody>
      </p:sp>
      <p:sp>
        <p:nvSpPr>
          <p:cNvPr id="13" name="Marcador de número de diapositiva 12">
            <a:extLst>
              <a:ext uri="{FF2B5EF4-FFF2-40B4-BE49-F238E27FC236}">
                <a16:creationId xmlns:a16="http://schemas.microsoft.com/office/drawing/2014/main" id="{04FB1E1E-C099-4F4D-8A25-519BC10BEF40}"/>
              </a:ext>
            </a:extLst>
          </p:cNvPr>
          <p:cNvSpPr>
            <a:spLocks noGrp="1"/>
          </p:cNvSpPr>
          <p:nvPr>
            <p:ph type="sldNum" sz="quarter" idx="12"/>
          </p:nvPr>
        </p:nvSpPr>
        <p:spPr/>
        <p:txBody>
          <a:bodyPr/>
          <a:lstStyle/>
          <a:p>
            <a:pPr rtl="0"/>
            <a:fld id="{E31375A4-56A4-47D6-9801-1991572033F7}" type="slidenum">
              <a:rPr lang="es-ES" noProof="0" smtClean="0"/>
              <a:t>11</a:t>
            </a:fld>
            <a:endParaRPr lang="es-ES" noProof="0" dirty="0"/>
          </a:p>
        </p:txBody>
      </p:sp>
    </p:spTree>
    <p:extLst>
      <p:ext uri="{BB962C8B-B14F-4D97-AF65-F5344CB8AC3E}">
        <p14:creationId xmlns:p14="http://schemas.microsoft.com/office/powerpoint/2010/main" val="1626802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8620" y="86761"/>
            <a:ext cx="9601200" cy="779515"/>
          </a:xfrm>
        </p:spPr>
        <p:txBody>
          <a:bodyPr rtlCol="0">
            <a:normAutofit fontScale="90000"/>
          </a:bodyPr>
          <a:lstStyle/>
          <a:p>
            <a:pPr rtl="0"/>
            <a:br>
              <a:rPr lang="es-ES" dirty="0"/>
            </a:br>
            <a:r>
              <a:rPr lang="es-ES" dirty="0"/>
              <a:t>Cooperativa de ahorro y crédito Ambato </a:t>
            </a:r>
            <a:r>
              <a:rPr lang="es-ES" dirty="0" err="1"/>
              <a:t>Ltda</a:t>
            </a:r>
            <a:endParaRPr lang="es-ES" dirty="0"/>
          </a:p>
        </p:txBody>
      </p:sp>
      <p:graphicFrame>
        <p:nvGraphicFramePr>
          <p:cNvPr id="6" name="Gráfico 5">
            <a:extLst>
              <a:ext uri="{FF2B5EF4-FFF2-40B4-BE49-F238E27FC236}">
                <a16:creationId xmlns:a16="http://schemas.microsoft.com/office/drawing/2014/main" id="{0C8FC1A9-987E-4E81-99C4-0B97516552DA}"/>
              </a:ext>
            </a:extLst>
          </p:cNvPr>
          <p:cNvGraphicFramePr>
            <a:graphicFrameLocks/>
          </p:cNvGraphicFramePr>
          <p:nvPr>
            <p:extLst>
              <p:ext uri="{D42A27DB-BD31-4B8C-83A1-F6EECF244321}">
                <p14:modId xmlns:p14="http://schemas.microsoft.com/office/powerpoint/2010/main" val="718009850"/>
              </p:ext>
            </p:extLst>
          </p:nvPr>
        </p:nvGraphicFramePr>
        <p:xfrm>
          <a:off x="1388128" y="804339"/>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AE15DDBB-7127-4AE8-9E3A-E32D0AEA1686}"/>
              </a:ext>
            </a:extLst>
          </p:cNvPr>
          <p:cNvGraphicFramePr>
            <a:graphicFrameLocks/>
          </p:cNvGraphicFramePr>
          <p:nvPr>
            <p:extLst>
              <p:ext uri="{D42A27DB-BD31-4B8C-83A1-F6EECF244321}">
                <p14:modId xmlns:p14="http://schemas.microsoft.com/office/powerpoint/2010/main" val="3573770175"/>
              </p:ext>
            </p:extLst>
          </p:nvPr>
        </p:nvGraphicFramePr>
        <p:xfrm>
          <a:off x="6349635" y="804339"/>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áfico 8">
            <a:extLst>
              <a:ext uri="{FF2B5EF4-FFF2-40B4-BE49-F238E27FC236}">
                <a16:creationId xmlns:a16="http://schemas.microsoft.com/office/drawing/2014/main" id="{EC9C631D-63C5-4EDE-900E-D6956059F711}"/>
              </a:ext>
            </a:extLst>
          </p:cNvPr>
          <p:cNvGraphicFramePr>
            <a:graphicFrameLocks/>
          </p:cNvGraphicFramePr>
          <p:nvPr>
            <p:extLst>
              <p:ext uri="{D42A27DB-BD31-4B8C-83A1-F6EECF244321}">
                <p14:modId xmlns:p14="http://schemas.microsoft.com/office/powerpoint/2010/main" val="4084522019"/>
              </p:ext>
            </p:extLst>
          </p:nvPr>
        </p:nvGraphicFramePr>
        <p:xfrm>
          <a:off x="1388128" y="3547539"/>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áfico 9">
            <a:extLst>
              <a:ext uri="{FF2B5EF4-FFF2-40B4-BE49-F238E27FC236}">
                <a16:creationId xmlns:a16="http://schemas.microsoft.com/office/drawing/2014/main" id="{0AC2CD9C-DF87-4861-AEF0-F236D9BBB1BC}"/>
              </a:ext>
            </a:extLst>
          </p:cNvPr>
          <p:cNvGraphicFramePr>
            <a:graphicFrameLocks/>
          </p:cNvGraphicFramePr>
          <p:nvPr>
            <p:extLst>
              <p:ext uri="{D42A27DB-BD31-4B8C-83A1-F6EECF244321}">
                <p14:modId xmlns:p14="http://schemas.microsoft.com/office/powerpoint/2010/main" val="1912971207"/>
              </p:ext>
            </p:extLst>
          </p:nvPr>
        </p:nvGraphicFramePr>
        <p:xfrm>
          <a:off x="6349635" y="3547539"/>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3" name="Flecha: curvada hacia la izquierda 2">
            <a:hlinkClick r:id="rId7" action="ppaction://hlinksldjump"/>
            <a:extLst>
              <a:ext uri="{FF2B5EF4-FFF2-40B4-BE49-F238E27FC236}">
                <a16:creationId xmlns:a16="http://schemas.microsoft.com/office/drawing/2014/main" id="{65575209-0097-4A52-B564-09A293749F1F}"/>
              </a:ext>
            </a:extLst>
          </p:cNvPr>
          <p:cNvSpPr/>
          <p:nvPr/>
        </p:nvSpPr>
        <p:spPr>
          <a:xfrm>
            <a:off x="11506584" y="6068997"/>
            <a:ext cx="336228" cy="43500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US">
              <a:solidFill>
                <a:schemeClr val="tx1"/>
              </a:solidFill>
            </a:endParaRPr>
          </a:p>
        </p:txBody>
      </p:sp>
      <p:sp>
        <p:nvSpPr>
          <p:cNvPr id="5" name="Marcador de número de diapositiva 4">
            <a:extLst>
              <a:ext uri="{FF2B5EF4-FFF2-40B4-BE49-F238E27FC236}">
                <a16:creationId xmlns:a16="http://schemas.microsoft.com/office/drawing/2014/main" id="{B88C0B51-805D-4365-8B56-1464EE535670}"/>
              </a:ext>
            </a:extLst>
          </p:cNvPr>
          <p:cNvSpPr>
            <a:spLocks noGrp="1"/>
          </p:cNvSpPr>
          <p:nvPr>
            <p:ph type="sldNum" sz="quarter" idx="12"/>
          </p:nvPr>
        </p:nvSpPr>
        <p:spPr/>
        <p:txBody>
          <a:bodyPr/>
          <a:lstStyle/>
          <a:p>
            <a:pPr rtl="0"/>
            <a:fld id="{E31375A4-56A4-47D6-9801-1991572033F7}" type="slidenum">
              <a:rPr lang="es-ES" noProof="0" smtClean="0"/>
              <a:t>12</a:t>
            </a:fld>
            <a:endParaRPr lang="es-ES" noProof="0" dirty="0"/>
          </a:p>
        </p:txBody>
      </p:sp>
    </p:spTree>
    <p:extLst>
      <p:ext uri="{BB962C8B-B14F-4D97-AF65-F5344CB8AC3E}">
        <p14:creationId xmlns:p14="http://schemas.microsoft.com/office/powerpoint/2010/main" val="1535465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0" y="503853"/>
            <a:ext cx="9601200" cy="562947"/>
          </a:xfrm>
        </p:spPr>
        <p:txBody>
          <a:bodyPr rtlCol="0"/>
          <a:lstStyle/>
          <a:p>
            <a:pPr rtl="0"/>
            <a:r>
              <a:rPr lang="es-ES" dirty="0"/>
              <a:t>Desarrollo metodológico </a:t>
            </a:r>
          </a:p>
        </p:txBody>
      </p:sp>
      <p:graphicFrame>
        <p:nvGraphicFramePr>
          <p:cNvPr id="9" name="Marcador de contenido 8">
            <a:extLst>
              <a:ext uri="{FF2B5EF4-FFF2-40B4-BE49-F238E27FC236}">
                <a16:creationId xmlns:a16="http://schemas.microsoft.com/office/drawing/2014/main" id="{4E7CED98-7460-4A2B-A579-8D2E315E60D6}"/>
              </a:ext>
            </a:extLst>
          </p:cNvPr>
          <p:cNvGraphicFramePr>
            <a:graphicFrameLocks noGrp="1"/>
          </p:cNvGraphicFramePr>
          <p:nvPr>
            <p:ph sz="half" idx="1"/>
            <p:extLst>
              <p:ext uri="{D42A27DB-BD31-4B8C-83A1-F6EECF244321}">
                <p14:modId xmlns:p14="http://schemas.microsoft.com/office/powerpoint/2010/main" val="4112800061"/>
              </p:ext>
            </p:extLst>
          </p:nvPr>
        </p:nvGraphicFramePr>
        <p:xfrm>
          <a:off x="2455333" y="1202267"/>
          <a:ext cx="6908800" cy="4859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lecha: curvada hacia la izquierda 10">
            <a:hlinkClick r:id="rId8" action="ppaction://hlinksldjump"/>
            <a:extLst>
              <a:ext uri="{FF2B5EF4-FFF2-40B4-BE49-F238E27FC236}">
                <a16:creationId xmlns:a16="http://schemas.microsoft.com/office/drawing/2014/main" id="{76FEA2B0-1BBD-4D59-A316-DC7419F360B7}"/>
              </a:ext>
            </a:extLst>
          </p:cNvPr>
          <p:cNvSpPr/>
          <p:nvPr/>
        </p:nvSpPr>
        <p:spPr>
          <a:xfrm>
            <a:off x="11506584" y="6068997"/>
            <a:ext cx="336228" cy="43500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US">
              <a:solidFill>
                <a:schemeClr val="tx1"/>
              </a:solidFill>
            </a:endParaRPr>
          </a:p>
        </p:txBody>
      </p:sp>
      <p:sp>
        <p:nvSpPr>
          <p:cNvPr id="12" name="Marcador de número de diapositiva 11">
            <a:extLst>
              <a:ext uri="{FF2B5EF4-FFF2-40B4-BE49-F238E27FC236}">
                <a16:creationId xmlns:a16="http://schemas.microsoft.com/office/drawing/2014/main" id="{B4652B41-CFD6-4AB6-83F2-01C6647221BB}"/>
              </a:ext>
            </a:extLst>
          </p:cNvPr>
          <p:cNvSpPr>
            <a:spLocks noGrp="1"/>
          </p:cNvSpPr>
          <p:nvPr>
            <p:ph type="sldNum" sz="quarter" idx="12"/>
          </p:nvPr>
        </p:nvSpPr>
        <p:spPr/>
        <p:txBody>
          <a:bodyPr/>
          <a:lstStyle/>
          <a:p>
            <a:pPr rtl="0"/>
            <a:fld id="{E31375A4-56A4-47D6-9801-1991572033F7}" type="slidenum">
              <a:rPr lang="es-ES" noProof="0" smtClean="0"/>
              <a:t>13</a:t>
            </a:fld>
            <a:endParaRPr lang="es-ES" noProof="0" dirty="0"/>
          </a:p>
        </p:txBody>
      </p:sp>
    </p:spTree>
    <p:extLst>
      <p:ext uri="{BB962C8B-B14F-4D97-AF65-F5344CB8AC3E}">
        <p14:creationId xmlns:p14="http://schemas.microsoft.com/office/powerpoint/2010/main" val="24750927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48984" y="3552434"/>
            <a:ext cx="3657600" cy="1020011"/>
          </a:xfrm>
        </p:spPr>
        <p:txBody>
          <a:bodyPr rtlCol="0">
            <a:normAutofit fontScale="90000"/>
          </a:bodyPr>
          <a:lstStyle/>
          <a:p>
            <a:pPr rtl="0"/>
            <a:r>
              <a:rPr lang="es-ES" sz="3200" dirty="0"/>
              <a:t>Resultados del cuestionario analistas de crédito </a:t>
            </a:r>
          </a:p>
        </p:txBody>
      </p:sp>
      <p:graphicFrame>
        <p:nvGraphicFramePr>
          <p:cNvPr id="3" name="Marcador de contenido 2">
            <a:extLst>
              <a:ext uri="{FF2B5EF4-FFF2-40B4-BE49-F238E27FC236}">
                <a16:creationId xmlns:a16="http://schemas.microsoft.com/office/drawing/2014/main" id="{DE85A4C2-470E-4471-A77E-148ABA5C9D9E}"/>
              </a:ext>
            </a:extLst>
          </p:cNvPr>
          <p:cNvGraphicFramePr>
            <a:graphicFrameLocks noGrp="1"/>
          </p:cNvGraphicFramePr>
          <p:nvPr>
            <p:ph idx="1"/>
            <p:extLst>
              <p:ext uri="{D42A27DB-BD31-4B8C-83A1-F6EECF244321}">
                <p14:modId xmlns:p14="http://schemas.microsoft.com/office/powerpoint/2010/main" val="3033324961"/>
              </p:ext>
            </p:extLst>
          </p:nvPr>
        </p:nvGraphicFramePr>
        <p:xfrm>
          <a:off x="542925" y="571500"/>
          <a:ext cx="6218238"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lecha: curvada hacia la izquierda 4">
            <a:hlinkClick r:id="rId8" action="ppaction://hlinksldjump"/>
            <a:extLst>
              <a:ext uri="{FF2B5EF4-FFF2-40B4-BE49-F238E27FC236}">
                <a16:creationId xmlns:a16="http://schemas.microsoft.com/office/drawing/2014/main" id="{A1746442-CBAE-4F08-9567-71B2653344EC}"/>
              </a:ext>
            </a:extLst>
          </p:cNvPr>
          <p:cNvSpPr/>
          <p:nvPr/>
        </p:nvSpPr>
        <p:spPr>
          <a:xfrm>
            <a:off x="11506584" y="6068997"/>
            <a:ext cx="336228" cy="43500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US">
              <a:solidFill>
                <a:schemeClr val="tx1"/>
              </a:solidFill>
            </a:endParaRPr>
          </a:p>
        </p:txBody>
      </p:sp>
      <p:sp>
        <p:nvSpPr>
          <p:cNvPr id="6" name="Marcador de número de diapositiva 5">
            <a:extLst>
              <a:ext uri="{FF2B5EF4-FFF2-40B4-BE49-F238E27FC236}">
                <a16:creationId xmlns:a16="http://schemas.microsoft.com/office/drawing/2014/main" id="{DDF83F0F-7A38-4E6F-9C00-64E628366FB9}"/>
              </a:ext>
            </a:extLst>
          </p:cNvPr>
          <p:cNvSpPr>
            <a:spLocks noGrp="1"/>
          </p:cNvSpPr>
          <p:nvPr>
            <p:ph type="sldNum" sz="quarter" idx="12"/>
          </p:nvPr>
        </p:nvSpPr>
        <p:spPr/>
        <p:txBody>
          <a:bodyPr/>
          <a:lstStyle/>
          <a:p>
            <a:pPr rtl="0"/>
            <a:fld id="{E31375A4-56A4-47D6-9801-1991572033F7}" type="slidenum">
              <a:rPr lang="es-ES" noProof="0" smtClean="0"/>
              <a:pPr rtl="0"/>
              <a:t>14</a:t>
            </a:fld>
            <a:endParaRPr lang="es-ES" noProof="0" dirty="0"/>
          </a:p>
        </p:txBody>
      </p:sp>
    </p:spTree>
    <p:extLst>
      <p:ext uri="{BB962C8B-B14F-4D97-AF65-F5344CB8AC3E}">
        <p14:creationId xmlns:p14="http://schemas.microsoft.com/office/powerpoint/2010/main" val="5572742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48984" y="3552434"/>
            <a:ext cx="3657600" cy="1020011"/>
          </a:xfrm>
        </p:spPr>
        <p:txBody>
          <a:bodyPr rtlCol="0">
            <a:normAutofit fontScale="90000"/>
          </a:bodyPr>
          <a:lstStyle/>
          <a:p>
            <a:pPr rtl="0"/>
            <a:r>
              <a:rPr lang="es-ES" sz="3200" dirty="0"/>
              <a:t>Resultados del cuestionario socios y clientes</a:t>
            </a:r>
          </a:p>
        </p:txBody>
      </p:sp>
      <p:graphicFrame>
        <p:nvGraphicFramePr>
          <p:cNvPr id="3" name="Marcador de contenido 2">
            <a:extLst>
              <a:ext uri="{FF2B5EF4-FFF2-40B4-BE49-F238E27FC236}">
                <a16:creationId xmlns:a16="http://schemas.microsoft.com/office/drawing/2014/main" id="{DE85A4C2-470E-4471-A77E-148ABA5C9D9E}"/>
              </a:ext>
            </a:extLst>
          </p:cNvPr>
          <p:cNvGraphicFramePr>
            <a:graphicFrameLocks noGrp="1"/>
          </p:cNvGraphicFramePr>
          <p:nvPr>
            <p:ph idx="1"/>
            <p:extLst>
              <p:ext uri="{D42A27DB-BD31-4B8C-83A1-F6EECF244321}">
                <p14:modId xmlns:p14="http://schemas.microsoft.com/office/powerpoint/2010/main" val="3841387639"/>
              </p:ext>
            </p:extLst>
          </p:nvPr>
        </p:nvGraphicFramePr>
        <p:xfrm>
          <a:off x="542925" y="571500"/>
          <a:ext cx="6218238"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lecha: curvada hacia la izquierda 4">
            <a:hlinkClick r:id="rId8" action="ppaction://hlinksldjump"/>
            <a:extLst>
              <a:ext uri="{FF2B5EF4-FFF2-40B4-BE49-F238E27FC236}">
                <a16:creationId xmlns:a16="http://schemas.microsoft.com/office/drawing/2014/main" id="{A7F8F0C7-CD66-442D-B055-5F2BD8EA3B2A}"/>
              </a:ext>
            </a:extLst>
          </p:cNvPr>
          <p:cNvSpPr/>
          <p:nvPr/>
        </p:nvSpPr>
        <p:spPr>
          <a:xfrm>
            <a:off x="11506584" y="6068997"/>
            <a:ext cx="336228" cy="43500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US">
              <a:solidFill>
                <a:schemeClr val="tx1"/>
              </a:solidFill>
            </a:endParaRPr>
          </a:p>
        </p:txBody>
      </p:sp>
      <p:sp>
        <p:nvSpPr>
          <p:cNvPr id="6" name="Marcador de número de diapositiva 5">
            <a:extLst>
              <a:ext uri="{FF2B5EF4-FFF2-40B4-BE49-F238E27FC236}">
                <a16:creationId xmlns:a16="http://schemas.microsoft.com/office/drawing/2014/main" id="{F270D937-F8A2-40BF-8964-7DAC48CFEFCB}"/>
              </a:ext>
            </a:extLst>
          </p:cNvPr>
          <p:cNvSpPr>
            <a:spLocks noGrp="1"/>
          </p:cNvSpPr>
          <p:nvPr>
            <p:ph type="sldNum" sz="quarter" idx="12"/>
          </p:nvPr>
        </p:nvSpPr>
        <p:spPr/>
        <p:txBody>
          <a:bodyPr/>
          <a:lstStyle/>
          <a:p>
            <a:pPr rtl="0"/>
            <a:fld id="{E31375A4-56A4-47D6-9801-1991572033F7}" type="slidenum">
              <a:rPr lang="es-ES" noProof="0" smtClean="0"/>
              <a:pPr rtl="0"/>
              <a:t>15</a:t>
            </a:fld>
            <a:endParaRPr lang="es-ES" noProof="0" dirty="0"/>
          </a:p>
        </p:txBody>
      </p:sp>
    </p:spTree>
    <p:extLst>
      <p:ext uri="{BB962C8B-B14F-4D97-AF65-F5344CB8AC3E}">
        <p14:creationId xmlns:p14="http://schemas.microsoft.com/office/powerpoint/2010/main" val="1972955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8620" y="86761"/>
            <a:ext cx="9601200" cy="779515"/>
          </a:xfrm>
        </p:spPr>
        <p:txBody>
          <a:bodyPr rtlCol="0">
            <a:normAutofit fontScale="90000"/>
          </a:bodyPr>
          <a:lstStyle/>
          <a:p>
            <a:pPr rtl="0"/>
            <a:br>
              <a:rPr lang="es-ES" dirty="0"/>
            </a:br>
            <a:r>
              <a:rPr lang="es-ES" dirty="0"/>
              <a:t>Scoring de crédito</a:t>
            </a:r>
          </a:p>
        </p:txBody>
      </p:sp>
      <p:sp>
        <p:nvSpPr>
          <p:cNvPr id="8" name="CuadroTexto 7">
            <a:extLst>
              <a:ext uri="{FF2B5EF4-FFF2-40B4-BE49-F238E27FC236}">
                <a16:creationId xmlns:a16="http://schemas.microsoft.com/office/drawing/2014/main" id="{DB03B74B-721B-49C6-891B-37ED6ED3E4E3}"/>
              </a:ext>
            </a:extLst>
          </p:cNvPr>
          <p:cNvSpPr txBox="1"/>
          <p:nvPr/>
        </p:nvSpPr>
        <p:spPr>
          <a:xfrm>
            <a:off x="998620" y="1315703"/>
            <a:ext cx="10634579" cy="1938992"/>
          </a:xfrm>
          <a:prstGeom prst="rect">
            <a:avLst/>
          </a:prstGeom>
          <a:noFill/>
        </p:spPr>
        <p:txBody>
          <a:bodyPr wrap="square">
            <a:spAutoFit/>
          </a:bodyPr>
          <a:lstStyle/>
          <a:p>
            <a:r>
              <a:rPr lang="es-MX" sz="2400" b="1" dirty="0"/>
              <a:t>Modelo tradicional</a:t>
            </a:r>
          </a:p>
          <a:p>
            <a:r>
              <a:rPr lang="es-MX" sz="2400" dirty="0"/>
              <a:t>Es utilizado para calificar los préstamos comerciales y personales mediante el proceso denominado de las 5 C (capacidad, capital, condiciones, carácter y colateral o garantía), que se basa en el contacto personal con el cliente (Anderson, 2007)</a:t>
            </a:r>
            <a:endParaRPr lang="es-US" sz="2400" dirty="0"/>
          </a:p>
        </p:txBody>
      </p:sp>
      <p:pic>
        <p:nvPicPr>
          <p:cNvPr id="5" name="Imagen 4">
            <a:extLst>
              <a:ext uri="{FF2B5EF4-FFF2-40B4-BE49-F238E27FC236}">
                <a16:creationId xmlns:a16="http://schemas.microsoft.com/office/drawing/2014/main" id="{9B9C0383-233F-4188-AD3E-0A55031E1D7D}"/>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670841" y="3254695"/>
            <a:ext cx="4802358" cy="2711979"/>
          </a:xfrm>
          <a:prstGeom prst="rect">
            <a:avLst/>
          </a:prstGeom>
        </p:spPr>
      </p:pic>
      <p:graphicFrame>
        <p:nvGraphicFramePr>
          <p:cNvPr id="11" name="Tabla 10">
            <a:extLst>
              <a:ext uri="{FF2B5EF4-FFF2-40B4-BE49-F238E27FC236}">
                <a16:creationId xmlns:a16="http://schemas.microsoft.com/office/drawing/2014/main" id="{647E90F0-BFAD-4F26-90E2-6ABF80418788}"/>
              </a:ext>
            </a:extLst>
          </p:cNvPr>
          <p:cNvGraphicFramePr>
            <a:graphicFrameLocks noGrp="1"/>
          </p:cNvGraphicFramePr>
          <p:nvPr>
            <p:extLst>
              <p:ext uri="{D42A27DB-BD31-4B8C-83A1-F6EECF244321}">
                <p14:modId xmlns:p14="http://schemas.microsoft.com/office/powerpoint/2010/main" val="2868520325"/>
              </p:ext>
            </p:extLst>
          </p:nvPr>
        </p:nvGraphicFramePr>
        <p:xfrm>
          <a:off x="6924840" y="3207387"/>
          <a:ext cx="3674980" cy="2880360"/>
        </p:xfrm>
        <a:graphic>
          <a:graphicData uri="http://schemas.openxmlformats.org/drawingml/2006/table">
            <a:tbl>
              <a:tblPr firstRow="1" firstCol="1" bandRow="1">
                <a:tableStyleId>{BC89EF96-8CEA-46FF-86C4-4CE0E7609802}</a:tableStyleId>
              </a:tblPr>
              <a:tblGrid>
                <a:gridCol w="1837490">
                  <a:extLst>
                    <a:ext uri="{9D8B030D-6E8A-4147-A177-3AD203B41FA5}">
                      <a16:colId xmlns:a16="http://schemas.microsoft.com/office/drawing/2014/main" val="2050066340"/>
                    </a:ext>
                  </a:extLst>
                </a:gridCol>
                <a:gridCol w="1837490">
                  <a:extLst>
                    <a:ext uri="{9D8B030D-6E8A-4147-A177-3AD203B41FA5}">
                      <a16:colId xmlns:a16="http://schemas.microsoft.com/office/drawing/2014/main" val="3680078839"/>
                    </a:ext>
                  </a:extLst>
                </a:gridCol>
              </a:tblGrid>
              <a:tr h="387426">
                <a:tc>
                  <a:txBody>
                    <a:bodyPr/>
                    <a:lstStyle/>
                    <a:p>
                      <a:pPr algn="just">
                        <a:lnSpc>
                          <a:spcPct val="150000"/>
                        </a:lnSpc>
                      </a:pPr>
                      <a:r>
                        <a:rPr lang="es-EC" sz="1800">
                          <a:effectLst/>
                        </a:rPr>
                        <a:t>Característica</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C" sz="1800">
                          <a:effectLst/>
                        </a:rPr>
                        <a:t>Ponderación</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1086722"/>
                  </a:ext>
                </a:extLst>
              </a:tr>
              <a:tr h="387426">
                <a:tc>
                  <a:txBody>
                    <a:bodyPr/>
                    <a:lstStyle/>
                    <a:p>
                      <a:pPr algn="just">
                        <a:lnSpc>
                          <a:spcPct val="150000"/>
                        </a:lnSpc>
                      </a:pPr>
                      <a:r>
                        <a:rPr lang="es-EC" sz="1800" b="0" dirty="0">
                          <a:effectLst/>
                        </a:rPr>
                        <a:t>Carácter</a:t>
                      </a:r>
                      <a:endParaRPr lang="es-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C" sz="1800">
                          <a:effectLst/>
                        </a:rPr>
                        <a:t>35%</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777157"/>
                  </a:ext>
                </a:extLst>
              </a:tr>
              <a:tr h="387426">
                <a:tc>
                  <a:txBody>
                    <a:bodyPr/>
                    <a:lstStyle/>
                    <a:p>
                      <a:pPr algn="just">
                        <a:lnSpc>
                          <a:spcPct val="150000"/>
                        </a:lnSpc>
                      </a:pPr>
                      <a:r>
                        <a:rPr lang="es-EC" sz="1800" b="0" dirty="0">
                          <a:effectLst/>
                        </a:rPr>
                        <a:t>Capacidad</a:t>
                      </a:r>
                      <a:endParaRPr lang="es-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C" sz="1800">
                          <a:effectLst/>
                        </a:rPr>
                        <a:t>30%</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9844821"/>
                  </a:ext>
                </a:extLst>
              </a:tr>
              <a:tr h="387426">
                <a:tc>
                  <a:txBody>
                    <a:bodyPr/>
                    <a:lstStyle/>
                    <a:p>
                      <a:pPr algn="just">
                        <a:lnSpc>
                          <a:spcPct val="150000"/>
                        </a:lnSpc>
                      </a:pPr>
                      <a:r>
                        <a:rPr lang="es-EC" sz="1800" b="0" dirty="0">
                          <a:effectLst/>
                        </a:rPr>
                        <a:t>Capital </a:t>
                      </a:r>
                      <a:endParaRPr lang="es-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C" sz="1800">
                          <a:effectLst/>
                        </a:rPr>
                        <a:t>10%</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8560518"/>
                  </a:ext>
                </a:extLst>
              </a:tr>
              <a:tr h="387426">
                <a:tc>
                  <a:txBody>
                    <a:bodyPr/>
                    <a:lstStyle/>
                    <a:p>
                      <a:pPr algn="just">
                        <a:lnSpc>
                          <a:spcPct val="150000"/>
                        </a:lnSpc>
                      </a:pPr>
                      <a:r>
                        <a:rPr lang="es-EC" sz="1800" b="0" dirty="0">
                          <a:effectLst/>
                        </a:rPr>
                        <a:t>Colateral</a:t>
                      </a:r>
                      <a:endParaRPr lang="es-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C" sz="1800">
                          <a:effectLst/>
                        </a:rPr>
                        <a:t>15%</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7753039"/>
                  </a:ext>
                </a:extLst>
              </a:tr>
              <a:tr h="387426">
                <a:tc>
                  <a:txBody>
                    <a:bodyPr/>
                    <a:lstStyle/>
                    <a:p>
                      <a:pPr algn="just">
                        <a:lnSpc>
                          <a:spcPct val="150000"/>
                        </a:lnSpc>
                      </a:pPr>
                      <a:r>
                        <a:rPr lang="es-EC" sz="1800" b="0" dirty="0">
                          <a:effectLst/>
                        </a:rPr>
                        <a:t>Condición</a:t>
                      </a:r>
                      <a:endParaRPr lang="es-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C" sz="1800">
                          <a:effectLst/>
                        </a:rPr>
                        <a:t>10%</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4010319"/>
                  </a:ext>
                </a:extLst>
              </a:tr>
              <a:tr h="387426">
                <a:tc>
                  <a:txBody>
                    <a:bodyPr/>
                    <a:lstStyle/>
                    <a:p>
                      <a:pPr algn="just">
                        <a:lnSpc>
                          <a:spcPct val="150000"/>
                        </a:lnSpc>
                      </a:pPr>
                      <a:r>
                        <a:rPr lang="es-EC" sz="1800" b="1" dirty="0">
                          <a:effectLst/>
                        </a:rPr>
                        <a:t>Total </a:t>
                      </a:r>
                      <a:endParaRPr lang="es-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C" sz="1800" b="1" dirty="0">
                          <a:effectLst/>
                        </a:rPr>
                        <a:t>100%</a:t>
                      </a:r>
                      <a:endParaRPr lang="es-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7012936"/>
                  </a:ext>
                </a:extLst>
              </a:tr>
            </a:tbl>
          </a:graphicData>
        </a:graphic>
      </p:graphicFrame>
      <p:sp>
        <p:nvSpPr>
          <p:cNvPr id="13" name="Flecha: curvada hacia la izquierda 12">
            <a:hlinkClick r:id="rId5" action="ppaction://hlinksldjump"/>
            <a:extLst>
              <a:ext uri="{FF2B5EF4-FFF2-40B4-BE49-F238E27FC236}">
                <a16:creationId xmlns:a16="http://schemas.microsoft.com/office/drawing/2014/main" id="{76563F35-D2B3-4A35-AFEF-12EF8BA6684C}"/>
              </a:ext>
            </a:extLst>
          </p:cNvPr>
          <p:cNvSpPr/>
          <p:nvPr/>
        </p:nvSpPr>
        <p:spPr>
          <a:xfrm>
            <a:off x="11506584" y="6068997"/>
            <a:ext cx="336228" cy="43500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US">
              <a:solidFill>
                <a:schemeClr val="tx1"/>
              </a:solidFill>
            </a:endParaRPr>
          </a:p>
        </p:txBody>
      </p:sp>
      <p:sp>
        <p:nvSpPr>
          <p:cNvPr id="14" name="Marcador de número de diapositiva 13">
            <a:extLst>
              <a:ext uri="{FF2B5EF4-FFF2-40B4-BE49-F238E27FC236}">
                <a16:creationId xmlns:a16="http://schemas.microsoft.com/office/drawing/2014/main" id="{D8738232-7BB7-4D4C-95E1-FCA192B7BC5E}"/>
              </a:ext>
            </a:extLst>
          </p:cNvPr>
          <p:cNvSpPr>
            <a:spLocks noGrp="1"/>
          </p:cNvSpPr>
          <p:nvPr>
            <p:ph type="sldNum" sz="quarter" idx="12"/>
          </p:nvPr>
        </p:nvSpPr>
        <p:spPr/>
        <p:txBody>
          <a:bodyPr/>
          <a:lstStyle/>
          <a:p>
            <a:pPr rtl="0"/>
            <a:fld id="{E31375A4-56A4-47D6-9801-1991572033F7}" type="slidenum">
              <a:rPr lang="es-ES" noProof="0" smtClean="0"/>
              <a:t>16</a:t>
            </a:fld>
            <a:endParaRPr lang="es-ES" noProof="0" dirty="0"/>
          </a:p>
        </p:txBody>
      </p:sp>
      <p:sp>
        <p:nvSpPr>
          <p:cNvPr id="9" name="CuadroTexto 8">
            <a:extLst>
              <a:ext uri="{FF2B5EF4-FFF2-40B4-BE49-F238E27FC236}">
                <a16:creationId xmlns:a16="http://schemas.microsoft.com/office/drawing/2014/main" id="{73D2C5C5-11DC-414C-A8DA-DD49730E064B}"/>
              </a:ext>
            </a:extLst>
          </p:cNvPr>
          <p:cNvSpPr txBox="1"/>
          <p:nvPr/>
        </p:nvSpPr>
        <p:spPr>
          <a:xfrm>
            <a:off x="4789774" y="392373"/>
            <a:ext cx="6105832" cy="1200329"/>
          </a:xfrm>
          <a:prstGeom prst="rect">
            <a:avLst/>
          </a:prstGeom>
          <a:noFill/>
        </p:spPr>
        <p:txBody>
          <a:bodyPr wrap="square">
            <a:spAutoFit/>
          </a:bodyPr>
          <a:lstStyle/>
          <a:p>
            <a:r>
              <a:rPr lang="es-EC" sz="1800" dirty="0">
                <a:effectLst/>
                <a:latin typeface="+mj-lt"/>
                <a:ea typeface="Calibri" panose="020F0502020204030204" pitchFamily="34" charset="0"/>
              </a:rPr>
              <a:t>“Automatizar el proceso de gestión de créditos en cuanto a conceder o no una determinada operación crediticia sujeto a un conjunto de variables relevantes de decisión” (Ludovic, 2018)  </a:t>
            </a:r>
            <a:endParaRPr lang="es-US" dirty="0">
              <a:latin typeface="+mj-lt"/>
            </a:endParaRPr>
          </a:p>
        </p:txBody>
      </p:sp>
    </p:spTree>
    <p:extLst>
      <p:ext uri="{BB962C8B-B14F-4D97-AF65-F5344CB8AC3E}">
        <p14:creationId xmlns:p14="http://schemas.microsoft.com/office/powerpoint/2010/main" val="6381274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8620" y="86761"/>
            <a:ext cx="9601200" cy="779515"/>
          </a:xfrm>
        </p:spPr>
        <p:txBody>
          <a:bodyPr rtlCol="0">
            <a:normAutofit fontScale="90000"/>
          </a:bodyPr>
          <a:lstStyle/>
          <a:p>
            <a:pPr rtl="0"/>
            <a:br>
              <a:rPr lang="es-ES" dirty="0"/>
            </a:br>
            <a:r>
              <a:rPr lang="es-ES" dirty="0"/>
              <a:t>Carácter</a:t>
            </a:r>
          </a:p>
        </p:txBody>
      </p:sp>
      <p:graphicFrame>
        <p:nvGraphicFramePr>
          <p:cNvPr id="3" name="Tabla 2">
            <a:extLst>
              <a:ext uri="{FF2B5EF4-FFF2-40B4-BE49-F238E27FC236}">
                <a16:creationId xmlns:a16="http://schemas.microsoft.com/office/drawing/2014/main" id="{0FA526F3-96C2-4214-9110-080C2A8D593F}"/>
              </a:ext>
            </a:extLst>
          </p:cNvPr>
          <p:cNvGraphicFramePr>
            <a:graphicFrameLocks noGrp="1"/>
          </p:cNvGraphicFramePr>
          <p:nvPr>
            <p:extLst>
              <p:ext uri="{D42A27DB-BD31-4B8C-83A1-F6EECF244321}">
                <p14:modId xmlns:p14="http://schemas.microsoft.com/office/powerpoint/2010/main" val="1423257006"/>
              </p:ext>
            </p:extLst>
          </p:nvPr>
        </p:nvGraphicFramePr>
        <p:xfrm>
          <a:off x="3657155" y="240946"/>
          <a:ext cx="4978845" cy="2171322"/>
        </p:xfrm>
        <a:graphic>
          <a:graphicData uri="http://schemas.openxmlformats.org/drawingml/2006/table">
            <a:tbl>
              <a:tblPr firstRow="1" firstCol="1" bandRow="1">
                <a:tableStyleId>{69012ECD-51FC-41F1-AA8D-1B2483CD663E}</a:tableStyleId>
              </a:tblPr>
              <a:tblGrid>
                <a:gridCol w="2845245">
                  <a:extLst>
                    <a:ext uri="{9D8B030D-6E8A-4147-A177-3AD203B41FA5}">
                      <a16:colId xmlns:a16="http://schemas.microsoft.com/office/drawing/2014/main" val="3467692464"/>
                    </a:ext>
                  </a:extLst>
                </a:gridCol>
                <a:gridCol w="2133600">
                  <a:extLst>
                    <a:ext uri="{9D8B030D-6E8A-4147-A177-3AD203B41FA5}">
                      <a16:colId xmlns:a16="http://schemas.microsoft.com/office/drawing/2014/main" val="4188225452"/>
                    </a:ext>
                  </a:extLst>
                </a:gridCol>
              </a:tblGrid>
              <a:tr h="182880">
                <a:tc gridSpan="2">
                  <a:txBody>
                    <a:bodyPr/>
                    <a:lstStyle/>
                    <a:p>
                      <a:pPr algn="ctr">
                        <a:lnSpc>
                          <a:spcPct val="150000"/>
                        </a:lnSpc>
                      </a:pPr>
                      <a:r>
                        <a:rPr lang="es-US" sz="1800" dirty="0">
                          <a:effectLst/>
                        </a:rPr>
                        <a:t>Carácter </a:t>
                      </a:r>
                      <a:endParaRPr lang="es-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US"/>
                    </a:p>
                  </a:txBody>
                  <a:tcPr/>
                </a:tc>
                <a:extLst>
                  <a:ext uri="{0D108BD9-81ED-4DB2-BD59-A6C34878D82A}">
                    <a16:rowId xmlns:a16="http://schemas.microsoft.com/office/drawing/2014/main" val="1022536811"/>
                  </a:ext>
                </a:extLst>
              </a:tr>
              <a:tr h="182880">
                <a:tc>
                  <a:txBody>
                    <a:bodyPr/>
                    <a:lstStyle/>
                    <a:p>
                      <a:pPr algn="ctr">
                        <a:lnSpc>
                          <a:spcPct val="100000"/>
                        </a:lnSpc>
                      </a:pPr>
                      <a:r>
                        <a:rPr lang="es-US" sz="1800" dirty="0">
                          <a:effectLst/>
                        </a:rPr>
                        <a:t>Variables</a:t>
                      </a:r>
                      <a:endParaRPr lang="es-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US" sz="1800" b="1" dirty="0">
                          <a:effectLst/>
                        </a:rPr>
                        <a:t>Ponderación</a:t>
                      </a:r>
                      <a:endParaRPr lang="es-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87170972"/>
                  </a:ext>
                </a:extLst>
              </a:tr>
              <a:tr h="182880">
                <a:tc>
                  <a:txBody>
                    <a:bodyPr/>
                    <a:lstStyle/>
                    <a:p>
                      <a:pPr algn="ctr">
                        <a:lnSpc>
                          <a:spcPct val="100000"/>
                        </a:lnSpc>
                      </a:pPr>
                      <a:r>
                        <a:rPr lang="es-US" sz="1800" dirty="0">
                          <a:effectLst/>
                        </a:rPr>
                        <a:t>Edad</a:t>
                      </a:r>
                      <a:endParaRPr lang="es-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US" sz="1800" dirty="0">
                          <a:effectLst/>
                        </a:rPr>
                        <a:t>10%</a:t>
                      </a:r>
                      <a:endParaRPr lang="es-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96596454"/>
                  </a:ext>
                </a:extLst>
              </a:tr>
              <a:tr h="182880">
                <a:tc>
                  <a:txBody>
                    <a:bodyPr/>
                    <a:lstStyle/>
                    <a:p>
                      <a:pPr algn="ctr">
                        <a:lnSpc>
                          <a:spcPct val="100000"/>
                        </a:lnSpc>
                      </a:pPr>
                      <a:r>
                        <a:rPr lang="es-US" sz="1800">
                          <a:effectLst/>
                        </a:rPr>
                        <a:t>Buro crédito</a:t>
                      </a:r>
                      <a:endParaRPr lang="es-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US" sz="1800" dirty="0">
                          <a:effectLst/>
                        </a:rPr>
                        <a:t>15%</a:t>
                      </a:r>
                      <a:endParaRPr lang="es-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59105854"/>
                  </a:ext>
                </a:extLst>
              </a:tr>
              <a:tr h="182880">
                <a:tc>
                  <a:txBody>
                    <a:bodyPr/>
                    <a:lstStyle/>
                    <a:p>
                      <a:pPr algn="ctr">
                        <a:lnSpc>
                          <a:spcPct val="100000"/>
                        </a:lnSpc>
                      </a:pPr>
                      <a:r>
                        <a:rPr lang="es-US" sz="1800" dirty="0">
                          <a:effectLst/>
                        </a:rPr>
                        <a:t>Antigüedad del negocio</a:t>
                      </a:r>
                      <a:endParaRPr lang="es-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US" sz="1800" dirty="0">
                          <a:effectLst/>
                        </a:rPr>
                        <a:t>10%</a:t>
                      </a:r>
                      <a:endParaRPr lang="es-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36780292"/>
                  </a:ext>
                </a:extLst>
              </a:tr>
              <a:tr h="182880">
                <a:tc>
                  <a:txBody>
                    <a:bodyPr/>
                    <a:lstStyle/>
                    <a:p>
                      <a:pPr algn="ctr">
                        <a:lnSpc>
                          <a:spcPct val="150000"/>
                        </a:lnSpc>
                      </a:pPr>
                      <a:r>
                        <a:rPr lang="es-US" sz="1800">
                          <a:effectLst/>
                        </a:rPr>
                        <a:t>Total</a:t>
                      </a:r>
                      <a:endParaRPr lang="es-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US" sz="1800" dirty="0">
                          <a:effectLst/>
                        </a:rPr>
                        <a:t>35%</a:t>
                      </a:r>
                      <a:endParaRPr lang="es-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39316424"/>
                  </a:ext>
                </a:extLst>
              </a:tr>
            </a:tbl>
          </a:graphicData>
        </a:graphic>
      </p:graphicFrame>
      <p:graphicFrame>
        <p:nvGraphicFramePr>
          <p:cNvPr id="4" name="Tabla 3">
            <a:extLst>
              <a:ext uri="{FF2B5EF4-FFF2-40B4-BE49-F238E27FC236}">
                <a16:creationId xmlns:a16="http://schemas.microsoft.com/office/drawing/2014/main" id="{8B00CFCC-B971-40C7-BD2A-953C4C59F927}"/>
              </a:ext>
            </a:extLst>
          </p:cNvPr>
          <p:cNvGraphicFramePr>
            <a:graphicFrameLocks noGrp="1"/>
          </p:cNvGraphicFramePr>
          <p:nvPr>
            <p:extLst>
              <p:ext uri="{D42A27DB-BD31-4B8C-83A1-F6EECF244321}">
                <p14:modId xmlns:p14="http://schemas.microsoft.com/office/powerpoint/2010/main" val="2897077848"/>
              </p:ext>
            </p:extLst>
          </p:nvPr>
        </p:nvGraphicFramePr>
        <p:xfrm>
          <a:off x="566818" y="2682240"/>
          <a:ext cx="4978844" cy="1493520"/>
        </p:xfrm>
        <a:graphic>
          <a:graphicData uri="http://schemas.openxmlformats.org/drawingml/2006/table">
            <a:tbl>
              <a:tblPr firstRow="1" firstCol="1" bandRow="1">
                <a:tableStyleId>{BC89EF96-8CEA-46FF-86C4-4CE0E7609802}</a:tableStyleId>
              </a:tblPr>
              <a:tblGrid>
                <a:gridCol w="1218803">
                  <a:extLst>
                    <a:ext uri="{9D8B030D-6E8A-4147-A177-3AD203B41FA5}">
                      <a16:colId xmlns:a16="http://schemas.microsoft.com/office/drawing/2014/main" val="2233951164"/>
                    </a:ext>
                  </a:extLst>
                </a:gridCol>
                <a:gridCol w="1218803">
                  <a:extLst>
                    <a:ext uri="{9D8B030D-6E8A-4147-A177-3AD203B41FA5}">
                      <a16:colId xmlns:a16="http://schemas.microsoft.com/office/drawing/2014/main" val="1139994016"/>
                    </a:ext>
                  </a:extLst>
                </a:gridCol>
                <a:gridCol w="1218803">
                  <a:extLst>
                    <a:ext uri="{9D8B030D-6E8A-4147-A177-3AD203B41FA5}">
                      <a16:colId xmlns:a16="http://schemas.microsoft.com/office/drawing/2014/main" val="1555364247"/>
                    </a:ext>
                  </a:extLst>
                </a:gridCol>
                <a:gridCol w="1322435">
                  <a:extLst>
                    <a:ext uri="{9D8B030D-6E8A-4147-A177-3AD203B41FA5}">
                      <a16:colId xmlns:a16="http://schemas.microsoft.com/office/drawing/2014/main" val="623423494"/>
                    </a:ext>
                  </a:extLst>
                </a:gridCol>
              </a:tblGrid>
              <a:tr h="182880">
                <a:tc>
                  <a:txBody>
                    <a:bodyPr/>
                    <a:lstStyle/>
                    <a:p>
                      <a:pPr algn="ctr">
                        <a:lnSpc>
                          <a:spcPct val="100000"/>
                        </a:lnSpc>
                      </a:pPr>
                      <a:r>
                        <a:rPr lang="es-US" sz="1400" dirty="0">
                          <a:effectLst/>
                        </a:rPr>
                        <a:t>VARIABLE</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US" sz="1400" dirty="0">
                          <a:effectLst/>
                        </a:rPr>
                        <a:t>MIN</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US" sz="1400" dirty="0">
                          <a:effectLst/>
                        </a:rPr>
                        <a:t>MAX</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US" sz="1400" dirty="0">
                          <a:effectLst/>
                        </a:rPr>
                        <a:t>PESO DE VARIABLE</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85387716"/>
                  </a:ext>
                </a:extLst>
              </a:tr>
              <a:tr h="182880">
                <a:tc rowSpan="5">
                  <a:txBody>
                    <a:bodyPr/>
                    <a:lstStyle/>
                    <a:p>
                      <a:pPr algn="ctr">
                        <a:lnSpc>
                          <a:spcPct val="100000"/>
                        </a:lnSpc>
                      </a:pPr>
                      <a:r>
                        <a:rPr lang="es-US" sz="1400" dirty="0">
                          <a:effectLst/>
                        </a:rPr>
                        <a:t>EDAD AÑOS</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US" sz="1400">
                          <a:effectLst/>
                        </a:rPr>
                        <a:t>18</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US" sz="1400" dirty="0">
                          <a:effectLst/>
                        </a:rPr>
                        <a:t>24</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US" sz="1400">
                          <a:effectLst/>
                        </a:rPr>
                        <a:t>2.7%</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58437078"/>
                  </a:ext>
                </a:extLst>
              </a:tr>
              <a:tr h="182880">
                <a:tc vMerge="1">
                  <a:txBody>
                    <a:bodyPr/>
                    <a:lstStyle/>
                    <a:p>
                      <a:endParaRPr lang="es-US"/>
                    </a:p>
                  </a:txBody>
                  <a:tcPr/>
                </a:tc>
                <a:tc>
                  <a:txBody>
                    <a:bodyPr/>
                    <a:lstStyle/>
                    <a:p>
                      <a:pPr algn="ctr">
                        <a:lnSpc>
                          <a:spcPct val="100000"/>
                        </a:lnSpc>
                      </a:pPr>
                      <a:r>
                        <a:rPr lang="es-US" sz="1400">
                          <a:effectLst/>
                        </a:rPr>
                        <a:t>25</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US" sz="1400">
                          <a:effectLst/>
                        </a:rPr>
                        <a:t>34</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US" sz="1400">
                          <a:effectLst/>
                        </a:rPr>
                        <a:t>8.7%</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81226665"/>
                  </a:ext>
                </a:extLst>
              </a:tr>
              <a:tr h="182880">
                <a:tc vMerge="1">
                  <a:txBody>
                    <a:bodyPr/>
                    <a:lstStyle/>
                    <a:p>
                      <a:endParaRPr lang="es-US"/>
                    </a:p>
                  </a:txBody>
                  <a:tcPr/>
                </a:tc>
                <a:tc>
                  <a:txBody>
                    <a:bodyPr/>
                    <a:lstStyle/>
                    <a:p>
                      <a:pPr algn="ctr">
                        <a:lnSpc>
                          <a:spcPct val="100000"/>
                        </a:lnSpc>
                      </a:pPr>
                      <a:r>
                        <a:rPr lang="es-US" sz="1400">
                          <a:effectLst/>
                        </a:rPr>
                        <a:t>35</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US" sz="1400">
                          <a:effectLst/>
                        </a:rPr>
                        <a:t>44</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US" sz="1400">
                          <a:effectLst/>
                        </a:rPr>
                        <a:t>8.7%</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53894411"/>
                  </a:ext>
                </a:extLst>
              </a:tr>
              <a:tr h="182880">
                <a:tc vMerge="1">
                  <a:txBody>
                    <a:bodyPr/>
                    <a:lstStyle/>
                    <a:p>
                      <a:endParaRPr lang="es-US"/>
                    </a:p>
                  </a:txBody>
                  <a:tcPr/>
                </a:tc>
                <a:tc>
                  <a:txBody>
                    <a:bodyPr/>
                    <a:lstStyle/>
                    <a:p>
                      <a:pPr algn="ctr">
                        <a:lnSpc>
                          <a:spcPct val="100000"/>
                        </a:lnSpc>
                      </a:pPr>
                      <a:r>
                        <a:rPr lang="es-US" sz="1400">
                          <a:effectLst/>
                        </a:rPr>
                        <a:t>45</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US" sz="1400">
                          <a:effectLst/>
                        </a:rPr>
                        <a:t>64</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US" sz="1400" dirty="0">
                          <a:effectLst/>
                        </a:rPr>
                        <a:t>10.0%</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35685698"/>
                  </a:ext>
                </a:extLst>
              </a:tr>
              <a:tr h="182880">
                <a:tc vMerge="1">
                  <a:txBody>
                    <a:bodyPr/>
                    <a:lstStyle/>
                    <a:p>
                      <a:endParaRPr lang="es-US"/>
                    </a:p>
                  </a:txBody>
                  <a:tcPr/>
                </a:tc>
                <a:tc>
                  <a:txBody>
                    <a:bodyPr/>
                    <a:lstStyle/>
                    <a:p>
                      <a:pPr algn="ctr">
                        <a:lnSpc>
                          <a:spcPct val="100000"/>
                        </a:lnSpc>
                      </a:pPr>
                      <a:r>
                        <a:rPr lang="es-US" sz="1400">
                          <a:effectLst/>
                        </a:rPr>
                        <a:t>&gt; </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US" sz="1400">
                          <a:effectLst/>
                        </a:rPr>
                        <a:t>65</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US" sz="1400" dirty="0">
                          <a:effectLst/>
                        </a:rPr>
                        <a:t>1.0%</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77499843"/>
                  </a:ext>
                </a:extLst>
              </a:tr>
            </a:tbl>
          </a:graphicData>
        </a:graphic>
      </p:graphicFrame>
      <p:graphicFrame>
        <p:nvGraphicFramePr>
          <p:cNvPr id="6" name="Tabla 5">
            <a:extLst>
              <a:ext uri="{FF2B5EF4-FFF2-40B4-BE49-F238E27FC236}">
                <a16:creationId xmlns:a16="http://schemas.microsoft.com/office/drawing/2014/main" id="{AA3724FC-FFD2-4D8E-A676-08A71A8CEE2A}"/>
              </a:ext>
            </a:extLst>
          </p:cNvPr>
          <p:cNvGraphicFramePr>
            <a:graphicFrameLocks noGrp="1"/>
          </p:cNvGraphicFramePr>
          <p:nvPr>
            <p:extLst>
              <p:ext uri="{D42A27DB-BD31-4B8C-83A1-F6EECF244321}">
                <p14:modId xmlns:p14="http://schemas.microsoft.com/office/powerpoint/2010/main" val="421084726"/>
              </p:ext>
            </p:extLst>
          </p:nvPr>
        </p:nvGraphicFramePr>
        <p:xfrm>
          <a:off x="5799220" y="2814318"/>
          <a:ext cx="6002864" cy="2926080"/>
        </p:xfrm>
        <a:graphic>
          <a:graphicData uri="http://schemas.openxmlformats.org/drawingml/2006/table">
            <a:tbl>
              <a:tblPr firstRow="1" firstCol="1" bandRow="1">
                <a:tableStyleId>{BC89EF96-8CEA-46FF-86C4-4CE0E7609802}</a:tableStyleId>
              </a:tblPr>
              <a:tblGrid>
                <a:gridCol w="1659466">
                  <a:extLst>
                    <a:ext uri="{9D8B030D-6E8A-4147-A177-3AD203B41FA5}">
                      <a16:colId xmlns:a16="http://schemas.microsoft.com/office/drawing/2014/main" val="1521294507"/>
                    </a:ext>
                  </a:extLst>
                </a:gridCol>
                <a:gridCol w="1341966">
                  <a:extLst>
                    <a:ext uri="{9D8B030D-6E8A-4147-A177-3AD203B41FA5}">
                      <a16:colId xmlns:a16="http://schemas.microsoft.com/office/drawing/2014/main" val="1248794131"/>
                    </a:ext>
                  </a:extLst>
                </a:gridCol>
                <a:gridCol w="1500716">
                  <a:extLst>
                    <a:ext uri="{9D8B030D-6E8A-4147-A177-3AD203B41FA5}">
                      <a16:colId xmlns:a16="http://schemas.microsoft.com/office/drawing/2014/main" val="3464185497"/>
                    </a:ext>
                  </a:extLst>
                </a:gridCol>
                <a:gridCol w="1500716">
                  <a:extLst>
                    <a:ext uri="{9D8B030D-6E8A-4147-A177-3AD203B41FA5}">
                      <a16:colId xmlns:a16="http://schemas.microsoft.com/office/drawing/2014/main" val="3407757422"/>
                    </a:ext>
                  </a:extLst>
                </a:gridCol>
              </a:tblGrid>
              <a:tr h="182880">
                <a:tc>
                  <a:txBody>
                    <a:bodyPr/>
                    <a:lstStyle/>
                    <a:p>
                      <a:pPr algn="ctr">
                        <a:lnSpc>
                          <a:spcPct val="100000"/>
                        </a:lnSpc>
                      </a:pPr>
                      <a:r>
                        <a:rPr lang="es-US" sz="1600" dirty="0">
                          <a:effectLst/>
                        </a:rPr>
                        <a:t>VARIABLE</a:t>
                      </a:r>
                      <a:endParaRPr lang="es-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US" sz="1600" dirty="0">
                          <a:effectLst/>
                        </a:rPr>
                        <a:t>DESDE </a:t>
                      </a:r>
                      <a:endParaRPr lang="es-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US" sz="1600">
                          <a:effectLst/>
                        </a:rPr>
                        <a:t>HASTA</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US" sz="1600">
                          <a:effectLst/>
                        </a:rPr>
                        <a:t>PESO DE VARIABLE</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0192976"/>
                  </a:ext>
                </a:extLst>
              </a:tr>
              <a:tr h="92710">
                <a:tc rowSpan="10">
                  <a:txBody>
                    <a:bodyPr/>
                    <a:lstStyle/>
                    <a:p>
                      <a:pPr algn="ctr">
                        <a:lnSpc>
                          <a:spcPct val="100000"/>
                        </a:lnSpc>
                      </a:pPr>
                      <a:r>
                        <a:rPr lang="es-US" sz="1600">
                          <a:effectLst/>
                        </a:rPr>
                        <a:t>CALIFICACION BURO DE CREDITO</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US" sz="1600" dirty="0">
                          <a:effectLst/>
                        </a:rPr>
                        <a:t>965</a:t>
                      </a:r>
                      <a:endParaRPr lang="es-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US" sz="1600">
                          <a:effectLst/>
                        </a:rPr>
                        <a:t>999</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EC" sz="1600">
                          <a:effectLst/>
                        </a:rPr>
                        <a:t>15.00%</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33222772"/>
                  </a:ext>
                </a:extLst>
              </a:tr>
              <a:tr h="36830">
                <a:tc vMerge="1">
                  <a:txBody>
                    <a:bodyPr/>
                    <a:lstStyle/>
                    <a:p>
                      <a:endParaRPr lang="es-US"/>
                    </a:p>
                  </a:txBody>
                  <a:tcPr/>
                </a:tc>
                <a:tc>
                  <a:txBody>
                    <a:bodyPr/>
                    <a:lstStyle/>
                    <a:p>
                      <a:pPr algn="ctr">
                        <a:lnSpc>
                          <a:spcPct val="100000"/>
                        </a:lnSpc>
                      </a:pPr>
                      <a:r>
                        <a:rPr lang="es-US" sz="1600" dirty="0">
                          <a:effectLst/>
                        </a:rPr>
                        <a:t>950</a:t>
                      </a:r>
                      <a:endParaRPr lang="es-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US" sz="1600">
                          <a:effectLst/>
                        </a:rPr>
                        <a:t>964</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EC" sz="1600">
                          <a:effectLst/>
                        </a:rPr>
                        <a:t>14.80%</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36936873"/>
                  </a:ext>
                </a:extLst>
              </a:tr>
              <a:tr h="36830">
                <a:tc vMerge="1">
                  <a:txBody>
                    <a:bodyPr/>
                    <a:lstStyle/>
                    <a:p>
                      <a:endParaRPr lang="es-US"/>
                    </a:p>
                  </a:txBody>
                  <a:tcPr/>
                </a:tc>
                <a:tc>
                  <a:txBody>
                    <a:bodyPr/>
                    <a:lstStyle/>
                    <a:p>
                      <a:pPr algn="ctr">
                        <a:lnSpc>
                          <a:spcPct val="100000"/>
                        </a:lnSpc>
                      </a:pPr>
                      <a:r>
                        <a:rPr lang="es-US" sz="1600">
                          <a:effectLst/>
                        </a:rPr>
                        <a:t>939</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US" sz="1600" dirty="0">
                          <a:effectLst/>
                        </a:rPr>
                        <a:t>949</a:t>
                      </a:r>
                      <a:endParaRPr lang="es-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EC" sz="1600">
                          <a:effectLst/>
                        </a:rPr>
                        <a:t>14.60%</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44430040"/>
                  </a:ext>
                </a:extLst>
              </a:tr>
              <a:tr h="37465">
                <a:tc vMerge="1">
                  <a:txBody>
                    <a:bodyPr/>
                    <a:lstStyle/>
                    <a:p>
                      <a:endParaRPr lang="es-US"/>
                    </a:p>
                  </a:txBody>
                  <a:tcPr/>
                </a:tc>
                <a:tc>
                  <a:txBody>
                    <a:bodyPr/>
                    <a:lstStyle/>
                    <a:p>
                      <a:pPr algn="ctr">
                        <a:lnSpc>
                          <a:spcPct val="100000"/>
                        </a:lnSpc>
                      </a:pPr>
                      <a:r>
                        <a:rPr lang="es-US" sz="1600">
                          <a:effectLst/>
                        </a:rPr>
                        <a:t>918</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US" sz="1600" dirty="0">
                          <a:effectLst/>
                        </a:rPr>
                        <a:t>938</a:t>
                      </a:r>
                      <a:endParaRPr lang="es-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EC" sz="1600">
                          <a:effectLst/>
                        </a:rPr>
                        <a:t>14.40%</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98204265"/>
                  </a:ext>
                </a:extLst>
              </a:tr>
              <a:tr h="57150">
                <a:tc vMerge="1">
                  <a:txBody>
                    <a:bodyPr/>
                    <a:lstStyle/>
                    <a:p>
                      <a:endParaRPr lang="es-US"/>
                    </a:p>
                  </a:txBody>
                  <a:tcPr/>
                </a:tc>
                <a:tc>
                  <a:txBody>
                    <a:bodyPr/>
                    <a:lstStyle/>
                    <a:p>
                      <a:pPr algn="ctr">
                        <a:lnSpc>
                          <a:spcPct val="100000"/>
                        </a:lnSpc>
                      </a:pPr>
                      <a:r>
                        <a:rPr lang="es-US" sz="1600">
                          <a:effectLst/>
                        </a:rPr>
                        <a:t>892</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US" sz="1600" dirty="0">
                          <a:effectLst/>
                        </a:rPr>
                        <a:t>917</a:t>
                      </a:r>
                      <a:endParaRPr lang="es-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EC" sz="1600">
                          <a:effectLst/>
                        </a:rPr>
                        <a:t>14.20%</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42150175"/>
                  </a:ext>
                </a:extLst>
              </a:tr>
              <a:tr h="36830">
                <a:tc vMerge="1">
                  <a:txBody>
                    <a:bodyPr/>
                    <a:lstStyle/>
                    <a:p>
                      <a:endParaRPr lang="es-US"/>
                    </a:p>
                  </a:txBody>
                  <a:tcPr/>
                </a:tc>
                <a:tc>
                  <a:txBody>
                    <a:bodyPr/>
                    <a:lstStyle/>
                    <a:p>
                      <a:pPr algn="ctr">
                        <a:lnSpc>
                          <a:spcPct val="100000"/>
                        </a:lnSpc>
                      </a:pPr>
                      <a:r>
                        <a:rPr lang="es-US" sz="1600">
                          <a:effectLst/>
                        </a:rPr>
                        <a:t>792</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US" sz="1600" dirty="0">
                          <a:effectLst/>
                        </a:rPr>
                        <a:t>891</a:t>
                      </a:r>
                      <a:endParaRPr lang="es-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EC" sz="1600">
                          <a:effectLst/>
                        </a:rPr>
                        <a:t>14.00%</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07199763"/>
                  </a:ext>
                </a:extLst>
              </a:tr>
              <a:tr h="36830">
                <a:tc vMerge="1">
                  <a:txBody>
                    <a:bodyPr/>
                    <a:lstStyle/>
                    <a:p>
                      <a:endParaRPr lang="es-US"/>
                    </a:p>
                  </a:txBody>
                  <a:tcPr/>
                </a:tc>
                <a:tc>
                  <a:txBody>
                    <a:bodyPr/>
                    <a:lstStyle/>
                    <a:p>
                      <a:pPr algn="ctr">
                        <a:lnSpc>
                          <a:spcPct val="100000"/>
                        </a:lnSpc>
                      </a:pPr>
                      <a:r>
                        <a:rPr lang="es-US" sz="1600">
                          <a:effectLst/>
                        </a:rPr>
                        <a:t>563</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US" sz="1600" dirty="0">
                          <a:effectLst/>
                        </a:rPr>
                        <a:t>791</a:t>
                      </a:r>
                      <a:endParaRPr lang="es-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EC" sz="1600">
                          <a:effectLst/>
                        </a:rPr>
                        <a:t>13.80%</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51760807"/>
                  </a:ext>
                </a:extLst>
              </a:tr>
              <a:tr h="100330">
                <a:tc vMerge="1">
                  <a:txBody>
                    <a:bodyPr/>
                    <a:lstStyle/>
                    <a:p>
                      <a:endParaRPr lang="es-US"/>
                    </a:p>
                  </a:txBody>
                  <a:tcPr/>
                </a:tc>
                <a:tc>
                  <a:txBody>
                    <a:bodyPr/>
                    <a:lstStyle/>
                    <a:p>
                      <a:pPr algn="ctr">
                        <a:lnSpc>
                          <a:spcPct val="100000"/>
                        </a:lnSpc>
                      </a:pPr>
                      <a:r>
                        <a:rPr lang="es-US" sz="1600">
                          <a:effectLst/>
                        </a:rPr>
                        <a:t>325</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US" sz="1600" dirty="0">
                          <a:effectLst/>
                        </a:rPr>
                        <a:t>562</a:t>
                      </a:r>
                      <a:endParaRPr lang="es-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EC" sz="1600">
                          <a:effectLst/>
                        </a:rPr>
                        <a:t>13.60%</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6925466"/>
                  </a:ext>
                </a:extLst>
              </a:tr>
              <a:tr h="111760">
                <a:tc vMerge="1">
                  <a:txBody>
                    <a:bodyPr/>
                    <a:lstStyle/>
                    <a:p>
                      <a:endParaRPr lang="es-US"/>
                    </a:p>
                  </a:txBody>
                  <a:tcPr/>
                </a:tc>
                <a:tc>
                  <a:txBody>
                    <a:bodyPr/>
                    <a:lstStyle/>
                    <a:p>
                      <a:pPr algn="ctr">
                        <a:lnSpc>
                          <a:spcPct val="100000"/>
                        </a:lnSpc>
                      </a:pPr>
                      <a:r>
                        <a:rPr lang="es-US" sz="1600">
                          <a:effectLst/>
                        </a:rPr>
                        <a:t>223</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US" sz="1600">
                          <a:effectLst/>
                        </a:rPr>
                        <a:t>324</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EC" sz="1600" dirty="0">
                          <a:effectLst/>
                        </a:rPr>
                        <a:t>13.40%</a:t>
                      </a:r>
                      <a:endParaRPr lang="es-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24552836"/>
                  </a:ext>
                </a:extLst>
              </a:tr>
              <a:tr h="36830">
                <a:tc vMerge="1">
                  <a:txBody>
                    <a:bodyPr/>
                    <a:lstStyle/>
                    <a:p>
                      <a:endParaRPr lang="es-US"/>
                    </a:p>
                  </a:txBody>
                  <a:tcPr/>
                </a:tc>
                <a:tc>
                  <a:txBody>
                    <a:bodyPr/>
                    <a:lstStyle/>
                    <a:p>
                      <a:pPr algn="ctr">
                        <a:lnSpc>
                          <a:spcPct val="100000"/>
                        </a:lnSpc>
                      </a:pPr>
                      <a:r>
                        <a:rPr lang="es-US" sz="1600">
                          <a:effectLst/>
                        </a:rPr>
                        <a:t>1</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US" sz="1600">
                          <a:effectLst/>
                        </a:rPr>
                        <a:t>222</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0000"/>
                        </a:lnSpc>
                      </a:pPr>
                      <a:r>
                        <a:rPr lang="es-EC" sz="1600" dirty="0">
                          <a:effectLst/>
                        </a:rPr>
                        <a:t>13.20%</a:t>
                      </a:r>
                      <a:endParaRPr lang="es-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27652293"/>
                  </a:ext>
                </a:extLst>
              </a:tr>
            </a:tbl>
          </a:graphicData>
        </a:graphic>
      </p:graphicFrame>
      <p:graphicFrame>
        <p:nvGraphicFramePr>
          <p:cNvPr id="7" name="Tabla 6">
            <a:extLst>
              <a:ext uri="{FF2B5EF4-FFF2-40B4-BE49-F238E27FC236}">
                <a16:creationId xmlns:a16="http://schemas.microsoft.com/office/drawing/2014/main" id="{5A6D9085-FBF0-4EE4-BFB5-70A150DE7AA6}"/>
              </a:ext>
            </a:extLst>
          </p:cNvPr>
          <p:cNvGraphicFramePr>
            <a:graphicFrameLocks noGrp="1"/>
          </p:cNvGraphicFramePr>
          <p:nvPr>
            <p:extLst>
              <p:ext uri="{D42A27DB-BD31-4B8C-83A1-F6EECF244321}">
                <p14:modId xmlns:p14="http://schemas.microsoft.com/office/powerpoint/2010/main" val="3555539598"/>
              </p:ext>
            </p:extLst>
          </p:nvPr>
        </p:nvGraphicFramePr>
        <p:xfrm>
          <a:off x="532952" y="4397679"/>
          <a:ext cx="5097380" cy="1524000"/>
        </p:xfrm>
        <a:graphic>
          <a:graphicData uri="http://schemas.openxmlformats.org/drawingml/2006/table">
            <a:tbl>
              <a:tblPr firstRow="1" firstCol="1" bandRow="1">
                <a:tableStyleId>{BC89EF96-8CEA-46FF-86C4-4CE0E7609802}</a:tableStyleId>
              </a:tblPr>
              <a:tblGrid>
                <a:gridCol w="1414381">
                  <a:extLst>
                    <a:ext uri="{9D8B030D-6E8A-4147-A177-3AD203B41FA5}">
                      <a16:colId xmlns:a16="http://schemas.microsoft.com/office/drawing/2014/main" val="1703073835"/>
                    </a:ext>
                  </a:extLst>
                </a:gridCol>
                <a:gridCol w="1134309">
                  <a:extLst>
                    <a:ext uri="{9D8B030D-6E8A-4147-A177-3AD203B41FA5}">
                      <a16:colId xmlns:a16="http://schemas.microsoft.com/office/drawing/2014/main" val="421023771"/>
                    </a:ext>
                  </a:extLst>
                </a:gridCol>
                <a:gridCol w="1274345">
                  <a:extLst>
                    <a:ext uri="{9D8B030D-6E8A-4147-A177-3AD203B41FA5}">
                      <a16:colId xmlns:a16="http://schemas.microsoft.com/office/drawing/2014/main" val="902074384"/>
                    </a:ext>
                  </a:extLst>
                </a:gridCol>
                <a:gridCol w="1274345">
                  <a:extLst>
                    <a:ext uri="{9D8B030D-6E8A-4147-A177-3AD203B41FA5}">
                      <a16:colId xmlns:a16="http://schemas.microsoft.com/office/drawing/2014/main" val="1870345015"/>
                    </a:ext>
                  </a:extLst>
                </a:gridCol>
              </a:tblGrid>
              <a:tr h="182880">
                <a:tc>
                  <a:txBody>
                    <a:bodyPr/>
                    <a:lstStyle/>
                    <a:p>
                      <a:pPr algn="ctr">
                        <a:lnSpc>
                          <a:spcPct val="100000"/>
                        </a:lnSpc>
                      </a:pPr>
                      <a:r>
                        <a:rPr lang="es-US" sz="1400" dirty="0">
                          <a:effectLst/>
                        </a:rPr>
                        <a:t>VARIABLE</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US" sz="1400" dirty="0">
                          <a:effectLst/>
                        </a:rPr>
                        <a:t>MIN </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US" sz="1400" dirty="0">
                          <a:effectLst/>
                        </a:rPr>
                        <a:t>MAX</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US" sz="1400">
                          <a:effectLst/>
                        </a:rPr>
                        <a:t>PESO DE VARIABLE</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5656492"/>
                  </a:ext>
                </a:extLst>
              </a:tr>
              <a:tr h="182880">
                <a:tc rowSpan="4">
                  <a:txBody>
                    <a:bodyPr/>
                    <a:lstStyle/>
                    <a:p>
                      <a:pPr algn="ctr">
                        <a:lnSpc>
                          <a:spcPct val="100000"/>
                        </a:lnSpc>
                      </a:pPr>
                      <a:r>
                        <a:rPr lang="es-US" sz="1400" dirty="0">
                          <a:effectLst/>
                        </a:rPr>
                        <a:t> </a:t>
                      </a:r>
                      <a:endParaRPr lang="es-US" sz="1600" dirty="0">
                        <a:effectLst/>
                      </a:endParaRPr>
                    </a:p>
                    <a:p>
                      <a:pPr algn="ctr">
                        <a:lnSpc>
                          <a:spcPct val="100000"/>
                        </a:lnSpc>
                      </a:pPr>
                      <a:r>
                        <a:rPr lang="es-US" sz="1400" dirty="0">
                          <a:effectLst/>
                        </a:rPr>
                        <a:t> </a:t>
                      </a:r>
                      <a:endParaRPr lang="es-US" sz="1600" dirty="0">
                        <a:effectLst/>
                      </a:endParaRPr>
                    </a:p>
                    <a:p>
                      <a:pPr algn="ctr">
                        <a:lnSpc>
                          <a:spcPct val="100000"/>
                        </a:lnSpc>
                      </a:pPr>
                      <a:r>
                        <a:rPr lang="es-US" sz="1400" dirty="0">
                          <a:effectLst/>
                        </a:rPr>
                        <a:t>ANTIGÜEDAD NEGOCIO </a:t>
                      </a:r>
                    </a:p>
                    <a:p>
                      <a:pPr algn="ctr">
                        <a:lnSpc>
                          <a:spcPct val="100000"/>
                        </a:lnSpc>
                      </a:pP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US" sz="1400" dirty="0">
                          <a:effectLst/>
                        </a:rPr>
                        <a:t>&lt; =</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US" sz="1400">
                          <a:effectLst/>
                        </a:rPr>
                        <a:t>6 meses</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EC" sz="1400">
                          <a:effectLst/>
                        </a:rPr>
                        <a:t>8.50%</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62268133"/>
                  </a:ext>
                </a:extLst>
              </a:tr>
              <a:tr h="182880">
                <a:tc vMerge="1">
                  <a:txBody>
                    <a:bodyPr/>
                    <a:lstStyle/>
                    <a:p>
                      <a:endParaRPr lang="es-US"/>
                    </a:p>
                  </a:txBody>
                  <a:tcPr/>
                </a:tc>
                <a:tc>
                  <a:txBody>
                    <a:bodyPr/>
                    <a:lstStyle/>
                    <a:p>
                      <a:pPr algn="ctr">
                        <a:lnSpc>
                          <a:spcPct val="100000"/>
                        </a:lnSpc>
                      </a:pPr>
                      <a:r>
                        <a:rPr lang="es-US" sz="1400" dirty="0">
                          <a:effectLst/>
                        </a:rPr>
                        <a:t>6 meses</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US" sz="1400" dirty="0">
                          <a:effectLst/>
                        </a:rPr>
                        <a:t>12 meses</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EC" sz="1400">
                          <a:effectLst/>
                        </a:rPr>
                        <a:t>9%</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9325392"/>
                  </a:ext>
                </a:extLst>
              </a:tr>
              <a:tr h="182880">
                <a:tc vMerge="1">
                  <a:txBody>
                    <a:bodyPr/>
                    <a:lstStyle/>
                    <a:p>
                      <a:endParaRPr lang="es-US"/>
                    </a:p>
                  </a:txBody>
                  <a:tcPr/>
                </a:tc>
                <a:tc>
                  <a:txBody>
                    <a:bodyPr/>
                    <a:lstStyle/>
                    <a:p>
                      <a:pPr algn="ctr">
                        <a:lnSpc>
                          <a:spcPct val="100000"/>
                        </a:lnSpc>
                      </a:pPr>
                      <a:r>
                        <a:rPr lang="es-US" sz="1400">
                          <a:effectLst/>
                        </a:rPr>
                        <a:t>12 meses </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US" sz="1400" dirty="0">
                          <a:effectLst/>
                        </a:rPr>
                        <a:t>24 meses</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EC" sz="1400">
                          <a:effectLst/>
                        </a:rPr>
                        <a:t>9.50%</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27074813"/>
                  </a:ext>
                </a:extLst>
              </a:tr>
              <a:tr h="182880">
                <a:tc vMerge="1">
                  <a:txBody>
                    <a:bodyPr/>
                    <a:lstStyle/>
                    <a:p>
                      <a:endParaRPr lang="es-US"/>
                    </a:p>
                  </a:txBody>
                  <a:tcPr/>
                </a:tc>
                <a:tc>
                  <a:txBody>
                    <a:bodyPr/>
                    <a:lstStyle/>
                    <a:p>
                      <a:pPr algn="ctr">
                        <a:lnSpc>
                          <a:spcPct val="100000"/>
                        </a:lnSpc>
                      </a:pPr>
                      <a:r>
                        <a:rPr lang="es-US" sz="1400">
                          <a:effectLst/>
                        </a:rPr>
                        <a:t>&gt; </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US" sz="1400" dirty="0">
                          <a:effectLst/>
                        </a:rPr>
                        <a:t>24 meses</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EC" sz="1400" dirty="0">
                          <a:effectLst/>
                        </a:rPr>
                        <a:t>10%</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76656715"/>
                  </a:ext>
                </a:extLst>
              </a:tr>
            </a:tbl>
          </a:graphicData>
        </a:graphic>
      </p:graphicFrame>
      <p:sp>
        <p:nvSpPr>
          <p:cNvPr id="10" name="Flecha: curvada hacia la izquierda 9">
            <a:hlinkClick r:id="rId3" action="ppaction://hlinksldjump"/>
            <a:extLst>
              <a:ext uri="{FF2B5EF4-FFF2-40B4-BE49-F238E27FC236}">
                <a16:creationId xmlns:a16="http://schemas.microsoft.com/office/drawing/2014/main" id="{04B867B4-2C6F-4C74-8EDD-40D2A51B694E}"/>
              </a:ext>
            </a:extLst>
          </p:cNvPr>
          <p:cNvSpPr/>
          <p:nvPr/>
        </p:nvSpPr>
        <p:spPr>
          <a:xfrm>
            <a:off x="11506584" y="6068997"/>
            <a:ext cx="336228" cy="43500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US">
              <a:solidFill>
                <a:schemeClr val="tx1"/>
              </a:solidFill>
            </a:endParaRPr>
          </a:p>
        </p:txBody>
      </p:sp>
      <p:sp>
        <p:nvSpPr>
          <p:cNvPr id="11" name="Marcador de número de diapositiva 10">
            <a:extLst>
              <a:ext uri="{FF2B5EF4-FFF2-40B4-BE49-F238E27FC236}">
                <a16:creationId xmlns:a16="http://schemas.microsoft.com/office/drawing/2014/main" id="{8D192B81-B069-4C61-8F3D-3CFF8DA8AC81}"/>
              </a:ext>
            </a:extLst>
          </p:cNvPr>
          <p:cNvSpPr>
            <a:spLocks noGrp="1"/>
          </p:cNvSpPr>
          <p:nvPr>
            <p:ph type="sldNum" sz="quarter" idx="12"/>
          </p:nvPr>
        </p:nvSpPr>
        <p:spPr/>
        <p:txBody>
          <a:bodyPr/>
          <a:lstStyle/>
          <a:p>
            <a:pPr rtl="0"/>
            <a:fld id="{E31375A4-56A4-47D6-9801-1991572033F7}" type="slidenum">
              <a:rPr lang="es-ES" noProof="0" smtClean="0"/>
              <a:t>17</a:t>
            </a:fld>
            <a:endParaRPr lang="es-ES" noProof="0" dirty="0"/>
          </a:p>
        </p:txBody>
      </p:sp>
    </p:spTree>
    <p:extLst>
      <p:ext uri="{BB962C8B-B14F-4D97-AF65-F5344CB8AC3E}">
        <p14:creationId xmlns:p14="http://schemas.microsoft.com/office/powerpoint/2010/main" val="26680147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8620" y="86761"/>
            <a:ext cx="9601200" cy="779515"/>
          </a:xfrm>
        </p:spPr>
        <p:txBody>
          <a:bodyPr rtlCol="0">
            <a:normAutofit fontScale="90000"/>
          </a:bodyPr>
          <a:lstStyle/>
          <a:p>
            <a:pPr rtl="0"/>
            <a:br>
              <a:rPr lang="es-ES" dirty="0"/>
            </a:br>
            <a:r>
              <a:rPr lang="es-ES" dirty="0"/>
              <a:t>Capacidad </a:t>
            </a:r>
          </a:p>
        </p:txBody>
      </p:sp>
      <p:graphicFrame>
        <p:nvGraphicFramePr>
          <p:cNvPr id="5" name="Tabla 4">
            <a:extLst>
              <a:ext uri="{FF2B5EF4-FFF2-40B4-BE49-F238E27FC236}">
                <a16:creationId xmlns:a16="http://schemas.microsoft.com/office/drawing/2014/main" id="{31629F75-57D6-4C5A-B932-F6F445416D5E}"/>
              </a:ext>
            </a:extLst>
          </p:cNvPr>
          <p:cNvGraphicFramePr>
            <a:graphicFrameLocks noGrp="1"/>
          </p:cNvGraphicFramePr>
          <p:nvPr>
            <p:extLst>
              <p:ext uri="{D42A27DB-BD31-4B8C-83A1-F6EECF244321}">
                <p14:modId xmlns:p14="http://schemas.microsoft.com/office/powerpoint/2010/main" val="3783630120"/>
              </p:ext>
            </p:extLst>
          </p:nvPr>
        </p:nvGraphicFramePr>
        <p:xfrm>
          <a:off x="3731683" y="1038945"/>
          <a:ext cx="4785784" cy="1447548"/>
        </p:xfrm>
        <a:graphic>
          <a:graphicData uri="http://schemas.openxmlformats.org/drawingml/2006/table">
            <a:tbl>
              <a:tblPr firstRow="1" firstCol="1" bandRow="1">
                <a:tableStyleId>{69012ECD-51FC-41F1-AA8D-1B2483CD663E}</a:tableStyleId>
              </a:tblPr>
              <a:tblGrid>
                <a:gridCol w="3189665">
                  <a:extLst>
                    <a:ext uri="{9D8B030D-6E8A-4147-A177-3AD203B41FA5}">
                      <a16:colId xmlns:a16="http://schemas.microsoft.com/office/drawing/2014/main" val="4045197776"/>
                    </a:ext>
                  </a:extLst>
                </a:gridCol>
                <a:gridCol w="1596119">
                  <a:extLst>
                    <a:ext uri="{9D8B030D-6E8A-4147-A177-3AD203B41FA5}">
                      <a16:colId xmlns:a16="http://schemas.microsoft.com/office/drawing/2014/main" val="745428385"/>
                    </a:ext>
                  </a:extLst>
                </a:gridCol>
              </a:tblGrid>
              <a:tr h="182880">
                <a:tc gridSpan="2">
                  <a:txBody>
                    <a:bodyPr/>
                    <a:lstStyle/>
                    <a:p>
                      <a:pPr algn="ctr">
                        <a:lnSpc>
                          <a:spcPct val="150000"/>
                        </a:lnSpc>
                      </a:pPr>
                      <a:r>
                        <a:rPr lang="es-US" sz="1800">
                          <a:effectLst/>
                        </a:rPr>
                        <a:t>Capacidad</a:t>
                      </a:r>
                      <a:endParaRPr lang="es-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US"/>
                    </a:p>
                  </a:txBody>
                  <a:tcPr/>
                </a:tc>
                <a:extLst>
                  <a:ext uri="{0D108BD9-81ED-4DB2-BD59-A6C34878D82A}">
                    <a16:rowId xmlns:a16="http://schemas.microsoft.com/office/drawing/2014/main" val="1003905596"/>
                  </a:ext>
                </a:extLst>
              </a:tr>
              <a:tr h="182880">
                <a:tc>
                  <a:txBody>
                    <a:bodyPr/>
                    <a:lstStyle/>
                    <a:p>
                      <a:pPr algn="l">
                        <a:lnSpc>
                          <a:spcPct val="150000"/>
                        </a:lnSpc>
                      </a:pPr>
                      <a:r>
                        <a:rPr lang="es-US" sz="1800" b="1" dirty="0">
                          <a:effectLst/>
                        </a:rPr>
                        <a:t>Variables</a:t>
                      </a:r>
                      <a:endParaRPr lang="es-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1800" b="1" dirty="0">
                          <a:effectLst/>
                        </a:rPr>
                        <a:t>Ponderación</a:t>
                      </a:r>
                      <a:endParaRPr lang="es-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0168759"/>
                  </a:ext>
                </a:extLst>
              </a:tr>
              <a:tr h="182880">
                <a:tc>
                  <a:txBody>
                    <a:bodyPr/>
                    <a:lstStyle/>
                    <a:p>
                      <a:pPr algn="l">
                        <a:lnSpc>
                          <a:spcPct val="150000"/>
                        </a:lnSpc>
                      </a:pPr>
                      <a:r>
                        <a:rPr lang="es-US" sz="1800" dirty="0">
                          <a:effectLst/>
                        </a:rPr>
                        <a:t>Monto pago</a:t>
                      </a:r>
                      <a:endParaRPr lang="es-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1800" dirty="0">
                          <a:effectLst/>
                        </a:rPr>
                        <a:t>30%</a:t>
                      </a:r>
                      <a:endParaRPr lang="es-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1366013"/>
                  </a:ext>
                </a:extLst>
              </a:tr>
              <a:tr h="182880">
                <a:tc>
                  <a:txBody>
                    <a:bodyPr/>
                    <a:lstStyle/>
                    <a:p>
                      <a:pPr algn="l">
                        <a:lnSpc>
                          <a:spcPct val="150000"/>
                        </a:lnSpc>
                      </a:pPr>
                      <a:r>
                        <a:rPr lang="es-US" sz="1800">
                          <a:effectLst/>
                        </a:rPr>
                        <a:t>Total</a:t>
                      </a:r>
                      <a:endParaRPr lang="es-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1800" dirty="0">
                          <a:effectLst/>
                        </a:rPr>
                        <a:t>30%</a:t>
                      </a:r>
                      <a:endParaRPr lang="es-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8716460"/>
                  </a:ext>
                </a:extLst>
              </a:tr>
            </a:tbl>
          </a:graphicData>
        </a:graphic>
      </p:graphicFrame>
      <p:graphicFrame>
        <p:nvGraphicFramePr>
          <p:cNvPr id="8" name="Tabla 7">
            <a:extLst>
              <a:ext uri="{FF2B5EF4-FFF2-40B4-BE49-F238E27FC236}">
                <a16:creationId xmlns:a16="http://schemas.microsoft.com/office/drawing/2014/main" id="{C4B4C183-9231-49A8-B839-5E0725D803E1}"/>
              </a:ext>
            </a:extLst>
          </p:cNvPr>
          <p:cNvGraphicFramePr>
            <a:graphicFrameLocks noGrp="1"/>
          </p:cNvGraphicFramePr>
          <p:nvPr>
            <p:extLst>
              <p:ext uri="{D42A27DB-BD31-4B8C-83A1-F6EECF244321}">
                <p14:modId xmlns:p14="http://schemas.microsoft.com/office/powerpoint/2010/main" val="3504883451"/>
              </p:ext>
            </p:extLst>
          </p:nvPr>
        </p:nvGraphicFramePr>
        <p:xfrm>
          <a:off x="2107753" y="3031542"/>
          <a:ext cx="7721600" cy="1980964"/>
        </p:xfrm>
        <a:graphic>
          <a:graphicData uri="http://schemas.openxmlformats.org/drawingml/2006/table">
            <a:tbl>
              <a:tblPr firstRow="1" firstCol="1" bandRow="1">
                <a:tableStyleId>{BC89EF96-8CEA-46FF-86C4-4CE0E7609802}</a:tableStyleId>
              </a:tblPr>
              <a:tblGrid>
                <a:gridCol w="3403600">
                  <a:extLst>
                    <a:ext uri="{9D8B030D-6E8A-4147-A177-3AD203B41FA5}">
                      <a16:colId xmlns:a16="http://schemas.microsoft.com/office/drawing/2014/main" val="846173889"/>
                    </a:ext>
                  </a:extLst>
                </a:gridCol>
                <a:gridCol w="1341642">
                  <a:extLst>
                    <a:ext uri="{9D8B030D-6E8A-4147-A177-3AD203B41FA5}">
                      <a16:colId xmlns:a16="http://schemas.microsoft.com/office/drawing/2014/main" val="909463590"/>
                    </a:ext>
                  </a:extLst>
                </a:gridCol>
                <a:gridCol w="1249158">
                  <a:extLst>
                    <a:ext uri="{9D8B030D-6E8A-4147-A177-3AD203B41FA5}">
                      <a16:colId xmlns:a16="http://schemas.microsoft.com/office/drawing/2014/main" val="2342010379"/>
                    </a:ext>
                  </a:extLst>
                </a:gridCol>
                <a:gridCol w="1727200">
                  <a:extLst>
                    <a:ext uri="{9D8B030D-6E8A-4147-A177-3AD203B41FA5}">
                      <a16:colId xmlns:a16="http://schemas.microsoft.com/office/drawing/2014/main" val="1854214673"/>
                    </a:ext>
                  </a:extLst>
                </a:gridCol>
              </a:tblGrid>
              <a:tr h="766835">
                <a:tc>
                  <a:txBody>
                    <a:bodyPr/>
                    <a:lstStyle/>
                    <a:p>
                      <a:pPr algn="ctr">
                        <a:lnSpc>
                          <a:spcPct val="150000"/>
                        </a:lnSpc>
                      </a:pPr>
                      <a:r>
                        <a:rPr lang="es-US" sz="2000" dirty="0">
                          <a:effectLst/>
                        </a:rPr>
                        <a:t>VARIABLE</a:t>
                      </a:r>
                      <a:endParaRPr lang="es-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2000" dirty="0">
                          <a:effectLst/>
                        </a:rPr>
                        <a:t>DESDE </a:t>
                      </a:r>
                      <a:endParaRPr lang="es-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2000" dirty="0">
                          <a:effectLst/>
                        </a:rPr>
                        <a:t>HASTA</a:t>
                      </a:r>
                      <a:endParaRPr lang="es-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2000">
                          <a:effectLst/>
                        </a:rPr>
                        <a:t>PESO DE VARIABLE</a:t>
                      </a:r>
                      <a:endParaRPr lang="es-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820968"/>
                  </a:ext>
                </a:extLst>
              </a:tr>
              <a:tr h="358823">
                <a:tc rowSpan="2">
                  <a:txBody>
                    <a:bodyPr/>
                    <a:lstStyle/>
                    <a:p>
                      <a:pPr algn="ctr">
                        <a:lnSpc>
                          <a:spcPct val="150000"/>
                        </a:lnSpc>
                      </a:pPr>
                      <a:r>
                        <a:rPr lang="es-US" sz="2000" dirty="0">
                          <a:effectLst/>
                        </a:rPr>
                        <a:t>RELACIÓN 30% INGRESOS/CUOTA PAGAR</a:t>
                      </a:r>
                    </a:p>
                  </a:txBody>
                  <a:tcPr marL="68580" marR="68580" marT="0" marB="0"/>
                </a:tc>
                <a:tc>
                  <a:txBody>
                    <a:bodyPr/>
                    <a:lstStyle/>
                    <a:p>
                      <a:pPr algn="ctr">
                        <a:lnSpc>
                          <a:spcPct val="150000"/>
                        </a:lnSpc>
                      </a:pPr>
                      <a:r>
                        <a:rPr lang="es-US" sz="2000" dirty="0">
                          <a:effectLst/>
                        </a:rPr>
                        <a:t>&lt; </a:t>
                      </a:r>
                      <a:endParaRPr lang="es-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50000"/>
                        </a:lnSpc>
                      </a:pPr>
                      <a:r>
                        <a:rPr lang="es-US" sz="2000" dirty="0">
                          <a:effectLst/>
                        </a:rPr>
                        <a:t>1</a:t>
                      </a:r>
                      <a:endParaRPr lang="es-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50000"/>
                        </a:lnSpc>
                      </a:pPr>
                      <a:r>
                        <a:rPr lang="es-US" sz="2000" dirty="0">
                          <a:effectLst/>
                        </a:rPr>
                        <a:t>0%</a:t>
                      </a:r>
                      <a:endParaRPr lang="es-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339628331"/>
                  </a:ext>
                </a:extLst>
              </a:tr>
              <a:tr h="719600">
                <a:tc vMerge="1">
                  <a:txBody>
                    <a:bodyPr/>
                    <a:lstStyle/>
                    <a:p>
                      <a:endParaRPr lang="es-US"/>
                    </a:p>
                  </a:txBody>
                  <a:tcPr/>
                </a:tc>
                <a:tc>
                  <a:txBody>
                    <a:bodyPr/>
                    <a:lstStyle/>
                    <a:p>
                      <a:pPr algn="ctr">
                        <a:lnSpc>
                          <a:spcPct val="150000"/>
                        </a:lnSpc>
                      </a:pPr>
                      <a:r>
                        <a:rPr lang="es-US" sz="2000" dirty="0">
                          <a:effectLst/>
                        </a:rPr>
                        <a:t>&gt; </a:t>
                      </a:r>
                      <a:endParaRPr lang="es-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50000"/>
                        </a:lnSpc>
                      </a:pPr>
                      <a:r>
                        <a:rPr lang="es-US" sz="2000" dirty="0">
                          <a:effectLst/>
                        </a:rPr>
                        <a:t>1</a:t>
                      </a:r>
                      <a:endParaRPr lang="es-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50000"/>
                        </a:lnSpc>
                      </a:pPr>
                      <a:r>
                        <a:rPr lang="es-US" sz="2000" dirty="0">
                          <a:effectLst/>
                        </a:rPr>
                        <a:t>30%</a:t>
                      </a:r>
                      <a:endParaRPr lang="es-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407786822"/>
                  </a:ext>
                </a:extLst>
              </a:tr>
            </a:tbl>
          </a:graphicData>
        </a:graphic>
      </p:graphicFrame>
      <p:sp>
        <p:nvSpPr>
          <p:cNvPr id="10" name="Flecha: curvada hacia la izquierda 9">
            <a:hlinkClick r:id="rId3" action="ppaction://hlinksldjump"/>
            <a:extLst>
              <a:ext uri="{FF2B5EF4-FFF2-40B4-BE49-F238E27FC236}">
                <a16:creationId xmlns:a16="http://schemas.microsoft.com/office/drawing/2014/main" id="{43CE3933-96A9-4397-A89D-13DB2090357C}"/>
              </a:ext>
            </a:extLst>
          </p:cNvPr>
          <p:cNvSpPr/>
          <p:nvPr/>
        </p:nvSpPr>
        <p:spPr>
          <a:xfrm>
            <a:off x="11506584" y="6068997"/>
            <a:ext cx="336228" cy="43500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US">
              <a:solidFill>
                <a:schemeClr val="tx1"/>
              </a:solidFill>
            </a:endParaRPr>
          </a:p>
        </p:txBody>
      </p:sp>
      <p:sp>
        <p:nvSpPr>
          <p:cNvPr id="11" name="Marcador de número de diapositiva 10">
            <a:extLst>
              <a:ext uri="{FF2B5EF4-FFF2-40B4-BE49-F238E27FC236}">
                <a16:creationId xmlns:a16="http://schemas.microsoft.com/office/drawing/2014/main" id="{F46CD681-F44F-4671-B2DC-240928F05472}"/>
              </a:ext>
            </a:extLst>
          </p:cNvPr>
          <p:cNvSpPr>
            <a:spLocks noGrp="1"/>
          </p:cNvSpPr>
          <p:nvPr>
            <p:ph type="sldNum" sz="quarter" idx="12"/>
          </p:nvPr>
        </p:nvSpPr>
        <p:spPr/>
        <p:txBody>
          <a:bodyPr/>
          <a:lstStyle/>
          <a:p>
            <a:pPr rtl="0"/>
            <a:fld id="{E31375A4-56A4-47D6-9801-1991572033F7}" type="slidenum">
              <a:rPr lang="es-ES" noProof="0" smtClean="0"/>
              <a:t>18</a:t>
            </a:fld>
            <a:endParaRPr lang="es-ES" noProof="0" dirty="0"/>
          </a:p>
        </p:txBody>
      </p:sp>
    </p:spTree>
    <p:extLst>
      <p:ext uri="{BB962C8B-B14F-4D97-AF65-F5344CB8AC3E}">
        <p14:creationId xmlns:p14="http://schemas.microsoft.com/office/powerpoint/2010/main" val="11583277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8620" y="86761"/>
            <a:ext cx="9601200" cy="779515"/>
          </a:xfrm>
        </p:spPr>
        <p:txBody>
          <a:bodyPr rtlCol="0">
            <a:normAutofit fontScale="90000"/>
          </a:bodyPr>
          <a:lstStyle/>
          <a:p>
            <a:pPr rtl="0"/>
            <a:br>
              <a:rPr lang="es-ES" dirty="0"/>
            </a:br>
            <a:r>
              <a:rPr lang="es-ES" dirty="0"/>
              <a:t>Capital </a:t>
            </a:r>
          </a:p>
        </p:txBody>
      </p:sp>
      <p:graphicFrame>
        <p:nvGraphicFramePr>
          <p:cNvPr id="3" name="Tabla 2">
            <a:extLst>
              <a:ext uri="{FF2B5EF4-FFF2-40B4-BE49-F238E27FC236}">
                <a16:creationId xmlns:a16="http://schemas.microsoft.com/office/drawing/2014/main" id="{E0DC1F76-5C82-45EC-8B9B-52366158496F}"/>
              </a:ext>
            </a:extLst>
          </p:cNvPr>
          <p:cNvGraphicFramePr>
            <a:graphicFrameLocks noGrp="1"/>
          </p:cNvGraphicFramePr>
          <p:nvPr>
            <p:extLst>
              <p:ext uri="{D42A27DB-BD31-4B8C-83A1-F6EECF244321}">
                <p14:modId xmlns:p14="http://schemas.microsoft.com/office/powerpoint/2010/main" val="469619073"/>
              </p:ext>
            </p:extLst>
          </p:nvPr>
        </p:nvGraphicFramePr>
        <p:xfrm>
          <a:off x="3206302" y="673720"/>
          <a:ext cx="5522383" cy="2057400"/>
        </p:xfrm>
        <a:graphic>
          <a:graphicData uri="http://schemas.openxmlformats.org/drawingml/2006/table">
            <a:tbl>
              <a:tblPr firstRow="1" firstCol="1" bandRow="1">
                <a:tableStyleId>{69012ECD-51FC-41F1-AA8D-1B2483CD663E}</a:tableStyleId>
              </a:tblPr>
              <a:tblGrid>
                <a:gridCol w="3685897">
                  <a:extLst>
                    <a:ext uri="{9D8B030D-6E8A-4147-A177-3AD203B41FA5}">
                      <a16:colId xmlns:a16="http://schemas.microsoft.com/office/drawing/2014/main" val="4267738737"/>
                    </a:ext>
                  </a:extLst>
                </a:gridCol>
                <a:gridCol w="1836486">
                  <a:extLst>
                    <a:ext uri="{9D8B030D-6E8A-4147-A177-3AD203B41FA5}">
                      <a16:colId xmlns:a16="http://schemas.microsoft.com/office/drawing/2014/main" val="1370156138"/>
                    </a:ext>
                  </a:extLst>
                </a:gridCol>
              </a:tblGrid>
              <a:tr h="182880">
                <a:tc gridSpan="2">
                  <a:txBody>
                    <a:bodyPr/>
                    <a:lstStyle/>
                    <a:p>
                      <a:pPr algn="ctr">
                        <a:lnSpc>
                          <a:spcPct val="150000"/>
                        </a:lnSpc>
                      </a:pPr>
                      <a:r>
                        <a:rPr lang="es-US" sz="1800">
                          <a:effectLst/>
                        </a:rPr>
                        <a:t>Capital</a:t>
                      </a:r>
                      <a:endParaRPr lang="es-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US"/>
                    </a:p>
                  </a:txBody>
                  <a:tcPr/>
                </a:tc>
                <a:extLst>
                  <a:ext uri="{0D108BD9-81ED-4DB2-BD59-A6C34878D82A}">
                    <a16:rowId xmlns:a16="http://schemas.microsoft.com/office/drawing/2014/main" val="1886093172"/>
                  </a:ext>
                </a:extLst>
              </a:tr>
              <a:tr h="182880">
                <a:tc>
                  <a:txBody>
                    <a:bodyPr/>
                    <a:lstStyle/>
                    <a:p>
                      <a:pPr algn="ctr">
                        <a:lnSpc>
                          <a:spcPct val="150000"/>
                        </a:lnSpc>
                      </a:pPr>
                      <a:r>
                        <a:rPr lang="es-US" sz="1800" b="1" dirty="0">
                          <a:effectLst/>
                        </a:rPr>
                        <a:t>Variables</a:t>
                      </a:r>
                      <a:endParaRPr lang="es-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US" sz="1800" b="1" dirty="0">
                          <a:effectLst/>
                        </a:rPr>
                        <a:t>Ponderación</a:t>
                      </a:r>
                      <a:endParaRPr lang="es-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08877424"/>
                  </a:ext>
                </a:extLst>
              </a:tr>
              <a:tr h="182880">
                <a:tc>
                  <a:txBody>
                    <a:bodyPr/>
                    <a:lstStyle/>
                    <a:p>
                      <a:pPr algn="l">
                        <a:lnSpc>
                          <a:spcPct val="150000"/>
                        </a:lnSpc>
                      </a:pPr>
                      <a:r>
                        <a:rPr lang="es-US" sz="1800">
                          <a:effectLst/>
                        </a:rPr>
                        <a:t>Activos</a:t>
                      </a:r>
                      <a:endParaRPr lang="es-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US" sz="1800" dirty="0">
                          <a:effectLst/>
                        </a:rPr>
                        <a:t>4%</a:t>
                      </a:r>
                      <a:endParaRPr lang="es-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74396733"/>
                  </a:ext>
                </a:extLst>
              </a:tr>
              <a:tr h="182880">
                <a:tc>
                  <a:txBody>
                    <a:bodyPr/>
                    <a:lstStyle/>
                    <a:p>
                      <a:pPr algn="l">
                        <a:lnSpc>
                          <a:spcPct val="150000"/>
                        </a:lnSpc>
                      </a:pPr>
                      <a:r>
                        <a:rPr lang="es-US" sz="1800">
                          <a:effectLst/>
                        </a:rPr>
                        <a:t>Relación pasivos a activos</a:t>
                      </a:r>
                      <a:endParaRPr lang="es-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US" sz="1800" dirty="0">
                          <a:effectLst/>
                        </a:rPr>
                        <a:t>6%</a:t>
                      </a:r>
                      <a:endParaRPr lang="es-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72983025"/>
                  </a:ext>
                </a:extLst>
              </a:tr>
              <a:tr h="182880">
                <a:tc>
                  <a:txBody>
                    <a:bodyPr/>
                    <a:lstStyle/>
                    <a:p>
                      <a:pPr algn="l">
                        <a:lnSpc>
                          <a:spcPct val="150000"/>
                        </a:lnSpc>
                      </a:pPr>
                      <a:r>
                        <a:rPr lang="es-US" sz="1800">
                          <a:effectLst/>
                        </a:rPr>
                        <a:t>Total</a:t>
                      </a:r>
                      <a:endParaRPr lang="es-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US" sz="1800" dirty="0">
                          <a:effectLst/>
                        </a:rPr>
                        <a:t>10%</a:t>
                      </a:r>
                      <a:endParaRPr lang="es-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95422463"/>
                  </a:ext>
                </a:extLst>
              </a:tr>
            </a:tbl>
          </a:graphicData>
        </a:graphic>
      </p:graphicFrame>
      <p:graphicFrame>
        <p:nvGraphicFramePr>
          <p:cNvPr id="4" name="Tabla 3">
            <a:extLst>
              <a:ext uri="{FF2B5EF4-FFF2-40B4-BE49-F238E27FC236}">
                <a16:creationId xmlns:a16="http://schemas.microsoft.com/office/drawing/2014/main" id="{0FE99E63-D7E0-48CF-8DD8-219025F7AFF4}"/>
              </a:ext>
            </a:extLst>
          </p:cNvPr>
          <p:cNvGraphicFramePr>
            <a:graphicFrameLocks noGrp="1"/>
          </p:cNvGraphicFramePr>
          <p:nvPr>
            <p:extLst>
              <p:ext uri="{D42A27DB-BD31-4B8C-83A1-F6EECF244321}">
                <p14:modId xmlns:p14="http://schemas.microsoft.com/office/powerpoint/2010/main" val="2595831245"/>
              </p:ext>
            </p:extLst>
          </p:nvPr>
        </p:nvGraphicFramePr>
        <p:xfrm>
          <a:off x="533400" y="3237185"/>
          <a:ext cx="4800600" cy="2560320"/>
        </p:xfrm>
        <a:graphic>
          <a:graphicData uri="http://schemas.openxmlformats.org/drawingml/2006/table">
            <a:tbl>
              <a:tblPr firstRow="1" firstCol="1" bandRow="1">
                <a:tableStyleId>{BC89EF96-8CEA-46FF-86C4-4CE0E7609802}</a:tableStyleId>
              </a:tblPr>
              <a:tblGrid>
                <a:gridCol w="1200150">
                  <a:extLst>
                    <a:ext uri="{9D8B030D-6E8A-4147-A177-3AD203B41FA5}">
                      <a16:colId xmlns:a16="http://schemas.microsoft.com/office/drawing/2014/main" val="1843967819"/>
                    </a:ext>
                  </a:extLst>
                </a:gridCol>
                <a:gridCol w="1200150">
                  <a:extLst>
                    <a:ext uri="{9D8B030D-6E8A-4147-A177-3AD203B41FA5}">
                      <a16:colId xmlns:a16="http://schemas.microsoft.com/office/drawing/2014/main" val="2357909422"/>
                    </a:ext>
                  </a:extLst>
                </a:gridCol>
                <a:gridCol w="1200150">
                  <a:extLst>
                    <a:ext uri="{9D8B030D-6E8A-4147-A177-3AD203B41FA5}">
                      <a16:colId xmlns:a16="http://schemas.microsoft.com/office/drawing/2014/main" val="2608341134"/>
                    </a:ext>
                  </a:extLst>
                </a:gridCol>
                <a:gridCol w="1200150">
                  <a:extLst>
                    <a:ext uri="{9D8B030D-6E8A-4147-A177-3AD203B41FA5}">
                      <a16:colId xmlns:a16="http://schemas.microsoft.com/office/drawing/2014/main" val="3879068463"/>
                    </a:ext>
                  </a:extLst>
                </a:gridCol>
              </a:tblGrid>
              <a:tr h="182880">
                <a:tc>
                  <a:txBody>
                    <a:bodyPr/>
                    <a:lstStyle/>
                    <a:p>
                      <a:pPr algn="ctr">
                        <a:lnSpc>
                          <a:spcPct val="150000"/>
                        </a:lnSpc>
                      </a:pPr>
                      <a:r>
                        <a:rPr lang="es-US" sz="1400" dirty="0">
                          <a:effectLst/>
                        </a:rPr>
                        <a:t>VARIABLE</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US" sz="1400" dirty="0">
                          <a:effectLst/>
                        </a:rPr>
                        <a:t>MIN </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US" sz="1400">
                          <a:effectLst/>
                        </a:rPr>
                        <a:t>MAX</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US" sz="1400">
                          <a:effectLst/>
                        </a:rPr>
                        <a:t>PESO DE VARIABLE</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65069858"/>
                  </a:ext>
                </a:extLst>
              </a:tr>
              <a:tr h="182880">
                <a:tc rowSpan="6">
                  <a:txBody>
                    <a:bodyPr/>
                    <a:lstStyle/>
                    <a:p>
                      <a:pPr algn="ctr">
                        <a:lnSpc>
                          <a:spcPct val="150000"/>
                        </a:lnSpc>
                      </a:pPr>
                      <a:r>
                        <a:rPr lang="es-US" sz="1400">
                          <a:effectLst/>
                        </a:rPr>
                        <a:t>MONTO DE ACTIVOS DEL NEGOCIO</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US" sz="1400" dirty="0">
                          <a:effectLst/>
                        </a:rPr>
                        <a:t>&lt; </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US" sz="1400" dirty="0">
                          <a:effectLst/>
                        </a:rPr>
                        <a:t>1000</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a:effectLst/>
                        </a:rPr>
                        <a:t>0.0%</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4067725"/>
                  </a:ext>
                </a:extLst>
              </a:tr>
              <a:tr h="182880">
                <a:tc vMerge="1">
                  <a:txBody>
                    <a:bodyPr/>
                    <a:lstStyle/>
                    <a:p>
                      <a:endParaRPr lang="es-US"/>
                    </a:p>
                  </a:txBody>
                  <a:tcPr/>
                </a:tc>
                <a:tc>
                  <a:txBody>
                    <a:bodyPr/>
                    <a:lstStyle/>
                    <a:p>
                      <a:pPr algn="ctr">
                        <a:lnSpc>
                          <a:spcPct val="150000"/>
                        </a:lnSpc>
                      </a:pPr>
                      <a:r>
                        <a:rPr lang="es-US" sz="1400" dirty="0">
                          <a:effectLst/>
                        </a:rPr>
                        <a:t>1000</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US" sz="1400" dirty="0">
                          <a:effectLst/>
                        </a:rPr>
                        <a:t>2000</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a:effectLst/>
                        </a:rPr>
                        <a:t>2.0%</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5541346"/>
                  </a:ext>
                </a:extLst>
              </a:tr>
              <a:tr h="182880">
                <a:tc vMerge="1">
                  <a:txBody>
                    <a:bodyPr/>
                    <a:lstStyle/>
                    <a:p>
                      <a:endParaRPr lang="es-US"/>
                    </a:p>
                  </a:txBody>
                  <a:tcPr/>
                </a:tc>
                <a:tc>
                  <a:txBody>
                    <a:bodyPr/>
                    <a:lstStyle/>
                    <a:p>
                      <a:pPr algn="ctr">
                        <a:lnSpc>
                          <a:spcPct val="150000"/>
                        </a:lnSpc>
                      </a:pPr>
                      <a:r>
                        <a:rPr lang="es-US" sz="1400">
                          <a:effectLst/>
                        </a:rPr>
                        <a:t>2000</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US" sz="1400" dirty="0">
                          <a:effectLst/>
                        </a:rPr>
                        <a:t>4000</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a:effectLst/>
                        </a:rPr>
                        <a:t>3.0%</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9498058"/>
                  </a:ext>
                </a:extLst>
              </a:tr>
              <a:tr h="182880">
                <a:tc vMerge="1">
                  <a:txBody>
                    <a:bodyPr/>
                    <a:lstStyle/>
                    <a:p>
                      <a:endParaRPr lang="es-US"/>
                    </a:p>
                  </a:txBody>
                  <a:tcPr/>
                </a:tc>
                <a:tc>
                  <a:txBody>
                    <a:bodyPr/>
                    <a:lstStyle/>
                    <a:p>
                      <a:pPr algn="ctr">
                        <a:lnSpc>
                          <a:spcPct val="150000"/>
                        </a:lnSpc>
                      </a:pPr>
                      <a:r>
                        <a:rPr lang="es-US" sz="1400">
                          <a:effectLst/>
                        </a:rPr>
                        <a:t>4000</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US" sz="1400" dirty="0">
                          <a:effectLst/>
                        </a:rPr>
                        <a:t>6000</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dirty="0">
                          <a:effectLst/>
                        </a:rPr>
                        <a:t>3.6%</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74729149"/>
                  </a:ext>
                </a:extLst>
              </a:tr>
              <a:tr h="182880">
                <a:tc vMerge="1">
                  <a:txBody>
                    <a:bodyPr/>
                    <a:lstStyle/>
                    <a:p>
                      <a:endParaRPr lang="es-US"/>
                    </a:p>
                  </a:txBody>
                  <a:tcPr/>
                </a:tc>
                <a:tc>
                  <a:txBody>
                    <a:bodyPr/>
                    <a:lstStyle/>
                    <a:p>
                      <a:pPr algn="ctr">
                        <a:lnSpc>
                          <a:spcPct val="150000"/>
                        </a:lnSpc>
                      </a:pPr>
                      <a:r>
                        <a:rPr lang="es-US" sz="1400">
                          <a:effectLst/>
                        </a:rPr>
                        <a:t>6000</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US" sz="1400">
                          <a:effectLst/>
                        </a:rPr>
                        <a:t>10000</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dirty="0">
                          <a:effectLst/>
                        </a:rPr>
                        <a:t>3.8%</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38647667"/>
                  </a:ext>
                </a:extLst>
              </a:tr>
              <a:tr h="182880">
                <a:tc vMerge="1">
                  <a:txBody>
                    <a:bodyPr/>
                    <a:lstStyle/>
                    <a:p>
                      <a:endParaRPr lang="es-US"/>
                    </a:p>
                  </a:txBody>
                  <a:tcPr/>
                </a:tc>
                <a:tc>
                  <a:txBody>
                    <a:bodyPr/>
                    <a:lstStyle/>
                    <a:p>
                      <a:pPr algn="ctr">
                        <a:lnSpc>
                          <a:spcPct val="150000"/>
                        </a:lnSpc>
                      </a:pPr>
                      <a:r>
                        <a:rPr lang="es-US" sz="1400">
                          <a:effectLst/>
                        </a:rPr>
                        <a:t>&gt; </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US" sz="1400">
                          <a:effectLst/>
                        </a:rPr>
                        <a:t>10000</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dirty="0">
                          <a:effectLst/>
                        </a:rPr>
                        <a:t>4.0%</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43048133"/>
                  </a:ext>
                </a:extLst>
              </a:tr>
            </a:tbl>
          </a:graphicData>
        </a:graphic>
      </p:graphicFrame>
      <p:graphicFrame>
        <p:nvGraphicFramePr>
          <p:cNvPr id="6" name="Tabla 5">
            <a:extLst>
              <a:ext uri="{FF2B5EF4-FFF2-40B4-BE49-F238E27FC236}">
                <a16:creationId xmlns:a16="http://schemas.microsoft.com/office/drawing/2014/main" id="{DCA0A16B-744D-47FB-8D0F-FEA5BBB08981}"/>
              </a:ext>
            </a:extLst>
          </p:cNvPr>
          <p:cNvGraphicFramePr>
            <a:graphicFrameLocks noGrp="1"/>
          </p:cNvGraphicFramePr>
          <p:nvPr>
            <p:extLst>
              <p:ext uri="{D42A27DB-BD31-4B8C-83A1-F6EECF244321}">
                <p14:modId xmlns:p14="http://schemas.microsoft.com/office/powerpoint/2010/main" val="2463823897"/>
              </p:ext>
            </p:extLst>
          </p:nvPr>
        </p:nvGraphicFramePr>
        <p:xfrm>
          <a:off x="5744185" y="3237185"/>
          <a:ext cx="5522384" cy="2560320"/>
        </p:xfrm>
        <a:graphic>
          <a:graphicData uri="http://schemas.openxmlformats.org/drawingml/2006/table">
            <a:tbl>
              <a:tblPr firstRow="1" firstCol="1" bandRow="1">
                <a:tableStyleId>{BC89EF96-8CEA-46FF-86C4-4CE0E7609802}</a:tableStyleId>
              </a:tblPr>
              <a:tblGrid>
                <a:gridCol w="1281455">
                  <a:extLst>
                    <a:ext uri="{9D8B030D-6E8A-4147-A177-3AD203B41FA5}">
                      <a16:colId xmlns:a16="http://schemas.microsoft.com/office/drawing/2014/main" val="2753300759"/>
                    </a:ext>
                  </a:extLst>
                </a:gridCol>
                <a:gridCol w="1479737">
                  <a:extLst>
                    <a:ext uri="{9D8B030D-6E8A-4147-A177-3AD203B41FA5}">
                      <a16:colId xmlns:a16="http://schemas.microsoft.com/office/drawing/2014/main" val="2522992771"/>
                    </a:ext>
                  </a:extLst>
                </a:gridCol>
                <a:gridCol w="1380596">
                  <a:extLst>
                    <a:ext uri="{9D8B030D-6E8A-4147-A177-3AD203B41FA5}">
                      <a16:colId xmlns:a16="http://schemas.microsoft.com/office/drawing/2014/main" val="2489949156"/>
                    </a:ext>
                  </a:extLst>
                </a:gridCol>
                <a:gridCol w="1380596">
                  <a:extLst>
                    <a:ext uri="{9D8B030D-6E8A-4147-A177-3AD203B41FA5}">
                      <a16:colId xmlns:a16="http://schemas.microsoft.com/office/drawing/2014/main" val="2023009497"/>
                    </a:ext>
                  </a:extLst>
                </a:gridCol>
              </a:tblGrid>
              <a:tr h="182880">
                <a:tc>
                  <a:txBody>
                    <a:bodyPr/>
                    <a:lstStyle/>
                    <a:p>
                      <a:pPr algn="ctr">
                        <a:lnSpc>
                          <a:spcPct val="150000"/>
                        </a:lnSpc>
                      </a:pPr>
                      <a:r>
                        <a:rPr lang="es-US" sz="1400" dirty="0">
                          <a:effectLst/>
                        </a:rPr>
                        <a:t>VARIABLE</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1400" dirty="0">
                          <a:effectLst/>
                        </a:rPr>
                        <a:t>MIN </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1400">
                          <a:effectLst/>
                        </a:rPr>
                        <a:t>MAX</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1400">
                          <a:effectLst/>
                        </a:rPr>
                        <a:t>PESO DE VARIABLE</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3941719"/>
                  </a:ext>
                </a:extLst>
              </a:tr>
              <a:tr h="182880">
                <a:tc rowSpan="6">
                  <a:txBody>
                    <a:bodyPr/>
                    <a:lstStyle/>
                    <a:p>
                      <a:pPr algn="ctr">
                        <a:lnSpc>
                          <a:spcPct val="150000"/>
                        </a:lnSpc>
                      </a:pPr>
                      <a:r>
                        <a:rPr lang="es-US" sz="1400" dirty="0">
                          <a:effectLst/>
                        </a:rPr>
                        <a:t> </a:t>
                      </a:r>
                      <a:endParaRPr lang="es-US" sz="1600" dirty="0">
                        <a:effectLst/>
                      </a:endParaRPr>
                    </a:p>
                    <a:p>
                      <a:pPr algn="ctr">
                        <a:lnSpc>
                          <a:spcPct val="150000"/>
                        </a:lnSpc>
                      </a:pPr>
                      <a:r>
                        <a:rPr lang="es-US" sz="1400" dirty="0">
                          <a:effectLst/>
                        </a:rPr>
                        <a:t>RELACIÓN PASIVOS /  PATRIMONIO</a:t>
                      </a:r>
                      <a:endParaRPr lang="es-US" sz="1600" dirty="0">
                        <a:effectLst/>
                      </a:endParaRPr>
                    </a:p>
                    <a:p>
                      <a:pPr algn="ctr">
                        <a:lnSpc>
                          <a:spcPct val="150000"/>
                        </a:lnSpc>
                      </a:pPr>
                      <a:r>
                        <a:rPr lang="es-US" sz="1400" dirty="0">
                          <a:effectLst/>
                        </a:rPr>
                        <a:t> </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1400" dirty="0">
                          <a:effectLst/>
                        </a:rPr>
                        <a:t>&lt; </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1400" dirty="0">
                          <a:effectLst/>
                        </a:rPr>
                        <a:t>20%</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1400">
                          <a:effectLst/>
                        </a:rPr>
                        <a:t>6.0%</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8416289"/>
                  </a:ext>
                </a:extLst>
              </a:tr>
              <a:tr h="182880">
                <a:tc vMerge="1">
                  <a:txBody>
                    <a:bodyPr/>
                    <a:lstStyle/>
                    <a:p>
                      <a:endParaRPr lang="es-US"/>
                    </a:p>
                  </a:txBody>
                  <a:tcPr/>
                </a:tc>
                <a:tc>
                  <a:txBody>
                    <a:bodyPr/>
                    <a:lstStyle/>
                    <a:p>
                      <a:pPr algn="ctr">
                        <a:lnSpc>
                          <a:spcPct val="150000"/>
                        </a:lnSpc>
                      </a:pPr>
                      <a:r>
                        <a:rPr lang="es-US" sz="1400" dirty="0">
                          <a:effectLst/>
                        </a:rPr>
                        <a:t>20%</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1400" dirty="0">
                          <a:effectLst/>
                        </a:rPr>
                        <a:t>30%</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1400">
                          <a:effectLst/>
                        </a:rPr>
                        <a:t>5.1%</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0642764"/>
                  </a:ext>
                </a:extLst>
              </a:tr>
              <a:tr h="182880">
                <a:tc vMerge="1">
                  <a:txBody>
                    <a:bodyPr/>
                    <a:lstStyle/>
                    <a:p>
                      <a:endParaRPr lang="es-US"/>
                    </a:p>
                  </a:txBody>
                  <a:tcPr/>
                </a:tc>
                <a:tc>
                  <a:txBody>
                    <a:bodyPr/>
                    <a:lstStyle/>
                    <a:p>
                      <a:pPr algn="ctr">
                        <a:lnSpc>
                          <a:spcPct val="150000"/>
                        </a:lnSpc>
                      </a:pPr>
                      <a:r>
                        <a:rPr lang="es-US" sz="1400" dirty="0">
                          <a:effectLst/>
                        </a:rPr>
                        <a:t>30%</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1400" dirty="0">
                          <a:effectLst/>
                        </a:rPr>
                        <a:t>40%</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1400">
                          <a:effectLst/>
                        </a:rPr>
                        <a:t>4.3%</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1719436"/>
                  </a:ext>
                </a:extLst>
              </a:tr>
              <a:tr h="182880">
                <a:tc vMerge="1">
                  <a:txBody>
                    <a:bodyPr/>
                    <a:lstStyle/>
                    <a:p>
                      <a:endParaRPr lang="es-US"/>
                    </a:p>
                  </a:txBody>
                  <a:tcPr/>
                </a:tc>
                <a:tc>
                  <a:txBody>
                    <a:bodyPr/>
                    <a:lstStyle/>
                    <a:p>
                      <a:pPr algn="ctr">
                        <a:lnSpc>
                          <a:spcPct val="150000"/>
                        </a:lnSpc>
                      </a:pPr>
                      <a:r>
                        <a:rPr lang="es-US" sz="1400">
                          <a:effectLst/>
                        </a:rPr>
                        <a:t>40%</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1400" dirty="0">
                          <a:effectLst/>
                        </a:rPr>
                        <a:t>50%</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1400" dirty="0">
                          <a:effectLst/>
                        </a:rPr>
                        <a:t>3.4%</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6352617"/>
                  </a:ext>
                </a:extLst>
              </a:tr>
              <a:tr h="182880">
                <a:tc vMerge="1">
                  <a:txBody>
                    <a:bodyPr/>
                    <a:lstStyle/>
                    <a:p>
                      <a:endParaRPr lang="es-US"/>
                    </a:p>
                  </a:txBody>
                  <a:tcPr/>
                </a:tc>
                <a:tc>
                  <a:txBody>
                    <a:bodyPr/>
                    <a:lstStyle/>
                    <a:p>
                      <a:pPr algn="ctr">
                        <a:lnSpc>
                          <a:spcPct val="150000"/>
                        </a:lnSpc>
                      </a:pPr>
                      <a:r>
                        <a:rPr lang="es-US" sz="1400">
                          <a:effectLst/>
                        </a:rPr>
                        <a:t>50%</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1400" dirty="0">
                          <a:effectLst/>
                        </a:rPr>
                        <a:t>60%</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1400" dirty="0">
                          <a:effectLst/>
                        </a:rPr>
                        <a:t>2.6%</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3817331"/>
                  </a:ext>
                </a:extLst>
              </a:tr>
              <a:tr h="182880">
                <a:tc vMerge="1">
                  <a:txBody>
                    <a:bodyPr/>
                    <a:lstStyle/>
                    <a:p>
                      <a:endParaRPr lang="es-US"/>
                    </a:p>
                  </a:txBody>
                  <a:tcPr/>
                </a:tc>
                <a:tc>
                  <a:txBody>
                    <a:bodyPr/>
                    <a:lstStyle/>
                    <a:p>
                      <a:pPr algn="ctr">
                        <a:lnSpc>
                          <a:spcPct val="150000"/>
                        </a:lnSpc>
                      </a:pPr>
                      <a:r>
                        <a:rPr lang="es-US" sz="1400">
                          <a:effectLst/>
                        </a:rPr>
                        <a:t>&gt; </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1400">
                          <a:effectLst/>
                        </a:rPr>
                        <a:t>60%</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1400" dirty="0">
                          <a:effectLst/>
                        </a:rPr>
                        <a:t>1.7%</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7768039"/>
                  </a:ext>
                </a:extLst>
              </a:tr>
            </a:tbl>
          </a:graphicData>
        </a:graphic>
      </p:graphicFrame>
      <p:sp>
        <p:nvSpPr>
          <p:cNvPr id="7" name="Flecha: curvada hacia la izquierda 6">
            <a:hlinkClick r:id="rId3" action="ppaction://hlinksldjump"/>
            <a:extLst>
              <a:ext uri="{FF2B5EF4-FFF2-40B4-BE49-F238E27FC236}">
                <a16:creationId xmlns:a16="http://schemas.microsoft.com/office/drawing/2014/main" id="{0CA5500B-B815-417A-9177-83F1B9C2219B}"/>
              </a:ext>
            </a:extLst>
          </p:cNvPr>
          <p:cNvSpPr/>
          <p:nvPr/>
        </p:nvSpPr>
        <p:spPr>
          <a:xfrm>
            <a:off x="11506584" y="6068997"/>
            <a:ext cx="336228" cy="43500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US">
              <a:solidFill>
                <a:schemeClr val="tx1"/>
              </a:solidFill>
            </a:endParaRPr>
          </a:p>
        </p:txBody>
      </p:sp>
      <p:sp>
        <p:nvSpPr>
          <p:cNvPr id="10" name="Marcador de número de diapositiva 9">
            <a:extLst>
              <a:ext uri="{FF2B5EF4-FFF2-40B4-BE49-F238E27FC236}">
                <a16:creationId xmlns:a16="http://schemas.microsoft.com/office/drawing/2014/main" id="{8DB829D8-F435-46C9-8695-5831E3359504}"/>
              </a:ext>
            </a:extLst>
          </p:cNvPr>
          <p:cNvSpPr>
            <a:spLocks noGrp="1"/>
          </p:cNvSpPr>
          <p:nvPr>
            <p:ph type="sldNum" sz="quarter" idx="12"/>
          </p:nvPr>
        </p:nvSpPr>
        <p:spPr/>
        <p:txBody>
          <a:bodyPr/>
          <a:lstStyle/>
          <a:p>
            <a:pPr rtl="0"/>
            <a:fld id="{E31375A4-56A4-47D6-9801-1991572033F7}" type="slidenum">
              <a:rPr lang="es-ES" noProof="0" smtClean="0"/>
              <a:t>19</a:t>
            </a:fld>
            <a:endParaRPr lang="es-ES" noProof="0" dirty="0"/>
          </a:p>
        </p:txBody>
      </p:sp>
    </p:spTree>
    <p:extLst>
      <p:ext uri="{BB962C8B-B14F-4D97-AF65-F5344CB8AC3E}">
        <p14:creationId xmlns:p14="http://schemas.microsoft.com/office/powerpoint/2010/main" val="1950723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0" y="503853"/>
            <a:ext cx="9601200" cy="699305"/>
          </a:xfrm>
        </p:spPr>
        <p:txBody>
          <a:bodyPr rtlCol="0"/>
          <a:lstStyle/>
          <a:p>
            <a:pPr rtl="0"/>
            <a:r>
              <a:rPr lang="es-ES" dirty="0"/>
              <a:t>Contenido</a:t>
            </a:r>
          </a:p>
        </p:txBody>
      </p:sp>
      <p:sp>
        <p:nvSpPr>
          <p:cNvPr id="3" name="Marcador de posición de contenido 2"/>
          <p:cNvSpPr>
            <a:spLocks noGrp="1"/>
          </p:cNvSpPr>
          <p:nvPr>
            <p:ph idx="1"/>
          </p:nvPr>
        </p:nvSpPr>
        <p:spPr>
          <a:xfrm>
            <a:off x="1295400" y="1524000"/>
            <a:ext cx="9601200" cy="3809999"/>
          </a:xfrm>
        </p:spPr>
        <p:txBody>
          <a:bodyPr rtlCol="0">
            <a:normAutofit fontScale="92500" lnSpcReduction="20000"/>
          </a:bodyPr>
          <a:lstStyle/>
          <a:p>
            <a:pPr rtl="0"/>
            <a:r>
              <a:rPr lang="es-ES" dirty="0">
                <a:hlinkClick r:id="rId3" action="ppaction://hlinksldjump"/>
              </a:rPr>
              <a:t>Planteamiento del problema</a:t>
            </a:r>
            <a:endParaRPr lang="es-ES" dirty="0"/>
          </a:p>
          <a:p>
            <a:pPr rtl="0"/>
            <a:r>
              <a:rPr lang="es-ES" dirty="0">
                <a:hlinkClick r:id="rId4" action="ppaction://hlinksldjump"/>
              </a:rPr>
              <a:t>Objetivos</a:t>
            </a:r>
            <a:r>
              <a:rPr lang="es-ES" dirty="0"/>
              <a:t> </a:t>
            </a:r>
          </a:p>
          <a:p>
            <a:pPr rtl="0"/>
            <a:r>
              <a:rPr lang="es-ES" dirty="0">
                <a:hlinkClick r:id="rId5" action="ppaction://hlinksldjump"/>
              </a:rPr>
              <a:t>El microcrédito</a:t>
            </a:r>
            <a:endParaRPr lang="es-ES" dirty="0"/>
          </a:p>
          <a:p>
            <a:pPr rtl="0"/>
            <a:r>
              <a:rPr lang="es-ES" dirty="0">
                <a:hlinkClick r:id="rId6" action="ppaction://hlinksldjump"/>
              </a:rPr>
              <a:t>Cooperativas de ahorro y crédito en el Ecuador</a:t>
            </a:r>
            <a:endParaRPr lang="es-ES" dirty="0"/>
          </a:p>
          <a:p>
            <a:pPr rtl="0"/>
            <a:r>
              <a:rPr lang="es-ES" dirty="0">
                <a:hlinkClick r:id="rId7" action="ppaction://hlinksldjump"/>
              </a:rPr>
              <a:t>Cooperativa de ahorro y crédito Ambato</a:t>
            </a:r>
            <a:endParaRPr lang="es-ES" dirty="0"/>
          </a:p>
          <a:p>
            <a:pPr rtl="0"/>
            <a:r>
              <a:rPr lang="es-ES" dirty="0">
                <a:hlinkClick r:id="rId8" action="ppaction://hlinksldjump"/>
              </a:rPr>
              <a:t>Desarrollo metodológico</a:t>
            </a:r>
            <a:endParaRPr lang="es-ES" dirty="0"/>
          </a:p>
          <a:p>
            <a:pPr rtl="0"/>
            <a:r>
              <a:rPr lang="es-ES" dirty="0">
                <a:hlinkClick r:id="rId9" action="ppaction://hlinksldjump"/>
              </a:rPr>
              <a:t>Scoring de crédito</a:t>
            </a:r>
            <a:endParaRPr lang="es-ES" dirty="0"/>
          </a:p>
          <a:p>
            <a:pPr rtl="0"/>
            <a:r>
              <a:rPr lang="es-ES" dirty="0">
                <a:hlinkClick r:id="rId10" action="ppaction://hlinksldjump"/>
              </a:rPr>
              <a:t>Conclusiones</a:t>
            </a:r>
            <a:r>
              <a:rPr lang="es-ES" dirty="0"/>
              <a:t> </a:t>
            </a:r>
          </a:p>
          <a:p>
            <a:pPr rtl="0"/>
            <a:r>
              <a:rPr lang="es-ES" dirty="0">
                <a:hlinkClick r:id="rId11" action="ppaction://hlinksldjump"/>
              </a:rPr>
              <a:t>Recomendaciones</a:t>
            </a:r>
            <a:r>
              <a:rPr lang="es-ES" dirty="0"/>
              <a:t> </a:t>
            </a:r>
          </a:p>
          <a:p>
            <a:pPr rtl="0"/>
            <a:endParaRPr lang="es-ES" dirty="0"/>
          </a:p>
          <a:p>
            <a:pPr rtl="0"/>
            <a:endParaRPr lang="es-ES" dirty="0"/>
          </a:p>
          <a:p>
            <a:pPr rtl="0"/>
            <a:endParaRPr lang="es-ES" dirty="0"/>
          </a:p>
        </p:txBody>
      </p:sp>
      <p:sp>
        <p:nvSpPr>
          <p:cNvPr id="4" name="Marcador de número de diapositiva 3">
            <a:extLst>
              <a:ext uri="{FF2B5EF4-FFF2-40B4-BE49-F238E27FC236}">
                <a16:creationId xmlns:a16="http://schemas.microsoft.com/office/drawing/2014/main" id="{AA6C7CA8-1E49-4614-88C6-AB57424DF2EA}"/>
              </a:ext>
            </a:extLst>
          </p:cNvPr>
          <p:cNvSpPr>
            <a:spLocks noGrp="1"/>
          </p:cNvSpPr>
          <p:nvPr>
            <p:ph type="sldNum" sz="quarter" idx="12"/>
          </p:nvPr>
        </p:nvSpPr>
        <p:spPr/>
        <p:txBody>
          <a:bodyPr/>
          <a:lstStyle/>
          <a:p>
            <a:pPr rtl="0"/>
            <a:fld id="{E31375A4-56A4-47D6-9801-1991572033F7}" type="slidenum">
              <a:rPr lang="es-ES" noProof="0" smtClean="0"/>
              <a:t>2</a:t>
            </a:fld>
            <a:endParaRPr lang="es-ES" noProof="0" dirty="0"/>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8620" y="86761"/>
            <a:ext cx="9601200" cy="779515"/>
          </a:xfrm>
        </p:spPr>
        <p:txBody>
          <a:bodyPr rtlCol="0">
            <a:normAutofit fontScale="90000"/>
          </a:bodyPr>
          <a:lstStyle/>
          <a:p>
            <a:pPr rtl="0"/>
            <a:br>
              <a:rPr lang="es-ES" dirty="0"/>
            </a:br>
            <a:r>
              <a:rPr lang="es-ES" dirty="0"/>
              <a:t>Colateral</a:t>
            </a:r>
          </a:p>
        </p:txBody>
      </p:sp>
      <p:graphicFrame>
        <p:nvGraphicFramePr>
          <p:cNvPr id="5" name="Tabla 4">
            <a:extLst>
              <a:ext uri="{FF2B5EF4-FFF2-40B4-BE49-F238E27FC236}">
                <a16:creationId xmlns:a16="http://schemas.microsoft.com/office/drawing/2014/main" id="{42F7B6C3-BEA1-4628-8E7B-E013A0944817}"/>
              </a:ext>
            </a:extLst>
          </p:cNvPr>
          <p:cNvGraphicFramePr>
            <a:graphicFrameLocks noGrp="1"/>
          </p:cNvGraphicFramePr>
          <p:nvPr>
            <p:extLst>
              <p:ext uri="{D42A27DB-BD31-4B8C-83A1-F6EECF244321}">
                <p14:modId xmlns:p14="http://schemas.microsoft.com/office/powerpoint/2010/main" val="1388997892"/>
              </p:ext>
            </p:extLst>
          </p:nvPr>
        </p:nvGraphicFramePr>
        <p:xfrm>
          <a:off x="3837069" y="866276"/>
          <a:ext cx="4578797" cy="1645920"/>
        </p:xfrm>
        <a:graphic>
          <a:graphicData uri="http://schemas.openxmlformats.org/drawingml/2006/table">
            <a:tbl>
              <a:tblPr firstRow="1" firstCol="1" bandRow="1">
                <a:tableStyleId>{69012ECD-51FC-41F1-AA8D-1B2483CD663E}</a:tableStyleId>
              </a:tblPr>
              <a:tblGrid>
                <a:gridCol w="2954414">
                  <a:extLst>
                    <a:ext uri="{9D8B030D-6E8A-4147-A177-3AD203B41FA5}">
                      <a16:colId xmlns:a16="http://schemas.microsoft.com/office/drawing/2014/main" val="3677797213"/>
                    </a:ext>
                  </a:extLst>
                </a:gridCol>
                <a:gridCol w="1624383">
                  <a:extLst>
                    <a:ext uri="{9D8B030D-6E8A-4147-A177-3AD203B41FA5}">
                      <a16:colId xmlns:a16="http://schemas.microsoft.com/office/drawing/2014/main" val="3923592599"/>
                    </a:ext>
                  </a:extLst>
                </a:gridCol>
              </a:tblGrid>
              <a:tr h="182880">
                <a:tc gridSpan="2">
                  <a:txBody>
                    <a:bodyPr/>
                    <a:lstStyle/>
                    <a:p>
                      <a:pPr algn="ctr">
                        <a:lnSpc>
                          <a:spcPct val="150000"/>
                        </a:lnSpc>
                      </a:pPr>
                      <a:r>
                        <a:rPr lang="es-US" sz="1800" b="1">
                          <a:effectLst/>
                        </a:rPr>
                        <a:t>Colateral</a:t>
                      </a:r>
                      <a:endParaRPr lang="es-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US"/>
                    </a:p>
                  </a:txBody>
                  <a:tcPr/>
                </a:tc>
                <a:extLst>
                  <a:ext uri="{0D108BD9-81ED-4DB2-BD59-A6C34878D82A}">
                    <a16:rowId xmlns:a16="http://schemas.microsoft.com/office/drawing/2014/main" val="1744631790"/>
                  </a:ext>
                </a:extLst>
              </a:tr>
              <a:tr h="182880">
                <a:tc>
                  <a:txBody>
                    <a:bodyPr/>
                    <a:lstStyle/>
                    <a:p>
                      <a:pPr algn="l">
                        <a:lnSpc>
                          <a:spcPct val="150000"/>
                        </a:lnSpc>
                      </a:pPr>
                      <a:r>
                        <a:rPr lang="es-US" sz="1800" b="1" dirty="0">
                          <a:effectLst/>
                        </a:rPr>
                        <a:t>Variables</a:t>
                      </a:r>
                      <a:endParaRPr lang="es-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US" sz="1800" b="1" dirty="0">
                          <a:effectLst/>
                        </a:rPr>
                        <a:t>Ponderación</a:t>
                      </a:r>
                      <a:endParaRPr lang="es-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57911495"/>
                  </a:ext>
                </a:extLst>
              </a:tr>
              <a:tr h="182880">
                <a:tc>
                  <a:txBody>
                    <a:bodyPr/>
                    <a:lstStyle/>
                    <a:p>
                      <a:pPr algn="l">
                        <a:lnSpc>
                          <a:spcPct val="150000"/>
                        </a:lnSpc>
                      </a:pPr>
                      <a:r>
                        <a:rPr lang="es-US" sz="1800">
                          <a:effectLst/>
                        </a:rPr>
                        <a:t>Garante</a:t>
                      </a:r>
                      <a:endParaRPr lang="es-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US" sz="1800">
                          <a:effectLst/>
                        </a:rPr>
                        <a:t>15%</a:t>
                      </a:r>
                      <a:endParaRPr lang="es-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1036484"/>
                  </a:ext>
                </a:extLst>
              </a:tr>
              <a:tr h="182880">
                <a:tc>
                  <a:txBody>
                    <a:bodyPr/>
                    <a:lstStyle/>
                    <a:p>
                      <a:pPr algn="l">
                        <a:lnSpc>
                          <a:spcPct val="150000"/>
                        </a:lnSpc>
                      </a:pPr>
                      <a:r>
                        <a:rPr lang="es-US" sz="1800">
                          <a:effectLst/>
                        </a:rPr>
                        <a:t>Total</a:t>
                      </a:r>
                      <a:endParaRPr lang="es-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US" sz="1800" dirty="0">
                          <a:effectLst/>
                        </a:rPr>
                        <a:t>15%</a:t>
                      </a:r>
                      <a:endParaRPr lang="es-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149749"/>
                  </a:ext>
                </a:extLst>
              </a:tr>
            </a:tbl>
          </a:graphicData>
        </a:graphic>
      </p:graphicFrame>
      <p:pic>
        <p:nvPicPr>
          <p:cNvPr id="7" name="Imagen 6">
            <a:extLst>
              <a:ext uri="{FF2B5EF4-FFF2-40B4-BE49-F238E27FC236}">
                <a16:creationId xmlns:a16="http://schemas.microsoft.com/office/drawing/2014/main" id="{EB49FFED-BEA9-4009-B3C9-598F94EFBE9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134" y="2575228"/>
            <a:ext cx="3606800" cy="3416496"/>
          </a:xfrm>
          <a:prstGeom prst="rect">
            <a:avLst/>
          </a:prstGeom>
          <a:noFill/>
          <a:ln>
            <a:noFill/>
          </a:ln>
        </p:spPr>
      </p:pic>
      <p:graphicFrame>
        <p:nvGraphicFramePr>
          <p:cNvPr id="8" name="Tabla 7">
            <a:extLst>
              <a:ext uri="{FF2B5EF4-FFF2-40B4-BE49-F238E27FC236}">
                <a16:creationId xmlns:a16="http://schemas.microsoft.com/office/drawing/2014/main" id="{72930FC4-F47D-4F21-9D69-20192B658401}"/>
              </a:ext>
            </a:extLst>
          </p:cNvPr>
          <p:cNvGraphicFramePr>
            <a:graphicFrameLocks noGrp="1"/>
          </p:cNvGraphicFramePr>
          <p:nvPr>
            <p:extLst>
              <p:ext uri="{D42A27DB-BD31-4B8C-83A1-F6EECF244321}">
                <p14:modId xmlns:p14="http://schemas.microsoft.com/office/powerpoint/2010/main" val="2328242225"/>
              </p:ext>
            </p:extLst>
          </p:nvPr>
        </p:nvGraphicFramePr>
        <p:xfrm>
          <a:off x="4754036" y="2575228"/>
          <a:ext cx="6189132" cy="3840480"/>
        </p:xfrm>
        <a:graphic>
          <a:graphicData uri="http://schemas.openxmlformats.org/drawingml/2006/table">
            <a:tbl>
              <a:tblPr firstRow="1" firstCol="1" bandRow="1">
                <a:tableStyleId>{BC89EF96-8CEA-46FF-86C4-4CE0E7609802}</a:tableStyleId>
              </a:tblPr>
              <a:tblGrid>
                <a:gridCol w="1547283">
                  <a:extLst>
                    <a:ext uri="{9D8B030D-6E8A-4147-A177-3AD203B41FA5}">
                      <a16:colId xmlns:a16="http://schemas.microsoft.com/office/drawing/2014/main" val="1773488952"/>
                    </a:ext>
                  </a:extLst>
                </a:gridCol>
                <a:gridCol w="1547283">
                  <a:extLst>
                    <a:ext uri="{9D8B030D-6E8A-4147-A177-3AD203B41FA5}">
                      <a16:colId xmlns:a16="http://schemas.microsoft.com/office/drawing/2014/main" val="220747916"/>
                    </a:ext>
                  </a:extLst>
                </a:gridCol>
                <a:gridCol w="1547283">
                  <a:extLst>
                    <a:ext uri="{9D8B030D-6E8A-4147-A177-3AD203B41FA5}">
                      <a16:colId xmlns:a16="http://schemas.microsoft.com/office/drawing/2014/main" val="2002402202"/>
                    </a:ext>
                  </a:extLst>
                </a:gridCol>
                <a:gridCol w="1547283">
                  <a:extLst>
                    <a:ext uri="{9D8B030D-6E8A-4147-A177-3AD203B41FA5}">
                      <a16:colId xmlns:a16="http://schemas.microsoft.com/office/drawing/2014/main" val="1559930315"/>
                    </a:ext>
                  </a:extLst>
                </a:gridCol>
              </a:tblGrid>
              <a:tr h="182880">
                <a:tc>
                  <a:txBody>
                    <a:bodyPr/>
                    <a:lstStyle/>
                    <a:p>
                      <a:pPr algn="ctr">
                        <a:lnSpc>
                          <a:spcPct val="150000"/>
                        </a:lnSpc>
                      </a:pPr>
                      <a:r>
                        <a:rPr lang="es-US" sz="1400">
                          <a:effectLst/>
                        </a:rPr>
                        <a:t>VARIABLE</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US" sz="1400">
                          <a:effectLst/>
                        </a:rPr>
                        <a:t>DESDE </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US" sz="1400">
                          <a:effectLst/>
                        </a:rPr>
                        <a:t>HASTA</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US" sz="1400">
                          <a:effectLst/>
                        </a:rPr>
                        <a:t>PESO DE VARIABLE</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2740462"/>
                  </a:ext>
                </a:extLst>
              </a:tr>
              <a:tr h="92710">
                <a:tc rowSpan="10">
                  <a:txBody>
                    <a:bodyPr/>
                    <a:lstStyle/>
                    <a:p>
                      <a:pPr algn="ctr">
                        <a:lnSpc>
                          <a:spcPct val="150000"/>
                        </a:lnSpc>
                      </a:pPr>
                      <a:r>
                        <a:rPr lang="es-US" sz="1400">
                          <a:effectLst/>
                        </a:rPr>
                        <a:t>CALIFICACION BURO DE CREDITO</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US" sz="1400">
                          <a:effectLst/>
                        </a:rPr>
                        <a:t>965</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US" sz="1400">
                          <a:effectLst/>
                        </a:rPr>
                        <a:t>999</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a:effectLst/>
                        </a:rPr>
                        <a:t>15.00%</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56716396"/>
                  </a:ext>
                </a:extLst>
              </a:tr>
              <a:tr h="36830">
                <a:tc vMerge="1">
                  <a:txBody>
                    <a:bodyPr/>
                    <a:lstStyle/>
                    <a:p>
                      <a:endParaRPr lang="es-US"/>
                    </a:p>
                  </a:txBody>
                  <a:tcPr/>
                </a:tc>
                <a:tc>
                  <a:txBody>
                    <a:bodyPr/>
                    <a:lstStyle/>
                    <a:p>
                      <a:pPr algn="ctr">
                        <a:lnSpc>
                          <a:spcPct val="150000"/>
                        </a:lnSpc>
                      </a:pPr>
                      <a:r>
                        <a:rPr lang="es-US" sz="1400">
                          <a:effectLst/>
                        </a:rPr>
                        <a:t>950</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US" sz="1400">
                          <a:effectLst/>
                        </a:rPr>
                        <a:t>964</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a:effectLst/>
                        </a:rPr>
                        <a:t>14.80%</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42464316"/>
                  </a:ext>
                </a:extLst>
              </a:tr>
              <a:tr h="36830">
                <a:tc vMerge="1">
                  <a:txBody>
                    <a:bodyPr/>
                    <a:lstStyle/>
                    <a:p>
                      <a:endParaRPr lang="es-US"/>
                    </a:p>
                  </a:txBody>
                  <a:tcPr/>
                </a:tc>
                <a:tc>
                  <a:txBody>
                    <a:bodyPr/>
                    <a:lstStyle/>
                    <a:p>
                      <a:pPr algn="ctr">
                        <a:lnSpc>
                          <a:spcPct val="150000"/>
                        </a:lnSpc>
                      </a:pPr>
                      <a:r>
                        <a:rPr lang="es-US" sz="1400">
                          <a:effectLst/>
                        </a:rPr>
                        <a:t>939</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US" sz="1400">
                          <a:effectLst/>
                        </a:rPr>
                        <a:t>949</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a:effectLst/>
                        </a:rPr>
                        <a:t>14.60%</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62736385"/>
                  </a:ext>
                </a:extLst>
              </a:tr>
              <a:tr h="37465">
                <a:tc vMerge="1">
                  <a:txBody>
                    <a:bodyPr/>
                    <a:lstStyle/>
                    <a:p>
                      <a:endParaRPr lang="es-US"/>
                    </a:p>
                  </a:txBody>
                  <a:tcPr/>
                </a:tc>
                <a:tc>
                  <a:txBody>
                    <a:bodyPr/>
                    <a:lstStyle/>
                    <a:p>
                      <a:pPr algn="ctr">
                        <a:lnSpc>
                          <a:spcPct val="150000"/>
                        </a:lnSpc>
                      </a:pPr>
                      <a:r>
                        <a:rPr lang="es-US" sz="1400">
                          <a:effectLst/>
                        </a:rPr>
                        <a:t>918</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US" sz="1400">
                          <a:effectLst/>
                        </a:rPr>
                        <a:t>938</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a:effectLst/>
                        </a:rPr>
                        <a:t>14.40%</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16117206"/>
                  </a:ext>
                </a:extLst>
              </a:tr>
              <a:tr h="57150">
                <a:tc vMerge="1">
                  <a:txBody>
                    <a:bodyPr/>
                    <a:lstStyle/>
                    <a:p>
                      <a:endParaRPr lang="es-US"/>
                    </a:p>
                  </a:txBody>
                  <a:tcPr/>
                </a:tc>
                <a:tc>
                  <a:txBody>
                    <a:bodyPr/>
                    <a:lstStyle/>
                    <a:p>
                      <a:pPr algn="ctr">
                        <a:lnSpc>
                          <a:spcPct val="150000"/>
                        </a:lnSpc>
                      </a:pPr>
                      <a:r>
                        <a:rPr lang="es-US" sz="1400">
                          <a:effectLst/>
                        </a:rPr>
                        <a:t>892</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US" sz="1400">
                          <a:effectLst/>
                        </a:rPr>
                        <a:t>917</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a:effectLst/>
                        </a:rPr>
                        <a:t>14.20%</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69477578"/>
                  </a:ext>
                </a:extLst>
              </a:tr>
              <a:tr h="36830">
                <a:tc vMerge="1">
                  <a:txBody>
                    <a:bodyPr/>
                    <a:lstStyle/>
                    <a:p>
                      <a:endParaRPr lang="es-US"/>
                    </a:p>
                  </a:txBody>
                  <a:tcPr/>
                </a:tc>
                <a:tc>
                  <a:txBody>
                    <a:bodyPr/>
                    <a:lstStyle/>
                    <a:p>
                      <a:pPr algn="ctr">
                        <a:lnSpc>
                          <a:spcPct val="150000"/>
                        </a:lnSpc>
                      </a:pPr>
                      <a:r>
                        <a:rPr lang="es-US" sz="1400">
                          <a:effectLst/>
                        </a:rPr>
                        <a:t>792</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US" sz="1400">
                          <a:effectLst/>
                        </a:rPr>
                        <a:t>891</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a:effectLst/>
                        </a:rPr>
                        <a:t>14.00%</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07781047"/>
                  </a:ext>
                </a:extLst>
              </a:tr>
              <a:tr h="36830">
                <a:tc vMerge="1">
                  <a:txBody>
                    <a:bodyPr/>
                    <a:lstStyle/>
                    <a:p>
                      <a:endParaRPr lang="es-US"/>
                    </a:p>
                  </a:txBody>
                  <a:tcPr/>
                </a:tc>
                <a:tc>
                  <a:txBody>
                    <a:bodyPr/>
                    <a:lstStyle/>
                    <a:p>
                      <a:pPr algn="ctr">
                        <a:lnSpc>
                          <a:spcPct val="150000"/>
                        </a:lnSpc>
                      </a:pPr>
                      <a:r>
                        <a:rPr lang="es-US" sz="1400">
                          <a:effectLst/>
                        </a:rPr>
                        <a:t>563</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US" sz="1400">
                          <a:effectLst/>
                        </a:rPr>
                        <a:t>791</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a:effectLst/>
                        </a:rPr>
                        <a:t>13.80%</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62444522"/>
                  </a:ext>
                </a:extLst>
              </a:tr>
              <a:tr h="100330">
                <a:tc vMerge="1">
                  <a:txBody>
                    <a:bodyPr/>
                    <a:lstStyle/>
                    <a:p>
                      <a:endParaRPr lang="es-US"/>
                    </a:p>
                  </a:txBody>
                  <a:tcPr/>
                </a:tc>
                <a:tc>
                  <a:txBody>
                    <a:bodyPr/>
                    <a:lstStyle/>
                    <a:p>
                      <a:pPr algn="ctr">
                        <a:lnSpc>
                          <a:spcPct val="150000"/>
                        </a:lnSpc>
                      </a:pPr>
                      <a:r>
                        <a:rPr lang="es-US" sz="1400">
                          <a:effectLst/>
                        </a:rPr>
                        <a:t>325</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US" sz="1400">
                          <a:effectLst/>
                        </a:rPr>
                        <a:t>562</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a:effectLst/>
                        </a:rPr>
                        <a:t>13.60%</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31793601"/>
                  </a:ext>
                </a:extLst>
              </a:tr>
              <a:tr h="111760">
                <a:tc vMerge="1">
                  <a:txBody>
                    <a:bodyPr/>
                    <a:lstStyle/>
                    <a:p>
                      <a:endParaRPr lang="es-US"/>
                    </a:p>
                  </a:txBody>
                  <a:tcPr/>
                </a:tc>
                <a:tc>
                  <a:txBody>
                    <a:bodyPr/>
                    <a:lstStyle/>
                    <a:p>
                      <a:pPr algn="ctr">
                        <a:lnSpc>
                          <a:spcPct val="150000"/>
                        </a:lnSpc>
                      </a:pPr>
                      <a:r>
                        <a:rPr lang="es-US" sz="1400">
                          <a:effectLst/>
                        </a:rPr>
                        <a:t>223</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US" sz="1400">
                          <a:effectLst/>
                        </a:rPr>
                        <a:t>324</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a:effectLst/>
                        </a:rPr>
                        <a:t>13.40%</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49302943"/>
                  </a:ext>
                </a:extLst>
              </a:tr>
              <a:tr h="36830">
                <a:tc vMerge="1">
                  <a:txBody>
                    <a:bodyPr/>
                    <a:lstStyle/>
                    <a:p>
                      <a:endParaRPr lang="es-US"/>
                    </a:p>
                  </a:txBody>
                  <a:tcPr/>
                </a:tc>
                <a:tc>
                  <a:txBody>
                    <a:bodyPr/>
                    <a:lstStyle/>
                    <a:p>
                      <a:pPr algn="ctr">
                        <a:lnSpc>
                          <a:spcPct val="150000"/>
                        </a:lnSpc>
                      </a:pPr>
                      <a:r>
                        <a:rPr lang="es-US" sz="1400">
                          <a:effectLst/>
                        </a:rPr>
                        <a:t>1</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US" sz="1400">
                          <a:effectLst/>
                        </a:rPr>
                        <a:t>222</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dirty="0">
                          <a:effectLst/>
                        </a:rPr>
                        <a:t>13.20%</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10459237"/>
                  </a:ext>
                </a:extLst>
              </a:tr>
            </a:tbl>
          </a:graphicData>
        </a:graphic>
      </p:graphicFrame>
      <p:sp>
        <p:nvSpPr>
          <p:cNvPr id="10" name="Flecha: curvada hacia la izquierda 9">
            <a:hlinkClick r:id="rId4" action="ppaction://hlinksldjump"/>
            <a:extLst>
              <a:ext uri="{FF2B5EF4-FFF2-40B4-BE49-F238E27FC236}">
                <a16:creationId xmlns:a16="http://schemas.microsoft.com/office/drawing/2014/main" id="{77A903B5-A8FB-40E4-96DA-960752959ED0}"/>
              </a:ext>
            </a:extLst>
          </p:cNvPr>
          <p:cNvSpPr/>
          <p:nvPr/>
        </p:nvSpPr>
        <p:spPr>
          <a:xfrm>
            <a:off x="11506584" y="6068997"/>
            <a:ext cx="336228" cy="43500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US">
              <a:solidFill>
                <a:schemeClr val="tx1"/>
              </a:solidFill>
            </a:endParaRPr>
          </a:p>
        </p:txBody>
      </p:sp>
      <p:sp>
        <p:nvSpPr>
          <p:cNvPr id="11" name="Marcador de número de diapositiva 10">
            <a:extLst>
              <a:ext uri="{FF2B5EF4-FFF2-40B4-BE49-F238E27FC236}">
                <a16:creationId xmlns:a16="http://schemas.microsoft.com/office/drawing/2014/main" id="{FA3B2327-538A-432F-8762-BB4FD1C30E99}"/>
              </a:ext>
            </a:extLst>
          </p:cNvPr>
          <p:cNvSpPr>
            <a:spLocks noGrp="1"/>
          </p:cNvSpPr>
          <p:nvPr>
            <p:ph type="sldNum" sz="quarter" idx="12"/>
          </p:nvPr>
        </p:nvSpPr>
        <p:spPr/>
        <p:txBody>
          <a:bodyPr/>
          <a:lstStyle/>
          <a:p>
            <a:pPr rtl="0"/>
            <a:fld id="{E31375A4-56A4-47D6-9801-1991572033F7}" type="slidenum">
              <a:rPr lang="es-ES" noProof="0" smtClean="0"/>
              <a:t>20</a:t>
            </a:fld>
            <a:endParaRPr lang="es-ES" noProof="0" dirty="0"/>
          </a:p>
        </p:txBody>
      </p:sp>
    </p:spTree>
    <p:extLst>
      <p:ext uri="{BB962C8B-B14F-4D97-AF65-F5344CB8AC3E}">
        <p14:creationId xmlns:p14="http://schemas.microsoft.com/office/powerpoint/2010/main" val="9112639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8620" y="86761"/>
            <a:ext cx="9601200" cy="779515"/>
          </a:xfrm>
        </p:spPr>
        <p:txBody>
          <a:bodyPr rtlCol="0">
            <a:normAutofit fontScale="90000"/>
          </a:bodyPr>
          <a:lstStyle/>
          <a:p>
            <a:pPr rtl="0"/>
            <a:br>
              <a:rPr lang="es-ES" dirty="0"/>
            </a:br>
            <a:r>
              <a:rPr lang="es-ES" dirty="0"/>
              <a:t>Condiciones </a:t>
            </a:r>
          </a:p>
        </p:txBody>
      </p:sp>
      <p:graphicFrame>
        <p:nvGraphicFramePr>
          <p:cNvPr id="3" name="Tabla 2">
            <a:extLst>
              <a:ext uri="{FF2B5EF4-FFF2-40B4-BE49-F238E27FC236}">
                <a16:creationId xmlns:a16="http://schemas.microsoft.com/office/drawing/2014/main" id="{20771F4C-0C32-47B5-B372-75BEA8529D15}"/>
              </a:ext>
            </a:extLst>
          </p:cNvPr>
          <p:cNvGraphicFramePr>
            <a:graphicFrameLocks noGrp="1"/>
          </p:cNvGraphicFramePr>
          <p:nvPr>
            <p:extLst>
              <p:ext uri="{D42A27DB-BD31-4B8C-83A1-F6EECF244321}">
                <p14:modId xmlns:p14="http://schemas.microsoft.com/office/powerpoint/2010/main" val="759317173"/>
              </p:ext>
            </p:extLst>
          </p:nvPr>
        </p:nvGraphicFramePr>
        <p:xfrm>
          <a:off x="3443422" y="866276"/>
          <a:ext cx="4711595" cy="1608455"/>
        </p:xfrm>
        <a:graphic>
          <a:graphicData uri="http://schemas.openxmlformats.org/drawingml/2006/table">
            <a:tbl>
              <a:tblPr firstRow="1" firstCol="1" bandRow="1">
                <a:tableStyleId>{69012ECD-51FC-41F1-AA8D-1B2483CD663E}</a:tableStyleId>
              </a:tblPr>
              <a:tblGrid>
                <a:gridCol w="3323951">
                  <a:extLst>
                    <a:ext uri="{9D8B030D-6E8A-4147-A177-3AD203B41FA5}">
                      <a16:colId xmlns:a16="http://schemas.microsoft.com/office/drawing/2014/main" val="3130470571"/>
                    </a:ext>
                  </a:extLst>
                </a:gridCol>
                <a:gridCol w="1387644">
                  <a:extLst>
                    <a:ext uri="{9D8B030D-6E8A-4147-A177-3AD203B41FA5}">
                      <a16:colId xmlns:a16="http://schemas.microsoft.com/office/drawing/2014/main" val="1890620570"/>
                    </a:ext>
                  </a:extLst>
                </a:gridCol>
              </a:tblGrid>
              <a:tr h="182880">
                <a:tc gridSpan="2">
                  <a:txBody>
                    <a:bodyPr/>
                    <a:lstStyle/>
                    <a:p>
                      <a:pPr algn="ctr">
                        <a:lnSpc>
                          <a:spcPct val="150000"/>
                        </a:lnSpc>
                      </a:pPr>
                      <a:r>
                        <a:rPr lang="es-US" sz="1600">
                          <a:effectLst/>
                        </a:rPr>
                        <a:t>Condiciones</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US"/>
                    </a:p>
                  </a:txBody>
                  <a:tcPr/>
                </a:tc>
                <a:extLst>
                  <a:ext uri="{0D108BD9-81ED-4DB2-BD59-A6C34878D82A}">
                    <a16:rowId xmlns:a16="http://schemas.microsoft.com/office/drawing/2014/main" val="1133988395"/>
                  </a:ext>
                </a:extLst>
              </a:tr>
              <a:tr h="182880">
                <a:tc>
                  <a:txBody>
                    <a:bodyPr/>
                    <a:lstStyle/>
                    <a:p>
                      <a:pPr algn="l">
                        <a:lnSpc>
                          <a:spcPct val="150000"/>
                        </a:lnSpc>
                      </a:pPr>
                      <a:r>
                        <a:rPr lang="es-US" sz="1600">
                          <a:effectLst/>
                        </a:rPr>
                        <a:t>Variables</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pPr>
                      <a:r>
                        <a:rPr lang="es-US" sz="1600">
                          <a:effectLst/>
                        </a:rPr>
                        <a:t>Ponderación</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0131433"/>
                  </a:ext>
                </a:extLst>
              </a:tr>
              <a:tr h="182880">
                <a:tc>
                  <a:txBody>
                    <a:bodyPr/>
                    <a:lstStyle/>
                    <a:p>
                      <a:pPr algn="l">
                        <a:lnSpc>
                          <a:spcPct val="150000"/>
                        </a:lnSpc>
                      </a:pPr>
                      <a:r>
                        <a:rPr lang="es-US" sz="1600">
                          <a:effectLst/>
                        </a:rPr>
                        <a:t>Sector económico (Pib sectorial)</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pPr>
                      <a:r>
                        <a:rPr lang="es-US" sz="1600">
                          <a:effectLst/>
                        </a:rPr>
                        <a:t>5%</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7101646"/>
                  </a:ext>
                </a:extLst>
              </a:tr>
              <a:tr h="182880">
                <a:tc>
                  <a:txBody>
                    <a:bodyPr/>
                    <a:lstStyle/>
                    <a:p>
                      <a:pPr algn="l">
                        <a:lnSpc>
                          <a:spcPct val="150000"/>
                        </a:lnSpc>
                      </a:pPr>
                      <a:r>
                        <a:rPr lang="es-US" sz="1600">
                          <a:effectLst/>
                        </a:rPr>
                        <a:t>Ciudad de residencia</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pPr>
                      <a:r>
                        <a:rPr lang="es-US" sz="1600">
                          <a:effectLst/>
                        </a:rPr>
                        <a:t>5%</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7712749"/>
                  </a:ext>
                </a:extLst>
              </a:tr>
              <a:tr h="182880">
                <a:tc>
                  <a:txBody>
                    <a:bodyPr/>
                    <a:lstStyle/>
                    <a:p>
                      <a:pPr algn="l">
                        <a:lnSpc>
                          <a:spcPct val="150000"/>
                        </a:lnSpc>
                      </a:pPr>
                      <a:r>
                        <a:rPr lang="es-US" sz="1600">
                          <a:effectLst/>
                        </a:rPr>
                        <a:t>Total</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pPr>
                      <a:r>
                        <a:rPr lang="es-US" sz="1600" dirty="0">
                          <a:effectLst/>
                        </a:rPr>
                        <a:t>10%</a:t>
                      </a:r>
                      <a:endParaRPr lang="es-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3230701"/>
                  </a:ext>
                </a:extLst>
              </a:tr>
            </a:tbl>
          </a:graphicData>
        </a:graphic>
      </p:graphicFrame>
      <p:graphicFrame>
        <p:nvGraphicFramePr>
          <p:cNvPr id="4" name="Tabla 3">
            <a:extLst>
              <a:ext uri="{FF2B5EF4-FFF2-40B4-BE49-F238E27FC236}">
                <a16:creationId xmlns:a16="http://schemas.microsoft.com/office/drawing/2014/main" id="{D17B9B79-2080-4A73-86BE-09C0193A694F}"/>
              </a:ext>
            </a:extLst>
          </p:cNvPr>
          <p:cNvGraphicFramePr>
            <a:graphicFrameLocks noGrp="1"/>
          </p:cNvGraphicFramePr>
          <p:nvPr>
            <p:extLst>
              <p:ext uri="{D42A27DB-BD31-4B8C-83A1-F6EECF244321}">
                <p14:modId xmlns:p14="http://schemas.microsoft.com/office/powerpoint/2010/main" val="929351144"/>
              </p:ext>
            </p:extLst>
          </p:nvPr>
        </p:nvGraphicFramePr>
        <p:xfrm>
          <a:off x="736599" y="3127553"/>
          <a:ext cx="4885268" cy="1974215"/>
        </p:xfrm>
        <a:graphic>
          <a:graphicData uri="http://schemas.openxmlformats.org/drawingml/2006/table">
            <a:tbl>
              <a:tblPr firstRow="1" firstCol="1" bandRow="1">
                <a:tableStyleId>{BC89EF96-8CEA-46FF-86C4-4CE0E7609802}</a:tableStyleId>
              </a:tblPr>
              <a:tblGrid>
                <a:gridCol w="1221317">
                  <a:extLst>
                    <a:ext uri="{9D8B030D-6E8A-4147-A177-3AD203B41FA5}">
                      <a16:colId xmlns:a16="http://schemas.microsoft.com/office/drawing/2014/main" val="3954504401"/>
                    </a:ext>
                  </a:extLst>
                </a:gridCol>
                <a:gridCol w="1221317">
                  <a:extLst>
                    <a:ext uri="{9D8B030D-6E8A-4147-A177-3AD203B41FA5}">
                      <a16:colId xmlns:a16="http://schemas.microsoft.com/office/drawing/2014/main" val="4233693949"/>
                    </a:ext>
                  </a:extLst>
                </a:gridCol>
                <a:gridCol w="1221317">
                  <a:extLst>
                    <a:ext uri="{9D8B030D-6E8A-4147-A177-3AD203B41FA5}">
                      <a16:colId xmlns:a16="http://schemas.microsoft.com/office/drawing/2014/main" val="2632904456"/>
                    </a:ext>
                  </a:extLst>
                </a:gridCol>
                <a:gridCol w="1221317">
                  <a:extLst>
                    <a:ext uri="{9D8B030D-6E8A-4147-A177-3AD203B41FA5}">
                      <a16:colId xmlns:a16="http://schemas.microsoft.com/office/drawing/2014/main" val="3731026709"/>
                    </a:ext>
                  </a:extLst>
                </a:gridCol>
              </a:tblGrid>
              <a:tr h="182880">
                <a:tc>
                  <a:txBody>
                    <a:bodyPr/>
                    <a:lstStyle/>
                    <a:p>
                      <a:pPr algn="ctr">
                        <a:lnSpc>
                          <a:spcPct val="150000"/>
                        </a:lnSpc>
                      </a:pPr>
                      <a:r>
                        <a:rPr lang="es-US" sz="1600">
                          <a:effectLst/>
                        </a:rPr>
                        <a:t>VARIABLE</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US" sz="1600">
                          <a:effectLst/>
                        </a:rPr>
                        <a:t>Sector</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US" sz="1600">
                          <a:effectLst/>
                        </a:rPr>
                        <a:t>PIB promedio</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pPr>
                      <a:r>
                        <a:rPr lang="es-US" sz="1600">
                          <a:effectLst/>
                        </a:rPr>
                        <a:t>PESO DE VARIABLE</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83014886"/>
                  </a:ext>
                </a:extLst>
              </a:tr>
              <a:tr h="182880">
                <a:tc rowSpan="4">
                  <a:txBody>
                    <a:bodyPr/>
                    <a:lstStyle/>
                    <a:p>
                      <a:pPr algn="ctr">
                        <a:lnSpc>
                          <a:spcPct val="150000"/>
                        </a:lnSpc>
                      </a:pPr>
                      <a:r>
                        <a:rPr lang="es-US" sz="1600">
                          <a:effectLst/>
                        </a:rPr>
                        <a:t>SECTOR DEL PIB</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US" sz="1600">
                          <a:effectLst/>
                        </a:rPr>
                        <a:t>Agricultura</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US" sz="1600">
                          <a:effectLst/>
                        </a:rPr>
                        <a:t>9.65%</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pPr>
                      <a:r>
                        <a:rPr lang="es-US" sz="1600">
                          <a:effectLst/>
                        </a:rPr>
                        <a:t>3%</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788701"/>
                  </a:ext>
                </a:extLst>
              </a:tr>
              <a:tr h="182880">
                <a:tc vMerge="1">
                  <a:txBody>
                    <a:bodyPr/>
                    <a:lstStyle/>
                    <a:p>
                      <a:endParaRPr lang="es-US"/>
                    </a:p>
                  </a:txBody>
                  <a:tcPr/>
                </a:tc>
                <a:tc>
                  <a:txBody>
                    <a:bodyPr/>
                    <a:lstStyle/>
                    <a:p>
                      <a:pPr algn="ctr">
                        <a:lnSpc>
                          <a:spcPct val="150000"/>
                        </a:lnSpc>
                      </a:pPr>
                      <a:r>
                        <a:rPr lang="es-US" sz="1600">
                          <a:effectLst/>
                        </a:rPr>
                        <a:t>Producción</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US" sz="1600">
                          <a:effectLst/>
                        </a:rPr>
                        <a:t>35.04%</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pPr>
                      <a:r>
                        <a:rPr lang="es-US" sz="1600">
                          <a:effectLst/>
                        </a:rPr>
                        <a:t>4%</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24976613"/>
                  </a:ext>
                </a:extLst>
              </a:tr>
              <a:tr h="182880">
                <a:tc vMerge="1">
                  <a:txBody>
                    <a:bodyPr/>
                    <a:lstStyle/>
                    <a:p>
                      <a:endParaRPr lang="es-US"/>
                    </a:p>
                  </a:txBody>
                  <a:tcPr/>
                </a:tc>
                <a:tc>
                  <a:txBody>
                    <a:bodyPr/>
                    <a:lstStyle/>
                    <a:p>
                      <a:pPr algn="ctr">
                        <a:lnSpc>
                          <a:spcPct val="150000"/>
                        </a:lnSpc>
                      </a:pPr>
                      <a:r>
                        <a:rPr lang="es-US" sz="1600">
                          <a:effectLst/>
                        </a:rPr>
                        <a:t>Comercio</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US" sz="1600">
                          <a:effectLst/>
                        </a:rPr>
                        <a:t>10.21%</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pPr>
                      <a:r>
                        <a:rPr lang="es-US" sz="1600">
                          <a:effectLst/>
                        </a:rPr>
                        <a:t>3%</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25453155"/>
                  </a:ext>
                </a:extLst>
              </a:tr>
              <a:tr h="182880">
                <a:tc vMerge="1">
                  <a:txBody>
                    <a:bodyPr/>
                    <a:lstStyle/>
                    <a:p>
                      <a:endParaRPr lang="es-US"/>
                    </a:p>
                  </a:txBody>
                  <a:tcPr/>
                </a:tc>
                <a:tc>
                  <a:txBody>
                    <a:bodyPr/>
                    <a:lstStyle/>
                    <a:p>
                      <a:pPr algn="ctr">
                        <a:lnSpc>
                          <a:spcPct val="150000"/>
                        </a:lnSpc>
                      </a:pPr>
                      <a:r>
                        <a:rPr lang="es-US" sz="1600">
                          <a:effectLst/>
                        </a:rPr>
                        <a:t>Servicios</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US" sz="1600">
                          <a:effectLst/>
                        </a:rPr>
                        <a:t>45.10%</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pPr>
                      <a:r>
                        <a:rPr lang="es-US" sz="1600" dirty="0">
                          <a:effectLst/>
                        </a:rPr>
                        <a:t>5%</a:t>
                      </a:r>
                      <a:endParaRPr lang="es-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66970069"/>
                  </a:ext>
                </a:extLst>
              </a:tr>
            </a:tbl>
          </a:graphicData>
        </a:graphic>
      </p:graphicFrame>
      <p:graphicFrame>
        <p:nvGraphicFramePr>
          <p:cNvPr id="6" name="Tabla 5">
            <a:extLst>
              <a:ext uri="{FF2B5EF4-FFF2-40B4-BE49-F238E27FC236}">
                <a16:creationId xmlns:a16="http://schemas.microsoft.com/office/drawing/2014/main" id="{F5868C0F-C3B4-475D-A29E-47D5A1F8F034}"/>
              </a:ext>
            </a:extLst>
          </p:cNvPr>
          <p:cNvGraphicFramePr>
            <a:graphicFrameLocks noGrp="1"/>
          </p:cNvGraphicFramePr>
          <p:nvPr>
            <p:extLst>
              <p:ext uri="{D42A27DB-BD31-4B8C-83A1-F6EECF244321}">
                <p14:modId xmlns:p14="http://schemas.microsoft.com/office/powerpoint/2010/main" val="2324203725"/>
              </p:ext>
            </p:extLst>
          </p:nvPr>
        </p:nvGraphicFramePr>
        <p:xfrm>
          <a:off x="6358255" y="3000555"/>
          <a:ext cx="4885267" cy="1219200"/>
        </p:xfrm>
        <a:graphic>
          <a:graphicData uri="http://schemas.openxmlformats.org/drawingml/2006/table">
            <a:tbl>
              <a:tblPr firstRow="1" firstCol="1" bandRow="1">
                <a:tableStyleId>{BC89EF96-8CEA-46FF-86C4-4CE0E7609802}</a:tableStyleId>
              </a:tblPr>
              <a:tblGrid>
                <a:gridCol w="2433377">
                  <a:extLst>
                    <a:ext uri="{9D8B030D-6E8A-4147-A177-3AD203B41FA5}">
                      <a16:colId xmlns:a16="http://schemas.microsoft.com/office/drawing/2014/main" val="4086441480"/>
                    </a:ext>
                  </a:extLst>
                </a:gridCol>
                <a:gridCol w="1225945">
                  <a:extLst>
                    <a:ext uri="{9D8B030D-6E8A-4147-A177-3AD203B41FA5}">
                      <a16:colId xmlns:a16="http://schemas.microsoft.com/office/drawing/2014/main" val="610327970"/>
                    </a:ext>
                  </a:extLst>
                </a:gridCol>
                <a:gridCol w="1225945">
                  <a:extLst>
                    <a:ext uri="{9D8B030D-6E8A-4147-A177-3AD203B41FA5}">
                      <a16:colId xmlns:a16="http://schemas.microsoft.com/office/drawing/2014/main" val="721996129"/>
                    </a:ext>
                  </a:extLst>
                </a:gridCol>
              </a:tblGrid>
              <a:tr h="182880">
                <a:tc>
                  <a:txBody>
                    <a:bodyPr/>
                    <a:lstStyle/>
                    <a:p>
                      <a:pPr algn="ctr">
                        <a:lnSpc>
                          <a:spcPct val="100000"/>
                        </a:lnSpc>
                      </a:pPr>
                      <a:r>
                        <a:rPr lang="es-US" sz="1600" dirty="0">
                          <a:effectLst/>
                        </a:rPr>
                        <a:t>Variable</a:t>
                      </a:r>
                      <a:endParaRPr lang="es-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US" sz="1600">
                          <a:effectLst/>
                        </a:rPr>
                        <a:t>Segmento</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pPr>
                      <a:r>
                        <a:rPr lang="es-US" sz="1600">
                          <a:effectLst/>
                        </a:rPr>
                        <a:t>Peso de variable</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6752703"/>
                  </a:ext>
                </a:extLst>
              </a:tr>
              <a:tr h="182880">
                <a:tc rowSpan="3">
                  <a:txBody>
                    <a:bodyPr/>
                    <a:lstStyle/>
                    <a:p>
                      <a:pPr algn="ctr">
                        <a:lnSpc>
                          <a:spcPct val="100000"/>
                        </a:lnSpc>
                      </a:pPr>
                      <a:r>
                        <a:rPr lang="es-US" sz="1600" dirty="0">
                          <a:effectLst/>
                        </a:rPr>
                        <a:t> </a:t>
                      </a:r>
                      <a:endParaRPr lang="es-US" sz="1800" dirty="0">
                        <a:effectLst/>
                      </a:endParaRPr>
                    </a:p>
                    <a:p>
                      <a:pPr algn="ctr">
                        <a:lnSpc>
                          <a:spcPct val="100000"/>
                        </a:lnSpc>
                      </a:pPr>
                      <a:r>
                        <a:rPr lang="es-US" sz="1600" dirty="0">
                          <a:effectLst/>
                        </a:rPr>
                        <a:t>Ciudad</a:t>
                      </a:r>
                      <a:endParaRPr lang="es-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US" sz="1600" dirty="0">
                          <a:effectLst/>
                        </a:rPr>
                        <a:t>AAA</a:t>
                      </a:r>
                      <a:endParaRPr lang="es-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0000"/>
                        </a:lnSpc>
                      </a:pPr>
                      <a:r>
                        <a:rPr lang="es-US" sz="1600">
                          <a:effectLst/>
                        </a:rPr>
                        <a:t>5%</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576754"/>
                  </a:ext>
                </a:extLst>
              </a:tr>
              <a:tr h="182880">
                <a:tc vMerge="1">
                  <a:txBody>
                    <a:bodyPr/>
                    <a:lstStyle/>
                    <a:p>
                      <a:endParaRPr lang="es-US"/>
                    </a:p>
                  </a:txBody>
                  <a:tcPr/>
                </a:tc>
                <a:tc>
                  <a:txBody>
                    <a:bodyPr/>
                    <a:lstStyle/>
                    <a:p>
                      <a:pPr algn="ctr">
                        <a:lnSpc>
                          <a:spcPct val="100000"/>
                        </a:lnSpc>
                      </a:pPr>
                      <a:r>
                        <a:rPr lang="es-US" sz="1600" dirty="0">
                          <a:effectLst/>
                        </a:rPr>
                        <a:t>AA</a:t>
                      </a:r>
                      <a:endParaRPr lang="es-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0000"/>
                        </a:lnSpc>
                      </a:pPr>
                      <a:r>
                        <a:rPr lang="es-US" sz="1600" dirty="0">
                          <a:effectLst/>
                        </a:rPr>
                        <a:t>4%</a:t>
                      </a:r>
                      <a:endParaRPr lang="es-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8996354"/>
                  </a:ext>
                </a:extLst>
              </a:tr>
              <a:tr h="182880">
                <a:tc vMerge="1">
                  <a:txBody>
                    <a:bodyPr/>
                    <a:lstStyle/>
                    <a:p>
                      <a:endParaRPr lang="es-US"/>
                    </a:p>
                  </a:txBody>
                  <a:tcPr/>
                </a:tc>
                <a:tc>
                  <a:txBody>
                    <a:bodyPr/>
                    <a:lstStyle/>
                    <a:p>
                      <a:pPr algn="ctr">
                        <a:lnSpc>
                          <a:spcPct val="100000"/>
                        </a:lnSpc>
                      </a:pPr>
                      <a:r>
                        <a:rPr lang="es-US" sz="1600">
                          <a:effectLst/>
                        </a:rPr>
                        <a:t>A</a:t>
                      </a:r>
                      <a:endParaRPr lang="es-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0000"/>
                        </a:lnSpc>
                      </a:pPr>
                      <a:r>
                        <a:rPr lang="es-US" sz="1600" dirty="0">
                          <a:effectLst/>
                        </a:rPr>
                        <a:t>3%</a:t>
                      </a:r>
                      <a:endParaRPr lang="es-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2652579"/>
                  </a:ext>
                </a:extLst>
              </a:tr>
            </a:tbl>
          </a:graphicData>
        </a:graphic>
      </p:graphicFrame>
      <p:sp>
        <p:nvSpPr>
          <p:cNvPr id="10" name="CuadroTexto 9">
            <a:extLst>
              <a:ext uri="{FF2B5EF4-FFF2-40B4-BE49-F238E27FC236}">
                <a16:creationId xmlns:a16="http://schemas.microsoft.com/office/drawing/2014/main" id="{70A7EC45-1182-4656-9A09-205E526F7E0B}"/>
              </a:ext>
            </a:extLst>
          </p:cNvPr>
          <p:cNvSpPr txBox="1"/>
          <p:nvPr/>
        </p:nvSpPr>
        <p:spPr>
          <a:xfrm>
            <a:off x="6171745" y="4444163"/>
            <a:ext cx="5656182" cy="1169551"/>
          </a:xfrm>
          <a:prstGeom prst="rect">
            <a:avLst/>
          </a:prstGeom>
          <a:noFill/>
        </p:spPr>
        <p:txBody>
          <a:bodyPr wrap="square">
            <a:spAutoFit/>
          </a:bodyPr>
          <a:lstStyle/>
          <a:p>
            <a:pPr algn="just">
              <a:spcAft>
                <a:spcPts val="25"/>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AAA: </a:t>
            </a: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Portoviejo, Cuenca, Daule, Machala, La Libertad, Chone, Manta</a:t>
            </a:r>
          </a:p>
          <a:p>
            <a:pPr algn="just">
              <a:spcAft>
                <a:spcPts val="25"/>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AA: </a:t>
            </a: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Durán, Milagro, Riobamba, Guayaquil, Esmeraldas, Santo Domingo, Loja, El Carmen, Quinindé, Quito, Cayambe.</a:t>
            </a:r>
          </a:p>
          <a:p>
            <a:r>
              <a:rPr lang="es-EC" sz="1400" b="1" dirty="0">
                <a:effectLst/>
                <a:latin typeface="Times New Roman" panose="02020603050405020304" pitchFamily="18" charset="0"/>
                <a:ea typeface="Calibri" panose="020F0502020204030204" pitchFamily="34" charset="0"/>
              </a:rPr>
              <a:t>A: </a:t>
            </a:r>
            <a:r>
              <a:rPr lang="es-EC" sz="1400" dirty="0">
                <a:effectLst/>
                <a:latin typeface="Times New Roman" panose="02020603050405020304" pitchFamily="18" charset="0"/>
                <a:ea typeface="Calibri" panose="020F0502020204030204" pitchFamily="34" charset="0"/>
              </a:rPr>
              <a:t>Ibarra, Salcedo, Quevedo, San Pedro de Pelileo, Mejía, Otavalo, Latacunga, Rumiñahui y Ambato</a:t>
            </a:r>
            <a:endParaRPr lang="es-US" sz="1400" dirty="0"/>
          </a:p>
        </p:txBody>
      </p:sp>
      <p:sp>
        <p:nvSpPr>
          <p:cNvPr id="12" name="Flecha: curvada hacia la izquierda 11">
            <a:hlinkClick r:id="rId3" action="ppaction://hlinksldjump"/>
            <a:extLst>
              <a:ext uri="{FF2B5EF4-FFF2-40B4-BE49-F238E27FC236}">
                <a16:creationId xmlns:a16="http://schemas.microsoft.com/office/drawing/2014/main" id="{EBD3ED82-BC03-48AC-A4DD-CF06109B2B47}"/>
              </a:ext>
            </a:extLst>
          </p:cNvPr>
          <p:cNvSpPr/>
          <p:nvPr/>
        </p:nvSpPr>
        <p:spPr>
          <a:xfrm>
            <a:off x="11506584" y="6068997"/>
            <a:ext cx="336228" cy="43500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US">
              <a:solidFill>
                <a:schemeClr val="tx1"/>
              </a:solidFill>
            </a:endParaRPr>
          </a:p>
        </p:txBody>
      </p:sp>
      <p:sp>
        <p:nvSpPr>
          <p:cNvPr id="13" name="Marcador de número de diapositiva 12">
            <a:extLst>
              <a:ext uri="{FF2B5EF4-FFF2-40B4-BE49-F238E27FC236}">
                <a16:creationId xmlns:a16="http://schemas.microsoft.com/office/drawing/2014/main" id="{A2956E52-9CA6-4D85-80FF-CFCE30ED3697}"/>
              </a:ext>
            </a:extLst>
          </p:cNvPr>
          <p:cNvSpPr>
            <a:spLocks noGrp="1"/>
          </p:cNvSpPr>
          <p:nvPr>
            <p:ph type="sldNum" sz="quarter" idx="12"/>
          </p:nvPr>
        </p:nvSpPr>
        <p:spPr/>
        <p:txBody>
          <a:bodyPr/>
          <a:lstStyle/>
          <a:p>
            <a:pPr rtl="0"/>
            <a:fld id="{E31375A4-56A4-47D6-9801-1991572033F7}" type="slidenum">
              <a:rPr lang="es-ES" noProof="0" smtClean="0"/>
              <a:t>21</a:t>
            </a:fld>
            <a:endParaRPr lang="es-ES" noProof="0" dirty="0"/>
          </a:p>
        </p:txBody>
      </p:sp>
    </p:spTree>
    <p:extLst>
      <p:ext uri="{BB962C8B-B14F-4D97-AF65-F5344CB8AC3E}">
        <p14:creationId xmlns:p14="http://schemas.microsoft.com/office/powerpoint/2010/main" val="2912732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4368E-6D0D-4B65-B861-42B9D52E6118}"/>
              </a:ext>
            </a:extLst>
          </p:cNvPr>
          <p:cNvSpPr>
            <a:spLocks noGrp="1"/>
          </p:cNvSpPr>
          <p:nvPr>
            <p:ph type="title"/>
          </p:nvPr>
        </p:nvSpPr>
        <p:spPr>
          <a:xfrm>
            <a:off x="1188720" y="297160"/>
            <a:ext cx="9601200" cy="442278"/>
          </a:xfrm>
        </p:spPr>
        <p:txBody>
          <a:bodyPr>
            <a:normAutofit fontScale="90000"/>
          </a:bodyPr>
          <a:lstStyle/>
          <a:p>
            <a:r>
              <a:rPr lang="es-US" dirty="0"/>
              <a:t>Ponderaciones de aprobación </a:t>
            </a:r>
          </a:p>
        </p:txBody>
      </p:sp>
      <p:graphicFrame>
        <p:nvGraphicFramePr>
          <p:cNvPr id="3" name="Tabla 2">
            <a:extLst>
              <a:ext uri="{FF2B5EF4-FFF2-40B4-BE49-F238E27FC236}">
                <a16:creationId xmlns:a16="http://schemas.microsoft.com/office/drawing/2014/main" id="{E66B53A5-8CD1-49F8-82CC-07C8474D0855}"/>
              </a:ext>
            </a:extLst>
          </p:cNvPr>
          <p:cNvGraphicFramePr>
            <a:graphicFrameLocks noGrp="1"/>
          </p:cNvGraphicFramePr>
          <p:nvPr>
            <p:extLst>
              <p:ext uri="{D42A27DB-BD31-4B8C-83A1-F6EECF244321}">
                <p14:modId xmlns:p14="http://schemas.microsoft.com/office/powerpoint/2010/main" val="2950931821"/>
              </p:ext>
            </p:extLst>
          </p:nvPr>
        </p:nvGraphicFramePr>
        <p:xfrm>
          <a:off x="6522720" y="2064308"/>
          <a:ext cx="4983864" cy="1280160"/>
        </p:xfrm>
        <a:graphic>
          <a:graphicData uri="http://schemas.openxmlformats.org/drawingml/2006/table">
            <a:tbl>
              <a:tblPr firstRow="1" firstCol="1" bandRow="1">
                <a:tableStyleId>{69012ECD-51FC-41F1-AA8D-1B2483CD663E}</a:tableStyleId>
              </a:tblPr>
              <a:tblGrid>
                <a:gridCol w="1300138">
                  <a:extLst>
                    <a:ext uri="{9D8B030D-6E8A-4147-A177-3AD203B41FA5}">
                      <a16:colId xmlns:a16="http://schemas.microsoft.com/office/drawing/2014/main" val="2104063838"/>
                    </a:ext>
                  </a:extLst>
                </a:gridCol>
                <a:gridCol w="1300138">
                  <a:extLst>
                    <a:ext uri="{9D8B030D-6E8A-4147-A177-3AD203B41FA5}">
                      <a16:colId xmlns:a16="http://schemas.microsoft.com/office/drawing/2014/main" val="445309361"/>
                    </a:ext>
                  </a:extLst>
                </a:gridCol>
                <a:gridCol w="1166855">
                  <a:extLst>
                    <a:ext uri="{9D8B030D-6E8A-4147-A177-3AD203B41FA5}">
                      <a16:colId xmlns:a16="http://schemas.microsoft.com/office/drawing/2014/main" val="1689529033"/>
                    </a:ext>
                  </a:extLst>
                </a:gridCol>
                <a:gridCol w="1216733">
                  <a:extLst>
                    <a:ext uri="{9D8B030D-6E8A-4147-A177-3AD203B41FA5}">
                      <a16:colId xmlns:a16="http://schemas.microsoft.com/office/drawing/2014/main" val="4048998498"/>
                    </a:ext>
                  </a:extLst>
                </a:gridCol>
              </a:tblGrid>
              <a:tr h="182880">
                <a:tc gridSpan="2">
                  <a:txBody>
                    <a:bodyPr/>
                    <a:lstStyle/>
                    <a:p>
                      <a:pPr algn="ctr">
                        <a:lnSpc>
                          <a:spcPct val="150000"/>
                        </a:lnSpc>
                      </a:pPr>
                      <a:r>
                        <a:rPr lang="es-US" sz="1400" dirty="0">
                          <a:effectLst/>
                        </a:rPr>
                        <a:t>Porcentaje </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US"/>
                    </a:p>
                  </a:txBody>
                  <a:tcPr/>
                </a:tc>
                <a:tc>
                  <a:txBody>
                    <a:bodyPr/>
                    <a:lstStyle/>
                    <a:p>
                      <a:pPr algn="ctr">
                        <a:lnSpc>
                          <a:spcPct val="150000"/>
                        </a:lnSpc>
                      </a:pPr>
                      <a:r>
                        <a:rPr lang="es-US" sz="1400">
                          <a:effectLst/>
                        </a:rPr>
                        <a:t>Calificación</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1400">
                          <a:effectLst/>
                        </a:rPr>
                        <a:t>Nivel riesgo</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5271374"/>
                  </a:ext>
                </a:extLst>
              </a:tr>
              <a:tr h="182880">
                <a:tc>
                  <a:txBody>
                    <a:bodyPr/>
                    <a:lstStyle/>
                    <a:p>
                      <a:pPr algn="ctr">
                        <a:lnSpc>
                          <a:spcPct val="150000"/>
                        </a:lnSpc>
                      </a:pPr>
                      <a:r>
                        <a:rPr lang="es-US" sz="1400" b="1" dirty="0">
                          <a:effectLst/>
                        </a:rPr>
                        <a:t>85.01%</a:t>
                      </a:r>
                      <a:endParaRPr lang="es-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1400" b="1" dirty="0">
                          <a:effectLst/>
                        </a:rPr>
                        <a:t>99.99%</a:t>
                      </a:r>
                      <a:endParaRPr lang="es-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1400" dirty="0">
                          <a:effectLst/>
                        </a:rPr>
                        <a:t>APROBADO</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1400" dirty="0">
                          <a:effectLst/>
                        </a:rPr>
                        <a:t>BAJO</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8371181"/>
                  </a:ext>
                </a:extLst>
              </a:tr>
              <a:tr h="182880">
                <a:tc>
                  <a:txBody>
                    <a:bodyPr/>
                    <a:lstStyle/>
                    <a:p>
                      <a:pPr algn="ctr">
                        <a:lnSpc>
                          <a:spcPct val="150000"/>
                        </a:lnSpc>
                      </a:pPr>
                      <a:r>
                        <a:rPr lang="es-US" sz="1400" b="1">
                          <a:effectLst/>
                        </a:rPr>
                        <a:t>75.01%</a:t>
                      </a:r>
                      <a:endParaRPr lang="es-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1400" b="1" dirty="0">
                          <a:effectLst/>
                        </a:rPr>
                        <a:t>85.00%</a:t>
                      </a:r>
                      <a:endParaRPr lang="es-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1400">
                          <a:effectLst/>
                        </a:rPr>
                        <a:t>APROBADO</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1400" dirty="0">
                          <a:effectLst/>
                        </a:rPr>
                        <a:t>MODERADO</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5449134"/>
                  </a:ext>
                </a:extLst>
              </a:tr>
              <a:tr h="182880">
                <a:tc>
                  <a:txBody>
                    <a:bodyPr/>
                    <a:lstStyle/>
                    <a:p>
                      <a:pPr algn="ctr">
                        <a:lnSpc>
                          <a:spcPct val="150000"/>
                        </a:lnSpc>
                      </a:pPr>
                      <a:r>
                        <a:rPr lang="es-US" sz="1400" b="1">
                          <a:effectLst/>
                        </a:rPr>
                        <a:t>0.00%</a:t>
                      </a:r>
                      <a:endParaRPr lang="es-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1400" b="1" dirty="0">
                          <a:effectLst/>
                        </a:rPr>
                        <a:t>75.00%</a:t>
                      </a:r>
                      <a:endParaRPr lang="es-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1400">
                          <a:effectLst/>
                        </a:rPr>
                        <a:t>NEGADO</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US" sz="1400" dirty="0">
                          <a:effectLst/>
                        </a:rPr>
                        <a:t>ALTO</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8977854"/>
                  </a:ext>
                </a:extLst>
              </a:tr>
            </a:tbl>
          </a:graphicData>
        </a:graphic>
      </p:graphicFrame>
      <p:pic>
        <p:nvPicPr>
          <p:cNvPr id="4" name="Imagen 3">
            <a:extLst>
              <a:ext uri="{FF2B5EF4-FFF2-40B4-BE49-F238E27FC236}">
                <a16:creationId xmlns:a16="http://schemas.microsoft.com/office/drawing/2014/main" id="{C0F33F07-F615-4C1B-AC3C-ECE19E3E97E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565739" y="3410974"/>
            <a:ext cx="3559013" cy="2707588"/>
          </a:xfrm>
          <a:prstGeom prst="rect">
            <a:avLst/>
          </a:prstGeom>
        </p:spPr>
      </p:pic>
      <p:sp>
        <p:nvSpPr>
          <p:cNvPr id="6" name="Flecha: curvada hacia la izquierda 5">
            <a:hlinkClick r:id="rId4" action="ppaction://hlinksldjump"/>
            <a:extLst>
              <a:ext uri="{FF2B5EF4-FFF2-40B4-BE49-F238E27FC236}">
                <a16:creationId xmlns:a16="http://schemas.microsoft.com/office/drawing/2014/main" id="{B97CC308-1D23-438D-81D9-29E50EAA44E5}"/>
              </a:ext>
            </a:extLst>
          </p:cNvPr>
          <p:cNvSpPr/>
          <p:nvPr/>
        </p:nvSpPr>
        <p:spPr>
          <a:xfrm>
            <a:off x="11506584" y="6068997"/>
            <a:ext cx="336228" cy="43500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US">
              <a:solidFill>
                <a:schemeClr val="tx1"/>
              </a:solidFill>
            </a:endParaRPr>
          </a:p>
        </p:txBody>
      </p:sp>
      <p:sp>
        <p:nvSpPr>
          <p:cNvPr id="7" name="Marcador de número de diapositiva 6">
            <a:extLst>
              <a:ext uri="{FF2B5EF4-FFF2-40B4-BE49-F238E27FC236}">
                <a16:creationId xmlns:a16="http://schemas.microsoft.com/office/drawing/2014/main" id="{44F5B825-7865-492A-B5D1-E6CE2716BE25}"/>
              </a:ext>
            </a:extLst>
          </p:cNvPr>
          <p:cNvSpPr>
            <a:spLocks noGrp="1"/>
          </p:cNvSpPr>
          <p:nvPr>
            <p:ph type="sldNum" sz="quarter" idx="12"/>
          </p:nvPr>
        </p:nvSpPr>
        <p:spPr/>
        <p:txBody>
          <a:bodyPr/>
          <a:lstStyle/>
          <a:p>
            <a:pPr rtl="0"/>
            <a:fld id="{E31375A4-56A4-47D6-9801-1991572033F7}" type="slidenum">
              <a:rPr lang="es-ES" noProof="0" smtClean="0"/>
              <a:t>22</a:t>
            </a:fld>
            <a:endParaRPr lang="es-ES" noProof="0" dirty="0"/>
          </a:p>
        </p:txBody>
      </p:sp>
      <p:graphicFrame>
        <p:nvGraphicFramePr>
          <p:cNvPr id="5" name="Tabla 4">
            <a:extLst>
              <a:ext uri="{FF2B5EF4-FFF2-40B4-BE49-F238E27FC236}">
                <a16:creationId xmlns:a16="http://schemas.microsoft.com/office/drawing/2014/main" id="{89068853-706E-488E-ABE8-F1FB8410DEC1}"/>
              </a:ext>
            </a:extLst>
          </p:cNvPr>
          <p:cNvGraphicFramePr>
            <a:graphicFrameLocks noGrp="1"/>
          </p:cNvGraphicFramePr>
          <p:nvPr>
            <p:extLst>
              <p:ext uri="{D42A27DB-BD31-4B8C-83A1-F6EECF244321}">
                <p14:modId xmlns:p14="http://schemas.microsoft.com/office/powerpoint/2010/main" val="3035941490"/>
              </p:ext>
            </p:extLst>
          </p:nvPr>
        </p:nvGraphicFramePr>
        <p:xfrm>
          <a:off x="1493362" y="791178"/>
          <a:ext cx="4495958" cy="6000750"/>
        </p:xfrm>
        <a:graphic>
          <a:graphicData uri="http://schemas.openxmlformats.org/drawingml/2006/table">
            <a:tbl>
              <a:tblPr firstRow="1" firstCol="1" bandRow="1">
                <a:tableStyleId>{0E3FDE45-AF77-4B5C-9715-49D594BDF05E}</a:tableStyleId>
              </a:tblPr>
              <a:tblGrid>
                <a:gridCol w="3216875">
                  <a:extLst>
                    <a:ext uri="{9D8B030D-6E8A-4147-A177-3AD203B41FA5}">
                      <a16:colId xmlns:a16="http://schemas.microsoft.com/office/drawing/2014/main" val="1224324609"/>
                    </a:ext>
                  </a:extLst>
                </a:gridCol>
                <a:gridCol w="1279083">
                  <a:extLst>
                    <a:ext uri="{9D8B030D-6E8A-4147-A177-3AD203B41FA5}">
                      <a16:colId xmlns:a16="http://schemas.microsoft.com/office/drawing/2014/main" val="180906267"/>
                    </a:ext>
                  </a:extLst>
                </a:gridCol>
              </a:tblGrid>
              <a:tr h="176910">
                <a:tc gridSpan="2">
                  <a:txBody>
                    <a:bodyPr/>
                    <a:lstStyle/>
                    <a:p>
                      <a:pPr algn="ctr">
                        <a:lnSpc>
                          <a:spcPct val="150000"/>
                        </a:lnSpc>
                      </a:pPr>
                      <a:r>
                        <a:rPr lang="es-US" sz="1050" dirty="0">
                          <a:effectLst/>
                        </a:rPr>
                        <a:t>Calificación carácter </a:t>
                      </a:r>
                      <a:endParaRPr lang="es-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tc hMerge="1">
                  <a:txBody>
                    <a:bodyPr/>
                    <a:lstStyle/>
                    <a:p>
                      <a:endParaRPr lang="es-US"/>
                    </a:p>
                  </a:txBody>
                  <a:tcPr/>
                </a:tc>
                <a:extLst>
                  <a:ext uri="{0D108BD9-81ED-4DB2-BD59-A6C34878D82A}">
                    <a16:rowId xmlns:a16="http://schemas.microsoft.com/office/drawing/2014/main" val="3055371933"/>
                  </a:ext>
                </a:extLst>
              </a:tr>
              <a:tr h="176910">
                <a:tc>
                  <a:txBody>
                    <a:bodyPr/>
                    <a:lstStyle/>
                    <a:p>
                      <a:pPr algn="l">
                        <a:lnSpc>
                          <a:spcPct val="150000"/>
                        </a:lnSpc>
                      </a:pPr>
                      <a:r>
                        <a:rPr lang="es-US" sz="1050">
                          <a:effectLst/>
                        </a:rPr>
                        <a:t>Variables</a:t>
                      </a:r>
                      <a:endParaRPr lang="es-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tc>
                  <a:txBody>
                    <a:bodyPr/>
                    <a:lstStyle/>
                    <a:p>
                      <a:pPr algn="ctr">
                        <a:lnSpc>
                          <a:spcPct val="150000"/>
                        </a:lnSpc>
                      </a:pPr>
                      <a:r>
                        <a:rPr lang="es-US" sz="1050" b="1" dirty="0">
                          <a:effectLst/>
                        </a:rPr>
                        <a:t>Ponderación</a:t>
                      </a:r>
                      <a:endParaRPr lang="es-US" sz="105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extLst>
                  <a:ext uri="{0D108BD9-81ED-4DB2-BD59-A6C34878D82A}">
                    <a16:rowId xmlns:a16="http://schemas.microsoft.com/office/drawing/2014/main" val="3913508619"/>
                  </a:ext>
                </a:extLst>
              </a:tr>
              <a:tr h="176910">
                <a:tc>
                  <a:txBody>
                    <a:bodyPr/>
                    <a:lstStyle/>
                    <a:p>
                      <a:pPr algn="l">
                        <a:lnSpc>
                          <a:spcPct val="150000"/>
                        </a:lnSpc>
                      </a:pPr>
                      <a:r>
                        <a:rPr lang="es-US" sz="1050">
                          <a:effectLst/>
                        </a:rPr>
                        <a:t>Edad</a:t>
                      </a:r>
                      <a:endParaRPr lang="es-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tc>
                  <a:txBody>
                    <a:bodyPr/>
                    <a:lstStyle/>
                    <a:p>
                      <a:pPr algn="ctr">
                        <a:lnSpc>
                          <a:spcPct val="150000"/>
                        </a:lnSpc>
                      </a:pPr>
                      <a:r>
                        <a:rPr lang="es-US" sz="1050" dirty="0">
                          <a:effectLst/>
                        </a:rPr>
                        <a:t>10%</a:t>
                      </a:r>
                      <a:endParaRPr lang="es-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extLst>
                  <a:ext uri="{0D108BD9-81ED-4DB2-BD59-A6C34878D82A}">
                    <a16:rowId xmlns:a16="http://schemas.microsoft.com/office/drawing/2014/main" val="145825518"/>
                  </a:ext>
                </a:extLst>
              </a:tr>
              <a:tr h="176910">
                <a:tc>
                  <a:txBody>
                    <a:bodyPr/>
                    <a:lstStyle/>
                    <a:p>
                      <a:pPr algn="l">
                        <a:lnSpc>
                          <a:spcPct val="150000"/>
                        </a:lnSpc>
                      </a:pPr>
                      <a:r>
                        <a:rPr lang="es-US" sz="1050">
                          <a:effectLst/>
                        </a:rPr>
                        <a:t>Buro credito</a:t>
                      </a:r>
                      <a:endParaRPr lang="es-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tc>
                  <a:txBody>
                    <a:bodyPr/>
                    <a:lstStyle/>
                    <a:p>
                      <a:pPr algn="ctr">
                        <a:lnSpc>
                          <a:spcPct val="150000"/>
                        </a:lnSpc>
                      </a:pPr>
                      <a:r>
                        <a:rPr lang="es-US" sz="1050" dirty="0">
                          <a:effectLst/>
                        </a:rPr>
                        <a:t>15%</a:t>
                      </a:r>
                      <a:endParaRPr lang="es-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extLst>
                  <a:ext uri="{0D108BD9-81ED-4DB2-BD59-A6C34878D82A}">
                    <a16:rowId xmlns:a16="http://schemas.microsoft.com/office/drawing/2014/main" val="561875534"/>
                  </a:ext>
                </a:extLst>
              </a:tr>
              <a:tr h="176910">
                <a:tc>
                  <a:txBody>
                    <a:bodyPr/>
                    <a:lstStyle/>
                    <a:p>
                      <a:pPr algn="l">
                        <a:lnSpc>
                          <a:spcPct val="150000"/>
                        </a:lnSpc>
                      </a:pPr>
                      <a:r>
                        <a:rPr lang="es-US" sz="1050">
                          <a:effectLst/>
                        </a:rPr>
                        <a:t>Antigüedad del negocio</a:t>
                      </a:r>
                      <a:endParaRPr lang="es-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tc>
                  <a:txBody>
                    <a:bodyPr/>
                    <a:lstStyle/>
                    <a:p>
                      <a:pPr algn="ctr">
                        <a:lnSpc>
                          <a:spcPct val="150000"/>
                        </a:lnSpc>
                      </a:pPr>
                      <a:r>
                        <a:rPr lang="es-US" sz="1050" dirty="0">
                          <a:effectLst/>
                        </a:rPr>
                        <a:t>10%</a:t>
                      </a:r>
                      <a:endParaRPr lang="es-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extLst>
                  <a:ext uri="{0D108BD9-81ED-4DB2-BD59-A6C34878D82A}">
                    <a16:rowId xmlns:a16="http://schemas.microsoft.com/office/drawing/2014/main" val="2122439372"/>
                  </a:ext>
                </a:extLst>
              </a:tr>
              <a:tr h="176910">
                <a:tc>
                  <a:txBody>
                    <a:bodyPr/>
                    <a:lstStyle/>
                    <a:p>
                      <a:pPr algn="l">
                        <a:lnSpc>
                          <a:spcPct val="150000"/>
                        </a:lnSpc>
                      </a:pPr>
                      <a:r>
                        <a:rPr lang="es-US" sz="1050">
                          <a:effectLst/>
                        </a:rPr>
                        <a:t>Total carácter</a:t>
                      </a:r>
                      <a:endParaRPr lang="es-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tc>
                  <a:txBody>
                    <a:bodyPr/>
                    <a:lstStyle/>
                    <a:p>
                      <a:pPr algn="ctr">
                        <a:lnSpc>
                          <a:spcPct val="150000"/>
                        </a:lnSpc>
                      </a:pPr>
                      <a:r>
                        <a:rPr lang="es-US" sz="1050" dirty="0">
                          <a:effectLst/>
                        </a:rPr>
                        <a:t>35%</a:t>
                      </a:r>
                      <a:endParaRPr lang="es-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extLst>
                  <a:ext uri="{0D108BD9-81ED-4DB2-BD59-A6C34878D82A}">
                    <a16:rowId xmlns:a16="http://schemas.microsoft.com/office/drawing/2014/main" val="2972480026"/>
                  </a:ext>
                </a:extLst>
              </a:tr>
              <a:tr h="176910">
                <a:tc gridSpan="2">
                  <a:txBody>
                    <a:bodyPr/>
                    <a:lstStyle/>
                    <a:p>
                      <a:pPr algn="ctr">
                        <a:lnSpc>
                          <a:spcPct val="150000"/>
                        </a:lnSpc>
                      </a:pPr>
                      <a:r>
                        <a:rPr lang="es-US" sz="1050" dirty="0">
                          <a:effectLst/>
                        </a:rPr>
                        <a:t>Calificación capacidad </a:t>
                      </a:r>
                      <a:endParaRPr lang="es-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tc hMerge="1">
                  <a:txBody>
                    <a:bodyPr/>
                    <a:lstStyle/>
                    <a:p>
                      <a:endParaRPr lang="es-US"/>
                    </a:p>
                  </a:txBody>
                  <a:tcPr/>
                </a:tc>
                <a:extLst>
                  <a:ext uri="{0D108BD9-81ED-4DB2-BD59-A6C34878D82A}">
                    <a16:rowId xmlns:a16="http://schemas.microsoft.com/office/drawing/2014/main" val="1799983983"/>
                  </a:ext>
                </a:extLst>
              </a:tr>
              <a:tr h="176910">
                <a:tc>
                  <a:txBody>
                    <a:bodyPr/>
                    <a:lstStyle/>
                    <a:p>
                      <a:pPr algn="l">
                        <a:lnSpc>
                          <a:spcPct val="150000"/>
                        </a:lnSpc>
                      </a:pPr>
                      <a:r>
                        <a:rPr lang="es-US" sz="1050">
                          <a:effectLst/>
                        </a:rPr>
                        <a:t>Variables</a:t>
                      </a:r>
                      <a:endParaRPr lang="es-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tc>
                  <a:txBody>
                    <a:bodyPr/>
                    <a:lstStyle/>
                    <a:p>
                      <a:pPr algn="ctr">
                        <a:lnSpc>
                          <a:spcPct val="150000"/>
                        </a:lnSpc>
                      </a:pPr>
                      <a:r>
                        <a:rPr lang="es-US" sz="1050" b="1" dirty="0">
                          <a:effectLst/>
                        </a:rPr>
                        <a:t>Ponderación</a:t>
                      </a:r>
                      <a:endParaRPr lang="es-US" sz="105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extLst>
                  <a:ext uri="{0D108BD9-81ED-4DB2-BD59-A6C34878D82A}">
                    <a16:rowId xmlns:a16="http://schemas.microsoft.com/office/drawing/2014/main" val="816152932"/>
                  </a:ext>
                </a:extLst>
              </a:tr>
              <a:tr h="176910">
                <a:tc>
                  <a:txBody>
                    <a:bodyPr/>
                    <a:lstStyle/>
                    <a:p>
                      <a:pPr algn="l">
                        <a:lnSpc>
                          <a:spcPct val="150000"/>
                        </a:lnSpc>
                      </a:pPr>
                      <a:r>
                        <a:rPr lang="es-US" sz="1050">
                          <a:effectLst/>
                        </a:rPr>
                        <a:t>Monto pago</a:t>
                      </a:r>
                      <a:endParaRPr lang="es-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tc>
                  <a:txBody>
                    <a:bodyPr/>
                    <a:lstStyle/>
                    <a:p>
                      <a:pPr algn="ctr">
                        <a:lnSpc>
                          <a:spcPct val="150000"/>
                        </a:lnSpc>
                      </a:pPr>
                      <a:r>
                        <a:rPr lang="es-US" sz="1050" dirty="0">
                          <a:effectLst/>
                        </a:rPr>
                        <a:t>30%</a:t>
                      </a:r>
                      <a:endParaRPr lang="es-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extLst>
                  <a:ext uri="{0D108BD9-81ED-4DB2-BD59-A6C34878D82A}">
                    <a16:rowId xmlns:a16="http://schemas.microsoft.com/office/drawing/2014/main" val="3678423789"/>
                  </a:ext>
                </a:extLst>
              </a:tr>
              <a:tr h="176910">
                <a:tc>
                  <a:txBody>
                    <a:bodyPr/>
                    <a:lstStyle/>
                    <a:p>
                      <a:pPr algn="l">
                        <a:lnSpc>
                          <a:spcPct val="150000"/>
                        </a:lnSpc>
                      </a:pPr>
                      <a:r>
                        <a:rPr lang="es-US" sz="1050">
                          <a:effectLst/>
                        </a:rPr>
                        <a:t>Total capacidad</a:t>
                      </a:r>
                      <a:endParaRPr lang="es-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tc>
                  <a:txBody>
                    <a:bodyPr/>
                    <a:lstStyle/>
                    <a:p>
                      <a:pPr algn="ctr">
                        <a:lnSpc>
                          <a:spcPct val="150000"/>
                        </a:lnSpc>
                      </a:pPr>
                      <a:r>
                        <a:rPr lang="es-US" sz="1050" dirty="0">
                          <a:effectLst/>
                        </a:rPr>
                        <a:t>30%</a:t>
                      </a:r>
                      <a:endParaRPr lang="es-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extLst>
                  <a:ext uri="{0D108BD9-81ED-4DB2-BD59-A6C34878D82A}">
                    <a16:rowId xmlns:a16="http://schemas.microsoft.com/office/drawing/2014/main" val="2188946811"/>
                  </a:ext>
                </a:extLst>
              </a:tr>
              <a:tr h="176910">
                <a:tc gridSpan="2">
                  <a:txBody>
                    <a:bodyPr/>
                    <a:lstStyle/>
                    <a:p>
                      <a:pPr algn="ctr">
                        <a:lnSpc>
                          <a:spcPct val="150000"/>
                        </a:lnSpc>
                      </a:pPr>
                      <a:r>
                        <a:rPr lang="es-US" sz="1050" dirty="0">
                          <a:effectLst/>
                        </a:rPr>
                        <a:t>Calificación capital </a:t>
                      </a:r>
                      <a:endParaRPr lang="es-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tc hMerge="1">
                  <a:txBody>
                    <a:bodyPr/>
                    <a:lstStyle/>
                    <a:p>
                      <a:endParaRPr lang="es-US"/>
                    </a:p>
                  </a:txBody>
                  <a:tcPr/>
                </a:tc>
                <a:extLst>
                  <a:ext uri="{0D108BD9-81ED-4DB2-BD59-A6C34878D82A}">
                    <a16:rowId xmlns:a16="http://schemas.microsoft.com/office/drawing/2014/main" val="684875318"/>
                  </a:ext>
                </a:extLst>
              </a:tr>
              <a:tr h="176910">
                <a:tc>
                  <a:txBody>
                    <a:bodyPr/>
                    <a:lstStyle/>
                    <a:p>
                      <a:pPr algn="l">
                        <a:lnSpc>
                          <a:spcPct val="150000"/>
                        </a:lnSpc>
                      </a:pPr>
                      <a:r>
                        <a:rPr lang="es-US" sz="1050">
                          <a:effectLst/>
                        </a:rPr>
                        <a:t>Variables</a:t>
                      </a:r>
                      <a:endParaRPr lang="es-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tc>
                  <a:txBody>
                    <a:bodyPr/>
                    <a:lstStyle/>
                    <a:p>
                      <a:pPr algn="ctr">
                        <a:lnSpc>
                          <a:spcPct val="150000"/>
                        </a:lnSpc>
                      </a:pPr>
                      <a:r>
                        <a:rPr lang="es-US" sz="1050" dirty="0">
                          <a:effectLst/>
                        </a:rPr>
                        <a:t>Ponderación</a:t>
                      </a:r>
                      <a:endParaRPr lang="es-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extLst>
                  <a:ext uri="{0D108BD9-81ED-4DB2-BD59-A6C34878D82A}">
                    <a16:rowId xmlns:a16="http://schemas.microsoft.com/office/drawing/2014/main" val="3272246393"/>
                  </a:ext>
                </a:extLst>
              </a:tr>
              <a:tr h="176910">
                <a:tc>
                  <a:txBody>
                    <a:bodyPr/>
                    <a:lstStyle/>
                    <a:p>
                      <a:pPr algn="l">
                        <a:lnSpc>
                          <a:spcPct val="150000"/>
                        </a:lnSpc>
                      </a:pPr>
                      <a:r>
                        <a:rPr lang="es-US" sz="1050">
                          <a:effectLst/>
                        </a:rPr>
                        <a:t>Activos</a:t>
                      </a:r>
                      <a:endParaRPr lang="es-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tc>
                  <a:txBody>
                    <a:bodyPr/>
                    <a:lstStyle/>
                    <a:p>
                      <a:pPr algn="ctr">
                        <a:lnSpc>
                          <a:spcPct val="150000"/>
                        </a:lnSpc>
                      </a:pPr>
                      <a:r>
                        <a:rPr lang="es-US" sz="1050" dirty="0">
                          <a:effectLst/>
                        </a:rPr>
                        <a:t>4%</a:t>
                      </a:r>
                      <a:endParaRPr lang="es-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extLst>
                  <a:ext uri="{0D108BD9-81ED-4DB2-BD59-A6C34878D82A}">
                    <a16:rowId xmlns:a16="http://schemas.microsoft.com/office/drawing/2014/main" val="762997727"/>
                  </a:ext>
                </a:extLst>
              </a:tr>
              <a:tr h="176910">
                <a:tc>
                  <a:txBody>
                    <a:bodyPr/>
                    <a:lstStyle/>
                    <a:p>
                      <a:pPr algn="l">
                        <a:lnSpc>
                          <a:spcPct val="150000"/>
                        </a:lnSpc>
                      </a:pPr>
                      <a:r>
                        <a:rPr lang="es-US" sz="1050">
                          <a:effectLst/>
                        </a:rPr>
                        <a:t>Relacion pasivos a patrimonio</a:t>
                      </a:r>
                      <a:endParaRPr lang="es-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tc>
                  <a:txBody>
                    <a:bodyPr/>
                    <a:lstStyle/>
                    <a:p>
                      <a:pPr algn="ctr">
                        <a:lnSpc>
                          <a:spcPct val="150000"/>
                        </a:lnSpc>
                      </a:pPr>
                      <a:r>
                        <a:rPr lang="es-US" sz="1050" dirty="0">
                          <a:effectLst/>
                        </a:rPr>
                        <a:t>6%</a:t>
                      </a:r>
                      <a:endParaRPr lang="es-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extLst>
                  <a:ext uri="{0D108BD9-81ED-4DB2-BD59-A6C34878D82A}">
                    <a16:rowId xmlns:a16="http://schemas.microsoft.com/office/drawing/2014/main" val="3920571829"/>
                  </a:ext>
                </a:extLst>
              </a:tr>
              <a:tr h="176910">
                <a:tc>
                  <a:txBody>
                    <a:bodyPr/>
                    <a:lstStyle/>
                    <a:p>
                      <a:pPr algn="l">
                        <a:lnSpc>
                          <a:spcPct val="150000"/>
                        </a:lnSpc>
                      </a:pPr>
                      <a:r>
                        <a:rPr lang="es-US" sz="1050">
                          <a:effectLst/>
                        </a:rPr>
                        <a:t>Total capital</a:t>
                      </a:r>
                      <a:endParaRPr lang="es-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tc>
                  <a:txBody>
                    <a:bodyPr/>
                    <a:lstStyle/>
                    <a:p>
                      <a:pPr algn="ctr">
                        <a:lnSpc>
                          <a:spcPct val="150000"/>
                        </a:lnSpc>
                      </a:pPr>
                      <a:r>
                        <a:rPr lang="es-US" sz="1050" dirty="0">
                          <a:effectLst/>
                        </a:rPr>
                        <a:t>10%</a:t>
                      </a:r>
                      <a:endParaRPr lang="es-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extLst>
                  <a:ext uri="{0D108BD9-81ED-4DB2-BD59-A6C34878D82A}">
                    <a16:rowId xmlns:a16="http://schemas.microsoft.com/office/drawing/2014/main" val="2302607342"/>
                  </a:ext>
                </a:extLst>
              </a:tr>
              <a:tr h="176910">
                <a:tc gridSpan="2">
                  <a:txBody>
                    <a:bodyPr/>
                    <a:lstStyle/>
                    <a:p>
                      <a:pPr algn="ctr">
                        <a:lnSpc>
                          <a:spcPct val="150000"/>
                        </a:lnSpc>
                      </a:pPr>
                      <a:r>
                        <a:rPr lang="es-US" sz="1050" dirty="0">
                          <a:effectLst/>
                        </a:rPr>
                        <a:t>Colateral</a:t>
                      </a:r>
                      <a:endParaRPr lang="es-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tc hMerge="1">
                  <a:txBody>
                    <a:bodyPr/>
                    <a:lstStyle/>
                    <a:p>
                      <a:endParaRPr lang="es-US"/>
                    </a:p>
                  </a:txBody>
                  <a:tcPr/>
                </a:tc>
                <a:extLst>
                  <a:ext uri="{0D108BD9-81ED-4DB2-BD59-A6C34878D82A}">
                    <a16:rowId xmlns:a16="http://schemas.microsoft.com/office/drawing/2014/main" val="3271384609"/>
                  </a:ext>
                </a:extLst>
              </a:tr>
              <a:tr h="176910">
                <a:tc>
                  <a:txBody>
                    <a:bodyPr/>
                    <a:lstStyle/>
                    <a:p>
                      <a:pPr algn="l">
                        <a:lnSpc>
                          <a:spcPct val="150000"/>
                        </a:lnSpc>
                      </a:pPr>
                      <a:r>
                        <a:rPr lang="es-US" sz="1050">
                          <a:effectLst/>
                        </a:rPr>
                        <a:t>Variables</a:t>
                      </a:r>
                      <a:endParaRPr lang="es-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tc>
                  <a:txBody>
                    <a:bodyPr/>
                    <a:lstStyle/>
                    <a:p>
                      <a:pPr algn="ctr">
                        <a:lnSpc>
                          <a:spcPct val="150000"/>
                        </a:lnSpc>
                      </a:pPr>
                      <a:r>
                        <a:rPr lang="es-US" sz="1050" b="1" dirty="0">
                          <a:effectLst/>
                        </a:rPr>
                        <a:t>Ponderación</a:t>
                      </a:r>
                      <a:endParaRPr lang="es-US" sz="105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extLst>
                  <a:ext uri="{0D108BD9-81ED-4DB2-BD59-A6C34878D82A}">
                    <a16:rowId xmlns:a16="http://schemas.microsoft.com/office/drawing/2014/main" val="3115051757"/>
                  </a:ext>
                </a:extLst>
              </a:tr>
              <a:tr h="176910">
                <a:tc>
                  <a:txBody>
                    <a:bodyPr/>
                    <a:lstStyle/>
                    <a:p>
                      <a:pPr algn="l">
                        <a:lnSpc>
                          <a:spcPct val="150000"/>
                        </a:lnSpc>
                      </a:pPr>
                      <a:r>
                        <a:rPr lang="es-US" sz="1050">
                          <a:effectLst/>
                        </a:rPr>
                        <a:t>Garante</a:t>
                      </a:r>
                      <a:endParaRPr lang="es-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tc>
                  <a:txBody>
                    <a:bodyPr/>
                    <a:lstStyle/>
                    <a:p>
                      <a:pPr algn="ctr">
                        <a:lnSpc>
                          <a:spcPct val="150000"/>
                        </a:lnSpc>
                      </a:pPr>
                      <a:r>
                        <a:rPr lang="es-US" sz="1050" dirty="0">
                          <a:effectLst/>
                        </a:rPr>
                        <a:t>15%</a:t>
                      </a:r>
                      <a:endParaRPr lang="es-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extLst>
                  <a:ext uri="{0D108BD9-81ED-4DB2-BD59-A6C34878D82A}">
                    <a16:rowId xmlns:a16="http://schemas.microsoft.com/office/drawing/2014/main" val="3249415331"/>
                  </a:ext>
                </a:extLst>
              </a:tr>
              <a:tr h="176910">
                <a:tc>
                  <a:txBody>
                    <a:bodyPr/>
                    <a:lstStyle/>
                    <a:p>
                      <a:pPr algn="l">
                        <a:lnSpc>
                          <a:spcPct val="150000"/>
                        </a:lnSpc>
                      </a:pPr>
                      <a:r>
                        <a:rPr lang="es-US" sz="1050">
                          <a:effectLst/>
                        </a:rPr>
                        <a:t>Total colateral</a:t>
                      </a:r>
                      <a:endParaRPr lang="es-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tc>
                  <a:txBody>
                    <a:bodyPr/>
                    <a:lstStyle/>
                    <a:p>
                      <a:pPr algn="ctr">
                        <a:lnSpc>
                          <a:spcPct val="150000"/>
                        </a:lnSpc>
                      </a:pPr>
                      <a:r>
                        <a:rPr lang="es-US" sz="1050" dirty="0">
                          <a:effectLst/>
                        </a:rPr>
                        <a:t>15%</a:t>
                      </a:r>
                      <a:endParaRPr lang="es-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extLst>
                  <a:ext uri="{0D108BD9-81ED-4DB2-BD59-A6C34878D82A}">
                    <a16:rowId xmlns:a16="http://schemas.microsoft.com/office/drawing/2014/main" val="680667959"/>
                  </a:ext>
                </a:extLst>
              </a:tr>
              <a:tr h="176910">
                <a:tc gridSpan="2">
                  <a:txBody>
                    <a:bodyPr/>
                    <a:lstStyle/>
                    <a:p>
                      <a:pPr algn="ctr">
                        <a:lnSpc>
                          <a:spcPct val="150000"/>
                        </a:lnSpc>
                      </a:pPr>
                      <a:r>
                        <a:rPr lang="es-US" sz="1050" dirty="0">
                          <a:effectLst/>
                        </a:rPr>
                        <a:t>Condiciones</a:t>
                      </a:r>
                      <a:endParaRPr lang="es-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tc hMerge="1">
                  <a:txBody>
                    <a:bodyPr/>
                    <a:lstStyle/>
                    <a:p>
                      <a:endParaRPr lang="es-US"/>
                    </a:p>
                  </a:txBody>
                  <a:tcPr/>
                </a:tc>
                <a:extLst>
                  <a:ext uri="{0D108BD9-81ED-4DB2-BD59-A6C34878D82A}">
                    <a16:rowId xmlns:a16="http://schemas.microsoft.com/office/drawing/2014/main" val="3267400047"/>
                  </a:ext>
                </a:extLst>
              </a:tr>
              <a:tr h="176910">
                <a:tc>
                  <a:txBody>
                    <a:bodyPr/>
                    <a:lstStyle/>
                    <a:p>
                      <a:pPr algn="l">
                        <a:lnSpc>
                          <a:spcPct val="150000"/>
                        </a:lnSpc>
                      </a:pPr>
                      <a:r>
                        <a:rPr lang="es-US" sz="1050">
                          <a:effectLst/>
                        </a:rPr>
                        <a:t>Variables</a:t>
                      </a:r>
                      <a:endParaRPr lang="es-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tc>
                  <a:txBody>
                    <a:bodyPr/>
                    <a:lstStyle/>
                    <a:p>
                      <a:pPr algn="ctr">
                        <a:lnSpc>
                          <a:spcPct val="150000"/>
                        </a:lnSpc>
                      </a:pPr>
                      <a:r>
                        <a:rPr lang="es-US" sz="1050" b="1" dirty="0">
                          <a:effectLst/>
                        </a:rPr>
                        <a:t>Ponderación</a:t>
                      </a:r>
                      <a:endParaRPr lang="es-US" sz="105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extLst>
                  <a:ext uri="{0D108BD9-81ED-4DB2-BD59-A6C34878D82A}">
                    <a16:rowId xmlns:a16="http://schemas.microsoft.com/office/drawing/2014/main" val="1521672561"/>
                  </a:ext>
                </a:extLst>
              </a:tr>
              <a:tr h="176910">
                <a:tc>
                  <a:txBody>
                    <a:bodyPr/>
                    <a:lstStyle/>
                    <a:p>
                      <a:pPr algn="l">
                        <a:lnSpc>
                          <a:spcPct val="150000"/>
                        </a:lnSpc>
                      </a:pPr>
                      <a:r>
                        <a:rPr lang="es-US" sz="1050">
                          <a:effectLst/>
                        </a:rPr>
                        <a:t>Sector economico ( pib sectorial)</a:t>
                      </a:r>
                      <a:endParaRPr lang="es-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tc>
                  <a:txBody>
                    <a:bodyPr/>
                    <a:lstStyle/>
                    <a:p>
                      <a:pPr algn="ctr">
                        <a:lnSpc>
                          <a:spcPct val="150000"/>
                        </a:lnSpc>
                      </a:pPr>
                      <a:r>
                        <a:rPr lang="es-US" sz="1050" dirty="0">
                          <a:effectLst/>
                        </a:rPr>
                        <a:t>5%</a:t>
                      </a:r>
                      <a:endParaRPr lang="es-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extLst>
                  <a:ext uri="{0D108BD9-81ED-4DB2-BD59-A6C34878D82A}">
                    <a16:rowId xmlns:a16="http://schemas.microsoft.com/office/drawing/2014/main" val="2295958329"/>
                  </a:ext>
                </a:extLst>
              </a:tr>
              <a:tr h="176910">
                <a:tc>
                  <a:txBody>
                    <a:bodyPr/>
                    <a:lstStyle/>
                    <a:p>
                      <a:pPr algn="l">
                        <a:lnSpc>
                          <a:spcPct val="150000"/>
                        </a:lnSpc>
                      </a:pPr>
                      <a:r>
                        <a:rPr lang="es-US" sz="1050">
                          <a:effectLst/>
                        </a:rPr>
                        <a:t>Ciudad de residencia</a:t>
                      </a:r>
                      <a:endParaRPr lang="es-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tc>
                  <a:txBody>
                    <a:bodyPr/>
                    <a:lstStyle/>
                    <a:p>
                      <a:pPr algn="ctr">
                        <a:lnSpc>
                          <a:spcPct val="150000"/>
                        </a:lnSpc>
                      </a:pPr>
                      <a:r>
                        <a:rPr lang="es-US" sz="1050" dirty="0">
                          <a:effectLst/>
                        </a:rPr>
                        <a:t>5%</a:t>
                      </a:r>
                      <a:endParaRPr lang="es-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extLst>
                  <a:ext uri="{0D108BD9-81ED-4DB2-BD59-A6C34878D82A}">
                    <a16:rowId xmlns:a16="http://schemas.microsoft.com/office/drawing/2014/main" val="3091162543"/>
                  </a:ext>
                </a:extLst>
              </a:tr>
              <a:tr h="176910">
                <a:tc>
                  <a:txBody>
                    <a:bodyPr/>
                    <a:lstStyle/>
                    <a:p>
                      <a:pPr algn="l">
                        <a:lnSpc>
                          <a:spcPct val="150000"/>
                        </a:lnSpc>
                      </a:pPr>
                      <a:r>
                        <a:rPr lang="es-US" sz="1050">
                          <a:effectLst/>
                        </a:rPr>
                        <a:t>Total condiciones</a:t>
                      </a:r>
                      <a:endParaRPr lang="es-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tc>
                  <a:txBody>
                    <a:bodyPr/>
                    <a:lstStyle/>
                    <a:p>
                      <a:pPr algn="ctr">
                        <a:lnSpc>
                          <a:spcPct val="150000"/>
                        </a:lnSpc>
                      </a:pPr>
                      <a:r>
                        <a:rPr lang="es-US" sz="1050" dirty="0">
                          <a:effectLst/>
                        </a:rPr>
                        <a:t>10%</a:t>
                      </a:r>
                      <a:endParaRPr lang="es-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extLst>
                  <a:ext uri="{0D108BD9-81ED-4DB2-BD59-A6C34878D82A}">
                    <a16:rowId xmlns:a16="http://schemas.microsoft.com/office/drawing/2014/main" val="4252931266"/>
                  </a:ext>
                </a:extLst>
              </a:tr>
              <a:tr h="176910">
                <a:tc>
                  <a:txBody>
                    <a:bodyPr/>
                    <a:lstStyle/>
                    <a:p>
                      <a:pPr algn="l">
                        <a:lnSpc>
                          <a:spcPct val="150000"/>
                        </a:lnSpc>
                      </a:pPr>
                      <a:r>
                        <a:rPr lang="es-US" sz="1050">
                          <a:effectLst/>
                        </a:rPr>
                        <a:t>Calificación total</a:t>
                      </a:r>
                      <a:endParaRPr lang="es-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tc>
                  <a:txBody>
                    <a:bodyPr/>
                    <a:lstStyle/>
                    <a:p>
                      <a:pPr algn="ctr">
                        <a:lnSpc>
                          <a:spcPct val="150000"/>
                        </a:lnSpc>
                      </a:pPr>
                      <a:r>
                        <a:rPr lang="es-US" sz="1050" dirty="0">
                          <a:effectLst/>
                        </a:rPr>
                        <a:t>100%</a:t>
                      </a:r>
                      <a:endParaRPr lang="es-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602" marR="30602" marT="0" marB="0" anchor="b"/>
                </a:tc>
                <a:extLst>
                  <a:ext uri="{0D108BD9-81ED-4DB2-BD59-A6C34878D82A}">
                    <a16:rowId xmlns:a16="http://schemas.microsoft.com/office/drawing/2014/main" val="390575515"/>
                  </a:ext>
                </a:extLst>
              </a:tr>
            </a:tbl>
          </a:graphicData>
        </a:graphic>
      </p:graphicFrame>
    </p:spTree>
    <p:extLst>
      <p:ext uri="{BB962C8B-B14F-4D97-AF65-F5344CB8AC3E}">
        <p14:creationId xmlns:p14="http://schemas.microsoft.com/office/powerpoint/2010/main" val="2111001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48984" y="2536433"/>
            <a:ext cx="3657600" cy="1020011"/>
          </a:xfrm>
        </p:spPr>
        <p:txBody>
          <a:bodyPr rtlCol="0">
            <a:normAutofit/>
          </a:bodyPr>
          <a:lstStyle/>
          <a:p>
            <a:pPr rtl="0"/>
            <a:r>
              <a:rPr lang="es-ES" sz="3200" dirty="0"/>
              <a:t>CONCLUSIONES </a:t>
            </a:r>
          </a:p>
        </p:txBody>
      </p:sp>
      <p:graphicFrame>
        <p:nvGraphicFramePr>
          <p:cNvPr id="3" name="Marcador de contenido 2">
            <a:extLst>
              <a:ext uri="{FF2B5EF4-FFF2-40B4-BE49-F238E27FC236}">
                <a16:creationId xmlns:a16="http://schemas.microsoft.com/office/drawing/2014/main" id="{DE85A4C2-470E-4471-A77E-148ABA5C9D9E}"/>
              </a:ext>
            </a:extLst>
          </p:cNvPr>
          <p:cNvGraphicFramePr>
            <a:graphicFrameLocks noGrp="1"/>
          </p:cNvGraphicFramePr>
          <p:nvPr>
            <p:ph idx="1"/>
            <p:extLst>
              <p:ext uri="{D42A27DB-BD31-4B8C-83A1-F6EECF244321}">
                <p14:modId xmlns:p14="http://schemas.microsoft.com/office/powerpoint/2010/main" val="4035058161"/>
              </p:ext>
            </p:extLst>
          </p:nvPr>
        </p:nvGraphicFramePr>
        <p:xfrm>
          <a:off x="542925" y="571500"/>
          <a:ext cx="6218238"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lecha: curvada hacia la izquierda 4">
            <a:hlinkClick r:id="rId8" action="ppaction://hlinksldjump"/>
            <a:extLst>
              <a:ext uri="{FF2B5EF4-FFF2-40B4-BE49-F238E27FC236}">
                <a16:creationId xmlns:a16="http://schemas.microsoft.com/office/drawing/2014/main" id="{1EE72C6D-863B-49A3-97F8-DCF8943315E0}"/>
              </a:ext>
            </a:extLst>
          </p:cNvPr>
          <p:cNvSpPr/>
          <p:nvPr/>
        </p:nvSpPr>
        <p:spPr>
          <a:xfrm>
            <a:off x="11506584" y="6068997"/>
            <a:ext cx="336228" cy="43500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US">
              <a:solidFill>
                <a:schemeClr val="tx1"/>
              </a:solidFill>
            </a:endParaRPr>
          </a:p>
        </p:txBody>
      </p:sp>
      <p:sp>
        <p:nvSpPr>
          <p:cNvPr id="6" name="Marcador de número de diapositiva 5">
            <a:extLst>
              <a:ext uri="{FF2B5EF4-FFF2-40B4-BE49-F238E27FC236}">
                <a16:creationId xmlns:a16="http://schemas.microsoft.com/office/drawing/2014/main" id="{80EECD8D-9B59-40FF-BBA4-23D0C45CF6F9}"/>
              </a:ext>
            </a:extLst>
          </p:cNvPr>
          <p:cNvSpPr>
            <a:spLocks noGrp="1"/>
          </p:cNvSpPr>
          <p:nvPr>
            <p:ph type="sldNum" sz="quarter" idx="12"/>
          </p:nvPr>
        </p:nvSpPr>
        <p:spPr/>
        <p:txBody>
          <a:bodyPr/>
          <a:lstStyle/>
          <a:p>
            <a:pPr rtl="0"/>
            <a:fld id="{E31375A4-56A4-47D6-9801-1991572033F7}" type="slidenum">
              <a:rPr lang="es-ES" noProof="0" smtClean="0"/>
              <a:pPr rtl="0"/>
              <a:t>23</a:t>
            </a:fld>
            <a:endParaRPr lang="es-ES" noProof="0" dirty="0"/>
          </a:p>
        </p:txBody>
      </p:sp>
    </p:spTree>
    <p:extLst>
      <p:ext uri="{BB962C8B-B14F-4D97-AF65-F5344CB8AC3E}">
        <p14:creationId xmlns:p14="http://schemas.microsoft.com/office/powerpoint/2010/main" val="17638447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35333" y="2536433"/>
            <a:ext cx="4656667" cy="1020011"/>
          </a:xfrm>
        </p:spPr>
        <p:txBody>
          <a:bodyPr rtlCol="0">
            <a:normAutofit/>
          </a:bodyPr>
          <a:lstStyle/>
          <a:p>
            <a:pPr rtl="0"/>
            <a:r>
              <a:rPr lang="es-ES" sz="3200" dirty="0"/>
              <a:t>RECOMENDACIONES  </a:t>
            </a:r>
          </a:p>
        </p:txBody>
      </p:sp>
      <p:graphicFrame>
        <p:nvGraphicFramePr>
          <p:cNvPr id="3" name="Marcador de contenido 2">
            <a:extLst>
              <a:ext uri="{FF2B5EF4-FFF2-40B4-BE49-F238E27FC236}">
                <a16:creationId xmlns:a16="http://schemas.microsoft.com/office/drawing/2014/main" id="{DE85A4C2-470E-4471-A77E-148ABA5C9D9E}"/>
              </a:ext>
            </a:extLst>
          </p:cNvPr>
          <p:cNvGraphicFramePr>
            <a:graphicFrameLocks noGrp="1"/>
          </p:cNvGraphicFramePr>
          <p:nvPr>
            <p:ph idx="1"/>
            <p:extLst>
              <p:ext uri="{D42A27DB-BD31-4B8C-83A1-F6EECF244321}">
                <p14:modId xmlns:p14="http://schemas.microsoft.com/office/powerpoint/2010/main" val="3379316515"/>
              </p:ext>
            </p:extLst>
          </p:nvPr>
        </p:nvGraphicFramePr>
        <p:xfrm>
          <a:off x="542925" y="571500"/>
          <a:ext cx="6218238"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lecha: curvada hacia la izquierda 4">
            <a:hlinkClick r:id="rId8" action="ppaction://hlinksldjump"/>
            <a:extLst>
              <a:ext uri="{FF2B5EF4-FFF2-40B4-BE49-F238E27FC236}">
                <a16:creationId xmlns:a16="http://schemas.microsoft.com/office/drawing/2014/main" id="{63C448C5-7566-42F1-B32F-95112C63D120}"/>
              </a:ext>
            </a:extLst>
          </p:cNvPr>
          <p:cNvSpPr/>
          <p:nvPr/>
        </p:nvSpPr>
        <p:spPr>
          <a:xfrm>
            <a:off x="11506584" y="6068997"/>
            <a:ext cx="336228" cy="43500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US">
              <a:solidFill>
                <a:schemeClr val="tx1"/>
              </a:solidFill>
            </a:endParaRPr>
          </a:p>
        </p:txBody>
      </p:sp>
      <p:sp>
        <p:nvSpPr>
          <p:cNvPr id="6" name="Marcador de número de diapositiva 5">
            <a:extLst>
              <a:ext uri="{FF2B5EF4-FFF2-40B4-BE49-F238E27FC236}">
                <a16:creationId xmlns:a16="http://schemas.microsoft.com/office/drawing/2014/main" id="{2A5AD7F4-4921-422D-ACAF-280892B0A504}"/>
              </a:ext>
            </a:extLst>
          </p:cNvPr>
          <p:cNvSpPr>
            <a:spLocks noGrp="1"/>
          </p:cNvSpPr>
          <p:nvPr>
            <p:ph type="sldNum" sz="quarter" idx="12"/>
          </p:nvPr>
        </p:nvSpPr>
        <p:spPr/>
        <p:txBody>
          <a:bodyPr/>
          <a:lstStyle/>
          <a:p>
            <a:pPr rtl="0"/>
            <a:fld id="{E31375A4-56A4-47D6-9801-1991572033F7}" type="slidenum">
              <a:rPr lang="es-ES" noProof="0" smtClean="0"/>
              <a:pPr rtl="0"/>
              <a:t>24</a:t>
            </a:fld>
            <a:endParaRPr lang="es-ES" noProof="0" dirty="0"/>
          </a:p>
        </p:txBody>
      </p:sp>
    </p:spTree>
    <p:extLst>
      <p:ext uri="{BB962C8B-B14F-4D97-AF65-F5344CB8AC3E}">
        <p14:creationId xmlns:p14="http://schemas.microsoft.com/office/powerpoint/2010/main" val="3056786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4368E-6D0D-4B65-B861-42B9D52E6118}"/>
              </a:ext>
            </a:extLst>
          </p:cNvPr>
          <p:cNvSpPr>
            <a:spLocks noGrp="1"/>
          </p:cNvSpPr>
          <p:nvPr>
            <p:ph type="title"/>
          </p:nvPr>
        </p:nvSpPr>
        <p:spPr>
          <a:xfrm>
            <a:off x="1367367" y="1896534"/>
            <a:ext cx="9457266" cy="2577572"/>
          </a:xfrm>
        </p:spPr>
        <p:txBody>
          <a:bodyPr>
            <a:noAutofit/>
          </a:bodyPr>
          <a:lstStyle/>
          <a:p>
            <a:r>
              <a:rPr lang="es-US" sz="15000" dirty="0"/>
              <a:t>GRACIAS</a:t>
            </a:r>
          </a:p>
        </p:txBody>
      </p:sp>
      <p:sp>
        <p:nvSpPr>
          <p:cNvPr id="5" name="Marcador de número de diapositiva 4">
            <a:extLst>
              <a:ext uri="{FF2B5EF4-FFF2-40B4-BE49-F238E27FC236}">
                <a16:creationId xmlns:a16="http://schemas.microsoft.com/office/drawing/2014/main" id="{E00F75AF-3A2C-4FD2-AF00-7A1CD13F0E2A}"/>
              </a:ext>
            </a:extLst>
          </p:cNvPr>
          <p:cNvSpPr>
            <a:spLocks noGrp="1"/>
          </p:cNvSpPr>
          <p:nvPr>
            <p:ph type="sldNum" sz="quarter" idx="12"/>
          </p:nvPr>
        </p:nvSpPr>
        <p:spPr/>
        <p:txBody>
          <a:bodyPr/>
          <a:lstStyle/>
          <a:p>
            <a:pPr rtl="0"/>
            <a:fld id="{E31375A4-56A4-47D6-9801-1991572033F7}" type="slidenum">
              <a:rPr lang="es-ES" noProof="0" smtClean="0"/>
              <a:t>25</a:t>
            </a:fld>
            <a:endParaRPr lang="es-ES" noProof="0" dirty="0"/>
          </a:p>
        </p:txBody>
      </p:sp>
    </p:spTree>
    <p:extLst>
      <p:ext uri="{BB962C8B-B14F-4D97-AF65-F5344CB8AC3E}">
        <p14:creationId xmlns:p14="http://schemas.microsoft.com/office/powerpoint/2010/main" val="33512834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48984" y="3112167"/>
            <a:ext cx="3657600" cy="1020011"/>
          </a:xfrm>
        </p:spPr>
        <p:txBody>
          <a:bodyPr rtlCol="0">
            <a:normAutofit fontScale="90000"/>
          </a:bodyPr>
          <a:lstStyle/>
          <a:p>
            <a:pPr rtl="0"/>
            <a:r>
              <a:rPr lang="es-ES" sz="3200" dirty="0"/>
              <a:t>PLANTEAMIENTO DEL PROBLEMA</a:t>
            </a:r>
          </a:p>
        </p:txBody>
      </p:sp>
      <p:graphicFrame>
        <p:nvGraphicFramePr>
          <p:cNvPr id="3" name="Marcador de contenido 2">
            <a:extLst>
              <a:ext uri="{FF2B5EF4-FFF2-40B4-BE49-F238E27FC236}">
                <a16:creationId xmlns:a16="http://schemas.microsoft.com/office/drawing/2014/main" id="{DE85A4C2-470E-4471-A77E-148ABA5C9D9E}"/>
              </a:ext>
            </a:extLst>
          </p:cNvPr>
          <p:cNvGraphicFramePr>
            <a:graphicFrameLocks noGrp="1"/>
          </p:cNvGraphicFramePr>
          <p:nvPr>
            <p:ph idx="1"/>
            <p:extLst>
              <p:ext uri="{D42A27DB-BD31-4B8C-83A1-F6EECF244321}">
                <p14:modId xmlns:p14="http://schemas.microsoft.com/office/powerpoint/2010/main" val="2602639021"/>
              </p:ext>
            </p:extLst>
          </p:nvPr>
        </p:nvGraphicFramePr>
        <p:xfrm>
          <a:off x="542925" y="571500"/>
          <a:ext cx="6218238"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lecha: curvada hacia la izquierda 3">
            <a:hlinkClick r:id="rId8" action="ppaction://hlinksldjump"/>
            <a:extLst>
              <a:ext uri="{FF2B5EF4-FFF2-40B4-BE49-F238E27FC236}">
                <a16:creationId xmlns:a16="http://schemas.microsoft.com/office/drawing/2014/main" id="{269BF023-787E-48DB-848B-84639EF4A274}"/>
              </a:ext>
            </a:extLst>
          </p:cNvPr>
          <p:cNvSpPr/>
          <p:nvPr/>
        </p:nvSpPr>
        <p:spPr>
          <a:xfrm>
            <a:off x="11506584" y="6068997"/>
            <a:ext cx="336228" cy="43500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US">
              <a:solidFill>
                <a:schemeClr val="tx1"/>
              </a:solidFill>
            </a:endParaRPr>
          </a:p>
        </p:txBody>
      </p:sp>
      <p:sp>
        <p:nvSpPr>
          <p:cNvPr id="7" name="Marcador de número de diapositiva 6">
            <a:extLst>
              <a:ext uri="{FF2B5EF4-FFF2-40B4-BE49-F238E27FC236}">
                <a16:creationId xmlns:a16="http://schemas.microsoft.com/office/drawing/2014/main" id="{BAE388E7-520B-4A6F-8FA9-A9F94B49F0CE}"/>
              </a:ext>
            </a:extLst>
          </p:cNvPr>
          <p:cNvSpPr>
            <a:spLocks noGrp="1"/>
          </p:cNvSpPr>
          <p:nvPr>
            <p:ph type="sldNum" sz="quarter" idx="12"/>
          </p:nvPr>
        </p:nvSpPr>
        <p:spPr/>
        <p:txBody>
          <a:bodyPr/>
          <a:lstStyle/>
          <a:p>
            <a:pPr rtl="0"/>
            <a:fld id="{E31375A4-56A4-47D6-9801-1991572033F7}" type="slidenum">
              <a:rPr lang="es-ES" noProof="0" smtClean="0"/>
              <a:pPr rtl="0"/>
              <a:t>3</a:t>
            </a:fld>
            <a:endParaRPr lang="es-ES" noProof="0" dirty="0"/>
          </a:p>
        </p:txBody>
      </p:sp>
    </p:spTree>
    <p:extLst>
      <p:ext uri="{BB962C8B-B14F-4D97-AF65-F5344CB8AC3E}">
        <p14:creationId xmlns:p14="http://schemas.microsoft.com/office/powerpoint/2010/main" val="41016075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48984" y="4267199"/>
            <a:ext cx="3657600" cy="1020011"/>
          </a:xfrm>
        </p:spPr>
        <p:txBody>
          <a:bodyPr rtlCol="0">
            <a:normAutofit/>
          </a:bodyPr>
          <a:lstStyle/>
          <a:p>
            <a:pPr rtl="0"/>
            <a:r>
              <a:rPr lang="es-ES" sz="3200" dirty="0"/>
              <a:t>OBJETIVOS ESPECIFICOS </a:t>
            </a:r>
          </a:p>
        </p:txBody>
      </p:sp>
      <p:sp>
        <p:nvSpPr>
          <p:cNvPr id="4" name="Título 1">
            <a:extLst>
              <a:ext uri="{FF2B5EF4-FFF2-40B4-BE49-F238E27FC236}">
                <a16:creationId xmlns:a16="http://schemas.microsoft.com/office/drawing/2014/main" id="{F8F2B184-015D-40A8-9064-8FE0CD076A3C}"/>
              </a:ext>
            </a:extLst>
          </p:cNvPr>
          <p:cNvSpPr txBox="1">
            <a:spLocks/>
          </p:cNvSpPr>
          <p:nvPr/>
        </p:nvSpPr>
        <p:spPr>
          <a:xfrm>
            <a:off x="7848984" y="747962"/>
            <a:ext cx="3657600" cy="1020011"/>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2600" b="1" kern="1200">
                <a:solidFill>
                  <a:schemeClr val="bg1"/>
                </a:solidFill>
                <a:latin typeface="+mj-lt"/>
                <a:ea typeface="+mj-ea"/>
                <a:cs typeface="+mj-cs"/>
              </a:defRPr>
            </a:lvl1pPr>
          </a:lstStyle>
          <a:p>
            <a:r>
              <a:rPr lang="es-ES" sz="3200" dirty="0"/>
              <a:t>OBJETIVO GENERAL </a:t>
            </a:r>
          </a:p>
        </p:txBody>
      </p:sp>
      <p:sp>
        <p:nvSpPr>
          <p:cNvPr id="8" name="CuadroTexto 7">
            <a:extLst>
              <a:ext uri="{FF2B5EF4-FFF2-40B4-BE49-F238E27FC236}">
                <a16:creationId xmlns:a16="http://schemas.microsoft.com/office/drawing/2014/main" id="{E50D5A87-F5B8-4428-8DD1-8FEF6A49B53D}"/>
              </a:ext>
            </a:extLst>
          </p:cNvPr>
          <p:cNvSpPr txBox="1"/>
          <p:nvPr/>
        </p:nvSpPr>
        <p:spPr>
          <a:xfrm>
            <a:off x="417094" y="571499"/>
            <a:ext cx="6476616" cy="1631216"/>
          </a:xfrm>
          <a:prstGeom prst="rect">
            <a:avLst/>
          </a:prstGeom>
          <a:noFill/>
        </p:spPr>
        <p:txBody>
          <a:bodyPr wrap="square">
            <a:spAutoFit/>
          </a:bodyPr>
          <a:lstStyle/>
          <a:p>
            <a:pPr algn="just"/>
            <a:r>
              <a:rPr lang="es-EC" sz="2000" dirty="0">
                <a:effectLst/>
                <a:latin typeface="+mj-lt"/>
                <a:ea typeface="Calibri" panose="020F0502020204030204" pitchFamily="34" charset="0"/>
              </a:rPr>
              <a:t>Investigar la incidencia de una metodología de microcrédito</a:t>
            </a:r>
            <a:r>
              <a:rPr lang="es-EC" sz="2000" dirty="0">
                <a:latin typeface="+mj-lt"/>
                <a:ea typeface="Calibri" panose="020F0502020204030204" pitchFamily="34" charset="0"/>
              </a:rPr>
              <a:t>, analizando </a:t>
            </a:r>
            <a:r>
              <a:rPr lang="es-EC" sz="2000" dirty="0">
                <a:effectLst/>
                <a:latin typeface="+mj-lt"/>
                <a:ea typeface="Calibri" panose="020F0502020204030204" pitchFamily="34" charset="0"/>
              </a:rPr>
              <a:t>los principales indicadores de morosidad y  encuestas a los beneficiaros para disponer de un insumo que permita el diseño de un scoring de crédito</a:t>
            </a:r>
            <a:endParaRPr lang="es-US" sz="2000" dirty="0">
              <a:latin typeface="+mj-lt"/>
            </a:endParaRPr>
          </a:p>
        </p:txBody>
      </p:sp>
      <p:sp>
        <p:nvSpPr>
          <p:cNvPr id="10" name="CuadroTexto 9">
            <a:extLst>
              <a:ext uri="{FF2B5EF4-FFF2-40B4-BE49-F238E27FC236}">
                <a16:creationId xmlns:a16="http://schemas.microsoft.com/office/drawing/2014/main" id="{9B2B040C-6C3E-4E0B-8394-33B2EBC184F1}"/>
              </a:ext>
            </a:extLst>
          </p:cNvPr>
          <p:cNvSpPr txBox="1"/>
          <p:nvPr/>
        </p:nvSpPr>
        <p:spPr>
          <a:xfrm>
            <a:off x="685416" y="3085625"/>
            <a:ext cx="6112042" cy="2862322"/>
          </a:xfrm>
          <a:prstGeom prst="rect">
            <a:avLst/>
          </a:prstGeom>
          <a:noFill/>
        </p:spPr>
        <p:txBody>
          <a:bodyPr wrap="square">
            <a:spAutoFit/>
          </a:bodyPr>
          <a:lstStyle/>
          <a:p>
            <a:pPr lvl="0" algn="r"/>
            <a:r>
              <a:rPr lang="es-EC" sz="2000" dirty="0">
                <a:effectLst/>
                <a:latin typeface="+mj-lt"/>
                <a:ea typeface="Calibri" panose="020F0502020204030204" pitchFamily="34" charset="0"/>
                <a:cs typeface="Times New Roman" panose="02020603050405020304" pitchFamily="18" charset="0"/>
              </a:rPr>
              <a:t>Realizar un diagnóstico de los indicadores de morosidad, cartera y el impacto al patrimonio.</a:t>
            </a:r>
          </a:p>
          <a:p>
            <a:pPr lvl="0" algn="r"/>
            <a:r>
              <a:rPr lang="es-EC" sz="2000" dirty="0">
                <a:effectLst/>
                <a:latin typeface="+mj-lt"/>
                <a:ea typeface="Calibri" panose="020F0502020204030204" pitchFamily="34" charset="0"/>
                <a:cs typeface="Times New Roman" panose="02020603050405020304" pitchFamily="18" charset="0"/>
              </a:rPr>
              <a:t> </a:t>
            </a:r>
            <a:endParaRPr lang="es-US" sz="2000" dirty="0">
              <a:effectLst/>
              <a:latin typeface="+mj-lt"/>
              <a:ea typeface="Calibri" panose="020F0502020204030204" pitchFamily="34" charset="0"/>
              <a:cs typeface="Times New Roman" panose="02020603050405020304" pitchFamily="18" charset="0"/>
            </a:endParaRPr>
          </a:p>
          <a:p>
            <a:pPr lvl="0" algn="r"/>
            <a:r>
              <a:rPr lang="es-EC" sz="2000" dirty="0">
                <a:effectLst/>
                <a:latin typeface="+mj-lt"/>
                <a:ea typeface="Calibri" panose="020F0502020204030204" pitchFamily="34" charset="0"/>
                <a:cs typeface="Times New Roman" panose="02020603050405020304" pitchFamily="18" charset="0"/>
              </a:rPr>
              <a:t>Realizar una recolección de datos que sustente la investigación.</a:t>
            </a:r>
          </a:p>
          <a:p>
            <a:pPr lvl="0" algn="r"/>
            <a:endParaRPr lang="es-US" sz="2000" dirty="0">
              <a:effectLst/>
              <a:latin typeface="+mj-lt"/>
              <a:ea typeface="Calibri" panose="020F0502020204030204" pitchFamily="34" charset="0"/>
              <a:cs typeface="Times New Roman" panose="02020603050405020304" pitchFamily="18" charset="0"/>
            </a:endParaRPr>
          </a:p>
          <a:p>
            <a:pPr lvl="0" algn="r"/>
            <a:r>
              <a:rPr lang="es-EC" sz="2000" dirty="0">
                <a:effectLst/>
                <a:latin typeface="+mj-lt"/>
                <a:ea typeface="Calibri" panose="020F0502020204030204" pitchFamily="34" charset="0"/>
                <a:cs typeface="Times New Roman" panose="02020603050405020304" pitchFamily="18" charset="0"/>
              </a:rPr>
              <a:t>Analizar y seleccionar el método que se ajuste a las necesidades de la Cooperativa de Ahorro y Crédito Ambato.</a:t>
            </a:r>
            <a:endParaRPr lang="es-US" sz="2000" dirty="0">
              <a:effectLst/>
              <a:latin typeface="+mj-lt"/>
              <a:ea typeface="Calibri" panose="020F0502020204030204" pitchFamily="34" charset="0"/>
              <a:cs typeface="Times New Roman" panose="02020603050405020304" pitchFamily="18" charset="0"/>
            </a:endParaRPr>
          </a:p>
        </p:txBody>
      </p:sp>
      <p:sp>
        <p:nvSpPr>
          <p:cNvPr id="12" name="Flecha: curvada hacia la izquierda 11">
            <a:hlinkClick r:id="rId3" action="ppaction://hlinksldjump"/>
            <a:extLst>
              <a:ext uri="{FF2B5EF4-FFF2-40B4-BE49-F238E27FC236}">
                <a16:creationId xmlns:a16="http://schemas.microsoft.com/office/drawing/2014/main" id="{E2350627-2280-4022-B6B3-372F9393F782}"/>
              </a:ext>
            </a:extLst>
          </p:cNvPr>
          <p:cNvSpPr/>
          <p:nvPr/>
        </p:nvSpPr>
        <p:spPr>
          <a:xfrm>
            <a:off x="11506584" y="6068997"/>
            <a:ext cx="336228" cy="43500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US">
              <a:solidFill>
                <a:schemeClr val="tx1"/>
              </a:solidFill>
            </a:endParaRPr>
          </a:p>
        </p:txBody>
      </p:sp>
      <p:sp>
        <p:nvSpPr>
          <p:cNvPr id="13" name="Marcador de número de diapositiva 12">
            <a:extLst>
              <a:ext uri="{FF2B5EF4-FFF2-40B4-BE49-F238E27FC236}">
                <a16:creationId xmlns:a16="http://schemas.microsoft.com/office/drawing/2014/main" id="{7CD3B537-7ED2-45E8-AF3F-6B5DEA661128}"/>
              </a:ext>
            </a:extLst>
          </p:cNvPr>
          <p:cNvSpPr>
            <a:spLocks noGrp="1"/>
          </p:cNvSpPr>
          <p:nvPr>
            <p:ph type="sldNum" sz="quarter" idx="12"/>
          </p:nvPr>
        </p:nvSpPr>
        <p:spPr/>
        <p:txBody>
          <a:bodyPr/>
          <a:lstStyle/>
          <a:p>
            <a:pPr rtl="0"/>
            <a:fld id="{E31375A4-56A4-47D6-9801-1991572033F7}" type="slidenum">
              <a:rPr lang="es-ES" noProof="0" smtClean="0"/>
              <a:pPr rtl="0"/>
              <a:t>4</a:t>
            </a:fld>
            <a:endParaRPr lang="es-ES" noProof="0" dirty="0"/>
          </a:p>
        </p:txBody>
      </p:sp>
    </p:spTree>
    <p:extLst>
      <p:ext uri="{BB962C8B-B14F-4D97-AF65-F5344CB8AC3E}">
        <p14:creationId xmlns:p14="http://schemas.microsoft.com/office/powerpoint/2010/main" val="2755215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0" y="423643"/>
            <a:ext cx="9601200" cy="779515"/>
          </a:xfrm>
        </p:spPr>
        <p:txBody>
          <a:bodyPr rtlCol="0">
            <a:normAutofit fontScale="90000"/>
          </a:bodyPr>
          <a:lstStyle/>
          <a:p>
            <a:pPr rtl="0"/>
            <a:br>
              <a:rPr lang="es-ES" dirty="0"/>
            </a:br>
            <a:r>
              <a:rPr lang="es-ES" dirty="0"/>
              <a:t>El microcrédito</a:t>
            </a:r>
          </a:p>
        </p:txBody>
      </p:sp>
      <p:pic>
        <p:nvPicPr>
          <p:cNvPr id="3" name="Imagen 2">
            <a:extLst>
              <a:ext uri="{FF2B5EF4-FFF2-40B4-BE49-F238E27FC236}">
                <a16:creationId xmlns:a16="http://schemas.microsoft.com/office/drawing/2014/main" id="{970FB7BA-E276-424E-B3F3-401A87230A33}"/>
              </a:ext>
            </a:extLst>
          </p:cNvPr>
          <p:cNvPicPr>
            <a:picLocks noChangeAspect="1"/>
          </p:cNvPicPr>
          <p:nvPr/>
        </p:nvPicPr>
        <p:blipFill>
          <a:blip r:embed="rId3"/>
          <a:stretch>
            <a:fillRect/>
          </a:stretch>
        </p:blipFill>
        <p:spPr>
          <a:xfrm>
            <a:off x="850584" y="2383561"/>
            <a:ext cx="4667901" cy="2459415"/>
          </a:xfrm>
          <a:prstGeom prst="rect">
            <a:avLst/>
          </a:prstGeom>
        </p:spPr>
      </p:pic>
      <p:sp>
        <p:nvSpPr>
          <p:cNvPr id="5" name="CuadroTexto 4">
            <a:extLst>
              <a:ext uri="{FF2B5EF4-FFF2-40B4-BE49-F238E27FC236}">
                <a16:creationId xmlns:a16="http://schemas.microsoft.com/office/drawing/2014/main" id="{23C3FF3E-B1A1-45E7-B108-8F9F262845DA}"/>
              </a:ext>
            </a:extLst>
          </p:cNvPr>
          <p:cNvSpPr txBox="1"/>
          <p:nvPr/>
        </p:nvSpPr>
        <p:spPr>
          <a:xfrm>
            <a:off x="5799220" y="1203158"/>
            <a:ext cx="6112042" cy="1938992"/>
          </a:xfrm>
          <a:prstGeom prst="rect">
            <a:avLst/>
          </a:prstGeom>
          <a:noFill/>
        </p:spPr>
        <p:txBody>
          <a:bodyPr wrap="square">
            <a:spAutoFit/>
          </a:bodyPr>
          <a:lstStyle/>
          <a:p>
            <a:r>
              <a:rPr lang="es-EC" sz="2000" b="1" dirty="0">
                <a:effectLst/>
                <a:latin typeface="+mj-lt"/>
                <a:ea typeface="Calibri" panose="020F0502020204030204" pitchFamily="34" charset="0"/>
              </a:rPr>
              <a:t>El microcrédito </a:t>
            </a:r>
          </a:p>
          <a:p>
            <a:pPr algn="just"/>
            <a:r>
              <a:rPr lang="es-EC" sz="2000" dirty="0">
                <a:latin typeface="+mj-lt"/>
                <a:ea typeface="Calibri" panose="020F0502020204030204" pitchFamily="34" charset="0"/>
              </a:rPr>
              <a:t>S</a:t>
            </a:r>
            <a:r>
              <a:rPr lang="es-EC" sz="2000" dirty="0">
                <a:effectLst/>
                <a:latin typeface="+mj-lt"/>
                <a:ea typeface="Calibri" panose="020F0502020204030204" pitchFamily="34" charset="0"/>
              </a:rPr>
              <a:t>on pequeños préstamos que se conceden a comerciantes que necesitan capital para invertir en el negocio y no cuenta con garantías que exige la banca tradicional. Para acceder a este crédito se debe contar con un negocio propio. </a:t>
            </a:r>
            <a:endParaRPr lang="es-US" sz="2000" dirty="0">
              <a:latin typeface="+mj-lt"/>
            </a:endParaRPr>
          </a:p>
        </p:txBody>
      </p:sp>
      <p:sp>
        <p:nvSpPr>
          <p:cNvPr id="7" name="CuadroTexto 6">
            <a:extLst>
              <a:ext uri="{FF2B5EF4-FFF2-40B4-BE49-F238E27FC236}">
                <a16:creationId xmlns:a16="http://schemas.microsoft.com/office/drawing/2014/main" id="{C2184E7E-FCAE-4CDA-9D31-F1A70F87F206}"/>
              </a:ext>
            </a:extLst>
          </p:cNvPr>
          <p:cNvSpPr txBox="1"/>
          <p:nvPr/>
        </p:nvSpPr>
        <p:spPr>
          <a:xfrm>
            <a:off x="5799220" y="3408073"/>
            <a:ext cx="6112042" cy="2246769"/>
          </a:xfrm>
          <a:prstGeom prst="rect">
            <a:avLst/>
          </a:prstGeom>
          <a:noFill/>
        </p:spPr>
        <p:txBody>
          <a:bodyPr wrap="square">
            <a:spAutoFit/>
          </a:bodyPr>
          <a:lstStyle/>
          <a:p>
            <a:pPr marL="285750" lvl="0" indent="-285750" algn="just">
              <a:buFont typeface="Arial" panose="020B0604020202020204" pitchFamily="34" charset="0"/>
              <a:buChar char="•"/>
            </a:pPr>
            <a:r>
              <a:rPr lang="es-EC" sz="2000" dirty="0">
                <a:effectLst/>
                <a:latin typeface="+mj-lt"/>
                <a:ea typeface="Calibri" panose="020F0502020204030204" pitchFamily="34" charset="0"/>
                <a:cs typeface="Times New Roman" panose="02020603050405020304" pitchFamily="18" charset="0"/>
              </a:rPr>
              <a:t>Préstamos individuales</a:t>
            </a:r>
            <a:endParaRPr lang="es-US" sz="2000" dirty="0">
              <a:effectLst/>
              <a:latin typeface="+mj-lt"/>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C" sz="2000" dirty="0">
                <a:effectLst/>
                <a:latin typeface="+mj-lt"/>
                <a:ea typeface="Calibri" panose="020F0502020204030204" pitchFamily="34" charset="0"/>
                <a:cs typeface="Times New Roman" panose="02020603050405020304" pitchFamily="18" charset="0"/>
              </a:rPr>
              <a:t>Uniones de crédito o cooperativas de ahorro y crédito</a:t>
            </a:r>
            <a:endParaRPr lang="es-US" sz="2000" dirty="0">
              <a:effectLst/>
              <a:latin typeface="+mj-lt"/>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C" sz="2000" dirty="0">
                <a:effectLst/>
                <a:latin typeface="+mj-lt"/>
                <a:ea typeface="Calibri" panose="020F0502020204030204" pitchFamily="34" charset="0"/>
                <a:cs typeface="Times New Roman" panose="02020603050405020304" pitchFamily="18" charset="0"/>
              </a:rPr>
              <a:t>Grupos solidarios</a:t>
            </a:r>
            <a:endParaRPr lang="es-US" sz="2000" dirty="0">
              <a:effectLst/>
              <a:latin typeface="+mj-lt"/>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C" sz="2000" dirty="0">
                <a:effectLst/>
                <a:latin typeface="+mj-lt"/>
                <a:ea typeface="Calibri" panose="020F0502020204030204" pitchFamily="34" charset="0"/>
                <a:cs typeface="Times New Roman" panose="02020603050405020304" pitchFamily="18" charset="0"/>
              </a:rPr>
              <a:t>Bancos comunales</a:t>
            </a:r>
            <a:endParaRPr lang="es-US" sz="2000" dirty="0">
              <a:effectLst/>
              <a:latin typeface="+mj-lt"/>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C" sz="2000" dirty="0">
                <a:effectLst/>
                <a:latin typeface="+mj-lt"/>
                <a:ea typeface="Calibri" panose="020F0502020204030204" pitchFamily="34" charset="0"/>
                <a:cs typeface="Times New Roman" panose="02020603050405020304" pitchFamily="18" charset="0"/>
              </a:rPr>
              <a:t>Fondos rotatorios</a:t>
            </a:r>
            <a:endParaRPr lang="es-US" sz="2000" dirty="0">
              <a:effectLst/>
              <a:latin typeface="+mj-lt"/>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C" sz="2000" dirty="0" err="1">
                <a:effectLst/>
                <a:latin typeface="+mj-lt"/>
                <a:ea typeface="Calibri" panose="020F0502020204030204" pitchFamily="34" charset="0"/>
                <a:cs typeface="Times New Roman" panose="02020603050405020304" pitchFamily="18" charset="0"/>
              </a:rPr>
              <a:t>Self</a:t>
            </a:r>
            <a:r>
              <a:rPr lang="es-EC" sz="2000" dirty="0">
                <a:effectLst/>
                <a:latin typeface="+mj-lt"/>
                <a:ea typeface="Calibri" panose="020F0502020204030204" pitchFamily="34" charset="0"/>
                <a:cs typeface="Times New Roman" panose="02020603050405020304" pitchFamily="18" charset="0"/>
              </a:rPr>
              <a:t> </a:t>
            </a:r>
            <a:r>
              <a:rPr lang="es-EC" sz="2000" dirty="0" err="1">
                <a:effectLst/>
                <a:latin typeface="+mj-lt"/>
                <a:ea typeface="Calibri" panose="020F0502020204030204" pitchFamily="34" charset="0"/>
                <a:cs typeface="Times New Roman" panose="02020603050405020304" pitchFamily="18" charset="0"/>
              </a:rPr>
              <a:t>help</a:t>
            </a:r>
            <a:r>
              <a:rPr lang="es-EC" sz="2000" dirty="0">
                <a:effectLst/>
                <a:latin typeface="+mj-lt"/>
                <a:ea typeface="Calibri" panose="020F0502020204030204" pitchFamily="34" charset="0"/>
                <a:cs typeface="Times New Roman" panose="02020603050405020304" pitchFamily="18" charset="0"/>
              </a:rPr>
              <a:t> </a:t>
            </a:r>
            <a:r>
              <a:rPr lang="es-EC" sz="2000" dirty="0" err="1">
                <a:effectLst/>
                <a:latin typeface="+mj-lt"/>
                <a:ea typeface="Calibri" panose="020F0502020204030204" pitchFamily="34" charset="0"/>
                <a:cs typeface="Times New Roman" panose="02020603050405020304" pitchFamily="18" charset="0"/>
              </a:rPr>
              <a:t>groups</a:t>
            </a:r>
            <a:endParaRPr lang="es-US" sz="2000" dirty="0">
              <a:effectLst/>
              <a:latin typeface="+mj-lt"/>
              <a:ea typeface="Calibri" panose="020F0502020204030204" pitchFamily="34" charset="0"/>
              <a:cs typeface="Times New Roman" panose="02020603050405020304" pitchFamily="18" charset="0"/>
            </a:endParaRPr>
          </a:p>
        </p:txBody>
      </p:sp>
      <p:sp>
        <p:nvSpPr>
          <p:cNvPr id="9" name="Flecha: curvada hacia la izquierda 8">
            <a:hlinkClick r:id="rId4" action="ppaction://hlinksldjump"/>
            <a:extLst>
              <a:ext uri="{FF2B5EF4-FFF2-40B4-BE49-F238E27FC236}">
                <a16:creationId xmlns:a16="http://schemas.microsoft.com/office/drawing/2014/main" id="{8C8F0603-0298-44B7-A104-8A3F108543FF}"/>
              </a:ext>
            </a:extLst>
          </p:cNvPr>
          <p:cNvSpPr/>
          <p:nvPr/>
        </p:nvSpPr>
        <p:spPr>
          <a:xfrm>
            <a:off x="11506584" y="6068997"/>
            <a:ext cx="336228" cy="43500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US">
              <a:solidFill>
                <a:schemeClr val="tx1"/>
              </a:solidFill>
            </a:endParaRPr>
          </a:p>
        </p:txBody>
      </p:sp>
      <p:sp>
        <p:nvSpPr>
          <p:cNvPr id="10" name="Marcador de número de diapositiva 9">
            <a:extLst>
              <a:ext uri="{FF2B5EF4-FFF2-40B4-BE49-F238E27FC236}">
                <a16:creationId xmlns:a16="http://schemas.microsoft.com/office/drawing/2014/main" id="{8A88FEF7-36D3-4CCD-B67F-D31FA87F55E0}"/>
              </a:ext>
            </a:extLst>
          </p:cNvPr>
          <p:cNvSpPr>
            <a:spLocks noGrp="1"/>
          </p:cNvSpPr>
          <p:nvPr>
            <p:ph type="sldNum" sz="quarter" idx="12"/>
          </p:nvPr>
        </p:nvSpPr>
        <p:spPr/>
        <p:txBody>
          <a:bodyPr/>
          <a:lstStyle/>
          <a:p>
            <a:pPr rtl="0"/>
            <a:fld id="{E31375A4-56A4-47D6-9801-1991572033F7}" type="slidenum">
              <a:rPr lang="es-ES" noProof="0" smtClean="0"/>
              <a:t>5</a:t>
            </a:fld>
            <a:endParaRPr lang="es-ES" noProof="0" dirty="0"/>
          </a:p>
        </p:txBody>
      </p:sp>
    </p:spTree>
    <p:extLst>
      <p:ext uri="{BB962C8B-B14F-4D97-AF65-F5344CB8AC3E}">
        <p14:creationId xmlns:p14="http://schemas.microsoft.com/office/powerpoint/2010/main" val="4527339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3C3FF3E-B1A1-45E7-B108-8F9F262845DA}"/>
              </a:ext>
            </a:extLst>
          </p:cNvPr>
          <p:cNvSpPr txBox="1"/>
          <p:nvPr/>
        </p:nvSpPr>
        <p:spPr>
          <a:xfrm>
            <a:off x="1155032" y="2247689"/>
            <a:ext cx="3513221" cy="2893100"/>
          </a:xfrm>
          <a:prstGeom prst="rect">
            <a:avLst/>
          </a:prstGeom>
          <a:noFill/>
        </p:spPr>
        <p:txBody>
          <a:bodyPr wrap="square">
            <a:spAutoFit/>
          </a:bodyPr>
          <a:lstStyle/>
          <a:p>
            <a:r>
              <a:rPr lang="es-EC" sz="2000" b="1" dirty="0">
                <a:effectLst/>
                <a:latin typeface="+mj-lt"/>
                <a:ea typeface="Calibri" panose="020F0502020204030204" pitchFamily="34" charset="0"/>
              </a:rPr>
              <a:t>El microcrédito </a:t>
            </a:r>
          </a:p>
          <a:p>
            <a:pPr algn="just"/>
            <a:r>
              <a:rPr lang="es-EC" sz="1800" dirty="0">
                <a:effectLst/>
                <a:latin typeface="+mj-lt"/>
                <a:ea typeface="Calibri" panose="020F0502020204030204" pitchFamily="34" charset="0"/>
              </a:rPr>
              <a:t>Es el otorgado a una persona natural o jurídica con un nivel de ventas anual es inferior o igual a USD 100.000, o a un grupo de prestatarios con garantía solidaria, destinado a financiar actividades de producción y/o comercialización en pequeña escala</a:t>
            </a:r>
            <a:endParaRPr lang="es-US" sz="2000" dirty="0">
              <a:latin typeface="+mj-lt"/>
            </a:endParaRPr>
          </a:p>
        </p:txBody>
      </p:sp>
      <p:sp>
        <p:nvSpPr>
          <p:cNvPr id="8" name="CuadroTexto 7">
            <a:extLst>
              <a:ext uri="{FF2B5EF4-FFF2-40B4-BE49-F238E27FC236}">
                <a16:creationId xmlns:a16="http://schemas.microsoft.com/office/drawing/2014/main" id="{3556E4AB-E713-4444-BA42-2726482EB873}"/>
              </a:ext>
            </a:extLst>
          </p:cNvPr>
          <p:cNvSpPr txBox="1"/>
          <p:nvPr/>
        </p:nvSpPr>
        <p:spPr>
          <a:xfrm>
            <a:off x="1155032" y="1134194"/>
            <a:ext cx="10587790" cy="400110"/>
          </a:xfrm>
          <a:prstGeom prst="rect">
            <a:avLst/>
          </a:prstGeom>
          <a:noFill/>
        </p:spPr>
        <p:txBody>
          <a:bodyPr wrap="square">
            <a:spAutoFit/>
          </a:bodyPr>
          <a:lstStyle/>
          <a:p>
            <a:r>
              <a:rPr lang="es-EC" sz="2000" i="1" dirty="0">
                <a:effectLst/>
                <a:latin typeface="+mj-lt"/>
                <a:ea typeface="Calibri" panose="020F0502020204030204" pitchFamily="34" charset="0"/>
              </a:rPr>
              <a:t>Regulación No. 184 del Directorio del Banco Central del Ecuador del 6 de mayo del 2009</a:t>
            </a:r>
            <a:endParaRPr lang="es-US" sz="2000" i="1" dirty="0">
              <a:latin typeface="+mj-lt"/>
            </a:endParaRPr>
          </a:p>
        </p:txBody>
      </p:sp>
      <p:graphicFrame>
        <p:nvGraphicFramePr>
          <p:cNvPr id="10" name="Diagrama 9">
            <a:extLst>
              <a:ext uri="{FF2B5EF4-FFF2-40B4-BE49-F238E27FC236}">
                <a16:creationId xmlns:a16="http://schemas.microsoft.com/office/drawing/2014/main" id="{03260AED-EEAD-41E4-813C-101CE798198C}"/>
              </a:ext>
            </a:extLst>
          </p:cNvPr>
          <p:cNvGraphicFramePr/>
          <p:nvPr>
            <p:extLst>
              <p:ext uri="{D42A27DB-BD31-4B8C-83A1-F6EECF244321}">
                <p14:modId xmlns:p14="http://schemas.microsoft.com/office/powerpoint/2010/main" val="2575812136"/>
              </p:ext>
            </p:extLst>
          </p:nvPr>
        </p:nvGraphicFramePr>
        <p:xfrm>
          <a:off x="5186949" y="1572127"/>
          <a:ext cx="5962314" cy="4068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ítulo 1">
            <a:extLst>
              <a:ext uri="{FF2B5EF4-FFF2-40B4-BE49-F238E27FC236}">
                <a16:creationId xmlns:a16="http://schemas.microsoft.com/office/drawing/2014/main" id="{1B41C2C1-45ED-497E-9601-BE433080E1E4}"/>
              </a:ext>
            </a:extLst>
          </p:cNvPr>
          <p:cNvSpPr>
            <a:spLocks noGrp="1"/>
          </p:cNvSpPr>
          <p:nvPr>
            <p:ph type="title"/>
          </p:nvPr>
        </p:nvSpPr>
        <p:spPr>
          <a:xfrm>
            <a:off x="1295400" y="423643"/>
            <a:ext cx="9601200" cy="779515"/>
          </a:xfrm>
        </p:spPr>
        <p:txBody>
          <a:bodyPr rtlCol="0">
            <a:normAutofit fontScale="90000"/>
          </a:bodyPr>
          <a:lstStyle/>
          <a:p>
            <a:pPr rtl="0"/>
            <a:br>
              <a:rPr lang="es-ES" dirty="0"/>
            </a:br>
            <a:r>
              <a:rPr lang="es-ES" dirty="0"/>
              <a:t>El microcrédito</a:t>
            </a:r>
          </a:p>
        </p:txBody>
      </p:sp>
      <p:sp>
        <p:nvSpPr>
          <p:cNvPr id="13" name="Flecha: curvada hacia la izquierda 12">
            <a:hlinkClick r:id="rId8" action="ppaction://hlinksldjump"/>
            <a:extLst>
              <a:ext uri="{FF2B5EF4-FFF2-40B4-BE49-F238E27FC236}">
                <a16:creationId xmlns:a16="http://schemas.microsoft.com/office/drawing/2014/main" id="{92698D59-29F3-4BAD-A330-15A5008A5C09}"/>
              </a:ext>
            </a:extLst>
          </p:cNvPr>
          <p:cNvSpPr/>
          <p:nvPr/>
        </p:nvSpPr>
        <p:spPr>
          <a:xfrm>
            <a:off x="11506584" y="6068997"/>
            <a:ext cx="336228" cy="43500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US">
              <a:solidFill>
                <a:schemeClr val="tx1"/>
              </a:solidFill>
            </a:endParaRPr>
          </a:p>
        </p:txBody>
      </p:sp>
      <p:sp>
        <p:nvSpPr>
          <p:cNvPr id="14" name="Marcador de número de diapositiva 13">
            <a:extLst>
              <a:ext uri="{FF2B5EF4-FFF2-40B4-BE49-F238E27FC236}">
                <a16:creationId xmlns:a16="http://schemas.microsoft.com/office/drawing/2014/main" id="{E076B503-B33B-4982-9891-8A3CF838AE03}"/>
              </a:ext>
            </a:extLst>
          </p:cNvPr>
          <p:cNvSpPr>
            <a:spLocks noGrp="1"/>
          </p:cNvSpPr>
          <p:nvPr>
            <p:ph type="sldNum" sz="quarter" idx="12"/>
          </p:nvPr>
        </p:nvSpPr>
        <p:spPr/>
        <p:txBody>
          <a:bodyPr/>
          <a:lstStyle/>
          <a:p>
            <a:pPr rtl="0"/>
            <a:fld id="{E31375A4-56A4-47D6-9801-1991572033F7}" type="slidenum">
              <a:rPr lang="es-ES" noProof="0" smtClean="0"/>
              <a:t>6</a:t>
            </a:fld>
            <a:endParaRPr lang="es-ES" noProof="0" dirty="0"/>
          </a:p>
        </p:txBody>
      </p:sp>
    </p:spTree>
    <p:extLst>
      <p:ext uri="{BB962C8B-B14F-4D97-AF65-F5344CB8AC3E}">
        <p14:creationId xmlns:p14="http://schemas.microsoft.com/office/powerpoint/2010/main" val="37325207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8620" y="375517"/>
            <a:ext cx="9601200" cy="779515"/>
          </a:xfrm>
        </p:spPr>
        <p:txBody>
          <a:bodyPr rtlCol="0">
            <a:normAutofit fontScale="90000"/>
          </a:bodyPr>
          <a:lstStyle/>
          <a:p>
            <a:pPr rtl="0"/>
            <a:br>
              <a:rPr lang="es-ES" dirty="0"/>
            </a:br>
            <a:r>
              <a:rPr lang="es-ES" dirty="0"/>
              <a:t>Las cooperativas de ahorro y crédito en el Ecuador</a:t>
            </a:r>
          </a:p>
        </p:txBody>
      </p:sp>
      <p:graphicFrame>
        <p:nvGraphicFramePr>
          <p:cNvPr id="9" name="Gráfico 8">
            <a:extLst>
              <a:ext uri="{FF2B5EF4-FFF2-40B4-BE49-F238E27FC236}">
                <a16:creationId xmlns:a16="http://schemas.microsoft.com/office/drawing/2014/main" id="{6F1DA980-3164-40C9-A408-C38366D02004}"/>
              </a:ext>
            </a:extLst>
          </p:cNvPr>
          <p:cNvGraphicFramePr>
            <a:graphicFrameLocks/>
          </p:cNvGraphicFramePr>
          <p:nvPr>
            <p:extLst>
              <p:ext uri="{D42A27DB-BD31-4B8C-83A1-F6EECF244321}">
                <p14:modId xmlns:p14="http://schemas.microsoft.com/office/powerpoint/2010/main" val="3165033310"/>
              </p:ext>
            </p:extLst>
          </p:nvPr>
        </p:nvGraphicFramePr>
        <p:xfrm>
          <a:off x="998620" y="1495926"/>
          <a:ext cx="4856748" cy="3733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a:extLst>
              <a:ext uri="{FF2B5EF4-FFF2-40B4-BE49-F238E27FC236}">
                <a16:creationId xmlns:a16="http://schemas.microsoft.com/office/drawing/2014/main" id="{2FBAB0C9-9788-4C18-854A-A3F5131F60BC}"/>
              </a:ext>
            </a:extLst>
          </p:cNvPr>
          <p:cNvGraphicFramePr>
            <a:graphicFrameLocks/>
          </p:cNvGraphicFramePr>
          <p:nvPr>
            <p:extLst>
              <p:ext uri="{D42A27DB-BD31-4B8C-83A1-F6EECF244321}">
                <p14:modId xmlns:p14="http://schemas.microsoft.com/office/powerpoint/2010/main" val="2096335069"/>
              </p:ext>
            </p:extLst>
          </p:nvPr>
        </p:nvGraphicFramePr>
        <p:xfrm>
          <a:off x="6027820" y="1495926"/>
          <a:ext cx="5165560" cy="3733800"/>
        </p:xfrm>
        <a:graphic>
          <a:graphicData uri="http://schemas.openxmlformats.org/drawingml/2006/chart">
            <c:chart xmlns:c="http://schemas.openxmlformats.org/drawingml/2006/chart" xmlns:r="http://schemas.openxmlformats.org/officeDocument/2006/relationships" r:id="rId4"/>
          </a:graphicData>
        </a:graphic>
      </p:graphicFrame>
      <p:sp>
        <p:nvSpPr>
          <p:cNvPr id="4" name="Flecha: curvada hacia la izquierda 3">
            <a:hlinkClick r:id="rId5" action="ppaction://hlinksldjump"/>
            <a:extLst>
              <a:ext uri="{FF2B5EF4-FFF2-40B4-BE49-F238E27FC236}">
                <a16:creationId xmlns:a16="http://schemas.microsoft.com/office/drawing/2014/main" id="{25BC62AC-0FF8-4F17-954A-6650CF1A6ED6}"/>
              </a:ext>
            </a:extLst>
          </p:cNvPr>
          <p:cNvSpPr/>
          <p:nvPr/>
        </p:nvSpPr>
        <p:spPr>
          <a:xfrm>
            <a:off x="11506584" y="6068997"/>
            <a:ext cx="336228" cy="43500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US">
              <a:solidFill>
                <a:schemeClr val="tx1"/>
              </a:solidFill>
            </a:endParaRPr>
          </a:p>
        </p:txBody>
      </p:sp>
      <p:sp>
        <p:nvSpPr>
          <p:cNvPr id="13" name="Marcador de número de diapositiva 12">
            <a:extLst>
              <a:ext uri="{FF2B5EF4-FFF2-40B4-BE49-F238E27FC236}">
                <a16:creationId xmlns:a16="http://schemas.microsoft.com/office/drawing/2014/main" id="{51D6A274-BAE1-41B8-8CF2-57C284042ADF}"/>
              </a:ext>
            </a:extLst>
          </p:cNvPr>
          <p:cNvSpPr>
            <a:spLocks noGrp="1"/>
          </p:cNvSpPr>
          <p:nvPr>
            <p:ph type="sldNum" sz="quarter" idx="12"/>
          </p:nvPr>
        </p:nvSpPr>
        <p:spPr/>
        <p:txBody>
          <a:bodyPr/>
          <a:lstStyle/>
          <a:p>
            <a:pPr rtl="0"/>
            <a:fld id="{E31375A4-56A4-47D6-9801-1991572033F7}" type="slidenum">
              <a:rPr lang="es-ES" noProof="0" smtClean="0"/>
              <a:t>7</a:t>
            </a:fld>
            <a:endParaRPr lang="es-ES" noProof="0" dirty="0"/>
          </a:p>
        </p:txBody>
      </p:sp>
    </p:spTree>
    <p:extLst>
      <p:ext uri="{BB962C8B-B14F-4D97-AF65-F5344CB8AC3E}">
        <p14:creationId xmlns:p14="http://schemas.microsoft.com/office/powerpoint/2010/main" val="18065728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8620" y="86761"/>
            <a:ext cx="9601200" cy="779515"/>
          </a:xfrm>
        </p:spPr>
        <p:txBody>
          <a:bodyPr rtlCol="0">
            <a:normAutofit fontScale="90000"/>
          </a:bodyPr>
          <a:lstStyle/>
          <a:p>
            <a:pPr rtl="0"/>
            <a:br>
              <a:rPr lang="es-ES" dirty="0"/>
            </a:br>
            <a:r>
              <a:rPr lang="es-ES" dirty="0"/>
              <a:t>Las cooperativas de ahorro y crédito en el Ecuador</a:t>
            </a:r>
          </a:p>
        </p:txBody>
      </p:sp>
      <p:graphicFrame>
        <p:nvGraphicFramePr>
          <p:cNvPr id="5" name="Gráfico 4">
            <a:extLst>
              <a:ext uri="{FF2B5EF4-FFF2-40B4-BE49-F238E27FC236}">
                <a16:creationId xmlns:a16="http://schemas.microsoft.com/office/drawing/2014/main" id="{CBD7D74C-8523-4B57-ADA8-E1F03FAC1CA2}"/>
              </a:ext>
            </a:extLst>
          </p:cNvPr>
          <p:cNvGraphicFramePr>
            <a:graphicFrameLocks/>
          </p:cNvGraphicFramePr>
          <p:nvPr>
            <p:extLst>
              <p:ext uri="{D42A27DB-BD31-4B8C-83A1-F6EECF244321}">
                <p14:modId xmlns:p14="http://schemas.microsoft.com/office/powerpoint/2010/main" val="1386166116"/>
              </p:ext>
            </p:extLst>
          </p:nvPr>
        </p:nvGraphicFramePr>
        <p:xfrm>
          <a:off x="998620" y="88633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E7F8529C-F117-4763-8EFE-9A8D5167FB95}"/>
              </a:ext>
            </a:extLst>
          </p:cNvPr>
          <p:cNvGraphicFramePr>
            <a:graphicFrameLocks/>
          </p:cNvGraphicFramePr>
          <p:nvPr>
            <p:extLst>
              <p:ext uri="{D42A27DB-BD31-4B8C-83A1-F6EECF244321}">
                <p14:modId xmlns:p14="http://schemas.microsoft.com/office/powerpoint/2010/main" val="2451919158"/>
              </p:ext>
            </p:extLst>
          </p:nvPr>
        </p:nvGraphicFramePr>
        <p:xfrm>
          <a:off x="6096000" y="854244"/>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a:extLst>
              <a:ext uri="{FF2B5EF4-FFF2-40B4-BE49-F238E27FC236}">
                <a16:creationId xmlns:a16="http://schemas.microsoft.com/office/drawing/2014/main" id="{D963B22A-F7ED-4EC7-8B53-CF4E8CE929E1}"/>
              </a:ext>
            </a:extLst>
          </p:cNvPr>
          <p:cNvGraphicFramePr>
            <a:graphicFrameLocks/>
          </p:cNvGraphicFramePr>
          <p:nvPr>
            <p:extLst>
              <p:ext uri="{D42A27DB-BD31-4B8C-83A1-F6EECF244321}">
                <p14:modId xmlns:p14="http://schemas.microsoft.com/office/powerpoint/2010/main" val="2110677542"/>
              </p:ext>
            </p:extLst>
          </p:nvPr>
        </p:nvGraphicFramePr>
        <p:xfrm>
          <a:off x="3890639" y="3649584"/>
          <a:ext cx="4410722" cy="2464530"/>
        </p:xfrm>
        <a:graphic>
          <a:graphicData uri="http://schemas.openxmlformats.org/drawingml/2006/chart">
            <c:chart xmlns:c="http://schemas.openxmlformats.org/drawingml/2006/chart" xmlns:r="http://schemas.openxmlformats.org/officeDocument/2006/relationships" r:id="rId5"/>
          </a:graphicData>
        </a:graphic>
      </p:graphicFrame>
      <p:sp>
        <p:nvSpPr>
          <p:cNvPr id="3" name="Flecha: curvada hacia la izquierda 2">
            <a:hlinkClick r:id="rId6" action="ppaction://hlinksldjump"/>
            <a:extLst>
              <a:ext uri="{FF2B5EF4-FFF2-40B4-BE49-F238E27FC236}">
                <a16:creationId xmlns:a16="http://schemas.microsoft.com/office/drawing/2014/main" id="{AE1EE70F-A7C1-48D1-8BD3-8EC9AFFA7B6F}"/>
              </a:ext>
            </a:extLst>
          </p:cNvPr>
          <p:cNvSpPr/>
          <p:nvPr/>
        </p:nvSpPr>
        <p:spPr>
          <a:xfrm>
            <a:off x="11506584" y="6068997"/>
            <a:ext cx="336228" cy="43500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US">
              <a:solidFill>
                <a:schemeClr val="tx1"/>
              </a:solidFill>
            </a:endParaRPr>
          </a:p>
        </p:txBody>
      </p:sp>
      <p:sp>
        <p:nvSpPr>
          <p:cNvPr id="4" name="Marcador de número de diapositiva 3">
            <a:extLst>
              <a:ext uri="{FF2B5EF4-FFF2-40B4-BE49-F238E27FC236}">
                <a16:creationId xmlns:a16="http://schemas.microsoft.com/office/drawing/2014/main" id="{F590EE66-9C2F-4DA6-A397-F52455961ED8}"/>
              </a:ext>
            </a:extLst>
          </p:cNvPr>
          <p:cNvSpPr>
            <a:spLocks noGrp="1"/>
          </p:cNvSpPr>
          <p:nvPr>
            <p:ph type="sldNum" sz="quarter" idx="12"/>
          </p:nvPr>
        </p:nvSpPr>
        <p:spPr/>
        <p:txBody>
          <a:bodyPr/>
          <a:lstStyle/>
          <a:p>
            <a:pPr rtl="0"/>
            <a:fld id="{E31375A4-56A4-47D6-9801-1991572033F7}" type="slidenum">
              <a:rPr lang="es-ES" noProof="0" smtClean="0"/>
              <a:t>8</a:t>
            </a:fld>
            <a:endParaRPr lang="es-ES" noProof="0" dirty="0"/>
          </a:p>
        </p:txBody>
      </p:sp>
    </p:spTree>
    <p:extLst>
      <p:ext uri="{BB962C8B-B14F-4D97-AF65-F5344CB8AC3E}">
        <p14:creationId xmlns:p14="http://schemas.microsoft.com/office/powerpoint/2010/main" val="3911620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8620" y="86761"/>
            <a:ext cx="9601200" cy="779515"/>
          </a:xfrm>
        </p:spPr>
        <p:txBody>
          <a:bodyPr rtlCol="0">
            <a:normAutofit fontScale="90000"/>
          </a:bodyPr>
          <a:lstStyle/>
          <a:p>
            <a:pPr rtl="0"/>
            <a:br>
              <a:rPr lang="es-ES" dirty="0"/>
            </a:br>
            <a:r>
              <a:rPr lang="es-ES" dirty="0"/>
              <a:t>Cooperativa de ahorro y crédito Ambato </a:t>
            </a:r>
            <a:r>
              <a:rPr lang="es-ES" dirty="0" err="1"/>
              <a:t>Ltda</a:t>
            </a:r>
            <a:endParaRPr lang="es-ES" dirty="0"/>
          </a:p>
        </p:txBody>
      </p:sp>
      <p:pic>
        <p:nvPicPr>
          <p:cNvPr id="3" name="Imagen 2">
            <a:extLst>
              <a:ext uri="{FF2B5EF4-FFF2-40B4-BE49-F238E27FC236}">
                <a16:creationId xmlns:a16="http://schemas.microsoft.com/office/drawing/2014/main" id="{29C09E55-E0D5-4971-B83F-7BD93D4AF209}"/>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676737" y="991916"/>
            <a:ext cx="1996742" cy="2208162"/>
          </a:xfrm>
          <a:prstGeom prst="rect">
            <a:avLst/>
          </a:prstGeom>
        </p:spPr>
      </p:pic>
      <p:sp>
        <p:nvSpPr>
          <p:cNvPr id="4" name="CuadroTexto 3">
            <a:extLst>
              <a:ext uri="{FF2B5EF4-FFF2-40B4-BE49-F238E27FC236}">
                <a16:creationId xmlns:a16="http://schemas.microsoft.com/office/drawing/2014/main" id="{54D893D4-F85C-4BD1-9EBD-6B5348B27567}"/>
              </a:ext>
            </a:extLst>
          </p:cNvPr>
          <p:cNvSpPr txBox="1"/>
          <p:nvPr/>
        </p:nvSpPr>
        <p:spPr>
          <a:xfrm>
            <a:off x="4331368" y="1234239"/>
            <a:ext cx="6577263" cy="923330"/>
          </a:xfrm>
          <a:prstGeom prst="rect">
            <a:avLst/>
          </a:prstGeom>
          <a:noFill/>
        </p:spPr>
        <p:txBody>
          <a:bodyPr wrap="square" rtlCol="0">
            <a:spAutoFit/>
          </a:bodyPr>
          <a:lstStyle/>
          <a:p>
            <a:pPr algn="just"/>
            <a:r>
              <a:rPr lang="es-US" dirty="0">
                <a:latin typeface="+mj-lt"/>
              </a:rPr>
              <a:t>10 de enero 2003, mediante el acuerdo N.0001-SDRCC el Ministerio de Bienestar Social la reconoce como sociedad de personería jurídica</a:t>
            </a:r>
          </a:p>
        </p:txBody>
      </p:sp>
      <p:pic>
        <p:nvPicPr>
          <p:cNvPr id="8" name="Imagen 7">
            <a:extLst>
              <a:ext uri="{FF2B5EF4-FFF2-40B4-BE49-F238E27FC236}">
                <a16:creationId xmlns:a16="http://schemas.microsoft.com/office/drawing/2014/main" id="{F278D464-6BAE-4A94-A932-D2491DA30CAF}"/>
              </a:ext>
            </a:extLst>
          </p:cNvPr>
          <p:cNvPicPr>
            <a:picLocks noChangeAspect="1"/>
          </p:cNvPicPr>
          <p:nvPr/>
        </p:nvPicPr>
        <p:blipFill>
          <a:blip r:embed="rId4"/>
          <a:stretch>
            <a:fillRect/>
          </a:stretch>
        </p:blipFill>
        <p:spPr>
          <a:xfrm>
            <a:off x="3673479" y="2525532"/>
            <a:ext cx="2823574" cy="779514"/>
          </a:xfrm>
          <a:prstGeom prst="rect">
            <a:avLst/>
          </a:prstGeom>
        </p:spPr>
      </p:pic>
      <p:pic>
        <p:nvPicPr>
          <p:cNvPr id="9" name="Imagen 8">
            <a:extLst>
              <a:ext uri="{FF2B5EF4-FFF2-40B4-BE49-F238E27FC236}">
                <a16:creationId xmlns:a16="http://schemas.microsoft.com/office/drawing/2014/main" id="{6A209AFD-B298-4B6E-AA35-65524CE25539}"/>
              </a:ext>
            </a:extLst>
          </p:cNvPr>
          <p:cNvPicPr>
            <a:picLocks noChangeAspect="1"/>
          </p:cNvPicPr>
          <p:nvPr/>
        </p:nvPicPr>
        <p:blipFill>
          <a:blip r:embed="rId5"/>
          <a:stretch>
            <a:fillRect/>
          </a:stretch>
        </p:blipFill>
        <p:spPr>
          <a:xfrm>
            <a:off x="6192164" y="2644661"/>
            <a:ext cx="2687501" cy="741948"/>
          </a:xfrm>
          <a:prstGeom prst="rect">
            <a:avLst/>
          </a:prstGeom>
        </p:spPr>
      </p:pic>
      <p:pic>
        <p:nvPicPr>
          <p:cNvPr id="10" name="Imagen 9">
            <a:extLst>
              <a:ext uri="{FF2B5EF4-FFF2-40B4-BE49-F238E27FC236}">
                <a16:creationId xmlns:a16="http://schemas.microsoft.com/office/drawing/2014/main" id="{C671E6A4-368C-48A3-9410-65A3856198F3}"/>
              </a:ext>
            </a:extLst>
          </p:cNvPr>
          <p:cNvPicPr>
            <a:picLocks noChangeAspect="1"/>
          </p:cNvPicPr>
          <p:nvPr/>
        </p:nvPicPr>
        <p:blipFill>
          <a:blip r:embed="rId6"/>
          <a:stretch>
            <a:fillRect/>
          </a:stretch>
        </p:blipFill>
        <p:spPr>
          <a:xfrm>
            <a:off x="9047245" y="2694795"/>
            <a:ext cx="2210465" cy="610251"/>
          </a:xfrm>
          <a:prstGeom prst="rect">
            <a:avLst/>
          </a:prstGeom>
        </p:spPr>
      </p:pic>
      <p:pic>
        <p:nvPicPr>
          <p:cNvPr id="11" name="Imagen 10">
            <a:extLst>
              <a:ext uri="{FF2B5EF4-FFF2-40B4-BE49-F238E27FC236}">
                <a16:creationId xmlns:a16="http://schemas.microsoft.com/office/drawing/2014/main" id="{A6ED8882-5E6A-42BE-BC54-7B9A07C2A999}"/>
              </a:ext>
            </a:extLst>
          </p:cNvPr>
          <p:cNvPicPr>
            <a:picLocks noChangeAspect="1"/>
          </p:cNvPicPr>
          <p:nvPr/>
        </p:nvPicPr>
        <p:blipFill>
          <a:blip r:embed="rId7"/>
          <a:stretch>
            <a:fillRect/>
          </a:stretch>
        </p:blipFill>
        <p:spPr>
          <a:xfrm>
            <a:off x="4026569" y="3362055"/>
            <a:ext cx="2163930" cy="597404"/>
          </a:xfrm>
          <a:prstGeom prst="rect">
            <a:avLst/>
          </a:prstGeom>
        </p:spPr>
      </p:pic>
      <p:pic>
        <p:nvPicPr>
          <p:cNvPr id="12" name="Imagen 11">
            <a:extLst>
              <a:ext uri="{FF2B5EF4-FFF2-40B4-BE49-F238E27FC236}">
                <a16:creationId xmlns:a16="http://schemas.microsoft.com/office/drawing/2014/main" id="{DBE2CFAC-A924-4D7B-AC7C-95C9AAF0730D}"/>
              </a:ext>
            </a:extLst>
          </p:cNvPr>
          <p:cNvPicPr>
            <a:picLocks noChangeAspect="1"/>
          </p:cNvPicPr>
          <p:nvPr/>
        </p:nvPicPr>
        <p:blipFill>
          <a:blip r:embed="rId8"/>
          <a:stretch>
            <a:fillRect/>
          </a:stretch>
        </p:blipFill>
        <p:spPr>
          <a:xfrm>
            <a:off x="6346406" y="3379148"/>
            <a:ext cx="2163930" cy="597404"/>
          </a:xfrm>
          <a:prstGeom prst="rect">
            <a:avLst/>
          </a:prstGeom>
        </p:spPr>
      </p:pic>
      <p:pic>
        <p:nvPicPr>
          <p:cNvPr id="14" name="Imagen 13">
            <a:extLst>
              <a:ext uri="{FF2B5EF4-FFF2-40B4-BE49-F238E27FC236}">
                <a16:creationId xmlns:a16="http://schemas.microsoft.com/office/drawing/2014/main" id="{BB4481B1-87FE-4C71-9C2E-DA1166467E2C}"/>
              </a:ext>
            </a:extLst>
          </p:cNvPr>
          <p:cNvPicPr>
            <a:picLocks noChangeAspect="1"/>
          </p:cNvPicPr>
          <p:nvPr/>
        </p:nvPicPr>
        <p:blipFill>
          <a:blip r:embed="rId9">
            <a:clrChange>
              <a:clrFrom>
                <a:srgbClr val="000000"/>
              </a:clrFrom>
              <a:clrTo>
                <a:srgbClr val="000000">
                  <a:alpha val="0"/>
                </a:srgbClr>
              </a:clrTo>
            </a:clrChange>
          </a:blip>
          <a:stretch>
            <a:fillRect/>
          </a:stretch>
        </p:blipFill>
        <p:spPr>
          <a:xfrm>
            <a:off x="8838104" y="3413019"/>
            <a:ext cx="2210465" cy="610251"/>
          </a:xfrm>
          <a:prstGeom prst="rect">
            <a:avLst/>
          </a:prstGeom>
        </p:spPr>
      </p:pic>
      <p:pic>
        <p:nvPicPr>
          <p:cNvPr id="16" name="Imagen 15">
            <a:extLst>
              <a:ext uri="{FF2B5EF4-FFF2-40B4-BE49-F238E27FC236}">
                <a16:creationId xmlns:a16="http://schemas.microsoft.com/office/drawing/2014/main" id="{27776908-C823-4C14-84ED-CCD51A8515EC}"/>
              </a:ext>
            </a:extLst>
          </p:cNvPr>
          <p:cNvPicPr>
            <a:picLocks noChangeAspect="1"/>
          </p:cNvPicPr>
          <p:nvPr/>
        </p:nvPicPr>
        <p:blipFill>
          <a:blip r:embed="rId10"/>
          <a:stretch>
            <a:fillRect/>
          </a:stretch>
        </p:blipFill>
        <p:spPr>
          <a:xfrm>
            <a:off x="1015758" y="3135910"/>
            <a:ext cx="2854903" cy="2935984"/>
          </a:xfrm>
          <a:prstGeom prst="rect">
            <a:avLst/>
          </a:prstGeom>
        </p:spPr>
      </p:pic>
      <p:pic>
        <p:nvPicPr>
          <p:cNvPr id="18" name="Imagen 17">
            <a:extLst>
              <a:ext uri="{FF2B5EF4-FFF2-40B4-BE49-F238E27FC236}">
                <a16:creationId xmlns:a16="http://schemas.microsoft.com/office/drawing/2014/main" id="{9B7F1F96-48B4-4D24-BD4F-13D968AB5781}"/>
              </a:ext>
            </a:extLst>
          </p:cNvPr>
          <p:cNvPicPr>
            <a:picLocks noChangeAspect="1"/>
          </p:cNvPicPr>
          <p:nvPr/>
        </p:nvPicPr>
        <p:blipFill>
          <a:blip r:embed="rId11"/>
          <a:stretch>
            <a:fillRect/>
          </a:stretch>
        </p:blipFill>
        <p:spPr>
          <a:xfrm>
            <a:off x="4198430" y="4098511"/>
            <a:ext cx="2854903" cy="2052246"/>
          </a:xfrm>
          <a:prstGeom prst="rect">
            <a:avLst/>
          </a:prstGeom>
        </p:spPr>
      </p:pic>
      <p:pic>
        <p:nvPicPr>
          <p:cNvPr id="20" name="Imagen 19">
            <a:extLst>
              <a:ext uri="{FF2B5EF4-FFF2-40B4-BE49-F238E27FC236}">
                <a16:creationId xmlns:a16="http://schemas.microsoft.com/office/drawing/2014/main" id="{8A0D0469-6A73-49FF-A28E-498B453C1A5E}"/>
              </a:ext>
            </a:extLst>
          </p:cNvPr>
          <p:cNvPicPr>
            <a:picLocks noChangeAspect="1"/>
          </p:cNvPicPr>
          <p:nvPr/>
        </p:nvPicPr>
        <p:blipFill>
          <a:blip r:embed="rId12"/>
          <a:stretch>
            <a:fillRect/>
          </a:stretch>
        </p:blipFill>
        <p:spPr>
          <a:xfrm>
            <a:off x="7535914" y="4456592"/>
            <a:ext cx="3063906" cy="1412581"/>
          </a:xfrm>
          <a:prstGeom prst="rect">
            <a:avLst/>
          </a:prstGeom>
        </p:spPr>
      </p:pic>
      <p:sp>
        <p:nvSpPr>
          <p:cNvPr id="22" name="Flecha: curvada hacia la izquierda 21">
            <a:hlinkClick r:id="rId13" action="ppaction://hlinksldjump"/>
            <a:extLst>
              <a:ext uri="{FF2B5EF4-FFF2-40B4-BE49-F238E27FC236}">
                <a16:creationId xmlns:a16="http://schemas.microsoft.com/office/drawing/2014/main" id="{601732F8-0DC0-4ECE-9A82-0385F8361D95}"/>
              </a:ext>
            </a:extLst>
          </p:cNvPr>
          <p:cNvSpPr/>
          <p:nvPr/>
        </p:nvSpPr>
        <p:spPr>
          <a:xfrm>
            <a:off x="11506584" y="6068997"/>
            <a:ext cx="336228" cy="43500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US">
              <a:solidFill>
                <a:schemeClr val="tx1"/>
              </a:solidFill>
            </a:endParaRPr>
          </a:p>
        </p:txBody>
      </p:sp>
      <p:sp>
        <p:nvSpPr>
          <p:cNvPr id="23" name="Marcador de número de diapositiva 22">
            <a:extLst>
              <a:ext uri="{FF2B5EF4-FFF2-40B4-BE49-F238E27FC236}">
                <a16:creationId xmlns:a16="http://schemas.microsoft.com/office/drawing/2014/main" id="{0B058A91-A3DC-410A-A1F5-EE39D03603BA}"/>
              </a:ext>
            </a:extLst>
          </p:cNvPr>
          <p:cNvSpPr>
            <a:spLocks noGrp="1"/>
          </p:cNvSpPr>
          <p:nvPr>
            <p:ph type="sldNum" sz="quarter" idx="12"/>
          </p:nvPr>
        </p:nvSpPr>
        <p:spPr/>
        <p:txBody>
          <a:bodyPr/>
          <a:lstStyle/>
          <a:p>
            <a:pPr rtl="0"/>
            <a:fld id="{E31375A4-56A4-47D6-9801-1991572033F7}" type="slidenum">
              <a:rPr lang="es-ES" noProof="0" smtClean="0"/>
              <a:t>9</a:t>
            </a:fld>
            <a:endParaRPr lang="es-ES" noProof="0" dirty="0"/>
          </a:p>
        </p:txBody>
      </p:sp>
    </p:spTree>
    <p:extLst>
      <p:ext uri="{BB962C8B-B14F-4D97-AF65-F5344CB8AC3E}">
        <p14:creationId xmlns:p14="http://schemas.microsoft.com/office/powerpoint/2010/main" val="34476266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Cuadrícula de rombos 16 X 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8546_TF03031015.potx" id="{212262FC-4018-4941-B652-2FDBD6CE81A8}" vid="{95DD5C8F-0A9C-4760-BF04-953D3CAD3F91}"/>
    </a:ext>
  </a:extLst>
</a:theme>
</file>

<file path=ppt/theme/theme2.xml><?xml version="1.0" encoding="utf-8"?>
<a:theme xmlns:a="http://schemas.openxmlformats.org/drawingml/2006/main" name="Tema de Offic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 empresarial con cuadrícula de rombos (panorámica)</Template>
  <TotalTime>689</TotalTime>
  <Words>4041</Words>
  <Application>Microsoft Office PowerPoint</Application>
  <PresentationFormat>Panorámica</PresentationFormat>
  <Paragraphs>558</Paragraphs>
  <Slides>25</Slides>
  <Notes>25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25</vt:i4>
      </vt:variant>
    </vt:vector>
  </HeadingPairs>
  <TitlesOfParts>
    <vt:vector size="29" baseType="lpstr">
      <vt:lpstr>Arial</vt:lpstr>
      <vt:lpstr>Helvetica43-ExtendedLight</vt:lpstr>
      <vt:lpstr>Times New Roman</vt:lpstr>
      <vt:lpstr>Cuadrícula de rombos 16 X 9</vt:lpstr>
      <vt:lpstr>METODOLOGÍA de un Scoring de MICROCrédito PARA LA COOPERATIVA DE AHORRO Y CRÉDITO AMBATO LTDA.</vt:lpstr>
      <vt:lpstr>Contenido</vt:lpstr>
      <vt:lpstr>PLANTEAMIENTO DEL PROBLEMA</vt:lpstr>
      <vt:lpstr>OBJETIVOS ESPECIFICOS </vt:lpstr>
      <vt:lpstr> El microcrédito</vt:lpstr>
      <vt:lpstr> El microcrédito</vt:lpstr>
      <vt:lpstr> Las cooperativas de ahorro y crédito en el Ecuador</vt:lpstr>
      <vt:lpstr> Las cooperativas de ahorro y crédito en el Ecuador</vt:lpstr>
      <vt:lpstr> Cooperativa de ahorro y crédito Ambato Ltda</vt:lpstr>
      <vt:lpstr> Cooperativa de ahorro y crédito Ambato Ltda</vt:lpstr>
      <vt:lpstr> Cooperativa de ahorro y crédito Ambato Ltda</vt:lpstr>
      <vt:lpstr> Cooperativa de ahorro y crédito Ambato Ltda</vt:lpstr>
      <vt:lpstr>Desarrollo metodológico </vt:lpstr>
      <vt:lpstr>Resultados del cuestionario analistas de crédito </vt:lpstr>
      <vt:lpstr>Resultados del cuestionario socios y clientes</vt:lpstr>
      <vt:lpstr> Scoring de crédito</vt:lpstr>
      <vt:lpstr> Carácter</vt:lpstr>
      <vt:lpstr> Capacidad </vt:lpstr>
      <vt:lpstr> Capital </vt:lpstr>
      <vt:lpstr> Colateral</vt:lpstr>
      <vt:lpstr> Condiciones </vt:lpstr>
      <vt:lpstr>Ponderaciones de aprobación </vt:lpstr>
      <vt:lpstr>CONCLUSIONES </vt:lpstr>
      <vt:lpstr>RECOMENDACIONES  </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METODOLOGÍA de un Scoring de MICROCrédito PARA LA COOPERATIVA DE AHORRO Y CRÉDITO AMBATO LTDA</dc:title>
  <dc:creator>CHRISTIAN NUÑEZ</dc:creator>
  <cp:lastModifiedBy>Loachamin Pilaquinga Lida  Julieta</cp:lastModifiedBy>
  <cp:revision>44</cp:revision>
  <cp:lastPrinted>2020-09-06T17:27:48Z</cp:lastPrinted>
  <dcterms:created xsi:type="dcterms:W3CDTF">2020-09-05T16:41:38Z</dcterms:created>
  <dcterms:modified xsi:type="dcterms:W3CDTF">2022-04-11T16:20:53Z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