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57" r:id="rId4"/>
    <p:sldId id="260" r:id="rId5"/>
    <p:sldId id="258" r:id="rId6"/>
    <p:sldId id="259" r:id="rId7"/>
    <p:sldId id="270" r:id="rId8"/>
    <p:sldId id="261" r:id="rId9"/>
    <p:sldId id="280" r:id="rId10"/>
    <p:sldId id="262" r:id="rId11"/>
    <p:sldId id="264" r:id="rId12"/>
    <p:sldId id="263" r:id="rId13"/>
    <p:sldId id="265" r:id="rId14"/>
    <p:sldId id="266" r:id="rId15"/>
    <p:sldId id="272" r:id="rId16"/>
    <p:sldId id="267" r:id="rId17"/>
    <p:sldId id="281" r:id="rId18"/>
    <p:sldId id="273" r:id="rId19"/>
    <p:sldId id="274" r:id="rId20"/>
    <p:sldId id="276" r:id="rId21"/>
    <p:sldId id="277" r:id="rId22"/>
    <p:sldId id="275" r:id="rId23"/>
    <p:sldId id="268" r:id="rId24"/>
    <p:sldId id="278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9642" autoAdjust="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6B32D-720F-45F1-80AB-DC1D50E19C59}" type="datetimeFigureOut">
              <a:rPr lang="es-EC" smtClean="0"/>
              <a:t>17/12/2021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E5B06-73BB-4F01-9B3B-E2D70C4385B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350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C561B-D30E-410D-92C4-BCAFA92C1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9A5FBD-67E3-4F46-9181-919F26186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9663CE-F890-4DDA-BD58-26658BAE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B7F-F2E9-47AC-89E4-D44537FF8030}" type="datetime1">
              <a:rPr lang="es-EC" smtClean="0"/>
              <a:t>17/12/2021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DE81A0-C736-4B06-9BA6-7DFA30E2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D43007-23A9-4DC3-9556-8D09D4BF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842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A3548-25F2-4D03-ADDE-FEF5CDCA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540BCA-7EB9-4FD2-A051-9BE4F5537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31B91B-CE3F-4437-8D23-0361670B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BD21-E2F6-4B17-A743-8094EA02ABFB}" type="datetime1">
              <a:rPr lang="es-EC" smtClean="0"/>
              <a:t>17/12/2021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CC4BB-1696-44FD-9785-B9423303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9DCF2D-AD2A-4B90-B1E4-13B8078F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0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79C098-D164-4018-B9C2-113AA99CD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BCF79D-C7F5-4721-945C-D30712016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876D7-BCCE-4CE0-B855-689D11D50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3FA4-7C46-48E6-96D0-FA67F9082C60}" type="datetime1">
              <a:rPr lang="es-EC" smtClean="0"/>
              <a:t>17/12/2021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046485-9CB2-4AB9-8E3E-6EF87006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59D83-64EC-4B9A-95CD-51A0FF05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769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49244-7C10-4D76-BA7A-EB5A040D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96CEC-9C8D-487F-83D8-B0F81DA49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12753C-95D8-4655-B6A9-EBD8E574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101-3056-4794-AF89-3C6D119EF469}" type="datetime1">
              <a:rPr lang="es-EC" smtClean="0"/>
              <a:t>17/12/2021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690F51-AF74-4610-92CF-07FDC697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5410E-C633-4007-A60C-048BCAA4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51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003E1-88FF-4C23-9AFF-B7A57429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A788C4-3DB2-47B5-980C-E287475CE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B0DD79-9462-46FE-9AC8-330A95AD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0D00-F832-43A7-8E42-5A71330054CE}" type="datetime1">
              <a:rPr lang="es-EC" smtClean="0"/>
              <a:t>17/12/2021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D93CFD-0FBD-4E8E-94E8-50310A2A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63839-E195-4F01-B015-BEFB6DF0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365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7FD0E-27D0-4187-AEF8-C6D03215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728232-BD7A-4729-B95A-217D27E53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1AB1AA-1636-4582-8A8F-B17A41283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77948D-375B-48E0-83BD-126B62E1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82B7-2388-4774-8740-96582ADAFCAF}" type="datetime1">
              <a:rPr lang="es-EC" smtClean="0"/>
              <a:t>17/12/2021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EA1387-DB20-45E9-88FA-DB4C566E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553AFE-8B17-4EBB-9811-B9F72D42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221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B8EFF-365C-4E1A-866F-4B0E0580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B2526A-1574-4B93-8C30-FC57E9A9F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7A483C-8FFC-43F5-A1E0-6F18CB676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815A2A-678C-43BD-90A2-2B879846B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4AFC00-271B-430D-9264-CED072571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89E08C-BC0E-4A10-8B17-C92B9194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A363-7E4F-40C9-BAD2-83EA3108CBFF}" type="datetime1">
              <a:rPr lang="es-EC" smtClean="0"/>
              <a:t>17/12/2021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163C88-2128-410A-B072-FAD48B7A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6C8FED-F4C3-4BB6-BDFE-8C990A2D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27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A95B6-4F99-489F-A334-99868812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5EC6D5-30B1-4F53-877F-A453D3F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37BD-E464-46EC-A84E-950D3D6ED2D9}" type="datetime1">
              <a:rPr lang="es-EC" smtClean="0"/>
              <a:t>17/12/2021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1119A1-16C7-4DF6-BD80-FE0722C0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4DB305-43A1-4EEE-BCB4-7753BA01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981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6A8167-6093-4C1B-B50A-6CE3EB59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4EDA-AD10-4398-9457-76603A37BBB9}" type="datetime1">
              <a:rPr lang="es-EC" smtClean="0"/>
              <a:t>17/12/2021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70DF56-4232-4BFF-B770-55E48703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D2FD1D-4ACA-4499-85C2-2FA95815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338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F9E69-88D1-4240-8D47-40DF263E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4BAFED-5742-4DDD-BC08-144124066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61F7AA-E718-4C8A-9EC8-2FF665382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D3DDFB-FF2B-42D2-B776-58AD6DC3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6A10-2AF2-4DE4-8175-F632AEF0D90A}" type="datetime1">
              <a:rPr lang="es-EC" smtClean="0"/>
              <a:t>17/12/2021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C7FE21-7F66-40FA-B88C-F7BB9A924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D37BD-18A2-4F75-A480-D6B19612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495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0F657-DC73-42CC-A9E2-B2D314D5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D65913-6CF3-4677-8B29-89F697078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5064B1-4A37-43FB-8C4A-66D5BC692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143F9A-6740-4708-A0EA-BCB6585C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8A73-F953-41F9-A288-33AEF0858D71}" type="datetime1">
              <a:rPr lang="es-EC" smtClean="0"/>
              <a:t>17/12/2021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B92682-92B1-437F-B046-11234B8E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B15FA5-521E-4BE8-8BE8-C26414C2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889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BD14D0-5DAC-4CE0-A7CD-F2436461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7BB490-AD46-4371-BBAC-C7E54E35C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1E2BCD-458C-486A-AF62-0B0662E5F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51E5A-FD3D-43B2-BFFF-1254CE96A770}" type="datetime1">
              <a:rPr lang="es-EC" smtClean="0"/>
              <a:t>17/12/2021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D04875-7474-47D0-BDD0-A216A29B4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F71454-EBE1-4BC0-B617-823034F6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C042-DBB9-4962-8CF2-5279A10A579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824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9CD7EE9-385E-476A-B626-0895935F4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065142"/>
          </a:xfrm>
        </p:spPr>
        <p:txBody>
          <a:bodyPr>
            <a:normAutofit fontScale="55000" lnSpcReduction="20000"/>
          </a:bodyPr>
          <a:lstStyle/>
          <a:p>
            <a:r>
              <a:rPr lang="es-EC" sz="5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Diseño de un modelo de gestión por procesos </a:t>
            </a:r>
          </a:p>
          <a:p>
            <a:r>
              <a:rPr lang="es-EC" sz="5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empresa WALLARTEC</a:t>
            </a:r>
            <a:endParaRPr lang="es-EC" sz="53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sz="2800" dirty="0"/>
          </a:p>
        </p:txBody>
      </p:sp>
      <p:pic>
        <p:nvPicPr>
          <p:cNvPr id="1026" name="Picture 2" descr="No hay ninguna descripción de la foto disponible.">
            <a:extLst>
              <a:ext uri="{FF2B5EF4-FFF2-40B4-BE49-F238E27FC236}">
                <a16:creationId xmlns:a16="http://schemas.microsoft.com/office/drawing/2014/main" id="{C3E63949-1FD4-4D6E-935F-A1E2C19C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43" y="140776"/>
            <a:ext cx="1267526" cy="12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D169236-AA1B-4991-AF1D-D81033ED8F44}"/>
              </a:ext>
            </a:extLst>
          </p:cNvPr>
          <p:cNvSpPr txBox="1"/>
          <p:nvPr/>
        </p:nvSpPr>
        <p:spPr>
          <a:xfrm>
            <a:off x="1523998" y="3207712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/>
              <a:t>Moreira Cedeño, Mariana de Jesús</a:t>
            </a:r>
          </a:p>
          <a:p>
            <a:pPr algn="ctr"/>
            <a:r>
              <a:rPr lang="es-EC" dirty="0"/>
              <a:t>Cevallos Enríquez, Rodrigo Paúl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7BD2144-8B01-4307-B992-011BAB700E08}"/>
              </a:ext>
            </a:extLst>
          </p:cNvPr>
          <p:cNvSpPr txBox="1"/>
          <p:nvPr/>
        </p:nvSpPr>
        <p:spPr>
          <a:xfrm>
            <a:off x="2906606" y="54013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/>
              <a:t>Centro de Posgrados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274D9BA-1F25-4DB1-B89A-82D323B14528}"/>
              </a:ext>
            </a:extLst>
          </p:cNvPr>
          <p:cNvSpPr txBox="1"/>
          <p:nvPr/>
        </p:nvSpPr>
        <p:spPr>
          <a:xfrm>
            <a:off x="3189394" y="57707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Maestría en Gestión de la calidad y productividad</a:t>
            </a:r>
            <a:endParaRPr lang="es-EC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4951B3-B464-47E7-8C03-985D0EEDDB9F}"/>
              </a:ext>
            </a:extLst>
          </p:cNvPr>
          <p:cNvSpPr txBox="1"/>
          <p:nvPr/>
        </p:nvSpPr>
        <p:spPr>
          <a:xfrm>
            <a:off x="1523998" y="4304546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/>
              <a:t>Tutor: </a:t>
            </a:r>
          </a:p>
          <a:p>
            <a:pPr algn="ctr"/>
            <a:r>
              <a:rPr lang="es-EC" dirty="0" err="1"/>
              <a:t>Msc</a:t>
            </a:r>
            <a:r>
              <a:rPr lang="es-EC" dirty="0"/>
              <a:t>. Tandazo Regalado, </a:t>
            </a:r>
            <a:r>
              <a:rPr lang="es-EC" dirty="0" err="1"/>
              <a:t>Ena</a:t>
            </a:r>
            <a:r>
              <a:rPr lang="es-EC" dirty="0"/>
              <a:t> Leticia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DBD8764-8C18-4BDA-923B-D939109D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89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47AB9-BE10-47FD-839B-622EB742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945" y="878359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 err="1"/>
              <a:t>Diseño</a:t>
            </a:r>
            <a:r>
              <a:rPr lang="en-US" sz="5200" b="1" dirty="0"/>
              <a:t> del </a:t>
            </a:r>
            <a:r>
              <a:rPr lang="en-US" sz="5200" b="1" dirty="0" err="1"/>
              <a:t>modelo</a:t>
            </a:r>
            <a:r>
              <a:rPr lang="en-US" sz="5200" b="1" dirty="0"/>
              <a:t> de </a:t>
            </a:r>
            <a:r>
              <a:rPr lang="en-US" sz="5200" b="1" dirty="0" err="1"/>
              <a:t>gestión</a:t>
            </a:r>
            <a:r>
              <a:rPr lang="en-US" sz="5200" b="1" dirty="0"/>
              <a:t> por </a:t>
            </a:r>
            <a:r>
              <a:rPr lang="en-US" sz="5200" b="1" dirty="0" err="1"/>
              <a:t>procesos</a:t>
            </a:r>
            <a:endParaRPr lang="en-US" sz="5200" b="1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8204ED3-A662-4FAA-9542-961509A66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-1012" b="1"/>
          <a:stretch/>
        </p:blipFill>
        <p:spPr bwMode="auto">
          <a:xfrm>
            <a:off x="20" y="10"/>
            <a:ext cx="7225239" cy="68579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505AEE8-4C89-42DC-93B1-345EA202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405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47AB9-BE10-47FD-839B-622EB742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862" y="684495"/>
            <a:ext cx="2667798" cy="54890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Diseño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gestión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por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procesos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D67EFC52-3C50-4A58-9BFB-A0793DDBA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40" y="419585"/>
            <a:ext cx="8673855" cy="5930000"/>
          </a:xfrm>
          <a:prstGeom prst="rect">
            <a:avLst/>
          </a:prstGeom>
          <a:noFill/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0684D01-4861-4C9B-BCB6-4077BFE8F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713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82D144-7607-4C67-9974-0FB79BD2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Caracterización de procesos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532849-AC6A-4639-9A55-C225D515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869" y="89939"/>
            <a:ext cx="7067419" cy="6640643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6C4034E-371E-4F4C-8E29-A8B46991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17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82D144-7607-4C67-9974-0FB79BD2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01" y="36963"/>
            <a:ext cx="12058199" cy="792822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/>
              <a:t>Ejemplo de diagramas SIPOC de procesos clave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EED2462-47E4-4419-A7D5-65C12123A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1541" y="829784"/>
            <a:ext cx="9688917" cy="591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B3B91DF-D8FD-4FBE-89B4-CD508F6E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100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45BE3594-0225-4C2B-81DE-BBA1A3FB3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38" y="18467"/>
            <a:ext cx="11170107" cy="68153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3788527-E5E7-4C07-9612-565ADD81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81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4E56B-9D45-4A8A-B9FB-159AC728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104"/>
          </a:xfrm>
        </p:spPr>
        <p:txBody>
          <a:bodyPr/>
          <a:lstStyle/>
          <a:p>
            <a:r>
              <a:rPr lang="es-EC" b="1" dirty="0"/>
              <a:t>Ejemplos de fichas de Indicadores clave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9858FD1-85CA-468F-BE4E-3231F79D1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98"/>
          <a:stretch/>
        </p:blipFill>
        <p:spPr bwMode="auto">
          <a:xfrm>
            <a:off x="1378857" y="1298529"/>
            <a:ext cx="9216572" cy="5419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E7D061D-2B12-467E-87F9-CBC1AD58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299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82D144-7607-4C67-9974-0FB79BD2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C" sz="3600" b="1" dirty="0"/>
              <a:t>Inventario de indicadores asociados por procesos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6EE618D-CB67-4876-9816-18AB75997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282" y="1457471"/>
            <a:ext cx="11814746" cy="469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533134D-EE52-4592-8AE6-3FC31E0B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232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eneficios de la gestión por procesos, para asegurar la calidad">
            <a:extLst>
              <a:ext uri="{FF2B5EF4-FFF2-40B4-BE49-F238E27FC236}">
                <a16:creationId xmlns:a16="http://schemas.microsoft.com/office/drawing/2014/main" id="{57603BAC-75B2-4E88-BEBC-713CF2E78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9" b="1002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EFB249-D1A0-4F19-9324-AFC223C6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827" y="3231931"/>
            <a:ext cx="3989236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IMPLEMENTACIÓN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94FA490-545D-4F16-B3A7-9E79E7D1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66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8A10A6-91C9-422E-8D98-722BEBB2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C" sz="3600"/>
              <a:t>Resumen cuadro de indicadores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E4F2D3D2-7F9F-4354-967F-D2F776707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802"/>
            <a:ext cx="12192000" cy="368439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316037-8FE5-44CF-90DF-BDBCEA5C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60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447775-E002-44B6-B4DC-D99AB16D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Análisis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resultados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Ventas vs BCAT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1803A97-C26F-4F23-85B3-BE550D6D8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12288"/>
            <a:ext cx="6780700" cy="3831094"/>
          </a:xfrm>
          <a:prstGeom prst="rect">
            <a:avLst/>
          </a:prstGeom>
          <a:noFill/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7CE5994-C71E-4885-B5C7-B74777E0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404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E4F95-D855-4885-8466-9CBC831E0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880" y="179882"/>
            <a:ext cx="5295878" cy="629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200" dirty="0"/>
              <a:t>1. </a:t>
            </a:r>
            <a:r>
              <a:rPr lang="en-US" sz="4200" dirty="0" err="1"/>
              <a:t>Antecedentes</a:t>
            </a:r>
            <a:br>
              <a:rPr lang="en-US" sz="4200" dirty="0"/>
            </a:br>
            <a:r>
              <a:rPr lang="en-US" sz="4200" dirty="0"/>
              <a:t>2. </a:t>
            </a:r>
            <a:r>
              <a:rPr lang="en-US" sz="4200" dirty="0" err="1"/>
              <a:t>Objetivos</a:t>
            </a:r>
            <a:br>
              <a:rPr lang="en-US" sz="4200" dirty="0"/>
            </a:br>
            <a:r>
              <a:rPr lang="en-US" sz="4200" dirty="0"/>
              <a:t>3. Marco </a:t>
            </a:r>
            <a:r>
              <a:rPr lang="en-US" sz="4200" dirty="0" err="1"/>
              <a:t>teórico</a:t>
            </a:r>
            <a:br>
              <a:rPr lang="en-US" sz="4200" dirty="0"/>
            </a:br>
            <a:r>
              <a:rPr lang="en-US" sz="4200" dirty="0"/>
              <a:t>4. La </a:t>
            </a:r>
            <a:r>
              <a:rPr lang="en-US" sz="4200" dirty="0" err="1"/>
              <a:t>empresa</a:t>
            </a:r>
            <a:br>
              <a:rPr lang="en-US" sz="4200" dirty="0"/>
            </a:br>
            <a:r>
              <a:rPr lang="en-US" sz="4200" dirty="0"/>
              <a:t>5. </a:t>
            </a:r>
            <a:r>
              <a:rPr lang="en-US" sz="4200" dirty="0" err="1"/>
              <a:t>Diseño</a:t>
            </a:r>
            <a:r>
              <a:rPr lang="en-US" sz="4200" dirty="0"/>
              <a:t> del GPP</a:t>
            </a:r>
            <a:br>
              <a:rPr lang="en-US" sz="4200" dirty="0"/>
            </a:br>
            <a:r>
              <a:rPr lang="en-US" sz="4200" dirty="0"/>
              <a:t>6. </a:t>
            </a:r>
            <a:r>
              <a:rPr lang="en-US" sz="4200" dirty="0" err="1"/>
              <a:t>Implementación</a:t>
            </a:r>
            <a:r>
              <a:rPr lang="en-US" sz="4200" dirty="0"/>
              <a:t> GPP</a:t>
            </a:r>
            <a:br>
              <a:rPr lang="en-US" sz="4200" dirty="0"/>
            </a:br>
            <a:r>
              <a:rPr lang="en-US" sz="4200" dirty="0"/>
              <a:t>7. </a:t>
            </a:r>
            <a:r>
              <a:rPr lang="en-US" sz="4200" dirty="0" err="1"/>
              <a:t>Conclusiones</a:t>
            </a:r>
            <a:r>
              <a:rPr lang="en-US" sz="4200" dirty="0"/>
              <a:t> y </a:t>
            </a:r>
            <a:r>
              <a:rPr lang="en-US" sz="4200" dirty="0" err="1"/>
              <a:t>recomendaciones</a:t>
            </a:r>
            <a:endParaRPr lang="en-US" sz="4200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genda ilustración del vector. Ilustración de nota, proyecto - 101328553">
            <a:extLst>
              <a:ext uri="{FF2B5EF4-FFF2-40B4-BE49-F238E27FC236}">
                <a16:creationId xmlns:a16="http://schemas.microsoft.com/office/drawing/2014/main" id="{CC50D72F-FAF6-43FD-9DE1-F7105DA8D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r="484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0D8C6EE-41F6-4C50-BEE7-AADC1D04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5235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447775-E002-44B6-B4DC-D99AB16D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80" y="1566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Análisis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resultados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Indice</a:t>
            </a:r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recompra</a:t>
            </a:r>
            <a:endParaRPr lang="en-US" sz="2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80" y="1003300"/>
            <a:ext cx="8086020" cy="4686300"/>
          </a:xfrm>
          <a:prstGeom prst="rect">
            <a:avLst/>
          </a:prstGeom>
          <a:noFill/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75BAF3A-402B-43A4-A01D-E4C19531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5123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47775-E002-44B6-B4DC-D99AB16DB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46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Análisis</a:t>
            </a:r>
            <a: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resultados</a:t>
            </a:r>
            <a: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% </a:t>
            </a:r>
            <a:r>
              <a:rPr lang="en-US" sz="2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Peticiones</a:t>
            </a:r>
            <a: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Quejas</a:t>
            </a:r>
            <a: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Reclamos</a:t>
            </a:r>
            <a:endParaRPr lang="en-US" sz="2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546100"/>
            <a:ext cx="7493000" cy="4927600"/>
          </a:xfrm>
          <a:prstGeom prst="rect">
            <a:avLst/>
          </a:prstGeom>
          <a:noFill/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3C3622E-8A9E-4435-B367-2A723BA7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097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FACD5A-A353-4168-89F0-3BD47216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Análisis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resultados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Tiempos</a:t>
            </a:r>
            <a:r>
              <a: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Producción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83" y="1551697"/>
            <a:ext cx="6723018" cy="3452104"/>
          </a:xfrm>
          <a:prstGeom prst="rect">
            <a:avLst/>
          </a:prstGeom>
          <a:noFill/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67D1167-318A-4628-9DE2-C4E22A94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567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82D144-7607-4C67-9974-0FB79BD2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615000"/>
          </a:xfrm>
        </p:spPr>
        <p:txBody>
          <a:bodyPr>
            <a:normAutofit/>
          </a:bodyPr>
          <a:lstStyle/>
          <a:p>
            <a:r>
              <a:rPr lang="es-EC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D1601B-AA7C-4A6F-9D5E-B3F4B24D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175657"/>
            <a:ext cx="10905066" cy="5443420"/>
          </a:xfrm>
        </p:spPr>
        <p:txBody>
          <a:bodyPr>
            <a:normAutofit/>
          </a:bodyPr>
          <a:lstStyle/>
          <a:p>
            <a:r>
              <a:rPr lang="es-EC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WallArtec</a:t>
            </a:r>
            <a:r>
              <a:rPr lang="es-EC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tenía establecida una planificación estratégica que, a pesar de tener ejes bien definidos, aún no estaba claro cómo se vinculaba con las actividades operativas del día a día. El departamento administrativo tenía el tiempo copado en la planificación y control de pedidos, dejándole muy poco tiempo para realizar gestión. </a:t>
            </a:r>
          </a:p>
          <a:p>
            <a:endParaRPr lang="es-EC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diseñ</a:t>
            </a:r>
            <a:r>
              <a:rPr lang="es-EC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 un modelo de gestión por procesos que consta de 1 proceso estratégico, 5 procesos primarios o clave y 4 secundarios o de soporte. Cada uno de estos fue caracterizado y se identificó que contienen en total 25 </a:t>
            </a:r>
            <a:r>
              <a:rPr lang="es-EC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sub-procesos</a:t>
            </a:r>
            <a:r>
              <a:rPr lang="es-EC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los cuales se documentó sus actividades a través de </a:t>
            </a:r>
            <a:r>
              <a:rPr lang="es-EC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SIPOCs</a:t>
            </a:r>
            <a:r>
              <a:rPr lang="es-EC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s-EC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diseñó con un tablero de indicadores de procesos y comenzar su evaluación, lo cual permitió identificar procesos que tenían desempeños insatisfactorios para posteriormente establecer estrategias que los corrijan. </a:t>
            </a:r>
          </a:p>
          <a:p>
            <a:endParaRPr lang="es-EC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implementó el modelo GPP en los cinco procesos clave con sus 13 subprocesos respectivos, seis registros y 22 indicadores. Se lograron evidenciar los primeros pasos de mejoramiento en indicadores como la aplicación de catálogos de diseños, gestión de quejas y/o reclamos, gestión del inventario, tiempo de personalización, uso de materiales, tiempos de transporte y ciudades con socios estratégicos para instalaciones. </a:t>
            </a:r>
            <a:endParaRPr lang="es-EC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5018DC-152A-41F3-8E01-40A6296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3356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62E4F-9152-49E3-A7C3-9C5FFA1C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B645F-2B66-4F54-B06D-212C77644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Mantener la evaluación continua de sus procesos a través de los indicadores clave.</a:t>
            </a:r>
          </a:p>
          <a:p>
            <a:r>
              <a:rPr lang="es-MX" dirty="0"/>
              <a:t>Complementar la gestión por procesos con herramientas de manufactura esbelta que le permitan agilitar sus procesos, minimizando los desperdicios o “</a:t>
            </a:r>
            <a:r>
              <a:rPr lang="es-MX" dirty="0" err="1"/>
              <a:t>mudá</a:t>
            </a:r>
            <a:r>
              <a:rPr lang="es-MX" dirty="0"/>
              <a:t>”.</a:t>
            </a:r>
          </a:p>
          <a:p>
            <a:r>
              <a:rPr lang="es-MX" dirty="0"/>
              <a:t>Evaluar los indicadores de procesos, sean manejados en sistemas informáticos con una estructura matricial o de base de datos</a:t>
            </a:r>
            <a:endParaRPr lang="es-EC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36EED6-F9E6-420C-8C37-33509D7B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476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ndicadores de Competitividad">
            <a:extLst>
              <a:ext uri="{FF2B5EF4-FFF2-40B4-BE49-F238E27FC236}">
                <a16:creationId xmlns:a16="http://schemas.microsoft.com/office/drawing/2014/main" id="{BCF01D49-4402-43CB-BD4D-95C68E408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0" r="9090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54B9BF-B15A-4C9B-8DEC-BB4644D7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3" y="381320"/>
            <a:ext cx="6619811" cy="1344975"/>
          </a:xfrm>
        </p:spPr>
        <p:txBody>
          <a:bodyPr>
            <a:normAutofit/>
          </a:bodyPr>
          <a:lstStyle/>
          <a:p>
            <a:r>
              <a:rPr lang="es-EC" sz="4000" b="1" dirty="0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5B7250-9686-42E1-9ADF-D31E256A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693889"/>
            <a:ext cx="6620505" cy="4392118"/>
          </a:xfrm>
        </p:spPr>
        <p:txBody>
          <a:bodyPr>
            <a:noAutofit/>
          </a:bodyPr>
          <a:lstStyle/>
          <a:p>
            <a:pPr indent="457200">
              <a:spcAft>
                <a:spcPts val="600"/>
              </a:spcAft>
            </a:pPr>
            <a:r>
              <a:rPr lang="es-EC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organizaciones necesitan adaptarse a cambios grandes y rápidos, ya que ante un mercado globalizado la competencia puede estar en cualquier parte del mundo. </a:t>
            </a:r>
          </a:p>
          <a:p>
            <a:pPr indent="457200">
              <a:spcAft>
                <a:spcPts val="600"/>
              </a:spcAft>
            </a:pPr>
            <a:r>
              <a:rPr lang="es-EC" sz="2400" dirty="0">
                <a:latin typeface="Arial" panose="020B0604020202020204" pitchFamily="34" charset="0"/>
                <a:cs typeface="Times New Roman" panose="02020603050405020304" pitchFamily="18" charset="0"/>
              </a:rPr>
              <a:t>Es necesario contar con herramientas de gestión para una toma de decisiones de forma rápida y efectiva.</a:t>
            </a:r>
          </a:p>
          <a:p>
            <a:pPr indent="457200">
              <a:spcAft>
                <a:spcPts val="600"/>
              </a:spcAft>
            </a:pPr>
            <a:r>
              <a:rPr lang="es-EC" sz="2400" dirty="0">
                <a:latin typeface="Arial" panose="020B0604020202020204" pitchFamily="34" charset="0"/>
                <a:cs typeface="Times New Roman" panose="02020603050405020304" pitchFamily="18" charset="0"/>
              </a:rPr>
              <a:t>GPP es una alternativa útil para cualquier tipo de organización.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0D74AA-AFBA-4835-8523-FFD91379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275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134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E168B-A538-4A6A-9F3E-46E4D3FB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82" y="41942"/>
            <a:ext cx="10117810" cy="1150470"/>
          </a:xfrm>
        </p:spPr>
        <p:txBody>
          <a:bodyPr anchor="b">
            <a:normAutofit/>
          </a:bodyPr>
          <a:lstStyle/>
          <a:p>
            <a:r>
              <a:rPr lang="es-EC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EMPRESA</a:t>
            </a:r>
          </a:p>
        </p:txBody>
      </p:sp>
      <p:pic>
        <p:nvPicPr>
          <p:cNvPr id="4098" name="Picture 2" descr="WallArtEc – Wallart Ec Vinil Decorativo de Pared. Manta – Ecuador">
            <a:extLst>
              <a:ext uri="{FF2B5EF4-FFF2-40B4-BE49-F238E27FC236}">
                <a16:creationId xmlns:a16="http://schemas.microsoft.com/office/drawing/2014/main" id="{EC3D438E-779B-49CD-9A65-7A9B623FA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94"/>
          <a:stretch/>
        </p:blipFill>
        <p:spPr bwMode="auto">
          <a:xfrm>
            <a:off x="8154647" y="3620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136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915B63-929A-461A-97AB-2C2CFE905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46" y="3825731"/>
            <a:ext cx="4383623" cy="25153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81582B-F270-4545-8310-9DF26E6B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12" y="1349114"/>
            <a:ext cx="7585023" cy="5047111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MX" sz="1800" dirty="0" err="1"/>
              <a:t>WallArtec</a:t>
            </a:r>
            <a:r>
              <a:rPr lang="es-MX" sz="1800" dirty="0"/>
              <a:t> es una empresa manabita con proyección a nivel nacional, dedicada a la fabricación y comercialización de artículos decorativos personalizados.</a:t>
            </a:r>
          </a:p>
          <a:p>
            <a:pPr lvl="1"/>
            <a:r>
              <a:rPr lang="es-MX" sz="1800" dirty="0"/>
              <a:t>Tienda virtual expuesta en redes sociales: permite llegar a todo el país, pero es necesario ganar la confianza del cliente.</a:t>
            </a:r>
          </a:p>
          <a:p>
            <a:pPr lvl="1"/>
            <a:r>
              <a:rPr lang="es-MX" sz="1800" dirty="0"/>
              <a:t>Ofrece gran variedad de diseños personalizables y se compromete a hacer entregas rápidas.</a:t>
            </a:r>
          </a:p>
          <a:p>
            <a:pPr lvl="1"/>
            <a:endParaRPr lang="es-MX" sz="1800" dirty="0"/>
          </a:p>
          <a:p>
            <a:r>
              <a:rPr lang="es-MX" sz="1800" dirty="0"/>
              <a:t>Al no haber levantado ni documentado sus procesos:</a:t>
            </a:r>
          </a:p>
          <a:p>
            <a:pPr lvl="1"/>
            <a:r>
              <a:rPr lang="es-MX" sz="1800" dirty="0"/>
              <a:t>No se tenían definidos indicadores para evaluar su desempeño</a:t>
            </a:r>
          </a:p>
          <a:p>
            <a:pPr lvl="1"/>
            <a:r>
              <a:rPr lang="es-EC" sz="1800" dirty="0"/>
              <a:t>Alta centralización de actividades en el área administrativa </a:t>
            </a:r>
          </a:p>
          <a:p>
            <a:pPr lvl="1"/>
            <a:r>
              <a:rPr lang="es-EC" sz="1800" dirty="0"/>
              <a:t>Poco tiempo para gestión estratégica y toma de decisiones.</a:t>
            </a:r>
          </a:p>
          <a:p>
            <a:pPr lvl="1"/>
            <a:r>
              <a:rPr lang="es-EC" sz="1800" dirty="0"/>
              <a:t>Riesgos de cometer errores por mala comunicación o coordinación, que pueden ocasionar quejas, devoluciones, reprocesos o desperdicios.</a:t>
            </a:r>
          </a:p>
          <a:p>
            <a:pPr lvl="1"/>
            <a:r>
              <a:rPr lang="es-EC" sz="1800" dirty="0"/>
              <a:t>La alta gama de productos, dificulta el control de inventarios de MP.</a:t>
            </a:r>
          </a:p>
          <a:p>
            <a:pPr lvl="1"/>
            <a:r>
              <a:rPr lang="es-EC" sz="1800" dirty="0"/>
              <a:t>Los envíos a nivel nacional requieren de un seguimiento estricto.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AEAD48-433E-4E80-912E-877A3274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99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a flecha acertando el centro de una diana">
            <a:extLst>
              <a:ext uri="{FF2B5EF4-FFF2-40B4-BE49-F238E27FC236}">
                <a16:creationId xmlns:a16="http://schemas.microsoft.com/office/drawing/2014/main" id="{375E16F3-622E-42D9-ACD0-037755830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93" r="9091" b="226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BFCA1A-0C75-47D5-BE95-385480A7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09" y="453642"/>
            <a:ext cx="6619811" cy="1344975"/>
          </a:xfrm>
        </p:spPr>
        <p:txBody>
          <a:bodyPr>
            <a:normAutofit/>
          </a:bodyPr>
          <a:lstStyle/>
          <a:p>
            <a:r>
              <a:rPr lang="es-EC" sz="4000" b="1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BB9C7-F1BB-44EA-91D2-18D30675D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484026"/>
            <a:ext cx="6620505" cy="4733893"/>
          </a:xfrm>
        </p:spPr>
        <p:txBody>
          <a:bodyPr>
            <a:norm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Diseñar un modelo de gestión por procesos para la empresa WALLARTEC que le permita identificar el nivel de desempeño de sus procesos a través de indicadores clave, convirtiéndose en el punto de partida para un mejoramiento continuo.</a:t>
            </a:r>
          </a:p>
          <a:p>
            <a:endParaRPr lang="es-EC" sz="1800" dirty="0"/>
          </a:p>
          <a:p>
            <a:pPr marL="800100" lvl="1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un diagnóstico de la empresa WALLARTEC</a:t>
            </a:r>
          </a:p>
          <a:p>
            <a:pPr marL="800100" lvl="1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Modelar un sistema de gestión basado en procesos para la empresa</a:t>
            </a:r>
          </a:p>
          <a:p>
            <a:pPr marL="800100" lvl="1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 una metodología para el monitoreo y control a través de indicadores clave</a:t>
            </a:r>
          </a:p>
          <a:p>
            <a:pPr marL="800100" lvl="1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el modelo de gestión en los procesos clave</a:t>
            </a:r>
          </a:p>
          <a:p>
            <a:endParaRPr lang="es-EC" sz="18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8F5AA9-2CA5-4D23-8797-7C5BBB58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464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eneficios de la gestión por procesos, para asegurar la calidad">
            <a:extLst>
              <a:ext uri="{FF2B5EF4-FFF2-40B4-BE49-F238E27FC236}">
                <a16:creationId xmlns:a16="http://schemas.microsoft.com/office/drawing/2014/main" id="{57603BAC-75B2-4E88-BEBC-713CF2E78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9" b="1002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EFB249-D1A0-4F19-9324-AFC223C6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1254231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EC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2FDC4C-6512-449C-97B2-6B2CE0C84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2596985"/>
            <a:ext cx="4593021" cy="3440427"/>
          </a:xfrm>
        </p:spPr>
        <p:txBody>
          <a:bodyPr anchor="ctr">
            <a:normAutofit/>
          </a:bodyPr>
          <a:lstStyle/>
          <a:p>
            <a:r>
              <a:rPr lang="es-EC" sz="2400" b="1"/>
              <a:t>Procesos</a:t>
            </a:r>
          </a:p>
          <a:p>
            <a:r>
              <a:rPr lang="es-EC" sz="2400" b="1"/>
              <a:t>Mapa de procesos (cadena de valor)</a:t>
            </a:r>
          </a:p>
          <a:p>
            <a:r>
              <a:rPr lang="es-EC" sz="2400" b="1"/>
              <a:t>Evaluación del desempeño de los procesos</a:t>
            </a:r>
          </a:p>
          <a:p>
            <a:r>
              <a:rPr lang="es-EC" sz="2400" b="1"/>
              <a:t>Etapas de la gestión por procesos</a:t>
            </a:r>
            <a:endParaRPr lang="es-EC" sz="2400" b="1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E790F5-D77E-4B67-B1DE-6A02CBEB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352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6E168B-A538-4A6A-9F3E-46E4D3FB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C" sz="3600" dirty="0"/>
              <a:t>LA EMPRESA: Marco estratégico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81582B-F270-4545-8310-9DF26E6B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5161606"/>
          </a:xfrm>
        </p:spPr>
        <p:txBody>
          <a:bodyPr>
            <a:normAutofit/>
          </a:bodyPr>
          <a:lstStyle/>
          <a:p>
            <a:r>
              <a:rPr lang="es-MX" sz="2000" dirty="0"/>
              <a:t>MISIÓN EMPRESARIAL</a:t>
            </a:r>
          </a:p>
          <a:p>
            <a:pPr lvl="1"/>
            <a:r>
              <a:rPr lang="es-MX" sz="1600" dirty="0"/>
              <a:t>“Motivar la creación de ambientes únicos a través de la producción y comercialización de artículos decorativos y personalizables, brindando a nuestros clientes una experiencia de compra única y con una excelente atención y tiempo de entrega.”</a:t>
            </a:r>
          </a:p>
          <a:p>
            <a:endParaRPr lang="es-MX" sz="2000" dirty="0"/>
          </a:p>
          <a:p>
            <a:r>
              <a:rPr lang="es-MX" sz="2000" dirty="0"/>
              <a:t>VISIÓN EMPRESARIAL</a:t>
            </a:r>
          </a:p>
          <a:p>
            <a:pPr lvl="1"/>
            <a:r>
              <a:rPr lang="es-MX" sz="1600" dirty="0"/>
              <a:t>“En 3 años tendremos una cadena de distribución consolidada en todo el país, que facilite a nuestros clientes el diseño de ambientes y artículos personalizables en sus hogares a través de plataformas digitales ágiles de diseño.”</a:t>
            </a:r>
          </a:p>
          <a:p>
            <a:endParaRPr lang="es-MX" sz="2000" dirty="0"/>
          </a:p>
          <a:p>
            <a:r>
              <a:rPr lang="es-MX" sz="2000" dirty="0"/>
              <a:t>OBJETIVOS ESTRATÉGICOS</a:t>
            </a:r>
          </a:p>
          <a:p>
            <a:pPr lvl="1"/>
            <a:r>
              <a:rPr lang="es-MX" sz="1600" dirty="0"/>
              <a:t>O-1: Asegurar la confiabilidad y fidelidad de clientes generando una experiencia de compra positiva</a:t>
            </a:r>
          </a:p>
          <a:p>
            <a:pPr lvl="1"/>
            <a:r>
              <a:rPr lang="es-MX" sz="1600" dirty="0"/>
              <a:t>O-2: Contar con una cadena de distribución ágil que maximice la llegada a todo el país</a:t>
            </a:r>
          </a:p>
          <a:p>
            <a:pPr lvl="1"/>
            <a:r>
              <a:rPr lang="es-MX" sz="1600" dirty="0"/>
              <a:t>O-3: Brindar una experiencia única al cliente en el proceso de personalización</a:t>
            </a:r>
          </a:p>
          <a:p>
            <a:pPr lvl="1"/>
            <a:r>
              <a:rPr lang="es-MX" sz="1600" dirty="0"/>
              <a:t>O-4: Contar con una elevada disponibilidad de recursos (personal capacitado, equipos y materias primas)</a:t>
            </a:r>
          </a:p>
          <a:p>
            <a:pPr lvl="1"/>
            <a:endParaRPr lang="es-MX" sz="1600" dirty="0"/>
          </a:p>
          <a:p>
            <a:r>
              <a:rPr lang="es-MX" sz="2000" dirty="0"/>
              <a:t>A partir de estos objetivos, se plantearon 17 objetivos específicos que se mapearon en un BSC.</a:t>
            </a:r>
          </a:p>
          <a:p>
            <a:endParaRPr lang="es-EC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A5FA3A-5644-4288-B9EB-5ED40DBA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269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16C1589-E58D-4EBB-904D-3BF728640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1" y="0"/>
            <a:ext cx="11744150" cy="6819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9EA6DDB-FB6C-4C01-9396-843C9863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297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eneficios de la gestión por procesos, para asegurar la calidad">
            <a:extLst>
              <a:ext uri="{FF2B5EF4-FFF2-40B4-BE49-F238E27FC236}">
                <a16:creationId xmlns:a16="http://schemas.microsoft.com/office/drawing/2014/main" id="{57603BAC-75B2-4E88-BEBC-713CF2E78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9" b="1002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EFB249-D1A0-4F19-9324-AFC223C6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64" y="4177465"/>
            <a:ext cx="4204137" cy="1342754"/>
          </a:xfrm>
        </p:spPr>
        <p:txBody>
          <a:bodyPr>
            <a:noAutofit/>
          </a:bodyPr>
          <a:lstStyle/>
          <a:p>
            <a:pPr algn="ctr"/>
            <a:r>
              <a:rPr lang="es-EC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DEL GPP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71C447-DFF6-4CA5-B668-AD682BC7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C042-DBB9-4962-8CF2-5279A10A5797}" type="slidenum">
              <a:rPr lang="es-EC" smtClean="0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546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924</Words>
  <Application>Microsoft Office PowerPoint</Application>
  <PresentationFormat>Panorámica</PresentationFormat>
  <Paragraphs>100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Tema de Office</vt:lpstr>
      <vt:lpstr>Presentación de PowerPoint</vt:lpstr>
      <vt:lpstr>1. Antecedentes 2. Objetivos 3. Marco teórico 4. La empresa 5. Diseño del GPP 6. Implementación GPP 7. Conclusiones y recomendaciones</vt:lpstr>
      <vt:lpstr>ANTECEDENTES</vt:lpstr>
      <vt:lpstr>LA EMPRESA</vt:lpstr>
      <vt:lpstr>OBJETIVOS</vt:lpstr>
      <vt:lpstr>MARCO TEÓRICO</vt:lpstr>
      <vt:lpstr>LA EMPRESA: Marco estratégico</vt:lpstr>
      <vt:lpstr>Presentación de PowerPoint</vt:lpstr>
      <vt:lpstr>DISEÑO DEL GPP</vt:lpstr>
      <vt:lpstr>Diseño del modelo de gestión por procesos</vt:lpstr>
      <vt:lpstr>Diseño del modelo de gestión por procesos</vt:lpstr>
      <vt:lpstr>Caracterización de procesos</vt:lpstr>
      <vt:lpstr>Ejemplo de diagramas SIPOC de procesos clave</vt:lpstr>
      <vt:lpstr>Presentación de PowerPoint</vt:lpstr>
      <vt:lpstr>Ejemplos de fichas de Indicadores clave</vt:lpstr>
      <vt:lpstr>Inventario de indicadores asociados por procesos</vt:lpstr>
      <vt:lpstr>IMPLEMENTACIÓN</vt:lpstr>
      <vt:lpstr>Resumen cuadro de indicadores </vt:lpstr>
      <vt:lpstr>Análisis de resultados: Ventas vs BCAT</vt:lpstr>
      <vt:lpstr>Análisis de resultados: Indice de recompra</vt:lpstr>
      <vt:lpstr>Análisis de resultados: % Peticiones, Quejas y Reclamos</vt:lpstr>
      <vt:lpstr>Análisis de resultados: Tiempos de Producción</vt:lpstr>
      <vt:lpstr>Conclusiones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Paúl Cevallos</dc:creator>
  <cp:lastModifiedBy>Paúl Cevallos</cp:lastModifiedBy>
  <cp:revision>30</cp:revision>
  <dcterms:created xsi:type="dcterms:W3CDTF">2021-12-14T00:00:15Z</dcterms:created>
  <dcterms:modified xsi:type="dcterms:W3CDTF">2021-12-18T13:43:11Z</dcterms:modified>
</cp:coreProperties>
</file>